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9" r:id="rId2"/>
    <p:sldId id="266" r:id="rId3"/>
    <p:sldId id="258" r:id="rId4"/>
    <p:sldId id="267" r:id="rId5"/>
    <p:sldId id="268" r:id="rId6"/>
    <p:sldId id="269" r:id="rId7"/>
    <p:sldId id="277" r:id="rId8"/>
    <p:sldId id="270" r:id="rId9"/>
    <p:sldId id="275" r:id="rId10"/>
    <p:sldId id="271" r:id="rId11"/>
    <p:sldId id="278" r:id="rId12"/>
    <p:sldId id="272" r:id="rId13"/>
    <p:sldId id="276" r:id="rId14"/>
    <p:sldId id="273" r:id="rId15"/>
    <p:sldId id="280" r:id="rId16"/>
    <p:sldId id="279" r:id="rId17"/>
    <p:sldId id="274" r:id="rId18"/>
    <p:sldId id="281" r:id="rId19"/>
    <p:sldId id="284" r:id="rId20"/>
    <p:sldId id="286" r:id="rId21"/>
    <p:sldId id="287" r:id="rId22"/>
    <p:sldId id="28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Quattrocento Sans" panose="020B05020500000200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48"/>
  </p:normalViewPr>
  <p:slideViewPr>
    <p:cSldViewPr snapToGrid="0">
      <p:cViewPr varScale="1">
        <p:scale>
          <a:sx n="85" d="100"/>
          <a:sy n="85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2a27a0026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d2a27a002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2a27a002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d2a27a00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806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2a27a002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1d2a27a002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declare and initialize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Arithmetic with variables and place into another one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 variable… varies! It can change value.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Use one variable to set another one: it’s possible!</a:t>
            </a:r>
            <a:endParaRPr/>
          </a:p>
        </p:txBody>
      </p:sp>
      <p:sp>
        <p:nvSpPr>
          <p:cNvPr id="98" name="Google Shape;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03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2a27a0026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g1d2a27a002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2a27a002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g1d2a27a00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2a27a002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d2a27a00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2a27a0026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1d2a27a00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2a27a0026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1d2a27a002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2a27a0026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d2a27a002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Spring 2023</a:t>
            </a:r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Thi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4611C2-8D90-4D67-9523-D0346B4BD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800" y="273685"/>
            <a:ext cx="154887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2 -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.spotify.com/playlist/2BMpyEj71MqM5DOlxzNU2x?si=aefafb01d50041a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3su/office_hou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ojipedia.org/winking-face/" TargetMode="External"/><Relationship Id="rId4" Type="http://schemas.openxmlformats.org/officeDocument/2006/relationships/hyperlink" Target="https://courses.cs.washington.edu/courses/cse121/23su/syllabus/#revision-resubmission-and-reattempt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2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8F244-7AC3-6D2A-7C4D-EDA1ED9E0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93" y="3574993"/>
            <a:ext cx="1963995" cy="1963995"/>
          </a:xfrm>
          <a:prstGeom prst="rect">
            <a:avLst/>
          </a:prstGeom>
        </p:spPr>
      </p:pic>
      <p:sp>
        <p:nvSpPr>
          <p:cNvPr id="9" name="Google Shape;67;p9">
            <a:extLst>
              <a:ext uri="{FF2B5EF4-FFF2-40B4-BE49-F238E27FC236}">
                <a16:creationId xmlns:a16="http://schemas.microsoft.com/office/drawing/2014/main" id="{BA137400-47A8-9A32-F6CD-B549A7AF1FAC}"/>
              </a:ext>
            </a:extLst>
          </p:cNvPr>
          <p:cNvSpPr txBox="1"/>
          <p:nvPr/>
        </p:nvSpPr>
        <p:spPr>
          <a:xfrm>
            <a:off x="3393185" y="2610000"/>
            <a:ext cx="4977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Kai Daniels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987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Summer 2023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05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Music: 🌸</a:t>
            </a:r>
            <a:r>
              <a:rPr lang="en-US" sz="2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k-pop girlies playlist</a:t>
            </a:r>
            <a:r>
              <a:rPr lang="en-US" sz="2800" dirty="0">
                <a:latin typeface="Quattrocento Sans"/>
                <a:ea typeface="Quattrocento Sans"/>
                <a:cs typeface="Quattrocento Sans"/>
                <a:sym typeface="Quattrocento Sans"/>
              </a:rPr>
              <a:t>🌸</a:t>
            </a:r>
            <a:endParaRPr sz="2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2a27a0026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Mixing Types</a:t>
            </a:r>
            <a:endParaRPr dirty="0"/>
          </a:p>
        </p:txBody>
      </p:sp>
      <p:sp>
        <p:nvSpPr>
          <p:cNvPr id="118" name="Google Shape;118;g1d2a27a0026_0_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19" name="Google Shape;119;g1d2a27a0026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2900" y="1801200"/>
            <a:ext cx="4512025" cy="378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d2a27a0026_0_29"/>
          <p:cNvSpPr txBox="1">
            <a:spLocks noGrp="1"/>
          </p:cNvSpPr>
          <p:nvPr>
            <p:ph type="body" idx="1"/>
          </p:nvPr>
        </p:nvSpPr>
        <p:spPr>
          <a:xfrm>
            <a:off x="838200" y="1523875"/>
            <a:ext cx="70683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When mixing types in an expression, Java will convert one type to the other and then perform the operation “normally”</a:t>
            </a: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 dirty="0" err="1"/>
              <a:t>s</a:t>
            </a:r>
            <a:r>
              <a:rPr lang="en-US" sz="3200" dirty="0"/>
              <a:t> can be converted to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200" dirty="0"/>
              <a:t>s</a:t>
            </a: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Both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 dirty="0" err="1"/>
              <a:t>s</a:t>
            </a:r>
            <a:r>
              <a:rPr lang="en-US" sz="3200" dirty="0"/>
              <a:t> and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200" dirty="0"/>
              <a:t>s can be converted to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200" dirty="0"/>
              <a:t>s</a:t>
            </a:r>
            <a:endParaRPr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9C52-EFFF-49A0-877E-56C9F045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AED39-20A3-4B42-9299-F75348B2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5331"/>
            <a:ext cx="10515600" cy="467538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2 + 2 + "hello" + 3 * 5 + 10</a:t>
            </a:r>
          </a:p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2 + 2 + "hello" + </a:t>
            </a:r>
            <a:r>
              <a:rPr lang="en-US" sz="3600" dirty="0">
                <a:highlight>
                  <a:srgbClr val="00FF00"/>
                </a:highlight>
                <a:latin typeface="Consolas" panose="020B0609020204030204" pitchFamily="49" charset="0"/>
              </a:rPr>
              <a:t>15</a:t>
            </a:r>
            <a:r>
              <a:rPr lang="en-US" sz="3600" dirty="0">
                <a:latin typeface="Consolas" panose="020B0609020204030204" pitchFamily="49" charset="0"/>
              </a:rPr>
              <a:t> + 10</a:t>
            </a:r>
          </a:p>
          <a:p>
            <a:pPr marL="114300" indent="0" algn="ctr">
              <a:buNone/>
            </a:pPr>
            <a:r>
              <a:rPr lang="en-US" sz="3600" dirty="0">
                <a:highlight>
                  <a:srgbClr val="00FF00"/>
                </a:highlight>
                <a:latin typeface="Consolas" panose="020B0609020204030204" pitchFamily="49" charset="0"/>
              </a:rPr>
              <a:t>4</a:t>
            </a:r>
            <a:r>
              <a:rPr lang="en-US" sz="3600" dirty="0">
                <a:latin typeface="Consolas" panose="020B0609020204030204" pitchFamily="49" charset="0"/>
              </a:rPr>
              <a:t> + "hello" + 15 + 10</a:t>
            </a:r>
          </a:p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"</a:t>
            </a:r>
            <a:r>
              <a:rPr lang="en-US" sz="3600" dirty="0">
                <a:highlight>
                  <a:srgbClr val="00FF00"/>
                </a:highlight>
                <a:latin typeface="Consolas" panose="020B0609020204030204" pitchFamily="49" charset="0"/>
              </a:rPr>
              <a:t>4hello</a:t>
            </a:r>
            <a:r>
              <a:rPr lang="en-US" sz="3600" dirty="0">
                <a:latin typeface="Consolas" panose="020B0609020204030204" pitchFamily="49" charset="0"/>
              </a:rPr>
              <a:t>" + 15 + 10</a:t>
            </a:r>
          </a:p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"4hello</a:t>
            </a:r>
            <a:r>
              <a:rPr lang="en-US" sz="3600" dirty="0">
                <a:highlight>
                  <a:srgbClr val="00FF00"/>
                </a:highlight>
                <a:latin typeface="Consolas" panose="020B0609020204030204" pitchFamily="49" charset="0"/>
              </a:rPr>
              <a:t>15</a:t>
            </a:r>
            <a:r>
              <a:rPr lang="en-US" sz="3600" dirty="0">
                <a:latin typeface="Consolas" panose="020B0609020204030204" pitchFamily="49" charset="0"/>
              </a:rPr>
              <a:t>" + 10</a:t>
            </a:r>
          </a:p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"4hello15</a:t>
            </a:r>
            <a:r>
              <a:rPr lang="en-US" sz="3600" dirty="0"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US" sz="3600" dirty="0">
                <a:latin typeface="Consolas" panose="020B0609020204030204" pitchFamily="49" charset="0"/>
              </a:rPr>
              <a:t>"</a:t>
            </a:r>
          </a:p>
          <a:p>
            <a:pPr marL="114300" indent="0" algn="ctr">
              <a:buNone/>
            </a:pPr>
            <a:endParaRPr lang="en-US" sz="3600" dirty="0">
              <a:latin typeface="Consolas" panose="020B060902020403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D9D3A-0FC0-4E7D-A703-5A065C5BFB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2a27a0026_0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Work on Expressions/Types Practice Problems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rgbClr val="6700CB"/>
                </a:solidFill>
              </a:rPr>
              <a:t>Part 2</a:t>
            </a:r>
            <a:endParaRPr/>
          </a:p>
        </p:txBody>
      </p:sp>
      <p:sp>
        <p:nvSpPr>
          <p:cNvPr id="127" name="Google Shape;127;g1d2a27a0026_0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g1d2a27a0026_0_40"/>
          <p:cNvSpPr txBox="1">
            <a:spLocks noGrp="1"/>
          </p:cNvSpPr>
          <p:nvPr>
            <p:ph type="body" idx="1"/>
          </p:nvPr>
        </p:nvSpPr>
        <p:spPr>
          <a:xfrm>
            <a:off x="838200" y="1523875"/>
            <a:ext cx="86646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-431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Ed lesson linked from the course calendar</a:t>
            </a:r>
            <a:endParaRPr sz="3200"/>
          </a:p>
          <a:p>
            <a:pPr marL="457200" lvl="0" indent="-431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Work with the folks around you!</a:t>
            </a:r>
            <a:endParaRPr sz="3200"/>
          </a:p>
          <a:p>
            <a:pPr marL="457200" lvl="0" indent="-431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TAs and I will be walking around to help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748-4880-4AD8-929C-9D82B4A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50DD8-94CE-4182-8F1F-6EEFA56CF4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4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2a27a0026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Boolean Operators</a:t>
            </a:r>
            <a:endParaRPr dirty="0"/>
          </a:p>
        </p:txBody>
      </p:sp>
      <p:sp>
        <p:nvSpPr>
          <p:cNvPr id="135" name="Google Shape;135;g1d2a27a0026_0_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g1d2a27a0026_0_58"/>
          <p:cNvSpPr txBox="1">
            <a:spLocks noGrp="1"/>
          </p:cNvSpPr>
          <p:nvPr>
            <p:ph type="body" idx="1"/>
          </p:nvPr>
        </p:nvSpPr>
        <p:spPr>
          <a:xfrm>
            <a:off x="838200" y="1523875"/>
            <a:ext cx="86646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!</a:t>
            </a:r>
            <a:r>
              <a:rPr lang="en-US" sz="3200"/>
              <a:t> Logical Not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&lt; &gt; &lt;= &gt;=</a:t>
            </a:r>
            <a:r>
              <a:rPr lang="en-US" sz="3200"/>
              <a:t> Relational Operators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== !=</a:t>
            </a:r>
            <a:r>
              <a:rPr lang="en-US" sz="3200"/>
              <a:t> Relational Operators (equality)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&amp;&amp;</a:t>
            </a:r>
            <a:r>
              <a:rPr lang="en-US" sz="3200"/>
              <a:t> Logical And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||</a:t>
            </a:r>
            <a:r>
              <a:rPr lang="en-US" sz="3200"/>
              <a:t> Logical Or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2a27a0026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Precedence (updated)</a:t>
            </a:r>
            <a:endParaRPr dirty="0"/>
          </a:p>
        </p:txBody>
      </p:sp>
      <p:sp>
        <p:nvSpPr>
          <p:cNvPr id="100" name="Google Shape;100;g1d2a27a0026_0_12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</a:rPr>
              <a:t>Logical not</a:t>
            </a:r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6700CB"/>
                </a:solidFill>
              </a:rPr>
              <a:t>P</a:t>
            </a:r>
            <a:r>
              <a:rPr lang="en-US" dirty="0"/>
              <a:t>arentheses</a:t>
            </a:r>
            <a:endParaRPr dirty="0"/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6700CB"/>
                </a:solidFill>
              </a:rPr>
              <a:t>M</a:t>
            </a:r>
            <a:r>
              <a:rPr lang="en-US" dirty="0"/>
              <a:t>ultiplication</a:t>
            </a:r>
            <a:r>
              <a:rPr lang="en-US" b="1" dirty="0">
                <a:solidFill>
                  <a:srgbClr val="6700CB"/>
                </a:solidFill>
              </a:rPr>
              <a:t>, M</a:t>
            </a:r>
            <a:r>
              <a:rPr lang="en-US" dirty="0"/>
              <a:t>odulo</a:t>
            </a:r>
            <a:r>
              <a:rPr lang="en-US" b="1" dirty="0">
                <a:solidFill>
                  <a:srgbClr val="6700CB"/>
                </a:solidFill>
              </a:rPr>
              <a:t>, D</a:t>
            </a:r>
            <a:r>
              <a:rPr lang="en-US" dirty="0"/>
              <a:t>ivision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6700CB"/>
                </a:solidFill>
              </a:rPr>
              <a:t>A</a:t>
            </a:r>
            <a:r>
              <a:rPr lang="en-US" dirty="0"/>
              <a:t>ddition (and Concatenation)</a:t>
            </a:r>
            <a:r>
              <a:rPr lang="en-US" b="1" dirty="0"/>
              <a:t>, </a:t>
            </a:r>
            <a:r>
              <a:rPr lang="en-US" b="1" dirty="0">
                <a:solidFill>
                  <a:srgbClr val="6700CB"/>
                </a:solidFill>
              </a:rPr>
              <a:t>S</a:t>
            </a:r>
            <a:r>
              <a:rPr lang="en-US" dirty="0"/>
              <a:t>ubtraction</a:t>
            </a:r>
            <a:endParaRPr lang="en-US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Relational operators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Equality operators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Logical and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Logical or</a:t>
            </a:r>
            <a:endParaRPr b="1" dirty="0">
              <a:solidFill>
                <a:srgbClr val="008080"/>
              </a:solidFill>
              <a:highlight>
                <a:srgbClr val="FFFFFF"/>
              </a:highlight>
            </a:endParaRPr>
          </a:p>
        </p:txBody>
      </p:sp>
      <p:sp>
        <p:nvSpPr>
          <p:cNvPr id="102" name="Google Shape;102;g1d2a27a0026_0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0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9C52-EFFF-49A0-877E-56C9F045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AED39-20A3-4B42-9299-F75348B2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5331"/>
            <a:ext cx="10515600" cy="467538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1 + 2 * 3 != (1 + 2) * 3</a:t>
            </a:r>
          </a:p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1 + 2 * 3 != </a:t>
            </a:r>
            <a:r>
              <a:rPr lang="en-US" sz="3600" dirty="0">
                <a:highlight>
                  <a:srgbClr val="00FF00"/>
                </a:highlight>
                <a:latin typeface="Consolas" panose="020B0609020204030204" pitchFamily="49" charset="0"/>
              </a:rPr>
              <a:t>3</a:t>
            </a:r>
            <a:r>
              <a:rPr lang="en-US" sz="3600" dirty="0">
                <a:latin typeface="Consolas" panose="020B0609020204030204" pitchFamily="49" charset="0"/>
              </a:rPr>
              <a:t> * 3</a:t>
            </a:r>
          </a:p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1 + </a:t>
            </a:r>
            <a:r>
              <a:rPr lang="en-US" sz="3600" dirty="0">
                <a:highlight>
                  <a:srgbClr val="00FF00"/>
                </a:highlight>
                <a:latin typeface="Consolas" panose="020B0609020204030204" pitchFamily="49" charset="0"/>
              </a:rPr>
              <a:t>6</a:t>
            </a:r>
            <a:r>
              <a:rPr lang="en-US" sz="3600" dirty="0">
                <a:latin typeface="Consolas" panose="020B0609020204030204" pitchFamily="49" charset="0"/>
              </a:rPr>
              <a:t> != 3 * 3</a:t>
            </a:r>
          </a:p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1 + 6 != </a:t>
            </a:r>
            <a:r>
              <a:rPr lang="en-US" sz="3600" dirty="0">
                <a:highlight>
                  <a:srgbClr val="00FF00"/>
                </a:highlight>
                <a:latin typeface="Consolas" panose="020B0609020204030204" pitchFamily="49" charset="0"/>
              </a:rPr>
              <a:t>9</a:t>
            </a:r>
          </a:p>
          <a:p>
            <a:pPr marL="114300" indent="0" algn="ctr">
              <a:buNone/>
            </a:pPr>
            <a:r>
              <a:rPr lang="en-US" sz="3600" dirty="0">
                <a:highlight>
                  <a:srgbClr val="00FF00"/>
                </a:highlight>
                <a:latin typeface="Consolas" panose="020B0609020204030204" pitchFamily="49" charset="0"/>
              </a:rPr>
              <a:t>7</a:t>
            </a:r>
            <a:r>
              <a:rPr lang="en-US" sz="3600" dirty="0">
                <a:latin typeface="Consolas" panose="020B0609020204030204" pitchFamily="49" charset="0"/>
              </a:rPr>
              <a:t> != 9</a:t>
            </a:r>
          </a:p>
          <a:p>
            <a:pPr marL="114300" indent="0" algn="ctr">
              <a:buNone/>
            </a:pPr>
            <a:r>
              <a:rPr lang="en-US" sz="3600" dirty="0">
                <a:highlight>
                  <a:srgbClr val="00FF00"/>
                </a:highlight>
                <a:latin typeface="Consolas" panose="020B0609020204030204" pitchFamily="49" charset="0"/>
              </a:rPr>
              <a:t>true</a:t>
            </a:r>
          </a:p>
          <a:p>
            <a:pPr marL="114300" indent="0" algn="ctr">
              <a:buNone/>
            </a:pPr>
            <a:endParaRPr lang="en-US" sz="3600" dirty="0">
              <a:latin typeface="Consolas" panose="020B060902020403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D9D3A-0FC0-4E7D-A703-5A065C5BFB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2a27a0026_0_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Work on Expressions/Types Practice Problems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rgbClr val="6700CB"/>
                </a:solidFill>
              </a:rPr>
              <a:t>Part 3</a:t>
            </a:r>
            <a:endParaRPr/>
          </a:p>
        </p:txBody>
      </p:sp>
      <p:sp>
        <p:nvSpPr>
          <p:cNvPr id="143" name="Google Shape;143;g1d2a27a0026_0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g1d2a27a0026_0_49"/>
          <p:cNvSpPr txBox="1">
            <a:spLocks noGrp="1"/>
          </p:cNvSpPr>
          <p:nvPr>
            <p:ph type="body" idx="1"/>
          </p:nvPr>
        </p:nvSpPr>
        <p:spPr>
          <a:xfrm>
            <a:off x="838200" y="1523875"/>
            <a:ext cx="86646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-431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Ed lesson linked from the course calendar</a:t>
            </a:r>
            <a:endParaRPr sz="3200"/>
          </a:p>
          <a:p>
            <a:pPr marL="457200" lvl="0" indent="-431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Work with the folks around you! </a:t>
            </a:r>
            <a:endParaRPr sz="3200"/>
          </a:p>
          <a:p>
            <a:pPr marL="457200" lvl="0" indent="-431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TAs and I will be walking around to help</a:t>
            </a:r>
            <a:endParaRPr sz="3200" b="1">
              <a:solidFill>
                <a:srgbClr val="6700CB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748-4880-4AD8-929C-9D82B4A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50DD8-94CE-4182-8F1F-6EEFA56CF4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0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995F-E891-44A3-B961-C12E0575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13B3-6341-4D02-9D70-AC58A1E9A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5950527" cy="4285089"/>
          </a:xfrm>
        </p:spPr>
        <p:txBody>
          <a:bodyPr/>
          <a:lstStyle/>
          <a:p>
            <a:r>
              <a:rPr lang="en-US" dirty="0"/>
              <a:t>Now that we know about different types and data, we can learn about how to store it! </a:t>
            </a:r>
          </a:p>
          <a:p>
            <a:r>
              <a:rPr lang="en-US" dirty="0"/>
              <a:t>Java allows you to create variables within a program. A variable has</a:t>
            </a:r>
          </a:p>
          <a:p>
            <a:pPr lvl="1"/>
            <a:r>
              <a:rPr lang="en-US" dirty="0"/>
              <a:t>A type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(Potentially) a value it is storing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BEB42-4124-48DD-A570-A535E23AB7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54734" y="1825625"/>
            <a:ext cx="4299065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Declaration: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  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x;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Initialization: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 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Or all in one line: 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	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5C332-D8BE-49C8-8073-1052A3E9D6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Announcements, Reminders</a:t>
            </a:r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b="1" dirty="0">
                <a:solidFill>
                  <a:schemeClr val="hlink"/>
                </a:solidFill>
              </a:rPr>
              <a:t>Creative Project 0</a:t>
            </a:r>
            <a:r>
              <a:rPr lang="en-US" sz="3300" b="1" dirty="0"/>
              <a:t> </a:t>
            </a:r>
            <a:r>
              <a:rPr lang="en-US" sz="3300" dirty="0"/>
              <a:t>was due yesterday (Jun 27) @ 11:59 PM</a:t>
            </a:r>
            <a:endParaRPr sz="3300" dirty="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dirty="0"/>
              <a:t>Programming Assignment 0 released later today (due Wed, July 5</a:t>
            </a:r>
            <a:r>
              <a:rPr lang="en-US" sz="3300" baseline="30000" dirty="0"/>
              <a:t>th</a:t>
            </a:r>
            <a:r>
              <a:rPr lang="en-US" sz="3300" dirty="0"/>
              <a:t> </a:t>
            </a:r>
            <a:r>
              <a:rPr lang="en-US" sz="3300" dirty="0" err="1"/>
              <a:t>bc</a:t>
            </a:r>
            <a:r>
              <a:rPr lang="en-US" sz="3300" dirty="0"/>
              <a:t> holiday) </a:t>
            </a:r>
            <a:endParaRPr sz="3300" dirty="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dirty="0"/>
              <a:t>IPL is open! - </a:t>
            </a:r>
            <a:r>
              <a:rPr lang="en-US" sz="3000" u="sng" dirty="0">
                <a:solidFill>
                  <a:schemeClr val="hlink"/>
                </a:solidFill>
                <a:hlinkClick r:id="rId3"/>
              </a:rPr>
              <a:t>Schedule and instructions</a:t>
            </a:r>
            <a:r>
              <a:rPr lang="en-US" sz="3000" dirty="0">
                <a:hlinkClick r:id="rId3"/>
              </a:rPr>
              <a:t> </a:t>
            </a:r>
            <a:r>
              <a:rPr lang="en-US" sz="3000" dirty="0"/>
              <a:t>can be found on course website.</a:t>
            </a:r>
            <a:endParaRPr sz="3000" dirty="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3300" b="1" dirty="0"/>
              <a:t>Just joined CSE 121?</a:t>
            </a:r>
            <a:r>
              <a:rPr lang="en-US" sz="3300" dirty="0"/>
              <a:t> Resubmission policy is your friend! See more in </a:t>
            </a:r>
            <a:r>
              <a:rPr lang="en-US" sz="3300" u="sng" dirty="0">
                <a:solidFill>
                  <a:schemeClr val="hlink"/>
                </a:solidFill>
                <a:hlinkClick r:id="rId4"/>
              </a:rPr>
              <a:t>syllabus</a:t>
            </a:r>
            <a:r>
              <a:rPr lang="en-US" sz="3300" dirty="0"/>
              <a:t>.</a:t>
            </a:r>
            <a:br>
              <a:rPr lang="en-US" sz="3300" dirty="0"/>
            </a:br>
            <a:endParaRPr sz="29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>
                <a:highlight>
                  <a:srgbClr val="FFFFFF"/>
                </a:highlight>
              </a:rPr>
              <a:t>Reminder: Pre-Class Work and Section work are not graded! (but you should do them anyway </a:t>
            </a:r>
            <a:r>
              <a:rPr lang="en-US" sz="2400" dirty="0">
                <a:solidFill>
                  <a:srgbClr val="C58AF9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😉</a:t>
            </a:r>
            <a:r>
              <a:rPr lang="en-US" sz="2500" dirty="0">
                <a:highlight>
                  <a:srgbClr val="FFFFFF"/>
                </a:highlight>
              </a:rPr>
              <a:t>)</a:t>
            </a:r>
            <a:endParaRPr sz="2500"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Variables</a:t>
            </a:r>
            <a:endParaRPr dirty="0"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81075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They’re made to be manipulated, modified, re-used!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doubleFV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 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1CABB9C-96CD-4009-B0E9-99539BD2071E}"/>
              </a:ext>
            </a:extLst>
          </p:cNvPr>
          <p:cNvSpPr/>
          <p:nvPr/>
        </p:nvSpPr>
        <p:spPr>
          <a:xfrm>
            <a:off x="8153400" y="1524723"/>
            <a:ext cx="3120013" cy="2178095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Notice – this doesn't really make any mathematical sense! </a:t>
            </a:r>
          </a:p>
          <a:p>
            <a:pPr algn="ctr"/>
            <a:r>
              <a:rPr lang="en-US" sz="1600" dirty="0"/>
              <a:t>That's because, in Java, = is </a:t>
            </a:r>
            <a:r>
              <a:rPr lang="en-US" sz="1600" i="1" dirty="0"/>
              <a:t>assignment</a:t>
            </a:r>
            <a:r>
              <a:rPr lang="en-US" sz="1600" dirty="0"/>
              <a:t>, not equality!</a:t>
            </a:r>
          </a:p>
        </p:txBody>
      </p:sp>
    </p:spTree>
    <p:extLst>
      <p:ext uri="{BB962C8B-B14F-4D97-AF65-F5344CB8AC3E}">
        <p14:creationId xmlns:p14="http://schemas.microsoft.com/office/powerpoint/2010/main" val="28472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46-E08D-416E-9EFA-5DB5281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4D33-24AD-4C5D-9B7B-89DFC60D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508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This type of pattern is so common, we have an even </a:t>
            </a:r>
            <a:r>
              <a:rPr lang="en-US" i="1" dirty="0"/>
              <a:t>shorter</a:t>
            </a:r>
            <a:r>
              <a:rPr lang="en-US" dirty="0"/>
              <a:t> way we can write it!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/>
              <a:t>You can do the same for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-=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*=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/=</a:t>
            </a:r>
            <a:r>
              <a:rPr lang="en-US" dirty="0"/>
              <a:t>, and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%=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 are even shorter versions for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incrementing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decrementing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	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	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--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001D7-6A07-469E-8C1C-A2C0BDDB40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8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8BE52-4AF2-4BE4-BA1C-BF9BC3F6F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9C19BF-A98F-42EC-A3B0-A113A66364F5}"/>
              </a:ext>
            </a:extLst>
          </p:cNvPr>
          <p:cNvSpPr/>
          <p:nvPr/>
        </p:nvSpPr>
        <p:spPr>
          <a:xfrm>
            <a:off x="693270" y="1427915"/>
            <a:ext cx="7261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a, b, and  c hold after this code is executed?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c</a:t>
            </a:r>
            <a:r>
              <a:rPr lang="en-US" sz="3200" dirty="0">
                <a:latin typeface="Consolas" panose="020B0609020204030204" pitchFamily="49" charset="0"/>
              </a:rPr>
              <a:t> = a + b;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c -=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a = b +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b /=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73FDE-FAD3-489D-8528-DDE5BD821A9A}"/>
              </a:ext>
            </a:extLst>
          </p:cNvPr>
          <p:cNvSpPr txBox="1"/>
          <p:nvPr/>
        </p:nvSpPr>
        <p:spPr>
          <a:xfrm>
            <a:off x="7954682" y="2497825"/>
            <a:ext cx="30659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10, 30, 40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35, 15, 30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35, 15.5, 30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20, 15, 30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6DA27-852C-AF7E-EF3F-2935592F6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860" y="225908"/>
            <a:ext cx="1645349" cy="16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8080"/>
                </a:solidFill>
              </a:rPr>
              <a:t>PCM</a:t>
            </a:r>
            <a:r>
              <a:rPr lang="en-US" dirty="0"/>
              <a:t> Recap: Data Types &amp; Expressions</a:t>
            </a:r>
            <a:endParaRPr dirty="0"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750" cy="455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Types: int</a:t>
            </a:r>
            <a:r>
              <a:rPr lang="en-US" sz="3100" dirty="0"/>
              <a:t>, </a:t>
            </a: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100" dirty="0"/>
              <a:t>, </a:t>
            </a: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100" dirty="0"/>
              <a:t>, </a:t>
            </a:r>
            <a:r>
              <a:rPr lang="en-US" sz="3100" dirty="0" err="1">
                <a:latin typeface="Consolas"/>
                <a:ea typeface="Consolas"/>
                <a:cs typeface="Consolas"/>
                <a:sym typeface="Consolas"/>
              </a:rPr>
              <a:t>boolean</a:t>
            </a:r>
            <a:endParaRPr sz="31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100" dirty="0"/>
              <a:t>Expressions: Operators</a:t>
            </a:r>
            <a:endParaRPr sz="3100"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100" dirty="0"/>
              <a:t>Beware of precedence! (order of operations)</a:t>
            </a:r>
            <a:endParaRPr sz="36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d2a27a0026_0_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b="1" dirty="0"/>
              <a:t> </a:t>
            </a:r>
            <a:r>
              <a:rPr lang="en-US" dirty="0"/>
              <a:t>Data Types in Java</a:t>
            </a:r>
            <a:endParaRPr dirty="0"/>
          </a:p>
        </p:txBody>
      </p:sp>
      <p:sp>
        <p:nvSpPr>
          <p:cNvPr id="84" name="Google Shape;84;g1d2a27a0026_0_75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rgbClr val="FFFFFF"/>
                </a:highlight>
              </a:rPr>
              <a:t>In programming, you’re dealing with data…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500">
                <a:highlight>
                  <a:srgbClr val="FFFFFF"/>
                </a:highlight>
              </a:rPr>
              <a:t>s (whole numbers)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500">
                <a:highlight>
                  <a:srgbClr val="FFFFFF"/>
                </a:highlight>
              </a:rPr>
              <a:t>s (real numbers)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500">
                <a:highlight>
                  <a:srgbClr val="FFFFFF"/>
                </a:highlight>
              </a:rPr>
              <a:t>s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US" sz="3500">
                <a:highlight>
                  <a:srgbClr val="FFFFFF"/>
                </a:highlight>
              </a:rPr>
              <a:t>s (true or false)</a:t>
            </a:r>
            <a:endParaRPr sz="3200"/>
          </a:p>
        </p:txBody>
      </p:sp>
      <p:sp>
        <p:nvSpPr>
          <p:cNvPr id="86" name="Google Shape;86;g1d2a27a0026_0_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2a27a0026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3600" b="1" dirty="0">
                <a:solidFill>
                  <a:srgbClr val="008080"/>
                </a:solidFill>
              </a:rPr>
              <a:t>(PCM) </a:t>
            </a:r>
            <a:r>
              <a:rPr lang="en-US" sz="3600" dirty="0"/>
              <a:t>Operators (for numerical &amp;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600" dirty="0"/>
              <a:t> values)</a:t>
            </a:r>
            <a:endParaRPr sz="3600" dirty="0"/>
          </a:p>
        </p:txBody>
      </p:sp>
      <p:sp>
        <p:nvSpPr>
          <p:cNvPr id="92" name="Google Shape;92;g1d2a27a0026_0_5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/>
          </a:bodyPr>
          <a:lstStyle/>
          <a:p>
            <a:pPr marL="635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00"/>
              <a:buNone/>
            </a:pPr>
            <a:r>
              <a:rPr lang="en-US" dirty="0">
                <a:highlight>
                  <a:srgbClr val="FFFFFF"/>
                </a:highlight>
              </a:rPr>
              <a:t>Numerical: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00"/>
              <a:buFont typeface="Calibri"/>
              <a:buChar char="•"/>
            </a:pPr>
            <a:r>
              <a:rPr lang="en-US" dirty="0">
                <a:highlight>
                  <a:srgbClr val="FFFFFF"/>
                </a:highlight>
              </a:rPr>
              <a:t>+ Addition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- Subtraction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* Multiplication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/ Division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% Modulo or “Mod”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endParaRPr lang="en-US" dirty="0">
              <a:highlight>
                <a:srgbClr val="FFFFFF"/>
              </a:highlight>
            </a:endParaRPr>
          </a:p>
          <a:p>
            <a:pPr marL="6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6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>
                <a:highlight>
                  <a:srgbClr val="FFFFFF"/>
                </a:highlight>
              </a:rPr>
              <a:t>Strings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+ Concatenation 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endParaRPr lang="en-US" dirty="0">
              <a:highlight>
                <a:srgbClr val="FFFFFF"/>
              </a:highlight>
            </a:endParaRPr>
          </a:p>
          <a:p>
            <a:pPr marL="6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>
                <a:highlight>
                  <a:srgbClr val="FFFFFF"/>
                </a:highlight>
              </a:rPr>
              <a:t>Booleans</a:t>
            </a:r>
          </a:p>
          <a:p>
            <a:pPr marL="463550" indent="-457200">
              <a:lnSpc>
                <a:spcPct val="115000"/>
              </a:lnSpc>
              <a:spcBef>
                <a:spcPts val="0"/>
              </a:spcBef>
              <a:buSzPts val="3500"/>
            </a:pPr>
            <a:r>
              <a:rPr lang="en-US" dirty="0">
                <a:highlight>
                  <a:srgbClr val="FFFFFF"/>
                </a:highlight>
              </a:rPr>
              <a:t>! Logical Not</a:t>
            </a:r>
          </a:p>
          <a:p>
            <a:pPr marL="463550" indent="-457200">
              <a:lnSpc>
                <a:spcPct val="115000"/>
              </a:lnSpc>
              <a:spcBef>
                <a:spcPts val="0"/>
              </a:spcBef>
              <a:buSzPts val="3500"/>
            </a:pPr>
            <a:r>
              <a:rPr lang="en-US" dirty="0">
                <a:highlight>
                  <a:srgbClr val="FFFFFF"/>
                </a:highlight>
              </a:rPr>
              <a:t>&amp;&amp; Logical And</a:t>
            </a:r>
          </a:p>
          <a:p>
            <a:pPr marL="463550" indent="-457200">
              <a:lnSpc>
                <a:spcPct val="115000"/>
              </a:lnSpc>
              <a:spcBef>
                <a:spcPts val="0"/>
              </a:spcBef>
              <a:buSzPts val="3500"/>
            </a:pPr>
            <a:r>
              <a:rPr lang="en-US" dirty="0">
                <a:highlight>
                  <a:srgbClr val="FFFFFF"/>
                </a:highlight>
              </a:rPr>
              <a:t>|| Logical Or</a:t>
            </a:r>
          </a:p>
          <a:p>
            <a:pPr marL="463550" indent="-457200">
              <a:lnSpc>
                <a:spcPct val="115000"/>
              </a:lnSpc>
              <a:spcBef>
                <a:spcPts val="0"/>
              </a:spcBef>
              <a:buSzPts val="3500"/>
            </a:pPr>
            <a:r>
              <a:rPr lang="en-US" dirty="0">
                <a:highlight>
                  <a:srgbClr val="FFFFFF"/>
                </a:highlight>
              </a:rPr>
              <a:t>&lt;, &gt;, &lt;=, &gt;=, ==, != </a:t>
            </a:r>
          </a:p>
          <a:p>
            <a:pPr marL="6350" indent="0">
              <a:lnSpc>
                <a:spcPct val="115000"/>
              </a:lnSpc>
              <a:spcBef>
                <a:spcPts val="0"/>
              </a:spcBef>
              <a:buSzPts val="3500"/>
              <a:buNone/>
            </a:pPr>
            <a:endParaRPr dirty="0">
              <a:highlight>
                <a:srgbClr val="FFFFFF"/>
              </a:highlight>
            </a:endParaRPr>
          </a:p>
        </p:txBody>
      </p:sp>
      <p:sp>
        <p:nvSpPr>
          <p:cNvPr id="94" name="Google Shape;94;g1d2a27a0026_0_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2a27a0026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Precedence</a:t>
            </a:r>
            <a:endParaRPr dirty="0"/>
          </a:p>
        </p:txBody>
      </p:sp>
      <p:sp>
        <p:nvSpPr>
          <p:cNvPr id="100" name="Google Shape;100;g1d2a27a0026_0_12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700CB"/>
                </a:solidFill>
              </a:rPr>
              <a:t>P</a:t>
            </a:r>
            <a:r>
              <a:rPr lang="en-US" sz="3600" dirty="0"/>
              <a:t>arentheses</a:t>
            </a:r>
            <a:endParaRPr sz="3600" dirty="0"/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6700CB"/>
                </a:solidFill>
              </a:rPr>
              <a:t>M</a:t>
            </a:r>
            <a:r>
              <a:rPr lang="en-US" sz="3600" dirty="0"/>
              <a:t>ultiplication</a:t>
            </a:r>
            <a:r>
              <a:rPr lang="en-US" sz="3600" b="1" dirty="0">
                <a:solidFill>
                  <a:srgbClr val="6700CB"/>
                </a:solidFill>
              </a:rPr>
              <a:t>, M</a:t>
            </a:r>
            <a:r>
              <a:rPr lang="en-US" sz="3600" dirty="0"/>
              <a:t>odulo</a:t>
            </a:r>
            <a:r>
              <a:rPr lang="en-US" sz="3600" b="1" dirty="0">
                <a:solidFill>
                  <a:srgbClr val="6700CB"/>
                </a:solidFill>
              </a:rPr>
              <a:t>, D</a:t>
            </a:r>
            <a:r>
              <a:rPr lang="en-US" sz="3600" dirty="0"/>
              <a:t>ivision</a:t>
            </a:r>
            <a:endParaRPr sz="3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700CB"/>
                </a:solidFill>
              </a:rPr>
              <a:t>A</a:t>
            </a:r>
            <a:r>
              <a:rPr lang="en-US" sz="3600" dirty="0"/>
              <a:t>ddition (and Concatenation)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6700CB"/>
                </a:solidFill>
              </a:rPr>
              <a:t>S</a:t>
            </a:r>
            <a:r>
              <a:rPr lang="en-US" sz="3600" dirty="0"/>
              <a:t>ubtraction</a:t>
            </a:r>
            <a:endParaRPr sz="3500" dirty="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500" dirty="0">
              <a:highlight>
                <a:srgbClr val="FFFFFF"/>
              </a:highlight>
            </a:endParaRPr>
          </a:p>
        </p:txBody>
      </p:sp>
      <p:sp>
        <p:nvSpPr>
          <p:cNvPr id="102" name="Google Shape;102;g1d2a27a0026_0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g1d2a27a0026_0_12"/>
          <p:cNvSpPr txBox="1"/>
          <p:nvPr/>
        </p:nvSpPr>
        <p:spPr>
          <a:xfrm>
            <a:off x="1695600" y="4322850"/>
            <a:ext cx="8800800" cy="1617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If multiple operators at the same level?</a:t>
            </a:r>
            <a:endParaRPr sz="3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3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b="1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Evaluate subexpressions from </a:t>
            </a:r>
            <a:r>
              <a:rPr lang="en-US" sz="3300" b="1" u="sng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left to right</a:t>
            </a:r>
            <a:r>
              <a:rPr lang="en-US" sz="3300" b="1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3300" b="1" dirty="0">
              <a:solidFill>
                <a:srgbClr val="6700C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D597-4423-4D3B-90FC-4790F41A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89D68-78A5-4906-AD02-048BDA17B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800" dirty="0">
                <a:latin typeface="Consolas" panose="020B0609020204030204" pitchFamily="49" charset="0"/>
              </a:rPr>
              <a:t>1 + 2 * 3</a:t>
            </a:r>
          </a:p>
          <a:p>
            <a:pPr marL="114300" indent="0" algn="ctr">
              <a:buNone/>
            </a:pPr>
            <a:r>
              <a:rPr lang="en-US" sz="4800" dirty="0">
                <a:latin typeface="Consolas" panose="020B0609020204030204" pitchFamily="49" charset="0"/>
              </a:rPr>
              <a:t>1 + </a:t>
            </a:r>
            <a:r>
              <a:rPr lang="en-US" sz="4800" dirty="0">
                <a:highlight>
                  <a:srgbClr val="00FF00"/>
                </a:highlight>
                <a:latin typeface="Consolas" panose="020B0609020204030204" pitchFamily="49" charset="0"/>
              </a:rPr>
              <a:t>6</a:t>
            </a:r>
          </a:p>
          <a:p>
            <a:pPr marL="114300" indent="0" algn="ctr">
              <a:buNone/>
            </a:pPr>
            <a:r>
              <a:rPr lang="en-US" sz="4800" dirty="0">
                <a:highlight>
                  <a:srgbClr val="00FF00"/>
                </a:highlight>
                <a:latin typeface="Consolas" panose="020B0609020204030204" pitchFamily="49" charset="0"/>
              </a:rPr>
              <a:t>7</a:t>
            </a:r>
          </a:p>
          <a:p>
            <a:pPr marL="114300" indent="0" algn="ctr">
              <a:buNone/>
            </a:pPr>
            <a:endParaRPr lang="en-US" sz="3600" dirty="0">
              <a:latin typeface="Consolas" panose="020B060902020403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D81D0-5AF4-45A9-97CF-14256338D66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800" dirty="0">
                <a:latin typeface="Consolas" panose="020B0609020204030204" pitchFamily="49" charset="0"/>
              </a:rPr>
              <a:t>(1 + 2) * 3</a:t>
            </a:r>
          </a:p>
          <a:p>
            <a:pPr marL="114300" indent="0" algn="ctr">
              <a:buNone/>
            </a:pPr>
            <a:r>
              <a:rPr lang="en-US" sz="4800" dirty="0">
                <a:highlight>
                  <a:srgbClr val="00FF00"/>
                </a:highlight>
                <a:latin typeface="Consolas" panose="020B0609020204030204" pitchFamily="49" charset="0"/>
              </a:rPr>
              <a:t>3</a:t>
            </a:r>
            <a:r>
              <a:rPr lang="en-US" sz="4800" dirty="0">
                <a:latin typeface="Consolas" panose="020B0609020204030204" pitchFamily="49" charset="0"/>
              </a:rPr>
              <a:t> * 3</a:t>
            </a:r>
          </a:p>
          <a:p>
            <a:pPr marL="114300" indent="0" algn="ctr">
              <a:buNone/>
            </a:pPr>
            <a:r>
              <a:rPr lang="en-US" sz="4800" dirty="0">
                <a:highlight>
                  <a:srgbClr val="00FF00"/>
                </a:highlight>
                <a:latin typeface="Consolas" panose="020B0609020204030204" pitchFamily="49" charset="0"/>
              </a:rPr>
              <a:t>9</a:t>
            </a:r>
          </a:p>
          <a:p>
            <a:pPr marL="114300" indent="0">
              <a:buNone/>
            </a:pPr>
            <a:endParaRPr lang="en-US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34B54-D0FD-46C1-AF9C-73FD62B18C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2a27a0026_0_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Work on Expressions/Types Practice Problems</a:t>
            </a:r>
            <a:br>
              <a:rPr lang="en-US" sz="4000" dirty="0"/>
            </a:br>
            <a:r>
              <a:rPr lang="en-US" sz="4000" b="1" dirty="0">
                <a:solidFill>
                  <a:srgbClr val="6700CB"/>
                </a:solidFill>
              </a:rPr>
              <a:t>Part 1</a:t>
            </a:r>
            <a:endParaRPr sz="4000" dirty="0"/>
          </a:p>
        </p:txBody>
      </p:sp>
      <p:sp>
        <p:nvSpPr>
          <p:cNvPr id="109" name="Google Shape;109;g1d2a27a0026_0_20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-431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Ed lesson linked from the course calendar</a:t>
            </a:r>
            <a:endParaRPr sz="3200"/>
          </a:p>
          <a:p>
            <a:pPr marL="457200" lvl="0" indent="-431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Work with the folks around you!</a:t>
            </a:r>
            <a:endParaRPr sz="3200"/>
          </a:p>
          <a:p>
            <a:pPr marL="457200" lvl="0" indent="-431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TAs and I will be walking around to help</a:t>
            </a:r>
            <a:endParaRPr sz="3500">
              <a:highlight>
                <a:srgbClr val="FFFFFF"/>
              </a:highlight>
            </a:endParaRPr>
          </a:p>
        </p:txBody>
      </p:sp>
      <p:sp>
        <p:nvSpPr>
          <p:cNvPr id="111" name="Google Shape;111;g1d2a27a0026_0_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8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748-4880-4AD8-929C-9D82B4A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50DD8-94CE-4182-8F1F-6EEFA56CF4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9013</TotalTime>
  <Words>862</Words>
  <Application>Microsoft Macintosh PowerPoint</Application>
  <PresentationFormat>Widescreen</PresentationFormat>
  <Paragraphs>169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Consolas</vt:lpstr>
      <vt:lpstr>Quattrocento Sans</vt:lpstr>
      <vt:lpstr>Calibri</vt:lpstr>
      <vt:lpstr>Office Theme</vt:lpstr>
      <vt:lpstr>CSE 121 – Lesson 2</vt:lpstr>
      <vt:lpstr>Announcements, Reminders</vt:lpstr>
      <vt:lpstr>PCM Recap: Data Types &amp; Expressions</vt:lpstr>
      <vt:lpstr>(PCM) Data Types in Java</vt:lpstr>
      <vt:lpstr>(PCM) Operators (for numerical &amp; String values)</vt:lpstr>
      <vt:lpstr>(PCM) Precedence</vt:lpstr>
      <vt:lpstr>Example</vt:lpstr>
      <vt:lpstr>Work on Expressions/Types Practice Problems Part 1</vt:lpstr>
      <vt:lpstr>Questions?</vt:lpstr>
      <vt:lpstr>(PCM) Mixing Types</vt:lpstr>
      <vt:lpstr>Example 2</vt:lpstr>
      <vt:lpstr>Work on Expressions/Types Practice Problems  Part 2</vt:lpstr>
      <vt:lpstr>Questions?</vt:lpstr>
      <vt:lpstr>(PCM) Boolean Operators</vt:lpstr>
      <vt:lpstr>(PCM) Precedence (updated)</vt:lpstr>
      <vt:lpstr>Example 3</vt:lpstr>
      <vt:lpstr>Work on Expressions/Types Practice Problems  Part 3</vt:lpstr>
      <vt:lpstr>Questions?</vt:lpstr>
      <vt:lpstr>(PCM) Variables</vt:lpstr>
      <vt:lpstr>(PCM) Variables</vt:lpstr>
      <vt:lpstr>New Operators!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Kai Daniels</cp:lastModifiedBy>
  <cp:revision>29</cp:revision>
  <dcterms:created xsi:type="dcterms:W3CDTF">2020-09-29T18:40:50Z</dcterms:created>
  <dcterms:modified xsi:type="dcterms:W3CDTF">2023-06-28T07:45:35Z</dcterms:modified>
</cp:coreProperties>
</file>