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Lst>
  <p:notesMasterIdLst>
    <p:notesMasterId r:id="rId15"/>
  </p:notesMasterIdLst>
  <p:handoutMasterIdLst>
    <p:handoutMasterId r:id="rId16"/>
  </p:handoutMasterIdLst>
  <p:sldIdLst>
    <p:sldId id="295" r:id="rId2"/>
    <p:sldId id="296" r:id="rId3"/>
    <p:sldId id="315" r:id="rId4"/>
    <p:sldId id="307" r:id="rId5"/>
    <p:sldId id="316" r:id="rId6"/>
    <p:sldId id="308" r:id="rId7"/>
    <p:sldId id="309" r:id="rId8"/>
    <p:sldId id="317" r:id="rId9"/>
    <p:sldId id="310" r:id="rId10"/>
    <p:sldId id="312" r:id="rId11"/>
    <p:sldId id="268" r:id="rId12"/>
    <p:sldId id="267" r:id="rId13"/>
    <p:sldId id="269" r:id="rId14"/>
  </p:sldIdLst>
  <p:sldSz cx="12192000" cy="6858000"/>
  <p:notesSz cx="6858000" cy="9144000"/>
  <p:embeddedFontLst>
    <p:embeddedFont>
      <p:font typeface="Calibri" panose="020F0502020204030204" pitchFamily="34" charset="0"/>
      <p:regular r:id="rId17"/>
      <p:bold r:id="rId18"/>
      <p:italic r:id="rId19"/>
      <p:boldItalic r:id="rId20"/>
    </p:embeddedFont>
    <p:embeddedFont>
      <p:font typeface="Consolas" panose="020B0609020204030204" pitchFamily="49" charset="0"/>
      <p:regular r:id="rId21"/>
      <p:bold r:id="rId22"/>
      <p:italic r:id="rId23"/>
      <p:boldItalic r:id="rId24"/>
    </p:embeddedFont>
    <p:embeddedFont>
      <p:font typeface="Quattrocento Sans" panose="020B0502050000020003" pitchFamily="34"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5" roundtripDataSignature="AMtx7mioJJQ/Bx54phgIwE+RMXi9NrKuYA=="/>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CCECFF"/>
    <a:srgbClr val="008080"/>
    <a:srgbClr val="993366"/>
    <a:srgbClr val="339966"/>
    <a:srgbClr val="0066FF"/>
    <a:srgbClr val="FFCC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89" autoAdjust="0"/>
    <p:restoredTop sz="90141" autoAdjust="0"/>
  </p:normalViewPr>
  <p:slideViewPr>
    <p:cSldViewPr snapToGrid="0">
      <p:cViewPr varScale="1">
        <p:scale>
          <a:sx n="111" d="100"/>
          <a:sy n="111" d="100"/>
        </p:scale>
        <p:origin x="584" y="19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69" d="100"/>
          <a:sy n="69" d="100"/>
        </p:scale>
        <p:origin x="2568" y="2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font" Target="fonts/font10.fntdata"/><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font" Target="fonts/font9.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7.fntdata"/><Relationship Id="rId28" Type="http://schemas.openxmlformats.org/officeDocument/2006/relationships/font" Target="fonts/font12.fntdata"/><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font" Target="fonts/font11.fntdata"/><Relationship Id="rId35" Type="http://customschemas.google.com/relationships/presentationmetadata" Target="metadata"/><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9233D88-8018-4E9F-AB4A-98A7BBAF25A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47834B6-5C07-4317-936A-D39B3D436FA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5DF552-0698-4B73-9CF8-11036753CEB6}" type="datetimeFigureOut">
              <a:rPr lang="en-US" smtClean="0"/>
              <a:t>8/9/23</a:t>
            </a:fld>
            <a:endParaRPr lang="en-US"/>
          </a:p>
        </p:txBody>
      </p:sp>
      <p:sp>
        <p:nvSpPr>
          <p:cNvPr id="4" name="Footer Placeholder 3">
            <a:extLst>
              <a:ext uri="{FF2B5EF4-FFF2-40B4-BE49-F238E27FC236}">
                <a16:creationId xmlns:a16="http://schemas.microsoft.com/office/drawing/2014/main" id="{E0D1CA0C-7DF0-4795-8351-9A39722C22A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3B18879-4BC0-4CD3-9BD4-EA40A1FBCFD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C184190-D873-4EA6-8530-DA7A931EF15D}" type="slidenum">
              <a:rPr lang="en-US" smtClean="0"/>
              <a:t>‹#›</a:t>
            </a:fld>
            <a:endParaRPr lang="en-US"/>
          </a:p>
        </p:txBody>
      </p:sp>
    </p:spTree>
    <p:extLst>
      <p:ext uri="{BB962C8B-B14F-4D97-AF65-F5344CB8AC3E}">
        <p14:creationId xmlns:p14="http://schemas.microsoft.com/office/powerpoint/2010/main" val="24241314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5" name="Google Shape;225;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7" name="Google Shape;217;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9" name="Google Shape;239;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800"/>
          </a:p>
        </p:txBody>
      </p:sp>
      <p:sp>
        <p:nvSpPr>
          <p:cNvPr id="65" name="Google Shape;65;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800"/>
          </a:p>
        </p:txBody>
      </p:sp>
      <p:sp>
        <p:nvSpPr>
          <p:cNvPr id="65" name="Google Shape;65;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0973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800"/>
          </a:p>
        </p:txBody>
      </p:sp>
      <p:sp>
        <p:nvSpPr>
          <p:cNvPr id="65" name="Google Shape;65;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0973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800"/>
          </a:p>
        </p:txBody>
      </p:sp>
      <p:sp>
        <p:nvSpPr>
          <p:cNvPr id="65" name="Google Shape;65;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55732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800"/>
          </a:p>
        </p:txBody>
      </p:sp>
      <p:sp>
        <p:nvSpPr>
          <p:cNvPr id="65" name="Google Shape;65;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55732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800"/>
          </a:p>
        </p:txBody>
      </p:sp>
      <p:sp>
        <p:nvSpPr>
          <p:cNvPr id="65" name="Google Shape;65;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3652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800"/>
          </a:p>
        </p:txBody>
      </p:sp>
      <p:sp>
        <p:nvSpPr>
          <p:cNvPr id="65" name="Google Shape;65;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948405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9" name="Google Shape;14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2"/>
        <p:cNvGrpSpPr/>
        <p:nvPr/>
      </p:nvGrpSpPr>
      <p:grpSpPr>
        <a:xfrm>
          <a:off x="0" y="0"/>
          <a:ext cx="0" cy="0"/>
          <a:chOff x="0" y="0"/>
          <a:chExt cx="0" cy="0"/>
        </a:xfrm>
      </p:grpSpPr>
      <p:sp>
        <p:nvSpPr>
          <p:cNvPr id="23" name="Google Shape;23;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34"/>
          <p:cNvSpPr txBox="1">
            <a:spLocks noGrp="1"/>
          </p:cNvSpPr>
          <p:nvPr>
            <p:ph type="body" idx="1"/>
          </p:nvPr>
        </p:nvSpPr>
        <p:spPr>
          <a:xfrm>
            <a:off x="838200" y="1825625"/>
            <a:ext cx="5181600" cy="428508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34"/>
          <p:cNvSpPr txBox="1">
            <a:spLocks noGrp="1"/>
          </p:cNvSpPr>
          <p:nvPr>
            <p:ph type="body" idx="2"/>
          </p:nvPr>
        </p:nvSpPr>
        <p:spPr>
          <a:xfrm>
            <a:off x="6172200" y="1825625"/>
            <a:ext cx="5181600" cy="428508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Lesson 18 - Spring 2023</a:t>
            </a:r>
            <a:endParaRPr dirty="0"/>
          </a:p>
        </p:txBody>
      </p:sp>
      <p:sp>
        <p:nvSpPr>
          <p:cNvPr id="28" name="Google Shape;28;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49"/>
        <p:cNvGrpSpPr/>
        <p:nvPr/>
      </p:nvGrpSpPr>
      <p:grpSpPr>
        <a:xfrm>
          <a:off x="0" y="0"/>
          <a:ext cx="0" cy="0"/>
          <a:chOff x="0" y="0"/>
          <a:chExt cx="0" cy="0"/>
        </a:xfrm>
      </p:grpSpPr>
      <p:sp>
        <p:nvSpPr>
          <p:cNvPr id="50" name="Google Shape;50;p4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4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2" name="Google Shape;52;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Lesson 18 - Spring 2023</a:t>
            </a:r>
            <a:endParaRPr/>
          </a:p>
        </p:txBody>
      </p:sp>
      <p:sp>
        <p:nvSpPr>
          <p:cNvPr id="54" name="Google Shape;54;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ertical Title and Text" preserve="1" userDrawn="1">
  <p:cSld name="Activity">
    <p:spTree>
      <p:nvGrpSpPr>
        <p:cNvPr id="1" name="Shape 49"/>
        <p:cNvGrpSpPr/>
        <p:nvPr/>
      </p:nvGrpSpPr>
      <p:grpSpPr>
        <a:xfrm>
          <a:off x="0" y="0"/>
          <a:ext cx="0" cy="0"/>
          <a:chOff x="0" y="0"/>
          <a:chExt cx="0" cy="0"/>
        </a:xfrm>
      </p:grpSpPr>
      <p:sp>
        <p:nvSpPr>
          <p:cNvPr id="52" name="Google Shape;52;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Lesson 18 - Spring 2023</a:t>
            </a:r>
            <a:endParaRPr/>
          </a:p>
        </p:txBody>
      </p:sp>
      <p:sp>
        <p:nvSpPr>
          <p:cNvPr id="54" name="Google Shape;54;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2" name="Rectangle: Rounded Corners 1">
            <a:extLst>
              <a:ext uri="{FF2B5EF4-FFF2-40B4-BE49-F238E27FC236}">
                <a16:creationId xmlns:a16="http://schemas.microsoft.com/office/drawing/2014/main" id="{2CD06408-CBE8-49C8-BF99-8A874C03FAC6}"/>
              </a:ext>
            </a:extLst>
          </p:cNvPr>
          <p:cNvSpPr/>
          <p:nvPr userDrawn="1"/>
        </p:nvSpPr>
        <p:spPr>
          <a:xfrm>
            <a:off x="10132840" y="136525"/>
            <a:ext cx="1828800" cy="1828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5413942D-824F-4D58-BD74-D47D2D03BFE9}"/>
              </a:ext>
            </a:extLst>
          </p:cNvPr>
          <p:cNvSpPr/>
          <p:nvPr userDrawn="1"/>
        </p:nvSpPr>
        <p:spPr>
          <a:xfrm>
            <a:off x="1456148" y="300788"/>
            <a:ext cx="8340746"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Poll in with your answer!</a:t>
            </a:r>
            <a:endPar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pic>
        <p:nvPicPr>
          <p:cNvPr id="5" name="Picture 4">
            <a:extLst>
              <a:ext uri="{FF2B5EF4-FFF2-40B4-BE49-F238E27FC236}">
                <a16:creationId xmlns:a16="http://schemas.microsoft.com/office/drawing/2014/main" id="{D101DE87-838A-45A4-9F60-E1BF12B54F74}"/>
              </a:ext>
            </a:extLst>
          </p:cNvPr>
          <p:cNvPicPr>
            <a:picLocks noChangeAspect="1"/>
          </p:cNvPicPr>
          <p:nvPr userDrawn="1"/>
        </p:nvPicPr>
        <p:blipFill>
          <a:blip r:embed="rId2"/>
          <a:stretch>
            <a:fillRect/>
          </a:stretch>
        </p:blipFill>
        <p:spPr>
          <a:xfrm>
            <a:off x="10262227" y="273685"/>
            <a:ext cx="1570025" cy="1554480"/>
          </a:xfrm>
          <a:prstGeom prst="rect">
            <a:avLst/>
          </a:prstGeom>
        </p:spPr>
      </p:pic>
    </p:spTree>
    <p:extLst>
      <p:ext uri="{BB962C8B-B14F-4D97-AF65-F5344CB8AC3E}">
        <p14:creationId xmlns:p14="http://schemas.microsoft.com/office/powerpoint/2010/main" val="3418877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6"/>
        <p:cNvGrpSpPr/>
        <p:nvPr/>
      </p:nvGrpSpPr>
      <p:grpSpPr>
        <a:xfrm>
          <a:off x="0" y="0"/>
          <a:ext cx="0" cy="0"/>
          <a:chOff x="0" y="0"/>
          <a:chExt cx="0" cy="0"/>
        </a:xfrm>
      </p:grpSpPr>
      <p:sp>
        <p:nvSpPr>
          <p:cNvPr id="17" name="Google Shape;17;p3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3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9" name="Google Shape;19;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Lesson 10 - Spring 2023</a:t>
            </a:r>
            <a:endParaRPr/>
          </a:p>
        </p:txBody>
      </p:sp>
      <p:sp>
        <p:nvSpPr>
          <p:cNvPr id="21" name="Google Shape;21;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14869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600" b="0" i="1">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defRPr sz="1200" b="0" i="0">
                <a:solidFill>
                  <a:schemeClr val="bg1"/>
                </a:solidFill>
                <a:latin typeface="Calibri"/>
                <a:cs typeface="Calibri"/>
              </a:defRPr>
            </a:lvl1pPr>
          </a:lstStyle>
          <a:p>
            <a:pPr marL="12700">
              <a:lnSpc>
                <a:spcPts val="1240"/>
              </a:lnSpc>
            </a:pPr>
            <a:r>
              <a:rPr dirty="0"/>
              <a:t>Lesson</a:t>
            </a:r>
            <a:r>
              <a:rPr spc="-5" dirty="0"/>
              <a:t> </a:t>
            </a:r>
            <a:r>
              <a:rPr dirty="0"/>
              <a:t>0 -</a:t>
            </a:r>
            <a:r>
              <a:rPr spc="-10" dirty="0"/>
              <a:t> </a:t>
            </a:r>
            <a:r>
              <a:rPr dirty="0"/>
              <a:t>Spring</a:t>
            </a:r>
            <a:r>
              <a:rPr spc="-40" dirty="0"/>
              <a:t> </a:t>
            </a:r>
            <a:r>
              <a:rPr spc="-20" dirty="0"/>
              <a:t>2023</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8/9/23</a:t>
            </a:fld>
            <a:endParaRPr lang="en-US"/>
          </a:p>
        </p:txBody>
      </p:sp>
      <p:sp>
        <p:nvSpPr>
          <p:cNvPr id="6" name="Holder 6"/>
          <p:cNvSpPr>
            <a:spLocks noGrp="1"/>
          </p:cNvSpPr>
          <p:nvPr>
            <p:ph type="sldNum" sz="quarter" idx="7"/>
          </p:nvPr>
        </p:nvSpPr>
        <p:spPr/>
        <p:txBody>
          <a:bodyPr lIns="0" tIns="0" rIns="0" bIns="0"/>
          <a:lstStyle>
            <a:lvl1pPr>
              <a:defRPr sz="1200" b="0" i="0">
                <a:solidFill>
                  <a:schemeClr val="bg1"/>
                </a:solidFill>
                <a:latin typeface="Calibri"/>
                <a:cs typeface="Calibri"/>
              </a:defRPr>
            </a:lvl1pPr>
          </a:lstStyle>
          <a:p>
            <a:pPr marL="115570">
              <a:lnSpc>
                <a:spcPts val="1240"/>
              </a:lnSpc>
            </a:pPr>
            <a:fld id="{81D60167-4931-47E6-BA6A-407CBD079E47}" type="slidenum">
              <a:rPr dirty="0"/>
              <a:t>‹#›</a:t>
            </a:fld>
            <a:endParaRPr dirty="0"/>
          </a:p>
        </p:txBody>
      </p:sp>
    </p:spTree>
    <p:extLst>
      <p:ext uri="{BB962C8B-B14F-4D97-AF65-F5344CB8AC3E}">
        <p14:creationId xmlns:p14="http://schemas.microsoft.com/office/powerpoint/2010/main" val="31788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31"/>
        <p:cNvGrpSpPr/>
        <p:nvPr/>
      </p:nvGrpSpPr>
      <p:grpSpPr>
        <a:xfrm>
          <a:off x="0" y="0"/>
          <a:ext cx="0" cy="0"/>
          <a:chOff x="0" y="0"/>
          <a:chExt cx="0" cy="0"/>
        </a:xfrm>
      </p:grpSpPr>
      <p:sp>
        <p:nvSpPr>
          <p:cNvPr id="32" name="Google Shape;32;p1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1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4" name="Google Shape;34;p19"/>
          <p:cNvSpPr txBox="1">
            <a:spLocks noGrp="1"/>
          </p:cNvSpPr>
          <p:nvPr>
            <p:ph type="body" idx="2"/>
          </p:nvPr>
        </p:nvSpPr>
        <p:spPr>
          <a:xfrm>
            <a:off x="839788" y="2505075"/>
            <a:ext cx="5157787" cy="35930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1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6" name="Google Shape;36;p19"/>
          <p:cNvSpPr txBox="1">
            <a:spLocks noGrp="1"/>
          </p:cNvSpPr>
          <p:nvPr>
            <p:ph type="body" idx="4"/>
          </p:nvPr>
        </p:nvSpPr>
        <p:spPr>
          <a:xfrm>
            <a:off x="6170612" y="2500577"/>
            <a:ext cx="5183188" cy="35975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253753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3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en-US"/>
              <a:t>Lesson 18 - Spring 2023</a:t>
            </a:r>
            <a:endParaRPr/>
          </a:p>
        </p:txBody>
      </p:sp>
      <p:sp>
        <p:nvSpPr>
          <p:cNvPr id="14" name="Google Shape;14;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5" name="Google Shape;15;p32"/>
          <p:cNvPicPr preferRelativeResize="0"/>
          <p:nvPr/>
        </p:nvPicPr>
        <p:blipFill rotWithShape="1">
          <a:blip r:embed="rId8">
            <a:alphaModFix/>
          </a:blip>
          <a:srcRect/>
          <a:stretch/>
        </p:blipFill>
        <p:spPr>
          <a:xfrm>
            <a:off x="0" y="6180666"/>
            <a:ext cx="12192000" cy="67733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0" r:id="rId1"/>
    <p:sldLayoutId id="2147483654" r:id="rId2"/>
    <p:sldLayoutId id="2147483655" r:id="rId3"/>
    <p:sldLayoutId id="2147483656" r:id="rId4"/>
    <p:sldLayoutId id="2147483657" r:id="rId5"/>
    <p:sldLayoutId id="2147483658" r:id="rId6"/>
  </p:sldLayoutIdLst>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open.spotify.com/playlist/2BMpyEj71MqM5DOlxzNU2x?si=a0617e2c77ff40ff"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courses.cs.washington.edu/courses/cse416/" TargetMode="External"/><Relationship Id="rId13" Type="http://schemas.openxmlformats.org/officeDocument/2006/relationships/hyperlink" Target="http://courses.cs.washington.edu/courses/cse340/" TargetMode="External"/><Relationship Id="rId3" Type="http://schemas.openxmlformats.org/officeDocument/2006/relationships/hyperlink" Target="https://courses.cs.washington.edu/courses/cse154/" TargetMode="External"/><Relationship Id="rId7" Type="http://schemas.openxmlformats.org/officeDocument/2006/relationships/hyperlink" Target="https://courses.cs.washington.edu/courses/cse374/" TargetMode="External"/><Relationship Id="rId12" Type="http://schemas.openxmlformats.org/officeDocument/2006/relationships/hyperlink" Target="http://courses.cs.washington.edu/courses/cse341/" TargetMode="External"/><Relationship Id="rId17" Type="http://schemas.openxmlformats.org/officeDocument/2006/relationships/hyperlink" Target="https://courses.cs.washington.edu/courses/cse123/" TargetMode="External"/><Relationship Id="rId2" Type="http://schemas.openxmlformats.org/officeDocument/2006/relationships/notesSlide" Target="../notesSlides/notesSlide10.xml"/><Relationship Id="rId16" Type="http://schemas.openxmlformats.org/officeDocument/2006/relationships/hyperlink" Target="https://courses.cs.washington.edu/courses/cse122/" TargetMode="External"/><Relationship Id="rId1" Type="http://schemas.openxmlformats.org/officeDocument/2006/relationships/slideLayout" Target="../slideLayouts/slideLayout6.xml"/><Relationship Id="rId6" Type="http://schemas.openxmlformats.org/officeDocument/2006/relationships/hyperlink" Target="https://courses.cs.washington.edu/courses/cse373/" TargetMode="External"/><Relationship Id="rId11" Type="http://schemas.openxmlformats.org/officeDocument/2006/relationships/hyperlink" Target="http://courses.cs.washington.edu/courses/cse331/" TargetMode="External"/><Relationship Id="rId5" Type="http://schemas.openxmlformats.org/officeDocument/2006/relationships/hyperlink" Target="https://courses.cs.washington.edu/courses/cse180/" TargetMode="External"/><Relationship Id="rId15" Type="http://schemas.openxmlformats.org/officeDocument/2006/relationships/hyperlink" Target="https://www.cs.washington.edu/academics/ugrad/nonmajor-options/nonmajor-courses" TargetMode="External"/><Relationship Id="rId10" Type="http://schemas.openxmlformats.org/officeDocument/2006/relationships/hyperlink" Target="http://courses.cs.washington.edu/courses/cse351/" TargetMode="External"/><Relationship Id="rId4" Type="http://schemas.openxmlformats.org/officeDocument/2006/relationships/hyperlink" Target="https://courses.cs.washington.edu/courses/cse163/" TargetMode="External"/><Relationship Id="rId9" Type="http://schemas.openxmlformats.org/officeDocument/2006/relationships/hyperlink" Target="http://courses.cs.washington.edu/courses/cse311/" TargetMode="External"/><Relationship Id="rId14" Type="http://schemas.openxmlformats.org/officeDocument/2006/relationships/hyperlink" Target="https://www.cs.washington.edu/academics/ugrad/current-student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homes.cs.washington.edu/~mones/production.html" TargetMode="External"/><Relationship Id="rId3" Type="http://schemas.openxmlformats.org/officeDocument/2006/relationships/hyperlink" Target="https://www.youtube.com/watch?v=S7nL9IGWGqk" TargetMode="External"/><Relationship Id="rId7" Type="http://schemas.openxmlformats.org/officeDocument/2006/relationships/hyperlink" Target="https://www.youtube.com/watch?v=DEESvghKBUc&amp;list=PLTPQEx-31JXhosblxX6bQnCK_qy2No6uC&amp;index=3" TargetMode="External"/><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hyperlink" Target="https://www.youtube.com/watch?v=h1NqpK4gDrM&amp;list=PLTPQEx-31JXhusD9twkKlguRlaQowh-Vw&amp;index=10" TargetMode="External"/><Relationship Id="rId11" Type="http://schemas.openxmlformats.org/officeDocument/2006/relationships/hyperlink" Target="https://www.chess.com/blog/CHESScom/hans-niemann-report" TargetMode="External"/><Relationship Id="rId5" Type="http://schemas.openxmlformats.org/officeDocument/2006/relationships/hyperlink" Target="https://www.youtube.com/watch?v=iMj9yz24gP8" TargetMode="External"/><Relationship Id="rId10" Type="http://schemas.openxmlformats.org/officeDocument/2006/relationships/hyperlink" Target="https://youtu.be/MTqUYFN5BbI?list=PLTPQEx-31JXhusD9twkKlguRlaQowh-Vw&amp;t=2285" TargetMode="External"/><Relationship Id="rId4" Type="http://schemas.openxmlformats.org/officeDocument/2006/relationships/hyperlink" Target="http://grail.cs.washington.edu/projects/nba_players/" TargetMode="External"/><Relationship Id="rId9" Type="http://schemas.openxmlformats.org/officeDocument/2006/relationships/hyperlink" Target="https://www.youtube.com/watch?v=heLdAGZu-VY&amp;list=PLTPQEx-31JXhosblxX6bQnCK_qy2No6uC&amp;index=14"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github.com/karan/Projects" TargetMode="External"/><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hyperlink" Target="https://xkcd.com/1425/"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uw.iasystem.org/survey/277506"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
          <p:cNvSpPr txBox="1">
            <a:spLocks noGrp="1"/>
          </p:cNvSpPr>
          <p:nvPr>
            <p:ph type="ctrTitle"/>
          </p:nvPr>
        </p:nvSpPr>
        <p:spPr>
          <a:xfrm>
            <a:off x="1424247" y="1158240"/>
            <a:ext cx="9144000" cy="114277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dirty="0"/>
              <a:t>CSE 121 – Lesson 14</a:t>
            </a:r>
            <a:endParaRPr dirty="0"/>
          </a:p>
        </p:txBody>
      </p:sp>
      <p:sp>
        <p:nvSpPr>
          <p:cNvPr id="4" name="TextBox 3">
            <a:extLst>
              <a:ext uri="{FF2B5EF4-FFF2-40B4-BE49-F238E27FC236}">
                <a16:creationId xmlns:a16="http://schemas.microsoft.com/office/drawing/2014/main" id="{FE898425-9749-4DAA-AB0A-3AEACC578081}"/>
              </a:ext>
            </a:extLst>
          </p:cNvPr>
          <p:cNvSpPr txBox="1"/>
          <p:nvPr/>
        </p:nvSpPr>
        <p:spPr>
          <a:xfrm>
            <a:off x="0" y="5567889"/>
            <a:ext cx="3038603" cy="523220"/>
          </a:xfrm>
          <a:prstGeom prst="rect">
            <a:avLst/>
          </a:prstGeom>
          <a:noFill/>
        </p:spPr>
        <p:txBody>
          <a:bodyPr wrap="square" rtlCol="0">
            <a:spAutoFit/>
          </a:bodyPr>
          <a:lstStyle/>
          <a:p>
            <a:pPr algn="ctr"/>
            <a:r>
              <a:rPr lang="en-US" sz="2800" b="1" dirty="0">
                <a:solidFill>
                  <a:srgbClr val="9900CC"/>
                </a:solidFill>
                <a:latin typeface="Calibri" panose="020F0502020204030204" pitchFamily="34" charset="0"/>
                <a:cs typeface="Calibri" panose="020F0502020204030204" pitchFamily="34" charset="0"/>
              </a:rPr>
              <a:t>No </a:t>
            </a:r>
            <a:r>
              <a:rPr lang="en-US" sz="2800" b="1" dirty="0" err="1">
                <a:solidFill>
                  <a:srgbClr val="9900CC"/>
                </a:solidFill>
                <a:latin typeface="Calibri" panose="020F0502020204030204" pitchFamily="34" charset="0"/>
                <a:cs typeface="Calibri" panose="020F0502020204030204" pitchFamily="34" charset="0"/>
              </a:rPr>
              <a:t>sli.do</a:t>
            </a:r>
            <a:r>
              <a:rPr lang="en-US" sz="2800" b="1" dirty="0">
                <a:solidFill>
                  <a:srgbClr val="9900CC"/>
                </a:solidFill>
                <a:latin typeface="Calibri" panose="020F0502020204030204" pitchFamily="34" charset="0"/>
                <a:cs typeface="Calibri" panose="020F0502020204030204" pitchFamily="34" charset="0"/>
              </a:rPr>
              <a:t> today &lt;3</a:t>
            </a:r>
          </a:p>
        </p:txBody>
      </p:sp>
      <p:sp>
        <p:nvSpPr>
          <p:cNvPr id="9" name="Google Shape;67;p9">
            <a:extLst>
              <a:ext uri="{FF2B5EF4-FFF2-40B4-BE49-F238E27FC236}">
                <a16:creationId xmlns:a16="http://schemas.microsoft.com/office/drawing/2014/main" id="{BA137400-47A8-9A32-F6CD-B549A7AF1FAC}"/>
              </a:ext>
            </a:extLst>
          </p:cNvPr>
          <p:cNvSpPr txBox="1"/>
          <p:nvPr/>
        </p:nvSpPr>
        <p:spPr>
          <a:xfrm>
            <a:off x="3393185" y="2610000"/>
            <a:ext cx="4977900" cy="2093522"/>
          </a:xfrm>
          <a:prstGeom prst="rect">
            <a:avLst/>
          </a:prstGeom>
          <a:noFill/>
          <a:ln>
            <a:noFill/>
          </a:ln>
        </p:spPr>
        <p:txBody>
          <a:bodyPr spcFirstLastPara="1" wrap="square" lIns="0" tIns="104775" rIns="0" bIns="0" anchor="t" anchorCtr="0">
            <a:spAutoFit/>
          </a:bodyPr>
          <a:lstStyle/>
          <a:p>
            <a:pPr marL="227328" lvl="0" indent="0" algn="ctr" rtl="0">
              <a:lnSpc>
                <a:spcPct val="100000"/>
              </a:lnSpc>
              <a:spcBef>
                <a:spcPts val="0"/>
              </a:spcBef>
              <a:spcAft>
                <a:spcPts val="0"/>
              </a:spcAft>
              <a:buNone/>
            </a:pPr>
            <a:r>
              <a:rPr lang="en-US" sz="2400" dirty="0">
                <a:latin typeface="Calibri"/>
                <a:ea typeface="Calibri"/>
                <a:cs typeface="Calibri"/>
                <a:sym typeface="Calibri"/>
              </a:rPr>
              <a:t>Kai Daniels</a:t>
            </a:r>
            <a:endParaRPr sz="2400" dirty="0">
              <a:latin typeface="Calibri"/>
              <a:ea typeface="Calibri"/>
              <a:cs typeface="Calibri"/>
              <a:sym typeface="Calibri"/>
            </a:endParaRPr>
          </a:p>
          <a:p>
            <a:pPr marL="229870" lvl="0" indent="0" algn="ctr" rtl="0">
              <a:lnSpc>
                <a:spcPct val="100000"/>
              </a:lnSpc>
              <a:spcBef>
                <a:spcPts val="720"/>
              </a:spcBef>
              <a:spcAft>
                <a:spcPts val="0"/>
              </a:spcAft>
              <a:buNone/>
            </a:pPr>
            <a:r>
              <a:rPr lang="en-US" sz="2400" dirty="0">
                <a:latin typeface="Calibri"/>
                <a:ea typeface="Calibri"/>
                <a:cs typeface="Calibri"/>
                <a:sym typeface="Calibri"/>
              </a:rPr>
              <a:t>Summer 2023</a:t>
            </a:r>
          </a:p>
          <a:p>
            <a:pPr marL="229870" lvl="0" indent="0" algn="ctr" rtl="0">
              <a:lnSpc>
                <a:spcPct val="100000"/>
              </a:lnSpc>
              <a:spcBef>
                <a:spcPts val="720"/>
              </a:spcBef>
              <a:spcAft>
                <a:spcPts val="0"/>
              </a:spcAft>
              <a:buNone/>
            </a:pPr>
            <a:endParaRPr sz="2400" dirty="0">
              <a:latin typeface="Calibri"/>
              <a:ea typeface="Calibri"/>
              <a:cs typeface="Calibri"/>
              <a:sym typeface="Calibri"/>
            </a:endParaRPr>
          </a:p>
          <a:p>
            <a:pPr marL="12700" lvl="0" indent="0" algn="l" rtl="0">
              <a:lnSpc>
                <a:spcPct val="100000"/>
              </a:lnSpc>
              <a:spcBef>
                <a:spcPts val="2105"/>
              </a:spcBef>
              <a:spcAft>
                <a:spcPts val="0"/>
              </a:spcAft>
              <a:buNone/>
            </a:pPr>
            <a:r>
              <a:rPr lang="en-US" sz="2800" dirty="0">
                <a:latin typeface="Calibri"/>
                <a:ea typeface="Calibri"/>
                <a:cs typeface="Calibri"/>
                <a:sym typeface="Calibri"/>
              </a:rPr>
              <a:t>Music: 🌸</a:t>
            </a:r>
            <a:r>
              <a:rPr lang="en-US" sz="2800" u="sng" dirty="0">
                <a:solidFill>
                  <a:srgbClr val="0000FF"/>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k-pop girlies playlist</a:t>
            </a:r>
            <a:r>
              <a:rPr lang="en-US" sz="2800" dirty="0">
                <a:latin typeface="Quattrocento Sans"/>
                <a:ea typeface="Quattrocento Sans"/>
                <a:cs typeface="Quattrocento Sans"/>
                <a:sym typeface="Quattrocento Sans"/>
              </a:rPr>
              <a:t>🌸</a:t>
            </a:r>
            <a:endParaRPr sz="2800" dirty="0">
              <a:latin typeface="Quattrocento Sans"/>
              <a:ea typeface="Quattrocento Sans"/>
              <a:cs typeface="Quattrocento Sans"/>
              <a:sym typeface="Quattrocento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630E9-D35B-48EE-AF1A-410106460AF5}"/>
              </a:ext>
            </a:extLst>
          </p:cNvPr>
          <p:cNvSpPr>
            <a:spLocks noGrp="1"/>
          </p:cNvSpPr>
          <p:nvPr>
            <p:ph type="title"/>
          </p:nvPr>
        </p:nvSpPr>
        <p:spPr/>
        <p:txBody>
          <a:bodyPr/>
          <a:lstStyle/>
          <a:p>
            <a:r>
              <a:rPr lang="en-US" dirty="0"/>
              <a:t>Thank you! </a:t>
            </a:r>
          </a:p>
        </p:txBody>
      </p:sp>
      <p:sp>
        <p:nvSpPr>
          <p:cNvPr id="3" name="Text Placeholder 2">
            <a:extLst>
              <a:ext uri="{FF2B5EF4-FFF2-40B4-BE49-F238E27FC236}">
                <a16:creationId xmlns:a16="http://schemas.microsoft.com/office/drawing/2014/main" id="{6B5BFCD5-70CB-491E-AB02-22CD6E2DB715}"/>
              </a:ext>
            </a:extLst>
          </p:cNvPr>
          <p:cNvSpPr>
            <a:spLocks noGrp="1"/>
          </p:cNvSpPr>
          <p:nvPr>
            <p:ph type="body" idx="1"/>
          </p:nvPr>
        </p:nvSpPr>
        <p:spPr/>
        <p:txBody>
          <a:bodyPr>
            <a:normAutofit/>
          </a:bodyPr>
          <a:lstStyle/>
          <a:p>
            <a:r>
              <a:rPr lang="en-US" i="0" dirty="0"/>
              <a:t>This is still a very new course! We are always looking for feedback on how to improve the class for you and for future students! Thank you for your patience and understanding as we continue to improve these new assignments, resources, and examples. </a:t>
            </a:r>
          </a:p>
          <a:p>
            <a:pPr lvl="1"/>
            <a:r>
              <a:rPr lang="en-US" dirty="0"/>
              <a:t>We </a:t>
            </a:r>
            <a:r>
              <a:rPr lang="en-US" i="1" dirty="0"/>
              <a:t>really</a:t>
            </a:r>
            <a:r>
              <a:rPr lang="en-US" dirty="0"/>
              <a:t> value your feedback! </a:t>
            </a:r>
          </a:p>
          <a:p>
            <a:pPr lvl="1"/>
            <a:r>
              <a:rPr lang="en-US" i="0" dirty="0"/>
              <a:t>Let us know what is or isn't working for you! </a:t>
            </a:r>
          </a:p>
          <a:p>
            <a:pPr lvl="1"/>
            <a:r>
              <a:rPr lang="en-US" i="0" dirty="0"/>
              <a:t>Something that went well in another course? Tell us about it! </a:t>
            </a:r>
          </a:p>
          <a:p>
            <a:pPr lvl="1"/>
            <a:endParaRPr lang="en-US" dirty="0"/>
          </a:p>
          <a:p>
            <a:r>
              <a:rPr lang="en-US" i="0" dirty="0"/>
              <a:t>…Please fill out course evals by </a:t>
            </a:r>
            <a:r>
              <a:rPr lang="en-US" b="1" i="0" dirty="0"/>
              <a:t>August 18th at 11:59pm </a:t>
            </a:r>
            <a:r>
              <a:rPr lang="en-US" i="0" dirty="0"/>
              <a:t>to provide feedback about the course! </a:t>
            </a:r>
          </a:p>
        </p:txBody>
      </p:sp>
      <p:sp>
        <p:nvSpPr>
          <p:cNvPr id="5" name="Slide Number Placeholder 4">
            <a:extLst>
              <a:ext uri="{FF2B5EF4-FFF2-40B4-BE49-F238E27FC236}">
                <a16:creationId xmlns:a16="http://schemas.microsoft.com/office/drawing/2014/main" id="{32BEF825-AC1B-4F89-BE8D-23550F96F2FB}"/>
              </a:ext>
            </a:extLst>
          </p:cNvPr>
          <p:cNvSpPr>
            <a:spLocks noGrp="1"/>
          </p:cNvSpPr>
          <p:nvPr>
            <p:ph type="sldNum" sz="quarter" idx="7"/>
          </p:nvPr>
        </p:nvSpPr>
        <p:spPr/>
        <p:txBody>
          <a:bodyPr/>
          <a:lstStyle/>
          <a:p>
            <a:pPr marL="115570">
              <a:lnSpc>
                <a:spcPts val="1240"/>
              </a:lnSpc>
            </a:pPr>
            <a:fld id="{81D60167-4931-47E6-BA6A-407CBD079E47}" type="slidenum">
              <a:rPr lang="en-US" smtClean="0"/>
              <a:t>10</a:t>
            </a:fld>
            <a:endParaRPr lang="en-US" dirty="0"/>
          </a:p>
        </p:txBody>
      </p:sp>
    </p:spTree>
    <p:extLst>
      <p:ext uri="{BB962C8B-B14F-4D97-AF65-F5344CB8AC3E}">
        <p14:creationId xmlns:p14="http://schemas.microsoft.com/office/powerpoint/2010/main" val="1294873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graphicFrame>
        <p:nvGraphicFramePr>
          <p:cNvPr id="232" name="Google Shape;232;p13"/>
          <p:cNvGraphicFramePr/>
          <p:nvPr/>
        </p:nvGraphicFramePr>
        <p:xfrm>
          <a:off x="5483025" y="2451457"/>
          <a:ext cx="5867599" cy="2946430"/>
        </p:xfrm>
        <a:graphic>
          <a:graphicData uri="http://schemas.openxmlformats.org/drawingml/2006/table">
            <a:tbl>
              <a:tblPr firstRow="1" bandRow="1">
                <a:noFill/>
              </a:tblPr>
              <a:tblGrid>
                <a:gridCol w="1331333">
                  <a:extLst>
                    <a:ext uri="{9D8B030D-6E8A-4147-A177-3AD203B41FA5}">
                      <a16:colId xmlns:a16="http://schemas.microsoft.com/office/drawing/2014/main" val="20000"/>
                    </a:ext>
                  </a:extLst>
                </a:gridCol>
                <a:gridCol w="4536266">
                  <a:extLst>
                    <a:ext uri="{9D8B030D-6E8A-4147-A177-3AD203B41FA5}">
                      <a16:colId xmlns:a16="http://schemas.microsoft.com/office/drawing/2014/main" val="20001"/>
                    </a:ext>
                  </a:extLst>
                </a:gridCol>
              </a:tblGrid>
              <a:tr h="394550">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t>Course</a:t>
                      </a:r>
                      <a:endParaRPr sz="1400" u="none" strike="noStrike" cap="none"/>
                    </a:p>
                  </a:txBody>
                  <a:tcPr marL="45050" marR="45050"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dirty="0"/>
                        <a:t>Overview</a:t>
                      </a:r>
                      <a:endParaRPr sz="1400" u="none" strike="noStrike" cap="none" dirty="0"/>
                    </a:p>
                  </a:txBody>
                  <a:tcPr marL="45050" marR="45050" marT="45725" marB="45725"/>
                </a:tc>
                <a:extLst>
                  <a:ext uri="{0D108BD9-81ED-4DB2-BD59-A6C34878D82A}">
                    <a16:rowId xmlns:a16="http://schemas.microsoft.com/office/drawing/2014/main" val="10000"/>
                  </a:ext>
                </a:extLst>
              </a:tr>
              <a:tr h="394550">
                <a:tc>
                  <a:txBody>
                    <a:bodyPr/>
                    <a:lstStyle/>
                    <a:p>
                      <a:pPr marL="0" marR="0" lvl="0" indent="0" algn="l" rtl="0">
                        <a:lnSpc>
                          <a:spcPct val="100000"/>
                        </a:lnSpc>
                        <a:spcBef>
                          <a:spcPts val="0"/>
                        </a:spcBef>
                        <a:spcAft>
                          <a:spcPts val="0"/>
                        </a:spcAft>
                        <a:buClr>
                          <a:srgbClr val="000000"/>
                        </a:buClr>
                        <a:buSzPts val="1800"/>
                        <a:buFont typeface="Arial"/>
                        <a:buNone/>
                      </a:pPr>
                      <a:r>
                        <a:rPr lang="en-US" sz="1800" u="sng" strike="noStrike" cap="none" dirty="0">
                          <a:solidFill>
                            <a:schemeClr val="hlink"/>
                          </a:solidFill>
                          <a:hlinkClick r:id="rId3"/>
                        </a:rPr>
                        <a:t>CSE 154</a:t>
                      </a:r>
                      <a:endParaRPr sz="1800" u="none" strike="noStrike" cap="none" dirty="0"/>
                    </a:p>
                  </a:txBody>
                  <a:tcPr marL="45050" marR="45050"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dirty="0"/>
                        <a:t>Intro. to web programming (several languages)</a:t>
                      </a:r>
                      <a:endParaRPr sz="1400" u="none" strike="noStrike" cap="none" dirty="0"/>
                    </a:p>
                  </a:txBody>
                  <a:tcPr marL="45050" marR="45050" marT="45725" marB="45725"/>
                </a:tc>
                <a:extLst>
                  <a:ext uri="{0D108BD9-81ED-4DB2-BD59-A6C34878D82A}">
                    <a16:rowId xmlns:a16="http://schemas.microsoft.com/office/drawing/2014/main" val="10001"/>
                  </a:ext>
                </a:extLst>
              </a:tr>
              <a:tr h="394550">
                <a:tc>
                  <a:txBody>
                    <a:bodyPr/>
                    <a:lstStyle/>
                    <a:p>
                      <a:pPr marL="0" marR="0" lvl="0" indent="0" algn="l" rtl="0">
                        <a:lnSpc>
                          <a:spcPct val="100000"/>
                        </a:lnSpc>
                        <a:spcBef>
                          <a:spcPts val="0"/>
                        </a:spcBef>
                        <a:spcAft>
                          <a:spcPts val="0"/>
                        </a:spcAft>
                        <a:buClr>
                          <a:srgbClr val="000000"/>
                        </a:buClr>
                        <a:buSzPts val="1800"/>
                        <a:buFont typeface="Arial"/>
                        <a:buNone/>
                      </a:pPr>
                      <a:r>
                        <a:rPr lang="en-US" sz="1800" u="sng" strike="noStrike" cap="none">
                          <a:solidFill>
                            <a:schemeClr val="hlink"/>
                          </a:solidFill>
                          <a:hlinkClick r:id="rId4"/>
                        </a:rPr>
                        <a:t>CSE 163</a:t>
                      </a:r>
                      <a:endParaRPr sz="1800" u="none" strike="noStrike" cap="none"/>
                    </a:p>
                  </a:txBody>
                  <a:tcPr marL="45050" marR="45050"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t>Intermediate programming, data analysis (Python)</a:t>
                      </a:r>
                      <a:endParaRPr sz="1400" u="none" strike="noStrike" cap="none"/>
                    </a:p>
                  </a:txBody>
                  <a:tcPr marL="45050" marR="45050" marT="45725" marB="45725"/>
                </a:tc>
                <a:extLst>
                  <a:ext uri="{0D108BD9-81ED-4DB2-BD59-A6C34878D82A}">
                    <a16:rowId xmlns:a16="http://schemas.microsoft.com/office/drawing/2014/main" val="10002"/>
                  </a:ext>
                </a:extLst>
              </a:tr>
              <a:tr h="394550">
                <a:tc>
                  <a:txBody>
                    <a:bodyPr/>
                    <a:lstStyle/>
                    <a:p>
                      <a:pPr marL="0" marR="0" lvl="0" indent="0" algn="l" rtl="0">
                        <a:lnSpc>
                          <a:spcPct val="100000"/>
                        </a:lnSpc>
                        <a:spcBef>
                          <a:spcPts val="0"/>
                        </a:spcBef>
                        <a:spcAft>
                          <a:spcPts val="0"/>
                        </a:spcAft>
                        <a:buClr>
                          <a:srgbClr val="000000"/>
                        </a:buClr>
                        <a:buSzPts val="1800"/>
                        <a:buFont typeface="Arial"/>
                        <a:buNone/>
                      </a:pPr>
                      <a:r>
                        <a:rPr lang="en-US" sz="1800" u="sng" strike="noStrike" cap="none">
                          <a:solidFill>
                            <a:schemeClr val="hlink"/>
                          </a:solidFill>
                          <a:hlinkClick r:id="rId5"/>
                        </a:rPr>
                        <a:t>CSE 180</a:t>
                      </a:r>
                      <a:endParaRPr sz="1800" u="none" strike="noStrike" cap="none"/>
                    </a:p>
                  </a:txBody>
                  <a:tcPr marL="45050" marR="45050"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dirty="0"/>
                        <a:t>Introduction to data science (Python)</a:t>
                      </a:r>
                      <a:endParaRPr sz="1400" u="none" strike="noStrike" cap="none" dirty="0"/>
                    </a:p>
                  </a:txBody>
                  <a:tcPr marL="45050" marR="45050" marT="45725" marB="45725"/>
                </a:tc>
                <a:extLst>
                  <a:ext uri="{0D108BD9-81ED-4DB2-BD59-A6C34878D82A}">
                    <a16:rowId xmlns:a16="http://schemas.microsoft.com/office/drawing/2014/main" val="10003"/>
                  </a:ext>
                </a:extLst>
              </a:tr>
              <a:tr h="394550">
                <a:tc>
                  <a:txBody>
                    <a:bodyPr/>
                    <a:lstStyle/>
                    <a:p>
                      <a:pPr marL="0" marR="0" lvl="0" indent="0" algn="l" rtl="0">
                        <a:lnSpc>
                          <a:spcPct val="100000"/>
                        </a:lnSpc>
                        <a:spcBef>
                          <a:spcPts val="0"/>
                        </a:spcBef>
                        <a:spcAft>
                          <a:spcPts val="0"/>
                        </a:spcAft>
                        <a:buClr>
                          <a:srgbClr val="000000"/>
                        </a:buClr>
                        <a:buSzPts val="1800"/>
                        <a:buFont typeface="Arial"/>
                        <a:buNone/>
                      </a:pPr>
                      <a:r>
                        <a:rPr lang="en-US" sz="1800" u="sng" strike="noStrike" cap="none">
                          <a:solidFill>
                            <a:schemeClr val="hlink"/>
                          </a:solidFill>
                          <a:hlinkClick r:id="rId6"/>
                        </a:rPr>
                        <a:t>CSE 373</a:t>
                      </a:r>
                      <a:endParaRPr sz="1800" u="none" strike="noStrike" cap="none"/>
                    </a:p>
                  </a:txBody>
                  <a:tcPr marL="45050" marR="45050"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dirty="0"/>
                        <a:t>Data structures and algorithms (non-majors)</a:t>
                      </a:r>
                      <a:endParaRPr sz="1600" u="none" strike="noStrike" cap="none" dirty="0"/>
                    </a:p>
                  </a:txBody>
                  <a:tcPr marL="45050" marR="45050" marT="45725" marB="45725"/>
                </a:tc>
                <a:extLst>
                  <a:ext uri="{0D108BD9-81ED-4DB2-BD59-A6C34878D82A}">
                    <a16:rowId xmlns:a16="http://schemas.microsoft.com/office/drawing/2014/main" val="10004"/>
                  </a:ext>
                </a:extLst>
              </a:tr>
              <a:tr h="394550">
                <a:tc>
                  <a:txBody>
                    <a:bodyPr/>
                    <a:lstStyle/>
                    <a:p>
                      <a:pPr marL="0" marR="0" lvl="0" indent="0" algn="l" rtl="0">
                        <a:lnSpc>
                          <a:spcPct val="100000"/>
                        </a:lnSpc>
                        <a:spcBef>
                          <a:spcPts val="0"/>
                        </a:spcBef>
                        <a:spcAft>
                          <a:spcPts val="0"/>
                        </a:spcAft>
                        <a:buClr>
                          <a:srgbClr val="000000"/>
                        </a:buClr>
                        <a:buSzPts val="1800"/>
                        <a:buFont typeface="Arial"/>
                        <a:buNone/>
                      </a:pPr>
                      <a:r>
                        <a:rPr lang="en-US" sz="1800" u="sng" strike="noStrike" cap="none">
                          <a:solidFill>
                            <a:schemeClr val="hlink"/>
                          </a:solidFill>
                          <a:hlinkClick r:id="rId7"/>
                        </a:rPr>
                        <a:t>CSE 374</a:t>
                      </a:r>
                      <a:endParaRPr sz="1800" u="none" strike="noStrike" cap="none"/>
                    </a:p>
                  </a:txBody>
                  <a:tcPr marL="45050" marR="45050"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dirty="0"/>
                        <a:t>Low-level programming and tools (C/C++)</a:t>
                      </a:r>
                      <a:endParaRPr sz="1400" u="none" strike="noStrike" cap="none" dirty="0"/>
                    </a:p>
                  </a:txBody>
                  <a:tcPr marL="45050" marR="45050" marT="45725" marB="45725"/>
                </a:tc>
                <a:extLst>
                  <a:ext uri="{0D108BD9-81ED-4DB2-BD59-A6C34878D82A}">
                    <a16:rowId xmlns:a16="http://schemas.microsoft.com/office/drawing/2014/main" val="10005"/>
                  </a:ext>
                </a:extLst>
              </a:tr>
              <a:tr h="394550">
                <a:tc>
                  <a:txBody>
                    <a:bodyPr/>
                    <a:lstStyle/>
                    <a:p>
                      <a:pPr marL="0" marR="0" lvl="0" indent="0" algn="l" rtl="0">
                        <a:lnSpc>
                          <a:spcPct val="100000"/>
                        </a:lnSpc>
                        <a:spcBef>
                          <a:spcPts val="0"/>
                        </a:spcBef>
                        <a:spcAft>
                          <a:spcPts val="0"/>
                        </a:spcAft>
                        <a:buClr>
                          <a:srgbClr val="000000"/>
                        </a:buClr>
                        <a:buSzPts val="1800"/>
                        <a:buFont typeface="Arial"/>
                        <a:buNone/>
                      </a:pPr>
                      <a:r>
                        <a:rPr lang="en-US" sz="1800" u="sng" strike="noStrike" cap="none">
                          <a:solidFill>
                            <a:schemeClr val="hlink"/>
                          </a:solidFill>
                          <a:hlinkClick r:id="rId8"/>
                        </a:rPr>
                        <a:t>CSE 416</a:t>
                      </a:r>
                      <a:endParaRPr sz="1800" u="none" strike="noStrike" cap="none"/>
                    </a:p>
                  </a:txBody>
                  <a:tcPr marL="45050" marR="45050"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dirty="0"/>
                        <a:t>Intro. to Machine Learning</a:t>
                      </a:r>
                      <a:endParaRPr sz="1400" u="none" strike="noStrike" cap="none" dirty="0"/>
                    </a:p>
                  </a:txBody>
                  <a:tcPr marL="45050" marR="45050" marT="45725" marB="45725"/>
                </a:tc>
                <a:extLst>
                  <a:ext uri="{0D108BD9-81ED-4DB2-BD59-A6C34878D82A}">
                    <a16:rowId xmlns:a16="http://schemas.microsoft.com/office/drawing/2014/main" val="10006"/>
                  </a:ext>
                </a:extLst>
              </a:tr>
            </a:tbl>
          </a:graphicData>
        </a:graphic>
      </p:graphicFrame>
      <p:sp>
        <p:nvSpPr>
          <p:cNvPr id="227" name="Google Shape;227;p13"/>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Future Courses</a:t>
            </a:r>
            <a:endParaRPr/>
          </a:p>
        </p:txBody>
      </p:sp>
      <p:sp>
        <p:nvSpPr>
          <p:cNvPr id="228" name="Google Shape;228;p13"/>
          <p:cNvSpPr txBox="1">
            <a:spLocks noGrp="1"/>
          </p:cNvSpPr>
          <p:nvPr>
            <p:ph type="body" idx="1"/>
          </p:nvPr>
        </p:nvSpPr>
        <p:spPr>
          <a:xfrm>
            <a:off x="534927" y="1996897"/>
            <a:ext cx="4761473" cy="482409"/>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2000"/>
              <a:buNone/>
            </a:pPr>
            <a:r>
              <a:rPr lang="en-US" sz="2000" dirty="0"/>
              <a:t>Majors</a:t>
            </a:r>
            <a:endParaRPr dirty="0"/>
          </a:p>
        </p:txBody>
      </p:sp>
      <p:graphicFrame>
        <p:nvGraphicFramePr>
          <p:cNvPr id="229" name="Google Shape;229;p13"/>
          <p:cNvGraphicFramePr/>
          <p:nvPr/>
        </p:nvGraphicFramePr>
        <p:xfrm>
          <a:off x="534927" y="2444290"/>
          <a:ext cx="4377272" cy="2551880"/>
        </p:xfrm>
        <a:graphic>
          <a:graphicData uri="http://schemas.openxmlformats.org/drawingml/2006/table">
            <a:tbl>
              <a:tblPr firstRow="1" bandRow="1">
                <a:noFill/>
              </a:tblPr>
              <a:tblGrid>
                <a:gridCol w="1104069">
                  <a:extLst>
                    <a:ext uri="{9D8B030D-6E8A-4147-A177-3AD203B41FA5}">
                      <a16:colId xmlns:a16="http://schemas.microsoft.com/office/drawing/2014/main" val="20000"/>
                    </a:ext>
                  </a:extLst>
                </a:gridCol>
                <a:gridCol w="3273203">
                  <a:extLst>
                    <a:ext uri="{9D8B030D-6E8A-4147-A177-3AD203B41FA5}">
                      <a16:colId xmlns:a16="http://schemas.microsoft.com/office/drawing/2014/main" val="20001"/>
                    </a:ext>
                  </a:extLst>
                </a:gridCol>
              </a:tblGrid>
              <a:tr h="394550">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t>Course</a:t>
                      </a:r>
                      <a:endParaRPr sz="1400" u="none" strike="noStrike" cap="none"/>
                    </a:p>
                  </a:txBody>
                  <a:tcPr marL="44850" marR="44850"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t>Overview</a:t>
                      </a:r>
                      <a:endParaRPr sz="1400" u="none" strike="noStrike" cap="none"/>
                    </a:p>
                  </a:txBody>
                  <a:tcPr marL="44850" marR="44850" marT="45725" marB="45725"/>
                </a:tc>
                <a:extLst>
                  <a:ext uri="{0D108BD9-81ED-4DB2-BD59-A6C34878D82A}">
                    <a16:rowId xmlns:a16="http://schemas.microsoft.com/office/drawing/2014/main" val="10000"/>
                  </a:ext>
                </a:extLst>
              </a:tr>
              <a:tr h="394550">
                <a:tc>
                  <a:txBody>
                    <a:bodyPr/>
                    <a:lstStyle/>
                    <a:p>
                      <a:pPr marL="0" marR="0" lvl="0" indent="0" algn="l" rtl="0">
                        <a:lnSpc>
                          <a:spcPct val="100000"/>
                        </a:lnSpc>
                        <a:spcBef>
                          <a:spcPts val="0"/>
                        </a:spcBef>
                        <a:spcAft>
                          <a:spcPts val="0"/>
                        </a:spcAft>
                        <a:buClr>
                          <a:srgbClr val="000000"/>
                        </a:buClr>
                        <a:buSzPts val="1800"/>
                        <a:buFont typeface="Arial"/>
                        <a:buNone/>
                      </a:pPr>
                      <a:r>
                        <a:rPr lang="en-US" sz="1800" u="sng" strike="noStrike" cap="none">
                          <a:solidFill>
                            <a:schemeClr val="hlink"/>
                          </a:solidFill>
                          <a:hlinkClick r:id="rId9"/>
                        </a:rPr>
                        <a:t>CSE 311</a:t>
                      </a:r>
                      <a:endParaRPr sz="1800" u="none" strike="noStrike" cap="none"/>
                    </a:p>
                  </a:txBody>
                  <a:tcPr marL="44850" marR="44850"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dirty="0"/>
                        <a:t>Mathematical foundations</a:t>
                      </a:r>
                      <a:endParaRPr sz="1600" u="none" strike="noStrike" cap="none" dirty="0"/>
                    </a:p>
                  </a:txBody>
                  <a:tcPr marL="44850" marR="44850" marT="45725" marB="45725"/>
                </a:tc>
                <a:extLst>
                  <a:ext uri="{0D108BD9-81ED-4DB2-BD59-A6C34878D82A}">
                    <a16:rowId xmlns:a16="http://schemas.microsoft.com/office/drawing/2014/main" val="10001"/>
                  </a:ext>
                </a:extLst>
              </a:tr>
              <a:tr h="394550">
                <a:tc>
                  <a:txBody>
                    <a:bodyPr/>
                    <a:lstStyle/>
                    <a:p>
                      <a:pPr marL="0" marR="0" lvl="0" indent="0" algn="l" rtl="0">
                        <a:lnSpc>
                          <a:spcPct val="100000"/>
                        </a:lnSpc>
                        <a:spcBef>
                          <a:spcPts val="0"/>
                        </a:spcBef>
                        <a:spcAft>
                          <a:spcPts val="0"/>
                        </a:spcAft>
                        <a:buClr>
                          <a:srgbClr val="000000"/>
                        </a:buClr>
                        <a:buSzPts val="1800"/>
                        <a:buFont typeface="Arial"/>
                        <a:buNone/>
                      </a:pPr>
                      <a:r>
                        <a:rPr lang="en-US" sz="1800" u="sng" strike="noStrike" cap="none">
                          <a:solidFill>
                            <a:schemeClr val="hlink"/>
                          </a:solidFill>
                          <a:hlinkClick r:id="rId10"/>
                        </a:rPr>
                        <a:t>CSE 351</a:t>
                      </a:r>
                      <a:endParaRPr sz="1800" u="none" strike="noStrike" cap="none"/>
                    </a:p>
                  </a:txBody>
                  <a:tcPr marL="44850" marR="44850"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t>Low-level computer organization/abstraction 😉</a:t>
                      </a:r>
                      <a:endParaRPr sz="1400" u="none" strike="noStrike" cap="none"/>
                    </a:p>
                  </a:txBody>
                  <a:tcPr marL="44850" marR="44850" marT="45725" marB="45725"/>
                </a:tc>
                <a:extLst>
                  <a:ext uri="{0D108BD9-81ED-4DB2-BD59-A6C34878D82A}">
                    <a16:rowId xmlns:a16="http://schemas.microsoft.com/office/drawing/2014/main" val="10002"/>
                  </a:ext>
                </a:extLst>
              </a:tr>
              <a:tr h="394550">
                <a:tc>
                  <a:txBody>
                    <a:bodyPr/>
                    <a:lstStyle/>
                    <a:p>
                      <a:pPr marL="0" marR="0" lvl="0" indent="0" algn="l" rtl="0">
                        <a:lnSpc>
                          <a:spcPct val="100000"/>
                        </a:lnSpc>
                        <a:spcBef>
                          <a:spcPts val="0"/>
                        </a:spcBef>
                        <a:spcAft>
                          <a:spcPts val="0"/>
                        </a:spcAft>
                        <a:buClr>
                          <a:srgbClr val="000000"/>
                        </a:buClr>
                        <a:buSzPts val="1800"/>
                        <a:buFont typeface="Arial"/>
                        <a:buNone/>
                      </a:pPr>
                      <a:r>
                        <a:rPr lang="en-US" sz="1800" u="sng" strike="noStrike" cap="none">
                          <a:solidFill>
                            <a:schemeClr val="hlink"/>
                          </a:solidFill>
                          <a:hlinkClick r:id="rId11"/>
                        </a:rPr>
                        <a:t>CSE 331</a:t>
                      </a:r>
                      <a:endParaRPr sz="1800" u="none" strike="noStrike" cap="none"/>
                    </a:p>
                  </a:txBody>
                  <a:tcPr marL="44850" marR="44850"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t>Software design/implementation</a:t>
                      </a:r>
                      <a:endParaRPr sz="1400" u="none" strike="noStrike" cap="none"/>
                    </a:p>
                  </a:txBody>
                  <a:tcPr marL="44850" marR="44850" marT="45725" marB="45725"/>
                </a:tc>
                <a:extLst>
                  <a:ext uri="{0D108BD9-81ED-4DB2-BD59-A6C34878D82A}">
                    <a16:rowId xmlns:a16="http://schemas.microsoft.com/office/drawing/2014/main" val="10003"/>
                  </a:ext>
                </a:extLst>
              </a:tr>
              <a:tr h="394550">
                <a:tc>
                  <a:txBody>
                    <a:bodyPr/>
                    <a:lstStyle/>
                    <a:p>
                      <a:pPr marL="0" marR="0" lvl="0" indent="0" algn="l" rtl="0">
                        <a:lnSpc>
                          <a:spcPct val="100000"/>
                        </a:lnSpc>
                        <a:spcBef>
                          <a:spcPts val="0"/>
                        </a:spcBef>
                        <a:spcAft>
                          <a:spcPts val="0"/>
                        </a:spcAft>
                        <a:buClr>
                          <a:srgbClr val="000000"/>
                        </a:buClr>
                        <a:buSzPts val="1800"/>
                        <a:buFont typeface="Arial"/>
                        <a:buNone/>
                      </a:pPr>
                      <a:r>
                        <a:rPr lang="en-US" sz="1800" u="sng" strike="noStrike" cap="none">
                          <a:solidFill>
                            <a:schemeClr val="hlink"/>
                          </a:solidFill>
                          <a:hlinkClick r:id="rId12"/>
                        </a:rPr>
                        <a:t>CSE 341</a:t>
                      </a:r>
                      <a:endParaRPr sz="1800" u="none" strike="noStrike" cap="none"/>
                    </a:p>
                  </a:txBody>
                  <a:tcPr marL="44850" marR="44850"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t>Programming languages</a:t>
                      </a:r>
                      <a:endParaRPr sz="1600" u="none" strike="noStrike" cap="none"/>
                    </a:p>
                  </a:txBody>
                  <a:tcPr marL="44850" marR="44850" marT="45725" marB="45725"/>
                </a:tc>
                <a:extLst>
                  <a:ext uri="{0D108BD9-81ED-4DB2-BD59-A6C34878D82A}">
                    <a16:rowId xmlns:a16="http://schemas.microsoft.com/office/drawing/2014/main" val="10004"/>
                  </a:ext>
                </a:extLst>
              </a:tr>
              <a:tr h="394550">
                <a:tc>
                  <a:txBody>
                    <a:bodyPr/>
                    <a:lstStyle/>
                    <a:p>
                      <a:pPr marL="0" marR="0" lvl="0" indent="0" algn="l" rtl="0">
                        <a:lnSpc>
                          <a:spcPct val="100000"/>
                        </a:lnSpc>
                        <a:spcBef>
                          <a:spcPts val="0"/>
                        </a:spcBef>
                        <a:spcAft>
                          <a:spcPts val="0"/>
                        </a:spcAft>
                        <a:buClr>
                          <a:srgbClr val="000000"/>
                        </a:buClr>
                        <a:buSzPts val="1800"/>
                        <a:buFont typeface="Arial"/>
                        <a:buNone/>
                      </a:pPr>
                      <a:r>
                        <a:rPr lang="en-US" sz="1800" u="sng" strike="noStrike" cap="none">
                          <a:solidFill>
                            <a:schemeClr val="hlink"/>
                          </a:solidFill>
                          <a:hlinkClick r:id="rId13"/>
                        </a:rPr>
                        <a:t>CSE 340</a:t>
                      </a:r>
                      <a:endParaRPr sz="1800" u="none" strike="noStrike" cap="none"/>
                    </a:p>
                  </a:txBody>
                  <a:tcPr marL="44850" marR="44850"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dirty="0"/>
                        <a:t>Interaction programming</a:t>
                      </a:r>
                      <a:endParaRPr sz="1600" u="none" strike="noStrike" cap="none" dirty="0"/>
                    </a:p>
                  </a:txBody>
                  <a:tcPr marL="44850" marR="44850" marT="45725" marB="45725"/>
                </a:tc>
                <a:extLst>
                  <a:ext uri="{0D108BD9-81ED-4DB2-BD59-A6C34878D82A}">
                    <a16:rowId xmlns:a16="http://schemas.microsoft.com/office/drawing/2014/main" val="10005"/>
                  </a:ext>
                </a:extLst>
              </a:tr>
            </a:tbl>
          </a:graphicData>
        </a:graphic>
      </p:graphicFrame>
      <p:sp>
        <p:nvSpPr>
          <p:cNvPr id="230" name="Google Shape;230;p13"/>
          <p:cNvSpPr txBox="1">
            <a:spLocks noGrp="1"/>
          </p:cNvSpPr>
          <p:nvPr>
            <p:ph type="body" idx="3"/>
          </p:nvPr>
        </p:nvSpPr>
        <p:spPr>
          <a:xfrm>
            <a:off x="5483025" y="2033000"/>
            <a:ext cx="4788000" cy="3963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2200"/>
              <a:buNone/>
            </a:pPr>
            <a:r>
              <a:rPr lang="en-US" sz="2000" dirty="0"/>
              <a:t>Non-majors</a:t>
            </a:r>
            <a:endParaRPr sz="2000" dirty="0"/>
          </a:p>
        </p:txBody>
      </p:sp>
      <p:sp>
        <p:nvSpPr>
          <p:cNvPr id="231" name="Google Shape;231;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11</a:t>
            </a:fld>
            <a:endParaRPr/>
          </a:p>
        </p:txBody>
      </p:sp>
      <p:sp>
        <p:nvSpPr>
          <p:cNvPr id="233" name="Google Shape;233;p13"/>
          <p:cNvSpPr txBox="1"/>
          <p:nvPr/>
        </p:nvSpPr>
        <p:spPr>
          <a:xfrm>
            <a:off x="838199" y="5896696"/>
            <a:ext cx="10512425" cy="27699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1" u="none" strike="noStrike" cap="none">
                <a:solidFill>
                  <a:schemeClr val="dk1"/>
                </a:solidFill>
                <a:latin typeface="Calibri"/>
                <a:ea typeface="Calibri"/>
                <a:cs typeface="Calibri"/>
                <a:sym typeface="Calibri"/>
              </a:rPr>
              <a:t>See: </a:t>
            </a:r>
            <a:r>
              <a:rPr lang="en-US" sz="1200" b="0" i="0" u="sng" strike="noStrike" cap="none">
                <a:solidFill>
                  <a:schemeClr val="dk1"/>
                </a:solidFill>
                <a:latin typeface="Calibri"/>
                <a:ea typeface="Calibri"/>
                <a:cs typeface="Calibri"/>
                <a:sym typeface="Calibri"/>
                <a:hlinkClick r:id="rId14">
                  <a:extLst>
                    <a:ext uri="{A12FA001-AC4F-418D-AE19-62706E023703}">
                      <ahyp:hlinkClr xmlns:ahyp="http://schemas.microsoft.com/office/drawing/2018/hyperlinkcolor" val="tx"/>
                    </a:ext>
                  </a:extLst>
                </a:hlinkClick>
              </a:rPr>
              <a:t>https://www.cs.washington.edu/academics/ugrad/current-students</a:t>
            </a:r>
            <a:r>
              <a:rPr lang="en-US" sz="1200" b="0" i="0" u="none" strike="noStrike" cap="none">
                <a:solidFill>
                  <a:schemeClr val="dk1"/>
                </a:solidFill>
                <a:latin typeface="Calibri"/>
                <a:ea typeface="Calibri"/>
                <a:cs typeface="Calibri"/>
                <a:sym typeface="Calibri"/>
              </a:rPr>
              <a:t> and </a:t>
            </a:r>
            <a:r>
              <a:rPr lang="en-US" sz="1200" b="0" i="0" u="sng" strike="noStrike" cap="none">
                <a:solidFill>
                  <a:schemeClr val="dk1"/>
                </a:solidFill>
                <a:latin typeface="Calibri"/>
                <a:ea typeface="Calibri"/>
                <a:cs typeface="Calibri"/>
                <a:sym typeface="Calibri"/>
                <a:hlinkClick r:id="rId15">
                  <a:extLst>
                    <a:ext uri="{A12FA001-AC4F-418D-AE19-62706E023703}">
                      <ahyp:hlinkClr xmlns:ahyp="http://schemas.microsoft.com/office/drawing/2018/hyperlinkcolor" val="tx"/>
                    </a:ext>
                  </a:extLst>
                </a:hlinkClick>
              </a:rPr>
              <a:t>https://www.cs.washington.edu/academics/ugrad/nonmajor-options/nonmajor-courses</a:t>
            </a:r>
            <a:r>
              <a:rPr lang="en-US" sz="1200" b="0" i="0" u="none" strike="noStrike" cap="none">
                <a:solidFill>
                  <a:schemeClr val="dk1"/>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p:txBody>
      </p:sp>
      <p:sp>
        <p:nvSpPr>
          <p:cNvPr id="234" name="Google Shape;234;p13"/>
          <p:cNvSpPr txBox="1"/>
          <p:nvPr/>
        </p:nvSpPr>
        <p:spPr>
          <a:xfrm>
            <a:off x="838199" y="1302405"/>
            <a:ext cx="8916403" cy="43088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US" sz="2200" b="0" i="1" u="none" strike="noStrike" cap="none">
                <a:solidFill>
                  <a:schemeClr val="dk1"/>
                </a:solidFill>
                <a:latin typeface="Calibri"/>
                <a:ea typeface="Calibri"/>
                <a:cs typeface="Calibri"/>
                <a:sym typeface="Calibri"/>
              </a:rPr>
              <a:t>or “What can I do next?”</a:t>
            </a:r>
            <a:endParaRPr sz="1400" b="0" i="0" u="none" strike="noStrike" cap="none">
              <a:solidFill>
                <a:srgbClr val="000000"/>
              </a:solidFill>
              <a:latin typeface="Arial"/>
              <a:ea typeface="Arial"/>
              <a:cs typeface="Arial"/>
              <a:sym typeface="Arial"/>
            </a:endParaRPr>
          </a:p>
        </p:txBody>
      </p:sp>
      <p:graphicFrame>
        <p:nvGraphicFramePr>
          <p:cNvPr id="235" name="Google Shape;235;p13"/>
          <p:cNvGraphicFramePr/>
          <p:nvPr/>
        </p:nvGraphicFramePr>
        <p:xfrm>
          <a:off x="5483025" y="598366"/>
          <a:ext cx="4761475" cy="1183650"/>
        </p:xfrm>
        <a:graphic>
          <a:graphicData uri="http://schemas.openxmlformats.org/drawingml/2006/table">
            <a:tbl>
              <a:tblPr firstRow="1" bandRow="1">
                <a:noFill/>
              </a:tblPr>
              <a:tblGrid>
                <a:gridCol w="1168216">
                  <a:extLst>
                    <a:ext uri="{9D8B030D-6E8A-4147-A177-3AD203B41FA5}">
                      <a16:colId xmlns:a16="http://schemas.microsoft.com/office/drawing/2014/main" val="20000"/>
                    </a:ext>
                  </a:extLst>
                </a:gridCol>
                <a:gridCol w="3593259">
                  <a:extLst>
                    <a:ext uri="{9D8B030D-6E8A-4147-A177-3AD203B41FA5}">
                      <a16:colId xmlns:a16="http://schemas.microsoft.com/office/drawing/2014/main" val="20001"/>
                    </a:ext>
                  </a:extLst>
                </a:gridCol>
              </a:tblGrid>
              <a:tr h="394550">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t>Course</a:t>
                      </a:r>
                      <a:endParaRPr sz="1400" u="none" strike="noStrike" cap="none"/>
                    </a:p>
                  </a:txBody>
                  <a:tcPr marL="44850" marR="44850"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dirty="0"/>
                        <a:t>Overview</a:t>
                      </a:r>
                      <a:endParaRPr sz="1400" u="none" strike="noStrike" cap="none" dirty="0"/>
                    </a:p>
                  </a:txBody>
                  <a:tcPr marL="44850" marR="44850" marT="45725" marB="45725"/>
                </a:tc>
                <a:extLst>
                  <a:ext uri="{0D108BD9-81ED-4DB2-BD59-A6C34878D82A}">
                    <a16:rowId xmlns:a16="http://schemas.microsoft.com/office/drawing/2014/main" val="10000"/>
                  </a:ext>
                </a:extLst>
              </a:tr>
              <a:tr h="394550">
                <a:tc>
                  <a:txBody>
                    <a:bodyPr/>
                    <a:lstStyle/>
                    <a:p>
                      <a:pPr marL="0" marR="0" lvl="0" indent="0" algn="l" rtl="0">
                        <a:lnSpc>
                          <a:spcPct val="100000"/>
                        </a:lnSpc>
                        <a:spcBef>
                          <a:spcPts val="0"/>
                        </a:spcBef>
                        <a:spcAft>
                          <a:spcPts val="0"/>
                        </a:spcAft>
                        <a:buClr>
                          <a:srgbClr val="000000"/>
                        </a:buClr>
                        <a:buSzPts val="1800"/>
                        <a:buFont typeface="Arial"/>
                        <a:buNone/>
                      </a:pPr>
                      <a:r>
                        <a:rPr lang="en-US" sz="1800" u="sng" strike="noStrike" cap="none">
                          <a:solidFill>
                            <a:schemeClr val="hlink"/>
                          </a:solidFill>
                          <a:hlinkClick r:id="rId16"/>
                        </a:rPr>
                        <a:t>CSE 122</a:t>
                      </a:r>
                      <a:endParaRPr sz="1800" u="none" strike="noStrike" cap="none"/>
                    </a:p>
                  </a:txBody>
                  <a:tcPr marL="44850" marR="44850"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a:solidFill>
                            <a:schemeClr val="dk1"/>
                          </a:solidFill>
                          <a:latin typeface="Calibri"/>
                          <a:ea typeface="Calibri"/>
                          <a:cs typeface="Calibri"/>
                          <a:sym typeface="Calibri"/>
                        </a:rPr>
                        <a:t>Introduction to Computer Programming II</a:t>
                      </a:r>
                      <a:endParaRPr sz="1400" u="none" strike="noStrike" cap="none"/>
                    </a:p>
                  </a:txBody>
                  <a:tcPr marL="44850" marR="44850" marT="45725" marB="45725"/>
                </a:tc>
                <a:extLst>
                  <a:ext uri="{0D108BD9-81ED-4DB2-BD59-A6C34878D82A}">
                    <a16:rowId xmlns:a16="http://schemas.microsoft.com/office/drawing/2014/main" val="10001"/>
                  </a:ext>
                </a:extLst>
              </a:tr>
              <a:tr h="394550">
                <a:tc>
                  <a:txBody>
                    <a:bodyPr/>
                    <a:lstStyle/>
                    <a:p>
                      <a:pPr marL="0" marR="0" lvl="0" indent="0" algn="l" rtl="0">
                        <a:lnSpc>
                          <a:spcPct val="100000"/>
                        </a:lnSpc>
                        <a:spcBef>
                          <a:spcPts val="0"/>
                        </a:spcBef>
                        <a:spcAft>
                          <a:spcPts val="0"/>
                        </a:spcAft>
                        <a:buClr>
                          <a:srgbClr val="000000"/>
                        </a:buClr>
                        <a:buSzPts val="1800"/>
                        <a:buFont typeface="Arial"/>
                        <a:buNone/>
                      </a:pPr>
                      <a:r>
                        <a:rPr lang="en-US" sz="1800" u="sng" strike="noStrike" cap="none" dirty="0">
                          <a:solidFill>
                            <a:schemeClr val="hlink"/>
                          </a:solidFill>
                          <a:hlinkClick r:id="rId17"/>
                        </a:rPr>
                        <a:t>CSE 123</a:t>
                      </a:r>
                      <a:endParaRPr sz="1800" u="none" strike="noStrike" cap="none" dirty="0"/>
                    </a:p>
                  </a:txBody>
                  <a:tcPr marL="44850" marR="44850"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dirty="0">
                          <a:solidFill>
                            <a:schemeClr val="dk1"/>
                          </a:solidFill>
                          <a:latin typeface="Calibri"/>
                          <a:ea typeface="Calibri"/>
                          <a:cs typeface="Calibri"/>
                          <a:sym typeface="Calibri"/>
                        </a:rPr>
                        <a:t>Introduction to Computer Programming III</a:t>
                      </a:r>
                      <a:endParaRPr sz="1400" u="none" strike="noStrike" cap="none" dirty="0"/>
                    </a:p>
                  </a:txBody>
                  <a:tcPr marL="44850" marR="44850" marT="45725" marB="45725"/>
                </a:tc>
                <a:extLst>
                  <a:ext uri="{0D108BD9-81ED-4DB2-BD59-A6C34878D82A}">
                    <a16:rowId xmlns:a16="http://schemas.microsoft.com/office/drawing/2014/main" val="10002"/>
                  </a:ext>
                </a:extLst>
              </a:tr>
            </a:tbl>
          </a:graphicData>
        </a:graphic>
      </p:graphicFrame>
      <p:sp>
        <p:nvSpPr>
          <p:cNvPr id="2" name="TextBox 1">
            <a:extLst>
              <a:ext uri="{FF2B5EF4-FFF2-40B4-BE49-F238E27FC236}">
                <a16:creationId xmlns:a16="http://schemas.microsoft.com/office/drawing/2014/main" id="{99D0472F-7BAF-40DB-A60E-7FE300ED6BD2}"/>
              </a:ext>
            </a:extLst>
          </p:cNvPr>
          <p:cNvSpPr txBox="1"/>
          <p:nvPr/>
        </p:nvSpPr>
        <p:spPr>
          <a:xfrm>
            <a:off x="314507" y="5171813"/>
            <a:ext cx="6173656" cy="646331"/>
          </a:xfrm>
          <a:prstGeom prst="rect">
            <a:avLst/>
          </a:prstGeom>
          <a:noFill/>
        </p:spPr>
        <p:txBody>
          <a:bodyPr wrap="square" rtlCol="0">
            <a:spAutoFit/>
          </a:bodyPr>
          <a:lstStyle/>
          <a:p>
            <a:r>
              <a:rPr lang="en-US" sz="1800" dirty="0">
                <a:latin typeface="Calibri" panose="020F0502020204030204" pitchFamily="34" charset="0"/>
                <a:cs typeface="Calibri" panose="020F0502020204030204" pitchFamily="34" charset="0"/>
              </a:rPr>
              <a:t>Other tech-related majors: </a:t>
            </a:r>
            <a:br>
              <a:rPr lang="en-US" sz="1800" dirty="0">
                <a:latin typeface="Calibri" panose="020F0502020204030204" pitchFamily="34" charset="0"/>
                <a:cs typeface="Calibri" panose="020F0502020204030204" pitchFamily="34" charset="0"/>
              </a:rPr>
            </a:br>
            <a:r>
              <a:rPr lang="en-US" sz="1800" dirty="0">
                <a:latin typeface="Calibri" panose="020F0502020204030204" pitchFamily="34" charset="0"/>
                <a:cs typeface="Calibri" panose="020F0502020204030204" pitchFamily="34" charset="0"/>
              </a:rPr>
              <a:t>Informatics, ACMS, Electrical &amp; Computer Engineering,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Applications of CS</a:t>
            </a:r>
            <a:endParaRPr/>
          </a:p>
        </p:txBody>
      </p:sp>
      <p:sp>
        <p:nvSpPr>
          <p:cNvPr id="220" name="Google Shape;220;p12"/>
          <p:cNvSpPr txBox="1">
            <a:spLocks noGrp="1"/>
          </p:cNvSpPr>
          <p:nvPr>
            <p:ph type="body" idx="1"/>
          </p:nvPr>
        </p:nvSpPr>
        <p:spPr>
          <a:xfrm>
            <a:off x="838200" y="1825625"/>
            <a:ext cx="10515600" cy="4218516"/>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dk1"/>
              </a:buClr>
              <a:buSzPct val="100000"/>
              <a:buNone/>
            </a:pPr>
            <a:r>
              <a:rPr lang="en-US" i="1" dirty="0"/>
              <a:t>or “What can I do with what I learned?”</a:t>
            </a:r>
            <a:endParaRPr dirty="0"/>
          </a:p>
          <a:p>
            <a:pPr marL="228600" lvl="0" indent="-215265" algn="l" rtl="0">
              <a:lnSpc>
                <a:spcPct val="90000"/>
              </a:lnSpc>
              <a:spcBef>
                <a:spcPts val="1000"/>
              </a:spcBef>
              <a:spcAft>
                <a:spcPts val="0"/>
              </a:spcAft>
              <a:buClr>
                <a:schemeClr val="dk1"/>
              </a:buClr>
              <a:buSzPct val="100000"/>
              <a:buChar char="•"/>
            </a:pPr>
            <a:r>
              <a:rPr lang="en-US" u="sng" dirty="0">
                <a:solidFill>
                  <a:schemeClr val="hlink"/>
                </a:solidFill>
                <a:hlinkClick r:id="rId3"/>
              </a:rPr>
              <a:t>Detect and prevent toxicity online</a:t>
            </a:r>
            <a:endParaRPr dirty="0"/>
          </a:p>
          <a:p>
            <a:pPr marL="228600" lvl="0" indent="-215265" algn="l" rtl="0">
              <a:lnSpc>
                <a:spcPct val="90000"/>
              </a:lnSpc>
              <a:spcBef>
                <a:spcPts val="1000"/>
              </a:spcBef>
              <a:spcAft>
                <a:spcPts val="0"/>
              </a:spcAft>
              <a:buClr>
                <a:schemeClr val="dk1"/>
              </a:buClr>
              <a:buSzPct val="100000"/>
              <a:buChar char="•"/>
            </a:pPr>
            <a:r>
              <a:rPr lang="en-US" u="sng" dirty="0">
                <a:solidFill>
                  <a:schemeClr val="hlink"/>
                </a:solidFill>
                <a:hlinkClick r:id="rId4"/>
              </a:rPr>
              <a:t>Digitize basketball players</a:t>
            </a:r>
            <a:endParaRPr dirty="0"/>
          </a:p>
          <a:p>
            <a:pPr marL="228600" lvl="0" indent="-215265" algn="l" rtl="0">
              <a:lnSpc>
                <a:spcPct val="90000"/>
              </a:lnSpc>
              <a:spcBef>
                <a:spcPts val="1000"/>
              </a:spcBef>
              <a:spcAft>
                <a:spcPts val="0"/>
              </a:spcAft>
              <a:buClr>
                <a:schemeClr val="dk1"/>
              </a:buClr>
              <a:buSzPct val="100000"/>
              <a:buChar char="•"/>
            </a:pPr>
            <a:r>
              <a:rPr lang="en-US" u="sng" dirty="0">
                <a:solidFill>
                  <a:schemeClr val="hlink"/>
                </a:solidFill>
                <a:hlinkClick r:id="rId5"/>
              </a:rPr>
              <a:t>Help DHH people identify sounds</a:t>
            </a:r>
            <a:endParaRPr dirty="0"/>
          </a:p>
          <a:p>
            <a:pPr marL="228600" lvl="0" indent="-215265" algn="l" rtl="0">
              <a:lnSpc>
                <a:spcPct val="90000"/>
              </a:lnSpc>
              <a:spcBef>
                <a:spcPts val="1000"/>
              </a:spcBef>
              <a:spcAft>
                <a:spcPts val="0"/>
              </a:spcAft>
              <a:buClr>
                <a:schemeClr val="dk1"/>
              </a:buClr>
              <a:buSzPct val="100000"/>
              <a:buChar char="•"/>
            </a:pPr>
            <a:r>
              <a:rPr lang="en-US" u="sng" dirty="0">
                <a:solidFill>
                  <a:schemeClr val="hlink"/>
                </a:solidFill>
                <a:hlinkClick r:id="rId6"/>
              </a:rPr>
              <a:t>Figure out how to best distribute relief funds</a:t>
            </a:r>
            <a:endParaRPr dirty="0"/>
          </a:p>
          <a:p>
            <a:pPr marL="228600" lvl="0" indent="-215265" algn="l" rtl="0">
              <a:lnSpc>
                <a:spcPct val="90000"/>
              </a:lnSpc>
              <a:spcBef>
                <a:spcPts val="1000"/>
              </a:spcBef>
              <a:spcAft>
                <a:spcPts val="0"/>
              </a:spcAft>
              <a:buClr>
                <a:schemeClr val="dk1"/>
              </a:buClr>
              <a:buSzPct val="100000"/>
              <a:buChar char="•"/>
            </a:pPr>
            <a:r>
              <a:rPr lang="en-US" u="sng" dirty="0">
                <a:solidFill>
                  <a:schemeClr val="hlink"/>
                </a:solidFill>
                <a:hlinkClick r:id="rId7"/>
              </a:rPr>
              <a:t>Recognize disinformation online</a:t>
            </a:r>
            <a:endParaRPr dirty="0"/>
          </a:p>
          <a:p>
            <a:pPr marL="228600" lvl="0" indent="-215265" algn="l" rtl="0">
              <a:lnSpc>
                <a:spcPct val="90000"/>
              </a:lnSpc>
              <a:spcBef>
                <a:spcPts val="1000"/>
              </a:spcBef>
              <a:spcAft>
                <a:spcPts val="0"/>
              </a:spcAft>
              <a:buClr>
                <a:schemeClr val="dk1"/>
              </a:buClr>
              <a:buSzPct val="100000"/>
              <a:buChar char="•"/>
            </a:pPr>
            <a:r>
              <a:rPr lang="en-US" u="sng" dirty="0">
                <a:solidFill>
                  <a:schemeClr val="hlink"/>
                </a:solidFill>
                <a:hlinkClick r:id="rId8"/>
              </a:rPr>
              <a:t>Make movies</a:t>
            </a:r>
            <a:endParaRPr dirty="0"/>
          </a:p>
          <a:p>
            <a:pPr marL="228600" lvl="0" indent="-215265" algn="l" rtl="0">
              <a:lnSpc>
                <a:spcPct val="90000"/>
              </a:lnSpc>
              <a:spcBef>
                <a:spcPts val="1000"/>
              </a:spcBef>
              <a:spcAft>
                <a:spcPts val="0"/>
              </a:spcAft>
              <a:buClr>
                <a:schemeClr val="dk1"/>
              </a:buClr>
              <a:buSzPct val="100000"/>
              <a:buChar char="•"/>
            </a:pPr>
            <a:r>
              <a:rPr lang="en-US" u="sng" dirty="0">
                <a:solidFill>
                  <a:schemeClr val="hlink"/>
                </a:solidFill>
                <a:hlinkClick r:id="rId9"/>
              </a:rPr>
              <a:t>Improve digital collaboration</a:t>
            </a:r>
            <a:endParaRPr dirty="0"/>
          </a:p>
          <a:p>
            <a:pPr marL="228600" lvl="0" indent="-215265" algn="l" rtl="0">
              <a:lnSpc>
                <a:spcPct val="90000"/>
              </a:lnSpc>
              <a:spcBef>
                <a:spcPts val="1000"/>
              </a:spcBef>
              <a:spcAft>
                <a:spcPts val="0"/>
              </a:spcAft>
              <a:buClr>
                <a:schemeClr val="dk1"/>
              </a:buClr>
              <a:buSzPct val="100000"/>
              <a:buChar char="•"/>
            </a:pPr>
            <a:r>
              <a:rPr lang="en-US" u="sng" dirty="0">
                <a:solidFill>
                  <a:schemeClr val="hlink"/>
                </a:solidFill>
                <a:hlinkClick r:id="rId10"/>
              </a:rPr>
              <a:t>Fix Olympic badminton</a:t>
            </a:r>
            <a:r>
              <a:rPr lang="en-US" dirty="0"/>
              <a:t> &amp; </a:t>
            </a:r>
            <a:r>
              <a:rPr lang="en-US" u="sng" dirty="0">
                <a:solidFill>
                  <a:schemeClr val="hlink"/>
                </a:solidFill>
                <a:hlinkClick r:id="rId11"/>
              </a:rPr>
              <a:t>Identintify cheating in chess</a:t>
            </a:r>
            <a:endParaRPr dirty="0"/>
          </a:p>
          <a:p>
            <a:pPr marL="228600" lvl="0" indent="-215265" algn="l" rtl="0">
              <a:lnSpc>
                <a:spcPct val="90000"/>
              </a:lnSpc>
              <a:spcBef>
                <a:spcPts val="1000"/>
              </a:spcBef>
              <a:spcAft>
                <a:spcPts val="0"/>
              </a:spcAft>
              <a:buClr>
                <a:schemeClr val="dk1"/>
              </a:buClr>
              <a:buSzPct val="100000"/>
              <a:buChar char="•"/>
            </a:pPr>
            <a:r>
              <a:rPr lang="en-US" dirty="0"/>
              <a:t>And so much more!</a:t>
            </a:r>
            <a:endParaRPr dirty="0"/>
          </a:p>
          <a:p>
            <a:pPr marL="228600" lvl="0" indent="-64135" algn="l" rtl="0">
              <a:lnSpc>
                <a:spcPct val="90000"/>
              </a:lnSpc>
              <a:spcBef>
                <a:spcPts val="1000"/>
              </a:spcBef>
              <a:spcAft>
                <a:spcPts val="0"/>
              </a:spcAft>
              <a:buClr>
                <a:schemeClr val="dk1"/>
              </a:buClr>
              <a:buSzPct val="100000"/>
              <a:buNone/>
            </a:pPr>
            <a:endParaRPr dirty="0"/>
          </a:p>
        </p:txBody>
      </p:sp>
      <p:sp>
        <p:nvSpPr>
          <p:cNvPr id="221" name="Google Shape;221;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Frequently Asked Questions</a:t>
            </a:r>
            <a:endParaRPr/>
          </a:p>
        </p:txBody>
      </p:sp>
      <p:sp>
        <p:nvSpPr>
          <p:cNvPr id="242" name="Google Shape;242;p14"/>
          <p:cNvSpPr txBox="1">
            <a:spLocks noGrp="1"/>
          </p:cNvSpPr>
          <p:nvPr>
            <p:ph type="body" idx="1"/>
          </p:nvPr>
        </p:nvSpPr>
        <p:spPr>
          <a:xfrm>
            <a:off x="838200" y="1611275"/>
            <a:ext cx="10515600" cy="4432800"/>
          </a:xfrm>
          <a:prstGeom prst="rect">
            <a:avLst/>
          </a:prstGeom>
          <a:noFill/>
          <a:ln>
            <a:noFill/>
          </a:ln>
        </p:spPr>
        <p:txBody>
          <a:bodyPr spcFirstLastPara="1" wrap="square" lIns="91425" tIns="45700" rIns="91425" bIns="45700" anchor="t" anchorCtr="0">
            <a:normAutofit lnSpcReduction="10000"/>
          </a:bodyPr>
          <a:lstStyle/>
          <a:p>
            <a:pPr marL="228600" lvl="0" indent="-243016" algn="l" rtl="0">
              <a:lnSpc>
                <a:spcPct val="90000"/>
              </a:lnSpc>
              <a:spcBef>
                <a:spcPts val="0"/>
              </a:spcBef>
              <a:spcAft>
                <a:spcPts val="0"/>
              </a:spcAft>
              <a:buClr>
                <a:schemeClr val="dk1"/>
              </a:buClr>
              <a:buSzPts val="3027"/>
              <a:buChar char="•"/>
            </a:pPr>
            <a:r>
              <a:rPr lang="en-US" dirty="0"/>
              <a:t>How can I get better at programming?</a:t>
            </a:r>
            <a:endParaRPr dirty="0"/>
          </a:p>
          <a:p>
            <a:pPr marL="685800" lvl="1" indent="-252386" algn="l" rtl="0">
              <a:lnSpc>
                <a:spcPct val="90000"/>
              </a:lnSpc>
              <a:spcBef>
                <a:spcPts val="500"/>
              </a:spcBef>
              <a:spcAft>
                <a:spcPts val="0"/>
              </a:spcAft>
              <a:buClr>
                <a:schemeClr val="dk1"/>
              </a:buClr>
              <a:buSzPts val="2595"/>
              <a:buChar char="•"/>
            </a:pPr>
            <a:r>
              <a:rPr lang="en-US" dirty="0"/>
              <a:t>Practice!</a:t>
            </a:r>
            <a:endParaRPr dirty="0"/>
          </a:p>
          <a:p>
            <a:pPr marL="228600" lvl="0" indent="-243016" algn="l" rtl="0">
              <a:lnSpc>
                <a:spcPct val="90000"/>
              </a:lnSpc>
              <a:spcBef>
                <a:spcPts val="1000"/>
              </a:spcBef>
              <a:spcAft>
                <a:spcPts val="0"/>
              </a:spcAft>
              <a:buClr>
                <a:schemeClr val="dk1"/>
              </a:buClr>
              <a:buSzPts val="3027"/>
              <a:buChar char="•"/>
            </a:pPr>
            <a:r>
              <a:rPr lang="en-US" dirty="0"/>
              <a:t>How can I learn to X?</a:t>
            </a:r>
            <a:endParaRPr dirty="0"/>
          </a:p>
          <a:p>
            <a:pPr marL="685800" lvl="1" indent="-252386" algn="l" rtl="0">
              <a:lnSpc>
                <a:spcPct val="90000"/>
              </a:lnSpc>
              <a:spcBef>
                <a:spcPts val="500"/>
              </a:spcBef>
              <a:spcAft>
                <a:spcPts val="0"/>
              </a:spcAft>
              <a:buClr>
                <a:schemeClr val="dk1"/>
              </a:buClr>
              <a:buSzPts val="2595"/>
              <a:buChar char="•"/>
            </a:pPr>
            <a:r>
              <a:rPr lang="en-US" dirty="0"/>
              <a:t>Search online, read books, look at examples :)</a:t>
            </a:r>
            <a:endParaRPr dirty="0"/>
          </a:p>
          <a:p>
            <a:pPr marL="228600" lvl="0" indent="-243016" algn="l" rtl="0">
              <a:lnSpc>
                <a:spcPct val="90000"/>
              </a:lnSpc>
              <a:spcBef>
                <a:spcPts val="1000"/>
              </a:spcBef>
              <a:spcAft>
                <a:spcPts val="0"/>
              </a:spcAft>
              <a:buClr>
                <a:schemeClr val="dk1"/>
              </a:buClr>
              <a:buSzPts val="3027"/>
              <a:buChar char="•"/>
            </a:pPr>
            <a:r>
              <a:rPr lang="en-US" dirty="0"/>
              <a:t>What should I work on next?</a:t>
            </a:r>
            <a:endParaRPr dirty="0"/>
          </a:p>
          <a:p>
            <a:pPr marL="685800" lvl="1" indent="-252386" algn="l" rtl="0">
              <a:lnSpc>
                <a:spcPct val="90000"/>
              </a:lnSpc>
              <a:spcBef>
                <a:spcPts val="500"/>
              </a:spcBef>
              <a:spcAft>
                <a:spcPts val="0"/>
              </a:spcAft>
              <a:buClr>
                <a:schemeClr val="dk1"/>
              </a:buClr>
              <a:buSzPts val="2595"/>
              <a:buChar char="•"/>
            </a:pPr>
            <a:r>
              <a:rPr lang="en-US" dirty="0"/>
              <a:t>Anything you can think of! (</a:t>
            </a:r>
            <a:r>
              <a:rPr lang="en-US" u="sng" dirty="0">
                <a:solidFill>
                  <a:schemeClr val="hlink"/>
                </a:solidFill>
                <a:hlinkClick r:id="rId3"/>
              </a:rPr>
              <a:t>Here are some ideas</a:t>
            </a:r>
            <a:r>
              <a:rPr lang="en-US" dirty="0"/>
              <a:t>)</a:t>
            </a:r>
            <a:endParaRPr dirty="0"/>
          </a:p>
          <a:p>
            <a:pPr marL="685800" lvl="1" indent="-252386" algn="l" rtl="0">
              <a:lnSpc>
                <a:spcPct val="90000"/>
              </a:lnSpc>
              <a:spcBef>
                <a:spcPts val="500"/>
              </a:spcBef>
              <a:spcAft>
                <a:spcPts val="0"/>
              </a:spcAft>
              <a:buClr>
                <a:schemeClr val="dk1"/>
              </a:buClr>
              <a:buSzPts val="2595"/>
              <a:buChar char="•"/>
            </a:pPr>
            <a:r>
              <a:rPr lang="en-US" u="sng" dirty="0">
                <a:solidFill>
                  <a:schemeClr val="hlink"/>
                </a:solidFill>
                <a:hlinkClick r:id="rId4"/>
              </a:rPr>
              <a:t>Beware</a:t>
            </a:r>
            <a:r>
              <a:rPr lang="en-US" dirty="0"/>
              <a:t>: it’s hard to tell what’s easy and what’s hard.</a:t>
            </a:r>
            <a:endParaRPr dirty="0"/>
          </a:p>
          <a:p>
            <a:pPr marL="228600" lvl="0" indent="-243016" algn="l" rtl="0">
              <a:lnSpc>
                <a:spcPct val="90000"/>
              </a:lnSpc>
              <a:spcBef>
                <a:spcPts val="1000"/>
              </a:spcBef>
              <a:spcAft>
                <a:spcPts val="0"/>
              </a:spcAft>
              <a:buClr>
                <a:schemeClr val="dk1"/>
              </a:buClr>
              <a:buSzPts val="3027"/>
              <a:buChar char="•"/>
            </a:pPr>
            <a:r>
              <a:rPr lang="en-US" dirty="0"/>
              <a:t>Should I learn another language? Which one?</a:t>
            </a:r>
            <a:endParaRPr dirty="0"/>
          </a:p>
          <a:p>
            <a:pPr marL="685800" lvl="1" indent="-252386" algn="l" rtl="0">
              <a:lnSpc>
                <a:spcPct val="90000"/>
              </a:lnSpc>
              <a:spcBef>
                <a:spcPts val="500"/>
              </a:spcBef>
              <a:spcAft>
                <a:spcPts val="0"/>
              </a:spcAft>
              <a:buClr>
                <a:schemeClr val="dk1"/>
              </a:buClr>
              <a:buSzPts val="2595"/>
              <a:buChar char="•"/>
            </a:pPr>
            <a:r>
              <a:rPr lang="en-US" dirty="0"/>
              <a:t>That depends–what do you want to do?</a:t>
            </a:r>
            <a:endParaRPr dirty="0"/>
          </a:p>
          <a:p>
            <a:pPr marL="228600" lvl="0" indent="-243016" algn="l" rtl="0">
              <a:lnSpc>
                <a:spcPct val="90000"/>
              </a:lnSpc>
              <a:spcBef>
                <a:spcPts val="1000"/>
              </a:spcBef>
              <a:spcAft>
                <a:spcPts val="0"/>
              </a:spcAft>
              <a:buClr>
                <a:schemeClr val="dk1"/>
              </a:buClr>
              <a:buSzPts val="3027"/>
              <a:buChar char="•"/>
            </a:pPr>
            <a:r>
              <a:rPr lang="en-US" dirty="0"/>
              <a:t>What’s the best programming language?</a:t>
            </a:r>
            <a:endParaRPr dirty="0"/>
          </a:p>
          <a:p>
            <a:pPr marL="685800" lvl="1" indent="-252386" algn="l" rtl="0">
              <a:lnSpc>
                <a:spcPct val="90000"/>
              </a:lnSpc>
              <a:spcBef>
                <a:spcPts val="500"/>
              </a:spcBef>
              <a:spcAft>
                <a:spcPts val="0"/>
              </a:spcAft>
              <a:buClr>
                <a:schemeClr val="dk1"/>
              </a:buClr>
              <a:buSzPts val="2595"/>
              <a:buChar char="•"/>
            </a:pPr>
            <a:r>
              <a:rPr lang="en-US" dirty="0"/>
              <a:t>😠 (take CSE 341 or CSE 413)</a:t>
            </a:r>
            <a:endParaRPr dirty="0"/>
          </a:p>
        </p:txBody>
      </p:sp>
      <p:sp>
        <p:nvSpPr>
          <p:cNvPr id="243" name="Google Shape;243;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13</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1800"/>
              <a:buNone/>
            </a:pPr>
            <a:r>
              <a:rPr lang="en-US" dirty="0"/>
              <a:t>Announcements, Reminders</a:t>
            </a:r>
            <a:endParaRPr dirty="0"/>
          </a:p>
        </p:txBody>
      </p:sp>
      <p:sp>
        <p:nvSpPr>
          <p:cNvPr id="68" name="Google Shape;68;p19"/>
          <p:cNvSpPr txBox="1">
            <a:spLocks noGrp="1"/>
          </p:cNvSpPr>
          <p:nvPr>
            <p:ph type="body" idx="1"/>
          </p:nvPr>
        </p:nvSpPr>
        <p:spPr>
          <a:xfrm>
            <a:off x="838200" y="1460850"/>
            <a:ext cx="10665300" cy="4650000"/>
          </a:xfrm>
          <a:prstGeom prst="rect">
            <a:avLst/>
          </a:prstGeom>
          <a:noFill/>
          <a:ln>
            <a:noFill/>
          </a:ln>
        </p:spPr>
        <p:txBody>
          <a:bodyPr spcFirstLastPara="1" wrap="square" lIns="91425" tIns="45700" rIns="91425" bIns="45700" anchor="t" anchorCtr="0">
            <a:noAutofit/>
          </a:bodyPr>
          <a:lstStyle/>
          <a:p>
            <a:pPr lvl="0" indent="-406400">
              <a:lnSpc>
                <a:spcPct val="100000"/>
              </a:lnSpc>
              <a:buSzPts val="2800"/>
            </a:pPr>
            <a:r>
              <a:rPr lang="en-US" sz="3200" dirty="0">
                <a:solidFill>
                  <a:schemeClr val="tx1"/>
                </a:solidFill>
              </a:rPr>
              <a:t>Creative Project 3 Practice Final released, due next Tuesday</a:t>
            </a:r>
          </a:p>
          <a:p>
            <a:pPr indent="-406400">
              <a:lnSpc>
                <a:spcPct val="100000"/>
              </a:lnSpc>
              <a:buSzPts val="2800"/>
            </a:pPr>
            <a:r>
              <a:rPr lang="en-US" sz="3200" dirty="0">
                <a:solidFill>
                  <a:schemeClr val="tx1"/>
                </a:solidFill>
              </a:rPr>
              <a:t>Resub 5 due tomorrow, Resub 6 (final resub) out tomorrow</a:t>
            </a:r>
          </a:p>
          <a:p>
            <a:pPr indent="-406400">
              <a:lnSpc>
                <a:spcPct val="100000"/>
              </a:lnSpc>
              <a:buSzPts val="2800"/>
            </a:pPr>
            <a:r>
              <a:rPr lang="en-US" sz="3200" dirty="0">
                <a:solidFill>
                  <a:schemeClr val="tx1"/>
                </a:solidFill>
              </a:rPr>
              <a:t>Course Evaluations open Aug 12</a:t>
            </a:r>
            <a:r>
              <a:rPr lang="en-US" sz="3200" baseline="30000" dirty="0">
                <a:solidFill>
                  <a:schemeClr val="tx1"/>
                </a:solidFill>
              </a:rPr>
              <a:t>th</a:t>
            </a:r>
            <a:r>
              <a:rPr lang="en-US" sz="3200" dirty="0">
                <a:solidFill>
                  <a:schemeClr val="tx1"/>
                </a:solidFill>
              </a:rPr>
              <a:t> – Aug 18</a:t>
            </a:r>
            <a:r>
              <a:rPr lang="en-US" sz="3200" baseline="30000" dirty="0">
                <a:solidFill>
                  <a:schemeClr val="tx1"/>
                </a:solidFill>
              </a:rPr>
              <a:t>th</a:t>
            </a:r>
            <a:r>
              <a:rPr lang="en-US" sz="3200" dirty="0">
                <a:solidFill>
                  <a:schemeClr val="tx1"/>
                </a:solidFill>
              </a:rPr>
              <a:t> </a:t>
            </a:r>
          </a:p>
          <a:p>
            <a:pPr lvl="1" indent="-406400">
              <a:lnSpc>
                <a:spcPct val="100000"/>
              </a:lnSpc>
              <a:buSzPts val="2800"/>
            </a:pPr>
            <a:r>
              <a:rPr lang="en-US" sz="1600" b="0" i="0" dirty="0">
                <a:solidFill>
                  <a:srgbClr val="1155CC"/>
                </a:solidFill>
                <a:effectLst/>
                <a:latin typeface="Arial" panose="020B0604020202020204" pitchFamily="34" charset="0"/>
                <a:hlinkClick r:id="rId3"/>
              </a:rPr>
              <a:t>https://uw.iasystem.org/survey/277506</a:t>
            </a:r>
            <a:endParaRPr lang="en-US" sz="2800" dirty="0">
              <a:solidFill>
                <a:schemeClr val="tx1"/>
              </a:solidFill>
            </a:endParaRPr>
          </a:p>
          <a:p>
            <a:pPr indent="-406400">
              <a:lnSpc>
                <a:spcPct val="100000"/>
              </a:lnSpc>
              <a:buSzPts val="2800"/>
            </a:pPr>
            <a:r>
              <a:rPr lang="en-US" sz="3200" b="1" dirty="0">
                <a:solidFill>
                  <a:schemeClr val="tx1"/>
                </a:solidFill>
              </a:rPr>
              <a:t>Reminder: </a:t>
            </a:r>
            <a:r>
              <a:rPr lang="en-US" sz="3200" dirty="0">
                <a:solidFill>
                  <a:schemeClr val="tx1"/>
                </a:solidFill>
              </a:rPr>
              <a:t>Final exam Wednesday Aug 16 4:30 – 6:30 PM in PAA A102</a:t>
            </a:r>
          </a:p>
          <a:p>
            <a:pPr lvl="1" indent="-406400">
              <a:lnSpc>
                <a:spcPct val="100000"/>
              </a:lnSpc>
              <a:buSzPts val="2800"/>
            </a:pPr>
            <a:r>
              <a:rPr lang="en-US" sz="2800" dirty="0">
                <a:solidFill>
                  <a:schemeClr val="tx1"/>
                </a:solidFill>
              </a:rPr>
              <a:t>See Final Exam page for the procedures and seating Assignments</a:t>
            </a:r>
          </a:p>
          <a:p>
            <a:pPr lvl="1" indent="-406400">
              <a:lnSpc>
                <a:spcPct val="100000"/>
              </a:lnSpc>
              <a:buSzPts val="2800"/>
            </a:pPr>
            <a:r>
              <a:rPr lang="en-US" sz="2800" dirty="0">
                <a:solidFill>
                  <a:schemeClr val="tx1"/>
                </a:solidFill>
              </a:rPr>
              <a:t>Friday Lecture is Final Review Session</a:t>
            </a:r>
          </a:p>
          <a:p>
            <a:pPr lvl="1" indent="-406400">
              <a:lnSpc>
                <a:spcPct val="100000"/>
              </a:lnSpc>
              <a:buSzPts val="2800"/>
            </a:pPr>
            <a:endParaRPr lang="en-US" dirty="0">
              <a:solidFill>
                <a:schemeClr val="tx1"/>
              </a:solidFill>
            </a:endParaRPr>
          </a:p>
        </p:txBody>
      </p:sp>
      <p:sp>
        <p:nvSpPr>
          <p:cNvPr id="70" name="Google Shape;7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2</a:t>
            </a:fld>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1800"/>
              <a:buNone/>
            </a:pPr>
            <a:r>
              <a:rPr lang="en-US" b="1" dirty="0">
                <a:solidFill>
                  <a:srgbClr val="008080"/>
                </a:solidFill>
              </a:rPr>
              <a:t>(PCM)</a:t>
            </a:r>
            <a:r>
              <a:rPr lang="en-US" dirty="0"/>
              <a:t> </a:t>
            </a:r>
            <a:r>
              <a:rPr lang="en-US" sz="4000" dirty="0"/>
              <a:t>Looking at Multiple Elements in an Array</a:t>
            </a:r>
            <a:endParaRPr dirty="0"/>
          </a:p>
        </p:txBody>
      </p:sp>
      <p:sp>
        <p:nvSpPr>
          <p:cNvPr id="68" name="Google Shape;68;p19"/>
          <p:cNvSpPr txBox="1">
            <a:spLocks noGrp="1"/>
          </p:cNvSpPr>
          <p:nvPr>
            <p:ph type="body" idx="1"/>
          </p:nvPr>
        </p:nvSpPr>
        <p:spPr>
          <a:xfrm>
            <a:off x="838200" y="2341331"/>
            <a:ext cx="10665300" cy="2860944"/>
          </a:xfrm>
          <a:prstGeom prst="rect">
            <a:avLst/>
          </a:prstGeom>
          <a:noFill/>
          <a:ln>
            <a:noFill/>
          </a:ln>
        </p:spPr>
        <p:txBody>
          <a:bodyPr spcFirstLastPara="1" wrap="square" lIns="91425" tIns="45700" rIns="91425" bIns="45700" anchor="t" anchorCtr="0">
            <a:noAutofit/>
          </a:bodyPr>
          <a:lstStyle/>
          <a:p>
            <a:pPr marL="114300" indent="0">
              <a:buNone/>
            </a:pPr>
            <a:r>
              <a:rPr lang="en-US" sz="2000" dirty="0">
                <a:solidFill>
                  <a:srgbClr val="0000FF"/>
                </a:solidFill>
                <a:latin typeface="Consolas" panose="020B0609020204030204" pitchFamily="49" charset="0"/>
              </a:rPr>
              <a:t>public</a:t>
            </a:r>
            <a:r>
              <a:rPr lang="en-US" sz="2000" dirty="0">
                <a:solidFill>
                  <a:srgbClr val="000000"/>
                </a:solidFill>
                <a:latin typeface="Consolas" panose="020B0609020204030204" pitchFamily="49" charset="0"/>
              </a:rPr>
              <a:t> </a:t>
            </a:r>
            <a:r>
              <a:rPr lang="en-US" sz="2000" dirty="0">
                <a:solidFill>
                  <a:srgbClr val="0000FF"/>
                </a:solidFill>
                <a:latin typeface="Consolas" panose="020B0609020204030204" pitchFamily="49" charset="0"/>
              </a:rPr>
              <a:t>static</a:t>
            </a:r>
            <a:r>
              <a:rPr lang="en-US" sz="2000" dirty="0">
                <a:solidFill>
                  <a:srgbClr val="000000"/>
                </a:solidFill>
                <a:latin typeface="Consolas" panose="020B0609020204030204" pitchFamily="49" charset="0"/>
              </a:rPr>
              <a:t> </a:t>
            </a:r>
            <a:r>
              <a:rPr lang="en-US" sz="2000" dirty="0" err="1">
                <a:solidFill>
                  <a:srgbClr val="267F99"/>
                </a:solidFill>
                <a:latin typeface="Consolas" panose="020B0609020204030204" pitchFamily="49" charset="0"/>
              </a:rPr>
              <a:t>boolean</a:t>
            </a:r>
            <a:r>
              <a:rPr lang="en-US" sz="2000" dirty="0">
                <a:solidFill>
                  <a:srgbClr val="000000"/>
                </a:solidFill>
                <a:latin typeface="Consolas" panose="020B0609020204030204" pitchFamily="49" charset="0"/>
              </a:rPr>
              <a:t> </a:t>
            </a:r>
            <a:r>
              <a:rPr lang="en-US" sz="2000" dirty="0" err="1">
                <a:solidFill>
                  <a:srgbClr val="795E26"/>
                </a:solidFill>
                <a:latin typeface="Consolas" panose="020B0609020204030204" pitchFamily="49" charset="0"/>
              </a:rPr>
              <a:t>isPalindrome</a:t>
            </a:r>
            <a:r>
              <a:rPr lang="en-US" sz="2000" dirty="0">
                <a:solidFill>
                  <a:srgbClr val="000000"/>
                </a:solidFill>
                <a:latin typeface="Consolas" panose="020B0609020204030204" pitchFamily="49" charset="0"/>
              </a:rPr>
              <a:t>(</a:t>
            </a:r>
            <a:r>
              <a:rPr lang="en-US" sz="2000" dirty="0">
                <a:solidFill>
                  <a:srgbClr val="267F99"/>
                </a:solidFill>
                <a:latin typeface="Consolas" panose="020B0609020204030204" pitchFamily="49" charset="0"/>
              </a:rPr>
              <a:t>int</a:t>
            </a:r>
            <a:r>
              <a:rPr lang="en-US" sz="2000" dirty="0">
                <a:solidFill>
                  <a:srgbClr val="000000"/>
                </a:solidFill>
                <a:latin typeface="Consolas" panose="020B0609020204030204" pitchFamily="49" charset="0"/>
              </a:rPr>
              <a:t>[] list) {</a:t>
            </a:r>
          </a:p>
          <a:p>
            <a:pPr marL="114300" indent="0">
              <a:buNone/>
            </a:pPr>
            <a:r>
              <a:rPr lang="en-US" sz="2000" dirty="0">
                <a:solidFill>
                  <a:srgbClr val="000000"/>
                </a:solidFill>
                <a:latin typeface="Consolas" panose="020B0609020204030204" pitchFamily="49" charset="0"/>
              </a:rPr>
              <a:t>    </a:t>
            </a:r>
            <a:r>
              <a:rPr lang="en-US" sz="2000" dirty="0">
                <a:solidFill>
                  <a:srgbClr val="AF00DB"/>
                </a:solidFill>
                <a:latin typeface="Consolas" panose="020B0609020204030204" pitchFamily="49" charset="0"/>
              </a:rPr>
              <a:t>for</a:t>
            </a:r>
            <a:r>
              <a:rPr lang="en-US" sz="2000" dirty="0">
                <a:solidFill>
                  <a:srgbClr val="000000"/>
                </a:solidFill>
                <a:latin typeface="Consolas" panose="020B0609020204030204" pitchFamily="49" charset="0"/>
              </a:rPr>
              <a:t> (</a:t>
            </a:r>
            <a:r>
              <a:rPr lang="en-US" sz="2000" dirty="0">
                <a:solidFill>
                  <a:srgbClr val="267F99"/>
                </a:solidFill>
                <a:latin typeface="Consolas" panose="020B0609020204030204" pitchFamily="49" charset="0"/>
              </a:rPr>
              <a:t>int</a:t>
            </a:r>
            <a:r>
              <a:rPr lang="en-US" sz="2000" dirty="0">
                <a:solidFill>
                  <a:srgbClr val="000000"/>
                </a:solidFill>
                <a:latin typeface="Consolas" panose="020B0609020204030204" pitchFamily="49" charset="0"/>
              </a:rPr>
              <a:t> </a:t>
            </a:r>
            <a:r>
              <a:rPr lang="en-US" sz="2000" dirty="0" err="1">
                <a:solidFill>
                  <a:srgbClr val="001080"/>
                </a:solidFill>
                <a:latin typeface="Consolas" panose="020B0609020204030204" pitchFamily="49" charset="0"/>
              </a:rPr>
              <a:t>i</a:t>
            </a:r>
            <a:r>
              <a:rPr lang="en-US" sz="2000" dirty="0">
                <a:solidFill>
                  <a:srgbClr val="000000"/>
                </a:solidFill>
                <a:latin typeface="Consolas" panose="020B0609020204030204" pitchFamily="49" charset="0"/>
              </a:rPr>
              <a:t> = </a:t>
            </a:r>
            <a:r>
              <a:rPr lang="en-US" sz="2000" dirty="0">
                <a:solidFill>
                  <a:srgbClr val="098658"/>
                </a:solidFill>
                <a:latin typeface="Consolas" panose="020B0609020204030204" pitchFamily="49" charset="0"/>
              </a:rPr>
              <a:t>0</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i</a:t>
            </a:r>
            <a:r>
              <a:rPr lang="en-US" sz="2000" dirty="0">
                <a:solidFill>
                  <a:srgbClr val="000000"/>
                </a:solidFill>
                <a:latin typeface="Consolas" panose="020B0609020204030204" pitchFamily="49" charset="0"/>
              </a:rPr>
              <a:t> &lt; </a:t>
            </a:r>
            <a:r>
              <a:rPr lang="en-US" sz="2000" dirty="0" err="1">
                <a:solidFill>
                  <a:srgbClr val="001080"/>
                </a:solidFill>
                <a:latin typeface="Consolas" panose="020B0609020204030204" pitchFamily="49" charset="0"/>
              </a:rPr>
              <a:t>list</a:t>
            </a:r>
            <a:r>
              <a:rPr lang="en-US" sz="2000" dirty="0" err="1">
                <a:solidFill>
                  <a:srgbClr val="000000"/>
                </a:solidFill>
                <a:latin typeface="Consolas" panose="020B0609020204030204" pitchFamily="49" charset="0"/>
              </a:rPr>
              <a:t>.</a:t>
            </a:r>
            <a:r>
              <a:rPr lang="en-US" sz="2000" dirty="0" err="1">
                <a:solidFill>
                  <a:srgbClr val="001080"/>
                </a:solidFill>
                <a:latin typeface="Consolas" panose="020B0609020204030204" pitchFamily="49" charset="0"/>
              </a:rPr>
              <a:t>length</a:t>
            </a:r>
            <a:r>
              <a:rPr lang="en-US" sz="2000" dirty="0">
                <a:solidFill>
                  <a:srgbClr val="000000"/>
                </a:solidFill>
                <a:latin typeface="Consolas" panose="020B0609020204030204" pitchFamily="49" charset="0"/>
              </a:rPr>
              <a:t> / </a:t>
            </a:r>
            <a:r>
              <a:rPr lang="en-US" sz="2000" dirty="0">
                <a:solidFill>
                  <a:srgbClr val="098658"/>
                </a:solidFill>
                <a:latin typeface="Consolas" panose="020B0609020204030204" pitchFamily="49" charset="0"/>
              </a:rPr>
              <a:t>2</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i</a:t>
            </a:r>
            <a:r>
              <a:rPr lang="en-US" sz="2000" dirty="0">
                <a:solidFill>
                  <a:srgbClr val="000000"/>
                </a:solidFill>
                <a:latin typeface="Consolas" panose="020B0609020204030204" pitchFamily="49" charset="0"/>
              </a:rPr>
              <a:t>++) {</a:t>
            </a:r>
          </a:p>
          <a:p>
            <a:pPr marL="114300" indent="0">
              <a:buNone/>
            </a:pPr>
            <a:r>
              <a:rPr lang="en-US" sz="2000" dirty="0">
                <a:solidFill>
                  <a:srgbClr val="000000"/>
                </a:solidFill>
                <a:latin typeface="Consolas" panose="020B0609020204030204" pitchFamily="49" charset="0"/>
              </a:rPr>
              <a:t>        </a:t>
            </a:r>
            <a:r>
              <a:rPr lang="en-US" sz="2000" dirty="0">
                <a:solidFill>
                  <a:srgbClr val="AF00DB"/>
                </a:solidFill>
                <a:latin typeface="Consolas" panose="020B0609020204030204" pitchFamily="49" charset="0"/>
              </a:rPr>
              <a:t>if</a:t>
            </a:r>
            <a:r>
              <a:rPr lang="en-US" sz="2000" dirty="0">
                <a:solidFill>
                  <a:srgbClr val="000000"/>
                </a:solidFill>
                <a:latin typeface="Consolas" panose="020B0609020204030204" pitchFamily="49" charset="0"/>
              </a:rPr>
              <a:t> (list[</a:t>
            </a:r>
            <a:r>
              <a:rPr lang="en-US" sz="2000" dirty="0" err="1">
                <a:solidFill>
                  <a:srgbClr val="000000"/>
                </a:solidFill>
                <a:latin typeface="Consolas" panose="020B0609020204030204" pitchFamily="49" charset="0"/>
              </a:rPr>
              <a:t>i</a:t>
            </a:r>
            <a:r>
              <a:rPr lang="en-US" sz="2000" dirty="0">
                <a:solidFill>
                  <a:srgbClr val="000000"/>
                </a:solidFill>
                <a:latin typeface="Consolas" panose="020B0609020204030204" pitchFamily="49" charset="0"/>
              </a:rPr>
              <a:t>] != list[</a:t>
            </a:r>
            <a:r>
              <a:rPr lang="en-US" sz="2000" dirty="0" err="1">
                <a:solidFill>
                  <a:srgbClr val="001080"/>
                </a:solidFill>
                <a:latin typeface="Consolas" panose="020B0609020204030204" pitchFamily="49" charset="0"/>
              </a:rPr>
              <a:t>list</a:t>
            </a:r>
            <a:r>
              <a:rPr lang="en-US" sz="2000" dirty="0" err="1">
                <a:solidFill>
                  <a:srgbClr val="000000"/>
                </a:solidFill>
                <a:latin typeface="Consolas" panose="020B0609020204030204" pitchFamily="49" charset="0"/>
              </a:rPr>
              <a:t>.</a:t>
            </a:r>
            <a:r>
              <a:rPr lang="en-US" sz="2000" dirty="0" err="1">
                <a:solidFill>
                  <a:srgbClr val="001080"/>
                </a:solidFill>
                <a:latin typeface="Consolas" panose="020B0609020204030204" pitchFamily="49" charset="0"/>
              </a:rPr>
              <a:t>length</a:t>
            </a:r>
            <a:r>
              <a:rPr lang="en-US" sz="2000" dirty="0">
                <a:solidFill>
                  <a:srgbClr val="000000"/>
                </a:solidFill>
                <a:latin typeface="Consolas" panose="020B0609020204030204" pitchFamily="49" charset="0"/>
              </a:rPr>
              <a:t> - </a:t>
            </a:r>
            <a:r>
              <a:rPr lang="en-US" sz="2000" dirty="0">
                <a:solidFill>
                  <a:srgbClr val="098658"/>
                </a:solidFill>
                <a:latin typeface="Consolas" panose="020B0609020204030204" pitchFamily="49" charset="0"/>
              </a:rPr>
              <a:t>1</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i</a:t>
            </a:r>
            <a:r>
              <a:rPr lang="en-US" sz="2000" dirty="0">
                <a:solidFill>
                  <a:srgbClr val="000000"/>
                </a:solidFill>
                <a:latin typeface="Consolas" panose="020B0609020204030204" pitchFamily="49" charset="0"/>
              </a:rPr>
              <a:t>]) {</a:t>
            </a:r>
          </a:p>
          <a:p>
            <a:pPr marL="114300" indent="0">
              <a:buNone/>
            </a:pPr>
            <a:r>
              <a:rPr lang="en-US" sz="2000" dirty="0">
                <a:solidFill>
                  <a:srgbClr val="000000"/>
                </a:solidFill>
                <a:latin typeface="Consolas" panose="020B0609020204030204" pitchFamily="49" charset="0"/>
              </a:rPr>
              <a:t>            </a:t>
            </a:r>
            <a:r>
              <a:rPr lang="en-US" sz="2000" dirty="0">
                <a:solidFill>
                  <a:srgbClr val="AF00DB"/>
                </a:solidFill>
                <a:latin typeface="Consolas" panose="020B0609020204030204" pitchFamily="49" charset="0"/>
              </a:rPr>
              <a:t>return</a:t>
            </a:r>
            <a:r>
              <a:rPr lang="en-US" sz="2000" dirty="0">
                <a:solidFill>
                  <a:srgbClr val="000000"/>
                </a:solidFill>
                <a:latin typeface="Consolas" panose="020B0609020204030204" pitchFamily="49" charset="0"/>
              </a:rPr>
              <a:t>            ;</a:t>
            </a:r>
          </a:p>
          <a:p>
            <a:pPr marL="114300" indent="0">
              <a:buNone/>
            </a:pPr>
            <a:r>
              <a:rPr lang="en-US" sz="2000" dirty="0">
                <a:solidFill>
                  <a:srgbClr val="000000"/>
                </a:solidFill>
                <a:latin typeface="Consolas" panose="020B0609020204030204" pitchFamily="49" charset="0"/>
              </a:rPr>
              <a:t>        }</a:t>
            </a:r>
          </a:p>
          <a:p>
            <a:pPr marL="114300" indent="0">
              <a:buNone/>
            </a:pPr>
            <a:r>
              <a:rPr lang="en-US" sz="2000" dirty="0">
                <a:solidFill>
                  <a:srgbClr val="000000"/>
                </a:solidFill>
                <a:latin typeface="Consolas" panose="020B0609020204030204" pitchFamily="49" charset="0"/>
              </a:rPr>
              <a:t>    }</a:t>
            </a:r>
          </a:p>
          <a:p>
            <a:pPr marL="114300" indent="0">
              <a:buNone/>
            </a:pPr>
            <a:br>
              <a:rPr lang="en-US" sz="2000" dirty="0">
                <a:solidFill>
                  <a:srgbClr val="000000"/>
                </a:solidFill>
                <a:latin typeface="Consolas" panose="020B0609020204030204" pitchFamily="49" charset="0"/>
              </a:rPr>
            </a:br>
            <a:r>
              <a:rPr lang="en-US" sz="2000" dirty="0">
                <a:solidFill>
                  <a:srgbClr val="000000"/>
                </a:solidFill>
                <a:latin typeface="Consolas" panose="020B0609020204030204" pitchFamily="49" charset="0"/>
              </a:rPr>
              <a:t>    </a:t>
            </a:r>
            <a:r>
              <a:rPr lang="en-US" sz="2000" dirty="0">
                <a:solidFill>
                  <a:srgbClr val="AF00DB"/>
                </a:solidFill>
                <a:latin typeface="Consolas" panose="020B0609020204030204" pitchFamily="49" charset="0"/>
              </a:rPr>
              <a:t>return</a:t>
            </a:r>
            <a:r>
              <a:rPr lang="en-US" sz="2000" dirty="0">
                <a:solidFill>
                  <a:srgbClr val="000000"/>
                </a:solidFill>
                <a:latin typeface="Consolas" panose="020B0609020204030204" pitchFamily="49" charset="0"/>
              </a:rPr>
              <a:t>           ;</a:t>
            </a:r>
          </a:p>
          <a:p>
            <a:pPr marL="114300" indent="0">
              <a:buNone/>
            </a:pPr>
            <a:r>
              <a:rPr lang="en-US" sz="2000" dirty="0">
                <a:solidFill>
                  <a:srgbClr val="000000"/>
                </a:solidFill>
                <a:latin typeface="Consolas" panose="020B0609020204030204" pitchFamily="49" charset="0"/>
              </a:rPr>
              <a:t>}</a:t>
            </a:r>
          </a:p>
        </p:txBody>
      </p:sp>
      <p:sp>
        <p:nvSpPr>
          <p:cNvPr id="70" name="Google Shape;7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3</a:t>
            </a:fld>
            <a:endParaRPr/>
          </a:p>
        </p:txBody>
      </p:sp>
      <p:graphicFrame>
        <p:nvGraphicFramePr>
          <p:cNvPr id="7" name="Table 6">
            <a:extLst>
              <a:ext uri="{FF2B5EF4-FFF2-40B4-BE49-F238E27FC236}">
                <a16:creationId xmlns:a16="http://schemas.microsoft.com/office/drawing/2014/main" id="{0DBC80EA-B623-4A33-A149-C15115EA67D3}"/>
              </a:ext>
            </a:extLst>
          </p:cNvPr>
          <p:cNvGraphicFramePr>
            <a:graphicFrameLocks noGrp="1"/>
          </p:cNvGraphicFramePr>
          <p:nvPr/>
        </p:nvGraphicFramePr>
        <p:xfrm>
          <a:off x="3112945" y="1690688"/>
          <a:ext cx="5966110" cy="544852"/>
        </p:xfrm>
        <a:graphic>
          <a:graphicData uri="http://schemas.openxmlformats.org/drawingml/2006/table">
            <a:tbl>
              <a:tblPr firstRow="1" bandRow="1">
                <a:tableStyleId>{5940675A-B579-460E-94D1-54222C63F5DA}</a:tableStyleId>
              </a:tblPr>
              <a:tblGrid>
                <a:gridCol w="1193222">
                  <a:extLst>
                    <a:ext uri="{9D8B030D-6E8A-4147-A177-3AD203B41FA5}">
                      <a16:colId xmlns:a16="http://schemas.microsoft.com/office/drawing/2014/main" val="812760760"/>
                    </a:ext>
                  </a:extLst>
                </a:gridCol>
                <a:gridCol w="1193222">
                  <a:extLst>
                    <a:ext uri="{9D8B030D-6E8A-4147-A177-3AD203B41FA5}">
                      <a16:colId xmlns:a16="http://schemas.microsoft.com/office/drawing/2014/main" val="1323574719"/>
                    </a:ext>
                  </a:extLst>
                </a:gridCol>
                <a:gridCol w="1193222">
                  <a:extLst>
                    <a:ext uri="{9D8B030D-6E8A-4147-A177-3AD203B41FA5}">
                      <a16:colId xmlns:a16="http://schemas.microsoft.com/office/drawing/2014/main" val="1717061101"/>
                    </a:ext>
                  </a:extLst>
                </a:gridCol>
                <a:gridCol w="1193222">
                  <a:extLst>
                    <a:ext uri="{9D8B030D-6E8A-4147-A177-3AD203B41FA5}">
                      <a16:colId xmlns:a16="http://schemas.microsoft.com/office/drawing/2014/main" val="185499765"/>
                    </a:ext>
                  </a:extLst>
                </a:gridCol>
                <a:gridCol w="1193222">
                  <a:extLst>
                    <a:ext uri="{9D8B030D-6E8A-4147-A177-3AD203B41FA5}">
                      <a16:colId xmlns:a16="http://schemas.microsoft.com/office/drawing/2014/main" val="2534468076"/>
                    </a:ext>
                  </a:extLst>
                </a:gridCol>
              </a:tblGrid>
              <a:tr h="544852">
                <a:tc>
                  <a:txBody>
                    <a:bodyPr/>
                    <a:lstStyle/>
                    <a:p>
                      <a:pPr algn="ctr"/>
                      <a:r>
                        <a:rPr lang="en-US" sz="2800" dirty="0">
                          <a:latin typeface="Consolas" panose="020B0609020204030204" pitchFamily="49" charset="0"/>
                        </a:rPr>
                        <a:t>0</a:t>
                      </a:r>
                    </a:p>
                  </a:txBody>
                  <a:tcPr/>
                </a:tc>
                <a:tc>
                  <a:txBody>
                    <a:bodyPr/>
                    <a:lstStyle/>
                    <a:p>
                      <a:pPr algn="ctr"/>
                      <a:r>
                        <a:rPr lang="en-US" sz="2800" dirty="0">
                          <a:latin typeface="Consolas" panose="020B0609020204030204" pitchFamily="49" charset="0"/>
                        </a:rPr>
                        <a:t>1</a:t>
                      </a:r>
                    </a:p>
                  </a:txBody>
                  <a:tcPr/>
                </a:tc>
                <a:tc>
                  <a:txBody>
                    <a:bodyPr/>
                    <a:lstStyle/>
                    <a:p>
                      <a:pPr algn="ctr"/>
                      <a:r>
                        <a:rPr lang="en-US" sz="2800" dirty="0">
                          <a:latin typeface="Consolas" panose="020B0609020204030204" pitchFamily="49" charset="0"/>
                        </a:rPr>
                        <a:t>9</a:t>
                      </a:r>
                    </a:p>
                  </a:txBody>
                  <a:tcPr/>
                </a:tc>
                <a:tc>
                  <a:txBody>
                    <a:bodyPr/>
                    <a:lstStyle/>
                    <a:p>
                      <a:pPr algn="ctr"/>
                      <a:r>
                        <a:rPr lang="en-US" sz="2800" dirty="0">
                          <a:latin typeface="Consolas" panose="020B0609020204030204" pitchFamily="49" charset="0"/>
                        </a:rPr>
                        <a:t>1</a:t>
                      </a:r>
                    </a:p>
                  </a:txBody>
                  <a:tcPr/>
                </a:tc>
                <a:tc>
                  <a:txBody>
                    <a:bodyPr/>
                    <a:lstStyle/>
                    <a:p>
                      <a:pPr algn="ctr"/>
                      <a:r>
                        <a:rPr lang="en-US" sz="2800" dirty="0">
                          <a:latin typeface="Consolas" panose="020B0609020204030204" pitchFamily="49" charset="0"/>
                        </a:rPr>
                        <a:t>0</a:t>
                      </a:r>
                    </a:p>
                  </a:txBody>
                  <a:tcPr/>
                </a:tc>
                <a:extLst>
                  <a:ext uri="{0D108BD9-81ED-4DB2-BD59-A6C34878D82A}">
                    <a16:rowId xmlns:a16="http://schemas.microsoft.com/office/drawing/2014/main" val="2973383046"/>
                  </a:ext>
                </a:extLst>
              </a:tr>
            </a:tbl>
          </a:graphicData>
        </a:graphic>
      </p:graphicFrame>
    </p:spTree>
    <p:extLst>
      <p:ext uri="{BB962C8B-B14F-4D97-AF65-F5344CB8AC3E}">
        <p14:creationId xmlns:p14="http://schemas.microsoft.com/office/powerpoint/2010/main" val="1320466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1800"/>
              <a:buNone/>
            </a:pPr>
            <a:r>
              <a:rPr lang="en-US" b="1" dirty="0">
                <a:solidFill>
                  <a:srgbClr val="008080"/>
                </a:solidFill>
              </a:rPr>
              <a:t>(PCM)</a:t>
            </a:r>
            <a:r>
              <a:rPr lang="en-US" dirty="0"/>
              <a:t> </a:t>
            </a:r>
            <a:r>
              <a:rPr lang="en-US" sz="4000" dirty="0"/>
              <a:t>Looking at Multiple Elements in an Array</a:t>
            </a:r>
            <a:endParaRPr dirty="0"/>
          </a:p>
        </p:txBody>
      </p:sp>
      <p:sp>
        <p:nvSpPr>
          <p:cNvPr id="68" name="Google Shape;68;p19"/>
          <p:cNvSpPr txBox="1">
            <a:spLocks noGrp="1"/>
          </p:cNvSpPr>
          <p:nvPr>
            <p:ph type="body" idx="1"/>
          </p:nvPr>
        </p:nvSpPr>
        <p:spPr>
          <a:xfrm>
            <a:off x="838200" y="2341331"/>
            <a:ext cx="10665300" cy="2860944"/>
          </a:xfrm>
          <a:prstGeom prst="rect">
            <a:avLst/>
          </a:prstGeom>
          <a:noFill/>
          <a:ln>
            <a:noFill/>
          </a:ln>
        </p:spPr>
        <p:txBody>
          <a:bodyPr spcFirstLastPara="1" wrap="square" lIns="91425" tIns="45700" rIns="91425" bIns="45700" anchor="t" anchorCtr="0">
            <a:noAutofit/>
          </a:bodyPr>
          <a:lstStyle/>
          <a:p>
            <a:pPr marL="114300" indent="0">
              <a:buNone/>
            </a:pPr>
            <a:r>
              <a:rPr lang="en-US" sz="2000" dirty="0">
                <a:solidFill>
                  <a:srgbClr val="0000FF"/>
                </a:solidFill>
                <a:latin typeface="Consolas" panose="020B0609020204030204" pitchFamily="49" charset="0"/>
              </a:rPr>
              <a:t>public</a:t>
            </a:r>
            <a:r>
              <a:rPr lang="en-US" sz="2000" dirty="0">
                <a:solidFill>
                  <a:srgbClr val="000000"/>
                </a:solidFill>
                <a:latin typeface="Consolas" panose="020B0609020204030204" pitchFamily="49" charset="0"/>
              </a:rPr>
              <a:t> </a:t>
            </a:r>
            <a:r>
              <a:rPr lang="en-US" sz="2000" dirty="0">
                <a:solidFill>
                  <a:srgbClr val="0000FF"/>
                </a:solidFill>
                <a:latin typeface="Consolas" panose="020B0609020204030204" pitchFamily="49" charset="0"/>
              </a:rPr>
              <a:t>static</a:t>
            </a:r>
            <a:r>
              <a:rPr lang="en-US" sz="2000" dirty="0">
                <a:solidFill>
                  <a:srgbClr val="000000"/>
                </a:solidFill>
                <a:latin typeface="Consolas" panose="020B0609020204030204" pitchFamily="49" charset="0"/>
              </a:rPr>
              <a:t> </a:t>
            </a:r>
            <a:r>
              <a:rPr lang="en-US" sz="2000" dirty="0" err="1">
                <a:solidFill>
                  <a:srgbClr val="267F99"/>
                </a:solidFill>
                <a:latin typeface="Consolas" panose="020B0609020204030204" pitchFamily="49" charset="0"/>
              </a:rPr>
              <a:t>boolean</a:t>
            </a:r>
            <a:r>
              <a:rPr lang="en-US" sz="2000" dirty="0">
                <a:solidFill>
                  <a:srgbClr val="000000"/>
                </a:solidFill>
                <a:latin typeface="Consolas" panose="020B0609020204030204" pitchFamily="49" charset="0"/>
              </a:rPr>
              <a:t> </a:t>
            </a:r>
            <a:r>
              <a:rPr lang="en-US" sz="2000" dirty="0" err="1">
                <a:solidFill>
                  <a:srgbClr val="795E26"/>
                </a:solidFill>
                <a:latin typeface="Consolas" panose="020B0609020204030204" pitchFamily="49" charset="0"/>
              </a:rPr>
              <a:t>isPalindrome</a:t>
            </a:r>
            <a:r>
              <a:rPr lang="en-US" sz="2000" dirty="0">
                <a:solidFill>
                  <a:srgbClr val="000000"/>
                </a:solidFill>
                <a:latin typeface="Consolas" panose="020B0609020204030204" pitchFamily="49" charset="0"/>
              </a:rPr>
              <a:t>(</a:t>
            </a:r>
            <a:r>
              <a:rPr lang="en-US" sz="2000" dirty="0">
                <a:solidFill>
                  <a:srgbClr val="267F99"/>
                </a:solidFill>
                <a:latin typeface="Consolas" panose="020B0609020204030204" pitchFamily="49" charset="0"/>
              </a:rPr>
              <a:t>int</a:t>
            </a:r>
            <a:r>
              <a:rPr lang="en-US" sz="2000" dirty="0">
                <a:solidFill>
                  <a:srgbClr val="000000"/>
                </a:solidFill>
                <a:latin typeface="Consolas" panose="020B0609020204030204" pitchFamily="49" charset="0"/>
              </a:rPr>
              <a:t>[] list) {</a:t>
            </a:r>
          </a:p>
          <a:p>
            <a:pPr marL="114300" indent="0">
              <a:buNone/>
            </a:pPr>
            <a:r>
              <a:rPr lang="en-US" sz="2000" dirty="0">
                <a:solidFill>
                  <a:srgbClr val="000000"/>
                </a:solidFill>
                <a:latin typeface="Consolas" panose="020B0609020204030204" pitchFamily="49" charset="0"/>
              </a:rPr>
              <a:t>    </a:t>
            </a:r>
            <a:r>
              <a:rPr lang="en-US" sz="2000" dirty="0">
                <a:solidFill>
                  <a:srgbClr val="AF00DB"/>
                </a:solidFill>
                <a:latin typeface="Consolas" panose="020B0609020204030204" pitchFamily="49" charset="0"/>
              </a:rPr>
              <a:t>for</a:t>
            </a:r>
            <a:r>
              <a:rPr lang="en-US" sz="2000" dirty="0">
                <a:solidFill>
                  <a:srgbClr val="000000"/>
                </a:solidFill>
                <a:latin typeface="Consolas" panose="020B0609020204030204" pitchFamily="49" charset="0"/>
              </a:rPr>
              <a:t> (</a:t>
            </a:r>
            <a:r>
              <a:rPr lang="en-US" sz="2000" dirty="0">
                <a:solidFill>
                  <a:srgbClr val="267F99"/>
                </a:solidFill>
                <a:latin typeface="Consolas" panose="020B0609020204030204" pitchFamily="49" charset="0"/>
              </a:rPr>
              <a:t>int</a:t>
            </a:r>
            <a:r>
              <a:rPr lang="en-US" sz="2000" dirty="0">
                <a:solidFill>
                  <a:srgbClr val="000000"/>
                </a:solidFill>
                <a:latin typeface="Consolas" panose="020B0609020204030204" pitchFamily="49" charset="0"/>
              </a:rPr>
              <a:t> </a:t>
            </a:r>
            <a:r>
              <a:rPr lang="en-US" sz="2000" dirty="0" err="1">
                <a:solidFill>
                  <a:srgbClr val="001080"/>
                </a:solidFill>
                <a:latin typeface="Consolas" panose="020B0609020204030204" pitchFamily="49" charset="0"/>
              </a:rPr>
              <a:t>i</a:t>
            </a:r>
            <a:r>
              <a:rPr lang="en-US" sz="2000" dirty="0">
                <a:solidFill>
                  <a:srgbClr val="000000"/>
                </a:solidFill>
                <a:latin typeface="Consolas" panose="020B0609020204030204" pitchFamily="49" charset="0"/>
              </a:rPr>
              <a:t> = </a:t>
            </a:r>
            <a:r>
              <a:rPr lang="en-US" sz="2000" dirty="0">
                <a:solidFill>
                  <a:srgbClr val="098658"/>
                </a:solidFill>
                <a:latin typeface="Consolas" panose="020B0609020204030204" pitchFamily="49" charset="0"/>
              </a:rPr>
              <a:t>0</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i</a:t>
            </a:r>
            <a:r>
              <a:rPr lang="en-US" sz="2000" dirty="0">
                <a:solidFill>
                  <a:srgbClr val="000000"/>
                </a:solidFill>
                <a:latin typeface="Consolas" panose="020B0609020204030204" pitchFamily="49" charset="0"/>
              </a:rPr>
              <a:t> &lt; </a:t>
            </a:r>
            <a:r>
              <a:rPr lang="en-US" sz="2000" dirty="0" err="1">
                <a:solidFill>
                  <a:srgbClr val="001080"/>
                </a:solidFill>
                <a:latin typeface="Consolas" panose="020B0609020204030204" pitchFamily="49" charset="0"/>
              </a:rPr>
              <a:t>list</a:t>
            </a:r>
            <a:r>
              <a:rPr lang="en-US" sz="2000" dirty="0" err="1">
                <a:solidFill>
                  <a:srgbClr val="000000"/>
                </a:solidFill>
                <a:latin typeface="Consolas" panose="020B0609020204030204" pitchFamily="49" charset="0"/>
              </a:rPr>
              <a:t>.</a:t>
            </a:r>
            <a:r>
              <a:rPr lang="en-US" sz="2000" dirty="0" err="1">
                <a:solidFill>
                  <a:srgbClr val="001080"/>
                </a:solidFill>
                <a:latin typeface="Consolas" panose="020B0609020204030204" pitchFamily="49" charset="0"/>
              </a:rPr>
              <a:t>length</a:t>
            </a:r>
            <a:r>
              <a:rPr lang="en-US" sz="2000" dirty="0">
                <a:solidFill>
                  <a:srgbClr val="000000"/>
                </a:solidFill>
                <a:latin typeface="Consolas" panose="020B0609020204030204" pitchFamily="49" charset="0"/>
              </a:rPr>
              <a:t> / </a:t>
            </a:r>
            <a:r>
              <a:rPr lang="en-US" sz="2000" dirty="0">
                <a:solidFill>
                  <a:srgbClr val="098658"/>
                </a:solidFill>
                <a:latin typeface="Consolas" panose="020B0609020204030204" pitchFamily="49" charset="0"/>
              </a:rPr>
              <a:t>2</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i</a:t>
            </a:r>
            <a:r>
              <a:rPr lang="en-US" sz="2000" dirty="0">
                <a:solidFill>
                  <a:srgbClr val="000000"/>
                </a:solidFill>
                <a:latin typeface="Consolas" panose="020B0609020204030204" pitchFamily="49" charset="0"/>
              </a:rPr>
              <a:t>++) {</a:t>
            </a:r>
          </a:p>
          <a:p>
            <a:pPr marL="114300" indent="0">
              <a:buNone/>
            </a:pPr>
            <a:r>
              <a:rPr lang="en-US" sz="2000" dirty="0">
                <a:solidFill>
                  <a:srgbClr val="000000"/>
                </a:solidFill>
                <a:latin typeface="Consolas" panose="020B0609020204030204" pitchFamily="49" charset="0"/>
              </a:rPr>
              <a:t>        </a:t>
            </a:r>
            <a:r>
              <a:rPr lang="en-US" sz="2000" dirty="0">
                <a:solidFill>
                  <a:srgbClr val="AF00DB"/>
                </a:solidFill>
                <a:latin typeface="Consolas" panose="020B0609020204030204" pitchFamily="49" charset="0"/>
              </a:rPr>
              <a:t>if</a:t>
            </a:r>
            <a:r>
              <a:rPr lang="en-US" sz="2000" dirty="0">
                <a:solidFill>
                  <a:srgbClr val="000000"/>
                </a:solidFill>
                <a:latin typeface="Consolas" panose="020B0609020204030204" pitchFamily="49" charset="0"/>
              </a:rPr>
              <a:t> (list[</a:t>
            </a:r>
            <a:r>
              <a:rPr lang="en-US" sz="2000" dirty="0" err="1">
                <a:solidFill>
                  <a:srgbClr val="000000"/>
                </a:solidFill>
                <a:latin typeface="Consolas" panose="020B0609020204030204" pitchFamily="49" charset="0"/>
              </a:rPr>
              <a:t>i</a:t>
            </a:r>
            <a:r>
              <a:rPr lang="en-US" sz="2000" dirty="0">
                <a:solidFill>
                  <a:srgbClr val="000000"/>
                </a:solidFill>
                <a:latin typeface="Consolas" panose="020B0609020204030204" pitchFamily="49" charset="0"/>
              </a:rPr>
              <a:t>] != list[</a:t>
            </a:r>
            <a:r>
              <a:rPr lang="en-US" sz="2000" dirty="0" err="1">
                <a:solidFill>
                  <a:srgbClr val="001080"/>
                </a:solidFill>
                <a:latin typeface="Consolas" panose="020B0609020204030204" pitchFamily="49" charset="0"/>
              </a:rPr>
              <a:t>list</a:t>
            </a:r>
            <a:r>
              <a:rPr lang="en-US" sz="2000" dirty="0" err="1">
                <a:solidFill>
                  <a:srgbClr val="000000"/>
                </a:solidFill>
                <a:latin typeface="Consolas" panose="020B0609020204030204" pitchFamily="49" charset="0"/>
              </a:rPr>
              <a:t>.</a:t>
            </a:r>
            <a:r>
              <a:rPr lang="en-US" sz="2000" dirty="0" err="1">
                <a:solidFill>
                  <a:srgbClr val="001080"/>
                </a:solidFill>
                <a:latin typeface="Consolas" panose="020B0609020204030204" pitchFamily="49" charset="0"/>
              </a:rPr>
              <a:t>length</a:t>
            </a:r>
            <a:r>
              <a:rPr lang="en-US" sz="2000" dirty="0">
                <a:solidFill>
                  <a:srgbClr val="000000"/>
                </a:solidFill>
                <a:latin typeface="Consolas" panose="020B0609020204030204" pitchFamily="49" charset="0"/>
              </a:rPr>
              <a:t> - </a:t>
            </a:r>
            <a:r>
              <a:rPr lang="en-US" sz="2000" dirty="0">
                <a:solidFill>
                  <a:srgbClr val="098658"/>
                </a:solidFill>
                <a:latin typeface="Consolas" panose="020B0609020204030204" pitchFamily="49" charset="0"/>
              </a:rPr>
              <a:t>1</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i</a:t>
            </a:r>
            <a:r>
              <a:rPr lang="en-US" sz="2000" dirty="0">
                <a:solidFill>
                  <a:srgbClr val="000000"/>
                </a:solidFill>
                <a:latin typeface="Consolas" panose="020B0609020204030204" pitchFamily="49" charset="0"/>
              </a:rPr>
              <a:t>]) {</a:t>
            </a:r>
          </a:p>
          <a:p>
            <a:pPr marL="114300" indent="0">
              <a:buNone/>
            </a:pPr>
            <a:r>
              <a:rPr lang="en-US" sz="2000" dirty="0">
                <a:solidFill>
                  <a:srgbClr val="000000"/>
                </a:solidFill>
                <a:latin typeface="Consolas" panose="020B0609020204030204" pitchFamily="49" charset="0"/>
              </a:rPr>
              <a:t>            </a:t>
            </a:r>
            <a:r>
              <a:rPr lang="en-US" sz="2000" dirty="0">
                <a:solidFill>
                  <a:srgbClr val="AF00DB"/>
                </a:solidFill>
                <a:latin typeface="Consolas" panose="020B0609020204030204" pitchFamily="49" charset="0"/>
              </a:rPr>
              <a:t>return</a:t>
            </a:r>
            <a:r>
              <a:rPr lang="en-US" sz="2000" dirty="0">
                <a:solidFill>
                  <a:srgbClr val="000000"/>
                </a:solidFill>
                <a:latin typeface="Consolas" panose="020B0609020204030204" pitchFamily="49" charset="0"/>
              </a:rPr>
              <a:t> </a:t>
            </a:r>
            <a:r>
              <a:rPr lang="en-US" sz="2000" dirty="0">
                <a:solidFill>
                  <a:srgbClr val="267F99"/>
                </a:solidFill>
                <a:latin typeface="Consolas" panose="020B0609020204030204" pitchFamily="49" charset="0"/>
              </a:rPr>
              <a:t>false</a:t>
            </a:r>
            <a:r>
              <a:rPr lang="en-US" sz="2000" dirty="0">
                <a:solidFill>
                  <a:srgbClr val="000000"/>
                </a:solidFill>
                <a:latin typeface="Consolas" panose="020B0609020204030204" pitchFamily="49" charset="0"/>
              </a:rPr>
              <a:t>;</a:t>
            </a:r>
          </a:p>
          <a:p>
            <a:pPr marL="114300" indent="0">
              <a:buNone/>
            </a:pPr>
            <a:r>
              <a:rPr lang="en-US" sz="2000" dirty="0">
                <a:solidFill>
                  <a:srgbClr val="000000"/>
                </a:solidFill>
                <a:latin typeface="Consolas" panose="020B0609020204030204" pitchFamily="49" charset="0"/>
              </a:rPr>
              <a:t>        }</a:t>
            </a:r>
          </a:p>
          <a:p>
            <a:pPr marL="114300" indent="0">
              <a:buNone/>
            </a:pPr>
            <a:r>
              <a:rPr lang="en-US" sz="2000" dirty="0">
                <a:solidFill>
                  <a:srgbClr val="000000"/>
                </a:solidFill>
                <a:latin typeface="Consolas" panose="020B0609020204030204" pitchFamily="49" charset="0"/>
              </a:rPr>
              <a:t>    }</a:t>
            </a:r>
          </a:p>
          <a:p>
            <a:pPr marL="114300" indent="0">
              <a:buNone/>
            </a:pPr>
            <a:br>
              <a:rPr lang="en-US" sz="2000" dirty="0">
                <a:solidFill>
                  <a:srgbClr val="000000"/>
                </a:solidFill>
                <a:latin typeface="Consolas" panose="020B0609020204030204" pitchFamily="49" charset="0"/>
              </a:rPr>
            </a:br>
            <a:r>
              <a:rPr lang="en-US" sz="2000" dirty="0">
                <a:solidFill>
                  <a:srgbClr val="000000"/>
                </a:solidFill>
                <a:latin typeface="Consolas" panose="020B0609020204030204" pitchFamily="49" charset="0"/>
              </a:rPr>
              <a:t>    </a:t>
            </a:r>
            <a:r>
              <a:rPr lang="en-US" sz="2000" dirty="0">
                <a:solidFill>
                  <a:srgbClr val="AF00DB"/>
                </a:solidFill>
                <a:latin typeface="Consolas" panose="020B0609020204030204" pitchFamily="49" charset="0"/>
              </a:rPr>
              <a:t>return</a:t>
            </a:r>
            <a:r>
              <a:rPr lang="en-US" sz="2000" dirty="0">
                <a:solidFill>
                  <a:srgbClr val="000000"/>
                </a:solidFill>
                <a:latin typeface="Consolas" panose="020B0609020204030204" pitchFamily="49" charset="0"/>
              </a:rPr>
              <a:t> </a:t>
            </a:r>
            <a:r>
              <a:rPr lang="en-US" sz="2000" dirty="0">
                <a:solidFill>
                  <a:srgbClr val="267F99"/>
                </a:solidFill>
                <a:latin typeface="Consolas" panose="020B0609020204030204" pitchFamily="49" charset="0"/>
              </a:rPr>
              <a:t>true</a:t>
            </a:r>
            <a:r>
              <a:rPr lang="en-US" sz="2000" dirty="0">
                <a:solidFill>
                  <a:srgbClr val="000000"/>
                </a:solidFill>
                <a:latin typeface="Consolas" panose="020B0609020204030204" pitchFamily="49" charset="0"/>
              </a:rPr>
              <a:t>;</a:t>
            </a:r>
          </a:p>
          <a:p>
            <a:pPr marL="114300" indent="0">
              <a:buNone/>
            </a:pPr>
            <a:r>
              <a:rPr lang="en-US" sz="2000" dirty="0">
                <a:solidFill>
                  <a:srgbClr val="000000"/>
                </a:solidFill>
                <a:latin typeface="Consolas" panose="020B0609020204030204" pitchFamily="49" charset="0"/>
              </a:rPr>
              <a:t>}</a:t>
            </a:r>
          </a:p>
        </p:txBody>
      </p:sp>
      <p:sp>
        <p:nvSpPr>
          <p:cNvPr id="70" name="Google Shape;7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4</a:t>
            </a:fld>
            <a:endParaRPr/>
          </a:p>
        </p:txBody>
      </p:sp>
      <p:graphicFrame>
        <p:nvGraphicFramePr>
          <p:cNvPr id="7" name="Table 6">
            <a:extLst>
              <a:ext uri="{FF2B5EF4-FFF2-40B4-BE49-F238E27FC236}">
                <a16:creationId xmlns:a16="http://schemas.microsoft.com/office/drawing/2014/main" id="{0DBC80EA-B623-4A33-A149-C15115EA67D3}"/>
              </a:ext>
            </a:extLst>
          </p:cNvPr>
          <p:cNvGraphicFramePr>
            <a:graphicFrameLocks noGrp="1"/>
          </p:cNvGraphicFramePr>
          <p:nvPr>
            <p:extLst>
              <p:ext uri="{D42A27DB-BD31-4B8C-83A1-F6EECF244321}">
                <p14:modId xmlns:p14="http://schemas.microsoft.com/office/powerpoint/2010/main" val="4098708389"/>
              </p:ext>
            </p:extLst>
          </p:nvPr>
        </p:nvGraphicFramePr>
        <p:xfrm>
          <a:off x="3112945" y="1690688"/>
          <a:ext cx="5966110" cy="544852"/>
        </p:xfrm>
        <a:graphic>
          <a:graphicData uri="http://schemas.openxmlformats.org/drawingml/2006/table">
            <a:tbl>
              <a:tblPr firstRow="1" bandRow="1">
                <a:tableStyleId>{5940675A-B579-460E-94D1-54222C63F5DA}</a:tableStyleId>
              </a:tblPr>
              <a:tblGrid>
                <a:gridCol w="1193222">
                  <a:extLst>
                    <a:ext uri="{9D8B030D-6E8A-4147-A177-3AD203B41FA5}">
                      <a16:colId xmlns:a16="http://schemas.microsoft.com/office/drawing/2014/main" val="812760760"/>
                    </a:ext>
                  </a:extLst>
                </a:gridCol>
                <a:gridCol w="1193222">
                  <a:extLst>
                    <a:ext uri="{9D8B030D-6E8A-4147-A177-3AD203B41FA5}">
                      <a16:colId xmlns:a16="http://schemas.microsoft.com/office/drawing/2014/main" val="1323574719"/>
                    </a:ext>
                  </a:extLst>
                </a:gridCol>
                <a:gridCol w="1193222">
                  <a:extLst>
                    <a:ext uri="{9D8B030D-6E8A-4147-A177-3AD203B41FA5}">
                      <a16:colId xmlns:a16="http://schemas.microsoft.com/office/drawing/2014/main" val="1717061101"/>
                    </a:ext>
                  </a:extLst>
                </a:gridCol>
                <a:gridCol w="1193222">
                  <a:extLst>
                    <a:ext uri="{9D8B030D-6E8A-4147-A177-3AD203B41FA5}">
                      <a16:colId xmlns:a16="http://schemas.microsoft.com/office/drawing/2014/main" val="185499765"/>
                    </a:ext>
                  </a:extLst>
                </a:gridCol>
                <a:gridCol w="1193222">
                  <a:extLst>
                    <a:ext uri="{9D8B030D-6E8A-4147-A177-3AD203B41FA5}">
                      <a16:colId xmlns:a16="http://schemas.microsoft.com/office/drawing/2014/main" val="2534468076"/>
                    </a:ext>
                  </a:extLst>
                </a:gridCol>
              </a:tblGrid>
              <a:tr h="544852">
                <a:tc>
                  <a:txBody>
                    <a:bodyPr/>
                    <a:lstStyle/>
                    <a:p>
                      <a:pPr algn="ctr"/>
                      <a:r>
                        <a:rPr lang="en-US" sz="2800" dirty="0">
                          <a:latin typeface="Consolas" panose="020B0609020204030204" pitchFamily="49" charset="0"/>
                        </a:rPr>
                        <a:t>0</a:t>
                      </a:r>
                    </a:p>
                  </a:txBody>
                  <a:tcPr/>
                </a:tc>
                <a:tc>
                  <a:txBody>
                    <a:bodyPr/>
                    <a:lstStyle/>
                    <a:p>
                      <a:pPr algn="ctr"/>
                      <a:r>
                        <a:rPr lang="en-US" sz="2800" dirty="0">
                          <a:latin typeface="Consolas" panose="020B0609020204030204" pitchFamily="49" charset="0"/>
                        </a:rPr>
                        <a:t>1</a:t>
                      </a:r>
                    </a:p>
                  </a:txBody>
                  <a:tcPr/>
                </a:tc>
                <a:tc>
                  <a:txBody>
                    <a:bodyPr/>
                    <a:lstStyle/>
                    <a:p>
                      <a:pPr algn="ctr"/>
                      <a:r>
                        <a:rPr lang="en-US" sz="2800" dirty="0">
                          <a:latin typeface="Consolas" panose="020B0609020204030204" pitchFamily="49" charset="0"/>
                        </a:rPr>
                        <a:t>9</a:t>
                      </a:r>
                    </a:p>
                  </a:txBody>
                  <a:tcPr/>
                </a:tc>
                <a:tc>
                  <a:txBody>
                    <a:bodyPr/>
                    <a:lstStyle/>
                    <a:p>
                      <a:pPr algn="ctr"/>
                      <a:r>
                        <a:rPr lang="en-US" sz="2800" dirty="0">
                          <a:latin typeface="Consolas" panose="020B0609020204030204" pitchFamily="49" charset="0"/>
                        </a:rPr>
                        <a:t>1</a:t>
                      </a:r>
                    </a:p>
                  </a:txBody>
                  <a:tcPr/>
                </a:tc>
                <a:tc>
                  <a:txBody>
                    <a:bodyPr/>
                    <a:lstStyle/>
                    <a:p>
                      <a:pPr algn="ctr"/>
                      <a:r>
                        <a:rPr lang="en-US" sz="2800" dirty="0">
                          <a:latin typeface="Consolas" panose="020B0609020204030204" pitchFamily="49" charset="0"/>
                        </a:rPr>
                        <a:t>0</a:t>
                      </a:r>
                    </a:p>
                  </a:txBody>
                  <a:tcPr/>
                </a:tc>
                <a:extLst>
                  <a:ext uri="{0D108BD9-81ED-4DB2-BD59-A6C34878D82A}">
                    <a16:rowId xmlns:a16="http://schemas.microsoft.com/office/drawing/2014/main" val="2973383046"/>
                  </a:ext>
                </a:extLst>
              </a:tr>
            </a:tbl>
          </a:graphicData>
        </a:graphic>
      </p:graphicFrame>
    </p:spTree>
    <p:extLst>
      <p:ext uri="{BB962C8B-B14F-4D97-AF65-F5344CB8AC3E}">
        <p14:creationId xmlns:p14="http://schemas.microsoft.com/office/powerpoint/2010/main" val="291740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1800"/>
              <a:buNone/>
            </a:pPr>
            <a:r>
              <a:rPr lang="en-US" b="1" dirty="0">
                <a:solidFill>
                  <a:srgbClr val="008080"/>
                </a:solidFill>
              </a:rPr>
              <a:t>(PCM)</a:t>
            </a:r>
            <a:r>
              <a:rPr lang="en-US" dirty="0"/>
              <a:t> </a:t>
            </a:r>
            <a:r>
              <a:rPr lang="en-US" sz="4000" dirty="0"/>
              <a:t>Array of Counters or "Tallying"</a:t>
            </a:r>
            <a:endParaRPr dirty="0"/>
          </a:p>
        </p:txBody>
      </p:sp>
      <p:sp>
        <p:nvSpPr>
          <p:cNvPr id="68" name="Google Shape;68;p19"/>
          <p:cNvSpPr txBox="1">
            <a:spLocks noGrp="1"/>
          </p:cNvSpPr>
          <p:nvPr>
            <p:ph type="body" idx="1"/>
          </p:nvPr>
        </p:nvSpPr>
        <p:spPr>
          <a:xfrm>
            <a:off x="838200" y="2341331"/>
            <a:ext cx="10665300" cy="2860944"/>
          </a:xfrm>
          <a:prstGeom prst="rect">
            <a:avLst/>
          </a:prstGeom>
          <a:noFill/>
          <a:ln>
            <a:noFill/>
          </a:ln>
        </p:spPr>
        <p:txBody>
          <a:bodyPr spcFirstLastPara="1" wrap="square" lIns="91425" tIns="45700" rIns="91425" bIns="45700" anchor="t" anchorCtr="0">
            <a:noAutofit/>
          </a:bodyPr>
          <a:lstStyle/>
          <a:p>
            <a:pPr marL="114300" indent="0">
              <a:buNone/>
            </a:pPr>
            <a:r>
              <a:rPr lang="en-US" sz="1800" dirty="0">
                <a:solidFill>
                  <a:srgbClr val="0000FF"/>
                </a:solidFill>
                <a:latin typeface="Consolas" panose="020B0609020204030204" pitchFamily="49" charset="0"/>
              </a:rPr>
              <a:t>public</a:t>
            </a:r>
            <a:r>
              <a:rPr lang="en-US" sz="1800" dirty="0">
                <a:solidFill>
                  <a:srgbClr val="000000"/>
                </a:solidFill>
                <a:latin typeface="Consolas" panose="020B0609020204030204" pitchFamily="49" charset="0"/>
              </a:rPr>
              <a:t> </a:t>
            </a:r>
            <a:r>
              <a:rPr lang="en-US" sz="1800" dirty="0">
                <a:solidFill>
                  <a:srgbClr val="0000FF"/>
                </a:solidFill>
                <a:latin typeface="Consolas" panose="020B0609020204030204" pitchFamily="49" charset="0"/>
              </a:rPr>
              <a:t>static</a:t>
            </a:r>
            <a:r>
              <a:rPr lang="en-US" sz="1800" dirty="0">
                <a:solidFill>
                  <a:srgbClr val="000000"/>
                </a:solidFill>
                <a:latin typeface="Consolas" panose="020B0609020204030204" pitchFamily="49" charset="0"/>
              </a:rPr>
              <a:t> </a:t>
            </a:r>
            <a:r>
              <a:rPr lang="en-US" sz="1800" dirty="0">
                <a:solidFill>
                  <a:srgbClr val="267F99"/>
                </a:solidFill>
                <a:latin typeface="Consolas" panose="020B0609020204030204" pitchFamily="49" charset="0"/>
              </a:rPr>
              <a:t>int</a:t>
            </a:r>
            <a:r>
              <a:rPr lang="en-US" sz="1800" dirty="0">
                <a:solidFill>
                  <a:srgbClr val="000000"/>
                </a:solidFill>
                <a:latin typeface="Consolas" panose="020B0609020204030204" pitchFamily="49" charset="0"/>
              </a:rPr>
              <a:t>[] </a:t>
            </a:r>
            <a:r>
              <a:rPr lang="en-US" sz="1800" dirty="0" err="1">
                <a:solidFill>
                  <a:srgbClr val="795E26"/>
                </a:solidFill>
                <a:latin typeface="Consolas" panose="020B0609020204030204" pitchFamily="49" charset="0"/>
              </a:rPr>
              <a:t>numCount</a:t>
            </a:r>
            <a:r>
              <a:rPr lang="en-US" sz="1800" dirty="0">
                <a:solidFill>
                  <a:srgbClr val="000000"/>
                </a:solidFill>
                <a:latin typeface="Consolas" panose="020B0609020204030204" pitchFamily="49" charset="0"/>
              </a:rPr>
              <a:t>(</a:t>
            </a:r>
            <a:r>
              <a:rPr lang="en-US" sz="1800" dirty="0">
                <a:solidFill>
                  <a:srgbClr val="267F99"/>
                </a:solidFill>
                <a:latin typeface="Consolas" panose="020B0609020204030204" pitchFamily="49" charset="0"/>
              </a:rPr>
              <a:t>Scanner</a:t>
            </a:r>
            <a:r>
              <a:rPr lang="en-US" sz="1800" dirty="0">
                <a:solidFill>
                  <a:srgbClr val="000000"/>
                </a:solidFill>
                <a:latin typeface="Consolas" panose="020B0609020204030204" pitchFamily="49" charset="0"/>
              </a:rPr>
              <a:t> input) {</a:t>
            </a:r>
          </a:p>
          <a:p>
            <a:pPr marL="114300" indent="0">
              <a:buNone/>
            </a:pPr>
            <a:r>
              <a:rPr lang="en-US" sz="1800" dirty="0">
                <a:solidFill>
                  <a:srgbClr val="000000"/>
                </a:solidFill>
                <a:latin typeface="Consolas" panose="020B0609020204030204" pitchFamily="49" charset="0"/>
              </a:rPr>
              <a:t>    </a:t>
            </a:r>
            <a:r>
              <a:rPr lang="en-US" sz="1800" dirty="0">
                <a:solidFill>
                  <a:srgbClr val="267F99"/>
                </a:solidFill>
                <a:latin typeface="Consolas" panose="020B0609020204030204" pitchFamily="49" charset="0"/>
              </a:rPr>
              <a:t>int</a:t>
            </a:r>
            <a:r>
              <a:rPr lang="en-US" sz="1800" dirty="0">
                <a:solidFill>
                  <a:srgbClr val="000000"/>
                </a:solidFill>
                <a:latin typeface="Consolas" panose="020B0609020204030204" pitchFamily="49" charset="0"/>
              </a:rPr>
              <a:t>[] </a:t>
            </a:r>
            <a:r>
              <a:rPr lang="en-US" sz="1800" dirty="0">
                <a:solidFill>
                  <a:srgbClr val="001080"/>
                </a:solidFill>
                <a:latin typeface="Consolas" panose="020B0609020204030204" pitchFamily="49" charset="0"/>
              </a:rPr>
              <a:t>counts</a:t>
            </a:r>
            <a:r>
              <a:rPr lang="en-US" sz="1800" dirty="0">
                <a:solidFill>
                  <a:srgbClr val="000000"/>
                </a:solidFill>
                <a:latin typeface="Consolas" panose="020B0609020204030204" pitchFamily="49" charset="0"/>
              </a:rPr>
              <a:t> =               ;</a:t>
            </a:r>
          </a:p>
          <a:p>
            <a:pPr marL="114300" indent="0">
              <a:buNone/>
            </a:pPr>
            <a:r>
              <a:rPr lang="en-US" sz="1800" dirty="0">
                <a:solidFill>
                  <a:srgbClr val="000000"/>
                </a:solidFill>
                <a:latin typeface="Consolas" panose="020B0609020204030204" pitchFamily="49" charset="0"/>
              </a:rPr>
              <a:t>    </a:t>
            </a:r>
            <a:r>
              <a:rPr lang="en-US" sz="1800" dirty="0">
                <a:solidFill>
                  <a:srgbClr val="AF00DB"/>
                </a:solidFill>
                <a:latin typeface="Consolas" panose="020B0609020204030204" pitchFamily="49" charset="0"/>
              </a:rPr>
              <a:t>while</a:t>
            </a:r>
            <a:r>
              <a:rPr lang="en-US" sz="1800" dirty="0">
                <a:solidFill>
                  <a:srgbClr val="000000"/>
                </a:solidFill>
                <a:latin typeface="Consolas" panose="020B0609020204030204" pitchFamily="49" charset="0"/>
              </a:rPr>
              <a:t> (</a:t>
            </a:r>
            <a:r>
              <a:rPr lang="en-US" sz="1800" dirty="0" err="1">
                <a:solidFill>
                  <a:srgbClr val="001080"/>
                </a:solidFill>
                <a:latin typeface="Consolas" panose="020B0609020204030204" pitchFamily="49" charset="0"/>
              </a:rPr>
              <a:t>input</a:t>
            </a:r>
            <a:r>
              <a:rPr lang="en-US" sz="1800" dirty="0" err="1">
                <a:solidFill>
                  <a:srgbClr val="000000"/>
                </a:solidFill>
                <a:latin typeface="Consolas" panose="020B0609020204030204" pitchFamily="49" charset="0"/>
              </a:rPr>
              <a:t>.</a:t>
            </a:r>
            <a:r>
              <a:rPr lang="en-US" sz="1800" dirty="0" err="1">
                <a:solidFill>
                  <a:srgbClr val="795E26"/>
                </a:solidFill>
                <a:latin typeface="Consolas" panose="020B0609020204030204" pitchFamily="49" charset="0"/>
              </a:rPr>
              <a:t>hasNextInt</a:t>
            </a:r>
            <a:r>
              <a:rPr lang="en-US" sz="1800" dirty="0">
                <a:solidFill>
                  <a:srgbClr val="000000"/>
                </a:solidFill>
                <a:latin typeface="Consolas" panose="020B0609020204030204" pitchFamily="49" charset="0"/>
              </a:rPr>
              <a:t>()) {</a:t>
            </a:r>
          </a:p>
          <a:p>
            <a:pPr marL="114300" indent="0">
              <a:buNone/>
            </a:pPr>
            <a:r>
              <a:rPr lang="en-US" sz="1800" dirty="0">
                <a:solidFill>
                  <a:srgbClr val="000000"/>
                </a:solidFill>
                <a:latin typeface="Consolas" panose="020B0609020204030204" pitchFamily="49" charset="0"/>
              </a:rPr>
              <a:t>        </a:t>
            </a:r>
            <a:r>
              <a:rPr lang="en-US" sz="1800" dirty="0">
                <a:solidFill>
                  <a:srgbClr val="267F99"/>
                </a:solidFill>
                <a:latin typeface="Consolas" panose="020B0609020204030204" pitchFamily="49" charset="0"/>
              </a:rPr>
              <a:t>int</a:t>
            </a:r>
            <a:r>
              <a:rPr lang="en-US" sz="1800" dirty="0">
                <a:solidFill>
                  <a:srgbClr val="000000"/>
                </a:solidFill>
                <a:latin typeface="Consolas" panose="020B0609020204030204" pitchFamily="49" charset="0"/>
              </a:rPr>
              <a:t> </a:t>
            </a:r>
            <a:r>
              <a:rPr lang="en-US" sz="1800" dirty="0">
                <a:solidFill>
                  <a:srgbClr val="001080"/>
                </a:solidFill>
                <a:latin typeface="Consolas" panose="020B0609020204030204" pitchFamily="49" charset="0"/>
              </a:rPr>
              <a:t>num</a:t>
            </a:r>
            <a:r>
              <a:rPr lang="en-US" sz="1800" dirty="0">
                <a:solidFill>
                  <a:srgbClr val="000000"/>
                </a:solidFill>
                <a:latin typeface="Consolas" panose="020B0609020204030204" pitchFamily="49" charset="0"/>
              </a:rPr>
              <a:t> = </a:t>
            </a:r>
            <a:r>
              <a:rPr lang="en-US" sz="1800" dirty="0" err="1">
                <a:solidFill>
                  <a:srgbClr val="001080"/>
                </a:solidFill>
                <a:latin typeface="Consolas" panose="020B0609020204030204" pitchFamily="49" charset="0"/>
              </a:rPr>
              <a:t>input</a:t>
            </a:r>
            <a:r>
              <a:rPr lang="en-US" sz="1800" dirty="0" err="1">
                <a:solidFill>
                  <a:srgbClr val="000000"/>
                </a:solidFill>
                <a:latin typeface="Consolas" panose="020B0609020204030204" pitchFamily="49" charset="0"/>
              </a:rPr>
              <a:t>.</a:t>
            </a:r>
            <a:r>
              <a:rPr lang="en-US" sz="1800" dirty="0" err="1">
                <a:solidFill>
                  <a:srgbClr val="795E26"/>
                </a:solidFill>
                <a:latin typeface="Consolas" panose="020B0609020204030204" pitchFamily="49" charset="0"/>
              </a:rPr>
              <a:t>nextInt</a:t>
            </a:r>
            <a:r>
              <a:rPr lang="en-US" sz="1800" dirty="0">
                <a:solidFill>
                  <a:srgbClr val="000000"/>
                </a:solidFill>
                <a:latin typeface="Consolas" panose="020B0609020204030204" pitchFamily="49" charset="0"/>
              </a:rPr>
              <a:t>();</a:t>
            </a:r>
          </a:p>
          <a:p>
            <a:pPr marL="114300" indent="0">
              <a:buNone/>
            </a:pPr>
            <a:br>
              <a:rPr lang="en-US" sz="1800" dirty="0">
                <a:solidFill>
                  <a:srgbClr val="000000"/>
                </a:solidFill>
                <a:latin typeface="Consolas" panose="020B0609020204030204" pitchFamily="49" charset="0"/>
              </a:rPr>
            </a:br>
            <a:br>
              <a:rPr lang="en-US" sz="1800" dirty="0">
                <a:solidFill>
                  <a:srgbClr val="000000"/>
                </a:solidFill>
                <a:latin typeface="Consolas" panose="020B0609020204030204" pitchFamily="49" charset="0"/>
              </a:rPr>
            </a:br>
            <a:br>
              <a:rPr lang="en-US" sz="1800" dirty="0">
                <a:solidFill>
                  <a:srgbClr val="000000"/>
                </a:solidFill>
                <a:latin typeface="Consolas" panose="020B0609020204030204" pitchFamily="49" charset="0"/>
              </a:rPr>
            </a:br>
            <a:r>
              <a:rPr lang="en-US" sz="1800" dirty="0">
                <a:solidFill>
                  <a:srgbClr val="000000"/>
                </a:solidFill>
                <a:latin typeface="Consolas" panose="020B0609020204030204" pitchFamily="49" charset="0"/>
              </a:rPr>
              <a:t>    }</a:t>
            </a:r>
          </a:p>
          <a:p>
            <a:pPr marL="114300" indent="0">
              <a:buNone/>
            </a:pPr>
            <a:br>
              <a:rPr lang="en-US" sz="1800" dirty="0">
                <a:solidFill>
                  <a:srgbClr val="000000"/>
                </a:solidFill>
                <a:latin typeface="Consolas" panose="020B0609020204030204" pitchFamily="49" charset="0"/>
              </a:rPr>
            </a:br>
            <a:r>
              <a:rPr lang="en-US" sz="1800" dirty="0">
                <a:solidFill>
                  <a:srgbClr val="000000"/>
                </a:solidFill>
                <a:latin typeface="Consolas" panose="020B0609020204030204" pitchFamily="49" charset="0"/>
              </a:rPr>
              <a:t>    </a:t>
            </a:r>
            <a:r>
              <a:rPr lang="en-US" sz="1800" dirty="0">
                <a:solidFill>
                  <a:srgbClr val="AF00DB"/>
                </a:solidFill>
                <a:latin typeface="Consolas" panose="020B0609020204030204" pitchFamily="49" charset="0"/>
              </a:rPr>
              <a:t>return</a:t>
            </a:r>
            <a:r>
              <a:rPr lang="en-US" sz="1800" dirty="0">
                <a:solidFill>
                  <a:srgbClr val="000000"/>
                </a:solidFill>
                <a:latin typeface="Consolas" panose="020B0609020204030204" pitchFamily="49" charset="0"/>
              </a:rPr>
              <a:t> counts;</a:t>
            </a:r>
          </a:p>
          <a:p>
            <a:pPr marL="114300" indent="0">
              <a:buNone/>
            </a:pPr>
            <a:r>
              <a:rPr lang="en-US" sz="1800" dirty="0">
                <a:solidFill>
                  <a:srgbClr val="000000"/>
                </a:solidFill>
                <a:latin typeface="Consolas" panose="020B0609020204030204" pitchFamily="49" charset="0"/>
              </a:rPr>
              <a:t>}</a:t>
            </a:r>
          </a:p>
        </p:txBody>
      </p:sp>
      <p:sp>
        <p:nvSpPr>
          <p:cNvPr id="70" name="Google Shape;7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5</a:t>
            </a:fld>
            <a:endParaRPr/>
          </a:p>
        </p:txBody>
      </p:sp>
      <p:graphicFrame>
        <p:nvGraphicFramePr>
          <p:cNvPr id="7" name="Table 6">
            <a:extLst>
              <a:ext uri="{FF2B5EF4-FFF2-40B4-BE49-F238E27FC236}">
                <a16:creationId xmlns:a16="http://schemas.microsoft.com/office/drawing/2014/main" id="{0DBC80EA-B623-4A33-A149-C15115EA67D3}"/>
              </a:ext>
            </a:extLst>
          </p:cNvPr>
          <p:cNvGraphicFramePr>
            <a:graphicFrameLocks noGrp="1"/>
          </p:cNvGraphicFramePr>
          <p:nvPr/>
        </p:nvGraphicFramePr>
        <p:xfrm>
          <a:off x="3112944" y="1690688"/>
          <a:ext cx="6654245" cy="544852"/>
        </p:xfrm>
        <a:graphic>
          <a:graphicData uri="http://schemas.openxmlformats.org/drawingml/2006/table">
            <a:tbl>
              <a:tblPr firstRow="1" bandRow="1">
                <a:tableStyleId>{5940675A-B579-460E-94D1-54222C63F5DA}</a:tableStyleId>
              </a:tblPr>
              <a:tblGrid>
                <a:gridCol w="6654245">
                  <a:extLst>
                    <a:ext uri="{9D8B030D-6E8A-4147-A177-3AD203B41FA5}">
                      <a16:colId xmlns:a16="http://schemas.microsoft.com/office/drawing/2014/main" val="812760760"/>
                    </a:ext>
                  </a:extLst>
                </a:gridCol>
              </a:tblGrid>
              <a:tr h="544852">
                <a:tc>
                  <a:txBody>
                    <a:bodyPr/>
                    <a:lstStyle/>
                    <a:p>
                      <a:pPr algn="ctr"/>
                      <a:r>
                        <a:rPr lang="en-US" sz="2800" dirty="0">
                          <a:latin typeface="Consolas" panose="020B0609020204030204" pitchFamily="49" charset="0"/>
                        </a:rPr>
                        <a:t>8 3 0 1 2 2 0 7 2</a:t>
                      </a:r>
                    </a:p>
                  </a:txBody>
                  <a:tcPr>
                    <a:solidFill>
                      <a:srgbClr val="CCECFF"/>
                    </a:solidFill>
                  </a:tcPr>
                </a:tc>
                <a:extLst>
                  <a:ext uri="{0D108BD9-81ED-4DB2-BD59-A6C34878D82A}">
                    <a16:rowId xmlns:a16="http://schemas.microsoft.com/office/drawing/2014/main" val="2973383046"/>
                  </a:ext>
                </a:extLst>
              </a:tr>
            </a:tbl>
          </a:graphicData>
        </a:graphic>
      </p:graphicFrame>
    </p:spTree>
    <p:extLst>
      <p:ext uri="{BB962C8B-B14F-4D97-AF65-F5344CB8AC3E}">
        <p14:creationId xmlns:p14="http://schemas.microsoft.com/office/powerpoint/2010/main" val="2606451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1800"/>
              <a:buNone/>
            </a:pPr>
            <a:r>
              <a:rPr lang="en-US" b="1" dirty="0">
                <a:solidFill>
                  <a:srgbClr val="008080"/>
                </a:solidFill>
              </a:rPr>
              <a:t>(PCM)</a:t>
            </a:r>
            <a:r>
              <a:rPr lang="en-US" dirty="0"/>
              <a:t> </a:t>
            </a:r>
            <a:r>
              <a:rPr lang="en-US" sz="4000" dirty="0"/>
              <a:t>Array of Counters or "Tallying"</a:t>
            </a:r>
            <a:endParaRPr dirty="0"/>
          </a:p>
        </p:txBody>
      </p:sp>
      <p:sp>
        <p:nvSpPr>
          <p:cNvPr id="68" name="Google Shape;68;p19"/>
          <p:cNvSpPr txBox="1">
            <a:spLocks noGrp="1"/>
          </p:cNvSpPr>
          <p:nvPr>
            <p:ph type="body" idx="1"/>
          </p:nvPr>
        </p:nvSpPr>
        <p:spPr>
          <a:xfrm>
            <a:off x="838200" y="2341331"/>
            <a:ext cx="10665300" cy="2860944"/>
          </a:xfrm>
          <a:prstGeom prst="rect">
            <a:avLst/>
          </a:prstGeom>
          <a:noFill/>
          <a:ln>
            <a:noFill/>
          </a:ln>
        </p:spPr>
        <p:txBody>
          <a:bodyPr spcFirstLastPara="1" wrap="square" lIns="91425" tIns="45700" rIns="91425" bIns="45700" anchor="t" anchorCtr="0">
            <a:noAutofit/>
          </a:bodyPr>
          <a:lstStyle/>
          <a:p>
            <a:pPr marL="114300" indent="0">
              <a:buNone/>
            </a:pPr>
            <a:r>
              <a:rPr lang="en-US" sz="1800" dirty="0">
                <a:solidFill>
                  <a:srgbClr val="0000FF"/>
                </a:solidFill>
                <a:latin typeface="Consolas" panose="020B0609020204030204" pitchFamily="49" charset="0"/>
              </a:rPr>
              <a:t>public</a:t>
            </a:r>
            <a:r>
              <a:rPr lang="en-US" sz="1800" dirty="0">
                <a:solidFill>
                  <a:srgbClr val="000000"/>
                </a:solidFill>
                <a:latin typeface="Consolas" panose="020B0609020204030204" pitchFamily="49" charset="0"/>
              </a:rPr>
              <a:t> </a:t>
            </a:r>
            <a:r>
              <a:rPr lang="en-US" sz="1800" dirty="0">
                <a:solidFill>
                  <a:srgbClr val="0000FF"/>
                </a:solidFill>
                <a:latin typeface="Consolas" panose="020B0609020204030204" pitchFamily="49" charset="0"/>
              </a:rPr>
              <a:t>static</a:t>
            </a:r>
            <a:r>
              <a:rPr lang="en-US" sz="1800" dirty="0">
                <a:solidFill>
                  <a:srgbClr val="000000"/>
                </a:solidFill>
                <a:latin typeface="Consolas" panose="020B0609020204030204" pitchFamily="49" charset="0"/>
              </a:rPr>
              <a:t> </a:t>
            </a:r>
            <a:r>
              <a:rPr lang="en-US" sz="1800" dirty="0">
                <a:solidFill>
                  <a:srgbClr val="267F99"/>
                </a:solidFill>
                <a:latin typeface="Consolas" panose="020B0609020204030204" pitchFamily="49" charset="0"/>
              </a:rPr>
              <a:t>int</a:t>
            </a:r>
            <a:r>
              <a:rPr lang="en-US" sz="1800" dirty="0">
                <a:solidFill>
                  <a:srgbClr val="000000"/>
                </a:solidFill>
                <a:latin typeface="Consolas" panose="020B0609020204030204" pitchFamily="49" charset="0"/>
              </a:rPr>
              <a:t>[] </a:t>
            </a:r>
            <a:r>
              <a:rPr lang="en-US" sz="1800" dirty="0" err="1">
                <a:solidFill>
                  <a:srgbClr val="795E26"/>
                </a:solidFill>
                <a:latin typeface="Consolas" panose="020B0609020204030204" pitchFamily="49" charset="0"/>
              </a:rPr>
              <a:t>numCount</a:t>
            </a:r>
            <a:r>
              <a:rPr lang="en-US" sz="1800" dirty="0">
                <a:solidFill>
                  <a:srgbClr val="000000"/>
                </a:solidFill>
                <a:latin typeface="Consolas" panose="020B0609020204030204" pitchFamily="49" charset="0"/>
              </a:rPr>
              <a:t>(</a:t>
            </a:r>
            <a:r>
              <a:rPr lang="en-US" sz="1800" dirty="0">
                <a:solidFill>
                  <a:srgbClr val="267F99"/>
                </a:solidFill>
                <a:latin typeface="Consolas" panose="020B0609020204030204" pitchFamily="49" charset="0"/>
              </a:rPr>
              <a:t>Scanner</a:t>
            </a:r>
            <a:r>
              <a:rPr lang="en-US" sz="1800" dirty="0">
                <a:solidFill>
                  <a:srgbClr val="000000"/>
                </a:solidFill>
                <a:latin typeface="Consolas" panose="020B0609020204030204" pitchFamily="49" charset="0"/>
              </a:rPr>
              <a:t> input) {</a:t>
            </a:r>
          </a:p>
          <a:p>
            <a:pPr marL="114300" indent="0">
              <a:buNone/>
            </a:pPr>
            <a:r>
              <a:rPr lang="en-US" sz="1800" dirty="0">
                <a:solidFill>
                  <a:srgbClr val="000000"/>
                </a:solidFill>
                <a:latin typeface="Consolas" panose="020B0609020204030204" pitchFamily="49" charset="0"/>
              </a:rPr>
              <a:t>    </a:t>
            </a:r>
            <a:r>
              <a:rPr lang="en-US" sz="1800" dirty="0">
                <a:solidFill>
                  <a:srgbClr val="267F99"/>
                </a:solidFill>
                <a:latin typeface="Consolas" panose="020B0609020204030204" pitchFamily="49" charset="0"/>
              </a:rPr>
              <a:t>int</a:t>
            </a:r>
            <a:r>
              <a:rPr lang="en-US" sz="1800" dirty="0">
                <a:solidFill>
                  <a:srgbClr val="000000"/>
                </a:solidFill>
                <a:latin typeface="Consolas" panose="020B0609020204030204" pitchFamily="49" charset="0"/>
              </a:rPr>
              <a:t>[] </a:t>
            </a:r>
            <a:r>
              <a:rPr lang="en-US" sz="1800" dirty="0">
                <a:solidFill>
                  <a:srgbClr val="001080"/>
                </a:solidFill>
                <a:latin typeface="Consolas" panose="020B0609020204030204" pitchFamily="49" charset="0"/>
              </a:rPr>
              <a:t>counts</a:t>
            </a:r>
            <a:r>
              <a:rPr lang="en-US" sz="1800" dirty="0">
                <a:solidFill>
                  <a:srgbClr val="000000"/>
                </a:solidFill>
                <a:latin typeface="Consolas" panose="020B0609020204030204" pitchFamily="49" charset="0"/>
              </a:rPr>
              <a:t> = </a:t>
            </a:r>
            <a:r>
              <a:rPr lang="en-US" sz="1800" dirty="0">
                <a:solidFill>
                  <a:srgbClr val="AF00DB"/>
                </a:solidFill>
                <a:latin typeface="Consolas" panose="020B0609020204030204" pitchFamily="49" charset="0"/>
              </a:rPr>
              <a:t>new</a:t>
            </a:r>
            <a:r>
              <a:rPr lang="en-US" sz="1800" dirty="0">
                <a:solidFill>
                  <a:srgbClr val="000000"/>
                </a:solidFill>
                <a:latin typeface="Consolas" panose="020B0609020204030204" pitchFamily="49" charset="0"/>
              </a:rPr>
              <a:t> int[10];</a:t>
            </a:r>
          </a:p>
          <a:p>
            <a:pPr marL="114300" indent="0">
              <a:buNone/>
            </a:pPr>
            <a:r>
              <a:rPr lang="en-US" sz="1800" dirty="0">
                <a:solidFill>
                  <a:srgbClr val="000000"/>
                </a:solidFill>
                <a:latin typeface="Consolas" panose="020B0609020204030204" pitchFamily="49" charset="0"/>
              </a:rPr>
              <a:t>    </a:t>
            </a:r>
            <a:r>
              <a:rPr lang="en-US" sz="1800" dirty="0">
                <a:solidFill>
                  <a:srgbClr val="AF00DB"/>
                </a:solidFill>
                <a:latin typeface="Consolas" panose="020B0609020204030204" pitchFamily="49" charset="0"/>
              </a:rPr>
              <a:t>while</a:t>
            </a:r>
            <a:r>
              <a:rPr lang="en-US" sz="1800" dirty="0">
                <a:solidFill>
                  <a:srgbClr val="000000"/>
                </a:solidFill>
                <a:latin typeface="Consolas" panose="020B0609020204030204" pitchFamily="49" charset="0"/>
              </a:rPr>
              <a:t> (</a:t>
            </a:r>
            <a:r>
              <a:rPr lang="en-US" sz="1800" dirty="0" err="1">
                <a:solidFill>
                  <a:srgbClr val="001080"/>
                </a:solidFill>
                <a:latin typeface="Consolas" panose="020B0609020204030204" pitchFamily="49" charset="0"/>
              </a:rPr>
              <a:t>input</a:t>
            </a:r>
            <a:r>
              <a:rPr lang="en-US" sz="1800" dirty="0" err="1">
                <a:solidFill>
                  <a:srgbClr val="000000"/>
                </a:solidFill>
                <a:latin typeface="Consolas" panose="020B0609020204030204" pitchFamily="49" charset="0"/>
              </a:rPr>
              <a:t>.</a:t>
            </a:r>
            <a:r>
              <a:rPr lang="en-US" sz="1800" dirty="0" err="1">
                <a:solidFill>
                  <a:srgbClr val="795E26"/>
                </a:solidFill>
                <a:latin typeface="Consolas" panose="020B0609020204030204" pitchFamily="49" charset="0"/>
              </a:rPr>
              <a:t>hasNextInt</a:t>
            </a:r>
            <a:r>
              <a:rPr lang="en-US" sz="1800" dirty="0">
                <a:solidFill>
                  <a:srgbClr val="000000"/>
                </a:solidFill>
                <a:latin typeface="Consolas" panose="020B0609020204030204" pitchFamily="49" charset="0"/>
              </a:rPr>
              <a:t>()) {</a:t>
            </a:r>
          </a:p>
          <a:p>
            <a:pPr marL="114300" indent="0">
              <a:buNone/>
            </a:pPr>
            <a:r>
              <a:rPr lang="en-US" sz="1800" dirty="0">
                <a:solidFill>
                  <a:srgbClr val="000000"/>
                </a:solidFill>
                <a:latin typeface="Consolas" panose="020B0609020204030204" pitchFamily="49" charset="0"/>
              </a:rPr>
              <a:t>        </a:t>
            </a:r>
            <a:r>
              <a:rPr lang="en-US" sz="1800" dirty="0">
                <a:solidFill>
                  <a:srgbClr val="267F99"/>
                </a:solidFill>
                <a:latin typeface="Consolas" panose="020B0609020204030204" pitchFamily="49" charset="0"/>
              </a:rPr>
              <a:t>int</a:t>
            </a:r>
            <a:r>
              <a:rPr lang="en-US" sz="1800" dirty="0">
                <a:solidFill>
                  <a:srgbClr val="000000"/>
                </a:solidFill>
                <a:latin typeface="Consolas" panose="020B0609020204030204" pitchFamily="49" charset="0"/>
              </a:rPr>
              <a:t> </a:t>
            </a:r>
            <a:r>
              <a:rPr lang="en-US" sz="1800" dirty="0">
                <a:solidFill>
                  <a:srgbClr val="001080"/>
                </a:solidFill>
                <a:latin typeface="Consolas" panose="020B0609020204030204" pitchFamily="49" charset="0"/>
              </a:rPr>
              <a:t>num</a:t>
            </a:r>
            <a:r>
              <a:rPr lang="en-US" sz="1800" dirty="0">
                <a:solidFill>
                  <a:srgbClr val="000000"/>
                </a:solidFill>
                <a:latin typeface="Consolas" panose="020B0609020204030204" pitchFamily="49" charset="0"/>
              </a:rPr>
              <a:t> = </a:t>
            </a:r>
            <a:r>
              <a:rPr lang="en-US" sz="1800" dirty="0" err="1">
                <a:solidFill>
                  <a:srgbClr val="001080"/>
                </a:solidFill>
                <a:latin typeface="Consolas" panose="020B0609020204030204" pitchFamily="49" charset="0"/>
              </a:rPr>
              <a:t>input</a:t>
            </a:r>
            <a:r>
              <a:rPr lang="en-US" sz="1800" dirty="0" err="1">
                <a:solidFill>
                  <a:srgbClr val="000000"/>
                </a:solidFill>
                <a:latin typeface="Consolas" panose="020B0609020204030204" pitchFamily="49" charset="0"/>
              </a:rPr>
              <a:t>.</a:t>
            </a:r>
            <a:r>
              <a:rPr lang="en-US" sz="1800" dirty="0" err="1">
                <a:solidFill>
                  <a:srgbClr val="795E26"/>
                </a:solidFill>
                <a:latin typeface="Consolas" panose="020B0609020204030204" pitchFamily="49" charset="0"/>
              </a:rPr>
              <a:t>nextInt</a:t>
            </a:r>
            <a:r>
              <a:rPr lang="en-US" sz="1800" dirty="0">
                <a:solidFill>
                  <a:srgbClr val="000000"/>
                </a:solidFill>
                <a:latin typeface="Consolas" panose="020B0609020204030204" pitchFamily="49" charset="0"/>
              </a:rPr>
              <a:t>();</a:t>
            </a:r>
          </a:p>
          <a:p>
            <a:pPr marL="114300" indent="0">
              <a:buNone/>
            </a:pPr>
            <a:r>
              <a:rPr lang="en-US" sz="1800" dirty="0">
                <a:solidFill>
                  <a:srgbClr val="000000"/>
                </a:solidFill>
                <a:latin typeface="Consolas" panose="020B0609020204030204" pitchFamily="49" charset="0"/>
              </a:rPr>
              <a:t>        </a:t>
            </a:r>
            <a:r>
              <a:rPr lang="en-US" sz="1800" dirty="0">
                <a:solidFill>
                  <a:srgbClr val="001080"/>
                </a:solidFill>
                <a:latin typeface="Consolas" panose="020B0609020204030204" pitchFamily="49" charset="0"/>
              </a:rPr>
              <a:t>counts[num]</a:t>
            </a:r>
            <a:r>
              <a:rPr lang="en-US" sz="1800" dirty="0">
                <a:solidFill>
                  <a:srgbClr val="000000"/>
                </a:solidFill>
                <a:latin typeface="Consolas" panose="020B0609020204030204" pitchFamily="49" charset="0"/>
              </a:rPr>
              <a:t>++;	  </a:t>
            </a:r>
            <a:br>
              <a:rPr lang="en-US" sz="1800" dirty="0">
                <a:solidFill>
                  <a:srgbClr val="000000"/>
                </a:solidFill>
                <a:latin typeface="Consolas" panose="020B0609020204030204" pitchFamily="49" charset="0"/>
              </a:rPr>
            </a:br>
            <a:br>
              <a:rPr lang="en-US" sz="1800" dirty="0">
                <a:solidFill>
                  <a:srgbClr val="000000"/>
                </a:solidFill>
                <a:latin typeface="Consolas" panose="020B0609020204030204" pitchFamily="49" charset="0"/>
              </a:rPr>
            </a:br>
            <a:r>
              <a:rPr lang="en-US" sz="1800" dirty="0">
                <a:solidFill>
                  <a:srgbClr val="000000"/>
                </a:solidFill>
                <a:latin typeface="Consolas" panose="020B0609020204030204" pitchFamily="49" charset="0"/>
              </a:rPr>
              <a:t>    }</a:t>
            </a:r>
          </a:p>
          <a:p>
            <a:pPr marL="114300" indent="0">
              <a:buNone/>
            </a:pPr>
            <a:br>
              <a:rPr lang="en-US" sz="1800" dirty="0">
                <a:solidFill>
                  <a:srgbClr val="000000"/>
                </a:solidFill>
                <a:latin typeface="Consolas" panose="020B0609020204030204" pitchFamily="49" charset="0"/>
              </a:rPr>
            </a:br>
            <a:r>
              <a:rPr lang="en-US" sz="1800" dirty="0">
                <a:solidFill>
                  <a:srgbClr val="000000"/>
                </a:solidFill>
                <a:latin typeface="Consolas" panose="020B0609020204030204" pitchFamily="49" charset="0"/>
              </a:rPr>
              <a:t>    </a:t>
            </a:r>
            <a:r>
              <a:rPr lang="en-US" sz="1800" dirty="0">
                <a:solidFill>
                  <a:srgbClr val="AF00DB"/>
                </a:solidFill>
                <a:latin typeface="Consolas" panose="020B0609020204030204" pitchFamily="49" charset="0"/>
              </a:rPr>
              <a:t>return</a:t>
            </a:r>
            <a:r>
              <a:rPr lang="en-US" sz="1800" dirty="0">
                <a:solidFill>
                  <a:srgbClr val="000000"/>
                </a:solidFill>
                <a:latin typeface="Consolas" panose="020B0609020204030204" pitchFamily="49" charset="0"/>
              </a:rPr>
              <a:t> counts;</a:t>
            </a:r>
          </a:p>
          <a:p>
            <a:pPr marL="114300" indent="0">
              <a:buNone/>
            </a:pPr>
            <a:r>
              <a:rPr lang="en-US" sz="1800" dirty="0">
                <a:solidFill>
                  <a:srgbClr val="000000"/>
                </a:solidFill>
                <a:latin typeface="Consolas" panose="020B0609020204030204" pitchFamily="49" charset="0"/>
              </a:rPr>
              <a:t>}</a:t>
            </a:r>
          </a:p>
        </p:txBody>
      </p:sp>
      <p:sp>
        <p:nvSpPr>
          <p:cNvPr id="70" name="Google Shape;7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6</a:t>
            </a:fld>
            <a:endParaRPr/>
          </a:p>
        </p:txBody>
      </p:sp>
      <p:graphicFrame>
        <p:nvGraphicFramePr>
          <p:cNvPr id="7" name="Table 6">
            <a:extLst>
              <a:ext uri="{FF2B5EF4-FFF2-40B4-BE49-F238E27FC236}">
                <a16:creationId xmlns:a16="http://schemas.microsoft.com/office/drawing/2014/main" id="{0DBC80EA-B623-4A33-A149-C15115EA67D3}"/>
              </a:ext>
            </a:extLst>
          </p:cNvPr>
          <p:cNvGraphicFramePr>
            <a:graphicFrameLocks noGrp="1"/>
          </p:cNvGraphicFramePr>
          <p:nvPr>
            <p:extLst>
              <p:ext uri="{D42A27DB-BD31-4B8C-83A1-F6EECF244321}">
                <p14:modId xmlns:p14="http://schemas.microsoft.com/office/powerpoint/2010/main" val="3632127654"/>
              </p:ext>
            </p:extLst>
          </p:nvPr>
        </p:nvGraphicFramePr>
        <p:xfrm>
          <a:off x="3112944" y="1690688"/>
          <a:ext cx="6654245" cy="544852"/>
        </p:xfrm>
        <a:graphic>
          <a:graphicData uri="http://schemas.openxmlformats.org/drawingml/2006/table">
            <a:tbl>
              <a:tblPr firstRow="1" bandRow="1">
                <a:tableStyleId>{5940675A-B579-460E-94D1-54222C63F5DA}</a:tableStyleId>
              </a:tblPr>
              <a:tblGrid>
                <a:gridCol w="6654245">
                  <a:extLst>
                    <a:ext uri="{9D8B030D-6E8A-4147-A177-3AD203B41FA5}">
                      <a16:colId xmlns:a16="http://schemas.microsoft.com/office/drawing/2014/main" val="812760760"/>
                    </a:ext>
                  </a:extLst>
                </a:gridCol>
              </a:tblGrid>
              <a:tr h="544852">
                <a:tc>
                  <a:txBody>
                    <a:bodyPr/>
                    <a:lstStyle/>
                    <a:p>
                      <a:pPr algn="ctr"/>
                      <a:r>
                        <a:rPr lang="en-US" sz="2800" dirty="0">
                          <a:latin typeface="Consolas" panose="020B0609020204030204" pitchFamily="49" charset="0"/>
                        </a:rPr>
                        <a:t>8 3 0 1 2 2 0 7 2</a:t>
                      </a:r>
                    </a:p>
                  </a:txBody>
                  <a:tcPr>
                    <a:solidFill>
                      <a:srgbClr val="CCECFF"/>
                    </a:solidFill>
                  </a:tcPr>
                </a:tc>
                <a:extLst>
                  <a:ext uri="{0D108BD9-81ED-4DB2-BD59-A6C34878D82A}">
                    <a16:rowId xmlns:a16="http://schemas.microsoft.com/office/drawing/2014/main" val="2973383046"/>
                  </a:ext>
                </a:extLst>
              </a:tr>
            </a:tbl>
          </a:graphicData>
        </a:graphic>
      </p:graphicFrame>
    </p:spTree>
    <p:extLst>
      <p:ext uri="{BB962C8B-B14F-4D97-AF65-F5344CB8AC3E}">
        <p14:creationId xmlns:p14="http://schemas.microsoft.com/office/powerpoint/2010/main" val="2535974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1800"/>
              <a:buNone/>
            </a:pPr>
            <a:r>
              <a:rPr lang="en-US" b="1" dirty="0">
                <a:solidFill>
                  <a:srgbClr val="008080"/>
                </a:solidFill>
              </a:rPr>
              <a:t>(PCM) </a:t>
            </a:r>
            <a:r>
              <a:rPr lang="en-US" dirty="0">
                <a:solidFill>
                  <a:schemeClr val="tx1"/>
                </a:solidFill>
              </a:rPr>
              <a:t>Common Ideas in Array Patterns</a:t>
            </a:r>
            <a:endParaRPr dirty="0">
              <a:solidFill>
                <a:schemeClr val="tx1"/>
              </a:solidFill>
            </a:endParaRPr>
          </a:p>
        </p:txBody>
      </p:sp>
      <p:sp>
        <p:nvSpPr>
          <p:cNvPr id="68" name="Google Shape;68;p19"/>
          <p:cNvSpPr txBox="1">
            <a:spLocks noGrp="1"/>
          </p:cNvSpPr>
          <p:nvPr>
            <p:ph type="body" idx="1"/>
          </p:nvPr>
        </p:nvSpPr>
        <p:spPr>
          <a:xfrm>
            <a:off x="838200" y="1537590"/>
            <a:ext cx="10665300" cy="3664685"/>
          </a:xfrm>
          <a:prstGeom prst="rect">
            <a:avLst/>
          </a:prstGeom>
          <a:noFill/>
          <a:ln>
            <a:noFill/>
          </a:ln>
        </p:spPr>
        <p:txBody>
          <a:bodyPr spcFirstLastPara="1" wrap="square" lIns="91425" tIns="45700" rIns="91425" bIns="45700" anchor="ctr" anchorCtr="0">
            <a:noAutofit/>
          </a:bodyPr>
          <a:lstStyle/>
          <a:p>
            <a:r>
              <a:rPr lang="en-US" sz="3600" dirty="0">
                <a:solidFill>
                  <a:srgbClr val="000000"/>
                </a:solidFill>
                <a:latin typeface="Calibri" panose="020F0502020204030204" pitchFamily="34" charset="0"/>
                <a:cs typeface="Calibri" panose="020F0502020204030204" pitchFamily="34" charset="0"/>
              </a:rPr>
              <a:t>Loop bounds</a:t>
            </a:r>
          </a:p>
          <a:p>
            <a:r>
              <a:rPr lang="en-US" sz="3600" dirty="0">
                <a:solidFill>
                  <a:srgbClr val="000000"/>
                </a:solidFill>
                <a:latin typeface="Calibri" panose="020F0502020204030204" pitchFamily="34" charset="0"/>
                <a:cs typeface="Calibri" panose="020F0502020204030204" pitchFamily="34" charset="0"/>
              </a:rPr>
              <a:t>Direction of traversal</a:t>
            </a:r>
          </a:p>
          <a:p>
            <a:r>
              <a:rPr lang="en-US" sz="3600" dirty="0">
                <a:solidFill>
                  <a:srgbClr val="000000"/>
                </a:solidFill>
                <a:latin typeface="Calibri" panose="020F0502020204030204" pitchFamily="34" charset="0"/>
                <a:cs typeface="Calibri" panose="020F0502020204030204" pitchFamily="34" charset="0"/>
              </a:rPr>
              <a:t>Indexing into an array</a:t>
            </a:r>
          </a:p>
        </p:txBody>
      </p:sp>
      <p:sp>
        <p:nvSpPr>
          <p:cNvPr id="70" name="Google Shape;7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7</a:t>
            </a:fld>
            <a:endParaRPr/>
          </a:p>
        </p:txBody>
      </p:sp>
    </p:spTree>
    <p:extLst>
      <p:ext uri="{BB962C8B-B14F-4D97-AF65-F5344CB8AC3E}">
        <p14:creationId xmlns:p14="http://schemas.microsoft.com/office/powerpoint/2010/main" val="1233919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1800"/>
              <a:buNone/>
            </a:pPr>
            <a:r>
              <a:rPr lang="en-US" dirty="0">
                <a:solidFill>
                  <a:schemeClr val="tx1"/>
                </a:solidFill>
              </a:rPr>
              <a:t>Final exam</a:t>
            </a:r>
            <a:endParaRPr dirty="0">
              <a:solidFill>
                <a:schemeClr val="tx1"/>
              </a:solidFill>
            </a:endParaRPr>
          </a:p>
        </p:txBody>
      </p:sp>
      <p:sp>
        <p:nvSpPr>
          <p:cNvPr id="68" name="Google Shape;68;p19"/>
          <p:cNvSpPr txBox="1">
            <a:spLocks noGrp="1"/>
          </p:cNvSpPr>
          <p:nvPr>
            <p:ph type="body" idx="1"/>
          </p:nvPr>
        </p:nvSpPr>
        <p:spPr>
          <a:xfrm>
            <a:off x="838200" y="1537590"/>
            <a:ext cx="10665300" cy="3664685"/>
          </a:xfrm>
          <a:prstGeom prst="rect">
            <a:avLst/>
          </a:prstGeom>
          <a:noFill/>
          <a:ln>
            <a:noFill/>
          </a:ln>
        </p:spPr>
        <p:txBody>
          <a:bodyPr spcFirstLastPara="1" wrap="square" lIns="91425" tIns="45700" rIns="91425" bIns="45700" anchor="ctr" anchorCtr="0">
            <a:noAutofit/>
          </a:bodyPr>
          <a:lstStyle/>
          <a:p>
            <a:r>
              <a:rPr lang="en-US" sz="3600" dirty="0">
                <a:solidFill>
                  <a:srgbClr val="000000"/>
                </a:solidFill>
                <a:latin typeface="Calibri" panose="020F0502020204030204" pitchFamily="34" charset="0"/>
                <a:cs typeface="Calibri" panose="020F0502020204030204" pitchFamily="34" charset="0"/>
              </a:rPr>
              <a:t>To C3 and the website!</a:t>
            </a:r>
          </a:p>
        </p:txBody>
      </p:sp>
      <p:sp>
        <p:nvSpPr>
          <p:cNvPr id="70" name="Google Shape;7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8</a:t>
            </a:fld>
            <a:endParaRPr/>
          </a:p>
        </p:txBody>
      </p:sp>
    </p:spTree>
    <p:extLst>
      <p:ext uri="{BB962C8B-B14F-4D97-AF65-F5344CB8AC3E}">
        <p14:creationId xmlns:p14="http://schemas.microsoft.com/office/powerpoint/2010/main" val="1975067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Learning Objectives</a:t>
            </a:r>
            <a:endParaRPr/>
          </a:p>
        </p:txBody>
      </p:sp>
      <p:sp>
        <p:nvSpPr>
          <p:cNvPr id="152" name="Google Shape;152;p3"/>
          <p:cNvSpPr txBox="1">
            <a:spLocks noGrp="1"/>
          </p:cNvSpPr>
          <p:nvPr>
            <p:ph type="body" idx="1"/>
          </p:nvPr>
        </p:nvSpPr>
        <p:spPr>
          <a:xfrm>
            <a:off x="838200" y="1825625"/>
            <a:ext cx="10515600" cy="4263300"/>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90000"/>
              </a:lnSpc>
              <a:spcBef>
                <a:spcPts val="0"/>
              </a:spcBef>
              <a:spcAft>
                <a:spcPts val="0"/>
              </a:spcAft>
              <a:buClr>
                <a:schemeClr val="dk1"/>
              </a:buClr>
              <a:buSzPct val="100000"/>
              <a:buNone/>
            </a:pPr>
            <a:r>
              <a:rPr lang="en-US" i="1"/>
              <a:t>or, “What did I learn in this class?”</a:t>
            </a:r>
            <a:endParaRPr/>
          </a:p>
          <a:p>
            <a:pPr marL="0" lvl="0" indent="0" algn="l" rtl="0">
              <a:lnSpc>
                <a:spcPct val="90000"/>
              </a:lnSpc>
              <a:spcBef>
                <a:spcPts val="1000"/>
              </a:spcBef>
              <a:spcAft>
                <a:spcPts val="0"/>
              </a:spcAft>
              <a:buClr>
                <a:schemeClr val="dk1"/>
              </a:buClr>
              <a:buSzPct val="100000"/>
              <a:buNone/>
            </a:pPr>
            <a:endParaRPr sz="900" i="1"/>
          </a:p>
          <a:p>
            <a:pPr marL="228600" lvl="0" indent="-228600" algn="l" rtl="0">
              <a:lnSpc>
                <a:spcPct val="90000"/>
              </a:lnSpc>
              <a:spcBef>
                <a:spcPts val="1000"/>
              </a:spcBef>
              <a:spcAft>
                <a:spcPts val="0"/>
              </a:spcAft>
              <a:buClr>
                <a:schemeClr val="dk1"/>
              </a:buClr>
              <a:buSzPct val="100000"/>
              <a:buFont typeface="Calibri"/>
              <a:buAutoNum type="arabicPeriod"/>
            </a:pPr>
            <a:r>
              <a:rPr lang="en-US" b="1"/>
              <a:t>Computational Thinking </a:t>
            </a:r>
            <a:r>
              <a:rPr lang="en-US"/>
              <a:t>Create an algorithm to solve a given problem and express that algorithm in a structured way (e.g. pseudocode)</a:t>
            </a:r>
            <a:endParaRPr b="0" i="0">
              <a:solidFill>
                <a:srgbClr val="212529"/>
              </a:solidFill>
            </a:endParaRPr>
          </a:p>
          <a:p>
            <a:pPr marL="228600" lvl="0" indent="-228600" algn="l" rtl="0">
              <a:lnSpc>
                <a:spcPct val="90000"/>
              </a:lnSpc>
              <a:spcBef>
                <a:spcPts val="1000"/>
              </a:spcBef>
              <a:spcAft>
                <a:spcPts val="0"/>
              </a:spcAft>
              <a:buClr>
                <a:srgbClr val="212529"/>
              </a:buClr>
              <a:buSzPct val="100000"/>
              <a:buFont typeface="Calibri"/>
              <a:buAutoNum type="arabicPeriod"/>
            </a:pPr>
            <a:r>
              <a:rPr lang="en-US" b="1" i="0">
                <a:solidFill>
                  <a:srgbClr val="212529"/>
                </a:solidFill>
              </a:rPr>
              <a:t>Comprehension</a:t>
            </a:r>
            <a:r>
              <a:rPr lang="en-US" b="0" i="0">
                <a:solidFill>
                  <a:srgbClr val="212529"/>
                </a:solidFill>
              </a:rPr>
              <a:t> Trace and predict the behavior of programs and systems</a:t>
            </a:r>
            <a:endParaRPr/>
          </a:p>
          <a:p>
            <a:pPr marL="228600" lvl="0" indent="-228600" algn="l" rtl="0">
              <a:lnSpc>
                <a:spcPct val="90000"/>
              </a:lnSpc>
              <a:spcBef>
                <a:spcPts val="1000"/>
              </a:spcBef>
              <a:spcAft>
                <a:spcPts val="0"/>
              </a:spcAft>
              <a:buClr>
                <a:schemeClr val="dk1"/>
              </a:buClr>
              <a:buSzPct val="100000"/>
              <a:buFont typeface="Calibri"/>
              <a:buAutoNum type="arabicPeriod"/>
            </a:pPr>
            <a:r>
              <a:rPr lang="en-US" b="1"/>
              <a:t>Code Writing </a:t>
            </a:r>
            <a:r>
              <a:rPr lang="en-US"/>
              <a:t>Write functionally correct Java programs that meet a provided specification using control structures, primitive data types, and basic data abstractions</a:t>
            </a:r>
            <a:endParaRPr/>
          </a:p>
          <a:p>
            <a:pPr marL="228600" lvl="0" indent="-228600" algn="l" rtl="0">
              <a:lnSpc>
                <a:spcPct val="90000"/>
              </a:lnSpc>
              <a:spcBef>
                <a:spcPts val="1000"/>
              </a:spcBef>
              <a:spcAft>
                <a:spcPts val="0"/>
              </a:spcAft>
              <a:buClr>
                <a:schemeClr val="dk1"/>
              </a:buClr>
              <a:buSzPct val="100000"/>
              <a:buFont typeface="Calibri"/>
              <a:buAutoNum type="arabicPeriod"/>
            </a:pPr>
            <a:r>
              <a:rPr lang="en-US" b="1"/>
              <a:t>Communication </a:t>
            </a:r>
            <a:r>
              <a:rPr lang="en-US"/>
              <a:t>Clearly and effectively describe the behavior of a given code snippet</a:t>
            </a:r>
            <a:endParaRPr/>
          </a:p>
          <a:p>
            <a:pPr marL="228600" lvl="0" indent="-228600" algn="l" rtl="0">
              <a:lnSpc>
                <a:spcPct val="90000"/>
              </a:lnSpc>
              <a:spcBef>
                <a:spcPts val="1000"/>
              </a:spcBef>
              <a:spcAft>
                <a:spcPts val="0"/>
              </a:spcAft>
              <a:buClr>
                <a:schemeClr val="dk1"/>
              </a:buClr>
              <a:buSzPct val="100000"/>
              <a:buFont typeface="Calibri"/>
              <a:buAutoNum type="arabicPeriod"/>
            </a:pPr>
            <a:r>
              <a:rPr lang="en-US" b="1"/>
              <a:t>Debugging </a:t>
            </a:r>
            <a:r>
              <a:rPr lang="en-US"/>
              <a:t>Identify errors in a method’s behavior &amp; implement fixes for identified errors</a:t>
            </a:r>
            <a:endParaRPr b="0" i="0">
              <a:solidFill>
                <a:srgbClr val="212529"/>
              </a:solidFill>
            </a:endParaRPr>
          </a:p>
          <a:p>
            <a:pPr marL="228600" lvl="0" indent="-228600" algn="l" rtl="0">
              <a:lnSpc>
                <a:spcPct val="90000"/>
              </a:lnSpc>
              <a:spcBef>
                <a:spcPts val="1000"/>
              </a:spcBef>
              <a:spcAft>
                <a:spcPts val="0"/>
              </a:spcAft>
              <a:buClr>
                <a:srgbClr val="212529"/>
              </a:buClr>
              <a:buSzPct val="100000"/>
              <a:buFont typeface="Calibri"/>
              <a:buAutoNum type="arabicPeriod"/>
            </a:pPr>
            <a:r>
              <a:rPr lang="en-US" b="1" i="0">
                <a:solidFill>
                  <a:srgbClr val="212529"/>
                </a:solidFill>
              </a:rPr>
              <a:t>Decomposition</a:t>
            </a:r>
            <a:r>
              <a:rPr lang="en-US" b="0" i="0">
                <a:solidFill>
                  <a:srgbClr val="212529"/>
                </a:solidFill>
              </a:rPr>
              <a:t> Solve problems by breaking them into subproblems and recombining the solutions using techniques such as methods</a:t>
            </a:r>
            <a:endParaRPr/>
          </a:p>
          <a:p>
            <a:pPr marL="228600" lvl="0" indent="-228600" algn="l" rtl="0">
              <a:lnSpc>
                <a:spcPct val="90000"/>
              </a:lnSpc>
              <a:spcBef>
                <a:spcPts val="1000"/>
              </a:spcBef>
              <a:spcAft>
                <a:spcPts val="0"/>
              </a:spcAft>
              <a:buClr>
                <a:schemeClr val="dk1"/>
              </a:buClr>
              <a:buSzPct val="100000"/>
              <a:buFont typeface="Calibri"/>
              <a:buAutoNum type="arabicPeriod"/>
            </a:pPr>
            <a:r>
              <a:rPr lang="en-US" b="1"/>
              <a:t>Ethics/Impact </a:t>
            </a:r>
            <a:r>
              <a:rPr lang="en-US"/>
              <a:t>Describe ethical and sociotechnical issues related to software and technology and explain how their choices as programmers can impact those issues</a:t>
            </a:r>
            <a:endParaRPr/>
          </a:p>
        </p:txBody>
      </p:sp>
      <p:sp>
        <p:nvSpPr>
          <p:cNvPr id="153" name="Google Shape;153;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Allen School">
      <a:dk1>
        <a:srgbClr val="000000"/>
      </a:dk1>
      <a:lt1>
        <a:srgbClr val="FFFFFF"/>
      </a:lt1>
      <a:dk2>
        <a:srgbClr val="373545"/>
      </a:dk2>
      <a:lt2>
        <a:srgbClr val="DCD8DC"/>
      </a:lt2>
      <a:accent1>
        <a:srgbClr val="330065"/>
      </a:accent1>
      <a:accent2>
        <a:srgbClr val="917B4C"/>
      </a:accent2>
      <a:accent3>
        <a:srgbClr val="E8D3A2"/>
      </a:accent3>
      <a:accent4>
        <a:srgbClr val="330065"/>
      </a:accent4>
      <a:accent5>
        <a:srgbClr val="917B4C"/>
      </a:accent5>
      <a:accent6>
        <a:srgbClr val="E8D3A2"/>
      </a:accent6>
      <a:hlink>
        <a:srgbClr val="330065"/>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40670</TotalTime>
  <Words>974</Words>
  <Application>Microsoft Macintosh PowerPoint</Application>
  <PresentationFormat>Widescreen</PresentationFormat>
  <Paragraphs>156</Paragraphs>
  <Slides>13</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Quattrocento Sans</vt:lpstr>
      <vt:lpstr>Arial</vt:lpstr>
      <vt:lpstr>Consolas</vt:lpstr>
      <vt:lpstr>Calibri</vt:lpstr>
      <vt:lpstr>Office Theme</vt:lpstr>
      <vt:lpstr>CSE 121 – Lesson 14</vt:lpstr>
      <vt:lpstr>Announcements, Reminders</vt:lpstr>
      <vt:lpstr>(PCM) Looking at Multiple Elements in an Array</vt:lpstr>
      <vt:lpstr>(PCM) Looking at Multiple Elements in an Array</vt:lpstr>
      <vt:lpstr>(PCM) Array of Counters or "Tallying"</vt:lpstr>
      <vt:lpstr>(PCM) Array of Counters or "Tallying"</vt:lpstr>
      <vt:lpstr>(PCM) Common Ideas in Array Patterns</vt:lpstr>
      <vt:lpstr>Final exam</vt:lpstr>
      <vt:lpstr>Learning Objectives</vt:lpstr>
      <vt:lpstr>Thank you! </vt:lpstr>
      <vt:lpstr>Future Courses</vt:lpstr>
      <vt:lpstr>Applications of CS</vt:lpstr>
      <vt:lpstr>Frequently Asked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121</dc:title>
  <dc:creator>Brett Wortzman</dc:creator>
  <cp:lastModifiedBy>Kai Daniels</cp:lastModifiedBy>
  <cp:revision>153</cp:revision>
  <cp:lastPrinted>2023-08-04T18:16:19Z</cp:lastPrinted>
  <dcterms:created xsi:type="dcterms:W3CDTF">2020-09-29T18:40:50Z</dcterms:created>
  <dcterms:modified xsi:type="dcterms:W3CDTF">2023-08-09T18:47:23Z</dcterms:modified>
</cp:coreProperties>
</file>