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5" r:id="rId2"/>
    <p:sldId id="296" r:id="rId3"/>
    <p:sldId id="294" r:id="rId4"/>
    <p:sldId id="288" r:id="rId5"/>
    <p:sldId id="275" r:id="rId6"/>
    <p:sldId id="290" r:id="rId7"/>
    <p:sldId id="289" r:id="rId8"/>
  </p:sldIdLst>
  <p:sldSz cx="12192000" cy="6858000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Consolas" panose="020B0609020204030204" pitchFamily="49" charset="0"/>
      <p:regular r:id="rId15"/>
      <p:bold r:id="rId16"/>
      <p:italic r:id="rId17"/>
      <p:boldItalic r:id="rId18"/>
    </p:embeddedFont>
    <p:embeddedFont>
      <p:font typeface="Quattrocento Sans" panose="020B0502050000020003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993366"/>
    <a:srgbClr val="0066FF"/>
    <a:srgbClr val="FFCCCC"/>
    <a:srgbClr val="008080"/>
    <a:srgbClr val="990033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0070" autoAdjust="0"/>
  </p:normalViewPr>
  <p:slideViewPr>
    <p:cSldViewPr snapToGrid="0">
      <p:cViewPr varScale="1">
        <p:scale>
          <a:sx n="110" d="100"/>
          <a:sy n="110" d="100"/>
        </p:scale>
        <p:origin x="448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8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7/24/23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50271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3400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52447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54837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78498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14 - Spring 2023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14 - Spring 2023</a:t>
            </a:r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14 - Spring 2023</a:t>
            </a:r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14 - Spring 2023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14 - Spring 2023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56D6A7-349C-4100-ADB7-A2007D1F46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53018" y="227965"/>
            <a:ext cx="1588443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10 - Spring 2023</a:t>
            </a:r>
            <a:endParaRPr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094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14 - Spring 2023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2BMpyEj71MqM5DOlxzNU2x?si=aefafb01d50041a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1424247" y="1158240"/>
            <a:ext cx="9144000" cy="1142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CSE 121 – Lesson 10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898425-9749-4DAA-AB0A-3AEACC578081}"/>
              </a:ext>
            </a:extLst>
          </p:cNvPr>
          <p:cNvSpPr txBox="1"/>
          <p:nvPr/>
        </p:nvSpPr>
        <p:spPr>
          <a:xfrm>
            <a:off x="354582" y="5510015"/>
            <a:ext cx="2366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sli.do #cse121</a:t>
            </a:r>
          </a:p>
        </p:txBody>
      </p:sp>
      <p:sp>
        <p:nvSpPr>
          <p:cNvPr id="9" name="Google Shape;67;p9">
            <a:extLst>
              <a:ext uri="{FF2B5EF4-FFF2-40B4-BE49-F238E27FC236}">
                <a16:creationId xmlns:a16="http://schemas.microsoft.com/office/drawing/2014/main" id="{BA137400-47A8-9A32-F6CD-B549A7AF1FAC}"/>
              </a:ext>
            </a:extLst>
          </p:cNvPr>
          <p:cNvSpPr txBox="1"/>
          <p:nvPr/>
        </p:nvSpPr>
        <p:spPr>
          <a:xfrm>
            <a:off x="3393185" y="2610000"/>
            <a:ext cx="4977900" cy="2093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8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Kai Daniels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22987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Summer 2023</a:t>
            </a:r>
          </a:p>
          <a:p>
            <a:pPr marL="22987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None/>
            </a:pP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12700" lvl="0" indent="0" algn="l" rtl="0">
              <a:lnSpc>
                <a:spcPct val="100000"/>
              </a:lnSpc>
              <a:spcBef>
                <a:spcPts val="2105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Music: 🌸</a:t>
            </a:r>
            <a:r>
              <a:rPr lang="en-US" sz="2800" u="sng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k-pop girlies playlist</a:t>
            </a:r>
            <a:r>
              <a:rPr lang="en-US" sz="2800" dirty="0">
                <a:latin typeface="Quattrocento Sans"/>
                <a:ea typeface="Quattrocento Sans"/>
                <a:cs typeface="Quattrocento Sans"/>
                <a:sym typeface="Quattrocento Sans"/>
              </a:rPr>
              <a:t>🌸</a:t>
            </a:r>
            <a:endParaRPr sz="2800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683D32-504D-C8CE-0356-7CEAEB5DBB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94" y="3264245"/>
            <a:ext cx="2263594" cy="22457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Announcements,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Creative Project 2 due yesterday</a:t>
            </a:r>
          </a:p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Programming Assignment 2 out today, due next Tuesday 11:59 PM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Resub 3 due tomorrow 11:59 PM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Quiz 1 (Take-home): Hope it went well!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b="1" dirty="0">
                <a:solidFill>
                  <a:schemeClr val="tx1"/>
                </a:solidFill>
              </a:rPr>
              <a:t>Reminder: </a:t>
            </a:r>
            <a:r>
              <a:rPr lang="en-US" dirty="0">
                <a:solidFill>
                  <a:schemeClr val="tx1"/>
                </a:solidFill>
              </a:rPr>
              <a:t>Final exam August 8/16 4:30 – 6:30 PM in PAA A102</a:t>
            </a:r>
          </a:p>
          <a:p>
            <a:pPr lvl="1" indent="-406400">
              <a:lnSpc>
                <a:spcPct val="100000"/>
              </a:lnSpc>
              <a:buSzPts val="2800"/>
            </a:pPr>
            <a:endParaRPr lang="en-US" dirty="0">
              <a:solidFill>
                <a:schemeClr val="tx1"/>
              </a:solidFill>
            </a:endParaRPr>
          </a:p>
          <a:p>
            <a:pPr lvl="1" indent="-406400">
              <a:lnSpc>
                <a:spcPct val="100000"/>
              </a:lnSpc>
              <a:buSzPts val="2800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</a:rPr>
              <a:t>Scanner</a:t>
            </a:r>
            <a:r>
              <a:rPr lang="en-US" b="1" dirty="0">
                <a:solidFill>
                  <a:schemeClr val="tx1"/>
                </a:solidFill>
              </a:rPr>
              <a:t> &amp; 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</a:rPr>
              <a:t>File</a:t>
            </a:r>
            <a:r>
              <a:rPr lang="en-US" b="1" dirty="0">
                <a:solidFill>
                  <a:schemeClr val="tx1"/>
                </a:solidFill>
              </a:rPr>
              <a:t> for File I/O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4F4F1FD-E92B-4504-95F9-16149A4F6EEB}"/>
              </a:ext>
            </a:extLst>
          </p:cNvPr>
          <p:cNvGraphicFramePr>
            <a:graphicFrameLocks noGrp="1"/>
          </p:cNvGraphicFramePr>
          <p:nvPr/>
        </p:nvGraphicFramePr>
        <p:xfrm>
          <a:off x="490204" y="2452607"/>
          <a:ext cx="11211592" cy="3470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7179">
                  <a:extLst>
                    <a:ext uri="{9D8B030D-6E8A-4147-A177-3AD203B41FA5}">
                      <a16:colId xmlns:a16="http://schemas.microsoft.com/office/drawing/2014/main" val="3917706969"/>
                    </a:ext>
                  </a:extLst>
                </a:gridCol>
                <a:gridCol w="7374413">
                  <a:extLst>
                    <a:ext uri="{9D8B030D-6E8A-4147-A177-3AD203B41FA5}">
                      <a16:colId xmlns:a16="http://schemas.microsoft.com/office/drawing/2014/main" val="1121208282"/>
                    </a:ext>
                  </a:extLst>
                </a:gridCol>
              </a:tblGrid>
              <a:tr h="35647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Scanner</a:t>
                      </a: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050094"/>
                  </a:ext>
                </a:extLst>
              </a:tr>
              <a:tr h="35647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nextInt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Reads the next token from the user as an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int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and returns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726060"/>
                  </a:ext>
                </a:extLst>
              </a:tr>
              <a:tr h="38821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nextDouble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Reads the next token from the user as a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double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and returns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632044"/>
                  </a:ext>
                </a:extLst>
              </a:tr>
              <a:tr h="38821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next()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Reads the next token from the user as a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String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and returns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996893"/>
                  </a:ext>
                </a:extLst>
              </a:tr>
              <a:tr h="38821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nextLine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Reads an </a:t>
                      </a:r>
                      <a:r>
                        <a:rPr lang="en-US" sz="16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entire line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from the user as a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String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and returns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735300"/>
                  </a:ext>
                </a:extLst>
              </a:tr>
              <a:tr h="38821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hasNextInt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true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if the next token can be read as an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int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false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otherwise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922307"/>
                  </a:ext>
                </a:extLst>
              </a:tr>
              <a:tr h="38821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hasNextDouble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true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if the next token can be read as a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double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false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otherwise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318310"/>
                  </a:ext>
                </a:extLst>
              </a:tr>
              <a:tr h="38821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hasNext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true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if there is another token of input to be read in,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false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otherwise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611910"/>
                  </a:ext>
                </a:extLst>
              </a:tr>
              <a:tr h="388215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hasNextLine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Returns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true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if there is another line of input to be read in, </a:t>
                      </a:r>
                      <a:r>
                        <a:rPr lang="en-US" sz="1600" dirty="0">
                          <a:latin typeface="Consolas" panose="020B0609020204030204" pitchFamily="49" charset="0"/>
                          <a:cs typeface="Calibri" panose="020F0502020204030204" pitchFamily="34" charset="0"/>
                        </a:rPr>
                        <a:t>false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otherwise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90593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612CB29-3239-4F89-B965-82A884306890}"/>
              </a:ext>
            </a:extLst>
          </p:cNvPr>
          <p:cNvSpPr txBox="1"/>
          <p:nvPr/>
        </p:nvSpPr>
        <p:spPr>
          <a:xfrm>
            <a:off x="6424095" y="1372753"/>
            <a:ext cx="5602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267F99"/>
                </a:solidFill>
                <a:latin typeface="Consolas" panose="020B0609020204030204" pitchFamily="49" charset="0"/>
              </a:rPr>
              <a:t>File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1080"/>
                </a:solidFill>
                <a:latin typeface="Consolas" panose="020B0609020204030204" pitchFamily="49" charset="0"/>
              </a:rPr>
              <a:t>newFile</a:t>
            </a:r>
            <a:r>
              <a:rPr lang="en-US" sz="1800" dirty="0"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AF00DB"/>
                </a:solidFill>
                <a:latin typeface="Consolas" panose="020B0609020204030204" pitchFamily="49" charset="0"/>
              </a:rPr>
              <a:t>new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795E26"/>
                </a:solidFill>
                <a:latin typeface="Consolas" panose="020B0609020204030204" pitchFamily="49" charset="0"/>
              </a:rPr>
              <a:t>File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"newFile.txt"</a:t>
            </a:r>
            <a:r>
              <a:rPr lang="en-US" sz="1800" dirty="0">
                <a:latin typeface="Consolas" panose="020B0609020204030204" pitchFamily="49" charset="0"/>
              </a:rPr>
              <a:t>);</a:t>
            </a:r>
          </a:p>
          <a:p>
            <a:r>
              <a:rPr lang="en-US" sz="1800" dirty="0">
                <a:solidFill>
                  <a:srgbClr val="267F99"/>
                </a:solidFill>
                <a:latin typeface="Consolas" panose="020B0609020204030204" pitchFamily="49" charset="0"/>
              </a:rPr>
              <a:t>Scanner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1080"/>
                </a:solidFill>
                <a:latin typeface="Consolas" panose="020B0609020204030204" pitchFamily="49" charset="0"/>
              </a:rPr>
              <a:t>fileScan</a:t>
            </a:r>
            <a:r>
              <a:rPr lang="en-US" sz="1800" dirty="0"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AF00DB"/>
                </a:solidFill>
                <a:latin typeface="Consolas" panose="020B0609020204030204" pitchFamily="49" charset="0"/>
              </a:rPr>
              <a:t>new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795E26"/>
                </a:solidFill>
                <a:latin typeface="Consolas" panose="020B0609020204030204" pitchFamily="49" charset="0"/>
              </a:rPr>
              <a:t>Scanner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</a:rPr>
              <a:t>newFile</a:t>
            </a:r>
            <a:r>
              <a:rPr lang="en-US" sz="1800" dirty="0"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B8F078-CB64-497A-838B-AB9FB1173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372753"/>
            <a:ext cx="5181600" cy="428508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800" dirty="0"/>
              <a:t>File is defined in the </a:t>
            </a:r>
            <a:r>
              <a:rPr lang="en-US" sz="1800" dirty="0">
                <a:latin typeface="Consolas" panose="020B0609020204030204" pitchFamily="49" charset="0"/>
              </a:rPr>
              <a:t>java.io</a:t>
            </a:r>
            <a:r>
              <a:rPr lang="en-US" sz="1800" dirty="0"/>
              <a:t> package 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66FF"/>
                </a:solidFill>
                <a:latin typeface="Consolas" panose="020B0609020204030204" pitchFamily="49" charset="0"/>
              </a:rPr>
              <a:t>import java.io.*;</a:t>
            </a:r>
          </a:p>
        </p:txBody>
      </p:sp>
    </p:spTree>
    <p:extLst>
      <p:ext uri="{BB962C8B-B14F-4D97-AF65-F5344CB8AC3E}">
        <p14:creationId xmlns:p14="http://schemas.microsoft.com/office/powerpoint/2010/main" val="401963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Checked Exceptions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6E0AC3-4D3F-44CB-9C58-C1A2B132C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5778" y="1345391"/>
            <a:ext cx="11229552" cy="454287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If you try to compile a program working with file scanners, you may encounter this error message: </a:t>
            </a:r>
          </a:p>
          <a:p>
            <a:pPr marL="571500" lvl="1" indent="0">
              <a:buNone/>
            </a:pPr>
            <a:r>
              <a:rPr lang="en-US" dirty="0">
                <a:solidFill>
                  <a:srgbClr val="993366"/>
                </a:solidFill>
                <a:latin typeface="Consolas" panose="020B0609020204030204" pitchFamily="49" charset="0"/>
              </a:rPr>
              <a:t>error: unreported exception </a:t>
            </a:r>
            <a:r>
              <a:rPr lang="en-US" dirty="0" err="1">
                <a:solidFill>
                  <a:srgbClr val="993366"/>
                </a:solidFill>
                <a:latin typeface="Consolas" panose="020B0609020204030204" pitchFamily="49" charset="0"/>
              </a:rPr>
              <a:t>FileNotFoundException</a:t>
            </a:r>
            <a:r>
              <a:rPr lang="en-US" dirty="0">
                <a:solidFill>
                  <a:srgbClr val="993366"/>
                </a:solidFill>
                <a:latin typeface="Consolas" panose="020B0609020204030204" pitchFamily="49" charset="0"/>
              </a:rPr>
              <a:t>; must be caught or declared to be thrown</a:t>
            </a:r>
          </a:p>
          <a:p>
            <a:pPr marL="571500" lvl="1" indent="0">
              <a:buNone/>
            </a:pPr>
            <a:endParaRPr lang="en-US" sz="2000" dirty="0">
              <a:solidFill>
                <a:srgbClr val="993366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resolve this, you need to be </a:t>
            </a:r>
            <a:r>
              <a:rPr lang="en-US" dirty="0">
                <a:solidFill>
                  <a:srgbClr val="339966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throws </a:t>
            </a:r>
            <a:r>
              <a:rPr lang="en-US" dirty="0" err="1">
                <a:solidFill>
                  <a:srgbClr val="339966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FileNotFoundException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at the end of the header of any method containing file scanner creation code, or any method that calls that method! </a:t>
            </a:r>
          </a:p>
          <a:p>
            <a:pPr marL="571500" lvl="1" indent="0"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like signing a waiver and telling Java – "Hey, I hereby promise to not get mad at you when you bug out and crash my program if I give you a file that doesn't actually exist." </a:t>
            </a:r>
          </a:p>
        </p:txBody>
      </p:sp>
    </p:spTree>
    <p:extLst>
      <p:ext uri="{BB962C8B-B14F-4D97-AF65-F5344CB8AC3E}">
        <p14:creationId xmlns:p14="http://schemas.microsoft.com/office/powerpoint/2010/main" val="331654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Typical Line-Processing Pattern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89529D-E11B-42B8-A6FE-280DF8727E08}"/>
              </a:ext>
            </a:extLst>
          </p:cNvPr>
          <p:cNvSpPr txBox="1"/>
          <p:nvPr/>
        </p:nvSpPr>
        <p:spPr>
          <a:xfrm>
            <a:off x="1124799" y="2397948"/>
            <a:ext cx="994240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AF00DB"/>
                </a:solidFill>
                <a:latin typeface="Consolas" panose="020B0609020204030204" pitchFamily="49" charset="0"/>
              </a:rPr>
              <a:t>while</a:t>
            </a:r>
            <a:r>
              <a:rPr lang="en-US" sz="3200">
                <a:latin typeface="Consolas" panose="020B0609020204030204" pitchFamily="49" charset="0"/>
              </a:rPr>
              <a:t> (</a:t>
            </a:r>
            <a:r>
              <a:rPr lang="en-US" sz="3200">
                <a:solidFill>
                  <a:srgbClr val="001080"/>
                </a:solidFill>
                <a:latin typeface="Consolas" panose="020B0609020204030204" pitchFamily="49" charset="0"/>
              </a:rPr>
              <a:t>fileScan</a:t>
            </a:r>
            <a:r>
              <a:rPr lang="en-US" sz="3200">
                <a:latin typeface="Consolas" panose="020B0609020204030204" pitchFamily="49" charset="0"/>
              </a:rPr>
              <a:t>.</a:t>
            </a:r>
            <a:r>
              <a:rPr lang="en-US" sz="3200">
                <a:solidFill>
                  <a:srgbClr val="795E26"/>
                </a:solidFill>
                <a:latin typeface="Consolas" panose="020B0609020204030204" pitchFamily="49" charset="0"/>
              </a:rPr>
              <a:t>hasNextLine</a:t>
            </a:r>
            <a:r>
              <a:rPr lang="en-US" sz="3200">
                <a:latin typeface="Consolas" panose="020B0609020204030204" pitchFamily="49" charset="0"/>
              </a:rPr>
              <a:t>()) {</a:t>
            </a:r>
          </a:p>
          <a:p>
            <a:r>
              <a:rPr lang="en-US" sz="3200">
                <a:latin typeface="Consolas" panose="020B0609020204030204" pitchFamily="49" charset="0"/>
              </a:rPr>
              <a:t>    </a:t>
            </a:r>
            <a:r>
              <a:rPr lang="en-US" sz="3200">
                <a:solidFill>
                  <a:srgbClr val="267F99"/>
                </a:solidFill>
                <a:latin typeface="Consolas" panose="020B0609020204030204" pitchFamily="49" charset="0"/>
              </a:rPr>
              <a:t>String</a:t>
            </a:r>
            <a:r>
              <a:rPr lang="en-US" sz="3200">
                <a:latin typeface="Consolas" panose="020B0609020204030204" pitchFamily="49" charset="0"/>
              </a:rPr>
              <a:t> </a:t>
            </a:r>
            <a:r>
              <a:rPr lang="en-US" sz="3200">
                <a:solidFill>
                  <a:srgbClr val="001080"/>
                </a:solidFill>
                <a:latin typeface="Consolas" panose="020B0609020204030204" pitchFamily="49" charset="0"/>
              </a:rPr>
              <a:t>line</a:t>
            </a:r>
            <a:r>
              <a:rPr lang="en-US" sz="3200">
                <a:latin typeface="Consolas" panose="020B0609020204030204" pitchFamily="49" charset="0"/>
              </a:rPr>
              <a:t> = </a:t>
            </a:r>
            <a:r>
              <a:rPr lang="en-US" sz="3200">
                <a:solidFill>
                  <a:srgbClr val="001080"/>
                </a:solidFill>
                <a:latin typeface="Consolas" panose="020B0609020204030204" pitchFamily="49" charset="0"/>
              </a:rPr>
              <a:t>fileScan</a:t>
            </a:r>
            <a:r>
              <a:rPr lang="en-US" sz="3200">
                <a:latin typeface="Consolas" panose="020B0609020204030204" pitchFamily="49" charset="0"/>
              </a:rPr>
              <a:t>.</a:t>
            </a:r>
            <a:r>
              <a:rPr lang="en-US" sz="3200">
                <a:solidFill>
                  <a:srgbClr val="795E26"/>
                </a:solidFill>
                <a:latin typeface="Consolas" panose="020B0609020204030204" pitchFamily="49" charset="0"/>
              </a:rPr>
              <a:t>nextLine</a:t>
            </a:r>
            <a:r>
              <a:rPr lang="en-US" sz="3200">
                <a:latin typeface="Consolas" panose="020B0609020204030204" pitchFamily="49" charset="0"/>
              </a:rPr>
              <a:t>();</a:t>
            </a:r>
          </a:p>
          <a:p>
            <a:r>
              <a:rPr lang="en-US" sz="3200">
                <a:latin typeface="Consolas" panose="020B0609020204030204" pitchFamily="49" charset="0"/>
              </a:rPr>
              <a:t>    </a:t>
            </a:r>
            <a:r>
              <a:rPr lang="en-US" sz="3200">
                <a:solidFill>
                  <a:srgbClr val="008000"/>
                </a:solidFill>
                <a:latin typeface="Consolas" panose="020B0609020204030204" pitchFamily="49" charset="0"/>
              </a:rPr>
              <a:t>// do something with line</a:t>
            </a:r>
            <a:endParaRPr lang="en-US" sz="3200">
              <a:latin typeface="Consolas" panose="020B0609020204030204" pitchFamily="49" charset="0"/>
            </a:endParaRPr>
          </a:p>
          <a:p>
            <a:r>
              <a:rPr lang="en-US" sz="320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56775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Typical Token-Processing Pattern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89529D-E11B-42B8-A6FE-280DF8727E08}"/>
              </a:ext>
            </a:extLst>
          </p:cNvPr>
          <p:cNvSpPr txBox="1"/>
          <p:nvPr/>
        </p:nvSpPr>
        <p:spPr>
          <a:xfrm>
            <a:off x="1124799" y="2397948"/>
            <a:ext cx="994240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AF00DB"/>
                </a:solidFill>
                <a:latin typeface="Consolas" panose="020B0609020204030204" pitchFamily="49" charset="0"/>
              </a:rPr>
              <a:t>while</a:t>
            </a:r>
            <a:r>
              <a:rPr lang="en-US" sz="3200" dirty="0">
                <a:latin typeface="Consolas" panose="020B0609020204030204" pitchFamily="49" charset="0"/>
              </a:rPr>
              <a:t> (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fileScan</a:t>
            </a:r>
            <a:r>
              <a:rPr lang="en-US" sz="3200" dirty="0" err="1"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795E26"/>
                </a:solidFill>
                <a:latin typeface="Consolas" panose="020B0609020204030204" pitchFamily="49" charset="0"/>
              </a:rPr>
              <a:t>hasNext</a:t>
            </a:r>
            <a:r>
              <a:rPr lang="en-US" sz="3200" dirty="0">
                <a:solidFill>
                  <a:srgbClr val="795E26"/>
                </a:solidFill>
                <a:latin typeface="Consolas" panose="020B0609020204030204" pitchFamily="49" charset="0"/>
              </a:rPr>
              <a:t>__</a:t>
            </a:r>
            <a:r>
              <a:rPr lang="en-US" sz="3200" dirty="0">
                <a:latin typeface="Consolas" panose="020B0609020204030204" pitchFamily="49" charset="0"/>
              </a:rPr>
              <a:t>()) {</a:t>
            </a:r>
          </a:p>
          <a:p>
            <a:r>
              <a:rPr lang="en-US" sz="3200" dirty="0">
                <a:latin typeface="Consolas" panose="020B0609020204030204" pitchFamily="49" charset="0"/>
              </a:rPr>
              <a:t>    </a:t>
            </a:r>
            <a:r>
              <a:rPr lang="en-US" sz="3200" dirty="0">
                <a:solidFill>
                  <a:srgbClr val="267F99"/>
                </a:solidFill>
                <a:latin typeface="Consolas" panose="020B0609020204030204" pitchFamily="49" charset="0"/>
              </a:rPr>
              <a:t>__</a:t>
            </a:r>
            <a:r>
              <a:rPr lang="en-US" sz="3200" dirty="0">
                <a:latin typeface="Consolas" panose="020B0609020204030204" pitchFamily="49" charset="0"/>
              </a:rPr>
              <a:t>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nextToken</a:t>
            </a:r>
            <a:r>
              <a:rPr lang="en-US" sz="3200" dirty="0">
                <a:latin typeface="Consolas" panose="020B0609020204030204" pitchFamily="49" charset="0"/>
              </a:rPr>
              <a:t> =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fileScan</a:t>
            </a:r>
            <a:r>
              <a:rPr lang="en-US" sz="3200" dirty="0" err="1"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795E26"/>
                </a:solidFill>
                <a:latin typeface="Consolas" panose="020B0609020204030204" pitchFamily="49" charset="0"/>
              </a:rPr>
              <a:t>next</a:t>
            </a:r>
            <a:r>
              <a:rPr lang="en-US" sz="3200" dirty="0">
                <a:solidFill>
                  <a:srgbClr val="795E26"/>
                </a:solidFill>
                <a:latin typeface="Consolas" panose="020B0609020204030204" pitchFamily="49" charset="0"/>
              </a:rPr>
              <a:t>__</a:t>
            </a:r>
            <a:r>
              <a:rPr lang="en-US" sz="3200" dirty="0">
                <a:latin typeface="Consolas" panose="020B0609020204030204" pitchFamily="49" charset="0"/>
              </a:rPr>
              <a:t>();</a:t>
            </a:r>
          </a:p>
          <a:p>
            <a:r>
              <a:rPr lang="en-US" sz="3200" dirty="0">
                <a:latin typeface="Consolas" panose="020B0609020204030204" pitchFamily="49" charset="0"/>
              </a:rPr>
              <a:t>    </a:t>
            </a:r>
            <a:r>
              <a:rPr lang="en-US" sz="3200" dirty="0">
                <a:solidFill>
                  <a:srgbClr val="008000"/>
                </a:solidFill>
                <a:latin typeface="Consolas" panose="020B0609020204030204" pitchFamily="49" charset="0"/>
              </a:rPr>
              <a:t>// do something line </a:t>
            </a:r>
            <a:r>
              <a:rPr lang="en-US" sz="3200" dirty="0" err="1">
                <a:solidFill>
                  <a:srgbClr val="008000"/>
                </a:solidFill>
                <a:latin typeface="Consolas" panose="020B0609020204030204" pitchFamily="49" charset="0"/>
              </a:rPr>
              <a:t>nextToken</a:t>
            </a:r>
            <a:endParaRPr lang="en-US" sz="3200" dirty="0">
              <a:latin typeface="Consolas" panose="020B0609020204030204" pitchFamily="49" charset="0"/>
            </a:endParaRPr>
          </a:p>
          <a:p>
            <a:r>
              <a:rPr lang="en-US" sz="32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12234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Typical Hybrid Pattern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89529D-E11B-42B8-A6FE-280DF8727E08}"/>
              </a:ext>
            </a:extLst>
          </p:cNvPr>
          <p:cNvSpPr txBox="1"/>
          <p:nvPr/>
        </p:nvSpPr>
        <p:spPr>
          <a:xfrm>
            <a:off x="760786" y="1692357"/>
            <a:ext cx="1067042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AF00DB"/>
                </a:solidFill>
                <a:latin typeface="Consolas" panose="020B0609020204030204" pitchFamily="49" charset="0"/>
              </a:rPr>
              <a:t>while</a:t>
            </a:r>
            <a:r>
              <a:rPr lang="en-US" sz="3200" dirty="0">
                <a:latin typeface="Consolas" panose="020B0609020204030204" pitchFamily="49" charset="0"/>
              </a:rPr>
              <a:t> (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fileScan</a:t>
            </a:r>
            <a:r>
              <a:rPr lang="en-US" sz="3200" dirty="0" err="1"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795E26"/>
                </a:solidFill>
                <a:latin typeface="Consolas" panose="020B0609020204030204" pitchFamily="49" charset="0"/>
              </a:rPr>
              <a:t>hasNextLine</a:t>
            </a:r>
            <a:r>
              <a:rPr lang="en-US" sz="3200" dirty="0">
                <a:latin typeface="Consolas" panose="020B0609020204030204" pitchFamily="49" charset="0"/>
              </a:rPr>
              <a:t>()) {</a:t>
            </a:r>
          </a:p>
          <a:p>
            <a:r>
              <a:rPr lang="en-US" sz="3200" dirty="0">
                <a:latin typeface="Consolas" panose="020B0609020204030204" pitchFamily="49" charset="0"/>
              </a:rPr>
              <a:t>    </a:t>
            </a:r>
            <a:r>
              <a:rPr lang="en-US" sz="3200" dirty="0">
                <a:solidFill>
                  <a:srgbClr val="267F99"/>
                </a:solidFill>
                <a:latin typeface="Consolas" panose="020B0609020204030204" pitchFamily="49" charset="0"/>
              </a:rPr>
              <a:t>String</a:t>
            </a:r>
            <a:r>
              <a:rPr lang="en-US" sz="3200" dirty="0">
                <a:latin typeface="Consolas" panose="020B0609020204030204" pitchFamily="49" charset="0"/>
              </a:rPr>
              <a:t> </a:t>
            </a:r>
            <a:r>
              <a:rPr lang="en-US" sz="3200" dirty="0">
                <a:solidFill>
                  <a:srgbClr val="001080"/>
                </a:solidFill>
                <a:latin typeface="Consolas" panose="020B0609020204030204" pitchFamily="49" charset="0"/>
              </a:rPr>
              <a:t>line</a:t>
            </a:r>
            <a:r>
              <a:rPr lang="en-US" sz="3200" dirty="0">
                <a:latin typeface="Consolas" panose="020B0609020204030204" pitchFamily="49" charset="0"/>
              </a:rPr>
              <a:t> =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fileScan</a:t>
            </a:r>
            <a:r>
              <a:rPr lang="en-US" sz="3200" dirty="0" err="1"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795E26"/>
                </a:solidFill>
                <a:latin typeface="Consolas" panose="020B0609020204030204" pitchFamily="49" charset="0"/>
              </a:rPr>
              <a:t>nextLine</a:t>
            </a:r>
            <a:r>
              <a:rPr lang="en-US" sz="3200" dirty="0">
                <a:latin typeface="Consolas" panose="020B0609020204030204" pitchFamily="49" charset="0"/>
              </a:rPr>
              <a:t>();</a:t>
            </a:r>
          </a:p>
          <a:p>
            <a:r>
              <a:rPr lang="en-US" sz="3200" dirty="0">
                <a:latin typeface="Consolas" panose="020B0609020204030204" pitchFamily="49" charset="0"/>
              </a:rPr>
              <a:t>    </a:t>
            </a:r>
            <a:r>
              <a:rPr lang="en-US" sz="3200" dirty="0">
                <a:solidFill>
                  <a:srgbClr val="267F99"/>
                </a:solidFill>
                <a:latin typeface="Consolas" panose="020B0609020204030204" pitchFamily="49" charset="0"/>
              </a:rPr>
              <a:t>Scanner</a:t>
            </a:r>
            <a:r>
              <a:rPr lang="en-US" sz="3200" dirty="0">
                <a:latin typeface="Consolas" panose="020B0609020204030204" pitchFamily="49" charset="0"/>
              </a:rPr>
              <a:t>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lineScan</a:t>
            </a:r>
            <a:r>
              <a:rPr lang="en-US" sz="3200" dirty="0">
                <a:latin typeface="Consolas" panose="020B0609020204030204" pitchFamily="49" charset="0"/>
              </a:rPr>
              <a:t> = </a:t>
            </a:r>
            <a:r>
              <a:rPr lang="en-US" sz="3200" dirty="0">
                <a:solidFill>
                  <a:srgbClr val="AF00DB"/>
                </a:solidFill>
                <a:latin typeface="Consolas" panose="020B0609020204030204" pitchFamily="49" charset="0"/>
              </a:rPr>
              <a:t>new</a:t>
            </a:r>
            <a:r>
              <a:rPr lang="en-US" sz="3200" dirty="0">
                <a:latin typeface="Consolas" panose="020B0609020204030204" pitchFamily="49" charset="0"/>
              </a:rPr>
              <a:t> </a:t>
            </a:r>
            <a:r>
              <a:rPr lang="en-US" sz="3200" dirty="0">
                <a:solidFill>
                  <a:srgbClr val="795E26"/>
                </a:solidFill>
                <a:latin typeface="Consolas" panose="020B0609020204030204" pitchFamily="49" charset="0"/>
              </a:rPr>
              <a:t>Scanner</a:t>
            </a:r>
            <a:r>
              <a:rPr lang="en-US" sz="3200" dirty="0">
                <a:latin typeface="Consolas" panose="020B0609020204030204" pitchFamily="49" charset="0"/>
              </a:rPr>
              <a:t>(line);</a:t>
            </a:r>
          </a:p>
          <a:p>
            <a:r>
              <a:rPr lang="en-US" sz="3200" dirty="0">
                <a:latin typeface="Consolas" panose="020B0609020204030204" pitchFamily="49" charset="0"/>
              </a:rPr>
              <a:t>    </a:t>
            </a:r>
            <a:r>
              <a:rPr lang="en-US" sz="3200" dirty="0">
                <a:solidFill>
                  <a:srgbClr val="AF00DB"/>
                </a:solidFill>
                <a:latin typeface="Consolas" panose="020B0609020204030204" pitchFamily="49" charset="0"/>
              </a:rPr>
              <a:t>while</a:t>
            </a:r>
            <a:r>
              <a:rPr lang="en-US" sz="3200" dirty="0">
                <a:latin typeface="Consolas" panose="020B0609020204030204" pitchFamily="49" charset="0"/>
              </a:rPr>
              <a:t> (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lineScan</a:t>
            </a:r>
            <a:r>
              <a:rPr lang="en-US" sz="3200" dirty="0" err="1"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795E26"/>
                </a:solidFill>
                <a:latin typeface="Consolas" panose="020B0609020204030204" pitchFamily="49" charset="0"/>
              </a:rPr>
              <a:t>hasNext</a:t>
            </a:r>
            <a:r>
              <a:rPr lang="en-US" sz="3200" dirty="0">
                <a:solidFill>
                  <a:srgbClr val="795E26"/>
                </a:solidFill>
                <a:latin typeface="Consolas" panose="020B0609020204030204" pitchFamily="49" charset="0"/>
              </a:rPr>
              <a:t>__</a:t>
            </a:r>
            <a:r>
              <a:rPr lang="en-US" sz="3200" dirty="0">
                <a:latin typeface="Consolas" panose="020B0609020204030204" pitchFamily="49" charset="0"/>
              </a:rPr>
              <a:t>()) {</a:t>
            </a:r>
          </a:p>
          <a:p>
            <a:r>
              <a:rPr lang="en-US" sz="3200" dirty="0">
                <a:latin typeface="Consolas" panose="020B0609020204030204" pitchFamily="49" charset="0"/>
              </a:rPr>
              <a:t>        </a:t>
            </a:r>
            <a:r>
              <a:rPr lang="en-US" sz="3200" dirty="0">
                <a:solidFill>
                  <a:srgbClr val="267F99"/>
                </a:solidFill>
                <a:latin typeface="Consolas" panose="020B0609020204030204" pitchFamily="49" charset="0"/>
              </a:rPr>
              <a:t>__</a:t>
            </a:r>
            <a:r>
              <a:rPr lang="en-US" sz="3200" dirty="0">
                <a:latin typeface="Consolas" panose="020B0609020204030204" pitchFamily="49" charset="0"/>
              </a:rPr>
              <a:t>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nextToken</a:t>
            </a:r>
            <a:r>
              <a:rPr lang="en-US" sz="3200" dirty="0">
                <a:latin typeface="Consolas" panose="020B0609020204030204" pitchFamily="49" charset="0"/>
              </a:rPr>
              <a:t> =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lineScan</a:t>
            </a:r>
            <a:r>
              <a:rPr lang="en-US" sz="3200" dirty="0" err="1"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795E26"/>
                </a:solidFill>
                <a:latin typeface="Consolas" panose="020B0609020204030204" pitchFamily="49" charset="0"/>
              </a:rPr>
              <a:t>next</a:t>
            </a:r>
            <a:r>
              <a:rPr lang="en-US" sz="3200" dirty="0">
                <a:solidFill>
                  <a:srgbClr val="795E26"/>
                </a:solidFill>
                <a:latin typeface="Consolas" panose="020B0609020204030204" pitchFamily="49" charset="0"/>
              </a:rPr>
              <a:t>__</a:t>
            </a:r>
            <a:r>
              <a:rPr lang="en-US" sz="3200" dirty="0">
                <a:latin typeface="Consolas" panose="020B0609020204030204" pitchFamily="49" charset="0"/>
              </a:rPr>
              <a:t>();</a:t>
            </a:r>
          </a:p>
          <a:p>
            <a:r>
              <a:rPr lang="en-US" sz="3200" dirty="0">
                <a:latin typeface="Consolas" panose="020B0609020204030204" pitchFamily="49" charset="0"/>
              </a:rPr>
              <a:t>        </a:t>
            </a:r>
            <a:r>
              <a:rPr lang="en-US" sz="3200" dirty="0">
                <a:solidFill>
                  <a:srgbClr val="008000"/>
                </a:solidFill>
                <a:latin typeface="Consolas" panose="020B0609020204030204" pitchFamily="49" charset="0"/>
              </a:rPr>
              <a:t>// do something with </a:t>
            </a:r>
            <a:r>
              <a:rPr lang="en-US" sz="3200" dirty="0" err="1">
                <a:solidFill>
                  <a:srgbClr val="008000"/>
                </a:solidFill>
                <a:latin typeface="Consolas" panose="020B0609020204030204" pitchFamily="49" charset="0"/>
              </a:rPr>
              <a:t>nextToken</a:t>
            </a:r>
            <a:endParaRPr lang="en-US" sz="3200" dirty="0">
              <a:latin typeface="Consolas" panose="020B0609020204030204" pitchFamily="49" charset="0"/>
            </a:endParaRPr>
          </a:p>
          <a:p>
            <a:r>
              <a:rPr lang="en-US" sz="3200" dirty="0">
                <a:latin typeface="Consolas" panose="020B0609020204030204" pitchFamily="49" charset="0"/>
              </a:rPr>
              <a:t>    }</a:t>
            </a:r>
          </a:p>
          <a:p>
            <a:r>
              <a:rPr lang="en-US" sz="32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13991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34507</TotalTime>
  <Words>474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Quattrocento Sans</vt:lpstr>
      <vt:lpstr>Arial</vt:lpstr>
      <vt:lpstr>Consolas</vt:lpstr>
      <vt:lpstr>Office Theme</vt:lpstr>
      <vt:lpstr>CSE 121 – Lesson 10</vt:lpstr>
      <vt:lpstr>Announcements, Reminders</vt:lpstr>
      <vt:lpstr>(PCM) Scanner &amp; File for File I/O</vt:lpstr>
      <vt:lpstr>(PCM) Checked Exceptions</vt:lpstr>
      <vt:lpstr>(PCM) Typical Line-Processing Pattern</vt:lpstr>
      <vt:lpstr>(PCM) Typical Token-Processing Pattern</vt:lpstr>
      <vt:lpstr>(PCM) Typical Hybrid Pattern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Kai Daniels</cp:lastModifiedBy>
  <cp:revision>119</cp:revision>
  <dcterms:created xsi:type="dcterms:W3CDTF">2020-09-29T18:40:50Z</dcterms:created>
  <dcterms:modified xsi:type="dcterms:W3CDTF">2023-07-26T02:28:33Z</dcterms:modified>
</cp:coreProperties>
</file>