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48.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vnd.openxmlformats-officedocument.presentationml.slide+xml" PartName="/ppt/slides/slide48.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47.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3"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Lst>
  <p:sldSz cy="6858000" cx="12192000"/>
  <p:notesSz cx="12192000" cy="6858000"/>
  <p:embeddedFontLst>
    <p:embeddedFont>
      <p:font typeface="Quattrocento Sans"/>
      <p:regular r:id="rId55"/>
      <p:bold r:id="rId56"/>
      <p:italic r:id="rId57"/>
      <p:boldItalic r:id="rId5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7947B37E-058D-4887-97B7-A1EE569D0309}">
  <a:tblStyle styleId="{7947B37E-058D-4887-97B7-A1EE569D0309}" styleName="Table_0">
    <a:wholeTbl>
      <a:tcTxStyle b="off" i="off">
        <a:font>
          <a:latin typeface="Calibri"/>
          <a:ea typeface="Calibri"/>
          <a:cs typeface="Calibri"/>
        </a:font>
        <a:schemeClr val="dk1"/>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9525">
              <a:solidFill>
                <a:srgbClr val="000000">
                  <a:alpha val="0"/>
                </a:srgbClr>
              </a:solidFill>
              <a:prstDash val="solid"/>
              <a:round/>
              <a:headEnd len="sm" w="sm" type="none"/>
              <a:tailEnd len="sm" w="sm" type="none"/>
            </a:ln>
          </a:top>
          <a:bottom>
            <a:ln cap="flat" cmpd="sng" w="9525">
              <a:solidFill>
                <a:srgbClr val="000000">
                  <a:alpha val="0"/>
                </a:srgbClr>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880" orient="horz"/>
        <p:guide pos="216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font" Target="fonts/QuattrocentoSans-regular.fntdata"/><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font" Target="fonts/QuattrocentoSans-italic.fntdata"/><Relationship Id="rId12" Type="http://schemas.openxmlformats.org/officeDocument/2006/relationships/slide" Target="slides/slide6.xml"/><Relationship Id="rId56" Type="http://schemas.openxmlformats.org/officeDocument/2006/relationships/font" Target="fonts/QuattrocentoSans-bold.fntdata"/><Relationship Id="rId15" Type="http://schemas.openxmlformats.org/officeDocument/2006/relationships/slide" Target="slides/slide9.xml"/><Relationship Id="rId14" Type="http://schemas.openxmlformats.org/officeDocument/2006/relationships/slide" Target="slides/slide8.xml"/><Relationship Id="rId58" Type="http://schemas.openxmlformats.org/officeDocument/2006/relationships/font" Target="fonts/QuattrocentoSans-boldItalic.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1219200" y="3257550"/>
            <a:ext cx="9753600" cy="30861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 name="Shape 40"/>
        <p:cNvGrpSpPr/>
        <p:nvPr/>
      </p:nvGrpSpPr>
      <p:grpSpPr>
        <a:xfrm>
          <a:off x="0" y="0"/>
          <a:ext cx="0" cy="0"/>
          <a:chOff x="0" y="0"/>
          <a:chExt cx="0" cy="0"/>
        </a:xfrm>
      </p:grpSpPr>
      <p:sp>
        <p:nvSpPr>
          <p:cNvPr id="41" name="Google Shape;41;p1: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1: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p6: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336550" lvl="0" marL="457200" rtl="0" algn="l">
              <a:spcBef>
                <a:spcPts val="0"/>
              </a:spcBef>
              <a:spcAft>
                <a:spcPts val="0"/>
              </a:spcAft>
              <a:buClr>
                <a:schemeClr val="dk1"/>
              </a:buClr>
              <a:buSzPts val="1700"/>
              <a:buChar char="-"/>
            </a:pPr>
            <a:r>
              <a:rPr lang="en-US" sz="1700">
                <a:solidFill>
                  <a:schemeClr val="dk1"/>
                </a:solidFill>
              </a:rPr>
              <a:t>Asking questions in class can be scary, if you have a question raise your hand!</a:t>
            </a:r>
            <a:endParaRPr sz="1700">
              <a:solidFill>
                <a:schemeClr val="dk1"/>
              </a:solidFill>
            </a:endParaRPr>
          </a:p>
          <a:p>
            <a:pPr indent="-336550" lvl="0" marL="457200" rtl="0" algn="l">
              <a:spcBef>
                <a:spcPts val="0"/>
              </a:spcBef>
              <a:spcAft>
                <a:spcPts val="0"/>
              </a:spcAft>
              <a:buClr>
                <a:schemeClr val="dk1"/>
              </a:buClr>
              <a:buSzPts val="1700"/>
              <a:buChar char="-"/>
            </a:pPr>
            <a:r>
              <a:rPr lang="en-US" sz="1700">
                <a:solidFill>
                  <a:schemeClr val="dk1"/>
                </a:solidFill>
              </a:rPr>
              <a:t>But if you don’t want to do that - there are still wants you can actively engage with the class</a:t>
            </a:r>
            <a:endParaRPr sz="1700">
              <a:solidFill>
                <a:schemeClr val="dk1"/>
              </a:solidFill>
            </a:endParaRPr>
          </a:p>
        </p:txBody>
      </p:sp>
      <p:sp>
        <p:nvSpPr>
          <p:cNvPr id="131" name="Google Shape;131;p6: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22ab5efe319_0_59:notes"/>
          <p:cNvSpPr/>
          <p:nvPr>
            <p:ph idx="2" type="sldImg"/>
          </p:nvPr>
        </p:nvSpPr>
        <p:spPr>
          <a:xfrm>
            <a:off x="2032400" y="514350"/>
            <a:ext cx="8128500" cy="25719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22ab5efe319_0_59: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22ab5efe319_0_48:notes"/>
          <p:cNvSpPr/>
          <p:nvPr>
            <p:ph idx="2" type="sldImg"/>
          </p:nvPr>
        </p:nvSpPr>
        <p:spPr>
          <a:xfrm>
            <a:off x="2032400" y="514350"/>
            <a:ext cx="8128500" cy="25719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22ab5efe319_0_48: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7: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336550" lvl="0" marL="457200" rtl="0" algn="l">
              <a:spcBef>
                <a:spcPts val="0"/>
              </a:spcBef>
              <a:spcAft>
                <a:spcPts val="0"/>
              </a:spcAft>
              <a:buClr>
                <a:schemeClr val="dk1"/>
              </a:buClr>
              <a:buSzPts val="1700"/>
              <a:buChar char="-"/>
            </a:pPr>
            <a:r>
              <a:rPr lang="en-US" sz="1700">
                <a:solidFill>
                  <a:schemeClr val="dk1"/>
                </a:solidFill>
              </a:rPr>
              <a:t>It is okay if you do not have them memorized, but everything will come back to this</a:t>
            </a:r>
            <a:endParaRPr sz="1700">
              <a:solidFill>
                <a:schemeClr val="dk1"/>
              </a:solidFill>
            </a:endParaRPr>
          </a:p>
          <a:p>
            <a:pPr indent="-336550" lvl="0" marL="457200" rtl="0" algn="l">
              <a:spcBef>
                <a:spcPts val="0"/>
              </a:spcBef>
              <a:spcAft>
                <a:spcPts val="0"/>
              </a:spcAft>
              <a:buClr>
                <a:schemeClr val="dk1"/>
              </a:buClr>
              <a:buSzPts val="1700"/>
              <a:buChar char="-"/>
            </a:pPr>
            <a:r>
              <a:rPr lang="en-US" sz="1700">
                <a:solidFill>
                  <a:schemeClr val="dk1"/>
                </a:solidFill>
              </a:rPr>
              <a:t>Notice how only one of these five things we are evaluating you on is about your code producing “correct” output</a:t>
            </a:r>
            <a:endParaRPr sz="1700">
              <a:solidFill>
                <a:schemeClr val="dk1"/>
              </a:solidFill>
            </a:endParaRPr>
          </a:p>
          <a:p>
            <a:pPr indent="-336550" lvl="1" marL="914400" rtl="0" algn="l">
              <a:spcBef>
                <a:spcPts val="0"/>
              </a:spcBef>
              <a:spcAft>
                <a:spcPts val="0"/>
              </a:spcAft>
              <a:buClr>
                <a:schemeClr val="dk1"/>
              </a:buClr>
              <a:buSzPts val="1700"/>
              <a:buChar char="-"/>
            </a:pPr>
            <a:r>
              <a:rPr lang="en-US" sz="1700">
                <a:solidFill>
                  <a:schemeClr val="dk1"/>
                </a:solidFill>
              </a:rPr>
              <a:t>This class e</a:t>
            </a:r>
            <a:endParaRPr sz="1700">
              <a:solidFill>
                <a:schemeClr val="dk1"/>
              </a:solidFill>
            </a:endParaRPr>
          </a:p>
        </p:txBody>
      </p:sp>
      <p:sp>
        <p:nvSpPr>
          <p:cNvPr id="159" name="Google Shape;159;p7: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8: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336550" lvl="0" marL="457200" rtl="0" algn="l">
              <a:spcBef>
                <a:spcPts val="0"/>
              </a:spcBef>
              <a:spcAft>
                <a:spcPts val="0"/>
              </a:spcAft>
              <a:buClr>
                <a:schemeClr val="dk1"/>
              </a:buClr>
              <a:buSzPts val="1700"/>
              <a:buChar char="-"/>
            </a:pPr>
            <a:r>
              <a:rPr lang="en-US" sz="1700">
                <a:solidFill>
                  <a:schemeClr val="dk1"/>
                </a:solidFill>
              </a:rPr>
              <a:t>Let’s talk about this class in the context of others - </a:t>
            </a:r>
            <a:endParaRPr sz="1700">
              <a:solidFill>
                <a:schemeClr val="dk1"/>
              </a:solidFill>
            </a:endParaRPr>
          </a:p>
          <a:p>
            <a:pPr indent="-336550" lvl="1" marL="914400" rtl="0" algn="l">
              <a:spcBef>
                <a:spcPts val="0"/>
              </a:spcBef>
              <a:spcAft>
                <a:spcPts val="0"/>
              </a:spcAft>
              <a:buClr>
                <a:schemeClr val="dk1"/>
              </a:buClr>
              <a:buSzPts val="1700"/>
              <a:buChar char="-"/>
            </a:pPr>
            <a:r>
              <a:rPr lang="en-US" sz="1700">
                <a:solidFill>
                  <a:schemeClr val="dk1"/>
                </a:solidFill>
              </a:rPr>
              <a:t>If you have never touched programming ever before or maybe just a little, this is the right place for you</a:t>
            </a:r>
            <a:endParaRPr sz="1700">
              <a:solidFill>
                <a:schemeClr val="dk1"/>
              </a:solidFill>
            </a:endParaRPr>
          </a:p>
          <a:p>
            <a:pPr indent="-336550" lvl="1" marL="914400" rtl="0" algn="l">
              <a:spcBef>
                <a:spcPts val="0"/>
              </a:spcBef>
              <a:spcAft>
                <a:spcPts val="0"/>
              </a:spcAft>
              <a:buClr>
                <a:schemeClr val="dk1"/>
              </a:buClr>
              <a:buSzPts val="1700"/>
              <a:buChar char="-"/>
            </a:pPr>
            <a:r>
              <a:rPr lang="en-US" sz="1700">
                <a:solidFill>
                  <a:schemeClr val="dk1"/>
                </a:solidFill>
              </a:rPr>
              <a:t>This class is meant for absolute novices</a:t>
            </a:r>
            <a:endParaRPr sz="1700">
              <a:solidFill>
                <a:schemeClr val="dk1"/>
              </a:solidFill>
            </a:endParaRPr>
          </a:p>
          <a:p>
            <a:pPr indent="-336550" lvl="1" marL="914400" rtl="0" algn="l">
              <a:spcBef>
                <a:spcPts val="0"/>
              </a:spcBef>
              <a:spcAft>
                <a:spcPts val="0"/>
              </a:spcAft>
              <a:buClr>
                <a:schemeClr val="dk1"/>
              </a:buClr>
              <a:buSzPts val="1700"/>
              <a:buChar char="-"/>
            </a:pPr>
            <a:r>
              <a:rPr lang="en-US" sz="1700">
                <a:solidFill>
                  <a:schemeClr val="dk1"/>
                </a:solidFill>
              </a:rPr>
              <a:t>When I took this class many years ago - I expected it to be the case where everybody was dark screen nerds that had been coding since birth but thats not the case! Your peers are in the same boat as you, get to know them!</a:t>
            </a:r>
            <a:endParaRPr sz="1700">
              <a:solidFill>
                <a:schemeClr val="dk1"/>
              </a:solidFill>
            </a:endParaRPr>
          </a:p>
          <a:p>
            <a:pPr indent="-336550" lvl="1" marL="914400" rtl="0" algn="l">
              <a:spcBef>
                <a:spcPts val="0"/>
              </a:spcBef>
              <a:spcAft>
                <a:spcPts val="0"/>
              </a:spcAft>
              <a:buClr>
                <a:schemeClr val="dk1"/>
              </a:buClr>
              <a:buSzPts val="1700"/>
              <a:buChar char="-"/>
            </a:pPr>
            <a:r>
              <a:rPr lang="en-US" sz="1700">
                <a:solidFill>
                  <a:schemeClr val="dk1"/>
                </a:solidFill>
              </a:rPr>
              <a:t>If this course is maybe not the most appropriate fit for you given your </a:t>
            </a:r>
            <a:r>
              <a:rPr lang="en-US" sz="1700">
                <a:solidFill>
                  <a:schemeClr val="dk1"/>
                </a:solidFill>
              </a:rPr>
              <a:t>background, I encourage you to switch to 122 or 123!</a:t>
            </a:r>
            <a:endParaRPr sz="1700">
              <a:solidFill>
                <a:schemeClr val="dk1"/>
              </a:solidFill>
            </a:endParaRPr>
          </a:p>
        </p:txBody>
      </p:sp>
      <p:sp>
        <p:nvSpPr>
          <p:cNvPr id="167" name="Google Shape;167;p8: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9: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336550" lvl="0" marL="457200" rtl="0" algn="l">
              <a:spcBef>
                <a:spcPts val="0"/>
              </a:spcBef>
              <a:spcAft>
                <a:spcPts val="0"/>
              </a:spcAft>
              <a:buClr>
                <a:schemeClr val="dk1"/>
              </a:buClr>
              <a:buSzPts val="1700"/>
              <a:buChar char="-"/>
            </a:pPr>
            <a:r>
              <a:rPr lang="en-US" sz="1700">
                <a:solidFill>
                  <a:schemeClr val="dk1"/>
                </a:solidFill>
              </a:rPr>
              <a:t>Lectures on W and F; has pre-class work due before class</a:t>
            </a:r>
            <a:endParaRPr sz="1700">
              <a:solidFill>
                <a:schemeClr val="dk1"/>
              </a:solidFill>
            </a:endParaRPr>
          </a:p>
          <a:p>
            <a:pPr indent="-336550" lvl="1" marL="914400" rtl="0" algn="l">
              <a:spcBef>
                <a:spcPts val="0"/>
              </a:spcBef>
              <a:spcAft>
                <a:spcPts val="0"/>
              </a:spcAft>
              <a:buClr>
                <a:schemeClr val="dk1"/>
              </a:buClr>
              <a:buSzPts val="1700"/>
              <a:buChar char="-"/>
            </a:pPr>
            <a:r>
              <a:rPr lang="en-US" sz="1700">
                <a:solidFill>
                  <a:schemeClr val="dk1"/>
                </a:solidFill>
              </a:rPr>
              <a:t>This is so when I talk about something like a for loop or variables, you have an idea of what I’m referring to even if you don’t know how to use it perfectly (basically put all the boring stuff before class)</a:t>
            </a:r>
            <a:endParaRPr sz="1700">
              <a:solidFill>
                <a:schemeClr val="dk1"/>
              </a:solidFill>
            </a:endParaRPr>
          </a:p>
          <a:p>
            <a:pPr indent="-336550" lvl="1" marL="914400" rtl="0" algn="l">
              <a:spcBef>
                <a:spcPts val="0"/>
              </a:spcBef>
              <a:spcAft>
                <a:spcPts val="0"/>
              </a:spcAft>
              <a:buClr>
                <a:schemeClr val="dk1"/>
              </a:buClr>
              <a:buSzPts val="1700"/>
              <a:buChar char="-"/>
            </a:pPr>
            <a:r>
              <a:rPr lang="en-US" sz="1700">
                <a:solidFill>
                  <a:schemeClr val="dk1"/>
                </a:solidFill>
              </a:rPr>
              <a:t>We do not take attendance, it is only in your own interest to show up to lecture, take notes, and actively participate</a:t>
            </a:r>
            <a:endParaRPr sz="1700">
              <a:solidFill>
                <a:schemeClr val="dk1"/>
              </a:solidFill>
            </a:endParaRPr>
          </a:p>
          <a:p>
            <a:pPr indent="-336550" lvl="1" marL="914400" rtl="0" algn="l">
              <a:spcBef>
                <a:spcPts val="0"/>
              </a:spcBef>
              <a:spcAft>
                <a:spcPts val="0"/>
              </a:spcAft>
              <a:buClr>
                <a:schemeClr val="dk1"/>
              </a:buClr>
              <a:buSzPts val="1700"/>
              <a:buChar char="-"/>
            </a:pPr>
            <a:r>
              <a:rPr lang="en-US" sz="1700">
                <a:solidFill>
                  <a:schemeClr val="dk1"/>
                </a:solidFill>
              </a:rPr>
              <a:t>It’s worth noting that there are a good amount of students here that are non-</a:t>
            </a:r>
            <a:r>
              <a:rPr lang="en-US" sz="1700">
                <a:solidFill>
                  <a:schemeClr val="dk1"/>
                </a:solidFill>
              </a:rPr>
              <a:t>matriculated</a:t>
            </a:r>
            <a:r>
              <a:rPr lang="en-US" sz="1700">
                <a:solidFill>
                  <a:schemeClr val="dk1"/>
                </a:solidFill>
              </a:rPr>
              <a:t> (high school, lifetime learners, etc)</a:t>
            </a:r>
            <a:endParaRPr sz="1700">
              <a:solidFill>
                <a:schemeClr val="dk1"/>
              </a:solidFill>
            </a:endParaRPr>
          </a:p>
          <a:p>
            <a:pPr indent="-336550" lvl="2" marL="1371600" rtl="0" algn="l">
              <a:spcBef>
                <a:spcPts val="0"/>
              </a:spcBef>
              <a:spcAft>
                <a:spcPts val="0"/>
              </a:spcAft>
              <a:buClr>
                <a:schemeClr val="dk1"/>
              </a:buClr>
              <a:buSzPts val="1700"/>
              <a:buChar char="-"/>
            </a:pPr>
            <a:r>
              <a:rPr lang="en-US" sz="1700">
                <a:solidFill>
                  <a:schemeClr val="dk1"/>
                </a:solidFill>
              </a:rPr>
              <a:t>University classes require you to keep pace and organize your own time effectively, and my best advice for staying on top of your work is to not let yourself fall behind - come to lecture, attend section, ask questions on Ed, and get help at the IPL/Office hours.</a:t>
            </a:r>
            <a:endParaRPr sz="1700">
              <a:solidFill>
                <a:schemeClr val="dk1"/>
              </a:solidFill>
            </a:endParaRPr>
          </a:p>
          <a:p>
            <a:pPr indent="-336550" lvl="2" marL="1371600" rtl="0" algn="l">
              <a:spcBef>
                <a:spcPts val="0"/>
              </a:spcBef>
              <a:spcAft>
                <a:spcPts val="0"/>
              </a:spcAft>
              <a:buClr>
                <a:schemeClr val="dk1"/>
              </a:buClr>
              <a:buSzPts val="1700"/>
              <a:buChar char="-"/>
            </a:pPr>
            <a:r>
              <a:rPr lang="en-US" sz="1700">
                <a:solidFill>
                  <a:schemeClr val="dk1"/>
                </a:solidFill>
              </a:rPr>
              <a:t>I believe in all of you!</a:t>
            </a:r>
            <a:endParaRPr sz="1700">
              <a:solidFill>
                <a:schemeClr val="dk1"/>
              </a:solidFill>
            </a:endParaRPr>
          </a:p>
        </p:txBody>
      </p:sp>
      <p:sp>
        <p:nvSpPr>
          <p:cNvPr id="176" name="Google Shape;176;p9: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22ab5efe319_0_98: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336550" lvl="0" marL="457200" rtl="0" algn="l">
              <a:spcBef>
                <a:spcPts val="0"/>
              </a:spcBef>
              <a:spcAft>
                <a:spcPts val="0"/>
              </a:spcAft>
              <a:buClr>
                <a:schemeClr val="dk1"/>
              </a:buClr>
              <a:buSzPts val="1700"/>
              <a:buChar char="-"/>
            </a:pPr>
            <a:r>
              <a:rPr lang="en-US" sz="1700">
                <a:solidFill>
                  <a:schemeClr val="dk1"/>
                </a:solidFill>
              </a:rPr>
              <a:t>Sections - going to be smaller scale but much more hands on work with TAs</a:t>
            </a:r>
            <a:endParaRPr sz="1700">
              <a:solidFill>
                <a:schemeClr val="dk1"/>
              </a:solidFill>
            </a:endParaRPr>
          </a:p>
          <a:p>
            <a:pPr indent="-336550" lvl="1" marL="914400" rtl="0" algn="l">
              <a:spcBef>
                <a:spcPts val="0"/>
              </a:spcBef>
              <a:spcAft>
                <a:spcPts val="0"/>
              </a:spcAft>
              <a:buClr>
                <a:schemeClr val="dk1"/>
              </a:buClr>
              <a:buSzPts val="1700"/>
              <a:buChar char="-"/>
            </a:pPr>
            <a:r>
              <a:rPr lang="en-US" sz="1700">
                <a:solidFill>
                  <a:schemeClr val="dk1"/>
                </a:solidFill>
              </a:rPr>
              <a:t>This is where you can get real practice, prep for exams and quizzes, and TA advice about navigating this class</a:t>
            </a:r>
            <a:endParaRPr sz="1700">
              <a:solidFill>
                <a:schemeClr val="dk1"/>
              </a:solidFill>
            </a:endParaRPr>
          </a:p>
          <a:p>
            <a:pPr indent="-336550" lvl="1" marL="914400" rtl="0" algn="l">
              <a:spcBef>
                <a:spcPts val="0"/>
              </a:spcBef>
              <a:spcAft>
                <a:spcPts val="0"/>
              </a:spcAft>
              <a:buClr>
                <a:schemeClr val="dk1"/>
              </a:buClr>
              <a:buSzPts val="1700"/>
              <a:buChar char="-"/>
            </a:pPr>
            <a:r>
              <a:rPr lang="en-US" sz="1700">
                <a:solidFill>
                  <a:schemeClr val="dk1"/>
                </a:solidFill>
              </a:rPr>
              <a:t>Not recorded</a:t>
            </a:r>
            <a:endParaRPr sz="1700">
              <a:solidFill>
                <a:schemeClr val="dk1"/>
              </a:solidFill>
            </a:endParaRPr>
          </a:p>
        </p:txBody>
      </p:sp>
      <p:sp>
        <p:nvSpPr>
          <p:cNvPr id="187" name="Google Shape;187;g22ab5efe319_0_98:notes"/>
          <p:cNvSpPr/>
          <p:nvPr>
            <p:ph idx="2" type="sldImg"/>
          </p:nvPr>
        </p:nvSpPr>
        <p:spPr>
          <a:xfrm>
            <a:off x="2032400" y="514350"/>
            <a:ext cx="8128500" cy="2571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22ab5efe319_0_67: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336550" lvl="0" marL="457200" rtl="0" algn="l">
              <a:spcBef>
                <a:spcPts val="0"/>
              </a:spcBef>
              <a:spcAft>
                <a:spcPts val="0"/>
              </a:spcAft>
              <a:buClr>
                <a:schemeClr val="dk1"/>
              </a:buClr>
              <a:buSzPts val="1700"/>
              <a:buChar char="-"/>
            </a:pPr>
            <a:r>
              <a:rPr lang="en-US" sz="1700">
                <a:solidFill>
                  <a:schemeClr val="dk1"/>
                </a:solidFill>
              </a:rPr>
              <a:t>Programming Assignments are structured assignments that we use to assess some of those foundational ideas we want you to grasp</a:t>
            </a:r>
            <a:endParaRPr sz="1700">
              <a:solidFill>
                <a:schemeClr val="dk1"/>
              </a:solidFill>
            </a:endParaRPr>
          </a:p>
          <a:p>
            <a:pPr indent="-336550" lvl="0" marL="457200" rtl="0" algn="l">
              <a:spcBef>
                <a:spcPts val="0"/>
              </a:spcBef>
              <a:spcAft>
                <a:spcPts val="0"/>
              </a:spcAft>
              <a:buClr>
                <a:schemeClr val="dk1"/>
              </a:buClr>
              <a:buSzPts val="1700"/>
              <a:buChar char="-"/>
            </a:pPr>
            <a:r>
              <a:rPr lang="en-US" sz="1700">
                <a:solidFill>
                  <a:schemeClr val="dk1"/>
                </a:solidFill>
              </a:rPr>
              <a:t>They have stricter requirements, are generally more “substantive” and will also be our way to measure your technical progress throughout the course</a:t>
            </a:r>
            <a:endParaRPr sz="1700">
              <a:solidFill>
                <a:schemeClr val="dk1"/>
              </a:solidFill>
            </a:endParaRPr>
          </a:p>
          <a:p>
            <a:pPr indent="0" lvl="0" marL="0" rtl="0" algn="l">
              <a:spcBef>
                <a:spcPts val="0"/>
              </a:spcBef>
              <a:spcAft>
                <a:spcPts val="0"/>
              </a:spcAft>
              <a:buNone/>
            </a:pPr>
            <a:r>
              <a:t/>
            </a:r>
            <a:endParaRPr sz="1700">
              <a:solidFill>
                <a:schemeClr val="dk1"/>
              </a:solidFill>
            </a:endParaRPr>
          </a:p>
        </p:txBody>
      </p:sp>
      <p:sp>
        <p:nvSpPr>
          <p:cNvPr id="202" name="Google Shape;202;g22ab5efe319_0_67:notes"/>
          <p:cNvSpPr/>
          <p:nvPr>
            <p:ph idx="2" type="sldImg"/>
          </p:nvPr>
        </p:nvSpPr>
        <p:spPr>
          <a:xfrm>
            <a:off x="2032400" y="514350"/>
            <a:ext cx="8128500" cy="2571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22ab5efe319_0_112: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336550" lvl="0" marL="457200" rtl="0" algn="l">
              <a:spcBef>
                <a:spcPts val="0"/>
              </a:spcBef>
              <a:spcAft>
                <a:spcPts val="0"/>
              </a:spcAft>
              <a:buClr>
                <a:schemeClr val="dk1"/>
              </a:buClr>
              <a:buSzPts val="1700"/>
              <a:buChar char="-"/>
            </a:pPr>
            <a:r>
              <a:rPr lang="en-US" sz="1700">
                <a:solidFill>
                  <a:schemeClr val="dk1"/>
                </a:solidFill>
              </a:rPr>
              <a:t>We understand that coding is a very open ended thing, so we want to give you flexibility to “play” with coding</a:t>
            </a:r>
            <a:endParaRPr sz="1700">
              <a:solidFill>
                <a:schemeClr val="dk1"/>
              </a:solidFill>
            </a:endParaRPr>
          </a:p>
          <a:p>
            <a:pPr indent="-336550" lvl="0" marL="457200" rtl="0" algn="l">
              <a:spcBef>
                <a:spcPts val="0"/>
              </a:spcBef>
              <a:spcAft>
                <a:spcPts val="0"/>
              </a:spcAft>
              <a:buClr>
                <a:schemeClr val="dk1"/>
              </a:buClr>
              <a:buSzPts val="1700"/>
              <a:buChar char="-"/>
            </a:pPr>
            <a:r>
              <a:rPr lang="en-US" sz="1700">
                <a:solidFill>
                  <a:schemeClr val="dk1"/>
                </a:solidFill>
              </a:rPr>
              <a:t>Creative projects are open ended assignments allow you to explore coding more! Summer quarter is a little bit different, </a:t>
            </a:r>
            <a:r>
              <a:rPr lang="en-US" sz="1700">
                <a:solidFill>
                  <a:schemeClr val="dk1"/>
                </a:solidFill>
              </a:rPr>
              <a:t>however</a:t>
            </a:r>
            <a:r>
              <a:rPr lang="en-US" sz="1700">
                <a:solidFill>
                  <a:schemeClr val="dk1"/>
                </a:solidFill>
              </a:rPr>
              <a:t>, as we have 9 weeks instead of 10 and no finals week, so one of the later assignments will be modified. More on that later</a:t>
            </a:r>
            <a:endParaRPr sz="1700">
              <a:solidFill>
                <a:schemeClr val="dk1"/>
              </a:solidFill>
            </a:endParaRPr>
          </a:p>
        </p:txBody>
      </p:sp>
      <p:sp>
        <p:nvSpPr>
          <p:cNvPr id="222" name="Google Shape;222;g22ab5efe319_0_112:notes"/>
          <p:cNvSpPr/>
          <p:nvPr>
            <p:ph idx="2" type="sldImg"/>
          </p:nvPr>
        </p:nvSpPr>
        <p:spPr>
          <a:xfrm>
            <a:off x="2032400" y="514350"/>
            <a:ext cx="8128500" cy="2571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22ab5efe319_0_143: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336550" lvl="0" marL="457200" rtl="0" algn="l">
              <a:spcBef>
                <a:spcPts val="0"/>
              </a:spcBef>
              <a:spcAft>
                <a:spcPts val="0"/>
              </a:spcAft>
              <a:buClr>
                <a:schemeClr val="dk1"/>
              </a:buClr>
              <a:buSzPts val="1700"/>
              <a:buChar char="-"/>
            </a:pPr>
            <a:r>
              <a:rPr lang="en-US" sz="1700">
                <a:solidFill>
                  <a:schemeClr val="dk1"/>
                </a:solidFill>
              </a:rPr>
              <a:t>There will be three quizzes throughout the quarter</a:t>
            </a:r>
            <a:endParaRPr sz="1700">
              <a:solidFill>
                <a:schemeClr val="dk1"/>
              </a:solidFill>
            </a:endParaRPr>
          </a:p>
          <a:p>
            <a:pPr indent="-336550" lvl="0" marL="457200" rtl="0" algn="l">
              <a:spcBef>
                <a:spcPts val="0"/>
              </a:spcBef>
              <a:spcAft>
                <a:spcPts val="0"/>
              </a:spcAft>
              <a:buClr>
                <a:schemeClr val="dk1"/>
              </a:buClr>
              <a:buSzPts val="1700"/>
              <a:buChar char="-"/>
            </a:pPr>
            <a:r>
              <a:rPr lang="en-US" sz="1700">
                <a:solidFill>
                  <a:schemeClr val="dk1"/>
                </a:solidFill>
              </a:rPr>
              <a:t>The</a:t>
            </a:r>
            <a:r>
              <a:rPr lang="en-US" sz="1700">
                <a:solidFill>
                  <a:schemeClr val="dk1"/>
                </a:solidFill>
              </a:rPr>
              <a:t>y</a:t>
            </a:r>
            <a:r>
              <a:rPr lang="en-US" sz="1700">
                <a:solidFill>
                  <a:schemeClr val="dk1"/>
                </a:solidFill>
              </a:rPr>
              <a:t> will be take home quizzes, all of </a:t>
            </a:r>
            <a:r>
              <a:rPr lang="en-US" sz="1700">
                <a:solidFill>
                  <a:schemeClr val="dk1"/>
                </a:solidFill>
              </a:rPr>
              <a:t>which</a:t>
            </a:r>
            <a:r>
              <a:rPr lang="en-US" sz="1700">
                <a:solidFill>
                  <a:schemeClr val="dk1"/>
                </a:solidFill>
              </a:rPr>
              <a:t> are are on the course </a:t>
            </a:r>
            <a:r>
              <a:rPr lang="en-US" sz="1700">
                <a:solidFill>
                  <a:schemeClr val="dk1"/>
                </a:solidFill>
              </a:rPr>
              <a:t>calendar</a:t>
            </a:r>
            <a:r>
              <a:rPr lang="en-US" sz="1700">
                <a:solidFill>
                  <a:schemeClr val="dk1"/>
                </a:solidFill>
              </a:rPr>
              <a:t> on the website so you can begin planning around those.</a:t>
            </a:r>
            <a:endParaRPr sz="1700">
              <a:solidFill>
                <a:schemeClr val="dk1"/>
              </a:solidFill>
            </a:endParaRPr>
          </a:p>
          <a:p>
            <a:pPr indent="-336550" lvl="0" marL="457200" rtl="0" algn="l">
              <a:spcBef>
                <a:spcPts val="0"/>
              </a:spcBef>
              <a:spcAft>
                <a:spcPts val="0"/>
              </a:spcAft>
              <a:buClr>
                <a:schemeClr val="dk1"/>
              </a:buClr>
              <a:buSzPts val="1700"/>
              <a:buChar char="-"/>
            </a:pPr>
            <a:r>
              <a:rPr lang="en-US" sz="1700">
                <a:solidFill>
                  <a:schemeClr val="dk1"/>
                </a:solidFill>
              </a:rPr>
              <a:t>These quizzes are meant to be taken individually, and will not </a:t>
            </a:r>
            <a:r>
              <a:rPr lang="en-US" sz="1700">
                <a:solidFill>
                  <a:schemeClr val="dk1"/>
                </a:solidFill>
              </a:rPr>
              <a:t>have</a:t>
            </a:r>
            <a:r>
              <a:rPr lang="en-US" sz="1700">
                <a:solidFill>
                  <a:schemeClr val="dk1"/>
                </a:solidFill>
              </a:rPr>
              <a:t> the opportunity to retake</a:t>
            </a:r>
            <a:endParaRPr sz="1700">
              <a:solidFill>
                <a:schemeClr val="dk1"/>
              </a:solidFill>
            </a:endParaRPr>
          </a:p>
          <a:p>
            <a:pPr indent="-336550" lvl="0" marL="457200" rtl="0" algn="l">
              <a:spcBef>
                <a:spcPts val="0"/>
              </a:spcBef>
              <a:spcAft>
                <a:spcPts val="0"/>
              </a:spcAft>
              <a:buClr>
                <a:schemeClr val="dk1"/>
              </a:buClr>
              <a:buSzPts val="1700"/>
              <a:buChar char="-"/>
            </a:pPr>
            <a:r>
              <a:rPr lang="en-US" sz="1700">
                <a:solidFill>
                  <a:schemeClr val="dk1"/>
                </a:solidFill>
              </a:rPr>
              <a:t>These are meant to soften the weight of something like a final (better than something like 60% of your grade being the final or midterm/final, which is how intro CSE used to be)</a:t>
            </a:r>
            <a:endParaRPr sz="1700">
              <a:solidFill>
                <a:schemeClr val="dk1"/>
              </a:solidFill>
            </a:endParaRPr>
          </a:p>
        </p:txBody>
      </p:sp>
      <p:sp>
        <p:nvSpPr>
          <p:cNvPr id="246" name="Google Shape;246;g22ab5efe319_0_143:notes"/>
          <p:cNvSpPr/>
          <p:nvPr>
            <p:ph idx="2" type="sldImg"/>
          </p:nvPr>
        </p:nvSpPr>
        <p:spPr>
          <a:xfrm>
            <a:off x="2032400" y="514350"/>
            <a:ext cx="8128500" cy="2571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 name="Shape 48"/>
        <p:cNvGrpSpPr/>
        <p:nvPr/>
      </p:nvGrpSpPr>
      <p:grpSpPr>
        <a:xfrm>
          <a:off x="0" y="0"/>
          <a:ext cx="0" cy="0"/>
          <a:chOff x="0" y="0"/>
          <a:chExt cx="0" cy="0"/>
        </a:xfrm>
      </p:grpSpPr>
      <p:sp>
        <p:nvSpPr>
          <p:cNvPr id="49" name="Google Shape;49;p2: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2: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22ab5efe319_0_174: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336550" lvl="0" marL="457200" rtl="0" algn="l">
              <a:spcBef>
                <a:spcPts val="0"/>
              </a:spcBef>
              <a:spcAft>
                <a:spcPts val="0"/>
              </a:spcAft>
              <a:buClr>
                <a:schemeClr val="dk1"/>
              </a:buClr>
              <a:buSzPts val="1700"/>
              <a:buChar char="-"/>
            </a:pPr>
            <a:r>
              <a:rPr lang="en-US" sz="1700">
                <a:solidFill>
                  <a:schemeClr val="dk1"/>
                </a:solidFill>
              </a:rPr>
              <a:t>Finally, an in person exam will be on the last week of the quarter, most likely on the Wednesday</a:t>
            </a:r>
            <a:endParaRPr sz="1700">
              <a:solidFill>
                <a:schemeClr val="dk1"/>
              </a:solidFill>
            </a:endParaRPr>
          </a:p>
          <a:p>
            <a:pPr indent="-336550" lvl="0" marL="457200" rtl="0" algn="l">
              <a:spcBef>
                <a:spcPts val="0"/>
              </a:spcBef>
              <a:spcAft>
                <a:spcPts val="0"/>
              </a:spcAft>
              <a:buClr>
                <a:schemeClr val="dk1"/>
              </a:buClr>
              <a:buSzPts val="1700"/>
              <a:buChar char="-"/>
            </a:pPr>
            <a:r>
              <a:rPr lang="en-US" sz="1700">
                <a:solidFill>
                  <a:schemeClr val="dk1"/>
                </a:solidFill>
              </a:rPr>
              <a:t>Will evaluate the entire quarter, and will be conducted in person and written on paper. With this in mind, you should consider practicing writing code and problems on paper throughout the quarter in section or at home as you will be </a:t>
            </a:r>
            <a:r>
              <a:rPr lang="en-US" sz="1700">
                <a:solidFill>
                  <a:schemeClr val="dk1"/>
                </a:solidFill>
              </a:rPr>
              <a:t>expected to do so on the final</a:t>
            </a:r>
            <a:endParaRPr sz="1700">
              <a:solidFill>
                <a:schemeClr val="dk1"/>
              </a:solidFill>
            </a:endParaRPr>
          </a:p>
          <a:p>
            <a:pPr indent="-336550" lvl="0" marL="457200" rtl="0" algn="l">
              <a:spcBef>
                <a:spcPts val="0"/>
              </a:spcBef>
              <a:spcAft>
                <a:spcPts val="0"/>
              </a:spcAft>
              <a:buClr>
                <a:schemeClr val="dk1"/>
              </a:buClr>
              <a:buSzPts val="1700"/>
              <a:buChar char="-"/>
            </a:pPr>
            <a:r>
              <a:rPr lang="en-US" sz="1700">
                <a:solidFill>
                  <a:schemeClr val="dk1"/>
                </a:solidFill>
              </a:rPr>
              <a:t>Not meant to tank your grade, will be about the weight of two ish quizzes</a:t>
            </a:r>
            <a:endParaRPr sz="1700">
              <a:solidFill>
                <a:schemeClr val="dk1"/>
              </a:solidFill>
            </a:endParaRPr>
          </a:p>
        </p:txBody>
      </p:sp>
      <p:sp>
        <p:nvSpPr>
          <p:cNvPr id="274" name="Google Shape;274;g22ab5efe319_0_174:notes"/>
          <p:cNvSpPr/>
          <p:nvPr>
            <p:ph idx="2" type="sldImg"/>
          </p:nvPr>
        </p:nvSpPr>
        <p:spPr>
          <a:xfrm>
            <a:off x="2032400" y="514350"/>
            <a:ext cx="8128500" cy="2571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p10: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10: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p11: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336550" lvl="0" marL="457200" rtl="0" algn="l">
              <a:spcBef>
                <a:spcPts val="0"/>
              </a:spcBef>
              <a:spcAft>
                <a:spcPts val="0"/>
              </a:spcAft>
              <a:buClr>
                <a:schemeClr val="dk1"/>
              </a:buClr>
              <a:buSzPts val="1700"/>
              <a:buChar char="-"/>
            </a:pPr>
            <a:r>
              <a:rPr lang="en-US" sz="1700">
                <a:solidFill>
                  <a:schemeClr val="dk1"/>
                </a:solidFill>
              </a:rPr>
              <a:t>Who knows who this is?</a:t>
            </a:r>
            <a:endParaRPr sz="1700">
              <a:solidFill>
                <a:schemeClr val="dk1"/>
              </a:solidFill>
            </a:endParaRPr>
          </a:p>
          <a:p>
            <a:pPr indent="-336550" lvl="0" marL="457200" rtl="0" algn="l">
              <a:spcBef>
                <a:spcPts val="0"/>
              </a:spcBef>
              <a:spcAft>
                <a:spcPts val="0"/>
              </a:spcAft>
              <a:buClr>
                <a:schemeClr val="dk1"/>
              </a:buClr>
              <a:buSzPts val="1700"/>
              <a:buChar char="-"/>
            </a:pPr>
            <a:r>
              <a:rPr lang="en-US" sz="1700">
                <a:solidFill>
                  <a:schemeClr val="dk1"/>
                </a:solidFill>
              </a:rPr>
              <a:t>Raise your hand if you know how to ride a bike?</a:t>
            </a:r>
            <a:endParaRPr sz="1700">
              <a:solidFill>
                <a:schemeClr val="dk1"/>
              </a:solidFill>
            </a:endParaRPr>
          </a:p>
          <a:p>
            <a:pPr indent="-336550" lvl="0" marL="457200" rtl="0" algn="l">
              <a:spcBef>
                <a:spcPts val="0"/>
              </a:spcBef>
              <a:spcAft>
                <a:spcPts val="0"/>
              </a:spcAft>
              <a:buClr>
                <a:schemeClr val="dk1"/>
              </a:buClr>
              <a:buSzPts val="1700"/>
              <a:buChar char="-"/>
            </a:pPr>
            <a:r>
              <a:rPr lang="en-US" sz="1700">
                <a:solidFill>
                  <a:schemeClr val="dk1"/>
                </a:solidFill>
              </a:rPr>
              <a:t>Now raise your hand if you learned how to ride a bike by watching videos twice a week about what parts of the bike do what and how to turn and pedal correctly via GoPro etc</a:t>
            </a:r>
            <a:endParaRPr sz="1700">
              <a:solidFill>
                <a:schemeClr val="dk1"/>
              </a:solidFill>
            </a:endParaRPr>
          </a:p>
          <a:p>
            <a:pPr indent="-336550" lvl="0" marL="457200" rtl="0" algn="l">
              <a:spcBef>
                <a:spcPts val="0"/>
              </a:spcBef>
              <a:spcAft>
                <a:spcPts val="0"/>
              </a:spcAft>
              <a:buClr>
                <a:schemeClr val="dk1"/>
              </a:buClr>
              <a:buSzPts val="1700"/>
              <a:buChar char="-"/>
            </a:pPr>
            <a:r>
              <a:rPr lang="en-US" sz="1700">
                <a:solidFill>
                  <a:schemeClr val="dk1"/>
                </a:solidFill>
              </a:rPr>
              <a:t>Traditional learning model is you watching me work through problems, you are following and nodding and like oh this is great and then you get to the quiz where you have to do it yourself and you are like… shit</a:t>
            </a:r>
            <a:endParaRPr sz="1700">
              <a:solidFill>
                <a:schemeClr val="dk1"/>
              </a:solidFill>
            </a:endParaRPr>
          </a:p>
          <a:p>
            <a:pPr indent="-336550" lvl="0" marL="457200" rtl="0" algn="l">
              <a:spcBef>
                <a:spcPts val="0"/>
              </a:spcBef>
              <a:spcAft>
                <a:spcPts val="0"/>
              </a:spcAft>
              <a:buClr>
                <a:schemeClr val="dk1"/>
              </a:buClr>
              <a:buSzPts val="1700"/>
              <a:buChar char="-"/>
            </a:pPr>
            <a:r>
              <a:rPr lang="en-US" sz="1700">
                <a:solidFill>
                  <a:schemeClr val="dk1"/>
                </a:solidFill>
              </a:rPr>
              <a:t>You learn through having to physically do it and redo it and redo it over and over. Active learning! This is why PCM is so important!</a:t>
            </a:r>
            <a:endParaRPr sz="1700">
              <a:solidFill>
                <a:schemeClr val="dk1"/>
              </a:solidFill>
            </a:endParaRPr>
          </a:p>
        </p:txBody>
      </p:sp>
      <p:sp>
        <p:nvSpPr>
          <p:cNvPr id="318" name="Google Shape;318;p11: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p12: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12: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22ab5efe319_0_205: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g22ab5efe319_0_205:notes"/>
          <p:cNvSpPr/>
          <p:nvPr>
            <p:ph idx="2" type="sldImg"/>
          </p:nvPr>
        </p:nvSpPr>
        <p:spPr>
          <a:xfrm>
            <a:off x="2032400" y="514350"/>
            <a:ext cx="8128500" cy="2571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22ab5efe319_0_211: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g22ab5efe319_0_211:notes"/>
          <p:cNvSpPr/>
          <p:nvPr>
            <p:ph idx="2" type="sldImg"/>
          </p:nvPr>
        </p:nvSpPr>
        <p:spPr>
          <a:xfrm>
            <a:off x="2032400" y="514350"/>
            <a:ext cx="8128500" cy="2571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p13: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336550" lvl="0" marL="457200" rtl="0" algn="l">
              <a:spcBef>
                <a:spcPts val="0"/>
              </a:spcBef>
              <a:spcAft>
                <a:spcPts val="0"/>
              </a:spcAft>
              <a:buClr>
                <a:schemeClr val="dk1"/>
              </a:buClr>
              <a:buSzPts val="1700"/>
              <a:buChar char="-"/>
            </a:pPr>
            <a:r>
              <a:rPr lang="en-US" sz="1700">
                <a:solidFill>
                  <a:schemeClr val="dk1"/>
                </a:solidFill>
              </a:rPr>
              <a:t>Who has heard of metacognition</a:t>
            </a:r>
            <a:endParaRPr sz="1700">
              <a:solidFill>
                <a:schemeClr val="dk1"/>
              </a:solidFill>
            </a:endParaRPr>
          </a:p>
          <a:p>
            <a:pPr indent="-336550" lvl="0" marL="457200" rtl="0" algn="l">
              <a:spcBef>
                <a:spcPts val="0"/>
              </a:spcBef>
              <a:spcAft>
                <a:spcPts val="0"/>
              </a:spcAft>
              <a:buClr>
                <a:schemeClr val="dk1"/>
              </a:buClr>
              <a:buSzPts val="1700"/>
              <a:buChar char="-"/>
            </a:pPr>
            <a:r>
              <a:rPr lang="en-US" sz="1700">
                <a:solidFill>
                  <a:schemeClr val="dk1"/>
                </a:solidFill>
              </a:rPr>
              <a:t>Metacognition is thinking about the way you think</a:t>
            </a:r>
            <a:endParaRPr sz="1700">
              <a:solidFill>
                <a:schemeClr val="dk1"/>
              </a:solidFill>
            </a:endParaRPr>
          </a:p>
          <a:p>
            <a:pPr indent="-336550" lvl="0" marL="457200" rtl="0" algn="l">
              <a:spcBef>
                <a:spcPts val="0"/>
              </a:spcBef>
              <a:spcAft>
                <a:spcPts val="0"/>
              </a:spcAft>
              <a:buClr>
                <a:schemeClr val="dk1"/>
              </a:buClr>
              <a:buSzPts val="1700"/>
              <a:buChar char="-"/>
            </a:pPr>
            <a:r>
              <a:rPr lang="en-US" sz="1700">
                <a:solidFill>
                  <a:schemeClr val="dk1"/>
                </a:solidFill>
              </a:rPr>
              <a:t>Once you figure out how you learn best how you study best etc - you will be much more successful</a:t>
            </a:r>
            <a:endParaRPr sz="1700">
              <a:solidFill>
                <a:schemeClr val="dk1"/>
              </a:solidFill>
            </a:endParaRPr>
          </a:p>
          <a:p>
            <a:pPr indent="-336550" lvl="0" marL="457200" rtl="0" algn="l">
              <a:spcBef>
                <a:spcPts val="0"/>
              </a:spcBef>
              <a:spcAft>
                <a:spcPts val="0"/>
              </a:spcAft>
              <a:buClr>
                <a:schemeClr val="dk1"/>
              </a:buClr>
              <a:buSzPts val="1700"/>
              <a:buChar char="-"/>
            </a:pPr>
            <a:r>
              <a:rPr lang="en-US" sz="1700">
                <a:solidFill>
                  <a:schemeClr val="dk1"/>
                </a:solidFill>
              </a:rPr>
              <a:t>Rubber duck debugging</a:t>
            </a:r>
            <a:endParaRPr sz="1700">
              <a:solidFill>
                <a:schemeClr val="dk1"/>
              </a:solidFill>
            </a:endParaRPr>
          </a:p>
        </p:txBody>
      </p:sp>
      <p:sp>
        <p:nvSpPr>
          <p:cNvPr id="346" name="Google Shape;346;p13: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p14: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14: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p15: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15: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p16: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16: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p3: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3: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22ab5efe319_0_217: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336550" lvl="0" marL="457200" rtl="0" algn="l">
              <a:spcBef>
                <a:spcPts val="0"/>
              </a:spcBef>
              <a:spcAft>
                <a:spcPts val="0"/>
              </a:spcAft>
              <a:buClr>
                <a:schemeClr val="dk1"/>
              </a:buClr>
              <a:buSzPts val="1700"/>
              <a:buChar char="-"/>
            </a:pPr>
            <a:r>
              <a:rPr lang="en-US" sz="1700">
                <a:solidFill>
                  <a:schemeClr val="dk1"/>
                </a:solidFill>
              </a:rPr>
              <a:t>My biggest mistake when I took this course was not using the IPL when I took 142, but I set up camp there in 143</a:t>
            </a:r>
            <a:endParaRPr sz="1700">
              <a:solidFill>
                <a:schemeClr val="dk1"/>
              </a:solidFill>
            </a:endParaRPr>
          </a:p>
          <a:p>
            <a:pPr indent="-336550" lvl="0" marL="457200" rtl="0" algn="l">
              <a:spcBef>
                <a:spcPts val="0"/>
              </a:spcBef>
              <a:spcAft>
                <a:spcPts val="0"/>
              </a:spcAft>
              <a:buClr>
                <a:schemeClr val="dk1"/>
              </a:buClr>
              <a:buSzPts val="1700"/>
              <a:buChar char="-"/>
            </a:pPr>
            <a:r>
              <a:rPr lang="en-US" sz="1700">
                <a:solidFill>
                  <a:schemeClr val="dk1"/>
                </a:solidFill>
              </a:rPr>
              <a:t>IPL is amazing, across the board we get great feedback on that</a:t>
            </a:r>
            <a:endParaRPr sz="1700">
              <a:solidFill>
                <a:schemeClr val="dk1"/>
              </a:solidFill>
            </a:endParaRPr>
          </a:p>
          <a:p>
            <a:pPr indent="-336550" lvl="0" marL="457200" rtl="0" algn="l">
              <a:spcBef>
                <a:spcPts val="0"/>
              </a:spcBef>
              <a:spcAft>
                <a:spcPts val="0"/>
              </a:spcAft>
              <a:buClr>
                <a:schemeClr val="dk1"/>
              </a:buClr>
              <a:buSzPts val="1700"/>
              <a:buChar char="-"/>
            </a:pPr>
            <a:r>
              <a:rPr lang="en-US" sz="1700">
                <a:solidFill>
                  <a:schemeClr val="dk1"/>
                </a:solidFill>
              </a:rPr>
              <a:t>Possibly hybrid for weekends and monday night </a:t>
            </a:r>
            <a:r>
              <a:rPr lang="en-US" sz="1700">
                <a:solidFill>
                  <a:schemeClr val="dk1"/>
                </a:solidFill>
              </a:rPr>
              <a:t>because</a:t>
            </a:r>
            <a:r>
              <a:rPr lang="en-US" sz="1700">
                <a:solidFill>
                  <a:schemeClr val="dk1"/>
                </a:solidFill>
              </a:rPr>
              <a:t> we understand that many people here are high school students, or have a job, etc</a:t>
            </a:r>
            <a:endParaRPr sz="1700">
              <a:solidFill>
                <a:schemeClr val="dk1"/>
              </a:solidFill>
            </a:endParaRPr>
          </a:p>
        </p:txBody>
      </p:sp>
      <p:sp>
        <p:nvSpPr>
          <p:cNvPr id="374" name="Google Shape;374;g22ab5efe319_0_217:notes"/>
          <p:cNvSpPr/>
          <p:nvPr>
            <p:ph idx="2" type="sldImg"/>
          </p:nvPr>
        </p:nvSpPr>
        <p:spPr>
          <a:xfrm>
            <a:off x="2032400" y="514350"/>
            <a:ext cx="8128500" cy="2571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22ab5efe319_0_227: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g22ab5efe319_0_227:notes"/>
          <p:cNvSpPr/>
          <p:nvPr>
            <p:ph idx="2" type="sldImg"/>
          </p:nvPr>
        </p:nvSpPr>
        <p:spPr>
          <a:xfrm>
            <a:off x="2032400" y="514350"/>
            <a:ext cx="8128500" cy="2571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22ab5efe319_0_222: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g22ab5efe319_0_222:notes"/>
          <p:cNvSpPr/>
          <p:nvPr>
            <p:ph idx="2" type="sldImg"/>
          </p:nvPr>
        </p:nvSpPr>
        <p:spPr>
          <a:xfrm>
            <a:off x="2032400" y="514350"/>
            <a:ext cx="8128500" cy="2571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p17: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17: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p18: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336550" lvl="0" marL="457200" rtl="0" algn="l">
              <a:spcBef>
                <a:spcPts val="0"/>
              </a:spcBef>
              <a:spcAft>
                <a:spcPts val="0"/>
              </a:spcAft>
              <a:buClr>
                <a:schemeClr val="dk1"/>
              </a:buClr>
              <a:buSzPts val="1700"/>
              <a:buChar char="-"/>
            </a:pPr>
            <a:r>
              <a:rPr lang="en-US" sz="1700">
                <a:solidFill>
                  <a:schemeClr val="dk1"/>
                </a:solidFill>
              </a:rPr>
              <a:t>Shit happens, if you are dealing with </a:t>
            </a:r>
            <a:r>
              <a:rPr lang="en-US" sz="1700">
                <a:solidFill>
                  <a:schemeClr val="dk1"/>
                </a:solidFill>
              </a:rPr>
              <a:t>extraneous</a:t>
            </a:r>
            <a:r>
              <a:rPr lang="en-US" sz="1700">
                <a:solidFill>
                  <a:schemeClr val="dk1"/>
                </a:solidFill>
              </a:rPr>
              <a:t> circumstances reach out to me and the worst I can say is “that’s what resubmissions are for”</a:t>
            </a:r>
            <a:endParaRPr/>
          </a:p>
        </p:txBody>
      </p:sp>
      <p:sp>
        <p:nvSpPr>
          <p:cNvPr id="400" name="Google Shape;400;p18: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p19: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19: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p20: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336550" lvl="0" marL="457200" rtl="0" algn="l">
              <a:spcBef>
                <a:spcPts val="0"/>
              </a:spcBef>
              <a:spcAft>
                <a:spcPts val="0"/>
              </a:spcAft>
              <a:buClr>
                <a:schemeClr val="dk1"/>
              </a:buClr>
              <a:buSzPts val="1700"/>
              <a:buChar char="-"/>
            </a:pPr>
            <a:r>
              <a:rPr lang="en-US" sz="1700">
                <a:solidFill>
                  <a:schemeClr val="dk1"/>
                </a:solidFill>
              </a:rPr>
              <a:t>Central place for all information you will need, bookmark this</a:t>
            </a:r>
            <a:endParaRPr sz="1700">
              <a:solidFill>
                <a:schemeClr val="dk1"/>
              </a:solidFill>
            </a:endParaRPr>
          </a:p>
          <a:p>
            <a:pPr indent="-336550" lvl="0" marL="457200" rtl="0" algn="l">
              <a:spcBef>
                <a:spcPts val="0"/>
              </a:spcBef>
              <a:spcAft>
                <a:spcPts val="0"/>
              </a:spcAft>
              <a:buClr>
                <a:schemeClr val="dk1"/>
              </a:buClr>
              <a:buSzPts val="1700"/>
              <a:buChar char="-"/>
            </a:pPr>
            <a:r>
              <a:rPr lang="en-US" sz="1700">
                <a:solidFill>
                  <a:schemeClr val="dk1"/>
                </a:solidFill>
              </a:rPr>
              <a:t>Calendar will be your best friend</a:t>
            </a:r>
            <a:endParaRPr sz="1700">
              <a:solidFill>
                <a:schemeClr val="dk1"/>
              </a:solidFill>
            </a:endParaRPr>
          </a:p>
        </p:txBody>
      </p:sp>
      <p:sp>
        <p:nvSpPr>
          <p:cNvPr id="418" name="Google Shape;418;p20: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p21: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336550" lvl="0" marL="457200" rtl="0" algn="l">
              <a:spcBef>
                <a:spcPts val="0"/>
              </a:spcBef>
              <a:spcAft>
                <a:spcPts val="0"/>
              </a:spcAft>
              <a:buClr>
                <a:schemeClr val="dk1"/>
              </a:buClr>
              <a:buSzPts val="1700"/>
              <a:buChar char="-"/>
            </a:pPr>
            <a:r>
              <a:rPr lang="en-US" sz="1700">
                <a:solidFill>
                  <a:schemeClr val="dk1"/>
                </a:solidFill>
              </a:rPr>
              <a:t>Syllabus is our contract with each other</a:t>
            </a:r>
            <a:endParaRPr sz="1700">
              <a:solidFill>
                <a:schemeClr val="dk1"/>
              </a:solidFill>
            </a:endParaRPr>
          </a:p>
          <a:p>
            <a:pPr indent="-336550" lvl="0" marL="457200" rtl="0" algn="l">
              <a:spcBef>
                <a:spcPts val="0"/>
              </a:spcBef>
              <a:spcAft>
                <a:spcPts val="0"/>
              </a:spcAft>
              <a:buClr>
                <a:schemeClr val="dk1"/>
              </a:buClr>
              <a:buSzPts val="1700"/>
              <a:buChar char="-"/>
            </a:pPr>
            <a:r>
              <a:rPr lang="en-US" sz="1700">
                <a:solidFill>
                  <a:schemeClr val="dk1"/>
                </a:solidFill>
              </a:rPr>
              <a:t>It will answer all your questions, it will be </a:t>
            </a:r>
            <a:r>
              <a:rPr lang="en-US" sz="1700">
                <a:solidFill>
                  <a:schemeClr val="dk1"/>
                </a:solidFill>
              </a:rPr>
              <a:t>heartbreaking</a:t>
            </a:r>
            <a:r>
              <a:rPr lang="en-US" sz="1700">
                <a:solidFill>
                  <a:schemeClr val="dk1"/>
                </a:solidFill>
              </a:rPr>
              <a:t> if I </a:t>
            </a:r>
            <a:r>
              <a:rPr lang="en-US" sz="1700">
                <a:solidFill>
                  <a:schemeClr val="dk1"/>
                </a:solidFill>
              </a:rPr>
              <a:t>get</a:t>
            </a:r>
            <a:r>
              <a:rPr lang="en-US" sz="1700">
                <a:solidFill>
                  <a:schemeClr val="dk1"/>
                </a:solidFill>
              </a:rPr>
              <a:t> an email week 8 asking “what is a resubmission and how can I use it?”</a:t>
            </a:r>
            <a:endParaRPr sz="1700">
              <a:solidFill>
                <a:schemeClr val="dk1"/>
              </a:solidFill>
            </a:endParaRPr>
          </a:p>
        </p:txBody>
      </p:sp>
      <p:sp>
        <p:nvSpPr>
          <p:cNvPr id="428" name="Google Shape;428;p21: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p22: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22: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p23: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23: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p4: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4: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p24: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24: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p25: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336550" lvl="0" marL="457200" rtl="0" algn="l">
              <a:spcBef>
                <a:spcPts val="0"/>
              </a:spcBef>
              <a:spcAft>
                <a:spcPts val="0"/>
              </a:spcAft>
              <a:buClr>
                <a:schemeClr val="dk1"/>
              </a:buClr>
              <a:buSzPts val="1700"/>
              <a:buChar char="-"/>
            </a:pPr>
            <a:r>
              <a:rPr lang="en-US" sz="1700">
                <a:solidFill>
                  <a:schemeClr val="dk1"/>
                </a:solidFill>
              </a:rPr>
              <a:t>I cannot pry open your brain and see what is going on inside of that</a:t>
            </a:r>
            <a:endParaRPr sz="1700">
              <a:solidFill>
                <a:schemeClr val="dk1"/>
              </a:solidFill>
            </a:endParaRPr>
          </a:p>
          <a:p>
            <a:pPr indent="-336550" lvl="1" marL="914400" rtl="0" algn="l">
              <a:spcBef>
                <a:spcPts val="0"/>
              </a:spcBef>
              <a:spcAft>
                <a:spcPts val="0"/>
              </a:spcAft>
              <a:buClr>
                <a:schemeClr val="dk1"/>
              </a:buClr>
              <a:buSzPts val="1700"/>
              <a:buChar char="-"/>
            </a:pPr>
            <a:r>
              <a:rPr lang="en-US" sz="1700">
                <a:solidFill>
                  <a:schemeClr val="dk1"/>
                </a:solidFill>
              </a:rPr>
              <a:t>We are assessing your work as a proxy</a:t>
            </a:r>
            <a:endParaRPr sz="1700">
              <a:solidFill>
                <a:schemeClr val="dk1"/>
              </a:solidFill>
            </a:endParaRPr>
          </a:p>
          <a:p>
            <a:pPr indent="-336550" lvl="1" marL="914400" rtl="0" algn="l">
              <a:spcBef>
                <a:spcPts val="0"/>
              </a:spcBef>
              <a:spcAft>
                <a:spcPts val="0"/>
              </a:spcAft>
              <a:buClr>
                <a:schemeClr val="dk1"/>
              </a:buClr>
              <a:buSzPts val="1700"/>
              <a:buChar char="-"/>
            </a:pPr>
            <a:r>
              <a:t/>
            </a:r>
            <a:endParaRPr/>
          </a:p>
        </p:txBody>
      </p:sp>
      <p:sp>
        <p:nvSpPr>
          <p:cNvPr id="482" name="Google Shape;482;p25: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p26: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336550" lvl="0" marL="457200" rtl="0" algn="l">
              <a:spcBef>
                <a:spcPts val="0"/>
              </a:spcBef>
              <a:spcAft>
                <a:spcPts val="0"/>
              </a:spcAft>
              <a:buClr>
                <a:schemeClr val="dk1"/>
              </a:buClr>
              <a:buSzPts val="1700"/>
              <a:buChar char="-"/>
            </a:pPr>
            <a:r>
              <a:rPr lang="en-US" sz="1700">
                <a:solidFill>
                  <a:schemeClr val="dk1"/>
                </a:solidFill>
              </a:rPr>
              <a:t>We are going to be using a growth mindset</a:t>
            </a:r>
            <a:endParaRPr sz="1700">
              <a:solidFill>
                <a:schemeClr val="dk1"/>
              </a:solidFill>
            </a:endParaRPr>
          </a:p>
          <a:p>
            <a:pPr indent="-336550" lvl="1" marL="914400" rtl="0" algn="l">
              <a:spcBef>
                <a:spcPts val="0"/>
              </a:spcBef>
              <a:spcAft>
                <a:spcPts val="0"/>
              </a:spcAft>
              <a:buClr>
                <a:schemeClr val="dk1"/>
              </a:buClr>
              <a:buSzPts val="1700"/>
              <a:buChar char="-"/>
            </a:pPr>
            <a:r>
              <a:rPr lang="en-US" sz="1700">
                <a:solidFill>
                  <a:schemeClr val="dk1"/>
                </a:solidFill>
              </a:rPr>
              <a:t>Coding in the real world does not happen in a singular event, it is an iterative process of building and collaborating and improving already existing code. We understand that the first time you attempt an assignment, that is not representative of the </a:t>
            </a:r>
            <a:r>
              <a:rPr lang="en-US" sz="1700">
                <a:solidFill>
                  <a:schemeClr val="dk1"/>
                </a:solidFill>
              </a:rPr>
              <a:t>understanding</a:t>
            </a:r>
            <a:r>
              <a:rPr lang="en-US" sz="1700">
                <a:solidFill>
                  <a:schemeClr val="dk1"/>
                </a:solidFill>
              </a:rPr>
              <a:t> and quality of work you are capable of! </a:t>
            </a:r>
            <a:endParaRPr sz="1700">
              <a:solidFill>
                <a:schemeClr val="dk1"/>
              </a:solidFill>
            </a:endParaRPr>
          </a:p>
          <a:p>
            <a:pPr indent="-336550" lvl="1" marL="914400" rtl="0" algn="l">
              <a:spcBef>
                <a:spcPts val="0"/>
              </a:spcBef>
              <a:spcAft>
                <a:spcPts val="0"/>
              </a:spcAft>
              <a:buClr>
                <a:schemeClr val="dk1"/>
              </a:buClr>
              <a:buSzPts val="1700"/>
              <a:buChar char="-"/>
            </a:pPr>
            <a:r>
              <a:rPr lang="en-US" sz="1700">
                <a:solidFill>
                  <a:schemeClr val="dk1"/>
                </a:solidFill>
              </a:rPr>
              <a:t>In an ideal world, I would let you all resubmit all assignments as many times as you want and I would not have to assign a grade at all. But unfortunately, we have 9 weeks and UW administration breathing down my neck for a number assessment of your class </a:t>
            </a:r>
            <a:r>
              <a:rPr lang="en-US" sz="1700">
                <a:solidFill>
                  <a:schemeClr val="dk1"/>
                </a:solidFill>
              </a:rPr>
              <a:t>performance</a:t>
            </a:r>
            <a:r>
              <a:rPr lang="en-US" sz="1700">
                <a:solidFill>
                  <a:schemeClr val="dk1"/>
                </a:solidFill>
              </a:rPr>
              <a:t> - so this is the best balance of those factors that we can do</a:t>
            </a:r>
            <a:endParaRPr sz="1700">
              <a:solidFill>
                <a:schemeClr val="dk1"/>
              </a:solidFill>
            </a:endParaRPr>
          </a:p>
          <a:p>
            <a:pPr indent="-336550" lvl="1" marL="914400" rtl="0" algn="l">
              <a:spcBef>
                <a:spcPts val="0"/>
              </a:spcBef>
              <a:spcAft>
                <a:spcPts val="0"/>
              </a:spcAft>
              <a:buClr>
                <a:schemeClr val="dk1"/>
              </a:buClr>
              <a:buSzPts val="1700"/>
              <a:buChar char="-"/>
            </a:pPr>
            <a:r>
              <a:rPr lang="en-US" sz="1700">
                <a:solidFill>
                  <a:schemeClr val="dk1"/>
                </a:solidFill>
              </a:rPr>
              <a:t>For this exact reason, each week you will be able to resubmit one assignment for full credit</a:t>
            </a:r>
            <a:endParaRPr sz="1700">
              <a:solidFill>
                <a:schemeClr val="dk1"/>
              </a:solidFill>
            </a:endParaRPr>
          </a:p>
          <a:p>
            <a:pPr indent="-336550" lvl="2" marL="1371600" rtl="0" algn="l">
              <a:spcBef>
                <a:spcPts val="0"/>
              </a:spcBef>
              <a:spcAft>
                <a:spcPts val="0"/>
              </a:spcAft>
              <a:buClr>
                <a:schemeClr val="dk1"/>
              </a:buClr>
              <a:buSzPts val="1700"/>
              <a:buChar char="-"/>
            </a:pPr>
            <a:r>
              <a:rPr lang="en-US" sz="1700">
                <a:solidFill>
                  <a:schemeClr val="dk1"/>
                </a:solidFill>
              </a:rPr>
              <a:t>This means that if you did not submit it the week its due, and you resubmit it and get almost perfect, in your final grade calculation we will only consider the almost perfect submission.</a:t>
            </a:r>
            <a:endParaRPr sz="1700">
              <a:solidFill>
                <a:schemeClr val="dk1"/>
              </a:solidFill>
            </a:endParaRPr>
          </a:p>
          <a:p>
            <a:pPr indent="-336550" lvl="2" marL="1371600" rtl="0" algn="l">
              <a:spcBef>
                <a:spcPts val="0"/>
              </a:spcBef>
              <a:spcAft>
                <a:spcPts val="0"/>
              </a:spcAft>
              <a:buClr>
                <a:schemeClr val="dk1"/>
              </a:buClr>
              <a:buSzPts val="1700"/>
              <a:buChar char="-"/>
            </a:pPr>
            <a:r>
              <a:rPr lang="en-US" sz="1700">
                <a:solidFill>
                  <a:schemeClr val="dk1"/>
                </a:solidFill>
              </a:rPr>
              <a:t>Each resub will have TA feedback and grades</a:t>
            </a:r>
            <a:endParaRPr sz="1700">
              <a:solidFill>
                <a:schemeClr val="dk1"/>
              </a:solidFill>
            </a:endParaRPr>
          </a:p>
          <a:p>
            <a:pPr indent="-336550" lvl="2" marL="1371600" rtl="0" algn="l">
              <a:spcBef>
                <a:spcPts val="0"/>
              </a:spcBef>
              <a:spcAft>
                <a:spcPts val="0"/>
              </a:spcAft>
              <a:buClr>
                <a:schemeClr val="dk1"/>
              </a:buClr>
              <a:buSzPts val="1700"/>
              <a:buChar char="-"/>
            </a:pPr>
            <a:r>
              <a:rPr lang="en-US" sz="1700">
                <a:solidFill>
                  <a:schemeClr val="dk1"/>
                </a:solidFill>
              </a:rPr>
              <a:t>Notice we have a cap of 3 weeks of its original due date, don’t want week 1 turned in week 10</a:t>
            </a:r>
            <a:endParaRPr sz="1700">
              <a:solidFill>
                <a:schemeClr val="dk1"/>
              </a:solidFill>
            </a:endParaRPr>
          </a:p>
          <a:p>
            <a:pPr indent="-336550" lvl="2" marL="1371600" rtl="0" algn="l">
              <a:spcBef>
                <a:spcPts val="0"/>
              </a:spcBef>
              <a:spcAft>
                <a:spcPts val="0"/>
              </a:spcAft>
              <a:buClr>
                <a:schemeClr val="dk1"/>
              </a:buClr>
              <a:buSzPts val="1700"/>
              <a:buChar char="-"/>
            </a:pPr>
            <a:r>
              <a:rPr lang="en-US" sz="1700">
                <a:solidFill>
                  <a:schemeClr val="dk1"/>
                </a:solidFill>
              </a:rPr>
              <a:t>This is a bit more of a flexible rule, so if you are trying to resubmit something past the 3 week date please reach out to me and we can see if that is feasible.</a:t>
            </a:r>
            <a:endParaRPr sz="1700">
              <a:solidFill>
                <a:schemeClr val="dk1"/>
              </a:solidFill>
            </a:endParaRPr>
          </a:p>
          <a:p>
            <a:pPr indent="-336550" lvl="2" marL="1371600" rtl="0" algn="l">
              <a:spcBef>
                <a:spcPts val="0"/>
              </a:spcBef>
              <a:spcAft>
                <a:spcPts val="0"/>
              </a:spcAft>
              <a:buClr>
                <a:schemeClr val="dk1"/>
              </a:buClr>
              <a:buSzPts val="1700"/>
              <a:buChar char="-"/>
            </a:pPr>
            <a:r>
              <a:rPr lang="en-US" sz="1700">
                <a:solidFill>
                  <a:schemeClr val="dk1"/>
                </a:solidFill>
              </a:rPr>
              <a:t>Your grade CAN go down</a:t>
            </a:r>
            <a:endParaRPr sz="1700">
              <a:solidFill>
                <a:schemeClr val="dk1"/>
              </a:solidFill>
            </a:endParaRPr>
          </a:p>
          <a:p>
            <a:pPr indent="-336550" lvl="1" marL="914400" rtl="0" algn="l">
              <a:spcBef>
                <a:spcPts val="0"/>
              </a:spcBef>
              <a:spcAft>
                <a:spcPts val="0"/>
              </a:spcAft>
              <a:buClr>
                <a:schemeClr val="dk1"/>
              </a:buClr>
              <a:buSzPts val="1700"/>
              <a:buChar char="-"/>
            </a:pPr>
            <a:r>
              <a:rPr lang="en-US" sz="1700">
                <a:solidFill>
                  <a:schemeClr val="dk1"/>
                </a:solidFill>
              </a:rPr>
              <a:t>This course is designed to encourage you to have the ability to resubmit each assignment once - that is the ideal way you should navigate this course and using a resubmission for an assignment twice will mean you cannot resubmit another one. </a:t>
            </a:r>
            <a:endParaRPr sz="1700">
              <a:solidFill>
                <a:schemeClr val="dk1"/>
              </a:solidFill>
            </a:endParaRPr>
          </a:p>
          <a:p>
            <a:pPr indent="-336550" lvl="1" marL="914400" rtl="0" algn="l">
              <a:spcBef>
                <a:spcPts val="0"/>
              </a:spcBef>
              <a:spcAft>
                <a:spcPts val="0"/>
              </a:spcAft>
              <a:buClr>
                <a:schemeClr val="dk1"/>
              </a:buClr>
              <a:buSzPts val="1700"/>
              <a:buChar char="-"/>
            </a:pPr>
            <a:r>
              <a:rPr lang="en-US" sz="1700">
                <a:solidFill>
                  <a:schemeClr val="dk1"/>
                </a:solidFill>
              </a:rPr>
              <a:t>For this reason, there are no late days and no </a:t>
            </a:r>
            <a:r>
              <a:rPr lang="en-US" sz="1700">
                <a:solidFill>
                  <a:schemeClr val="dk1"/>
                </a:solidFill>
              </a:rPr>
              <a:t>assignments</a:t>
            </a:r>
            <a:r>
              <a:rPr lang="en-US" sz="1700">
                <a:solidFill>
                  <a:schemeClr val="dk1"/>
                </a:solidFill>
              </a:rPr>
              <a:t> submitted late will be accepted. If you submit it late, and send me an email saying oh I forgot can I please submit it late, I will respond with “use your resubmission.” </a:t>
            </a:r>
            <a:endParaRPr sz="1700">
              <a:solidFill>
                <a:schemeClr val="dk1"/>
              </a:solidFill>
            </a:endParaRPr>
          </a:p>
          <a:p>
            <a:pPr indent="-336550" lvl="1" marL="914400" rtl="0" algn="l">
              <a:spcBef>
                <a:spcPts val="0"/>
              </a:spcBef>
              <a:spcAft>
                <a:spcPts val="0"/>
              </a:spcAft>
              <a:buClr>
                <a:schemeClr val="dk1"/>
              </a:buClr>
              <a:buSzPts val="1700"/>
              <a:buChar char="-"/>
            </a:pPr>
            <a:r>
              <a:rPr lang="en-US" sz="1700">
                <a:solidFill>
                  <a:schemeClr val="dk1"/>
                </a:solidFill>
              </a:rPr>
              <a:t>Submissions have a small grace period, I will not disclose what it is, but if you are a few seconds past the due date that is fine.</a:t>
            </a:r>
            <a:endParaRPr sz="1700">
              <a:solidFill>
                <a:schemeClr val="dk1"/>
              </a:solidFill>
            </a:endParaRPr>
          </a:p>
        </p:txBody>
      </p:sp>
      <p:sp>
        <p:nvSpPr>
          <p:cNvPr id="490" name="Google Shape;490;p26: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p27: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Char char="-"/>
            </a:pPr>
            <a:r>
              <a:rPr lang="en-US" sz="2000"/>
              <a:t>We use an additive grade model in this class, what that means is that in this class you start at the bottom and every assignment you do can only ever increase your grade. </a:t>
            </a:r>
            <a:endParaRPr sz="2000"/>
          </a:p>
          <a:p>
            <a:pPr indent="-355600" lvl="0" marL="457200" rtl="0" algn="l">
              <a:spcBef>
                <a:spcPts val="0"/>
              </a:spcBef>
              <a:spcAft>
                <a:spcPts val="0"/>
              </a:spcAft>
              <a:buSzPts val="2000"/>
              <a:buChar char="-"/>
            </a:pPr>
            <a:r>
              <a:rPr lang="en-US" sz="2000"/>
              <a:t>Seniors taking this class, what this means if you hit the point in the quarter where </a:t>
            </a:r>
            <a:r>
              <a:rPr lang="en-US" sz="2000"/>
              <a:t>you</a:t>
            </a:r>
            <a:r>
              <a:rPr lang="en-US" sz="2000"/>
              <a:t> have done enough work to get a minimum grade of 2.0 - you could </a:t>
            </a:r>
            <a:r>
              <a:rPr lang="en-US" sz="2000"/>
              <a:t>just</a:t>
            </a:r>
            <a:r>
              <a:rPr lang="en-US" sz="2000"/>
              <a:t> not show up to the final and you would be fine. </a:t>
            </a:r>
            <a:endParaRPr sz="2000"/>
          </a:p>
          <a:p>
            <a:pPr indent="-355600" lvl="0" marL="457200" rtl="0" algn="l">
              <a:spcBef>
                <a:spcPts val="0"/>
              </a:spcBef>
              <a:spcAft>
                <a:spcPts val="0"/>
              </a:spcAft>
              <a:buSzPts val="2000"/>
              <a:buChar char="-"/>
            </a:pPr>
            <a:r>
              <a:rPr lang="en-US" sz="2000"/>
              <a:t>The more work you submit, that can only ever increase your grade</a:t>
            </a:r>
            <a:endParaRPr sz="2000"/>
          </a:p>
        </p:txBody>
      </p:sp>
      <p:sp>
        <p:nvSpPr>
          <p:cNvPr id="498" name="Google Shape;498;p27: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p28: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28: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p29: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Char char="-"/>
            </a:pPr>
            <a:r>
              <a:rPr lang="en-US" sz="2000"/>
              <a:t>I wish it was the case where I could </a:t>
            </a:r>
            <a:r>
              <a:rPr lang="en-US" sz="2000"/>
              <a:t>just</a:t>
            </a:r>
            <a:r>
              <a:rPr lang="en-US" sz="2000"/>
              <a:t> tell you things and you’d get it, but learning isn’t like that</a:t>
            </a:r>
            <a:endParaRPr sz="2000"/>
          </a:p>
          <a:p>
            <a:pPr indent="-355600" lvl="0" marL="457200" rtl="0" algn="l">
              <a:spcBef>
                <a:spcPts val="0"/>
              </a:spcBef>
              <a:spcAft>
                <a:spcPts val="0"/>
              </a:spcAft>
              <a:buSzPts val="2000"/>
              <a:buChar char="-"/>
            </a:pPr>
            <a:r>
              <a:rPr lang="en-US" sz="2000"/>
              <a:t>Collaboration is a </a:t>
            </a:r>
            <a:r>
              <a:rPr lang="en-US" sz="2000"/>
              <a:t>fundamental</a:t>
            </a:r>
            <a:r>
              <a:rPr lang="en-US" sz="2000"/>
              <a:t> part of computer science - the internet would not exist without open sourcing and collaboration of code</a:t>
            </a:r>
            <a:endParaRPr sz="2000"/>
          </a:p>
          <a:p>
            <a:pPr indent="-355600" lvl="0" marL="457200" rtl="0" algn="l">
              <a:spcBef>
                <a:spcPts val="0"/>
              </a:spcBef>
              <a:spcAft>
                <a:spcPts val="0"/>
              </a:spcAft>
              <a:buSzPts val="2000"/>
              <a:buChar char="-"/>
            </a:pPr>
            <a:r>
              <a:rPr lang="en-US" sz="2000"/>
              <a:t>That being said, this is still a class and any work you submit must be predominantly and substantially your own</a:t>
            </a:r>
            <a:endParaRPr sz="2000"/>
          </a:p>
          <a:p>
            <a:pPr indent="-355600" lvl="0" marL="457200" rtl="0" algn="l">
              <a:spcBef>
                <a:spcPts val="0"/>
              </a:spcBef>
              <a:spcAft>
                <a:spcPts val="0"/>
              </a:spcAft>
              <a:buSzPts val="2000"/>
              <a:buChar char="-"/>
            </a:pPr>
            <a:r>
              <a:rPr lang="en-US" sz="2000"/>
              <a:t>There will be desperate times in the quarter where you will be tempted to copy and paste code you found from the </a:t>
            </a:r>
            <a:r>
              <a:rPr lang="en-US" sz="2000"/>
              <a:t>internet</a:t>
            </a:r>
            <a:r>
              <a:rPr lang="en-US" sz="2000"/>
              <a:t> or ask your friend to send you their code (from this quarter or a past quarter). DO NOT DO IT! It is NOT worth it.</a:t>
            </a:r>
            <a:endParaRPr sz="2000"/>
          </a:p>
          <a:p>
            <a:pPr indent="-355600" lvl="0" marL="457200" rtl="0" algn="l">
              <a:spcBef>
                <a:spcPts val="0"/>
              </a:spcBef>
              <a:spcAft>
                <a:spcPts val="0"/>
              </a:spcAft>
              <a:buSzPts val="2000"/>
              <a:buChar char="-"/>
            </a:pPr>
            <a:r>
              <a:rPr lang="en-US" sz="2000"/>
              <a:t>We are not printing out your code and reviewing it in a dark room and a </a:t>
            </a:r>
            <a:r>
              <a:rPr lang="en-US" sz="2000"/>
              <a:t>candle</a:t>
            </a:r>
            <a:r>
              <a:rPr lang="en-US" sz="2000"/>
              <a:t> to see if it matches up - this is one of the most advanced and prestigious CS institutions in the world. </a:t>
            </a:r>
            <a:endParaRPr sz="2000"/>
          </a:p>
          <a:p>
            <a:pPr indent="-355600" lvl="1" marL="914400" rtl="0" algn="l">
              <a:spcBef>
                <a:spcPts val="0"/>
              </a:spcBef>
              <a:spcAft>
                <a:spcPts val="0"/>
              </a:spcAft>
              <a:buSzPts val="2000"/>
              <a:buChar char="-"/>
            </a:pPr>
            <a:r>
              <a:rPr lang="en-US" sz="2000"/>
              <a:t>You are going up against an institution of computer scientists with some of the most sophisticated </a:t>
            </a:r>
            <a:r>
              <a:rPr lang="en-US" sz="2000"/>
              <a:t>software</a:t>
            </a:r>
            <a:r>
              <a:rPr lang="en-US" sz="2000"/>
              <a:t> in the world for identifying similarities. You will lose that battle.</a:t>
            </a:r>
            <a:endParaRPr sz="2000"/>
          </a:p>
          <a:p>
            <a:pPr indent="-355600" lvl="1" marL="914400" rtl="0" algn="l">
              <a:spcBef>
                <a:spcPts val="0"/>
              </a:spcBef>
              <a:spcAft>
                <a:spcPts val="0"/>
              </a:spcAft>
              <a:buSzPts val="2000"/>
              <a:buChar char="-"/>
            </a:pPr>
            <a:r>
              <a:rPr lang="en-US" sz="2000"/>
              <a:t>If you think the capabilities of AI and chatGPT are cool, you’d be amazed at what the developers of those very same tools are able to do to detect the usage of AI and chatGPT. This is not a high school English class with an </a:t>
            </a:r>
            <a:r>
              <a:rPr lang="en-US" sz="2000"/>
              <a:t>underpaid</a:t>
            </a:r>
            <a:r>
              <a:rPr lang="en-US" sz="2000"/>
              <a:t> single teacher - this is an academic powerhouse that has every capability to detect and report academic misconduct. Do not do it.</a:t>
            </a:r>
            <a:endParaRPr sz="2000"/>
          </a:p>
          <a:p>
            <a:pPr indent="-355600" lvl="0" marL="457200" rtl="0" algn="l">
              <a:spcBef>
                <a:spcPts val="0"/>
              </a:spcBef>
              <a:spcAft>
                <a:spcPts val="0"/>
              </a:spcAft>
              <a:buSzPts val="2000"/>
              <a:buChar char="-"/>
            </a:pPr>
            <a:r>
              <a:rPr lang="en-US" sz="2000"/>
              <a:t>The entire course is designed so anybody can succeed in it regardless of prior coding knowledge - you’ll have resubmissions, open book quizzes, dropped lowest grades on quizzes, all day office hours and 24/7 </a:t>
            </a:r>
            <a:r>
              <a:rPr lang="en-US" sz="2000"/>
              <a:t>monitored</a:t>
            </a:r>
            <a:r>
              <a:rPr lang="en-US" sz="2000"/>
              <a:t> Ed discussion boards which TAs are super responsive on. You have the most resources </a:t>
            </a:r>
            <a:r>
              <a:rPr lang="en-US" sz="2000"/>
              <a:t>available</a:t>
            </a:r>
            <a:r>
              <a:rPr lang="en-US" sz="2000"/>
              <a:t> of any class in the entire University of Washington - please use them instead of cheating.</a:t>
            </a:r>
            <a:endParaRPr sz="2000"/>
          </a:p>
          <a:p>
            <a:pPr indent="0" lvl="0" marL="0" rtl="0" algn="l">
              <a:spcBef>
                <a:spcPts val="0"/>
              </a:spcBef>
              <a:spcAft>
                <a:spcPts val="0"/>
              </a:spcAft>
              <a:buNone/>
            </a:pPr>
            <a:r>
              <a:t/>
            </a:r>
            <a:endParaRPr sz="2000"/>
          </a:p>
          <a:p>
            <a:pPr indent="-355600" lvl="0" marL="457200" rtl="0" algn="l">
              <a:spcBef>
                <a:spcPts val="0"/>
              </a:spcBef>
              <a:spcAft>
                <a:spcPts val="0"/>
              </a:spcAft>
              <a:buSzPts val="2000"/>
              <a:buChar char="-"/>
            </a:pPr>
            <a:r>
              <a:rPr lang="en-US" sz="2000"/>
              <a:t>I also understand that we all make mistakes and have lapses of judgements sometimes, so if you have that moment of weakness and you submit something at 11:58 and then the next morning realizing that was a mistake - you can invoke the withdrawal policy no questions asked nothing reported.</a:t>
            </a:r>
            <a:endParaRPr sz="2000"/>
          </a:p>
          <a:p>
            <a:pPr indent="0" lvl="0" marL="0" rtl="0" algn="l">
              <a:spcBef>
                <a:spcPts val="0"/>
              </a:spcBef>
              <a:spcAft>
                <a:spcPts val="0"/>
              </a:spcAft>
              <a:buNone/>
            </a:pPr>
            <a:r>
              <a:t/>
            </a:r>
            <a:endParaRPr sz="2000"/>
          </a:p>
          <a:p>
            <a:pPr indent="0" lvl="0" marL="0" rtl="0" algn="l">
              <a:spcBef>
                <a:spcPts val="0"/>
              </a:spcBef>
              <a:spcAft>
                <a:spcPts val="0"/>
              </a:spcAft>
              <a:buNone/>
            </a:pPr>
            <a:r>
              <a:t/>
            </a:r>
            <a:endParaRPr sz="2000"/>
          </a:p>
        </p:txBody>
      </p:sp>
      <p:sp>
        <p:nvSpPr>
          <p:cNvPr id="518" name="Google Shape;518;p29: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p30: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30: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g22ab5efe319_0_232: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g22ab5efe319_0_232:notes"/>
          <p:cNvSpPr/>
          <p:nvPr>
            <p:ph idx="2" type="sldImg"/>
          </p:nvPr>
        </p:nvSpPr>
        <p:spPr>
          <a:xfrm>
            <a:off x="2032400" y="514350"/>
            <a:ext cx="8128500" cy="2571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p31: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31: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22ab5efe319_0_3: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g22ab5efe319_0_3:notes"/>
          <p:cNvSpPr/>
          <p:nvPr>
            <p:ph idx="2" type="sldImg"/>
          </p:nvPr>
        </p:nvSpPr>
        <p:spPr>
          <a:xfrm>
            <a:off x="2032400" y="514350"/>
            <a:ext cx="8128500" cy="2571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22ab5efe319_0_32: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g22ab5efe319_0_32:notes"/>
          <p:cNvSpPr/>
          <p:nvPr>
            <p:ph idx="2" type="sldImg"/>
          </p:nvPr>
        </p:nvSpPr>
        <p:spPr>
          <a:xfrm>
            <a:off x="2032400" y="514350"/>
            <a:ext cx="8128500" cy="2571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22ab5efe319_0_14: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g22ab5efe319_0_14:notes"/>
          <p:cNvSpPr/>
          <p:nvPr>
            <p:ph idx="2" type="sldImg"/>
          </p:nvPr>
        </p:nvSpPr>
        <p:spPr>
          <a:xfrm>
            <a:off x="2032400" y="514350"/>
            <a:ext cx="8128500" cy="2571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22ab5efe319_0_23: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g22ab5efe319_0_23:notes"/>
          <p:cNvSpPr/>
          <p:nvPr>
            <p:ph idx="2" type="sldImg"/>
          </p:nvPr>
        </p:nvSpPr>
        <p:spPr>
          <a:xfrm>
            <a:off x="2032400" y="514350"/>
            <a:ext cx="8128500" cy="2571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5: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336550" lvl="0" marL="457200" rtl="0" algn="l">
              <a:spcBef>
                <a:spcPts val="0"/>
              </a:spcBef>
              <a:spcAft>
                <a:spcPts val="0"/>
              </a:spcAft>
              <a:buSzPts val="1700"/>
              <a:buChar char="-"/>
            </a:pPr>
            <a:r>
              <a:rPr lang="en-US" sz="1700"/>
              <a:t>Get to know your TAs!</a:t>
            </a:r>
            <a:endParaRPr sz="1700"/>
          </a:p>
          <a:p>
            <a:pPr indent="-336550" lvl="0" marL="457200" rtl="0" algn="l">
              <a:spcBef>
                <a:spcPts val="0"/>
              </a:spcBef>
              <a:spcAft>
                <a:spcPts val="0"/>
              </a:spcAft>
              <a:buSzPts val="1700"/>
              <a:buChar char="-"/>
            </a:pPr>
            <a:r>
              <a:rPr lang="en-US" sz="1700"/>
              <a:t>They will be your main reference point for getting help with course content</a:t>
            </a:r>
            <a:endParaRPr sz="1700"/>
          </a:p>
          <a:p>
            <a:pPr indent="-336550" lvl="0" marL="457200" rtl="0" algn="l">
              <a:spcBef>
                <a:spcPts val="0"/>
              </a:spcBef>
              <a:spcAft>
                <a:spcPts val="0"/>
              </a:spcAft>
              <a:buSzPts val="1700"/>
              <a:buChar char="-"/>
            </a:pPr>
            <a:r>
              <a:rPr lang="en-US" sz="1700"/>
              <a:t>They make the courses run, they grade everything, they will run section, get to know them!</a:t>
            </a:r>
            <a:endParaRPr sz="1700"/>
          </a:p>
          <a:p>
            <a:pPr indent="-336550" lvl="0" marL="457200" rtl="0" algn="l">
              <a:spcBef>
                <a:spcPts val="0"/>
              </a:spcBef>
              <a:spcAft>
                <a:spcPts val="0"/>
              </a:spcAft>
              <a:buSzPts val="1700"/>
              <a:buChar char="-"/>
            </a:pPr>
            <a:r>
              <a:rPr lang="en-US" sz="1700"/>
              <a:t>It is much harder to succeed in this class without talking with or getting help from the TAs</a:t>
            </a:r>
            <a:endParaRPr sz="1700"/>
          </a:p>
        </p:txBody>
      </p:sp>
      <p:sp>
        <p:nvSpPr>
          <p:cNvPr id="114" name="Google Shape;114;p5: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2" name="Shape 12"/>
        <p:cNvGrpSpPr/>
        <p:nvPr/>
      </p:nvGrpSpPr>
      <p:grpSpPr>
        <a:xfrm>
          <a:off x="0" y="0"/>
          <a:ext cx="0" cy="0"/>
          <a:chOff x="0" y="0"/>
          <a:chExt cx="0" cy="0"/>
        </a:xfrm>
      </p:grpSpPr>
      <p:sp>
        <p:nvSpPr>
          <p:cNvPr id="13" name="Google Shape;13;p2"/>
          <p:cNvSpPr txBox="1"/>
          <p:nvPr>
            <p:ph type="title"/>
          </p:nvPr>
        </p:nvSpPr>
        <p:spPr>
          <a:xfrm>
            <a:off x="916939" y="609676"/>
            <a:ext cx="9478645" cy="69723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0" i="0" sz="4400">
                <a:solidFill>
                  <a:schemeClr val="dk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 name="Google Shape;14;p2"/>
          <p:cNvSpPr txBox="1"/>
          <p:nvPr>
            <p:ph idx="1" type="body"/>
          </p:nvPr>
        </p:nvSpPr>
        <p:spPr>
          <a:xfrm>
            <a:off x="916939" y="1737106"/>
            <a:ext cx="10017760" cy="4023360"/>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b="0" i="1" sz="2600">
                <a:solidFill>
                  <a:schemeClr val="dk1"/>
                </a:solidFill>
                <a:latin typeface="Calibri"/>
                <a:ea typeface="Calibri"/>
                <a:cs typeface="Calibri"/>
                <a:sym typeface="Calibri"/>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5" name="Google Shape;15;p2"/>
          <p:cNvSpPr txBox="1"/>
          <p:nvPr>
            <p:ph idx="11" type="ftr"/>
          </p:nvPr>
        </p:nvSpPr>
        <p:spPr>
          <a:xfrm>
            <a:off x="5392928" y="6464985"/>
            <a:ext cx="1407795" cy="178434"/>
          </a:xfrm>
          <a:prstGeom prst="rect">
            <a:avLst/>
          </a:prstGeom>
          <a:noFill/>
          <a:ln>
            <a:noFill/>
          </a:ln>
        </p:spPr>
        <p:txBody>
          <a:bodyPr anchorCtr="0" anchor="t" bIns="0" lIns="0" spcFirstLastPara="1" rIns="0" wrap="square" tIns="0">
            <a:spAutoFit/>
          </a:bodyPr>
          <a:lstStyle>
            <a:lvl1pPr lvl="0">
              <a:spcBef>
                <a:spcPts val="0"/>
              </a:spcBef>
              <a:spcAft>
                <a:spcPts val="0"/>
              </a:spcAft>
              <a:buSzPts val="1400"/>
              <a:buNone/>
              <a:defRPr b="0" i="0" sz="1200">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 name="Google Shape;16;p2"/>
          <p:cNvSpPr txBox="1"/>
          <p:nvPr>
            <p:ph idx="10" type="dt"/>
          </p:nvPr>
        </p:nvSpPr>
        <p:spPr>
          <a:xfrm>
            <a:off x="609600" y="6377940"/>
            <a:ext cx="2804160" cy="3429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2"/>
          <p:cNvSpPr txBox="1"/>
          <p:nvPr>
            <p:ph idx="12" type="sldNum"/>
          </p:nvPr>
        </p:nvSpPr>
        <p:spPr>
          <a:xfrm>
            <a:off x="11068811" y="6464985"/>
            <a:ext cx="244475" cy="178434"/>
          </a:xfrm>
          <a:prstGeom prst="rect">
            <a:avLst/>
          </a:prstGeom>
          <a:noFill/>
          <a:ln>
            <a:noFill/>
          </a:ln>
        </p:spPr>
        <p:txBody>
          <a:bodyPr anchorCtr="0" anchor="t" bIns="0" lIns="0" spcFirstLastPara="1" rIns="0" wrap="square" tIns="0">
            <a:spAutoFit/>
          </a:bodyPr>
          <a:lstStyle>
            <a:lvl1pPr indent="0" lvl="0" marL="115570">
              <a:lnSpc>
                <a:spcPct val="103333"/>
              </a:lnSpc>
              <a:spcBef>
                <a:spcPts val="0"/>
              </a:spcBef>
              <a:buNone/>
              <a:defRPr b="0" i="0" sz="1200">
                <a:solidFill>
                  <a:schemeClr val="lt1"/>
                </a:solidFill>
                <a:latin typeface="Calibri"/>
                <a:ea typeface="Calibri"/>
                <a:cs typeface="Calibri"/>
                <a:sym typeface="Calibri"/>
              </a:defRPr>
            </a:lvl1pPr>
            <a:lvl2pPr indent="0" lvl="1" marL="115570">
              <a:lnSpc>
                <a:spcPct val="103333"/>
              </a:lnSpc>
              <a:spcBef>
                <a:spcPts val="0"/>
              </a:spcBef>
              <a:buNone/>
              <a:defRPr b="0" i="0" sz="1200">
                <a:solidFill>
                  <a:schemeClr val="lt1"/>
                </a:solidFill>
                <a:latin typeface="Calibri"/>
                <a:ea typeface="Calibri"/>
                <a:cs typeface="Calibri"/>
                <a:sym typeface="Calibri"/>
              </a:defRPr>
            </a:lvl2pPr>
            <a:lvl3pPr indent="0" lvl="2" marL="115570">
              <a:lnSpc>
                <a:spcPct val="103333"/>
              </a:lnSpc>
              <a:spcBef>
                <a:spcPts val="0"/>
              </a:spcBef>
              <a:buNone/>
              <a:defRPr b="0" i="0" sz="1200">
                <a:solidFill>
                  <a:schemeClr val="lt1"/>
                </a:solidFill>
                <a:latin typeface="Calibri"/>
                <a:ea typeface="Calibri"/>
                <a:cs typeface="Calibri"/>
                <a:sym typeface="Calibri"/>
              </a:defRPr>
            </a:lvl3pPr>
            <a:lvl4pPr indent="0" lvl="3" marL="115570">
              <a:lnSpc>
                <a:spcPct val="103333"/>
              </a:lnSpc>
              <a:spcBef>
                <a:spcPts val="0"/>
              </a:spcBef>
              <a:buNone/>
              <a:defRPr b="0" i="0" sz="1200">
                <a:solidFill>
                  <a:schemeClr val="lt1"/>
                </a:solidFill>
                <a:latin typeface="Calibri"/>
                <a:ea typeface="Calibri"/>
                <a:cs typeface="Calibri"/>
                <a:sym typeface="Calibri"/>
              </a:defRPr>
            </a:lvl4pPr>
            <a:lvl5pPr indent="0" lvl="4" marL="115570">
              <a:lnSpc>
                <a:spcPct val="103333"/>
              </a:lnSpc>
              <a:spcBef>
                <a:spcPts val="0"/>
              </a:spcBef>
              <a:buNone/>
              <a:defRPr b="0" i="0" sz="1200">
                <a:solidFill>
                  <a:schemeClr val="lt1"/>
                </a:solidFill>
                <a:latin typeface="Calibri"/>
                <a:ea typeface="Calibri"/>
                <a:cs typeface="Calibri"/>
                <a:sym typeface="Calibri"/>
              </a:defRPr>
            </a:lvl5pPr>
            <a:lvl6pPr indent="0" lvl="5" marL="115570">
              <a:lnSpc>
                <a:spcPct val="103333"/>
              </a:lnSpc>
              <a:spcBef>
                <a:spcPts val="0"/>
              </a:spcBef>
              <a:buNone/>
              <a:defRPr b="0" i="0" sz="1200">
                <a:solidFill>
                  <a:schemeClr val="lt1"/>
                </a:solidFill>
                <a:latin typeface="Calibri"/>
                <a:ea typeface="Calibri"/>
                <a:cs typeface="Calibri"/>
                <a:sym typeface="Calibri"/>
              </a:defRPr>
            </a:lvl6pPr>
            <a:lvl7pPr indent="0" lvl="6" marL="115570">
              <a:lnSpc>
                <a:spcPct val="103333"/>
              </a:lnSpc>
              <a:spcBef>
                <a:spcPts val="0"/>
              </a:spcBef>
              <a:buNone/>
              <a:defRPr b="0" i="0" sz="1200">
                <a:solidFill>
                  <a:schemeClr val="lt1"/>
                </a:solidFill>
                <a:latin typeface="Calibri"/>
                <a:ea typeface="Calibri"/>
                <a:cs typeface="Calibri"/>
                <a:sym typeface="Calibri"/>
              </a:defRPr>
            </a:lvl7pPr>
            <a:lvl8pPr indent="0" lvl="7" marL="115570">
              <a:lnSpc>
                <a:spcPct val="103333"/>
              </a:lnSpc>
              <a:spcBef>
                <a:spcPts val="0"/>
              </a:spcBef>
              <a:buNone/>
              <a:defRPr b="0" i="0" sz="1200">
                <a:solidFill>
                  <a:schemeClr val="lt1"/>
                </a:solidFill>
                <a:latin typeface="Calibri"/>
                <a:ea typeface="Calibri"/>
                <a:cs typeface="Calibri"/>
                <a:sym typeface="Calibri"/>
              </a:defRPr>
            </a:lvl8pPr>
            <a:lvl9pPr indent="0" lvl="8" marL="115570">
              <a:lnSpc>
                <a:spcPct val="103333"/>
              </a:lnSpc>
              <a:spcBef>
                <a:spcPts val="0"/>
              </a:spcBef>
              <a:buNone/>
              <a:defRPr b="0" i="0" sz="1200">
                <a:solidFill>
                  <a:schemeClr val="lt1"/>
                </a:solidFill>
                <a:latin typeface="Calibri"/>
                <a:ea typeface="Calibri"/>
                <a:cs typeface="Calibri"/>
                <a:sym typeface="Calibri"/>
              </a:defRPr>
            </a:lvl9pPr>
          </a:lstStyle>
          <a:p>
            <a:pPr indent="0" lvl="0" marL="11557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18" name="Shape 18"/>
        <p:cNvGrpSpPr/>
        <p:nvPr/>
      </p:nvGrpSpPr>
      <p:grpSpPr>
        <a:xfrm>
          <a:off x="0" y="0"/>
          <a:ext cx="0" cy="0"/>
          <a:chOff x="0" y="0"/>
          <a:chExt cx="0" cy="0"/>
        </a:xfrm>
      </p:grpSpPr>
      <p:sp>
        <p:nvSpPr>
          <p:cNvPr id="19" name="Google Shape;19;p3"/>
          <p:cNvSpPr txBox="1"/>
          <p:nvPr>
            <p:ph type="title"/>
          </p:nvPr>
        </p:nvSpPr>
        <p:spPr>
          <a:xfrm>
            <a:off x="916939" y="609676"/>
            <a:ext cx="9478645" cy="69723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0" i="0" sz="4400">
                <a:solidFill>
                  <a:schemeClr val="dk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 name="Google Shape;20;p3"/>
          <p:cNvSpPr txBox="1"/>
          <p:nvPr>
            <p:ph idx="1" type="body"/>
          </p:nvPr>
        </p:nvSpPr>
        <p:spPr>
          <a:xfrm>
            <a:off x="609600" y="1577340"/>
            <a:ext cx="5303520" cy="4526280"/>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1" name="Google Shape;21;p3"/>
          <p:cNvSpPr txBox="1"/>
          <p:nvPr>
            <p:ph idx="2" type="body"/>
          </p:nvPr>
        </p:nvSpPr>
        <p:spPr>
          <a:xfrm>
            <a:off x="6278880" y="1577340"/>
            <a:ext cx="5303520" cy="4526280"/>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2" name="Google Shape;22;p3"/>
          <p:cNvSpPr txBox="1"/>
          <p:nvPr>
            <p:ph idx="11" type="ftr"/>
          </p:nvPr>
        </p:nvSpPr>
        <p:spPr>
          <a:xfrm>
            <a:off x="5392928" y="6464985"/>
            <a:ext cx="1407795" cy="178434"/>
          </a:xfrm>
          <a:prstGeom prst="rect">
            <a:avLst/>
          </a:prstGeom>
          <a:noFill/>
          <a:ln>
            <a:noFill/>
          </a:ln>
        </p:spPr>
        <p:txBody>
          <a:bodyPr anchorCtr="0" anchor="t" bIns="0" lIns="0" spcFirstLastPara="1" rIns="0" wrap="square" tIns="0">
            <a:spAutoFit/>
          </a:bodyPr>
          <a:lstStyle>
            <a:lvl1pPr lvl="0">
              <a:spcBef>
                <a:spcPts val="0"/>
              </a:spcBef>
              <a:spcAft>
                <a:spcPts val="0"/>
              </a:spcAft>
              <a:buSzPts val="1400"/>
              <a:buNone/>
              <a:defRPr b="0" i="0" sz="1200">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3"/>
          <p:cNvSpPr txBox="1"/>
          <p:nvPr>
            <p:ph idx="10" type="dt"/>
          </p:nvPr>
        </p:nvSpPr>
        <p:spPr>
          <a:xfrm>
            <a:off x="609600" y="6377940"/>
            <a:ext cx="2804160" cy="3429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 name="Google Shape;24;p3"/>
          <p:cNvSpPr txBox="1"/>
          <p:nvPr>
            <p:ph idx="12" type="sldNum"/>
          </p:nvPr>
        </p:nvSpPr>
        <p:spPr>
          <a:xfrm>
            <a:off x="11068811" y="6464985"/>
            <a:ext cx="244475" cy="178434"/>
          </a:xfrm>
          <a:prstGeom prst="rect">
            <a:avLst/>
          </a:prstGeom>
          <a:noFill/>
          <a:ln>
            <a:noFill/>
          </a:ln>
        </p:spPr>
        <p:txBody>
          <a:bodyPr anchorCtr="0" anchor="t" bIns="0" lIns="0" spcFirstLastPara="1" rIns="0" wrap="square" tIns="0">
            <a:spAutoFit/>
          </a:bodyPr>
          <a:lstStyle>
            <a:lvl1pPr indent="0" lvl="0" marL="115570">
              <a:lnSpc>
                <a:spcPct val="103333"/>
              </a:lnSpc>
              <a:spcBef>
                <a:spcPts val="0"/>
              </a:spcBef>
              <a:buNone/>
              <a:defRPr b="0" i="0" sz="1200">
                <a:solidFill>
                  <a:schemeClr val="lt1"/>
                </a:solidFill>
                <a:latin typeface="Calibri"/>
                <a:ea typeface="Calibri"/>
                <a:cs typeface="Calibri"/>
                <a:sym typeface="Calibri"/>
              </a:defRPr>
            </a:lvl1pPr>
            <a:lvl2pPr indent="0" lvl="1" marL="115570">
              <a:lnSpc>
                <a:spcPct val="103333"/>
              </a:lnSpc>
              <a:spcBef>
                <a:spcPts val="0"/>
              </a:spcBef>
              <a:buNone/>
              <a:defRPr b="0" i="0" sz="1200">
                <a:solidFill>
                  <a:schemeClr val="lt1"/>
                </a:solidFill>
                <a:latin typeface="Calibri"/>
                <a:ea typeface="Calibri"/>
                <a:cs typeface="Calibri"/>
                <a:sym typeface="Calibri"/>
              </a:defRPr>
            </a:lvl2pPr>
            <a:lvl3pPr indent="0" lvl="2" marL="115570">
              <a:lnSpc>
                <a:spcPct val="103333"/>
              </a:lnSpc>
              <a:spcBef>
                <a:spcPts val="0"/>
              </a:spcBef>
              <a:buNone/>
              <a:defRPr b="0" i="0" sz="1200">
                <a:solidFill>
                  <a:schemeClr val="lt1"/>
                </a:solidFill>
                <a:latin typeface="Calibri"/>
                <a:ea typeface="Calibri"/>
                <a:cs typeface="Calibri"/>
                <a:sym typeface="Calibri"/>
              </a:defRPr>
            </a:lvl3pPr>
            <a:lvl4pPr indent="0" lvl="3" marL="115570">
              <a:lnSpc>
                <a:spcPct val="103333"/>
              </a:lnSpc>
              <a:spcBef>
                <a:spcPts val="0"/>
              </a:spcBef>
              <a:buNone/>
              <a:defRPr b="0" i="0" sz="1200">
                <a:solidFill>
                  <a:schemeClr val="lt1"/>
                </a:solidFill>
                <a:latin typeface="Calibri"/>
                <a:ea typeface="Calibri"/>
                <a:cs typeface="Calibri"/>
                <a:sym typeface="Calibri"/>
              </a:defRPr>
            </a:lvl4pPr>
            <a:lvl5pPr indent="0" lvl="4" marL="115570">
              <a:lnSpc>
                <a:spcPct val="103333"/>
              </a:lnSpc>
              <a:spcBef>
                <a:spcPts val="0"/>
              </a:spcBef>
              <a:buNone/>
              <a:defRPr b="0" i="0" sz="1200">
                <a:solidFill>
                  <a:schemeClr val="lt1"/>
                </a:solidFill>
                <a:latin typeface="Calibri"/>
                <a:ea typeface="Calibri"/>
                <a:cs typeface="Calibri"/>
                <a:sym typeface="Calibri"/>
              </a:defRPr>
            </a:lvl5pPr>
            <a:lvl6pPr indent="0" lvl="5" marL="115570">
              <a:lnSpc>
                <a:spcPct val="103333"/>
              </a:lnSpc>
              <a:spcBef>
                <a:spcPts val="0"/>
              </a:spcBef>
              <a:buNone/>
              <a:defRPr b="0" i="0" sz="1200">
                <a:solidFill>
                  <a:schemeClr val="lt1"/>
                </a:solidFill>
                <a:latin typeface="Calibri"/>
                <a:ea typeface="Calibri"/>
                <a:cs typeface="Calibri"/>
                <a:sym typeface="Calibri"/>
              </a:defRPr>
            </a:lvl6pPr>
            <a:lvl7pPr indent="0" lvl="6" marL="115570">
              <a:lnSpc>
                <a:spcPct val="103333"/>
              </a:lnSpc>
              <a:spcBef>
                <a:spcPts val="0"/>
              </a:spcBef>
              <a:buNone/>
              <a:defRPr b="0" i="0" sz="1200">
                <a:solidFill>
                  <a:schemeClr val="lt1"/>
                </a:solidFill>
                <a:latin typeface="Calibri"/>
                <a:ea typeface="Calibri"/>
                <a:cs typeface="Calibri"/>
                <a:sym typeface="Calibri"/>
              </a:defRPr>
            </a:lvl7pPr>
            <a:lvl8pPr indent="0" lvl="7" marL="115570">
              <a:lnSpc>
                <a:spcPct val="103333"/>
              </a:lnSpc>
              <a:spcBef>
                <a:spcPts val="0"/>
              </a:spcBef>
              <a:buNone/>
              <a:defRPr b="0" i="0" sz="1200">
                <a:solidFill>
                  <a:schemeClr val="lt1"/>
                </a:solidFill>
                <a:latin typeface="Calibri"/>
                <a:ea typeface="Calibri"/>
                <a:cs typeface="Calibri"/>
                <a:sym typeface="Calibri"/>
              </a:defRPr>
            </a:lvl8pPr>
            <a:lvl9pPr indent="0" lvl="8" marL="115570">
              <a:lnSpc>
                <a:spcPct val="103333"/>
              </a:lnSpc>
              <a:spcBef>
                <a:spcPts val="0"/>
              </a:spcBef>
              <a:buNone/>
              <a:defRPr b="0" i="0" sz="1200">
                <a:solidFill>
                  <a:schemeClr val="lt1"/>
                </a:solidFill>
                <a:latin typeface="Calibri"/>
                <a:ea typeface="Calibri"/>
                <a:cs typeface="Calibri"/>
                <a:sym typeface="Calibri"/>
              </a:defRPr>
            </a:lvl9pPr>
          </a:lstStyle>
          <a:p>
            <a:pPr indent="0" lvl="0" marL="11557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25" name="Shape 25"/>
        <p:cNvGrpSpPr/>
        <p:nvPr/>
      </p:nvGrpSpPr>
      <p:grpSpPr>
        <a:xfrm>
          <a:off x="0" y="0"/>
          <a:ext cx="0" cy="0"/>
          <a:chOff x="0" y="0"/>
          <a:chExt cx="0" cy="0"/>
        </a:xfrm>
      </p:grpSpPr>
      <p:sp>
        <p:nvSpPr>
          <p:cNvPr id="26" name="Google Shape;26;p4"/>
          <p:cNvSpPr txBox="1"/>
          <p:nvPr>
            <p:ph idx="11" type="ftr"/>
          </p:nvPr>
        </p:nvSpPr>
        <p:spPr>
          <a:xfrm>
            <a:off x="5392928" y="6464985"/>
            <a:ext cx="1407795" cy="178434"/>
          </a:xfrm>
          <a:prstGeom prst="rect">
            <a:avLst/>
          </a:prstGeom>
          <a:noFill/>
          <a:ln>
            <a:noFill/>
          </a:ln>
        </p:spPr>
        <p:txBody>
          <a:bodyPr anchorCtr="0" anchor="t" bIns="0" lIns="0" spcFirstLastPara="1" rIns="0" wrap="square" tIns="0">
            <a:spAutoFit/>
          </a:bodyPr>
          <a:lstStyle>
            <a:lvl1pPr lvl="0">
              <a:spcBef>
                <a:spcPts val="0"/>
              </a:spcBef>
              <a:spcAft>
                <a:spcPts val="0"/>
              </a:spcAft>
              <a:buSzPts val="1400"/>
              <a:buNone/>
              <a:defRPr b="0" i="0" sz="1200">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4"/>
          <p:cNvSpPr txBox="1"/>
          <p:nvPr>
            <p:ph idx="10" type="dt"/>
          </p:nvPr>
        </p:nvSpPr>
        <p:spPr>
          <a:xfrm>
            <a:off x="609600" y="6377940"/>
            <a:ext cx="2804160" cy="3429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 name="Google Shape;28;p4"/>
          <p:cNvSpPr txBox="1"/>
          <p:nvPr>
            <p:ph idx="12" type="sldNum"/>
          </p:nvPr>
        </p:nvSpPr>
        <p:spPr>
          <a:xfrm>
            <a:off x="11068811" y="6464985"/>
            <a:ext cx="244475" cy="178434"/>
          </a:xfrm>
          <a:prstGeom prst="rect">
            <a:avLst/>
          </a:prstGeom>
          <a:noFill/>
          <a:ln>
            <a:noFill/>
          </a:ln>
        </p:spPr>
        <p:txBody>
          <a:bodyPr anchorCtr="0" anchor="t" bIns="0" lIns="0" spcFirstLastPara="1" rIns="0" wrap="square" tIns="0">
            <a:spAutoFit/>
          </a:bodyPr>
          <a:lstStyle>
            <a:lvl1pPr indent="0" lvl="0" marL="115570">
              <a:lnSpc>
                <a:spcPct val="103333"/>
              </a:lnSpc>
              <a:spcBef>
                <a:spcPts val="0"/>
              </a:spcBef>
              <a:buNone/>
              <a:defRPr b="0" i="0" sz="1200">
                <a:solidFill>
                  <a:schemeClr val="lt1"/>
                </a:solidFill>
                <a:latin typeface="Calibri"/>
                <a:ea typeface="Calibri"/>
                <a:cs typeface="Calibri"/>
                <a:sym typeface="Calibri"/>
              </a:defRPr>
            </a:lvl1pPr>
            <a:lvl2pPr indent="0" lvl="1" marL="115570">
              <a:lnSpc>
                <a:spcPct val="103333"/>
              </a:lnSpc>
              <a:spcBef>
                <a:spcPts val="0"/>
              </a:spcBef>
              <a:buNone/>
              <a:defRPr b="0" i="0" sz="1200">
                <a:solidFill>
                  <a:schemeClr val="lt1"/>
                </a:solidFill>
                <a:latin typeface="Calibri"/>
                <a:ea typeface="Calibri"/>
                <a:cs typeface="Calibri"/>
                <a:sym typeface="Calibri"/>
              </a:defRPr>
            </a:lvl2pPr>
            <a:lvl3pPr indent="0" lvl="2" marL="115570">
              <a:lnSpc>
                <a:spcPct val="103333"/>
              </a:lnSpc>
              <a:spcBef>
                <a:spcPts val="0"/>
              </a:spcBef>
              <a:buNone/>
              <a:defRPr b="0" i="0" sz="1200">
                <a:solidFill>
                  <a:schemeClr val="lt1"/>
                </a:solidFill>
                <a:latin typeface="Calibri"/>
                <a:ea typeface="Calibri"/>
                <a:cs typeface="Calibri"/>
                <a:sym typeface="Calibri"/>
              </a:defRPr>
            </a:lvl3pPr>
            <a:lvl4pPr indent="0" lvl="3" marL="115570">
              <a:lnSpc>
                <a:spcPct val="103333"/>
              </a:lnSpc>
              <a:spcBef>
                <a:spcPts val="0"/>
              </a:spcBef>
              <a:buNone/>
              <a:defRPr b="0" i="0" sz="1200">
                <a:solidFill>
                  <a:schemeClr val="lt1"/>
                </a:solidFill>
                <a:latin typeface="Calibri"/>
                <a:ea typeface="Calibri"/>
                <a:cs typeface="Calibri"/>
                <a:sym typeface="Calibri"/>
              </a:defRPr>
            </a:lvl4pPr>
            <a:lvl5pPr indent="0" lvl="4" marL="115570">
              <a:lnSpc>
                <a:spcPct val="103333"/>
              </a:lnSpc>
              <a:spcBef>
                <a:spcPts val="0"/>
              </a:spcBef>
              <a:buNone/>
              <a:defRPr b="0" i="0" sz="1200">
                <a:solidFill>
                  <a:schemeClr val="lt1"/>
                </a:solidFill>
                <a:latin typeface="Calibri"/>
                <a:ea typeface="Calibri"/>
                <a:cs typeface="Calibri"/>
                <a:sym typeface="Calibri"/>
              </a:defRPr>
            </a:lvl5pPr>
            <a:lvl6pPr indent="0" lvl="5" marL="115570">
              <a:lnSpc>
                <a:spcPct val="103333"/>
              </a:lnSpc>
              <a:spcBef>
                <a:spcPts val="0"/>
              </a:spcBef>
              <a:buNone/>
              <a:defRPr b="0" i="0" sz="1200">
                <a:solidFill>
                  <a:schemeClr val="lt1"/>
                </a:solidFill>
                <a:latin typeface="Calibri"/>
                <a:ea typeface="Calibri"/>
                <a:cs typeface="Calibri"/>
                <a:sym typeface="Calibri"/>
              </a:defRPr>
            </a:lvl6pPr>
            <a:lvl7pPr indent="0" lvl="6" marL="115570">
              <a:lnSpc>
                <a:spcPct val="103333"/>
              </a:lnSpc>
              <a:spcBef>
                <a:spcPts val="0"/>
              </a:spcBef>
              <a:buNone/>
              <a:defRPr b="0" i="0" sz="1200">
                <a:solidFill>
                  <a:schemeClr val="lt1"/>
                </a:solidFill>
                <a:latin typeface="Calibri"/>
                <a:ea typeface="Calibri"/>
                <a:cs typeface="Calibri"/>
                <a:sym typeface="Calibri"/>
              </a:defRPr>
            </a:lvl7pPr>
            <a:lvl8pPr indent="0" lvl="7" marL="115570">
              <a:lnSpc>
                <a:spcPct val="103333"/>
              </a:lnSpc>
              <a:spcBef>
                <a:spcPts val="0"/>
              </a:spcBef>
              <a:buNone/>
              <a:defRPr b="0" i="0" sz="1200">
                <a:solidFill>
                  <a:schemeClr val="lt1"/>
                </a:solidFill>
                <a:latin typeface="Calibri"/>
                <a:ea typeface="Calibri"/>
                <a:cs typeface="Calibri"/>
                <a:sym typeface="Calibri"/>
              </a:defRPr>
            </a:lvl8pPr>
            <a:lvl9pPr indent="0" lvl="8" marL="115570">
              <a:lnSpc>
                <a:spcPct val="103333"/>
              </a:lnSpc>
              <a:spcBef>
                <a:spcPts val="0"/>
              </a:spcBef>
              <a:buNone/>
              <a:defRPr b="0" i="0" sz="1200">
                <a:solidFill>
                  <a:schemeClr val="lt1"/>
                </a:solidFill>
                <a:latin typeface="Calibri"/>
                <a:ea typeface="Calibri"/>
                <a:cs typeface="Calibri"/>
                <a:sym typeface="Calibri"/>
              </a:defRPr>
            </a:lvl9pPr>
          </a:lstStyle>
          <a:p>
            <a:pPr indent="0" lvl="0" marL="11557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29" name="Shape 29"/>
        <p:cNvGrpSpPr/>
        <p:nvPr/>
      </p:nvGrpSpPr>
      <p:grpSpPr>
        <a:xfrm>
          <a:off x="0" y="0"/>
          <a:ext cx="0" cy="0"/>
          <a:chOff x="0" y="0"/>
          <a:chExt cx="0" cy="0"/>
        </a:xfrm>
      </p:grpSpPr>
      <p:sp>
        <p:nvSpPr>
          <p:cNvPr id="30" name="Google Shape;30;p5"/>
          <p:cNvSpPr txBox="1"/>
          <p:nvPr>
            <p:ph type="title"/>
          </p:nvPr>
        </p:nvSpPr>
        <p:spPr>
          <a:xfrm>
            <a:off x="916939" y="609676"/>
            <a:ext cx="9478645" cy="69723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0" i="0" sz="4400">
                <a:solidFill>
                  <a:schemeClr val="dk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 name="Google Shape;31;p5"/>
          <p:cNvSpPr txBox="1"/>
          <p:nvPr>
            <p:ph idx="11" type="ftr"/>
          </p:nvPr>
        </p:nvSpPr>
        <p:spPr>
          <a:xfrm>
            <a:off x="5392928" y="6464985"/>
            <a:ext cx="1407795" cy="178434"/>
          </a:xfrm>
          <a:prstGeom prst="rect">
            <a:avLst/>
          </a:prstGeom>
          <a:noFill/>
          <a:ln>
            <a:noFill/>
          </a:ln>
        </p:spPr>
        <p:txBody>
          <a:bodyPr anchorCtr="0" anchor="t" bIns="0" lIns="0" spcFirstLastPara="1" rIns="0" wrap="square" tIns="0">
            <a:spAutoFit/>
          </a:bodyPr>
          <a:lstStyle>
            <a:lvl1pPr lvl="0">
              <a:spcBef>
                <a:spcPts val="0"/>
              </a:spcBef>
              <a:spcAft>
                <a:spcPts val="0"/>
              </a:spcAft>
              <a:buSzPts val="1400"/>
              <a:buNone/>
              <a:defRPr b="0" i="0" sz="1200">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 name="Google Shape;32;p5"/>
          <p:cNvSpPr txBox="1"/>
          <p:nvPr>
            <p:ph idx="10" type="dt"/>
          </p:nvPr>
        </p:nvSpPr>
        <p:spPr>
          <a:xfrm>
            <a:off x="609600" y="6377940"/>
            <a:ext cx="2804160" cy="3429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5"/>
          <p:cNvSpPr txBox="1"/>
          <p:nvPr>
            <p:ph idx="12" type="sldNum"/>
          </p:nvPr>
        </p:nvSpPr>
        <p:spPr>
          <a:xfrm>
            <a:off x="11068811" y="6464985"/>
            <a:ext cx="244475" cy="178434"/>
          </a:xfrm>
          <a:prstGeom prst="rect">
            <a:avLst/>
          </a:prstGeom>
          <a:noFill/>
          <a:ln>
            <a:noFill/>
          </a:ln>
        </p:spPr>
        <p:txBody>
          <a:bodyPr anchorCtr="0" anchor="t" bIns="0" lIns="0" spcFirstLastPara="1" rIns="0" wrap="square" tIns="0">
            <a:spAutoFit/>
          </a:bodyPr>
          <a:lstStyle>
            <a:lvl1pPr indent="0" lvl="0" marL="115570">
              <a:lnSpc>
                <a:spcPct val="103333"/>
              </a:lnSpc>
              <a:spcBef>
                <a:spcPts val="0"/>
              </a:spcBef>
              <a:buNone/>
              <a:defRPr b="0" i="0" sz="1200">
                <a:solidFill>
                  <a:schemeClr val="lt1"/>
                </a:solidFill>
                <a:latin typeface="Calibri"/>
                <a:ea typeface="Calibri"/>
                <a:cs typeface="Calibri"/>
                <a:sym typeface="Calibri"/>
              </a:defRPr>
            </a:lvl1pPr>
            <a:lvl2pPr indent="0" lvl="1" marL="115570">
              <a:lnSpc>
                <a:spcPct val="103333"/>
              </a:lnSpc>
              <a:spcBef>
                <a:spcPts val="0"/>
              </a:spcBef>
              <a:buNone/>
              <a:defRPr b="0" i="0" sz="1200">
                <a:solidFill>
                  <a:schemeClr val="lt1"/>
                </a:solidFill>
                <a:latin typeface="Calibri"/>
                <a:ea typeface="Calibri"/>
                <a:cs typeface="Calibri"/>
                <a:sym typeface="Calibri"/>
              </a:defRPr>
            </a:lvl2pPr>
            <a:lvl3pPr indent="0" lvl="2" marL="115570">
              <a:lnSpc>
                <a:spcPct val="103333"/>
              </a:lnSpc>
              <a:spcBef>
                <a:spcPts val="0"/>
              </a:spcBef>
              <a:buNone/>
              <a:defRPr b="0" i="0" sz="1200">
                <a:solidFill>
                  <a:schemeClr val="lt1"/>
                </a:solidFill>
                <a:latin typeface="Calibri"/>
                <a:ea typeface="Calibri"/>
                <a:cs typeface="Calibri"/>
                <a:sym typeface="Calibri"/>
              </a:defRPr>
            </a:lvl3pPr>
            <a:lvl4pPr indent="0" lvl="3" marL="115570">
              <a:lnSpc>
                <a:spcPct val="103333"/>
              </a:lnSpc>
              <a:spcBef>
                <a:spcPts val="0"/>
              </a:spcBef>
              <a:buNone/>
              <a:defRPr b="0" i="0" sz="1200">
                <a:solidFill>
                  <a:schemeClr val="lt1"/>
                </a:solidFill>
                <a:latin typeface="Calibri"/>
                <a:ea typeface="Calibri"/>
                <a:cs typeface="Calibri"/>
                <a:sym typeface="Calibri"/>
              </a:defRPr>
            </a:lvl4pPr>
            <a:lvl5pPr indent="0" lvl="4" marL="115570">
              <a:lnSpc>
                <a:spcPct val="103333"/>
              </a:lnSpc>
              <a:spcBef>
                <a:spcPts val="0"/>
              </a:spcBef>
              <a:buNone/>
              <a:defRPr b="0" i="0" sz="1200">
                <a:solidFill>
                  <a:schemeClr val="lt1"/>
                </a:solidFill>
                <a:latin typeface="Calibri"/>
                <a:ea typeface="Calibri"/>
                <a:cs typeface="Calibri"/>
                <a:sym typeface="Calibri"/>
              </a:defRPr>
            </a:lvl5pPr>
            <a:lvl6pPr indent="0" lvl="5" marL="115570">
              <a:lnSpc>
                <a:spcPct val="103333"/>
              </a:lnSpc>
              <a:spcBef>
                <a:spcPts val="0"/>
              </a:spcBef>
              <a:buNone/>
              <a:defRPr b="0" i="0" sz="1200">
                <a:solidFill>
                  <a:schemeClr val="lt1"/>
                </a:solidFill>
                <a:latin typeface="Calibri"/>
                <a:ea typeface="Calibri"/>
                <a:cs typeface="Calibri"/>
                <a:sym typeface="Calibri"/>
              </a:defRPr>
            </a:lvl6pPr>
            <a:lvl7pPr indent="0" lvl="6" marL="115570">
              <a:lnSpc>
                <a:spcPct val="103333"/>
              </a:lnSpc>
              <a:spcBef>
                <a:spcPts val="0"/>
              </a:spcBef>
              <a:buNone/>
              <a:defRPr b="0" i="0" sz="1200">
                <a:solidFill>
                  <a:schemeClr val="lt1"/>
                </a:solidFill>
                <a:latin typeface="Calibri"/>
                <a:ea typeface="Calibri"/>
                <a:cs typeface="Calibri"/>
                <a:sym typeface="Calibri"/>
              </a:defRPr>
            </a:lvl7pPr>
            <a:lvl8pPr indent="0" lvl="7" marL="115570">
              <a:lnSpc>
                <a:spcPct val="103333"/>
              </a:lnSpc>
              <a:spcBef>
                <a:spcPts val="0"/>
              </a:spcBef>
              <a:buNone/>
              <a:defRPr b="0" i="0" sz="1200">
                <a:solidFill>
                  <a:schemeClr val="lt1"/>
                </a:solidFill>
                <a:latin typeface="Calibri"/>
                <a:ea typeface="Calibri"/>
                <a:cs typeface="Calibri"/>
                <a:sym typeface="Calibri"/>
              </a:defRPr>
            </a:lvl8pPr>
            <a:lvl9pPr indent="0" lvl="8" marL="115570">
              <a:lnSpc>
                <a:spcPct val="103333"/>
              </a:lnSpc>
              <a:spcBef>
                <a:spcPts val="0"/>
              </a:spcBef>
              <a:buNone/>
              <a:defRPr b="0" i="0" sz="1200">
                <a:solidFill>
                  <a:schemeClr val="lt1"/>
                </a:solidFill>
                <a:latin typeface="Calibri"/>
                <a:ea typeface="Calibri"/>
                <a:cs typeface="Calibri"/>
                <a:sym typeface="Calibri"/>
              </a:defRPr>
            </a:lvl9pPr>
          </a:lstStyle>
          <a:p>
            <a:pPr indent="0" lvl="0" marL="11557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34" name="Shape 34"/>
        <p:cNvGrpSpPr/>
        <p:nvPr/>
      </p:nvGrpSpPr>
      <p:grpSpPr>
        <a:xfrm>
          <a:off x="0" y="0"/>
          <a:ext cx="0" cy="0"/>
          <a:chOff x="0" y="0"/>
          <a:chExt cx="0" cy="0"/>
        </a:xfrm>
      </p:grpSpPr>
      <p:sp>
        <p:nvSpPr>
          <p:cNvPr id="35" name="Google Shape;35;p6"/>
          <p:cNvSpPr txBox="1"/>
          <p:nvPr>
            <p:ph type="ctrTitle"/>
          </p:nvPr>
        </p:nvSpPr>
        <p:spPr>
          <a:xfrm>
            <a:off x="914400" y="2125980"/>
            <a:ext cx="10363200" cy="144018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0" i="0" sz="4400">
                <a:solidFill>
                  <a:schemeClr val="dk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 name="Google Shape;36;p6"/>
          <p:cNvSpPr txBox="1"/>
          <p:nvPr>
            <p:ph idx="1" type="subTitle"/>
          </p:nvPr>
        </p:nvSpPr>
        <p:spPr>
          <a:xfrm>
            <a:off x="1828800" y="3840480"/>
            <a:ext cx="8534400" cy="17145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0" i="1" sz="2600">
                <a:solidFill>
                  <a:schemeClr val="dk1"/>
                </a:solidFill>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 name="Google Shape;37;p6"/>
          <p:cNvSpPr txBox="1"/>
          <p:nvPr>
            <p:ph idx="11" type="ftr"/>
          </p:nvPr>
        </p:nvSpPr>
        <p:spPr>
          <a:xfrm>
            <a:off x="5392928" y="6464985"/>
            <a:ext cx="1407795" cy="178434"/>
          </a:xfrm>
          <a:prstGeom prst="rect">
            <a:avLst/>
          </a:prstGeom>
          <a:noFill/>
          <a:ln>
            <a:noFill/>
          </a:ln>
        </p:spPr>
        <p:txBody>
          <a:bodyPr anchorCtr="0" anchor="t" bIns="0" lIns="0" spcFirstLastPara="1" rIns="0" wrap="square" tIns="0">
            <a:spAutoFit/>
          </a:bodyPr>
          <a:lstStyle>
            <a:lvl1pPr lvl="0">
              <a:spcBef>
                <a:spcPts val="0"/>
              </a:spcBef>
              <a:spcAft>
                <a:spcPts val="0"/>
              </a:spcAft>
              <a:buSzPts val="1400"/>
              <a:buNone/>
              <a:defRPr b="0" i="0" sz="1200">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 name="Google Shape;38;p6"/>
          <p:cNvSpPr txBox="1"/>
          <p:nvPr>
            <p:ph idx="10" type="dt"/>
          </p:nvPr>
        </p:nvSpPr>
        <p:spPr>
          <a:xfrm>
            <a:off x="609600" y="6377940"/>
            <a:ext cx="2804160" cy="3429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6"/>
          <p:cNvSpPr txBox="1"/>
          <p:nvPr>
            <p:ph idx="12" type="sldNum"/>
          </p:nvPr>
        </p:nvSpPr>
        <p:spPr>
          <a:xfrm>
            <a:off x="11068811" y="6464985"/>
            <a:ext cx="244475" cy="178434"/>
          </a:xfrm>
          <a:prstGeom prst="rect">
            <a:avLst/>
          </a:prstGeom>
          <a:noFill/>
          <a:ln>
            <a:noFill/>
          </a:ln>
        </p:spPr>
        <p:txBody>
          <a:bodyPr anchorCtr="0" anchor="t" bIns="0" lIns="0" spcFirstLastPara="1" rIns="0" wrap="square" tIns="0">
            <a:spAutoFit/>
          </a:bodyPr>
          <a:lstStyle>
            <a:lvl1pPr indent="0" lvl="0" marL="115570">
              <a:lnSpc>
                <a:spcPct val="103333"/>
              </a:lnSpc>
              <a:spcBef>
                <a:spcPts val="0"/>
              </a:spcBef>
              <a:buNone/>
              <a:defRPr b="0" i="0" sz="1200">
                <a:solidFill>
                  <a:schemeClr val="lt1"/>
                </a:solidFill>
                <a:latin typeface="Calibri"/>
                <a:ea typeface="Calibri"/>
                <a:cs typeface="Calibri"/>
                <a:sym typeface="Calibri"/>
              </a:defRPr>
            </a:lvl1pPr>
            <a:lvl2pPr indent="0" lvl="1" marL="115570">
              <a:lnSpc>
                <a:spcPct val="103333"/>
              </a:lnSpc>
              <a:spcBef>
                <a:spcPts val="0"/>
              </a:spcBef>
              <a:buNone/>
              <a:defRPr b="0" i="0" sz="1200">
                <a:solidFill>
                  <a:schemeClr val="lt1"/>
                </a:solidFill>
                <a:latin typeface="Calibri"/>
                <a:ea typeface="Calibri"/>
                <a:cs typeface="Calibri"/>
                <a:sym typeface="Calibri"/>
              </a:defRPr>
            </a:lvl2pPr>
            <a:lvl3pPr indent="0" lvl="2" marL="115570">
              <a:lnSpc>
                <a:spcPct val="103333"/>
              </a:lnSpc>
              <a:spcBef>
                <a:spcPts val="0"/>
              </a:spcBef>
              <a:buNone/>
              <a:defRPr b="0" i="0" sz="1200">
                <a:solidFill>
                  <a:schemeClr val="lt1"/>
                </a:solidFill>
                <a:latin typeface="Calibri"/>
                <a:ea typeface="Calibri"/>
                <a:cs typeface="Calibri"/>
                <a:sym typeface="Calibri"/>
              </a:defRPr>
            </a:lvl3pPr>
            <a:lvl4pPr indent="0" lvl="3" marL="115570">
              <a:lnSpc>
                <a:spcPct val="103333"/>
              </a:lnSpc>
              <a:spcBef>
                <a:spcPts val="0"/>
              </a:spcBef>
              <a:buNone/>
              <a:defRPr b="0" i="0" sz="1200">
                <a:solidFill>
                  <a:schemeClr val="lt1"/>
                </a:solidFill>
                <a:latin typeface="Calibri"/>
                <a:ea typeface="Calibri"/>
                <a:cs typeface="Calibri"/>
                <a:sym typeface="Calibri"/>
              </a:defRPr>
            </a:lvl4pPr>
            <a:lvl5pPr indent="0" lvl="4" marL="115570">
              <a:lnSpc>
                <a:spcPct val="103333"/>
              </a:lnSpc>
              <a:spcBef>
                <a:spcPts val="0"/>
              </a:spcBef>
              <a:buNone/>
              <a:defRPr b="0" i="0" sz="1200">
                <a:solidFill>
                  <a:schemeClr val="lt1"/>
                </a:solidFill>
                <a:latin typeface="Calibri"/>
                <a:ea typeface="Calibri"/>
                <a:cs typeface="Calibri"/>
                <a:sym typeface="Calibri"/>
              </a:defRPr>
            </a:lvl5pPr>
            <a:lvl6pPr indent="0" lvl="5" marL="115570">
              <a:lnSpc>
                <a:spcPct val="103333"/>
              </a:lnSpc>
              <a:spcBef>
                <a:spcPts val="0"/>
              </a:spcBef>
              <a:buNone/>
              <a:defRPr b="0" i="0" sz="1200">
                <a:solidFill>
                  <a:schemeClr val="lt1"/>
                </a:solidFill>
                <a:latin typeface="Calibri"/>
                <a:ea typeface="Calibri"/>
                <a:cs typeface="Calibri"/>
                <a:sym typeface="Calibri"/>
              </a:defRPr>
            </a:lvl6pPr>
            <a:lvl7pPr indent="0" lvl="6" marL="115570">
              <a:lnSpc>
                <a:spcPct val="103333"/>
              </a:lnSpc>
              <a:spcBef>
                <a:spcPts val="0"/>
              </a:spcBef>
              <a:buNone/>
              <a:defRPr b="0" i="0" sz="1200">
                <a:solidFill>
                  <a:schemeClr val="lt1"/>
                </a:solidFill>
                <a:latin typeface="Calibri"/>
                <a:ea typeface="Calibri"/>
                <a:cs typeface="Calibri"/>
                <a:sym typeface="Calibri"/>
              </a:defRPr>
            </a:lvl7pPr>
            <a:lvl8pPr indent="0" lvl="7" marL="115570">
              <a:lnSpc>
                <a:spcPct val="103333"/>
              </a:lnSpc>
              <a:spcBef>
                <a:spcPts val="0"/>
              </a:spcBef>
              <a:buNone/>
              <a:defRPr b="0" i="0" sz="1200">
                <a:solidFill>
                  <a:schemeClr val="lt1"/>
                </a:solidFill>
                <a:latin typeface="Calibri"/>
                <a:ea typeface="Calibri"/>
                <a:cs typeface="Calibri"/>
                <a:sym typeface="Calibri"/>
              </a:defRPr>
            </a:lvl8pPr>
            <a:lvl9pPr indent="0" lvl="8" marL="115570">
              <a:lnSpc>
                <a:spcPct val="103333"/>
              </a:lnSpc>
              <a:spcBef>
                <a:spcPts val="0"/>
              </a:spcBef>
              <a:buNone/>
              <a:defRPr b="0" i="0" sz="1200">
                <a:solidFill>
                  <a:schemeClr val="lt1"/>
                </a:solidFill>
                <a:latin typeface="Calibri"/>
                <a:ea typeface="Calibri"/>
                <a:cs typeface="Calibri"/>
                <a:sym typeface="Calibri"/>
              </a:defRPr>
            </a:lvl9pPr>
          </a:lstStyle>
          <a:p>
            <a:pPr indent="0" lvl="0" marL="115570" rtl="0" algn="l">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2.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pic>
        <p:nvPicPr>
          <p:cNvPr id="6" name="Google Shape;6;p1"/>
          <p:cNvPicPr preferRelativeResize="0"/>
          <p:nvPr/>
        </p:nvPicPr>
        <p:blipFill rotWithShape="1">
          <a:blip r:embed="rId1">
            <a:alphaModFix/>
          </a:blip>
          <a:srcRect b="0" l="0" r="0" t="0"/>
          <a:stretch/>
        </p:blipFill>
        <p:spPr>
          <a:xfrm>
            <a:off x="0" y="6181341"/>
            <a:ext cx="12191999" cy="674014"/>
          </a:xfrm>
          <a:prstGeom prst="rect">
            <a:avLst/>
          </a:prstGeom>
          <a:noFill/>
          <a:ln>
            <a:noFill/>
          </a:ln>
        </p:spPr>
      </p:pic>
      <p:sp>
        <p:nvSpPr>
          <p:cNvPr id="7" name="Google Shape;7;p1"/>
          <p:cNvSpPr txBox="1"/>
          <p:nvPr>
            <p:ph type="title"/>
          </p:nvPr>
        </p:nvSpPr>
        <p:spPr>
          <a:xfrm>
            <a:off x="916939" y="609676"/>
            <a:ext cx="9478645" cy="697230"/>
          </a:xfrm>
          <a:prstGeom prst="rect">
            <a:avLst/>
          </a:prstGeom>
          <a:noFill/>
          <a:ln>
            <a:noFill/>
          </a:ln>
        </p:spPr>
        <p:txBody>
          <a:bodyPr anchorCtr="0" anchor="t" bIns="0" lIns="0" spcFirstLastPara="1" rIns="0" wrap="square" tIns="0">
            <a:spAutoFit/>
          </a:bodyPr>
          <a:lstStyle>
            <a:lvl1pPr lvl="0" marR="0" rtl="0" algn="l">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 name="Google Shape;8;p1"/>
          <p:cNvSpPr txBox="1"/>
          <p:nvPr>
            <p:ph idx="1" type="body"/>
          </p:nvPr>
        </p:nvSpPr>
        <p:spPr>
          <a:xfrm>
            <a:off x="916939" y="1737106"/>
            <a:ext cx="10017760" cy="4023360"/>
          </a:xfrm>
          <a:prstGeom prst="rect">
            <a:avLst/>
          </a:prstGeom>
          <a:noFill/>
          <a:ln>
            <a:noFill/>
          </a:ln>
        </p:spPr>
        <p:txBody>
          <a:bodyPr anchorCtr="0" anchor="t" bIns="0" lIns="0" spcFirstLastPara="1" rIns="0" wrap="square" tIns="0">
            <a:spAutoFit/>
          </a:bodyPr>
          <a:lstStyle>
            <a:lvl1pPr indent="-228600" lvl="0" marL="457200" marR="0" rtl="0" algn="l">
              <a:spcBef>
                <a:spcPts val="0"/>
              </a:spcBef>
              <a:spcAft>
                <a:spcPts val="0"/>
              </a:spcAft>
              <a:buSzPts val="1400"/>
              <a:buNone/>
              <a:defRPr b="0" i="1" sz="26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800" u="none" cap="none" strike="noStrike">
                <a:latin typeface="Calibri"/>
                <a:ea typeface="Calibri"/>
                <a:cs typeface="Calibri"/>
                <a:sym typeface="Calibri"/>
              </a:defRPr>
            </a:lvl2pPr>
            <a:lvl3pPr indent="-228600" lvl="2" marL="1371600" marR="0" rtl="0" algn="l">
              <a:spcBef>
                <a:spcPts val="0"/>
              </a:spcBef>
              <a:spcAft>
                <a:spcPts val="0"/>
              </a:spcAft>
              <a:buSzPts val="1400"/>
              <a:buNone/>
              <a:defRPr b="0" i="0" sz="1800" u="none" cap="none" strike="noStrike">
                <a:latin typeface="Calibri"/>
                <a:ea typeface="Calibri"/>
                <a:cs typeface="Calibri"/>
                <a:sym typeface="Calibri"/>
              </a:defRPr>
            </a:lvl3pPr>
            <a:lvl4pPr indent="-228600" lvl="3" marL="1828800" marR="0" rtl="0" algn="l">
              <a:spcBef>
                <a:spcPts val="0"/>
              </a:spcBef>
              <a:spcAft>
                <a:spcPts val="0"/>
              </a:spcAft>
              <a:buSzPts val="1400"/>
              <a:buNone/>
              <a:defRPr b="0" i="0" sz="1800" u="none" cap="none" strike="noStrike">
                <a:latin typeface="Calibri"/>
                <a:ea typeface="Calibri"/>
                <a:cs typeface="Calibri"/>
                <a:sym typeface="Calibri"/>
              </a:defRPr>
            </a:lvl4pPr>
            <a:lvl5pPr indent="-228600" lvl="4" marL="2286000" marR="0" rtl="0" algn="l">
              <a:spcBef>
                <a:spcPts val="0"/>
              </a:spcBef>
              <a:spcAft>
                <a:spcPts val="0"/>
              </a:spcAft>
              <a:buSzPts val="1400"/>
              <a:buNone/>
              <a:defRPr b="0" i="0" sz="1800" u="none" cap="none" strike="noStrike">
                <a:latin typeface="Calibri"/>
                <a:ea typeface="Calibri"/>
                <a:cs typeface="Calibri"/>
                <a:sym typeface="Calibri"/>
              </a:defRPr>
            </a:lvl5pPr>
            <a:lvl6pPr indent="-228600" lvl="5" marL="2743200" marR="0" rtl="0" algn="l">
              <a:spcBef>
                <a:spcPts val="0"/>
              </a:spcBef>
              <a:spcAft>
                <a:spcPts val="0"/>
              </a:spcAft>
              <a:buSzPts val="1400"/>
              <a:buNone/>
              <a:defRPr b="0" i="0" sz="1800" u="none" cap="none" strike="noStrike">
                <a:latin typeface="Calibri"/>
                <a:ea typeface="Calibri"/>
                <a:cs typeface="Calibri"/>
                <a:sym typeface="Calibri"/>
              </a:defRPr>
            </a:lvl6pPr>
            <a:lvl7pPr indent="-228600" lvl="6" marL="3200400" marR="0" rtl="0" algn="l">
              <a:spcBef>
                <a:spcPts val="0"/>
              </a:spcBef>
              <a:spcAft>
                <a:spcPts val="0"/>
              </a:spcAft>
              <a:buSzPts val="1400"/>
              <a:buNone/>
              <a:defRPr b="0" i="0" sz="1800" u="none" cap="none" strike="noStrike">
                <a:latin typeface="Calibri"/>
                <a:ea typeface="Calibri"/>
                <a:cs typeface="Calibri"/>
                <a:sym typeface="Calibri"/>
              </a:defRPr>
            </a:lvl7pPr>
            <a:lvl8pPr indent="-228600" lvl="7" marL="3657600" marR="0" rtl="0" algn="l">
              <a:spcBef>
                <a:spcPts val="0"/>
              </a:spcBef>
              <a:spcAft>
                <a:spcPts val="0"/>
              </a:spcAft>
              <a:buSzPts val="1400"/>
              <a:buNone/>
              <a:defRPr b="0" i="0" sz="1800" u="none" cap="none" strike="noStrike">
                <a:latin typeface="Calibri"/>
                <a:ea typeface="Calibri"/>
                <a:cs typeface="Calibri"/>
                <a:sym typeface="Calibri"/>
              </a:defRPr>
            </a:lvl8pPr>
            <a:lvl9pPr indent="-228600" lvl="8" marL="4114800" marR="0" rtl="0" algn="l">
              <a:spcBef>
                <a:spcPts val="0"/>
              </a:spcBef>
              <a:spcAft>
                <a:spcPts val="0"/>
              </a:spcAft>
              <a:buSzPts val="1400"/>
              <a:buNone/>
              <a:defRPr b="0" i="0" sz="1800" u="none" cap="none" strike="noStrike">
                <a:latin typeface="Calibri"/>
                <a:ea typeface="Calibri"/>
                <a:cs typeface="Calibri"/>
                <a:sym typeface="Calibri"/>
              </a:defRPr>
            </a:lvl9pPr>
          </a:lstStyle>
          <a:p/>
        </p:txBody>
      </p:sp>
      <p:sp>
        <p:nvSpPr>
          <p:cNvPr id="9" name="Google Shape;9;p1"/>
          <p:cNvSpPr txBox="1"/>
          <p:nvPr>
            <p:ph idx="11" type="ftr"/>
          </p:nvPr>
        </p:nvSpPr>
        <p:spPr>
          <a:xfrm>
            <a:off x="5392928" y="6464985"/>
            <a:ext cx="1407795" cy="178434"/>
          </a:xfrm>
          <a:prstGeom prst="rect">
            <a:avLst/>
          </a:prstGeom>
          <a:noFill/>
          <a:ln>
            <a:noFill/>
          </a:ln>
        </p:spPr>
        <p:txBody>
          <a:bodyPr anchorCtr="0" anchor="t" bIns="0" lIns="0" spcFirstLastPara="1" rIns="0" wrap="square" tIns="0">
            <a:spAutoFit/>
          </a:bodyPr>
          <a:lstStyle>
            <a:lvl1pPr lvl="0">
              <a:spcBef>
                <a:spcPts val="0"/>
              </a:spcBef>
              <a:spcAft>
                <a:spcPts val="0"/>
              </a:spcAft>
              <a:buSzPts val="1400"/>
              <a:buNone/>
              <a:defRPr b="0" i="0" sz="1200">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0" name="Google Shape;10;p1"/>
          <p:cNvSpPr txBox="1"/>
          <p:nvPr>
            <p:ph idx="10" type="dt"/>
          </p:nvPr>
        </p:nvSpPr>
        <p:spPr>
          <a:xfrm>
            <a:off x="609600" y="6377940"/>
            <a:ext cx="2804160" cy="3429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sz="1800">
                <a:solidFill>
                  <a:srgbClr val="888888"/>
                </a:solidFi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2" type="sldNum"/>
          </p:nvPr>
        </p:nvSpPr>
        <p:spPr>
          <a:xfrm>
            <a:off x="11068811" y="6464985"/>
            <a:ext cx="244475" cy="178434"/>
          </a:xfrm>
          <a:prstGeom prst="rect">
            <a:avLst/>
          </a:prstGeom>
          <a:noFill/>
          <a:ln>
            <a:noFill/>
          </a:ln>
        </p:spPr>
        <p:txBody>
          <a:bodyPr anchorCtr="0" anchor="t" bIns="0" lIns="0" spcFirstLastPara="1" rIns="0" wrap="square" tIns="0">
            <a:spAutoFit/>
          </a:bodyPr>
          <a:lstStyle>
            <a:lvl1pPr indent="0" lvl="0" marL="115570">
              <a:lnSpc>
                <a:spcPct val="103333"/>
              </a:lnSpc>
              <a:spcBef>
                <a:spcPts val="0"/>
              </a:spcBef>
              <a:buNone/>
              <a:defRPr b="0" i="0" sz="1200">
                <a:solidFill>
                  <a:schemeClr val="lt1"/>
                </a:solidFill>
                <a:latin typeface="Calibri"/>
                <a:ea typeface="Calibri"/>
                <a:cs typeface="Calibri"/>
                <a:sym typeface="Calibri"/>
              </a:defRPr>
            </a:lvl1pPr>
            <a:lvl2pPr indent="0" lvl="1" marL="115570">
              <a:lnSpc>
                <a:spcPct val="103333"/>
              </a:lnSpc>
              <a:spcBef>
                <a:spcPts val="0"/>
              </a:spcBef>
              <a:buNone/>
              <a:defRPr b="0" i="0" sz="1200">
                <a:solidFill>
                  <a:schemeClr val="lt1"/>
                </a:solidFill>
                <a:latin typeface="Calibri"/>
                <a:ea typeface="Calibri"/>
                <a:cs typeface="Calibri"/>
                <a:sym typeface="Calibri"/>
              </a:defRPr>
            </a:lvl2pPr>
            <a:lvl3pPr indent="0" lvl="2" marL="115570">
              <a:lnSpc>
                <a:spcPct val="103333"/>
              </a:lnSpc>
              <a:spcBef>
                <a:spcPts val="0"/>
              </a:spcBef>
              <a:buNone/>
              <a:defRPr b="0" i="0" sz="1200">
                <a:solidFill>
                  <a:schemeClr val="lt1"/>
                </a:solidFill>
                <a:latin typeface="Calibri"/>
                <a:ea typeface="Calibri"/>
                <a:cs typeface="Calibri"/>
                <a:sym typeface="Calibri"/>
              </a:defRPr>
            </a:lvl3pPr>
            <a:lvl4pPr indent="0" lvl="3" marL="115570">
              <a:lnSpc>
                <a:spcPct val="103333"/>
              </a:lnSpc>
              <a:spcBef>
                <a:spcPts val="0"/>
              </a:spcBef>
              <a:buNone/>
              <a:defRPr b="0" i="0" sz="1200">
                <a:solidFill>
                  <a:schemeClr val="lt1"/>
                </a:solidFill>
                <a:latin typeface="Calibri"/>
                <a:ea typeface="Calibri"/>
                <a:cs typeface="Calibri"/>
                <a:sym typeface="Calibri"/>
              </a:defRPr>
            </a:lvl4pPr>
            <a:lvl5pPr indent="0" lvl="4" marL="115570">
              <a:lnSpc>
                <a:spcPct val="103333"/>
              </a:lnSpc>
              <a:spcBef>
                <a:spcPts val="0"/>
              </a:spcBef>
              <a:buNone/>
              <a:defRPr b="0" i="0" sz="1200">
                <a:solidFill>
                  <a:schemeClr val="lt1"/>
                </a:solidFill>
                <a:latin typeface="Calibri"/>
                <a:ea typeface="Calibri"/>
                <a:cs typeface="Calibri"/>
                <a:sym typeface="Calibri"/>
              </a:defRPr>
            </a:lvl5pPr>
            <a:lvl6pPr indent="0" lvl="5" marL="115570">
              <a:lnSpc>
                <a:spcPct val="103333"/>
              </a:lnSpc>
              <a:spcBef>
                <a:spcPts val="0"/>
              </a:spcBef>
              <a:buNone/>
              <a:defRPr b="0" i="0" sz="1200">
                <a:solidFill>
                  <a:schemeClr val="lt1"/>
                </a:solidFill>
                <a:latin typeface="Calibri"/>
                <a:ea typeface="Calibri"/>
                <a:cs typeface="Calibri"/>
                <a:sym typeface="Calibri"/>
              </a:defRPr>
            </a:lvl6pPr>
            <a:lvl7pPr indent="0" lvl="6" marL="115570">
              <a:lnSpc>
                <a:spcPct val="103333"/>
              </a:lnSpc>
              <a:spcBef>
                <a:spcPts val="0"/>
              </a:spcBef>
              <a:buNone/>
              <a:defRPr b="0" i="0" sz="1200">
                <a:solidFill>
                  <a:schemeClr val="lt1"/>
                </a:solidFill>
                <a:latin typeface="Calibri"/>
                <a:ea typeface="Calibri"/>
                <a:cs typeface="Calibri"/>
                <a:sym typeface="Calibri"/>
              </a:defRPr>
            </a:lvl7pPr>
            <a:lvl8pPr indent="0" lvl="7" marL="115570">
              <a:lnSpc>
                <a:spcPct val="103333"/>
              </a:lnSpc>
              <a:spcBef>
                <a:spcPts val="0"/>
              </a:spcBef>
              <a:buNone/>
              <a:defRPr b="0" i="0" sz="1200">
                <a:solidFill>
                  <a:schemeClr val="lt1"/>
                </a:solidFill>
                <a:latin typeface="Calibri"/>
                <a:ea typeface="Calibri"/>
                <a:cs typeface="Calibri"/>
                <a:sym typeface="Calibri"/>
              </a:defRPr>
            </a:lvl8pPr>
            <a:lvl9pPr indent="0" lvl="8" marL="115570">
              <a:lnSpc>
                <a:spcPct val="103333"/>
              </a:lnSpc>
              <a:spcBef>
                <a:spcPts val="0"/>
              </a:spcBef>
              <a:buNone/>
              <a:defRPr b="0" i="0" sz="1200">
                <a:solidFill>
                  <a:schemeClr val="lt1"/>
                </a:solidFill>
                <a:latin typeface="Calibri"/>
                <a:ea typeface="Calibri"/>
                <a:cs typeface="Calibri"/>
                <a:sym typeface="Calibri"/>
              </a:defRPr>
            </a:lvl9pPr>
          </a:lstStyle>
          <a:p>
            <a:pPr indent="0" lvl="0" marL="115570" rtl="0" algn="l">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s://open.spotify.com/playlist/2BMpyEj71MqM5DOlxzNU2x?si=aefafb01d50041ae" TargetMode="Externa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4.png"/><Relationship Id="rId4" Type="http://schemas.openxmlformats.org/officeDocument/2006/relationships/hyperlink" Target="https://app.sli.do/event/uiggNa1276YjTX6oEM3qSV"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hyperlink" Target="https://placement.cs.washington.edu/" TargetMode="External"/><Relationship Id="rId4" Type="http://schemas.openxmlformats.org/officeDocument/2006/relationships/hyperlink" Target="https://www.cs.washington.edu/academics/ugrad/nonmajor-options/intro-courses"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2.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2.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2.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19.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8.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20.jpg"/><Relationship Id="rId4" Type="http://schemas.openxmlformats.org/officeDocument/2006/relationships/image" Target="../media/image18.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13.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17.jpg"/><Relationship Id="rId4" Type="http://schemas.openxmlformats.org/officeDocument/2006/relationships/image" Target="../media/image15.png"/><Relationship Id="rId5" Type="http://schemas.openxmlformats.org/officeDocument/2006/relationships/image" Target="../media/image22.png"/><Relationship Id="rId6" Type="http://schemas.openxmlformats.org/officeDocument/2006/relationships/image" Target="../media/image1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hyperlink" Target="https://courses.cs.washington.edu/courses/cse121/23sp/syllabus/"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hyperlink" Target="https://courses.cs.washington.edu/courses/cse121/23sp/syllabus/#grades"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hyperlink" Target="https://courses.cs.washington.edu/courses/cse121/23sp/syllabus/#academic-honesty-and-collaboration" TargetMode="External"/><Relationship Id="rId4" Type="http://schemas.openxmlformats.org/officeDocument/2006/relationships/hyperlink" Target="https://courses.cs.washington.edu/courses/cse121/23sp/syllabus/#academic-honesty-and-collaboration"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4.jp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4.jpg"/><Relationship Id="rId4" Type="http://schemas.openxmlformats.org/officeDocument/2006/relationships/image" Target="../media/image26.png"/><Relationship Id="rId5"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jpg"/><Relationship Id="rId4" Type="http://schemas.openxmlformats.org/officeDocument/2006/relationships/image" Target="../media/image10.jpg"/><Relationship Id="rId11" Type="http://schemas.openxmlformats.org/officeDocument/2006/relationships/image" Target="../media/image25.jpg"/><Relationship Id="rId10" Type="http://schemas.openxmlformats.org/officeDocument/2006/relationships/image" Target="../media/image23.jpg"/><Relationship Id="rId12" Type="http://schemas.openxmlformats.org/officeDocument/2006/relationships/image" Target="../media/image27.png"/><Relationship Id="rId9" Type="http://schemas.openxmlformats.org/officeDocument/2006/relationships/image" Target="../media/image9.jpg"/><Relationship Id="rId5" Type="http://schemas.openxmlformats.org/officeDocument/2006/relationships/image" Target="../media/image5.jpg"/><Relationship Id="rId6" Type="http://schemas.openxmlformats.org/officeDocument/2006/relationships/image" Target="../media/image6.jpg"/><Relationship Id="rId7" Type="http://schemas.openxmlformats.org/officeDocument/2006/relationships/image" Target="../media/image16.jpg"/><Relationship Id="rId8"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 name="Shape 43"/>
        <p:cNvGrpSpPr/>
        <p:nvPr/>
      </p:nvGrpSpPr>
      <p:grpSpPr>
        <a:xfrm>
          <a:off x="0" y="0"/>
          <a:ext cx="0" cy="0"/>
          <a:chOff x="0" y="0"/>
          <a:chExt cx="0" cy="0"/>
        </a:xfrm>
      </p:grpSpPr>
      <p:sp>
        <p:nvSpPr>
          <p:cNvPr id="44" name="Google Shape;44;p7"/>
          <p:cNvSpPr txBox="1"/>
          <p:nvPr>
            <p:ph type="title"/>
          </p:nvPr>
        </p:nvSpPr>
        <p:spPr>
          <a:xfrm>
            <a:off x="2656077" y="1279601"/>
            <a:ext cx="6677659" cy="940435"/>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6000"/>
              <a:t>Welcome to CSE 121!</a:t>
            </a:r>
            <a:endParaRPr sz="6000"/>
          </a:p>
        </p:txBody>
      </p:sp>
      <p:sp>
        <p:nvSpPr>
          <p:cNvPr id="45" name="Google Shape;45;p7"/>
          <p:cNvSpPr txBox="1"/>
          <p:nvPr/>
        </p:nvSpPr>
        <p:spPr>
          <a:xfrm>
            <a:off x="3393185" y="2278044"/>
            <a:ext cx="4977900" cy="1638000"/>
          </a:xfrm>
          <a:prstGeom prst="rect">
            <a:avLst/>
          </a:prstGeom>
          <a:noFill/>
          <a:ln>
            <a:noFill/>
          </a:ln>
        </p:spPr>
        <p:txBody>
          <a:bodyPr anchorCtr="0" anchor="t" bIns="0" lIns="0" spcFirstLastPara="1" rIns="0" wrap="square" tIns="104775">
            <a:spAutoFit/>
          </a:bodyPr>
          <a:lstStyle/>
          <a:p>
            <a:pPr indent="0" lvl="0" marL="227329" rtl="0" algn="ctr">
              <a:lnSpc>
                <a:spcPct val="100000"/>
              </a:lnSpc>
              <a:spcBef>
                <a:spcPts val="0"/>
              </a:spcBef>
              <a:spcAft>
                <a:spcPts val="0"/>
              </a:spcAft>
              <a:buNone/>
            </a:pPr>
            <a:r>
              <a:rPr lang="en-US" sz="2400">
                <a:latin typeface="Calibri"/>
                <a:ea typeface="Calibri"/>
                <a:cs typeface="Calibri"/>
                <a:sym typeface="Calibri"/>
              </a:rPr>
              <a:t>Kai Daniels</a:t>
            </a:r>
            <a:endParaRPr sz="2400">
              <a:latin typeface="Calibri"/>
              <a:ea typeface="Calibri"/>
              <a:cs typeface="Calibri"/>
              <a:sym typeface="Calibri"/>
            </a:endParaRPr>
          </a:p>
          <a:p>
            <a:pPr indent="0" lvl="0" marL="229870" rtl="0" algn="ctr">
              <a:lnSpc>
                <a:spcPct val="100000"/>
              </a:lnSpc>
              <a:spcBef>
                <a:spcPts val="720"/>
              </a:spcBef>
              <a:spcAft>
                <a:spcPts val="0"/>
              </a:spcAft>
              <a:buNone/>
            </a:pPr>
            <a:r>
              <a:rPr lang="en-US" sz="2400">
                <a:latin typeface="Calibri"/>
                <a:ea typeface="Calibri"/>
                <a:cs typeface="Calibri"/>
                <a:sym typeface="Calibri"/>
              </a:rPr>
              <a:t>Summer 2023</a:t>
            </a:r>
            <a:endParaRPr sz="2400">
              <a:latin typeface="Calibri"/>
              <a:ea typeface="Calibri"/>
              <a:cs typeface="Calibri"/>
              <a:sym typeface="Calibri"/>
            </a:endParaRPr>
          </a:p>
          <a:p>
            <a:pPr indent="0" lvl="0" marL="12700" rtl="0" algn="ctr">
              <a:lnSpc>
                <a:spcPct val="100000"/>
              </a:lnSpc>
              <a:spcBef>
                <a:spcPts val="2105"/>
              </a:spcBef>
              <a:spcAft>
                <a:spcPts val="0"/>
              </a:spcAft>
              <a:buNone/>
            </a:pPr>
            <a:r>
              <a:rPr lang="en-US" sz="2800">
                <a:latin typeface="Calibri"/>
                <a:ea typeface="Calibri"/>
                <a:cs typeface="Calibri"/>
                <a:sym typeface="Calibri"/>
              </a:rPr>
              <a:t>Music: </a:t>
            </a:r>
            <a:r>
              <a:rPr lang="en-US" sz="2800" u="sng">
                <a:solidFill>
                  <a:schemeClr val="hlink"/>
                </a:solidFill>
                <a:latin typeface="Calibri"/>
                <a:ea typeface="Calibri"/>
                <a:cs typeface="Calibri"/>
                <a:sym typeface="Calibri"/>
                <a:hlinkClick r:id="rId3"/>
              </a:rPr>
              <a:t>k-pop girlies playlist</a:t>
            </a:r>
            <a:endParaRPr sz="2800">
              <a:latin typeface="Quattrocento Sans"/>
              <a:ea typeface="Quattrocento Sans"/>
              <a:cs typeface="Quattrocento Sans"/>
              <a:sym typeface="Quattrocento Sans"/>
            </a:endParaRPr>
          </a:p>
        </p:txBody>
      </p:sp>
      <p:sp>
        <p:nvSpPr>
          <p:cNvPr id="46" name="Google Shape;46;p7"/>
          <p:cNvSpPr txBox="1"/>
          <p:nvPr/>
        </p:nvSpPr>
        <p:spPr>
          <a:xfrm>
            <a:off x="433527" y="5521553"/>
            <a:ext cx="2084070" cy="452120"/>
          </a:xfrm>
          <a:prstGeom prst="rect">
            <a:avLst/>
          </a:prstGeom>
          <a:noFill/>
          <a:ln>
            <a:noFill/>
          </a:ln>
        </p:spPr>
        <p:txBody>
          <a:bodyPr anchorCtr="0" anchor="t" bIns="0" lIns="0" spcFirstLastPara="1" rIns="0" wrap="square" tIns="12050">
            <a:spAutoFit/>
          </a:bodyPr>
          <a:lstStyle/>
          <a:p>
            <a:pPr indent="0" lvl="0" marL="12700" rtl="0" algn="l">
              <a:lnSpc>
                <a:spcPct val="100000"/>
              </a:lnSpc>
              <a:spcBef>
                <a:spcPts val="0"/>
              </a:spcBef>
              <a:spcAft>
                <a:spcPts val="0"/>
              </a:spcAft>
              <a:buNone/>
            </a:pPr>
            <a:r>
              <a:rPr b="1" lang="en-US" sz="2800">
                <a:solidFill>
                  <a:srgbClr val="9900CC"/>
                </a:solidFill>
                <a:latin typeface="Calibri"/>
                <a:ea typeface="Calibri"/>
                <a:cs typeface="Calibri"/>
                <a:sym typeface="Calibri"/>
              </a:rPr>
              <a:t>sli.do #cse121</a:t>
            </a:r>
            <a:endParaRPr sz="2800">
              <a:latin typeface="Calibri"/>
              <a:ea typeface="Calibri"/>
              <a:cs typeface="Calibri"/>
              <a:sym typeface="Calibri"/>
            </a:endParaRPr>
          </a:p>
        </p:txBody>
      </p:sp>
      <p:pic>
        <p:nvPicPr>
          <p:cNvPr id="47" name="Google Shape;47;p7"/>
          <p:cNvPicPr preferRelativeResize="0"/>
          <p:nvPr/>
        </p:nvPicPr>
        <p:blipFill>
          <a:blip r:embed="rId4">
            <a:alphaModFix/>
          </a:blip>
          <a:stretch>
            <a:fillRect/>
          </a:stretch>
        </p:blipFill>
        <p:spPr>
          <a:xfrm>
            <a:off x="210578" y="3053000"/>
            <a:ext cx="2529949" cy="252994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16"/>
          <p:cNvSpPr txBox="1"/>
          <p:nvPr>
            <p:ph type="title"/>
          </p:nvPr>
        </p:nvSpPr>
        <p:spPr>
          <a:xfrm>
            <a:off x="916939" y="609676"/>
            <a:ext cx="9478645" cy="697230"/>
          </a:xfrm>
          <a:prstGeom prst="rect">
            <a:avLst/>
          </a:prstGeom>
          <a:noFill/>
          <a:ln>
            <a:noFill/>
          </a:ln>
        </p:spPr>
        <p:txBody>
          <a:bodyPr anchorCtr="0" anchor="t" bIns="0" lIns="0" spcFirstLastPara="1" rIns="0" wrap="square" tIns="13325">
            <a:spAutoFit/>
          </a:bodyPr>
          <a:lstStyle/>
          <a:p>
            <a:pPr indent="0" lvl="0" marL="12700" rtl="0" algn="l">
              <a:lnSpc>
                <a:spcPct val="100000"/>
              </a:lnSpc>
              <a:spcBef>
                <a:spcPts val="0"/>
              </a:spcBef>
              <a:spcAft>
                <a:spcPts val="0"/>
              </a:spcAft>
              <a:buNone/>
            </a:pPr>
            <a:r>
              <a:rPr lang="en-US"/>
              <a:t>Agenda</a:t>
            </a:r>
            <a:endParaRPr/>
          </a:p>
        </p:txBody>
      </p:sp>
      <p:sp>
        <p:nvSpPr>
          <p:cNvPr id="134" name="Google Shape;134;p16"/>
          <p:cNvSpPr txBox="1"/>
          <p:nvPr/>
        </p:nvSpPr>
        <p:spPr>
          <a:xfrm>
            <a:off x="916939" y="1706841"/>
            <a:ext cx="3341370" cy="2740025"/>
          </a:xfrm>
          <a:prstGeom prst="rect">
            <a:avLst/>
          </a:prstGeom>
          <a:noFill/>
          <a:ln>
            <a:noFill/>
          </a:ln>
        </p:spPr>
        <p:txBody>
          <a:bodyPr anchorCtr="0" anchor="t" bIns="0" lIns="0" spcFirstLastPara="1" rIns="0" wrap="square" tIns="98425">
            <a:spAutoFit/>
          </a:bodyPr>
          <a:lstStyle/>
          <a:p>
            <a:pPr indent="-228600" lvl="0" marL="241300" rtl="0" algn="l">
              <a:lnSpc>
                <a:spcPct val="100000"/>
              </a:lnSpc>
              <a:spcBef>
                <a:spcPts val="0"/>
              </a:spcBef>
              <a:spcAft>
                <a:spcPts val="0"/>
              </a:spcAft>
              <a:buSzPts val="2800"/>
              <a:buFont typeface="Arial"/>
              <a:buChar char="•"/>
            </a:pPr>
            <a:r>
              <a:rPr lang="en-US" sz="2800">
                <a:latin typeface="Calibri"/>
                <a:ea typeface="Calibri"/>
                <a:cs typeface="Calibri"/>
                <a:sym typeface="Calibri"/>
              </a:rPr>
              <a:t>About me</a:t>
            </a:r>
            <a:endParaRPr sz="2800">
              <a:latin typeface="Calibri"/>
              <a:ea typeface="Calibri"/>
              <a:cs typeface="Calibri"/>
              <a:sym typeface="Calibri"/>
            </a:endParaRPr>
          </a:p>
          <a:p>
            <a:pPr indent="-228600" lvl="0" marL="241300" rtl="0" algn="l">
              <a:lnSpc>
                <a:spcPct val="100000"/>
              </a:lnSpc>
              <a:spcBef>
                <a:spcPts val="675"/>
              </a:spcBef>
              <a:spcAft>
                <a:spcPts val="0"/>
              </a:spcAft>
              <a:buClr>
                <a:srgbClr val="917A4B"/>
              </a:buClr>
              <a:buSzPts val="2800"/>
              <a:buFont typeface="Arial"/>
              <a:buChar char="•"/>
            </a:pPr>
            <a:r>
              <a:rPr lang="en-US" sz="2800">
                <a:solidFill>
                  <a:srgbClr val="917A4B"/>
                </a:solidFill>
                <a:latin typeface="Calibri"/>
                <a:ea typeface="Calibri"/>
                <a:cs typeface="Calibri"/>
                <a:sym typeface="Calibri"/>
              </a:rPr>
              <a:t>About this course</a:t>
            </a:r>
            <a:endParaRPr sz="2800">
              <a:latin typeface="Calibri"/>
              <a:ea typeface="Calibri"/>
              <a:cs typeface="Calibri"/>
              <a:sym typeface="Calibri"/>
            </a:endParaRPr>
          </a:p>
          <a:p>
            <a:pPr indent="-229234" lvl="1" marL="698500" rtl="0" algn="l">
              <a:lnSpc>
                <a:spcPct val="100000"/>
              </a:lnSpc>
              <a:spcBef>
                <a:spcPts val="235"/>
              </a:spcBef>
              <a:spcAft>
                <a:spcPts val="0"/>
              </a:spcAft>
              <a:buClr>
                <a:srgbClr val="917A4B"/>
              </a:buClr>
              <a:buSzPts val="2400"/>
              <a:buFont typeface="Arial"/>
              <a:buChar char="•"/>
            </a:pPr>
            <a:r>
              <a:rPr lang="en-US" sz="2400">
                <a:solidFill>
                  <a:srgbClr val="917A4B"/>
                </a:solidFill>
                <a:latin typeface="Calibri"/>
                <a:ea typeface="Calibri"/>
                <a:cs typeface="Calibri"/>
                <a:sym typeface="Calibri"/>
              </a:rPr>
              <a:t>Learning objectives</a:t>
            </a:r>
            <a:endParaRPr sz="2400">
              <a:latin typeface="Calibri"/>
              <a:ea typeface="Calibri"/>
              <a:cs typeface="Calibri"/>
              <a:sym typeface="Calibri"/>
            </a:endParaRPr>
          </a:p>
          <a:p>
            <a:pPr indent="-229234" lvl="1" marL="698500" rtl="0" algn="l">
              <a:lnSpc>
                <a:spcPct val="100000"/>
              </a:lnSpc>
              <a:spcBef>
                <a:spcPts val="215"/>
              </a:spcBef>
              <a:spcAft>
                <a:spcPts val="0"/>
              </a:spcAft>
              <a:buClr>
                <a:srgbClr val="917A4B"/>
              </a:buClr>
              <a:buSzPts val="2400"/>
              <a:buFont typeface="Arial"/>
              <a:buChar char="•"/>
            </a:pPr>
            <a:r>
              <a:rPr lang="en-US" sz="2400">
                <a:solidFill>
                  <a:srgbClr val="917A4B"/>
                </a:solidFill>
                <a:latin typeface="Calibri"/>
                <a:ea typeface="Calibri"/>
                <a:cs typeface="Calibri"/>
                <a:sym typeface="Calibri"/>
              </a:rPr>
              <a:t>Other similar courses</a:t>
            </a:r>
            <a:endParaRPr sz="2400">
              <a:latin typeface="Calibri"/>
              <a:ea typeface="Calibri"/>
              <a:cs typeface="Calibri"/>
              <a:sym typeface="Calibri"/>
            </a:endParaRPr>
          </a:p>
          <a:p>
            <a:pPr indent="-229234" lvl="1" marL="698500" rtl="0" algn="l">
              <a:lnSpc>
                <a:spcPct val="100000"/>
              </a:lnSpc>
              <a:spcBef>
                <a:spcPts val="219"/>
              </a:spcBef>
              <a:spcAft>
                <a:spcPts val="0"/>
              </a:spcAft>
              <a:buClr>
                <a:srgbClr val="917A4B"/>
              </a:buClr>
              <a:buSzPts val="2400"/>
              <a:buFont typeface="Arial"/>
              <a:buChar char="•"/>
            </a:pPr>
            <a:r>
              <a:rPr lang="en-US" sz="2400">
                <a:solidFill>
                  <a:srgbClr val="917A4B"/>
                </a:solidFill>
                <a:latin typeface="Calibri"/>
                <a:ea typeface="Calibri"/>
                <a:cs typeface="Calibri"/>
                <a:sym typeface="Calibri"/>
              </a:rPr>
              <a:t>Course components</a:t>
            </a:r>
            <a:endParaRPr sz="2400">
              <a:latin typeface="Calibri"/>
              <a:ea typeface="Calibri"/>
              <a:cs typeface="Calibri"/>
              <a:sym typeface="Calibri"/>
            </a:endParaRPr>
          </a:p>
          <a:p>
            <a:pPr indent="-228600" lvl="0" marL="241300" rtl="0" algn="l">
              <a:lnSpc>
                <a:spcPct val="100000"/>
              </a:lnSpc>
              <a:spcBef>
                <a:spcPts val="630"/>
              </a:spcBef>
              <a:spcAft>
                <a:spcPts val="0"/>
              </a:spcAft>
              <a:buSzPts val="2800"/>
              <a:buFont typeface="Arial"/>
              <a:buChar char="•"/>
            </a:pPr>
            <a:r>
              <a:rPr lang="en-US" sz="2800">
                <a:latin typeface="Calibri"/>
                <a:ea typeface="Calibri"/>
                <a:cs typeface="Calibri"/>
                <a:sym typeface="Calibri"/>
              </a:rPr>
              <a:t>Our learning model</a:t>
            </a:r>
            <a:endParaRPr sz="2800">
              <a:latin typeface="Calibri"/>
              <a:ea typeface="Calibri"/>
              <a:cs typeface="Calibri"/>
              <a:sym typeface="Calibri"/>
            </a:endParaRPr>
          </a:p>
        </p:txBody>
      </p:sp>
      <p:sp>
        <p:nvSpPr>
          <p:cNvPr id="135" name="Google Shape;135;p16"/>
          <p:cNvSpPr txBox="1"/>
          <p:nvPr/>
        </p:nvSpPr>
        <p:spPr>
          <a:xfrm>
            <a:off x="6251828" y="1756565"/>
            <a:ext cx="3749675" cy="2296795"/>
          </a:xfrm>
          <a:prstGeom prst="rect">
            <a:avLst/>
          </a:prstGeom>
          <a:noFill/>
          <a:ln>
            <a:noFill/>
          </a:ln>
        </p:spPr>
        <p:txBody>
          <a:bodyPr anchorCtr="0" anchor="t" bIns="0" lIns="0" spcFirstLastPara="1" rIns="0" wrap="square" tIns="48875">
            <a:spAutoFit/>
          </a:bodyPr>
          <a:lstStyle/>
          <a:p>
            <a:pPr indent="-228600" lvl="0" marL="241300" rtl="0" algn="l">
              <a:lnSpc>
                <a:spcPct val="100000"/>
              </a:lnSpc>
              <a:spcBef>
                <a:spcPts val="0"/>
              </a:spcBef>
              <a:spcAft>
                <a:spcPts val="0"/>
              </a:spcAft>
              <a:buSzPts val="2800"/>
              <a:buFont typeface="Arial"/>
              <a:buChar char="•"/>
            </a:pPr>
            <a:r>
              <a:rPr lang="en-US" sz="2800">
                <a:latin typeface="Calibri"/>
                <a:ea typeface="Calibri"/>
                <a:cs typeface="Calibri"/>
                <a:sym typeface="Calibri"/>
              </a:rPr>
              <a:t>Tools and resources</a:t>
            </a:r>
            <a:endParaRPr sz="2800">
              <a:latin typeface="Calibri"/>
              <a:ea typeface="Calibri"/>
              <a:cs typeface="Calibri"/>
              <a:sym typeface="Calibri"/>
            </a:endParaRPr>
          </a:p>
          <a:p>
            <a:pPr indent="-228600" lvl="1" marL="698500" rtl="0" algn="l">
              <a:lnSpc>
                <a:spcPct val="100000"/>
              </a:lnSpc>
              <a:spcBef>
                <a:spcPts val="245"/>
              </a:spcBef>
              <a:spcAft>
                <a:spcPts val="0"/>
              </a:spcAft>
              <a:buSzPts val="2400"/>
              <a:buFont typeface="Arial"/>
              <a:buChar char="•"/>
            </a:pPr>
            <a:r>
              <a:rPr lang="en-US" sz="2400">
                <a:latin typeface="Calibri"/>
                <a:ea typeface="Calibri"/>
                <a:cs typeface="Calibri"/>
                <a:sym typeface="Calibri"/>
              </a:rPr>
              <a:t>Course Website</a:t>
            </a:r>
            <a:endParaRPr sz="2400">
              <a:latin typeface="Calibri"/>
              <a:ea typeface="Calibri"/>
              <a:cs typeface="Calibri"/>
              <a:sym typeface="Calibri"/>
            </a:endParaRPr>
          </a:p>
          <a:p>
            <a:pPr indent="-228600" lvl="1" marL="698500" rtl="0" algn="l">
              <a:lnSpc>
                <a:spcPct val="100000"/>
              </a:lnSpc>
              <a:spcBef>
                <a:spcPts val="219"/>
              </a:spcBef>
              <a:spcAft>
                <a:spcPts val="0"/>
              </a:spcAft>
              <a:buSzPts val="2400"/>
              <a:buFont typeface="Arial"/>
              <a:buChar char="•"/>
            </a:pPr>
            <a:r>
              <a:rPr lang="en-US" sz="2400">
                <a:latin typeface="Calibri"/>
                <a:ea typeface="Calibri"/>
                <a:cs typeface="Calibri"/>
                <a:sym typeface="Calibri"/>
              </a:rPr>
              <a:t>Ed</a:t>
            </a:r>
            <a:endParaRPr sz="2400">
              <a:latin typeface="Calibri"/>
              <a:ea typeface="Calibri"/>
              <a:cs typeface="Calibri"/>
              <a:sym typeface="Calibri"/>
            </a:endParaRPr>
          </a:p>
          <a:p>
            <a:pPr indent="-228600" lvl="0" marL="241300" rtl="0" algn="l">
              <a:lnSpc>
                <a:spcPct val="100000"/>
              </a:lnSpc>
              <a:spcBef>
                <a:spcPts val="630"/>
              </a:spcBef>
              <a:spcAft>
                <a:spcPts val="0"/>
              </a:spcAft>
              <a:buSzPts val="2800"/>
              <a:buFont typeface="Arial"/>
              <a:buChar char="•"/>
            </a:pPr>
            <a:r>
              <a:rPr lang="en-US" sz="2800">
                <a:latin typeface="Calibri"/>
                <a:ea typeface="Calibri"/>
                <a:cs typeface="Calibri"/>
                <a:sym typeface="Calibri"/>
              </a:rPr>
              <a:t>Assessment and grading</a:t>
            </a:r>
            <a:endParaRPr sz="2800">
              <a:latin typeface="Calibri"/>
              <a:ea typeface="Calibri"/>
              <a:cs typeface="Calibri"/>
              <a:sym typeface="Calibri"/>
            </a:endParaRPr>
          </a:p>
          <a:p>
            <a:pPr indent="-228600" lvl="0" marL="241300" rtl="0" algn="l">
              <a:lnSpc>
                <a:spcPct val="100000"/>
              </a:lnSpc>
              <a:spcBef>
                <a:spcPts val="660"/>
              </a:spcBef>
              <a:spcAft>
                <a:spcPts val="0"/>
              </a:spcAft>
              <a:buSzPts val="2800"/>
              <a:buFont typeface="Arial"/>
              <a:buChar char="•"/>
            </a:pPr>
            <a:r>
              <a:rPr lang="en-US" sz="2800">
                <a:latin typeface="Calibri"/>
                <a:ea typeface="Calibri"/>
                <a:cs typeface="Calibri"/>
                <a:sym typeface="Calibri"/>
              </a:rPr>
              <a:t>Collaboration</a:t>
            </a:r>
            <a:endParaRPr sz="2800">
              <a:latin typeface="Calibri"/>
              <a:ea typeface="Calibri"/>
              <a:cs typeface="Calibri"/>
              <a:sym typeface="Calibri"/>
            </a:endParaRPr>
          </a:p>
        </p:txBody>
      </p:sp>
      <p:grpSp>
        <p:nvGrpSpPr>
          <p:cNvPr id="136" name="Google Shape;136;p16"/>
          <p:cNvGrpSpPr/>
          <p:nvPr/>
        </p:nvGrpSpPr>
        <p:grpSpPr>
          <a:xfrm>
            <a:off x="3828287" y="2522219"/>
            <a:ext cx="579120" cy="158750"/>
            <a:chOff x="3828287" y="2522219"/>
            <a:chExt cx="579120" cy="158750"/>
          </a:xfrm>
        </p:grpSpPr>
        <p:sp>
          <p:nvSpPr>
            <p:cNvPr id="137" name="Google Shape;137;p16"/>
            <p:cNvSpPr/>
            <p:nvPr/>
          </p:nvSpPr>
          <p:spPr>
            <a:xfrm>
              <a:off x="3828287" y="2522219"/>
              <a:ext cx="579120" cy="158750"/>
            </a:xfrm>
            <a:custGeom>
              <a:rect b="b" l="l" r="r" t="t"/>
              <a:pathLst>
                <a:path extrusionOk="0" h="158750" w="579120">
                  <a:moveTo>
                    <a:pt x="161671" y="0"/>
                  </a:moveTo>
                  <a:lnTo>
                    <a:pt x="0" y="79247"/>
                  </a:lnTo>
                  <a:lnTo>
                    <a:pt x="161671" y="158495"/>
                  </a:lnTo>
                  <a:lnTo>
                    <a:pt x="161671" y="118871"/>
                  </a:lnTo>
                  <a:lnTo>
                    <a:pt x="579120" y="118871"/>
                  </a:lnTo>
                  <a:lnTo>
                    <a:pt x="579120" y="39624"/>
                  </a:lnTo>
                  <a:lnTo>
                    <a:pt x="161671" y="39624"/>
                  </a:lnTo>
                  <a:lnTo>
                    <a:pt x="161671" y="0"/>
                  </a:lnTo>
                  <a:close/>
                </a:path>
              </a:pathLst>
            </a:custGeom>
            <a:solidFill>
              <a:srgbClr val="917A4B"/>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138" name="Google Shape;138;p16"/>
            <p:cNvSpPr/>
            <p:nvPr/>
          </p:nvSpPr>
          <p:spPr>
            <a:xfrm>
              <a:off x="3828287" y="2522219"/>
              <a:ext cx="579120" cy="158750"/>
            </a:xfrm>
            <a:custGeom>
              <a:rect b="b" l="l" r="r" t="t"/>
              <a:pathLst>
                <a:path extrusionOk="0" h="158750" w="579120">
                  <a:moveTo>
                    <a:pt x="579120" y="39624"/>
                  </a:moveTo>
                  <a:lnTo>
                    <a:pt x="161671" y="39624"/>
                  </a:lnTo>
                  <a:lnTo>
                    <a:pt x="161671" y="0"/>
                  </a:lnTo>
                  <a:lnTo>
                    <a:pt x="0" y="79247"/>
                  </a:lnTo>
                  <a:lnTo>
                    <a:pt x="161671" y="158495"/>
                  </a:lnTo>
                  <a:lnTo>
                    <a:pt x="161671" y="118871"/>
                  </a:lnTo>
                  <a:lnTo>
                    <a:pt x="579120" y="118871"/>
                  </a:lnTo>
                  <a:lnTo>
                    <a:pt x="579120" y="39624"/>
                  </a:lnTo>
                  <a:close/>
                </a:path>
              </a:pathLst>
            </a:custGeom>
            <a:noFill/>
            <a:ln cap="flat" cmpd="sng" w="12175">
              <a:solidFill>
                <a:srgbClr val="695837"/>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grpSp>
      <p:sp>
        <p:nvSpPr>
          <p:cNvPr id="139" name="Google Shape;139;p16"/>
          <p:cNvSpPr txBox="1"/>
          <p:nvPr>
            <p:ph idx="11" type="ftr"/>
          </p:nvPr>
        </p:nvSpPr>
        <p:spPr>
          <a:xfrm>
            <a:off x="5392928" y="6464985"/>
            <a:ext cx="1407900" cy="184800"/>
          </a:xfrm>
          <a:prstGeom prst="rect">
            <a:avLst/>
          </a:prstGeom>
          <a:noFill/>
          <a:ln>
            <a:noFill/>
          </a:ln>
        </p:spPr>
        <p:txBody>
          <a:bodyPr anchorCtr="0" anchor="t" bIns="0" lIns="0" spcFirstLastPara="1" rIns="0" wrap="square" tIns="0">
            <a:spAutoFit/>
          </a:bodyPr>
          <a:lstStyle/>
          <a:p>
            <a:pPr indent="0" lvl="0" marL="12700" rtl="0" algn="l">
              <a:lnSpc>
                <a:spcPct val="103333"/>
              </a:lnSpc>
              <a:spcBef>
                <a:spcPts val="0"/>
              </a:spcBef>
              <a:spcAft>
                <a:spcPts val="0"/>
              </a:spcAft>
              <a:buNone/>
            </a:pPr>
            <a:r>
              <a:rPr lang="en-US"/>
              <a:t>Lesson 0 - Su 2023</a:t>
            </a:r>
            <a:endParaRPr/>
          </a:p>
        </p:txBody>
      </p:sp>
      <p:sp>
        <p:nvSpPr>
          <p:cNvPr id="140" name="Google Shape;140;p16"/>
          <p:cNvSpPr txBox="1"/>
          <p:nvPr>
            <p:ph idx="12" type="sldNum"/>
          </p:nvPr>
        </p:nvSpPr>
        <p:spPr>
          <a:xfrm>
            <a:off x="11068811" y="6464985"/>
            <a:ext cx="244475" cy="178434"/>
          </a:xfrm>
          <a:prstGeom prst="rect">
            <a:avLst/>
          </a:prstGeom>
          <a:noFill/>
          <a:ln>
            <a:noFill/>
          </a:ln>
        </p:spPr>
        <p:txBody>
          <a:bodyPr anchorCtr="0" anchor="t" bIns="0" lIns="0" spcFirstLastPara="1" rIns="0" wrap="square" tIns="0">
            <a:spAutoFit/>
          </a:bodyPr>
          <a:lstStyle/>
          <a:p>
            <a:pPr indent="0" lvl="0" marL="115570" rtl="0" algn="l">
              <a:lnSpc>
                <a:spcPct val="103333"/>
              </a:lnSpc>
              <a:spcBef>
                <a:spcPts val="0"/>
              </a:spcBef>
              <a:spcAft>
                <a:spcPts val="0"/>
              </a:spcAft>
              <a:buNone/>
            </a:pPr>
            <a:fld id="{00000000-1234-1234-1234-123412341234}" type="slidenum">
              <a:rPr lang="en-US"/>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17"/>
          <p:cNvSpPr txBox="1"/>
          <p:nvPr>
            <p:ph type="title"/>
          </p:nvPr>
        </p:nvSpPr>
        <p:spPr>
          <a:xfrm>
            <a:off x="916939" y="609676"/>
            <a:ext cx="9478500" cy="6774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US"/>
              <a:t>How to use sli.do?</a:t>
            </a:r>
            <a:endParaRPr/>
          </a:p>
        </p:txBody>
      </p:sp>
      <p:sp>
        <p:nvSpPr>
          <p:cNvPr id="146" name="Google Shape;146;p17"/>
          <p:cNvSpPr txBox="1"/>
          <p:nvPr/>
        </p:nvSpPr>
        <p:spPr>
          <a:xfrm>
            <a:off x="9836714" y="5276653"/>
            <a:ext cx="2052000" cy="874200"/>
          </a:xfrm>
          <a:prstGeom prst="rect">
            <a:avLst/>
          </a:prstGeom>
          <a:noFill/>
          <a:ln>
            <a:noFill/>
          </a:ln>
        </p:spPr>
        <p:txBody>
          <a:bodyPr anchorCtr="0" anchor="t" bIns="0" lIns="0" spcFirstLastPara="1" rIns="0" wrap="square" tIns="12050">
            <a:spAutoFit/>
          </a:bodyPr>
          <a:lstStyle/>
          <a:p>
            <a:pPr indent="0" lvl="0" marL="12700" rtl="0" algn="ctr">
              <a:lnSpc>
                <a:spcPct val="100000"/>
              </a:lnSpc>
              <a:spcBef>
                <a:spcPts val="0"/>
              </a:spcBef>
              <a:spcAft>
                <a:spcPts val="0"/>
              </a:spcAft>
              <a:buNone/>
            </a:pPr>
            <a:r>
              <a:rPr b="1" lang="en-US" sz="2800">
                <a:solidFill>
                  <a:srgbClr val="9900CC"/>
                </a:solidFill>
                <a:latin typeface="Calibri"/>
                <a:ea typeface="Calibri"/>
                <a:cs typeface="Calibri"/>
                <a:sym typeface="Calibri"/>
              </a:rPr>
              <a:t>sli.do #cse121</a:t>
            </a:r>
            <a:endParaRPr sz="2800">
              <a:latin typeface="Calibri"/>
              <a:ea typeface="Calibri"/>
              <a:cs typeface="Calibri"/>
              <a:sym typeface="Calibri"/>
            </a:endParaRPr>
          </a:p>
        </p:txBody>
      </p:sp>
      <p:pic>
        <p:nvPicPr>
          <p:cNvPr id="147" name="Google Shape;147;p17"/>
          <p:cNvPicPr preferRelativeResize="0"/>
          <p:nvPr/>
        </p:nvPicPr>
        <p:blipFill>
          <a:blip r:embed="rId3">
            <a:alphaModFix/>
          </a:blip>
          <a:stretch>
            <a:fillRect/>
          </a:stretch>
        </p:blipFill>
        <p:spPr>
          <a:xfrm>
            <a:off x="9617179" y="2864226"/>
            <a:ext cx="2490925" cy="2490928"/>
          </a:xfrm>
          <a:prstGeom prst="rect">
            <a:avLst/>
          </a:prstGeom>
          <a:noFill/>
          <a:ln>
            <a:noFill/>
          </a:ln>
        </p:spPr>
      </p:pic>
      <p:sp>
        <p:nvSpPr>
          <p:cNvPr id="148" name="Google Shape;148;p17"/>
          <p:cNvSpPr txBox="1"/>
          <p:nvPr/>
        </p:nvSpPr>
        <p:spPr>
          <a:xfrm>
            <a:off x="946750" y="1911500"/>
            <a:ext cx="5177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149" name="Google Shape;149;p17"/>
          <p:cNvSpPr txBox="1"/>
          <p:nvPr/>
        </p:nvSpPr>
        <p:spPr>
          <a:xfrm>
            <a:off x="1072600" y="1974400"/>
            <a:ext cx="8544600" cy="2170200"/>
          </a:xfrm>
          <a:prstGeom prst="rect">
            <a:avLst/>
          </a:prstGeom>
          <a:noFill/>
          <a:ln>
            <a:noFill/>
          </a:ln>
        </p:spPr>
        <p:txBody>
          <a:bodyPr anchorCtr="0" anchor="t" bIns="91425" lIns="91425" spcFirstLastPara="1" rIns="91425" wrap="square" tIns="91425">
            <a:spAutoFit/>
          </a:bodyPr>
          <a:lstStyle/>
          <a:p>
            <a:pPr indent="0" lvl="0" marL="0" marR="5080" rtl="0" algn="l">
              <a:lnSpc>
                <a:spcPct val="70000"/>
              </a:lnSpc>
              <a:spcBef>
                <a:spcPts val="1800"/>
              </a:spcBef>
              <a:spcAft>
                <a:spcPts val="0"/>
              </a:spcAft>
              <a:buNone/>
            </a:pPr>
            <a:r>
              <a:rPr lang="en-US" sz="2400">
                <a:solidFill>
                  <a:schemeClr val="dk1"/>
                </a:solidFill>
                <a:latin typeface="Calibri"/>
                <a:ea typeface="Calibri"/>
                <a:cs typeface="Calibri"/>
                <a:sym typeface="Calibri"/>
              </a:rPr>
              <a:t>1. Scan the QR Code with your phone or go to </a:t>
            </a:r>
            <a:r>
              <a:rPr lang="en-US" sz="2400" u="sng">
                <a:solidFill>
                  <a:schemeClr val="hlink"/>
                </a:solidFill>
                <a:latin typeface="Calibri"/>
                <a:ea typeface="Calibri"/>
                <a:cs typeface="Calibri"/>
                <a:sym typeface="Calibri"/>
                <a:hlinkClick r:id="rId4"/>
              </a:rPr>
              <a:t>https://app.sli.do/event/uiggNa1276YjTX6oEM3qSV</a:t>
            </a:r>
            <a:r>
              <a:rPr lang="en-US" sz="2400">
                <a:solidFill>
                  <a:schemeClr val="dk1"/>
                </a:solidFill>
                <a:latin typeface="Calibri"/>
                <a:ea typeface="Calibri"/>
                <a:cs typeface="Calibri"/>
                <a:sym typeface="Calibri"/>
              </a:rPr>
              <a:t> </a:t>
            </a:r>
            <a:endParaRPr sz="2400">
              <a:solidFill>
                <a:schemeClr val="dk1"/>
              </a:solidFill>
              <a:latin typeface="Calibri"/>
              <a:ea typeface="Calibri"/>
              <a:cs typeface="Calibri"/>
              <a:sym typeface="Calibri"/>
            </a:endParaRPr>
          </a:p>
          <a:p>
            <a:pPr indent="0" lvl="0" marL="0" marR="5080" rtl="0" algn="l">
              <a:lnSpc>
                <a:spcPct val="70000"/>
              </a:lnSpc>
              <a:spcBef>
                <a:spcPts val="1800"/>
              </a:spcBef>
              <a:spcAft>
                <a:spcPts val="0"/>
              </a:spcAft>
              <a:buNone/>
            </a:pPr>
            <a:r>
              <a:rPr lang="en-US" sz="2400">
                <a:solidFill>
                  <a:schemeClr val="dk1"/>
                </a:solidFill>
                <a:latin typeface="Calibri"/>
                <a:ea typeface="Calibri"/>
                <a:cs typeface="Calibri"/>
                <a:sym typeface="Calibri"/>
              </a:rPr>
              <a:t>(link will change for future lectures)</a:t>
            </a:r>
            <a:endParaRPr sz="2400">
              <a:solidFill>
                <a:schemeClr val="dk1"/>
              </a:solidFill>
              <a:latin typeface="Calibri"/>
              <a:ea typeface="Calibri"/>
              <a:cs typeface="Calibri"/>
              <a:sym typeface="Calibri"/>
            </a:endParaRPr>
          </a:p>
          <a:p>
            <a:pPr indent="0" lvl="0" marL="0" marR="5080" rtl="0" algn="l">
              <a:lnSpc>
                <a:spcPct val="70000"/>
              </a:lnSpc>
              <a:spcBef>
                <a:spcPts val="1800"/>
              </a:spcBef>
              <a:spcAft>
                <a:spcPts val="0"/>
              </a:spcAft>
              <a:buNone/>
            </a:pPr>
            <a:r>
              <a:rPr lang="en-US" sz="2400">
                <a:solidFill>
                  <a:schemeClr val="dk1"/>
                </a:solidFill>
                <a:latin typeface="Calibri"/>
                <a:ea typeface="Calibri"/>
                <a:cs typeface="Calibri"/>
                <a:sym typeface="Calibri"/>
              </a:rPr>
              <a:t>2. Ask a question!</a:t>
            </a:r>
            <a:endParaRPr sz="2400">
              <a:solidFill>
                <a:schemeClr val="dk1"/>
              </a:solidFill>
              <a:latin typeface="Calibri"/>
              <a:ea typeface="Calibri"/>
              <a:cs typeface="Calibri"/>
              <a:sym typeface="Calibri"/>
            </a:endParaRPr>
          </a:p>
          <a:p>
            <a:pPr indent="0" lvl="0" marL="0" marR="5080" rtl="0" algn="l">
              <a:lnSpc>
                <a:spcPct val="70000"/>
              </a:lnSpc>
              <a:spcBef>
                <a:spcPts val="1800"/>
              </a:spcBef>
              <a:spcAft>
                <a:spcPts val="0"/>
              </a:spcAft>
              <a:buNone/>
            </a:pPr>
            <a:r>
              <a:rPr lang="en-US" sz="2400">
                <a:solidFill>
                  <a:schemeClr val="dk1"/>
                </a:solidFill>
                <a:latin typeface="Calibri"/>
                <a:ea typeface="Calibri"/>
                <a:cs typeface="Calibri"/>
                <a:sym typeface="Calibri"/>
              </a:rPr>
              <a:t>3. There will also be polls and questions I may ask here</a:t>
            </a:r>
            <a:endParaRPr sz="2400">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18"/>
          <p:cNvSpPr txBox="1"/>
          <p:nvPr>
            <p:ph type="title"/>
          </p:nvPr>
        </p:nvSpPr>
        <p:spPr>
          <a:xfrm>
            <a:off x="916939" y="609676"/>
            <a:ext cx="9478500" cy="6774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US"/>
              <a:t>Go ahead and ask a question!</a:t>
            </a:r>
            <a:endParaRPr/>
          </a:p>
        </p:txBody>
      </p:sp>
      <p:sp>
        <p:nvSpPr>
          <p:cNvPr id="155" name="Google Shape;155;p18"/>
          <p:cNvSpPr txBox="1"/>
          <p:nvPr/>
        </p:nvSpPr>
        <p:spPr>
          <a:xfrm>
            <a:off x="4564218" y="5274152"/>
            <a:ext cx="3063600" cy="443100"/>
          </a:xfrm>
          <a:prstGeom prst="rect">
            <a:avLst/>
          </a:prstGeom>
          <a:noFill/>
          <a:ln>
            <a:noFill/>
          </a:ln>
        </p:spPr>
        <p:txBody>
          <a:bodyPr anchorCtr="0" anchor="t" bIns="0" lIns="0" spcFirstLastPara="1" rIns="0" wrap="square" tIns="12050">
            <a:spAutoFit/>
          </a:bodyPr>
          <a:lstStyle/>
          <a:p>
            <a:pPr indent="0" lvl="0" marL="12700" rtl="0" algn="ctr">
              <a:lnSpc>
                <a:spcPct val="100000"/>
              </a:lnSpc>
              <a:spcBef>
                <a:spcPts val="0"/>
              </a:spcBef>
              <a:spcAft>
                <a:spcPts val="0"/>
              </a:spcAft>
              <a:buNone/>
            </a:pPr>
            <a:r>
              <a:rPr b="1" lang="en-US" sz="2800">
                <a:solidFill>
                  <a:srgbClr val="9900CC"/>
                </a:solidFill>
                <a:latin typeface="Calibri"/>
                <a:ea typeface="Calibri"/>
                <a:cs typeface="Calibri"/>
                <a:sym typeface="Calibri"/>
              </a:rPr>
              <a:t>sli.do #cse121</a:t>
            </a:r>
            <a:endParaRPr sz="2800">
              <a:latin typeface="Calibri"/>
              <a:ea typeface="Calibri"/>
              <a:cs typeface="Calibri"/>
              <a:sym typeface="Calibri"/>
            </a:endParaRPr>
          </a:p>
        </p:txBody>
      </p:sp>
      <p:pic>
        <p:nvPicPr>
          <p:cNvPr id="156" name="Google Shape;156;p18"/>
          <p:cNvPicPr preferRelativeResize="0"/>
          <p:nvPr/>
        </p:nvPicPr>
        <p:blipFill>
          <a:blip r:embed="rId3">
            <a:alphaModFix/>
          </a:blip>
          <a:stretch>
            <a:fillRect/>
          </a:stretch>
        </p:blipFill>
        <p:spPr>
          <a:xfrm>
            <a:off x="4236436" y="1672249"/>
            <a:ext cx="3719125" cy="371910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19"/>
          <p:cNvSpPr txBox="1"/>
          <p:nvPr>
            <p:ph type="title"/>
          </p:nvPr>
        </p:nvSpPr>
        <p:spPr>
          <a:xfrm>
            <a:off x="916939" y="609676"/>
            <a:ext cx="9478645" cy="697230"/>
          </a:xfrm>
          <a:prstGeom prst="rect">
            <a:avLst/>
          </a:prstGeom>
          <a:noFill/>
          <a:ln>
            <a:noFill/>
          </a:ln>
        </p:spPr>
        <p:txBody>
          <a:bodyPr anchorCtr="0" anchor="t" bIns="0" lIns="0" spcFirstLastPara="1" rIns="0" wrap="square" tIns="13325">
            <a:spAutoFit/>
          </a:bodyPr>
          <a:lstStyle/>
          <a:p>
            <a:pPr indent="0" lvl="0" marL="12700" rtl="0" algn="l">
              <a:lnSpc>
                <a:spcPct val="100000"/>
              </a:lnSpc>
              <a:spcBef>
                <a:spcPts val="0"/>
              </a:spcBef>
              <a:spcAft>
                <a:spcPts val="0"/>
              </a:spcAft>
              <a:buNone/>
            </a:pPr>
            <a:r>
              <a:rPr lang="en-US"/>
              <a:t>Learning Objectives</a:t>
            </a:r>
            <a:endParaRPr/>
          </a:p>
        </p:txBody>
      </p:sp>
      <p:sp>
        <p:nvSpPr>
          <p:cNvPr id="162" name="Google Shape;162;p19"/>
          <p:cNvSpPr txBox="1"/>
          <p:nvPr>
            <p:ph idx="11" type="ftr"/>
          </p:nvPr>
        </p:nvSpPr>
        <p:spPr>
          <a:xfrm>
            <a:off x="5392928" y="6464985"/>
            <a:ext cx="1407900" cy="184800"/>
          </a:xfrm>
          <a:prstGeom prst="rect">
            <a:avLst/>
          </a:prstGeom>
          <a:noFill/>
          <a:ln>
            <a:noFill/>
          </a:ln>
        </p:spPr>
        <p:txBody>
          <a:bodyPr anchorCtr="0" anchor="t" bIns="0" lIns="0" spcFirstLastPara="1" rIns="0" wrap="square" tIns="0">
            <a:spAutoFit/>
          </a:bodyPr>
          <a:lstStyle/>
          <a:p>
            <a:pPr indent="0" lvl="0" marL="12700" rtl="0" algn="l">
              <a:lnSpc>
                <a:spcPct val="103333"/>
              </a:lnSpc>
              <a:spcBef>
                <a:spcPts val="0"/>
              </a:spcBef>
              <a:spcAft>
                <a:spcPts val="0"/>
              </a:spcAft>
              <a:buNone/>
            </a:pPr>
            <a:r>
              <a:rPr lang="en-US"/>
              <a:t>Lesson 0 - Su 2023</a:t>
            </a:r>
            <a:endParaRPr/>
          </a:p>
        </p:txBody>
      </p:sp>
      <p:sp>
        <p:nvSpPr>
          <p:cNvPr id="163" name="Google Shape;163;p19"/>
          <p:cNvSpPr txBox="1"/>
          <p:nvPr>
            <p:ph idx="12" type="sldNum"/>
          </p:nvPr>
        </p:nvSpPr>
        <p:spPr>
          <a:xfrm>
            <a:off x="11068811" y="6464985"/>
            <a:ext cx="244475" cy="178434"/>
          </a:xfrm>
          <a:prstGeom prst="rect">
            <a:avLst/>
          </a:prstGeom>
          <a:noFill/>
          <a:ln>
            <a:noFill/>
          </a:ln>
        </p:spPr>
        <p:txBody>
          <a:bodyPr anchorCtr="0" anchor="t" bIns="0" lIns="0" spcFirstLastPara="1" rIns="0" wrap="square" tIns="0">
            <a:spAutoFit/>
          </a:bodyPr>
          <a:lstStyle/>
          <a:p>
            <a:pPr indent="0" lvl="0" marL="115570" rtl="0" algn="l">
              <a:lnSpc>
                <a:spcPct val="103333"/>
              </a:lnSpc>
              <a:spcBef>
                <a:spcPts val="0"/>
              </a:spcBef>
              <a:spcAft>
                <a:spcPts val="0"/>
              </a:spcAft>
              <a:buNone/>
            </a:pPr>
            <a:fld id="{00000000-1234-1234-1234-123412341234}" type="slidenum">
              <a:rPr lang="en-US"/>
              <a:t>‹#›</a:t>
            </a:fld>
            <a:endParaRPr/>
          </a:p>
        </p:txBody>
      </p:sp>
      <p:sp>
        <p:nvSpPr>
          <p:cNvPr id="164" name="Google Shape;164;p19"/>
          <p:cNvSpPr txBox="1"/>
          <p:nvPr/>
        </p:nvSpPr>
        <p:spPr>
          <a:xfrm>
            <a:off x="916939" y="1626997"/>
            <a:ext cx="9859010" cy="4215130"/>
          </a:xfrm>
          <a:prstGeom prst="rect">
            <a:avLst/>
          </a:prstGeom>
          <a:noFill/>
          <a:ln>
            <a:noFill/>
          </a:ln>
        </p:spPr>
        <p:txBody>
          <a:bodyPr anchorCtr="0" anchor="t" bIns="0" lIns="0" spcFirstLastPara="1" rIns="0" wrap="square" tIns="132075">
            <a:spAutoFit/>
          </a:bodyPr>
          <a:lstStyle/>
          <a:p>
            <a:pPr indent="0" lvl="0" marL="12700" rtl="0" algn="l">
              <a:lnSpc>
                <a:spcPct val="100000"/>
              </a:lnSpc>
              <a:spcBef>
                <a:spcPts val="0"/>
              </a:spcBef>
              <a:spcAft>
                <a:spcPts val="0"/>
              </a:spcAft>
              <a:buNone/>
            </a:pPr>
            <a:r>
              <a:rPr i="1" lang="en-US" sz="2400">
                <a:latin typeface="Calibri"/>
                <a:ea typeface="Calibri"/>
                <a:cs typeface="Calibri"/>
                <a:sym typeface="Calibri"/>
              </a:rPr>
              <a:t>or, “What will I learn in this class?”</a:t>
            </a:r>
            <a:endParaRPr sz="2400">
              <a:latin typeface="Calibri"/>
              <a:ea typeface="Calibri"/>
              <a:cs typeface="Calibri"/>
              <a:sym typeface="Calibri"/>
            </a:endParaRPr>
          </a:p>
          <a:p>
            <a:pPr indent="-228600" lvl="0" marL="241300" marR="5080" rtl="0" algn="l">
              <a:lnSpc>
                <a:spcPct val="70000"/>
              </a:lnSpc>
              <a:spcBef>
                <a:spcPts val="1800"/>
              </a:spcBef>
              <a:spcAft>
                <a:spcPts val="0"/>
              </a:spcAft>
              <a:buSzPts val="2400"/>
              <a:buFont typeface="Arial"/>
              <a:buChar char="•"/>
            </a:pPr>
            <a:r>
              <a:rPr b="1" lang="en-US" sz="2400">
                <a:latin typeface="Calibri"/>
                <a:ea typeface="Calibri"/>
                <a:cs typeface="Calibri"/>
                <a:sym typeface="Calibri"/>
              </a:rPr>
              <a:t>Functionality/Behavior: </a:t>
            </a:r>
            <a:r>
              <a:rPr lang="en-US" sz="2400">
                <a:latin typeface="Calibri"/>
                <a:ea typeface="Calibri"/>
                <a:cs typeface="Calibri"/>
                <a:sym typeface="Calibri"/>
              </a:rPr>
              <a:t>Write functionally correct Java programs that meet a provided specification and/or solve a specified problem</a:t>
            </a:r>
            <a:endParaRPr sz="2400">
              <a:latin typeface="Calibri"/>
              <a:ea typeface="Calibri"/>
              <a:cs typeface="Calibri"/>
              <a:sym typeface="Calibri"/>
            </a:endParaRPr>
          </a:p>
          <a:p>
            <a:pPr indent="-228600" lvl="0" marL="241300" marR="142240" rtl="0" algn="l">
              <a:lnSpc>
                <a:spcPct val="70000"/>
              </a:lnSpc>
              <a:spcBef>
                <a:spcPts val="1800"/>
              </a:spcBef>
              <a:spcAft>
                <a:spcPts val="0"/>
              </a:spcAft>
              <a:buSzPts val="2400"/>
              <a:buFont typeface="Arial"/>
              <a:buChar char="•"/>
            </a:pPr>
            <a:r>
              <a:rPr b="1" lang="en-US" sz="2400">
                <a:latin typeface="Calibri"/>
                <a:ea typeface="Calibri"/>
                <a:cs typeface="Calibri"/>
                <a:sym typeface="Calibri"/>
              </a:rPr>
              <a:t>Functional Decomposition: </a:t>
            </a:r>
            <a:r>
              <a:rPr lang="en-US" sz="2400">
                <a:latin typeface="Calibri"/>
                <a:ea typeface="Calibri"/>
                <a:cs typeface="Calibri"/>
                <a:sym typeface="Calibri"/>
              </a:rPr>
              <a:t>Break down problems into subproblems that are modular and reusable, and define methods to represent those subproblems</a:t>
            </a:r>
            <a:endParaRPr sz="2400">
              <a:latin typeface="Calibri"/>
              <a:ea typeface="Calibri"/>
              <a:cs typeface="Calibri"/>
              <a:sym typeface="Calibri"/>
            </a:endParaRPr>
          </a:p>
          <a:p>
            <a:pPr indent="-228600" lvl="0" marL="241300" marR="179705" rtl="0" algn="l">
              <a:lnSpc>
                <a:spcPct val="70000"/>
              </a:lnSpc>
              <a:spcBef>
                <a:spcPts val="1805"/>
              </a:spcBef>
              <a:spcAft>
                <a:spcPts val="0"/>
              </a:spcAft>
              <a:buSzPts val="2400"/>
              <a:buFont typeface="Arial"/>
              <a:buChar char="•"/>
            </a:pPr>
            <a:r>
              <a:rPr b="1" lang="en-US" sz="2400">
                <a:latin typeface="Calibri"/>
                <a:ea typeface="Calibri"/>
                <a:cs typeface="Calibri"/>
                <a:sym typeface="Calibri"/>
              </a:rPr>
              <a:t>Control Structures: </a:t>
            </a:r>
            <a:r>
              <a:rPr lang="en-US" sz="2400">
                <a:latin typeface="Calibri"/>
                <a:ea typeface="Calibri"/>
                <a:cs typeface="Calibri"/>
                <a:sym typeface="Calibri"/>
              </a:rPr>
              <a:t>Select and apply control structures (e.g. methods, loops, conditionals) to manage the flow of control and information in programs</a:t>
            </a:r>
            <a:endParaRPr sz="2400">
              <a:latin typeface="Calibri"/>
              <a:ea typeface="Calibri"/>
              <a:cs typeface="Calibri"/>
              <a:sym typeface="Calibri"/>
            </a:endParaRPr>
          </a:p>
          <a:p>
            <a:pPr indent="-228600" lvl="0" marL="241300" rtl="0" algn="l">
              <a:lnSpc>
                <a:spcPct val="102083"/>
              </a:lnSpc>
              <a:spcBef>
                <a:spcPts val="935"/>
              </a:spcBef>
              <a:spcAft>
                <a:spcPts val="0"/>
              </a:spcAft>
              <a:buSzPts val="2400"/>
              <a:buFont typeface="Arial"/>
              <a:buChar char="•"/>
            </a:pPr>
            <a:r>
              <a:rPr b="1" lang="en-US" sz="2400">
                <a:latin typeface="Calibri"/>
                <a:ea typeface="Calibri"/>
                <a:cs typeface="Calibri"/>
                <a:sym typeface="Calibri"/>
              </a:rPr>
              <a:t>Data Abstraction: </a:t>
            </a:r>
            <a:r>
              <a:rPr lang="en-US" sz="2400">
                <a:latin typeface="Calibri"/>
                <a:ea typeface="Calibri"/>
                <a:cs typeface="Calibri"/>
                <a:sym typeface="Calibri"/>
              </a:rPr>
              <a:t>Select and apply basic data abstractions (e.g. variables,</a:t>
            </a:r>
            <a:endParaRPr sz="2400">
              <a:latin typeface="Calibri"/>
              <a:ea typeface="Calibri"/>
              <a:cs typeface="Calibri"/>
              <a:sym typeface="Calibri"/>
            </a:endParaRPr>
          </a:p>
          <a:p>
            <a:pPr indent="0" lvl="0" marL="241300" rtl="0" algn="l">
              <a:lnSpc>
                <a:spcPct val="102083"/>
              </a:lnSpc>
              <a:spcBef>
                <a:spcPts val="0"/>
              </a:spcBef>
              <a:spcAft>
                <a:spcPts val="0"/>
              </a:spcAft>
              <a:buNone/>
            </a:pPr>
            <a:r>
              <a:rPr lang="en-US" sz="2400">
                <a:latin typeface="Calibri"/>
                <a:ea typeface="Calibri"/>
                <a:cs typeface="Calibri"/>
                <a:sym typeface="Calibri"/>
              </a:rPr>
              <a:t>parameters, arrays, classes) to manage and manipulate data in programs</a:t>
            </a:r>
            <a:endParaRPr sz="2400">
              <a:latin typeface="Calibri"/>
              <a:ea typeface="Calibri"/>
              <a:cs typeface="Calibri"/>
              <a:sym typeface="Calibri"/>
            </a:endParaRPr>
          </a:p>
          <a:p>
            <a:pPr indent="-228600" lvl="0" marL="241300" marR="34290" rtl="0" algn="l">
              <a:lnSpc>
                <a:spcPct val="70000"/>
              </a:lnSpc>
              <a:spcBef>
                <a:spcPts val="1800"/>
              </a:spcBef>
              <a:spcAft>
                <a:spcPts val="0"/>
              </a:spcAft>
              <a:buSzPts val="2400"/>
              <a:buFont typeface="Arial"/>
              <a:buChar char="•"/>
            </a:pPr>
            <a:r>
              <a:rPr b="1" lang="en-US" sz="2400">
                <a:latin typeface="Calibri"/>
                <a:ea typeface="Calibri"/>
                <a:cs typeface="Calibri"/>
                <a:sym typeface="Calibri"/>
              </a:rPr>
              <a:t>Code Quality: </a:t>
            </a:r>
            <a:r>
              <a:rPr lang="en-US" sz="2400">
                <a:latin typeface="Calibri"/>
                <a:ea typeface="Calibri"/>
                <a:cs typeface="Calibri"/>
                <a:sym typeface="Calibri"/>
              </a:rPr>
              <a:t>Define programs that are well-written, readable, maintainable, and conform to established standards</a:t>
            </a:r>
            <a:endParaRPr sz="2400">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20"/>
          <p:cNvSpPr txBox="1"/>
          <p:nvPr>
            <p:ph type="title"/>
          </p:nvPr>
        </p:nvSpPr>
        <p:spPr>
          <a:xfrm>
            <a:off x="916939" y="609676"/>
            <a:ext cx="9478645" cy="697230"/>
          </a:xfrm>
          <a:prstGeom prst="rect">
            <a:avLst/>
          </a:prstGeom>
          <a:noFill/>
          <a:ln>
            <a:noFill/>
          </a:ln>
        </p:spPr>
        <p:txBody>
          <a:bodyPr anchorCtr="0" anchor="t" bIns="0" lIns="0" spcFirstLastPara="1" rIns="0" wrap="square" tIns="13325">
            <a:spAutoFit/>
          </a:bodyPr>
          <a:lstStyle/>
          <a:p>
            <a:pPr indent="0" lvl="0" marL="12700" rtl="0" algn="l">
              <a:lnSpc>
                <a:spcPct val="100000"/>
              </a:lnSpc>
              <a:spcBef>
                <a:spcPts val="0"/>
              </a:spcBef>
              <a:spcAft>
                <a:spcPts val="0"/>
              </a:spcAft>
              <a:buNone/>
            </a:pPr>
            <a:r>
              <a:rPr lang="en-US"/>
              <a:t>Other Similar Courses</a:t>
            </a:r>
            <a:endParaRPr/>
          </a:p>
        </p:txBody>
      </p:sp>
      <p:sp>
        <p:nvSpPr>
          <p:cNvPr id="170" name="Google Shape;170;p20"/>
          <p:cNvSpPr txBox="1"/>
          <p:nvPr>
            <p:ph idx="11" type="ftr"/>
          </p:nvPr>
        </p:nvSpPr>
        <p:spPr>
          <a:xfrm>
            <a:off x="5392928" y="6464985"/>
            <a:ext cx="1407900" cy="184800"/>
          </a:xfrm>
          <a:prstGeom prst="rect">
            <a:avLst/>
          </a:prstGeom>
          <a:noFill/>
          <a:ln>
            <a:noFill/>
          </a:ln>
        </p:spPr>
        <p:txBody>
          <a:bodyPr anchorCtr="0" anchor="t" bIns="0" lIns="0" spcFirstLastPara="1" rIns="0" wrap="square" tIns="0">
            <a:spAutoFit/>
          </a:bodyPr>
          <a:lstStyle/>
          <a:p>
            <a:pPr indent="0" lvl="0" marL="12700" rtl="0" algn="l">
              <a:lnSpc>
                <a:spcPct val="103333"/>
              </a:lnSpc>
              <a:spcBef>
                <a:spcPts val="0"/>
              </a:spcBef>
              <a:spcAft>
                <a:spcPts val="0"/>
              </a:spcAft>
              <a:buNone/>
            </a:pPr>
            <a:r>
              <a:rPr lang="en-US"/>
              <a:t>Lesson 0 - Su 2023</a:t>
            </a:r>
            <a:endParaRPr/>
          </a:p>
        </p:txBody>
      </p:sp>
      <p:sp>
        <p:nvSpPr>
          <p:cNvPr id="171" name="Google Shape;171;p20"/>
          <p:cNvSpPr txBox="1"/>
          <p:nvPr>
            <p:ph idx="12" type="sldNum"/>
          </p:nvPr>
        </p:nvSpPr>
        <p:spPr>
          <a:xfrm>
            <a:off x="11068811" y="6464985"/>
            <a:ext cx="244475" cy="178434"/>
          </a:xfrm>
          <a:prstGeom prst="rect">
            <a:avLst/>
          </a:prstGeom>
          <a:noFill/>
          <a:ln>
            <a:noFill/>
          </a:ln>
        </p:spPr>
        <p:txBody>
          <a:bodyPr anchorCtr="0" anchor="t" bIns="0" lIns="0" spcFirstLastPara="1" rIns="0" wrap="square" tIns="0">
            <a:spAutoFit/>
          </a:bodyPr>
          <a:lstStyle/>
          <a:p>
            <a:pPr indent="0" lvl="0" marL="115570" rtl="0" algn="l">
              <a:lnSpc>
                <a:spcPct val="103333"/>
              </a:lnSpc>
              <a:spcBef>
                <a:spcPts val="0"/>
              </a:spcBef>
              <a:spcAft>
                <a:spcPts val="0"/>
              </a:spcAft>
              <a:buNone/>
            </a:pPr>
            <a:fld id="{00000000-1234-1234-1234-123412341234}" type="slidenum">
              <a:rPr lang="en-US"/>
              <a:t>‹#›</a:t>
            </a:fld>
            <a:endParaRPr/>
          </a:p>
        </p:txBody>
      </p:sp>
      <p:graphicFrame>
        <p:nvGraphicFramePr>
          <p:cNvPr id="172" name="Google Shape;172;p20"/>
          <p:cNvGraphicFramePr/>
          <p:nvPr/>
        </p:nvGraphicFramePr>
        <p:xfrm>
          <a:off x="831850" y="1497457"/>
          <a:ext cx="3000000" cy="3000000"/>
        </p:xfrm>
        <a:graphic>
          <a:graphicData uri="http://schemas.openxmlformats.org/drawingml/2006/table">
            <a:tbl>
              <a:tblPr bandRow="1" firstRow="1">
                <a:noFill/>
                <a:tableStyleId>{7947B37E-058D-4887-97B7-A1EE569D0309}</a:tableStyleId>
              </a:tblPr>
              <a:tblGrid>
                <a:gridCol w="1646550"/>
                <a:gridCol w="8869050"/>
              </a:tblGrid>
              <a:tr h="370200">
                <a:tc>
                  <a:txBody>
                    <a:bodyPr/>
                    <a:lstStyle/>
                    <a:p>
                      <a:pPr indent="0" lvl="0" marL="91440" marR="0" rtl="0" algn="l">
                        <a:lnSpc>
                          <a:spcPct val="100000"/>
                        </a:lnSpc>
                        <a:spcBef>
                          <a:spcPts val="0"/>
                        </a:spcBef>
                        <a:spcAft>
                          <a:spcPts val="0"/>
                        </a:spcAft>
                        <a:buNone/>
                      </a:pPr>
                      <a:r>
                        <a:rPr b="1" lang="en-US" sz="1600" u="none" cap="none" strike="noStrike">
                          <a:solidFill>
                            <a:srgbClr val="FFFFFF"/>
                          </a:solidFill>
                          <a:latin typeface="Calibri"/>
                          <a:ea typeface="Calibri"/>
                          <a:cs typeface="Calibri"/>
                          <a:sym typeface="Calibri"/>
                        </a:rPr>
                        <a:t>Course</a:t>
                      </a:r>
                      <a:endParaRPr sz="1600" u="none" cap="none" strike="noStrike">
                        <a:latin typeface="Calibri"/>
                        <a:ea typeface="Calibri"/>
                        <a:cs typeface="Calibri"/>
                        <a:sym typeface="Calibri"/>
                      </a:endParaRPr>
                    </a:p>
                  </a:txBody>
                  <a:tcPr marT="33025"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330064"/>
                    </a:solidFill>
                  </a:tcPr>
                </a:tc>
                <a:tc>
                  <a:txBody>
                    <a:bodyPr/>
                    <a:lstStyle/>
                    <a:p>
                      <a:pPr indent="0" lvl="0" marL="91440" marR="0" rtl="0" algn="l">
                        <a:lnSpc>
                          <a:spcPct val="100000"/>
                        </a:lnSpc>
                        <a:spcBef>
                          <a:spcPts val="0"/>
                        </a:spcBef>
                        <a:spcAft>
                          <a:spcPts val="0"/>
                        </a:spcAft>
                        <a:buNone/>
                      </a:pPr>
                      <a:r>
                        <a:rPr b="1" lang="en-US" sz="1600" u="none" cap="none" strike="noStrike">
                          <a:solidFill>
                            <a:srgbClr val="FFFFFF"/>
                          </a:solidFill>
                          <a:latin typeface="Calibri"/>
                          <a:ea typeface="Calibri"/>
                          <a:cs typeface="Calibri"/>
                          <a:sym typeface="Calibri"/>
                        </a:rPr>
                        <a:t>Good choice if…</a:t>
                      </a:r>
                      <a:endParaRPr sz="1600" u="none" cap="none" strike="noStrike">
                        <a:latin typeface="Calibri"/>
                        <a:ea typeface="Calibri"/>
                        <a:cs typeface="Calibri"/>
                        <a:sym typeface="Calibri"/>
                      </a:endParaRPr>
                    </a:p>
                  </a:txBody>
                  <a:tcPr marT="33025"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330064"/>
                    </a:solidFill>
                  </a:tcPr>
                </a:tc>
              </a:tr>
              <a:tr h="578475">
                <a:tc>
                  <a:txBody>
                    <a:bodyPr/>
                    <a:lstStyle/>
                    <a:p>
                      <a:pPr indent="0" lvl="0" marL="91440" marR="0" rtl="0" algn="l">
                        <a:lnSpc>
                          <a:spcPct val="100000"/>
                        </a:lnSpc>
                        <a:spcBef>
                          <a:spcPts val="0"/>
                        </a:spcBef>
                        <a:spcAft>
                          <a:spcPts val="0"/>
                        </a:spcAft>
                        <a:buNone/>
                      </a:pPr>
                      <a:r>
                        <a:rPr lang="en-US" sz="1600" u="none" cap="none" strike="noStrike">
                          <a:latin typeface="Calibri"/>
                          <a:ea typeface="Calibri"/>
                          <a:cs typeface="Calibri"/>
                          <a:sym typeface="Calibri"/>
                        </a:rPr>
                        <a:t>CSE 121</a:t>
                      </a:r>
                      <a:endParaRPr sz="1600" u="none" cap="none" strike="noStrike">
                        <a:latin typeface="Calibri"/>
                        <a:ea typeface="Calibri"/>
                        <a:cs typeface="Calibri"/>
                        <a:sym typeface="Calibri"/>
                      </a:endParaRPr>
                    </a:p>
                  </a:txBody>
                  <a:tcPr marT="33025"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CC9D2"/>
                    </a:solidFill>
                  </a:tcPr>
                </a:tc>
                <a:tc>
                  <a:txBody>
                    <a:bodyPr/>
                    <a:lstStyle/>
                    <a:p>
                      <a:pPr indent="-287020" lvl="0" marL="377825" marR="0" rtl="0" algn="l">
                        <a:lnSpc>
                          <a:spcPct val="100000"/>
                        </a:lnSpc>
                        <a:spcBef>
                          <a:spcPts val="0"/>
                        </a:spcBef>
                        <a:spcAft>
                          <a:spcPts val="0"/>
                        </a:spcAft>
                        <a:buSzPts val="1600"/>
                        <a:buFont typeface="Arial"/>
                        <a:buChar char="•"/>
                      </a:pPr>
                      <a:r>
                        <a:rPr lang="en-US" sz="1600" u="none" cap="none" strike="noStrike">
                          <a:latin typeface="Calibri"/>
                          <a:ea typeface="Calibri"/>
                          <a:cs typeface="Calibri"/>
                          <a:sym typeface="Calibri"/>
                        </a:rPr>
                        <a:t>You’ve never programmed before AND</a:t>
                      </a:r>
                      <a:endParaRPr sz="1600" u="none" cap="none" strike="noStrike">
                        <a:latin typeface="Calibri"/>
                        <a:ea typeface="Calibri"/>
                        <a:cs typeface="Calibri"/>
                        <a:sym typeface="Calibri"/>
                      </a:endParaRPr>
                    </a:p>
                    <a:p>
                      <a:pPr indent="-287020" lvl="0" marL="377825" marR="0" rtl="0" algn="l">
                        <a:lnSpc>
                          <a:spcPct val="100000"/>
                        </a:lnSpc>
                        <a:spcBef>
                          <a:spcPts val="5"/>
                        </a:spcBef>
                        <a:spcAft>
                          <a:spcPts val="0"/>
                        </a:spcAft>
                        <a:buSzPts val="1600"/>
                        <a:buFont typeface="Arial"/>
                        <a:buChar char="•"/>
                      </a:pPr>
                      <a:r>
                        <a:rPr lang="en-US" sz="1600" u="none" cap="none" strike="noStrike">
                          <a:latin typeface="Calibri"/>
                          <a:ea typeface="Calibri"/>
                          <a:cs typeface="Calibri"/>
                          <a:sym typeface="Calibri"/>
                        </a:rPr>
                        <a:t>You are, or want to be, in a major such as CS, CE, ECE, Info, etc. that requires Java programming</a:t>
                      </a:r>
                      <a:endParaRPr sz="1600" u="none" cap="none" strike="noStrike">
                        <a:latin typeface="Calibri"/>
                        <a:ea typeface="Calibri"/>
                        <a:cs typeface="Calibri"/>
                        <a:sym typeface="Calibri"/>
                      </a:endParaRPr>
                    </a:p>
                  </a:txBody>
                  <a:tcPr marT="33025"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CC9D2"/>
                    </a:solidFill>
                  </a:tcPr>
                </a:tc>
              </a:tr>
              <a:tr h="579125">
                <a:tc>
                  <a:txBody>
                    <a:bodyPr/>
                    <a:lstStyle/>
                    <a:p>
                      <a:pPr indent="0" lvl="0" marL="91440" marR="0" rtl="0" algn="l">
                        <a:lnSpc>
                          <a:spcPct val="100000"/>
                        </a:lnSpc>
                        <a:spcBef>
                          <a:spcPts val="0"/>
                        </a:spcBef>
                        <a:spcAft>
                          <a:spcPts val="0"/>
                        </a:spcAft>
                        <a:buNone/>
                      </a:pPr>
                      <a:r>
                        <a:rPr lang="en-US" sz="1600" u="none" cap="none" strike="noStrike">
                          <a:latin typeface="Calibri"/>
                          <a:ea typeface="Calibri"/>
                          <a:cs typeface="Calibri"/>
                          <a:sym typeface="Calibri"/>
                        </a:rPr>
                        <a:t>CSE 122</a:t>
                      </a:r>
                      <a:endParaRPr sz="1600" u="none" cap="none" strike="noStrike">
                        <a:latin typeface="Calibri"/>
                        <a:ea typeface="Calibri"/>
                        <a:cs typeface="Calibri"/>
                        <a:sym typeface="Calibri"/>
                      </a:endParaRPr>
                    </a:p>
                  </a:txBody>
                  <a:tcPr marT="3365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7E6EA"/>
                    </a:solidFill>
                  </a:tcPr>
                </a:tc>
                <a:tc>
                  <a:txBody>
                    <a:bodyPr/>
                    <a:lstStyle/>
                    <a:p>
                      <a:pPr indent="-287020" lvl="0" marL="377825" marR="0" rtl="0" algn="l">
                        <a:lnSpc>
                          <a:spcPct val="100000"/>
                        </a:lnSpc>
                        <a:spcBef>
                          <a:spcPts val="0"/>
                        </a:spcBef>
                        <a:spcAft>
                          <a:spcPts val="0"/>
                        </a:spcAft>
                        <a:buSzPts val="1600"/>
                        <a:buFont typeface="Arial"/>
                        <a:buChar char="•"/>
                      </a:pPr>
                      <a:r>
                        <a:rPr lang="en-US" sz="1600" u="none" cap="none" strike="noStrike">
                          <a:latin typeface="Calibri"/>
                          <a:ea typeface="Calibri"/>
                          <a:cs typeface="Calibri"/>
                          <a:sym typeface="Calibri"/>
                        </a:rPr>
                        <a:t>You’ve done some programming (roughly one course worth) in any programming language AND</a:t>
                      </a:r>
                      <a:endParaRPr sz="1600" u="none" cap="none" strike="noStrike">
                        <a:latin typeface="Calibri"/>
                        <a:ea typeface="Calibri"/>
                        <a:cs typeface="Calibri"/>
                        <a:sym typeface="Calibri"/>
                      </a:endParaRPr>
                    </a:p>
                    <a:p>
                      <a:pPr indent="-287020" lvl="0" marL="377825" marR="0" rtl="0" algn="l">
                        <a:lnSpc>
                          <a:spcPct val="100000"/>
                        </a:lnSpc>
                        <a:spcBef>
                          <a:spcPts val="0"/>
                        </a:spcBef>
                        <a:spcAft>
                          <a:spcPts val="0"/>
                        </a:spcAft>
                        <a:buSzPts val="1600"/>
                        <a:buFont typeface="Arial"/>
                        <a:buChar char="•"/>
                      </a:pPr>
                      <a:r>
                        <a:rPr lang="en-US" sz="1600" u="none" cap="none" strike="noStrike">
                          <a:latin typeface="Calibri"/>
                          <a:ea typeface="Calibri"/>
                          <a:cs typeface="Calibri"/>
                          <a:sym typeface="Calibri"/>
                        </a:rPr>
                        <a:t>You are, or want to be, in a major such as CS, CE, ECE, Info, etc. that requires Java programming</a:t>
                      </a:r>
                      <a:endParaRPr sz="1600" u="none" cap="none" strike="noStrike">
                        <a:latin typeface="Calibri"/>
                        <a:ea typeface="Calibri"/>
                        <a:cs typeface="Calibri"/>
                        <a:sym typeface="Calibri"/>
                      </a:endParaRPr>
                    </a:p>
                  </a:txBody>
                  <a:tcPr marT="3365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7E6EA"/>
                    </a:solidFill>
                  </a:tcPr>
                </a:tc>
              </a:tr>
              <a:tr h="578475">
                <a:tc>
                  <a:txBody>
                    <a:bodyPr/>
                    <a:lstStyle/>
                    <a:p>
                      <a:pPr indent="0" lvl="0" marL="91440" marR="0" rtl="0" algn="l">
                        <a:lnSpc>
                          <a:spcPct val="100000"/>
                        </a:lnSpc>
                        <a:spcBef>
                          <a:spcPts val="0"/>
                        </a:spcBef>
                        <a:spcAft>
                          <a:spcPts val="0"/>
                        </a:spcAft>
                        <a:buNone/>
                      </a:pPr>
                      <a:r>
                        <a:rPr lang="en-US" sz="1600" u="none" cap="none" strike="noStrike">
                          <a:latin typeface="Calibri"/>
                          <a:ea typeface="Calibri"/>
                          <a:cs typeface="Calibri"/>
                          <a:sym typeface="Calibri"/>
                        </a:rPr>
                        <a:t>CSE 123</a:t>
                      </a:r>
                      <a:endParaRPr sz="1600" u="none" cap="none" strike="noStrike">
                        <a:latin typeface="Calibri"/>
                        <a:ea typeface="Calibri"/>
                        <a:cs typeface="Calibri"/>
                        <a:sym typeface="Calibri"/>
                      </a:endParaRPr>
                    </a:p>
                  </a:txBody>
                  <a:tcPr marT="3365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CC9D2"/>
                    </a:solidFill>
                  </a:tcPr>
                </a:tc>
                <a:tc>
                  <a:txBody>
                    <a:bodyPr/>
                    <a:lstStyle/>
                    <a:p>
                      <a:pPr indent="-287020" lvl="0" marL="377825" marR="0" rtl="0" algn="l">
                        <a:lnSpc>
                          <a:spcPct val="100000"/>
                        </a:lnSpc>
                        <a:spcBef>
                          <a:spcPts val="0"/>
                        </a:spcBef>
                        <a:spcAft>
                          <a:spcPts val="0"/>
                        </a:spcAft>
                        <a:buSzPts val="1600"/>
                        <a:buFont typeface="Arial"/>
                        <a:buChar char="•"/>
                      </a:pPr>
                      <a:r>
                        <a:rPr lang="en-US" sz="1600" u="none" cap="none" strike="noStrike">
                          <a:latin typeface="Calibri"/>
                          <a:ea typeface="Calibri"/>
                          <a:cs typeface="Calibri"/>
                          <a:sym typeface="Calibri"/>
                        </a:rPr>
                        <a:t>You’ve taken CSE 122 AND</a:t>
                      </a:r>
                      <a:endParaRPr sz="1600" u="none" cap="none" strike="noStrike">
                        <a:latin typeface="Calibri"/>
                        <a:ea typeface="Calibri"/>
                        <a:cs typeface="Calibri"/>
                        <a:sym typeface="Calibri"/>
                      </a:endParaRPr>
                    </a:p>
                    <a:p>
                      <a:pPr indent="-287020" lvl="0" marL="377825" marR="0" rtl="0" algn="l">
                        <a:lnSpc>
                          <a:spcPct val="100000"/>
                        </a:lnSpc>
                        <a:spcBef>
                          <a:spcPts val="0"/>
                        </a:spcBef>
                        <a:spcAft>
                          <a:spcPts val="0"/>
                        </a:spcAft>
                        <a:buSzPts val="1600"/>
                        <a:buFont typeface="Arial"/>
                        <a:buChar char="•"/>
                      </a:pPr>
                      <a:r>
                        <a:rPr lang="en-US" sz="1600" u="none" cap="none" strike="noStrike">
                          <a:latin typeface="Calibri"/>
                          <a:ea typeface="Calibri"/>
                          <a:cs typeface="Calibri"/>
                          <a:sym typeface="Calibri"/>
                        </a:rPr>
                        <a:t>You are, or want to be, in a major such as CS, CE, ECE, Info, etc. that requires Java programming</a:t>
                      </a:r>
                      <a:endParaRPr sz="1600" u="none" cap="none" strike="noStrike">
                        <a:latin typeface="Calibri"/>
                        <a:ea typeface="Calibri"/>
                        <a:cs typeface="Calibri"/>
                        <a:sym typeface="Calibri"/>
                      </a:endParaRPr>
                    </a:p>
                  </a:txBody>
                  <a:tcPr marT="3365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CC9D2"/>
                    </a:solidFill>
                  </a:tcPr>
                </a:tc>
              </a:tr>
              <a:tr h="1310650">
                <a:tc>
                  <a:txBody>
                    <a:bodyPr/>
                    <a:lstStyle/>
                    <a:p>
                      <a:pPr indent="0" lvl="0" marL="91440" marR="0" rtl="0" algn="l">
                        <a:lnSpc>
                          <a:spcPct val="100000"/>
                        </a:lnSpc>
                        <a:spcBef>
                          <a:spcPts val="0"/>
                        </a:spcBef>
                        <a:spcAft>
                          <a:spcPts val="0"/>
                        </a:spcAft>
                        <a:buNone/>
                      </a:pPr>
                      <a:r>
                        <a:rPr lang="en-US" sz="1600" u="none" cap="none" strike="noStrike">
                          <a:latin typeface="Calibri"/>
                          <a:ea typeface="Calibri"/>
                          <a:cs typeface="Calibri"/>
                          <a:sym typeface="Calibri"/>
                        </a:rPr>
                        <a:t>CSE 160</a:t>
                      </a:r>
                      <a:endParaRPr sz="1600" u="none" cap="none" strike="noStrike">
                        <a:latin typeface="Calibri"/>
                        <a:ea typeface="Calibri"/>
                        <a:cs typeface="Calibri"/>
                        <a:sym typeface="Calibri"/>
                      </a:endParaRPr>
                    </a:p>
                  </a:txBody>
                  <a:tcPr marT="3365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7E6EA"/>
                    </a:solidFill>
                  </a:tcPr>
                </a:tc>
                <a:tc>
                  <a:txBody>
                    <a:bodyPr/>
                    <a:lstStyle/>
                    <a:p>
                      <a:pPr indent="-287020" lvl="0" marL="377825" marR="0" rtl="0" algn="l">
                        <a:lnSpc>
                          <a:spcPct val="100000"/>
                        </a:lnSpc>
                        <a:spcBef>
                          <a:spcPts val="0"/>
                        </a:spcBef>
                        <a:spcAft>
                          <a:spcPts val="0"/>
                        </a:spcAft>
                        <a:buSzPts val="1600"/>
                        <a:buFont typeface="Arial"/>
                        <a:buChar char="•"/>
                      </a:pPr>
                      <a:r>
                        <a:rPr lang="en-US" sz="1600" u="none" cap="none" strike="noStrike">
                          <a:latin typeface="Calibri"/>
                          <a:ea typeface="Calibri"/>
                          <a:cs typeface="Calibri"/>
                          <a:sym typeface="Calibri"/>
                        </a:rPr>
                        <a:t>You’ve never programmed before AND</a:t>
                      </a:r>
                      <a:endParaRPr sz="1600" u="none" cap="none" strike="noStrike">
                        <a:latin typeface="Calibri"/>
                        <a:ea typeface="Calibri"/>
                        <a:cs typeface="Calibri"/>
                        <a:sym typeface="Calibri"/>
                      </a:endParaRPr>
                    </a:p>
                    <a:p>
                      <a:pPr indent="-287020" lvl="0" marL="377825" marR="0" rtl="0" algn="l">
                        <a:lnSpc>
                          <a:spcPct val="100000"/>
                        </a:lnSpc>
                        <a:spcBef>
                          <a:spcPts val="0"/>
                        </a:spcBef>
                        <a:spcAft>
                          <a:spcPts val="0"/>
                        </a:spcAft>
                        <a:buSzPts val="1600"/>
                        <a:buFont typeface="Arial"/>
                        <a:buChar char="•"/>
                      </a:pPr>
                      <a:r>
                        <a:rPr lang="en-US" sz="1600" u="none" cap="none" strike="noStrike">
                          <a:latin typeface="Calibri"/>
                          <a:ea typeface="Calibri"/>
                          <a:cs typeface="Calibri"/>
                          <a:sym typeface="Calibri"/>
                        </a:rPr>
                        <a:t>You’re interested in data science and analysis OR</a:t>
                      </a:r>
                      <a:endParaRPr sz="1600" u="none" cap="none" strike="noStrike">
                        <a:latin typeface="Calibri"/>
                        <a:ea typeface="Calibri"/>
                        <a:cs typeface="Calibri"/>
                        <a:sym typeface="Calibri"/>
                      </a:endParaRPr>
                    </a:p>
                    <a:p>
                      <a:pPr indent="-287020" lvl="0" marL="377825" marR="0" rtl="0" algn="l">
                        <a:lnSpc>
                          <a:spcPct val="100000"/>
                        </a:lnSpc>
                        <a:spcBef>
                          <a:spcPts val="0"/>
                        </a:spcBef>
                        <a:spcAft>
                          <a:spcPts val="0"/>
                        </a:spcAft>
                        <a:buSzPts val="1600"/>
                        <a:buFont typeface="Arial"/>
                        <a:buChar char="•"/>
                      </a:pPr>
                      <a:r>
                        <a:rPr lang="en-US" sz="1600" u="none" cap="none" strike="noStrike">
                          <a:latin typeface="Calibri"/>
                          <a:ea typeface="Calibri"/>
                          <a:cs typeface="Calibri"/>
                          <a:sym typeface="Calibri"/>
                        </a:rPr>
                        <a:t>You’d rather learn Python than Java* OR</a:t>
                      </a:r>
                      <a:endParaRPr sz="1600" u="none" cap="none" strike="noStrike">
                        <a:latin typeface="Calibri"/>
                        <a:ea typeface="Calibri"/>
                        <a:cs typeface="Calibri"/>
                        <a:sym typeface="Calibri"/>
                      </a:endParaRPr>
                    </a:p>
                    <a:p>
                      <a:pPr indent="-287020" lvl="0" marL="377825" marR="0" rtl="0" algn="l">
                        <a:lnSpc>
                          <a:spcPct val="100000"/>
                        </a:lnSpc>
                        <a:spcBef>
                          <a:spcPts val="0"/>
                        </a:spcBef>
                        <a:spcAft>
                          <a:spcPts val="0"/>
                        </a:spcAft>
                        <a:buSzPts val="1600"/>
                        <a:buFont typeface="Arial"/>
                        <a:buChar char="•"/>
                      </a:pPr>
                      <a:r>
                        <a:rPr lang="en-US" sz="1600" u="none" cap="none" strike="noStrike">
                          <a:latin typeface="Calibri"/>
                          <a:ea typeface="Calibri"/>
                          <a:cs typeface="Calibri"/>
                          <a:sym typeface="Calibri"/>
                        </a:rPr>
                        <a:t>You are, or want to be, in a major such as Physics, Bio, Stat, etc. where analyzing data through</a:t>
                      </a:r>
                      <a:endParaRPr sz="1600" u="none" cap="none" strike="noStrike">
                        <a:latin typeface="Calibri"/>
                        <a:ea typeface="Calibri"/>
                        <a:cs typeface="Calibri"/>
                        <a:sym typeface="Calibri"/>
                      </a:endParaRPr>
                    </a:p>
                    <a:p>
                      <a:pPr indent="0" lvl="0" marL="377825" marR="0" rtl="0" algn="l">
                        <a:lnSpc>
                          <a:spcPct val="100000"/>
                        </a:lnSpc>
                        <a:spcBef>
                          <a:spcPts val="5"/>
                        </a:spcBef>
                        <a:spcAft>
                          <a:spcPts val="0"/>
                        </a:spcAft>
                        <a:buNone/>
                      </a:pPr>
                      <a:r>
                        <a:rPr lang="en-US" sz="1600" u="none" cap="none" strike="noStrike">
                          <a:latin typeface="Calibri"/>
                          <a:ea typeface="Calibri"/>
                          <a:cs typeface="Calibri"/>
                          <a:sym typeface="Calibri"/>
                        </a:rPr>
                        <a:t>programming is useful</a:t>
                      </a:r>
                      <a:endParaRPr sz="1600" u="none" cap="none" strike="noStrike">
                        <a:latin typeface="Calibri"/>
                        <a:ea typeface="Calibri"/>
                        <a:cs typeface="Calibri"/>
                        <a:sym typeface="Calibri"/>
                      </a:endParaRPr>
                    </a:p>
                  </a:txBody>
                  <a:tcPr marT="3365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7E6EA"/>
                    </a:solidFill>
                  </a:tcPr>
                </a:tc>
              </a:tr>
            </a:tbl>
          </a:graphicData>
        </a:graphic>
      </p:graphicFrame>
      <p:sp>
        <p:nvSpPr>
          <p:cNvPr id="173" name="Google Shape;173;p20"/>
          <p:cNvSpPr txBox="1"/>
          <p:nvPr/>
        </p:nvSpPr>
        <p:spPr>
          <a:xfrm>
            <a:off x="1001064" y="5208777"/>
            <a:ext cx="6071235" cy="756920"/>
          </a:xfrm>
          <a:prstGeom prst="rect">
            <a:avLst/>
          </a:prstGeom>
          <a:noFill/>
          <a:ln>
            <a:noFill/>
          </a:ln>
        </p:spPr>
        <p:txBody>
          <a:bodyPr anchorCtr="0" anchor="t" bIns="0" lIns="0" spcFirstLastPara="1" rIns="0" wrap="square" tIns="12050">
            <a:spAutoFit/>
          </a:bodyPr>
          <a:lstStyle/>
          <a:p>
            <a:pPr indent="0" lvl="0" marL="12700" rtl="0" algn="l">
              <a:lnSpc>
                <a:spcPct val="100000"/>
              </a:lnSpc>
              <a:spcBef>
                <a:spcPts val="0"/>
              </a:spcBef>
              <a:spcAft>
                <a:spcPts val="0"/>
              </a:spcAft>
              <a:buNone/>
            </a:pPr>
            <a:r>
              <a:rPr i="1" lang="en-US" sz="1600">
                <a:latin typeface="Arial"/>
                <a:ea typeface="Arial"/>
                <a:cs typeface="Arial"/>
                <a:sym typeface="Arial"/>
              </a:rPr>
              <a:t>Other courses of interest: CSE 154, CSE 163</a:t>
            </a:r>
            <a:endParaRPr sz="1600">
              <a:latin typeface="Arial"/>
              <a:ea typeface="Arial"/>
              <a:cs typeface="Arial"/>
              <a:sym typeface="Arial"/>
            </a:endParaRPr>
          </a:p>
          <a:p>
            <a:pPr indent="0" lvl="0" marL="0" rtl="0" algn="l">
              <a:lnSpc>
                <a:spcPct val="100000"/>
              </a:lnSpc>
              <a:spcBef>
                <a:spcPts val="20"/>
              </a:spcBef>
              <a:spcAft>
                <a:spcPts val="0"/>
              </a:spcAft>
              <a:buNone/>
            </a:pPr>
            <a:r>
              <a:t/>
            </a:r>
            <a:endParaRPr sz="1650">
              <a:latin typeface="Arial"/>
              <a:ea typeface="Arial"/>
              <a:cs typeface="Arial"/>
              <a:sym typeface="Arial"/>
            </a:endParaRPr>
          </a:p>
          <a:p>
            <a:pPr indent="0" lvl="0" marL="12700" rtl="0" algn="l">
              <a:lnSpc>
                <a:spcPct val="100000"/>
              </a:lnSpc>
              <a:spcBef>
                <a:spcPts val="5"/>
              </a:spcBef>
              <a:spcAft>
                <a:spcPts val="0"/>
              </a:spcAft>
              <a:buNone/>
            </a:pPr>
            <a:r>
              <a:rPr i="1" lang="en-US" sz="1600">
                <a:latin typeface="Arial"/>
                <a:ea typeface="Arial"/>
                <a:cs typeface="Arial"/>
                <a:sym typeface="Arial"/>
              </a:rPr>
              <a:t>See </a:t>
            </a:r>
            <a:r>
              <a:rPr i="1" lang="en-US" sz="1600" u="sng">
                <a:solidFill>
                  <a:schemeClr val="hlink"/>
                </a:solidFill>
                <a:latin typeface="Arial"/>
                <a:ea typeface="Arial"/>
                <a:cs typeface="Arial"/>
                <a:sym typeface="Arial"/>
                <a:hlinkClick r:id="rId3"/>
              </a:rPr>
              <a:t>Guided Self-Placement</a:t>
            </a:r>
            <a:r>
              <a:rPr i="1" lang="en-US" sz="1600">
                <a:solidFill>
                  <a:srgbClr val="6700CA"/>
                </a:solidFill>
                <a:latin typeface="Arial"/>
                <a:ea typeface="Arial"/>
                <a:cs typeface="Arial"/>
                <a:sym typeface="Arial"/>
              </a:rPr>
              <a:t> </a:t>
            </a:r>
            <a:r>
              <a:rPr i="1" lang="en-US" sz="1600">
                <a:latin typeface="Arial"/>
                <a:ea typeface="Arial"/>
                <a:cs typeface="Arial"/>
                <a:sym typeface="Arial"/>
              </a:rPr>
              <a:t>and </a:t>
            </a:r>
            <a:r>
              <a:rPr i="1" lang="en-US" sz="1600" u="sng">
                <a:solidFill>
                  <a:schemeClr val="hlink"/>
                </a:solidFill>
                <a:latin typeface="Arial"/>
                <a:ea typeface="Arial"/>
                <a:cs typeface="Arial"/>
                <a:sym typeface="Arial"/>
                <a:hlinkClick r:id="rId4"/>
              </a:rPr>
              <a:t>Introductory Courses</a:t>
            </a:r>
            <a:r>
              <a:rPr i="1" lang="en-US" sz="1600">
                <a:solidFill>
                  <a:srgbClr val="6700CA"/>
                </a:solidFill>
                <a:latin typeface="Arial"/>
                <a:ea typeface="Arial"/>
                <a:cs typeface="Arial"/>
                <a:sym typeface="Arial"/>
              </a:rPr>
              <a:t> </a:t>
            </a:r>
            <a:r>
              <a:rPr i="1" lang="en-US" sz="1600">
                <a:latin typeface="Arial"/>
                <a:ea typeface="Arial"/>
                <a:cs typeface="Arial"/>
                <a:sym typeface="Arial"/>
              </a:rPr>
              <a:t>for more info</a:t>
            </a:r>
            <a:endParaRPr sz="1600">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21"/>
          <p:cNvSpPr txBox="1"/>
          <p:nvPr>
            <p:ph type="title"/>
          </p:nvPr>
        </p:nvSpPr>
        <p:spPr>
          <a:xfrm>
            <a:off x="578307" y="385962"/>
            <a:ext cx="4975860" cy="1164590"/>
          </a:xfrm>
          <a:prstGeom prst="rect">
            <a:avLst/>
          </a:prstGeom>
          <a:noFill/>
          <a:ln>
            <a:noFill/>
          </a:ln>
        </p:spPr>
        <p:txBody>
          <a:bodyPr anchorCtr="0" anchor="t" bIns="0" lIns="0" spcFirstLastPara="1" rIns="0" wrap="square" tIns="236850">
            <a:spAutoFit/>
          </a:bodyPr>
          <a:lstStyle/>
          <a:p>
            <a:pPr indent="0" lvl="0" marL="351155" rtl="0" algn="l">
              <a:lnSpc>
                <a:spcPct val="100000"/>
              </a:lnSpc>
              <a:spcBef>
                <a:spcPts val="0"/>
              </a:spcBef>
              <a:spcAft>
                <a:spcPts val="0"/>
              </a:spcAft>
              <a:buNone/>
            </a:pPr>
            <a:r>
              <a:rPr lang="en-US"/>
              <a:t>Course Components</a:t>
            </a:r>
            <a:endParaRPr/>
          </a:p>
          <a:p>
            <a:pPr indent="0" lvl="0" marL="12700" rtl="0" algn="l">
              <a:lnSpc>
                <a:spcPct val="100000"/>
              </a:lnSpc>
              <a:spcBef>
                <a:spcPts val="480"/>
              </a:spcBef>
              <a:spcAft>
                <a:spcPts val="0"/>
              </a:spcAft>
              <a:buNone/>
            </a:pPr>
            <a:r>
              <a:rPr b="1" lang="en-US" sz="1200">
                <a:latin typeface="Arial"/>
                <a:ea typeface="Arial"/>
                <a:cs typeface="Arial"/>
                <a:sym typeface="Arial"/>
              </a:rPr>
              <a:t>Meetings</a:t>
            </a:r>
            <a:endParaRPr sz="1200">
              <a:latin typeface="Arial"/>
              <a:ea typeface="Arial"/>
              <a:cs typeface="Arial"/>
              <a:sym typeface="Arial"/>
            </a:endParaRPr>
          </a:p>
        </p:txBody>
      </p:sp>
      <p:sp>
        <p:nvSpPr>
          <p:cNvPr id="179" name="Google Shape;179;p21"/>
          <p:cNvSpPr/>
          <p:nvPr/>
        </p:nvSpPr>
        <p:spPr>
          <a:xfrm>
            <a:off x="1731264" y="1789176"/>
            <a:ext cx="1744980" cy="426720"/>
          </a:xfrm>
          <a:custGeom>
            <a:rect b="b" l="l" r="r" t="t"/>
            <a:pathLst>
              <a:path extrusionOk="0" h="426719" w="1744979">
                <a:moveTo>
                  <a:pt x="1673860" y="0"/>
                </a:moveTo>
                <a:lnTo>
                  <a:pt x="71119" y="0"/>
                </a:lnTo>
                <a:lnTo>
                  <a:pt x="43451" y="5593"/>
                </a:lnTo>
                <a:lnTo>
                  <a:pt x="20843" y="20843"/>
                </a:lnTo>
                <a:lnTo>
                  <a:pt x="5593" y="43451"/>
                </a:lnTo>
                <a:lnTo>
                  <a:pt x="0" y="71120"/>
                </a:lnTo>
                <a:lnTo>
                  <a:pt x="0" y="355600"/>
                </a:lnTo>
                <a:lnTo>
                  <a:pt x="5593" y="383268"/>
                </a:lnTo>
                <a:lnTo>
                  <a:pt x="20843" y="405876"/>
                </a:lnTo>
                <a:lnTo>
                  <a:pt x="43451" y="421126"/>
                </a:lnTo>
                <a:lnTo>
                  <a:pt x="71119" y="426720"/>
                </a:lnTo>
                <a:lnTo>
                  <a:pt x="1673860" y="426720"/>
                </a:lnTo>
                <a:lnTo>
                  <a:pt x="1701528" y="421126"/>
                </a:lnTo>
                <a:lnTo>
                  <a:pt x="1724136" y="405876"/>
                </a:lnTo>
                <a:lnTo>
                  <a:pt x="1739386" y="383268"/>
                </a:lnTo>
                <a:lnTo>
                  <a:pt x="1744980" y="355600"/>
                </a:lnTo>
                <a:lnTo>
                  <a:pt x="1744980" y="71120"/>
                </a:lnTo>
                <a:lnTo>
                  <a:pt x="1739386" y="43451"/>
                </a:lnTo>
                <a:lnTo>
                  <a:pt x="1724136" y="20843"/>
                </a:lnTo>
                <a:lnTo>
                  <a:pt x="1701528" y="5593"/>
                </a:lnTo>
                <a:lnTo>
                  <a:pt x="1673860" y="0"/>
                </a:lnTo>
                <a:close/>
              </a:path>
            </a:pathLst>
          </a:custGeom>
          <a:solidFill>
            <a:srgbClr val="F98230"/>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180" name="Google Shape;180;p21"/>
          <p:cNvSpPr txBox="1"/>
          <p:nvPr/>
        </p:nvSpPr>
        <p:spPr>
          <a:xfrm>
            <a:off x="2282444" y="1889505"/>
            <a:ext cx="643890" cy="208279"/>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200">
                <a:solidFill>
                  <a:srgbClr val="FFFFFF"/>
                </a:solidFill>
                <a:latin typeface="Calibri"/>
                <a:ea typeface="Calibri"/>
                <a:cs typeface="Calibri"/>
                <a:sym typeface="Calibri"/>
              </a:rPr>
              <a:t>LECTURES</a:t>
            </a:r>
            <a:endParaRPr sz="1200">
              <a:latin typeface="Calibri"/>
              <a:ea typeface="Calibri"/>
              <a:cs typeface="Calibri"/>
              <a:sym typeface="Calibri"/>
            </a:endParaRPr>
          </a:p>
        </p:txBody>
      </p:sp>
      <p:sp>
        <p:nvSpPr>
          <p:cNvPr id="181" name="Google Shape;181;p21"/>
          <p:cNvSpPr txBox="1"/>
          <p:nvPr/>
        </p:nvSpPr>
        <p:spPr>
          <a:xfrm>
            <a:off x="3717797" y="1846275"/>
            <a:ext cx="372000" cy="1974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200">
                <a:latin typeface="Arial"/>
                <a:ea typeface="Arial"/>
                <a:cs typeface="Arial"/>
                <a:sym typeface="Arial"/>
              </a:rPr>
              <a:t>(x</a:t>
            </a:r>
            <a:r>
              <a:rPr lang="en-US" sz="1200"/>
              <a:t>15</a:t>
            </a:r>
            <a:r>
              <a:rPr lang="en-US" sz="1200">
                <a:latin typeface="Arial"/>
                <a:ea typeface="Arial"/>
                <a:cs typeface="Arial"/>
                <a:sym typeface="Arial"/>
              </a:rPr>
              <a:t>)</a:t>
            </a:r>
            <a:endParaRPr sz="1200">
              <a:latin typeface="Arial"/>
              <a:ea typeface="Arial"/>
              <a:cs typeface="Arial"/>
              <a:sym typeface="Arial"/>
            </a:endParaRPr>
          </a:p>
        </p:txBody>
      </p:sp>
      <p:sp>
        <p:nvSpPr>
          <p:cNvPr id="182" name="Google Shape;182;p21"/>
          <p:cNvSpPr txBox="1"/>
          <p:nvPr/>
        </p:nvSpPr>
        <p:spPr>
          <a:xfrm>
            <a:off x="1810257" y="2323033"/>
            <a:ext cx="3007360" cy="1093470"/>
          </a:xfrm>
          <a:prstGeom prst="rect">
            <a:avLst/>
          </a:prstGeom>
          <a:noFill/>
          <a:ln>
            <a:noFill/>
          </a:ln>
        </p:spPr>
        <p:txBody>
          <a:bodyPr anchorCtr="0" anchor="t" bIns="0" lIns="0" spcFirstLastPara="1" rIns="0" wrap="square" tIns="13325">
            <a:spAutoFit/>
          </a:bodyPr>
          <a:lstStyle/>
          <a:p>
            <a:pPr indent="-287019" lvl="0" marL="299085" rtl="0" algn="l">
              <a:lnSpc>
                <a:spcPct val="100000"/>
              </a:lnSpc>
              <a:spcBef>
                <a:spcPts val="0"/>
              </a:spcBef>
              <a:spcAft>
                <a:spcPts val="0"/>
              </a:spcAft>
              <a:buSzPts val="1400"/>
              <a:buFont typeface="Arial"/>
              <a:buChar char="•"/>
            </a:pPr>
            <a:r>
              <a:rPr lang="en-US" sz="1400">
                <a:latin typeface="Arial"/>
                <a:ea typeface="Arial"/>
                <a:cs typeface="Arial"/>
                <a:sym typeface="Arial"/>
              </a:rPr>
              <a:t>We’re here!</a:t>
            </a:r>
            <a:endParaRPr sz="1400">
              <a:latin typeface="Arial"/>
              <a:ea typeface="Arial"/>
              <a:cs typeface="Arial"/>
              <a:sym typeface="Arial"/>
            </a:endParaRPr>
          </a:p>
          <a:p>
            <a:pPr indent="-287019" lvl="0" marL="299085" marR="479425" rtl="0" algn="l">
              <a:lnSpc>
                <a:spcPct val="100000"/>
              </a:lnSpc>
              <a:spcBef>
                <a:spcPts val="0"/>
              </a:spcBef>
              <a:spcAft>
                <a:spcPts val="0"/>
              </a:spcAft>
              <a:buSzPts val="1400"/>
              <a:buFont typeface="Arial"/>
              <a:buChar char="•"/>
            </a:pPr>
            <a:r>
              <a:rPr lang="en-US" sz="1400">
                <a:latin typeface="Arial"/>
                <a:ea typeface="Arial"/>
                <a:cs typeface="Arial"/>
                <a:sym typeface="Arial"/>
              </a:rPr>
              <a:t>Introduce concepts, practice ideas, discuss applications.</a:t>
            </a:r>
            <a:endParaRPr sz="1400">
              <a:latin typeface="Arial"/>
              <a:ea typeface="Arial"/>
              <a:cs typeface="Arial"/>
              <a:sym typeface="Arial"/>
            </a:endParaRPr>
          </a:p>
          <a:p>
            <a:pPr indent="-287019" lvl="0" marL="299085" marR="5080" rtl="0" algn="l">
              <a:lnSpc>
                <a:spcPct val="100000"/>
              </a:lnSpc>
              <a:spcBef>
                <a:spcPts val="0"/>
              </a:spcBef>
              <a:spcAft>
                <a:spcPts val="0"/>
              </a:spcAft>
              <a:buSzPts val="1400"/>
              <a:buFont typeface="Arial"/>
              <a:buChar char="•"/>
            </a:pPr>
            <a:r>
              <a:rPr lang="en-US" sz="1400">
                <a:latin typeface="Arial"/>
                <a:ea typeface="Arial"/>
                <a:cs typeface="Arial"/>
                <a:sym typeface="Arial"/>
              </a:rPr>
              <a:t>Pre-class materials to prepare for class each day. Due </a:t>
            </a:r>
            <a:r>
              <a:rPr b="1" lang="en-US" sz="1400">
                <a:latin typeface="Arial"/>
                <a:ea typeface="Arial"/>
                <a:cs typeface="Arial"/>
                <a:sym typeface="Arial"/>
              </a:rPr>
              <a:t>before </a:t>
            </a:r>
            <a:r>
              <a:rPr lang="en-US" sz="1400">
                <a:latin typeface="Arial"/>
                <a:ea typeface="Arial"/>
                <a:cs typeface="Arial"/>
                <a:sym typeface="Arial"/>
              </a:rPr>
              <a:t>class.</a:t>
            </a:r>
            <a:endParaRPr sz="1400">
              <a:latin typeface="Arial"/>
              <a:ea typeface="Arial"/>
              <a:cs typeface="Arial"/>
              <a:sym typeface="Arial"/>
            </a:endParaRPr>
          </a:p>
        </p:txBody>
      </p:sp>
      <p:sp>
        <p:nvSpPr>
          <p:cNvPr id="183" name="Google Shape;183;p21"/>
          <p:cNvSpPr txBox="1"/>
          <p:nvPr>
            <p:ph idx="11" type="ftr"/>
          </p:nvPr>
        </p:nvSpPr>
        <p:spPr>
          <a:xfrm>
            <a:off x="5392928" y="6464985"/>
            <a:ext cx="1407900" cy="184800"/>
          </a:xfrm>
          <a:prstGeom prst="rect">
            <a:avLst/>
          </a:prstGeom>
          <a:noFill/>
          <a:ln>
            <a:noFill/>
          </a:ln>
        </p:spPr>
        <p:txBody>
          <a:bodyPr anchorCtr="0" anchor="t" bIns="0" lIns="0" spcFirstLastPara="1" rIns="0" wrap="square" tIns="0">
            <a:spAutoFit/>
          </a:bodyPr>
          <a:lstStyle/>
          <a:p>
            <a:pPr indent="0" lvl="0" marL="12700" rtl="0" algn="l">
              <a:lnSpc>
                <a:spcPct val="103333"/>
              </a:lnSpc>
              <a:spcBef>
                <a:spcPts val="0"/>
              </a:spcBef>
              <a:spcAft>
                <a:spcPts val="0"/>
              </a:spcAft>
              <a:buNone/>
            </a:pPr>
            <a:r>
              <a:rPr lang="en-US"/>
              <a:t>Lesson 0 - Su 2023</a:t>
            </a:r>
            <a:endParaRPr/>
          </a:p>
        </p:txBody>
      </p:sp>
      <p:sp>
        <p:nvSpPr>
          <p:cNvPr id="184" name="Google Shape;184;p21"/>
          <p:cNvSpPr txBox="1"/>
          <p:nvPr>
            <p:ph idx="12" type="sldNum"/>
          </p:nvPr>
        </p:nvSpPr>
        <p:spPr>
          <a:xfrm>
            <a:off x="11068811" y="6464985"/>
            <a:ext cx="244475" cy="178434"/>
          </a:xfrm>
          <a:prstGeom prst="rect">
            <a:avLst/>
          </a:prstGeom>
          <a:noFill/>
          <a:ln>
            <a:noFill/>
          </a:ln>
        </p:spPr>
        <p:txBody>
          <a:bodyPr anchorCtr="0" anchor="t" bIns="0" lIns="0" spcFirstLastPara="1" rIns="0" wrap="square" tIns="0">
            <a:spAutoFit/>
          </a:bodyPr>
          <a:lstStyle/>
          <a:p>
            <a:pPr indent="0" lvl="0" marL="115570" rtl="0" algn="l">
              <a:lnSpc>
                <a:spcPct val="103333"/>
              </a:lnSpc>
              <a:spcBef>
                <a:spcPts val="0"/>
              </a:spcBef>
              <a:spcAft>
                <a:spcPts val="0"/>
              </a:spcAft>
              <a:buNone/>
            </a:pPr>
            <a:fld id="{00000000-1234-1234-1234-123412341234}" type="slidenum">
              <a:rPr lang="en-US"/>
              <a:t>‹#›</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22"/>
          <p:cNvSpPr txBox="1"/>
          <p:nvPr>
            <p:ph type="title"/>
          </p:nvPr>
        </p:nvSpPr>
        <p:spPr>
          <a:xfrm>
            <a:off x="578307" y="385962"/>
            <a:ext cx="4975800" cy="1162800"/>
          </a:xfrm>
          <a:prstGeom prst="rect">
            <a:avLst/>
          </a:prstGeom>
          <a:noFill/>
          <a:ln>
            <a:noFill/>
          </a:ln>
        </p:spPr>
        <p:txBody>
          <a:bodyPr anchorCtr="0" anchor="t" bIns="0" lIns="0" spcFirstLastPara="1" rIns="0" wrap="square" tIns="236850">
            <a:spAutoFit/>
          </a:bodyPr>
          <a:lstStyle/>
          <a:p>
            <a:pPr indent="0" lvl="0" marL="351155" rtl="0" algn="l">
              <a:lnSpc>
                <a:spcPct val="100000"/>
              </a:lnSpc>
              <a:spcBef>
                <a:spcPts val="0"/>
              </a:spcBef>
              <a:spcAft>
                <a:spcPts val="0"/>
              </a:spcAft>
              <a:buNone/>
            </a:pPr>
            <a:r>
              <a:rPr lang="en-US"/>
              <a:t>Course Components</a:t>
            </a:r>
            <a:endParaRPr/>
          </a:p>
          <a:p>
            <a:pPr indent="0" lvl="0" marL="12700" rtl="0" algn="l">
              <a:lnSpc>
                <a:spcPct val="100000"/>
              </a:lnSpc>
              <a:spcBef>
                <a:spcPts val="480"/>
              </a:spcBef>
              <a:spcAft>
                <a:spcPts val="0"/>
              </a:spcAft>
              <a:buNone/>
            </a:pPr>
            <a:r>
              <a:rPr b="1" lang="en-US" sz="1200">
                <a:latin typeface="Arial"/>
                <a:ea typeface="Arial"/>
                <a:cs typeface="Arial"/>
                <a:sym typeface="Arial"/>
              </a:rPr>
              <a:t>Meetings</a:t>
            </a:r>
            <a:endParaRPr sz="1200">
              <a:latin typeface="Arial"/>
              <a:ea typeface="Arial"/>
              <a:cs typeface="Arial"/>
              <a:sym typeface="Arial"/>
            </a:endParaRPr>
          </a:p>
        </p:txBody>
      </p:sp>
      <p:sp>
        <p:nvSpPr>
          <p:cNvPr id="190" name="Google Shape;190;p22"/>
          <p:cNvSpPr/>
          <p:nvPr/>
        </p:nvSpPr>
        <p:spPr>
          <a:xfrm>
            <a:off x="1731264" y="1789176"/>
            <a:ext cx="1744979" cy="426719"/>
          </a:xfrm>
          <a:custGeom>
            <a:rect b="b" l="l" r="r" t="t"/>
            <a:pathLst>
              <a:path extrusionOk="0" h="426719" w="1744979">
                <a:moveTo>
                  <a:pt x="1673860" y="0"/>
                </a:moveTo>
                <a:lnTo>
                  <a:pt x="71119" y="0"/>
                </a:lnTo>
                <a:lnTo>
                  <a:pt x="43451" y="5593"/>
                </a:lnTo>
                <a:lnTo>
                  <a:pt x="20843" y="20843"/>
                </a:lnTo>
                <a:lnTo>
                  <a:pt x="5593" y="43451"/>
                </a:lnTo>
                <a:lnTo>
                  <a:pt x="0" y="71120"/>
                </a:lnTo>
                <a:lnTo>
                  <a:pt x="0" y="355600"/>
                </a:lnTo>
                <a:lnTo>
                  <a:pt x="5593" y="383268"/>
                </a:lnTo>
                <a:lnTo>
                  <a:pt x="20843" y="405876"/>
                </a:lnTo>
                <a:lnTo>
                  <a:pt x="43451" y="421126"/>
                </a:lnTo>
                <a:lnTo>
                  <a:pt x="71119" y="426720"/>
                </a:lnTo>
                <a:lnTo>
                  <a:pt x="1673860" y="426720"/>
                </a:lnTo>
                <a:lnTo>
                  <a:pt x="1701528" y="421126"/>
                </a:lnTo>
                <a:lnTo>
                  <a:pt x="1724136" y="405876"/>
                </a:lnTo>
                <a:lnTo>
                  <a:pt x="1739386" y="383268"/>
                </a:lnTo>
                <a:lnTo>
                  <a:pt x="1744980" y="355600"/>
                </a:lnTo>
                <a:lnTo>
                  <a:pt x="1744980" y="71120"/>
                </a:lnTo>
                <a:lnTo>
                  <a:pt x="1739386" y="43451"/>
                </a:lnTo>
                <a:lnTo>
                  <a:pt x="1724136" y="20843"/>
                </a:lnTo>
                <a:lnTo>
                  <a:pt x="1701528" y="5593"/>
                </a:lnTo>
                <a:lnTo>
                  <a:pt x="1673860" y="0"/>
                </a:lnTo>
                <a:close/>
              </a:path>
            </a:pathLst>
          </a:custGeom>
          <a:solidFill>
            <a:srgbClr val="F98230"/>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191" name="Google Shape;191;p22"/>
          <p:cNvSpPr txBox="1"/>
          <p:nvPr/>
        </p:nvSpPr>
        <p:spPr>
          <a:xfrm>
            <a:off x="2282444" y="1889505"/>
            <a:ext cx="643800" cy="1974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200">
                <a:solidFill>
                  <a:srgbClr val="FFFFFF"/>
                </a:solidFill>
                <a:latin typeface="Calibri"/>
                <a:ea typeface="Calibri"/>
                <a:cs typeface="Calibri"/>
                <a:sym typeface="Calibri"/>
              </a:rPr>
              <a:t>LECTURES</a:t>
            </a:r>
            <a:endParaRPr sz="1200">
              <a:latin typeface="Calibri"/>
              <a:ea typeface="Calibri"/>
              <a:cs typeface="Calibri"/>
              <a:sym typeface="Calibri"/>
            </a:endParaRPr>
          </a:p>
        </p:txBody>
      </p:sp>
      <p:sp>
        <p:nvSpPr>
          <p:cNvPr id="192" name="Google Shape;192;p22"/>
          <p:cNvSpPr txBox="1"/>
          <p:nvPr/>
        </p:nvSpPr>
        <p:spPr>
          <a:xfrm>
            <a:off x="3717797" y="1846275"/>
            <a:ext cx="372000" cy="1974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200">
                <a:latin typeface="Arial"/>
                <a:ea typeface="Arial"/>
                <a:cs typeface="Arial"/>
                <a:sym typeface="Arial"/>
              </a:rPr>
              <a:t>(x</a:t>
            </a:r>
            <a:r>
              <a:rPr lang="en-US" sz="1200"/>
              <a:t>15</a:t>
            </a:r>
            <a:r>
              <a:rPr lang="en-US" sz="1200">
                <a:latin typeface="Arial"/>
                <a:ea typeface="Arial"/>
                <a:cs typeface="Arial"/>
                <a:sym typeface="Arial"/>
              </a:rPr>
              <a:t>)</a:t>
            </a:r>
            <a:endParaRPr sz="1200">
              <a:latin typeface="Arial"/>
              <a:ea typeface="Arial"/>
              <a:cs typeface="Arial"/>
              <a:sym typeface="Arial"/>
            </a:endParaRPr>
          </a:p>
        </p:txBody>
      </p:sp>
      <p:sp>
        <p:nvSpPr>
          <p:cNvPr id="193" name="Google Shape;193;p22"/>
          <p:cNvSpPr/>
          <p:nvPr/>
        </p:nvSpPr>
        <p:spPr>
          <a:xfrm>
            <a:off x="6601968" y="1789176"/>
            <a:ext cx="1744979" cy="426719"/>
          </a:xfrm>
          <a:custGeom>
            <a:rect b="b" l="l" r="r" t="t"/>
            <a:pathLst>
              <a:path extrusionOk="0" h="426719" w="1744979">
                <a:moveTo>
                  <a:pt x="1673859" y="0"/>
                </a:moveTo>
                <a:lnTo>
                  <a:pt x="71120" y="0"/>
                </a:lnTo>
                <a:lnTo>
                  <a:pt x="43451" y="5593"/>
                </a:lnTo>
                <a:lnTo>
                  <a:pt x="20843" y="20843"/>
                </a:lnTo>
                <a:lnTo>
                  <a:pt x="5593" y="43451"/>
                </a:lnTo>
                <a:lnTo>
                  <a:pt x="0" y="71120"/>
                </a:lnTo>
                <a:lnTo>
                  <a:pt x="0" y="355600"/>
                </a:lnTo>
                <a:lnTo>
                  <a:pt x="5593" y="383268"/>
                </a:lnTo>
                <a:lnTo>
                  <a:pt x="20843" y="405876"/>
                </a:lnTo>
                <a:lnTo>
                  <a:pt x="43451" y="421126"/>
                </a:lnTo>
                <a:lnTo>
                  <a:pt x="71120" y="426720"/>
                </a:lnTo>
                <a:lnTo>
                  <a:pt x="1673859" y="426720"/>
                </a:lnTo>
                <a:lnTo>
                  <a:pt x="1701528" y="421126"/>
                </a:lnTo>
                <a:lnTo>
                  <a:pt x="1724136" y="405876"/>
                </a:lnTo>
                <a:lnTo>
                  <a:pt x="1739386" y="383268"/>
                </a:lnTo>
                <a:lnTo>
                  <a:pt x="1744979" y="355600"/>
                </a:lnTo>
                <a:lnTo>
                  <a:pt x="1744979" y="71120"/>
                </a:lnTo>
                <a:lnTo>
                  <a:pt x="1739386" y="43451"/>
                </a:lnTo>
                <a:lnTo>
                  <a:pt x="1724136" y="20843"/>
                </a:lnTo>
                <a:lnTo>
                  <a:pt x="1701528" y="5593"/>
                </a:lnTo>
                <a:lnTo>
                  <a:pt x="1673859" y="0"/>
                </a:lnTo>
                <a:close/>
              </a:path>
            </a:pathLst>
          </a:custGeom>
          <a:solidFill>
            <a:srgbClr val="F7B730"/>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194" name="Google Shape;194;p22"/>
          <p:cNvSpPr txBox="1"/>
          <p:nvPr/>
        </p:nvSpPr>
        <p:spPr>
          <a:xfrm>
            <a:off x="7157719" y="1889505"/>
            <a:ext cx="633000" cy="1974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200">
                <a:solidFill>
                  <a:srgbClr val="FFFFFF"/>
                </a:solidFill>
                <a:latin typeface="Calibri"/>
                <a:ea typeface="Calibri"/>
                <a:cs typeface="Calibri"/>
                <a:sym typeface="Calibri"/>
              </a:rPr>
              <a:t>SECTIONS</a:t>
            </a:r>
            <a:endParaRPr sz="1200">
              <a:latin typeface="Calibri"/>
              <a:ea typeface="Calibri"/>
              <a:cs typeface="Calibri"/>
              <a:sym typeface="Calibri"/>
            </a:endParaRPr>
          </a:p>
        </p:txBody>
      </p:sp>
      <p:sp>
        <p:nvSpPr>
          <p:cNvPr id="195" name="Google Shape;195;p22"/>
          <p:cNvSpPr txBox="1"/>
          <p:nvPr/>
        </p:nvSpPr>
        <p:spPr>
          <a:xfrm>
            <a:off x="8568308" y="1875282"/>
            <a:ext cx="372000" cy="1974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200">
                <a:latin typeface="Arial"/>
                <a:ea typeface="Arial"/>
                <a:cs typeface="Arial"/>
                <a:sym typeface="Arial"/>
              </a:rPr>
              <a:t>(x</a:t>
            </a:r>
            <a:r>
              <a:rPr lang="en-US" sz="1200"/>
              <a:t>15</a:t>
            </a:r>
            <a:r>
              <a:rPr lang="en-US" sz="1200">
                <a:latin typeface="Arial"/>
                <a:ea typeface="Arial"/>
                <a:cs typeface="Arial"/>
                <a:sym typeface="Arial"/>
              </a:rPr>
              <a:t>)</a:t>
            </a:r>
            <a:endParaRPr sz="1200">
              <a:latin typeface="Arial"/>
              <a:ea typeface="Arial"/>
              <a:cs typeface="Arial"/>
              <a:sym typeface="Arial"/>
            </a:endParaRPr>
          </a:p>
        </p:txBody>
      </p:sp>
      <p:sp>
        <p:nvSpPr>
          <p:cNvPr id="196" name="Google Shape;196;p22"/>
          <p:cNvSpPr txBox="1"/>
          <p:nvPr/>
        </p:nvSpPr>
        <p:spPr>
          <a:xfrm>
            <a:off x="1810257" y="2323033"/>
            <a:ext cx="3007500" cy="1090800"/>
          </a:xfrm>
          <a:prstGeom prst="rect">
            <a:avLst/>
          </a:prstGeom>
          <a:noFill/>
          <a:ln>
            <a:noFill/>
          </a:ln>
        </p:spPr>
        <p:txBody>
          <a:bodyPr anchorCtr="0" anchor="t" bIns="0" lIns="0" spcFirstLastPara="1" rIns="0" wrap="square" tIns="13325">
            <a:spAutoFit/>
          </a:bodyPr>
          <a:lstStyle/>
          <a:p>
            <a:pPr indent="-287019" lvl="0" marL="299085" rtl="0" algn="l">
              <a:lnSpc>
                <a:spcPct val="100000"/>
              </a:lnSpc>
              <a:spcBef>
                <a:spcPts val="0"/>
              </a:spcBef>
              <a:spcAft>
                <a:spcPts val="0"/>
              </a:spcAft>
              <a:buSzPts val="1400"/>
              <a:buFont typeface="Arial"/>
              <a:buChar char="•"/>
            </a:pPr>
            <a:r>
              <a:rPr lang="en-US" sz="1400">
                <a:latin typeface="Arial"/>
                <a:ea typeface="Arial"/>
                <a:cs typeface="Arial"/>
                <a:sym typeface="Arial"/>
              </a:rPr>
              <a:t>We’re here!</a:t>
            </a:r>
            <a:endParaRPr sz="1400">
              <a:latin typeface="Arial"/>
              <a:ea typeface="Arial"/>
              <a:cs typeface="Arial"/>
              <a:sym typeface="Arial"/>
            </a:endParaRPr>
          </a:p>
          <a:p>
            <a:pPr indent="-287019" lvl="0" marL="299085" marR="479425" rtl="0" algn="l">
              <a:lnSpc>
                <a:spcPct val="100000"/>
              </a:lnSpc>
              <a:spcBef>
                <a:spcPts val="0"/>
              </a:spcBef>
              <a:spcAft>
                <a:spcPts val="0"/>
              </a:spcAft>
              <a:buSzPts val="1400"/>
              <a:buFont typeface="Arial"/>
              <a:buChar char="•"/>
            </a:pPr>
            <a:r>
              <a:rPr lang="en-US" sz="1400">
                <a:latin typeface="Arial"/>
                <a:ea typeface="Arial"/>
                <a:cs typeface="Arial"/>
                <a:sym typeface="Arial"/>
              </a:rPr>
              <a:t>Introduce concepts, practice ideas, discuss applications.</a:t>
            </a:r>
            <a:endParaRPr sz="1400">
              <a:latin typeface="Arial"/>
              <a:ea typeface="Arial"/>
              <a:cs typeface="Arial"/>
              <a:sym typeface="Arial"/>
            </a:endParaRPr>
          </a:p>
          <a:p>
            <a:pPr indent="-287019" lvl="0" marL="299085" marR="5080" rtl="0" algn="l">
              <a:lnSpc>
                <a:spcPct val="100000"/>
              </a:lnSpc>
              <a:spcBef>
                <a:spcPts val="0"/>
              </a:spcBef>
              <a:spcAft>
                <a:spcPts val="0"/>
              </a:spcAft>
              <a:buSzPts val="1400"/>
              <a:buFont typeface="Arial"/>
              <a:buChar char="•"/>
            </a:pPr>
            <a:r>
              <a:rPr lang="en-US" sz="1400">
                <a:latin typeface="Arial"/>
                <a:ea typeface="Arial"/>
                <a:cs typeface="Arial"/>
                <a:sym typeface="Arial"/>
              </a:rPr>
              <a:t>Pre-class materials to prepare for class each day. Due </a:t>
            </a:r>
            <a:r>
              <a:rPr b="1" lang="en-US" sz="1400">
                <a:latin typeface="Arial"/>
                <a:ea typeface="Arial"/>
                <a:cs typeface="Arial"/>
                <a:sym typeface="Arial"/>
              </a:rPr>
              <a:t>before </a:t>
            </a:r>
            <a:r>
              <a:rPr lang="en-US" sz="1400">
                <a:latin typeface="Arial"/>
                <a:ea typeface="Arial"/>
                <a:cs typeface="Arial"/>
                <a:sym typeface="Arial"/>
              </a:rPr>
              <a:t>class.</a:t>
            </a:r>
            <a:endParaRPr sz="1400">
              <a:latin typeface="Arial"/>
              <a:ea typeface="Arial"/>
              <a:cs typeface="Arial"/>
              <a:sym typeface="Arial"/>
            </a:endParaRPr>
          </a:p>
        </p:txBody>
      </p:sp>
      <p:sp>
        <p:nvSpPr>
          <p:cNvPr id="197" name="Google Shape;197;p22"/>
          <p:cNvSpPr txBox="1"/>
          <p:nvPr/>
        </p:nvSpPr>
        <p:spPr>
          <a:xfrm>
            <a:off x="6680961" y="2324226"/>
            <a:ext cx="3557400" cy="875400"/>
          </a:xfrm>
          <a:prstGeom prst="rect">
            <a:avLst/>
          </a:prstGeom>
          <a:noFill/>
          <a:ln>
            <a:noFill/>
          </a:ln>
        </p:spPr>
        <p:txBody>
          <a:bodyPr anchorCtr="0" anchor="t" bIns="0" lIns="0" spcFirstLastPara="1" rIns="0" wrap="square" tIns="13325">
            <a:spAutoFit/>
          </a:bodyPr>
          <a:lstStyle/>
          <a:p>
            <a:pPr indent="-287019" lvl="0" marL="299085" rtl="0" algn="l">
              <a:lnSpc>
                <a:spcPct val="100000"/>
              </a:lnSpc>
              <a:spcBef>
                <a:spcPts val="0"/>
              </a:spcBef>
              <a:spcAft>
                <a:spcPts val="0"/>
              </a:spcAft>
              <a:buSzPts val="1400"/>
              <a:buFont typeface="Arial"/>
              <a:buChar char="•"/>
            </a:pPr>
            <a:r>
              <a:rPr lang="en-US" sz="1400">
                <a:latin typeface="Arial"/>
                <a:ea typeface="Arial"/>
                <a:cs typeface="Arial"/>
                <a:sym typeface="Arial"/>
              </a:rPr>
              <a:t>Held in person</a:t>
            </a:r>
            <a:endParaRPr sz="1400">
              <a:latin typeface="Arial"/>
              <a:ea typeface="Arial"/>
              <a:cs typeface="Arial"/>
              <a:sym typeface="Arial"/>
            </a:endParaRPr>
          </a:p>
          <a:p>
            <a:pPr indent="-287019" lvl="0" marL="299085" rtl="0" algn="l">
              <a:lnSpc>
                <a:spcPct val="100000"/>
              </a:lnSpc>
              <a:spcBef>
                <a:spcPts val="0"/>
              </a:spcBef>
              <a:spcAft>
                <a:spcPts val="0"/>
              </a:spcAft>
              <a:buSzPts val="1400"/>
              <a:buFont typeface="Arial"/>
              <a:buChar char="•"/>
            </a:pPr>
            <a:r>
              <a:rPr lang="en-US" sz="1400">
                <a:latin typeface="Arial"/>
                <a:ea typeface="Arial"/>
                <a:cs typeface="Arial"/>
                <a:sym typeface="Arial"/>
              </a:rPr>
              <a:t>More practice, reviews, applications</a:t>
            </a:r>
            <a:endParaRPr sz="1400">
              <a:latin typeface="Arial"/>
              <a:ea typeface="Arial"/>
              <a:cs typeface="Arial"/>
              <a:sym typeface="Arial"/>
            </a:endParaRPr>
          </a:p>
          <a:p>
            <a:pPr indent="-287019" lvl="0" marL="299085" rtl="0" algn="l">
              <a:lnSpc>
                <a:spcPct val="100000"/>
              </a:lnSpc>
              <a:spcBef>
                <a:spcPts val="0"/>
              </a:spcBef>
              <a:spcAft>
                <a:spcPts val="0"/>
              </a:spcAft>
              <a:buSzPts val="1400"/>
              <a:buFont typeface="Arial"/>
              <a:buChar char="•"/>
            </a:pPr>
            <a:r>
              <a:rPr lang="en-US" sz="1400">
                <a:latin typeface="Arial"/>
                <a:ea typeface="Arial"/>
                <a:cs typeface="Arial"/>
                <a:sym typeface="Arial"/>
              </a:rPr>
              <a:t>TA advice, how to be an effective student</a:t>
            </a:r>
            <a:endParaRPr sz="1400">
              <a:latin typeface="Arial"/>
              <a:ea typeface="Arial"/>
              <a:cs typeface="Arial"/>
              <a:sym typeface="Arial"/>
            </a:endParaRPr>
          </a:p>
          <a:p>
            <a:pPr indent="-287019" lvl="0" marL="299085" rtl="0" algn="l">
              <a:lnSpc>
                <a:spcPct val="100000"/>
              </a:lnSpc>
              <a:spcBef>
                <a:spcPts val="0"/>
              </a:spcBef>
              <a:spcAft>
                <a:spcPts val="0"/>
              </a:spcAft>
              <a:buSzPts val="1400"/>
              <a:buFont typeface="Arial"/>
              <a:buChar char="•"/>
            </a:pPr>
            <a:r>
              <a:rPr lang="en-US" sz="1400">
                <a:latin typeface="Arial"/>
                <a:ea typeface="Arial"/>
                <a:cs typeface="Arial"/>
                <a:sym typeface="Arial"/>
              </a:rPr>
              <a:t>Preparation for quizzes / exams</a:t>
            </a:r>
            <a:endParaRPr sz="1400">
              <a:latin typeface="Arial"/>
              <a:ea typeface="Arial"/>
              <a:cs typeface="Arial"/>
              <a:sym typeface="Arial"/>
            </a:endParaRPr>
          </a:p>
        </p:txBody>
      </p:sp>
      <p:sp>
        <p:nvSpPr>
          <p:cNvPr id="198" name="Google Shape;198;p22"/>
          <p:cNvSpPr txBox="1"/>
          <p:nvPr>
            <p:ph idx="11" type="ftr"/>
          </p:nvPr>
        </p:nvSpPr>
        <p:spPr>
          <a:xfrm>
            <a:off x="5392928" y="6464985"/>
            <a:ext cx="1407900" cy="184800"/>
          </a:xfrm>
          <a:prstGeom prst="rect">
            <a:avLst/>
          </a:prstGeom>
          <a:noFill/>
          <a:ln>
            <a:noFill/>
          </a:ln>
        </p:spPr>
        <p:txBody>
          <a:bodyPr anchorCtr="0" anchor="t" bIns="0" lIns="0" spcFirstLastPara="1" rIns="0" wrap="square" tIns="0">
            <a:spAutoFit/>
          </a:bodyPr>
          <a:lstStyle/>
          <a:p>
            <a:pPr indent="0" lvl="0" marL="12700" rtl="0" algn="l">
              <a:lnSpc>
                <a:spcPct val="103333"/>
              </a:lnSpc>
              <a:spcBef>
                <a:spcPts val="0"/>
              </a:spcBef>
              <a:spcAft>
                <a:spcPts val="0"/>
              </a:spcAft>
              <a:buNone/>
            </a:pPr>
            <a:r>
              <a:rPr lang="en-US"/>
              <a:t>Lesson 0 - Su 2023</a:t>
            </a:r>
            <a:endParaRPr/>
          </a:p>
        </p:txBody>
      </p:sp>
      <p:sp>
        <p:nvSpPr>
          <p:cNvPr id="199" name="Google Shape;199;p22"/>
          <p:cNvSpPr txBox="1"/>
          <p:nvPr>
            <p:ph idx="12" type="sldNum"/>
          </p:nvPr>
        </p:nvSpPr>
        <p:spPr>
          <a:xfrm>
            <a:off x="11068811" y="6464985"/>
            <a:ext cx="244500" cy="184800"/>
          </a:xfrm>
          <a:prstGeom prst="rect">
            <a:avLst/>
          </a:prstGeom>
          <a:noFill/>
          <a:ln>
            <a:noFill/>
          </a:ln>
        </p:spPr>
        <p:txBody>
          <a:bodyPr anchorCtr="0" anchor="t" bIns="0" lIns="0" spcFirstLastPara="1" rIns="0" wrap="square" tIns="0">
            <a:spAutoFit/>
          </a:bodyPr>
          <a:lstStyle/>
          <a:p>
            <a:pPr indent="0" lvl="0" marL="115570" rtl="0" algn="l">
              <a:lnSpc>
                <a:spcPct val="103333"/>
              </a:lnSpc>
              <a:spcBef>
                <a:spcPts val="0"/>
              </a:spcBef>
              <a:spcAft>
                <a:spcPts val="0"/>
              </a:spcAft>
              <a:buNone/>
            </a:pPr>
            <a:fld id="{00000000-1234-1234-1234-123412341234}" type="slidenum">
              <a:rPr lang="en-US"/>
              <a:t>‹#›</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23"/>
          <p:cNvSpPr txBox="1"/>
          <p:nvPr>
            <p:ph type="title"/>
          </p:nvPr>
        </p:nvSpPr>
        <p:spPr>
          <a:xfrm>
            <a:off x="578307" y="385962"/>
            <a:ext cx="4975800" cy="1162800"/>
          </a:xfrm>
          <a:prstGeom prst="rect">
            <a:avLst/>
          </a:prstGeom>
          <a:noFill/>
          <a:ln>
            <a:noFill/>
          </a:ln>
        </p:spPr>
        <p:txBody>
          <a:bodyPr anchorCtr="0" anchor="t" bIns="0" lIns="0" spcFirstLastPara="1" rIns="0" wrap="square" tIns="236850">
            <a:spAutoFit/>
          </a:bodyPr>
          <a:lstStyle/>
          <a:p>
            <a:pPr indent="0" lvl="0" marL="351155" rtl="0" algn="l">
              <a:lnSpc>
                <a:spcPct val="100000"/>
              </a:lnSpc>
              <a:spcBef>
                <a:spcPts val="0"/>
              </a:spcBef>
              <a:spcAft>
                <a:spcPts val="0"/>
              </a:spcAft>
              <a:buNone/>
            </a:pPr>
            <a:r>
              <a:rPr lang="en-US"/>
              <a:t>Course Components</a:t>
            </a:r>
            <a:endParaRPr/>
          </a:p>
          <a:p>
            <a:pPr indent="0" lvl="0" marL="12700" rtl="0" algn="l">
              <a:lnSpc>
                <a:spcPct val="100000"/>
              </a:lnSpc>
              <a:spcBef>
                <a:spcPts val="480"/>
              </a:spcBef>
              <a:spcAft>
                <a:spcPts val="0"/>
              </a:spcAft>
              <a:buNone/>
            </a:pPr>
            <a:r>
              <a:rPr b="1" lang="en-US" sz="1200">
                <a:latin typeface="Arial"/>
                <a:ea typeface="Arial"/>
                <a:cs typeface="Arial"/>
                <a:sym typeface="Arial"/>
              </a:rPr>
              <a:t>Meetings</a:t>
            </a:r>
            <a:endParaRPr sz="1200">
              <a:latin typeface="Arial"/>
              <a:ea typeface="Arial"/>
              <a:cs typeface="Arial"/>
              <a:sym typeface="Arial"/>
            </a:endParaRPr>
          </a:p>
        </p:txBody>
      </p:sp>
      <p:sp>
        <p:nvSpPr>
          <p:cNvPr id="205" name="Google Shape;205;p23"/>
          <p:cNvSpPr/>
          <p:nvPr/>
        </p:nvSpPr>
        <p:spPr>
          <a:xfrm>
            <a:off x="1731264" y="1789176"/>
            <a:ext cx="1744979" cy="426719"/>
          </a:xfrm>
          <a:custGeom>
            <a:rect b="b" l="l" r="r" t="t"/>
            <a:pathLst>
              <a:path extrusionOk="0" h="426719" w="1744979">
                <a:moveTo>
                  <a:pt x="1673860" y="0"/>
                </a:moveTo>
                <a:lnTo>
                  <a:pt x="71119" y="0"/>
                </a:lnTo>
                <a:lnTo>
                  <a:pt x="43451" y="5593"/>
                </a:lnTo>
                <a:lnTo>
                  <a:pt x="20843" y="20843"/>
                </a:lnTo>
                <a:lnTo>
                  <a:pt x="5593" y="43451"/>
                </a:lnTo>
                <a:lnTo>
                  <a:pt x="0" y="71120"/>
                </a:lnTo>
                <a:lnTo>
                  <a:pt x="0" y="355600"/>
                </a:lnTo>
                <a:lnTo>
                  <a:pt x="5593" y="383268"/>
                </a:lnTo>
                <a:lnTo>
                  <a:pt x="20843" y="405876"/>
                </a:lnTo>
                <a:lnTo>
                  <a:pt x="43451" y="421126"/>
                </a:lnTo>
                <a:lnTo>
                  <a:pt x="71119" y="426720"/>
                </a:lnTo>
                <a:lnTo>
                  <a:pt x="1673860" y="426720"/>
                </a:lnTo>
                <a:lnTo>
                  <a:pt x="1701528" y="421126"/>
                </a:lnTo>
                <a:lnTo>
                  <a:pt x="1724136" y="405876"/>
                </a:lnTo>
                <a:lnTo>
                  <a:pt x="1739386" y="383268"/>
                </a:lnTo>
                <a:lnTo>
                  <a:pt x="1744980" y="355600"/>
                </a:lnTo>
                <a:lnTo>
                  <a:pt x="1744980" y="71120"/>
                </a:lnTo>
                <a:lnTo>
                  <a:pt x="1739386" y="43451"/>
                </a:lnTo>
                <a:lnTo>
                  <a:pt x="1724136" y="20843"/>
                </a:lnTo>
                <a:lnTo>
                  <a:pt x="1701528" y="5593"/>
                </a:lnTo>
                <a:lnTo>
                  <a:pt x="1673860" y="0"/>
                </a:lnTo>
                <a:close/>
              </a:path>
            </a:pathLst>
          </a:custGeom>
          <a:solidFill>
            <a:srgbClr val="F98230"/>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206" name="Google Shape;206;p23"/>
          <p:cNvSpPr txBox="1"/>
          <p:nvPr/>
        </p:nvSpPr>
        <p:spPr>
          <a:xfrm>
            <a:off x="2282444" y="1889505"/>
            <a:ext cx="643800" cy="1974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200">
                <a:solidFill>
                  <a:srgbClr val="FFFFFF"/>
                </a:solidFill>
                <a:latin typeface="Calibri"/>
                <a:ea typeface="Calibri"/>
                <a:cs typeface="Calibri"/>
                <a:sym typeface="Calibri"/>
              </a:rPr>
              <a:t>LECTURES</a:t>
            </a:r>
            <a:endParaRPr sz="1200">
              <a:latin typeface="Calibri"/>
              <a:ea typeface="Calibri"/>
              <a:cs typeface="Calibri"/>
              <a:sym typeface="Calibri"/>
            </a:endParaRPr>
          </a:p>
        </p:txBody>
      </p:sp>
      <p:sp>
        <p:nvSpPr>
          <p:cNvPr id="207" name="Google Shape;207;p23"/>
          <p:cNvSpPr txBox="1"/>
          <p:nvPr/>
        </p:nvSpPr>
        <p:spPr>
          <a:xfrm>
            <a:off x="3717797" y="1846275"/>
            <a:ext cx="372000" cy="1974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200">
                <a:latin typeface="Arial"/>
                <a:ea typeface="Arial"/>
                <a:cs typeface="Arial"/>
                <a:sym typeface="Arial"/>
              </a:rPr>
              <a:t>(x</a:t>
            </a:r>
            <a:r>
              <a:rPr lang="en-US" sz="1200"/>
              <a:t>15</a:t>
            </a:r>
            <a:r>
              <a:rPr lang="en-US" sz="1200">
                <a:latin typeface="Arial"/>
                <a:ea typeface="Arial"/>
                <a:cs typeface="Arial"/>
                <a:sym typeface="Arial"/>
              </a:rPr>
              <a:t>)</a:t>
            </a:r>
            <a:endParaRPr sz="1200">
              <a:latin typeface="Arial"/>
              <a:ea typeface="Arial"/>
              <a:cs typeface="Arial"/>
              <a:sym typeface="Arial"/>
            </a:endParaRPr>
          </a:p>
        </p:txBody>
      </p:sp>
      <p:sp>
        <p:nvSpPr>
          <p:cNvPr id="208" name="Google Shape;208;p23"/>
          <p:cNvSpPr/>
          <p:nvPr/>
        </p:nvSpPr>
        <p:spPr>
          <a:xfrm>
            <a:off x="6601968" y="1789176"/>
            <a:ext cx="1744979" cy="426719"/>
          </a:xfrm>
          <a:custGeom>
            <a:rect b="b" l="l" r="r" t="t"/>
            <a:pathLst>
              <a:path extrusionOk="0" h="426719" w="1744979">
                <a:moveTo>
                  <a:pt x="1673859" y="0"/>
                </a:moveTo>
                <a:lnTo>
                  <a:pt x="71120" y="0"/>
                </a:lnTo>
                <a:lnTo>
                  <a:pt x="43451" y="5593"/>
                </a:lnTo>
                <a:lnTo>
                  <a:pt x="20843" y="20843"/>
                </a:lnTo>
                <a:lnTo>
                  <a:pt x="5593" y="43451"/>
                </a:lnTo>
                <a:lnTo>
                  <a:pt x="0" y="71120"/>
                </a:lnTo>
                <a:lnTo>
                  <a:pt x="0" y="355600"/>
                </a:lnTo>
                <a:lnTo>
                  <a:pt x="5593" y="383268"/>
                </a:lnTo>
                <a:lnTo>
                  <a:pt x="20843" y="405876"/>
                </a:lnTo>
                <a:lnTo>
                  <a:pt x="43451" y="421126"/>
                </a:lnTo>
                <a:lnTo>
                  <a:pt x="71120" y="426720"/>
                </a:lnTo>
                <a:lnTo>
                  <a:pt x="1673859" y="426720"/>
                </a:lnTo>
                <a:lnTo>
                  <a:pt x="1701528" y="421126"/>
                </a:lnTo>
                <a:lnTo>
                  <a:pt x="1724136" y="405876"/>
                </a:lnTo>
                <a:lnTo>
                  <a:pt x="1739386" y="383268"/>
                </a:lnTo>
                <a:lnTo>
                  <a:pt x="1744979" y="355600"/>
                </a:lnTo>
                <a:lnTo>
                  <a:pt x="1744979" y="71120"/>
                </a:lnTo>
                <a:lnTo>
                  <a:pt x="1739386" y="43451"/>
                </a:lnTo>
                <a:lnTo>
                  <a:pt x="1724136" y="20843"/>
                </a:lnTo>
                <a:lnTo>
                  <a:pt x="1701528" y="5593"/>
                </a:lnTo>
                <a:lnTo>
                  <a:pt x="1673859" y="0"/>
                </a:lnTo>
                <a:close/>
              </a:path>
            </a:pathLst>
          </a:custGeom>
          <a:solidFill>
            <a:srgbClr val="F7B730"/>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209" name="Google Shape;209;p23"/>
          <p:cNvSpPr txBox="1"/>
          <p:nvPr/>
        </p:nvSpPr>
        <p:spPr>
          <a:xfrm>
            <a:off x="7157719" y="1889505"/>
            <a:ext cx="633000" cy="1974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200">
                <a:solidFill>
                  <a:srgbClr val="FFFFFF"/>
                </a:solidFill>
                <a:latin typeface="Calibri"/>
                <a:ea typeface="Calibri"/>
                <a:cs typeface="Calibri"/>
                <a:sym typeface="Calibri"/>
              </a:rPr>
              <a:t>SECTIONS</a:t>
            </a:r>
            <a:endParaRPr sz="1200">
              <a:latin typeface="Calibri"/>
              <a:ea typeface="Calibri"/>
              <a:cs typeface="Calibri"/>
              <a:sym typeface="Calibri"/>
            </a:endParaRPr>
          </a:p>
        </p:txBody>
      </p:sp>
      <p:sp>
        <p:nvSpPr>
          <p:cNvPr id="210" name="Google Shape;210;p23"/>
          <p:cNvSpPr txBox="1"/>
          <p:nvPr/>
        </p:nvSpPr>
        <p:spPr>
          <a:xfrm>
            <a:off x="8568308" y="1875282"/>
            <a:ext cx="372000" cy="1974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200">
                <a:latin typeface="Arial"/>
                <a:ea typeface="Arial"/>
                <a:cs typeface="Arial"/>
                <a:sym typeface="Arial"/>
              </a:rPr>
              <a:t>(x</a:t>
            </a:r>
            <a:r>
              <a:rPr lang="en-US" sz="1200"/>
              <a:t>15</a:t>
            </a:r>
            <a:r>
              <a:rPr lang="en-US" sz="1200">
                <a:latin typeface="Arial"/>
                <a:ea typeface="Arial"/>
                <a:cs typeface="Arial"/>
                <a:sym typeface="Arial"/>
              </a:rPr>
              <a:t>)</a:t>
            </a:r>
            <a:endParaRPr sz="1200">
              <a:latin typeface="Arial"/>
              <a:ea typeface="Arial"/>
              <a:cs typeface="Arial"/>
              <a:sym typeface="Arial"/>
            </a:endParaRPr>
          </a:p>
        </p:txBody>
      </p:sp>
      <p:sp>
        <p:nvSpPr>
          <p:cNvPr id="211" name="Google Shape;211;p23"/>
          <p:cNvSpPr/>
          <p:nvPr/>
        </p:nvSpPr>
        <p:spPr>
          <a:xfrm>
            <a:off x="339852" y="4290059"/>
            <a:ext cx="1744980" cy="426720"/>
          </a:xfrm>
          <a:custGeom>
            <a:rect b="b" l="l" r="r" t="t"/>
            <a:pathLst>
              <a:path extrusionOk="0" h="426720" w="1744980">
                <a:moveTo>
                  <a:pt x="1673860" y="0"/>
                </a:moveTo>
                <a:lnTo>
                  <a:pt x="71119" y="0"/>
                </a:lnTo>
                <a:lnTo>
                  <a:pt x="43435" y="5593"/>
                </a:lnTo>
                <a:lnTo>
                  <a:pt x="20829" y="20843"/>
                </a:lnTo>
                <a:lnTo>
                  <a:pt x="5588" y="43451"/>
                </a:lnTo>
                <a:lnTo>
                  <a:pt x="0" y="71119"/>
                </a:lnTo>
                <a:lnTo>
                  <a:pt x="0" y="355600"/>
                </a:lnTo>
                <a:lnTo>
                  <a:pt x="5588" y="383268"/>
                </a:lnTo>
                <a:lnTo>
                  <a:pt x="20829" y="405876"/>
                </a:lnTo>
                <a:lnTo>
                  <a:pt x="43435" y="421126"/>
                </a:lnTo>
                <a:lnTo>
                  <a:pt x="71119" y="426719"/>
                </a:lnTo>
                <a:lnTo>
                  <a:pt x="1673860" y="426719"/>
                </a:lnTo>
                <a:lnTo>
                  <a:pt x="1701528" y="421126"/>
                </a:lnTo>
                <a:lnTo>
                  <a:pt x="1724136" y="405876"/>
                </a:lnTo>
                <a:lnTo>
                  <a:pt x="1739386" y="383268"/>
                </a:lnTo>
                <a:lnTo>
                  <a:pt x="1744980" y="355600"/>
                </a:lnTo>
                <a:lnTo>
                  <a:pt x="1744980" y="71119"/>
                </a:lnTo>
                <a:lnTo>
                  <a:pt x="1739386" y="43451"/>
                </a:lnTo>
                <a:lnTo>
                  <a:pt x="1724136" y="20843"/>
                </a:lnTo>
                <a:lnTo>
                  <a:pt x="1701528" y="5593"/>
                </a:lnTo>
                <a:lnTo>
                  <a:pt x="1673860" y="0"/>
                </a:lnTo>
                <a:close/>
              </a:path>
            </a:pathLst>
          </a:custGeom>
          <a:solidFill>
            <a:srgbClr val="539FF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212" name="Google Shape;212;p23"/>
          <p:cNvSpPr txBox="1"/>
          <p:nvPr/>
        </p:nvSpPr>
        <p:spPr>
          <a:xfrm>
            <a:off x="687425" y="4299966"/>
            <a:ext cx="1049700" cy="382200"/>
          </a:xfrm>
          <a:prstGeom prst="rect">
            <a:avLst/>
          </a:prstGeom>
          <a:noFill/>
          <a:ln>
            <a:noFill/>
          </a:ln>
        </p:spPr>
        <p:txBody>
          <a:bodyPr anchorCtr="0" anchor="t" bIns="0" lIns="0" spcFirstLastPara="1" rIns="0" wrap="square" tIns="12700">
            <a:spAutoFit/>
          </a:bodyPr>
          <a:lstStyle/>
          <a:p>
            <a:pPr indent="-56515" lvl="0" marL="68580" marR="5080" rtl="0" algn="l">
              <a:lnSpc>
                <a:spcPct val="100000"/>
              </a:lnSpc>
              <a:spcBef>
                <a:spcPts val="0"/>
              </a:spcBef>
              <a:spcAft>
                <a:spcPts val="0"/>
              </a:spcAft>
              <a:buNone/>
            </a:pPr>
            <a:r>
              <a:rPr lang="en-US" sz="1200">
                <a:solidFill>
                  <a:srgbClr val="FFFFFF"/>
                </a:solidFill>
                <a:latin typeface="Calibri"/>
                <a:ea typeface="Calibri"/>
                <a:cs typeface="Calibri"/>
                <a:sym typeface="Calibri"/>
              </a:rPr>
              <a:t>PROGRAMMING ASSIGNMENTS</a:t>
            </a:r>
            <a:endParaRPr sz="1200">
              <a:latin typeface="Calibri"/>
              <a:ea typeface="Calibri"/>
              <a:cs typeface="Calibri"/>
              <a:sym typeface="Calibri"/>
            </a:endParaRPr>
          </a:p>
        </p:txBody>
      </p:sp>
      <p:sp>
        <p:nvSpPr>
          <p:cNvPr id="213" name="Google Shape;213;p23"/>
          <p:cNvSpPr txBox="1"/>
          <p:nvPr/>
        </p:nvSpPr>
        <p:spPr>
          <a:xfrm>
            <a:off x="2285238" y="4335017"/>
            <a:ext cx="286500" cy="1974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200">
                <a:latin typeface="Arial"/>
                <a:ea typeface="Arial"/>
                <a:cs typeface="Arial"/>
                <a:sym typeface="Arial"/>
              </a:rPr>
              <a:t>(x4)</a:t>
            </a:r>
            <a:endParaRPr sz="1200">
              <a:latin typeface="Arial"/>
              <a:ea typeface="Arial"/>
              <a:cs typeface="Arial"/>
              <a:sym typeface="Arial"/>
            </a:endParaRPr>
          </a:p>
        </p:txBody>
      </p:sp>
      <p:sp>
        <p:nvSpPr>
          <p:cNvPr id="214" name="Google Shape;214;p23"/>
          <p:cNvSpPr txBox="1"/>
          <p:nvPr/>
        </p:nvSpPr>
        <p:spPr>
          <a:xfrm>
            <a:off x="1810257" y="2323033"/>
            <a:ext cx="3007500" cy="1090800"/>
          </a:xfrm>
          <a:prstGeom prst="rect">
            <a:avLst/>
          </a:prstGeom>
          <a:noFill/>
          <a:ln>
            <a:noFill/>
          </a:ln>
        </p:spPr>
        <p:txBody>
          <a:bodyPr anchorCtr="0" anchor="t" bIns="0" lIns="0" spcFirstLastPara="1" rIns="0" wrap="square" tIns="13325">
            <a:spAutoFit/>
          </a:bodyPr>
          <a:lstStyle/>
          <a:p>
            <a:pPr indent="-287019" lvl="0" marL="299085" rtl="0" algn="l">
              <a:lnSpc>
                <a:spcPct val="100000"/>
              </a:lnSpc>
              <a:spcBef>
                <a:spcPts val="0"/>
              </a:spcBef>
              <a:spcAft>
                <a:spcPts val="0"/>
              </a:spcAft>
              <a:buSzPts val="1400"/>
              <a:buFont typeface="Arial"/>
              <a:buChar char="•"/>
            </a:pPr>
            <a:r>
              <a:rPr lang="en-US" sz="1400">
                <a:latin typeface="Arial"/>
                <a:ea typeface="Arial"/>
                <a:cs typeface="Arial"/>
                <a:sym typeface="Arial"/>
              </a:rPr>
              <a:t>We’re here!</a:t>
            </a:r>
            <a:endParaRPr sz="1400">
              <a:latin typeface="Arial"/>
              <a:ea typeface="Arial"/>
              <a:cs typeface="Arial"/>
              <a:sym typeface="Arial"/>
            </a:endParaRPr>
          </a:p>
          <a:p>
            <a:pPr indent="-287019" lvl="0" marL="299085" marR="479425" rtl="0" algn="l">
              <a:lnSpc>
                <a:spcPct val="100000"/>
              </a:lnSpc>
              <a:spcBef>
                <a:spcPts val="0"/>
              </a:spcBef>
              <a:spcAft>
                <a:spcPts val="0"/>
              </a:spcAft>
              <a:buSzPts val="1400"/>
              <a:buFont typeface="Arial"/>
              <a:buChar char="•"/>
            </a:pPr>
            <a:r>
              <a:rPr lang="en-US" sz="1400">
                <a:latin typeface="Arial"/>
                <a:ea typeface="Arial"/>
                <a:cs typeface="Arial"/>
                <a:sym typeface="Arial"/>
              </a:rPr>
              <a:t>Introduce concepts, practice ideas, discuss applications.</a:t>
            </a:r>
            <a:endParaRPr sz="1400">
              <a:latin typeface="Arial"/>
              <a:ea typeface="Arial"/>
              <a:cs typeface="Arial"/>
              <a:sym typeface="Arial"/>
            </a:endParaRPr>
          </a:p>
          <a:p>
            <a:pPr indent="-287019" lvl="0" marL="299085" marR="5080" rtl="0" algn="l">
              <a:lnSpc>
                <a:spcPct val="100000"/>
              </a:lnSpc>
              <a:spcBef>
                <a:spcPts val="0"/>
              </a:spcBef>
              <a:spcAft>
                <a:spcPts val="0"/>
              </a:spcAft>
              <a:buSzPts val="1400"/>
              <a:buFont typeface="Arial"/>
              <a:buChar char="•"/>
            </a:pPr>
            <a:r>
              <a:rPr lang="en-US" sz="1400">
                <a:latin typeface="Arial"/>
                <a:ea typeface="Arial"/>
                <a:cs typeface="Arial"/>
                <a:sym typeface="Arial"/>
              </a:rPr>
              <a:t>Pre-class materials to prepare for class each day. Due </a:t>
            </a:r>
            <a:r>
              <a:rPr b="1" lang="en-US" sz="1400">
                <a:latin typeface="Arial"/>
                <a:ea typeface="Arial"/>
                <a:cs typeface="Arial"/>
                <a:sym typeface="Arial"/>
              </a:rPr>
              <a:t>before </a:t>
            </a:r>
            <a:r>
              <a:rPr lang="en-US" sz="1400">
                <a:latin typeface="Arial"/>
                <a:ea typeface="Arial"/>
                <a:cs typeface="Arial"/>
                <a:sym typeface="Arial"/>
              </a:rPr>
              <a:t>class.</a:t>
            </a:r>
            <a:endParaRPr sz="1400">
              <a:latin typeface="Arial"/>
              <a:ea typeface="Arial"/>
              <a:cs typeface="Arial"/>
              <a:sym typeface="Arial"/>
            </a:endParaRPr>
          </a:p>
        </p:txBody>
      </p:sp>
      <p:sp>
        <p:nvSpPr>
          <p:cNvPr id="215" name="Google Shape;215;p23"/>
          <p:cNvSpPr txBox="1"/>
          <p:nvPr/>
        </p:nvSpPr>
        <p:spPr>
          <a:xfrm>
            <a:off x="6680961" y="2324226"/>
            <a:ext cx="3557400" cy="875400"/>
          </a:xfrm>
          <a:prstGeom prst="rect">
            <a:avLst/>
          </a:prstGeom>
          <a:noFill/>
          <a:ln>
            <a:noFill/>
          </a:ln>
        </p:spPr>
        <p:txBody>
          <a:bodyPr anchorCtr="0" anchor="t" bIns="0" lIns="0" spcFirstLastPara="1" rIns="0" wrap="square" tIns="13325">
            <a:spAutoFit/>
          </a:bodyPr>
          <a:lstStyle/>
          <a:p>
            <a:pPr indent="-287019" lvl="0" marL="299085" rtl="0" algn="l">
              <a:lnSpc>
                <a:spcPct val="100000"/>
              </a:lnSpc>
              <a:spcBef>
                <a:spcPts val="0"/>
              </a:spcBef>
              <a:spcAft>
                <a:spcPts val="0"/>
              </a:spcAft>
              <a:buSzPts val="1400"/>
              <a:buFont typeface="Arial"/>
              <a:buChar char="•"/>
            </a:pPr>
            <a:r>
              <a:rPr lang="en-US" sz="1400">
                <a:latin typeface="Arial"/>
                <a:ea typeface="Arial"/>
                <a:cs typeface="Arial"/>
                <a:sym typeface="Arial"/>
              </a:rPr>
              <a:t>Held in person</a:t>
            </a:r>
            <a:endParaRPr sz="1400">
              <a:latin typeface="Arial"/>
              <a:ea typeface="Arial"/>
              <a:cs typeface="Arial"/>
              <a:sym typeface="Arial"/>
            </a:endParaRPr>
          </a:p>
          <a:p>
            <a:pPr indent="-287019" lvl="0" marL="299085" rtl="0" algn="l">
              <a:lnSpc>
                <a:spcPct val="100000"/>
              </a:lnSpc>
              <a:spcBef>
                <a:spcPts val="0"/>
              </a:spcBef>
              <a:spcAft>
                <a:spcPts val="0"/>
              </a:spcAft>
              <a:buSzPts val="1400"/>
              <a:buFont typeface="Arial"/>
              <a:buChar char="•"/>
            </a:pPr>
            <a:r>
              <a:rPr lang="en-US" sz="1400">
                <a:latin typeface="Arial"/>
                <a:ea typeface="Arial"/>
                <a:cs typeface="Arial"/>
                <a:sym typeface="Arial"/>
              </a:rPr>
              <a:t>More practice, reviews, applications</a:t>
            </a:r>
            <a:endParaRPr sz="1400">
              <a:latin typeface="Arial"/>
              <a:ea typeface="Arial"/>
              <a:cs typeface="Arial"/>
              <a:sym typeface="Arial"/>
            </a:endParaRPr>
          </a:p>
          <a:p>
            <a:pPr indent="-287019" lvl="0" marL="299085" rtl="0" algn="l">
              <a:lnSpc>
                <a:spcPct val="100000"/>
              </a:lnSpc>
              <a:spcBef>
                <a:spcPts val="0"/>
              </a:spcBef>
              <a:spcAft>
                <a:spcPts val="0"/>
              </a:spcAft>
              <a:buSzPts val="1400"/>
              <a:buFont typeface="Arial"/>
              <a:buChar char="•"/>
            </a:pPr>
            <a:r>
              <a:rPr lang="en-US" sz="1400">
                <a:latin typeface="Arial"/>
                <a:ea typeface="Arial"/>
                <a:cs typeface="Arial"/>
                <a:sym typeface="Arial"/>
              </a:rPr>
              <a:t>TA advice, how to be an effective student</a:t>
            </a:r>
            <a:endParaRPr sz="1400">
              <a:latin typeface="Arial"/>
              <a:ea typeface="Arial"/>
              <a:cs typeface="Arial"/>
              <a:sym typeface="Arial"/>
            </a:endParaRPr>
          </a:p>
          <a:p>
            <a:pPr indent="-287019" lvl="0" marL="299085" rtl="0" algn="l">
              <a:lnSpc>
                <a:spcPct val="100000"/>
              </a:lnSpc>
              <a:spcBef>
                <a:spcPts val="0"/>
              </a:spcBef>
              <a:spcAft>
                <a:spcPts val="0"/>
              </a:spcAft>
              <a:buSzPts val="1400"/>
              <a:buFont typeface="Arial"/>
              <a:buChar char="•"/>
            </a:pPr>
            <a:r>
              <a:rPr lang="en-US" sz="1400">
                <a:latin typeface="Arial"/>
                <a:ea typeface="Arial"/>
                <a:cs typeface="Arial"/>
                <a:sym typeface="Arial"/>
              </a:rPr>
              <a:t>Preparation for quizzes / exams</a:t>
            </a:r>
            <a:endParaRPr sz="1400">
              <a:latin typeface="Arial"/>
              <a:ea typeface="Arial"/>
              <a:cs typeface="Arial"/>
              <a:sym typeface="Arial"/>
            </a:endParaRPr>
          </a:p>
        </p:txBody>
      </p:sp>
      <p:sp>
        <p:nvSpPr>
          <p:cNvPr id="216" name="Google Shape;216;p23"/>
          <p:cNvSpPr txBox="1"/>
          <p:nvPr/>
        </p:nvSpPr>
        <p:spPr>
          <a:xfrm>
            <a:off x="417982" y="4821427"/>
            <a:ext cx="2856300" cy="875400"/>
          </a:xfrm>
          <a:prstGeom prst="rect">
            <a:avLst/>
          </a:prstGeom>
          <a:noFill/>
          <a:ln>
            <a:noFill/>
          </a:ln>
        </p:spPr>
        <p:txBody>
          <a:bodyPr anchorCtr="0" anchor="t" bIns="0" lIns="0" spcFirstLastPara="1" rIns="0" wrap="square" tIns="12700">
            <a:spAutoFit/>
          </a:bodyPr>
          <a:lstStyle/>
          <a:p>
            <a:pPr indent="-287019" lvl="0" marL="299085" rtl="0" algn="l">
              <a:lnSpc>
                <a:spcPct val="100000"/>
              </a:lnSpc>
              <a:spcBef>
                <a:spcPts val="0"/>
              </a:spcBef>
              <a:spcAft>
                <a:spcPts val="0"/>
              </a:spcAft>
              <a:buSzPts val="1400"/>
              <a:buFont typeface="Arial"/>
              <a:buChar char="•"/>
            </a:pPr>
            <a:r>
              <a:rPr lang="en-US" sz="1400">
                <a:latin typeface="Arial"/>
                <a:ea typeface="Arial"/>
                <a:cs typeface="Arial"/>
                <a:sym typeface="Arial"/>
              </a:rPr>
              <a:t>Structured assignments</a:t>
            </a:r>
            <a:endParaRPr sz="1400">
              <a:latin typeface="Arial"/>
              <a:ea typeface="Arial"/>
              <a:cs typeface="Arial"/>
              <a:sym typeface="Arial"/>
            </a:endParaRPr>
          </a:p>
          <a:p>
            <a:pPr indent="-287019" lvl="0" marL="299085" rtl="0" algn="l">
              <a:lnSpc>
                <a:spcPct val="100000"/>
              </a:lnSpc>
              <a:spcBef>
                <a:spcPts val="5"/>
              </a:spcBef>
              <a:spcAft>
                <a:spcPts val="0"/>
              </a:spcAft>
              <a:buSzPts val="1400"/>
              <a:buFont typeface="Arial"/>
              <a:buChar char="•"/>
            </a:pPr>
            <a:r>
              <a:rPr lang="en-US" sz="1400">
                <a:latin typeface="Arial"/>
                <a:ea typeface="Arial"/>
                <a:cs typeface="Arial"/>
                <a:sym typeface="Arial"/>
              </a:rPr>
              <a:t>Programming in Java</a:t>
            </a:r>
            <a:endParaRPr sz="1400">
              <a:latin typeface="Arial"/>
              <a:ea typeface="Arial"/>
              <a:cs typeface="Arial"/>
              <a:sym typeface="Arial"/>
            </a:endParaRPr>
          </a:p>
          <a:p>
            <a:pPr indent="-287019" lvl="0" marL="299085" marR="5080" rtl="0" algn="l">
              <a:lnSpc>
                <a:spcPct val="100000"/>
              </a:lnSpc>
              <a:spcBef>
                <a:spcPts val="0"/>
              </a:spcBef>
              <a:spcAft>
                <a:spcPts val="0"/>
              </a:spcAft>
              <a:buSzPts val="1400"/>
              <a:buFont typeface="Arial"/>
              <a:buChar char="•"/>
            </a:pPr>
            <a:r>
              <a:rPr lang="en-US" sz="1400">
                <a:latin typeface="Arial"/>
                <a:ea typeface="Arial"/>
                <a:cs typeface="Arial"/>
                <a:sym typeface="Arial"/>
              </a:rPr>
              <a:t>Applying &amp; implementing course concepts</a:t>
            </a:r>
            <a:endParaRPr sz="1400">
              <a:latin typeface="Arial"/>
              <a:ea typeface="Arial"/>
              <a:cs typeface="Arial"/>
              <a:sym typeface="Arial"/>
            </a:endParaRPr>
          </a:p>
        </p:txBody>
      </p:sp>
      <p:sp>
        <p:nvSpPr>
          <p:cNvPr id="217" name="Google Shape;217;p23"/>
          <p:cNvSpPr txBox="1"/>
          <p:nvPr>
            <p:ph idx="11" type="ftr"/>
          </p:nvPr>
        </p:nvSpPr>
        <p:spPr>
          <a:xfrm>
            <a:off x="5392928" y="6464985"/>
            <a:ext cx="1407900" cy="184800"/>
          </a:xfrm>
          <a:prstGeom prst="rect">
            <a:avLst/>
          </a:prstGeom>
          <a:noFill/>
          <a:ln>
            <a:noFill/>
          </a:ln>
        </p:spPr>
        <p:txBody>
          <a:bodyPr anchorCtr="0" anchor="t" bIns="0" lIns="0" spcFirstLastPara="1" rIns="0" wrap="square" tIns="0">
            <a:spAutoFit/>
          </a:bodyPr>
          <a:lstStyle/>
          <a:p>
            <a:pPr indent="0" lvl="0" marL="12700" rtl="0" algn="l">
              <a:lnSpc>
                <a:spcPct val="103333"/>
              </a:lnSpc>
              <a:spcBef>
                <a:spcPts val="0"/>
              </a:spcBef>
              <a:spcAft>
                <a:spcPts val="0"/>
              </a:spcAft>
              <a:buNone/>
            </a:pPr>
            <a:r>
              <a:rPr lang="en-US"/>
              <a:t>Lesson 0 - Su 2023</a:t>
            </a:r>
            <a:endParaRPr/>
          </a:p>
        </p:txBody>
      </p:sp>
      <p:sp>
        <p:nvSpPr>
          <p:cNvPr id="218" name="Google Shape;218;p23"/>
          <p:cNvSpPr txBox="1"/>
          <p:nvPr>
            <p:ph idx="12" type="sldNum"/>
          </p:nvPr>
        </p:nvSpPr>
        <p:spPr>
          <a:xfrm>
            <a:off x="11068811" y="6464985"/>
            <a:ext cx="244500" cy="184800"/>
          </a:xfrm>
          <a:prstGeom prst="rect">
            <a:avLst/>
          </a:prstGeom>
          <a:noFill/>
          <a:ln>
            <a:noFill/>
          </a:ln>
        </p:spPr>
        <p:txBody>
          <a:bodyPr anchorCtr="0" anchor="t" bIns="0" lIns="0" spcFirstLastPara="1" rIns="0" wrap="square" tIns="0">
            <a:spAutoFit/>
          </a:bodyPr>
          <a:lstStyle/>
          <a:p>
            <a:pPr indent="0" lvl="0" marL="115570" rtl="0" algn="l">
              <a:lnSpc>
                <a:spcPct val="103333"/>
              </a:lnSpc>
              <a:spcBef>
                <a:spcPts val="0"/>
              </a:spcBef>
              <a:spcAft>
                <a:spcPts val="0"/>
              </a:spcAft>
              <a:buNone/>
            </a:pPr>
            <a:fld id="{00000000-1234-1234-1234-123412341234}" type="slidenum">
              <a:rPr lang="en-US"/>
              <a:t>‹#›</a:t>
            </a:fld>
            <a:endParaRPr/>
          </a:p>
        </p:txBody>
      </p:sp>
      <p:sp>
        <p:nvSpPr>
          <p:cNvPr id="219" name="Google Shape;219;p23"/>
          <p:cNvSpPr txBox="1"/>
          <p:nvPr/>
        </p:nvSpPr>
        <p:spPr>
          <a:xfrm>
            <a:off x="417982" y="3798189"/>
            <a:ext cx="1005900" cy="1974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1200">
                <a:latin typeface="Arial"/>
                <a:ea typeface="Arial"/>
                <a:cs typeface="Arial"/>
                <a:sym typeface="Arial"/>
              </a:rPr>
              <a:t>Assessments</a:t>
            </a:r>
            <a:endParaRPr sz="1200">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24"/>
          <p:cNvSpPr txBox="1"/>
          <p:nvPr>
            <p:ph type="title"/>
          </p:nvPr>
        </p:nvSpPr>
        <p:spPr>
          <a:xfrm>
            <a:off x="578307" y="385962"/>
            <a:ext cx="4975800" cy="1162800"/>
          </a:xfrm>
          <a:prstGeom prst="rect">
            <a:avLst/>
          </a:prstGeom>
          <a:noFill/>
          <a:ln>
            <a:noFill/>
          </a:ln>
        </p:spPr>
        <p:txBody>
          <a:bodyPr anchorCtr="0" anchor="t" bIns="0" lIns="0" spcFirstLastPara="1" rIns="0" wrap="square" tIns="236850">
            <a:spAutoFit/>
          </a:bodyPr>
          <a:lstStyle/>
          <a:p>
            <a:pPr indent="0" lvl="0" marL="351155" rtl="0" algn="l">
              <a:lnSpc>
                <a:spcPct val="100000"/>
              </a:lnSpc>
              <a:spcBef>
                <a:spcPts val="0"/>
              </a:spcBef>
              <a:spcAft>
                <a:spcPts val="0"/>
              </a:spcAft>
              <a:buNone/>
            </a:pPr>
            <a:r>
              <a:rPr lang="en-US"/>
              <a:t>Course Components</a:t>
            </a:r>
            <a:endParaRPr/>
          </a:p>
          <a:p>
            <a:pPr indent="0" lvl="0" marL="12700" rtl="0" algn="l">
              <a:lnSpc>
                <a:spcPct val="100000"/>
              </a:lnSpc>
              <a:spcBef>
                <a:spcPts val="480"/>
              </a:spcBef>
              <a:spcAft>
                <a:spcPts val="0"/>
              </a:spcAft>
              <a:buNone/>
            </a:pPr>
            <a:r>
              <a:rPr b="1" lang="en-US" sz="1200">
                <a:latin typeface="Arial"/>
                <a:ea typeface="Arial"/>
                <a:cs typeface="Arial"/>
                <a:sym typeface="Arial"/>
              </a:rPr>
              <a:t>Meetings</a:t>
            </a:r>
            <a:endParaRPr sz="1200">
              <a:latin typeface="Arial"/>
              <a:ea typeface="Arial"/>
              <a:cs typeface="Arial"/>
              <a:sym typeface="Arial"/>
            </a:endParaRPr>
          </a:p>
        </p:txBody>
      </p:sp>
      <p:sp>
        <p:nvSpPr>
          <p:cNvPr id="225" name="Google Shape;225;p24"/>
          <p:cNvSpPr/>
          <p:nvPr/>
        </p:nvSpPr>
        <p:spPr>
          <a:xfrm>
            <a:off x="1731264" y="1789176"/>
            <a:ext cx="1744979" cy="426719"/>
          </a:xfrm>
          <a:custGeom>
            <a:rect b="b" l="l" r="r" t="t"/>
            <a:pathLst>
              <a:path extrusionOk="0" h="426719" w="1744979">
                <a:moveTo>
                  <a:pt x="1673860" y="0"/>
                </a:moveTo>
                <a:lnTo>
                  <a:pt x="71119" y="0"/>
                </a:lnTo>
                <a:lnTo>
                  <a:pt x="43451" y="5593"/>
                </a:lnTo>
                <a:lnTo>
                  <a:pt x="20843" y="20843"/>
                </a:lnTo>
                <a:lnTo>
                  <a:pt x="5593" y="43451"/>
                </a:lnTo>
                <a:lnTo>
                  <a:pt x="0" y="71120"/>
                </a:lnTo>
                <a:lnTo>
                  <a:pt x="0" y="355600"/>
                </a:lnTo>
                <a:lnTo>
                  <a:pt x="5593" y="383268"/>
                </a:lnTo>
                <a:lnTo>
                  <a:pt x="20843" y="405876"/>
                </a:lnTo>
                <a:lnTo>
                  <a:pt x="43451" y="421126"/>
                </a:lnTo>
                <a:lnTo>
                  <a:pt x="71119" y="426720"/>
                </a:lnTo>
                <a:lnTo>
                  <a:pt x="1673860" y="426720"/>
                </a:lnTo>
                <a:lnTo>
                  <a:pt x="1701528" y="421126"/>
                </a:lnTo>
                <a:lnTo>
                  <a:pt x="1724136" y="405876"/>
                </a:lnTo>
                <a:lnTo>
                  <a:pt x="1739386" y="383268"/>
                </a:lnTo>
                <a:lnTo>
                  <a:pt x="1744980" y="355600"/>
                </a:lnTo>
                <a:lnTo>
                  <a:pt x="1744980" y="71120"/>
                </a:lnTo>
                <a:lnTo>
                  <a:pt x="1739386" y="43451"/>
                </a:lnTo>
                <a:lnTo>
                  <a:pt x="1724136" y="20843"/>
                </a:lnTo>
                <a:lnTo>
                  <a:pt x="1701528" y="5593"/>
                </a:lnTo>
                <a:lnTo>
                  <a:pt x="1673860" y="0"/>
                </a:lnTo>
                <a:close/>
              </a:path>
            </a:pathLst>
          </a:custGeom>
          <a:solidFill>
            <a:srgbClr val="F98230"/>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226" name="Google Shape;226;p24"/>
          <p:cNvSpPr txBox="1"/>
          <p:nvPr/>
        </p:nvSpPr>
        <p:spPr>
          <a:xfrm>
            <a:off x="2282444" y="1889505"/>
            <a:ext cx="643800" cy="1974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200">
                <a:solidFill>
                  <a:srgbClr val="FFFFFF"/>
                </a:solidFill>
                <a:latin typeface="Calibri"/>
                <a:ea typeface="Calibri"/>
                <a:cs typeface="Calibri"/>
                <a:sym typeface="Calibri"/>
              </a:rPr>
              <a:t>LECTURES</a:t>
            </a:r>
            <a:endParaRPr sz="1200">
              <a:latin typeface="Calibri"/>
              <a:ea typeface="Calibri"/>
              <a:cs typeface="Calibri"/>
              <a:sym typeface="Calibri"/>
            </a:endParaRPr>
          </a:p>
        </p:txBody>
      </p:sp>
      <p:sp>
        <p:nvSpPr>
          <p:cNvPr id="227" name="Google Shape;227;p24"/>
          <p:cNvSpPr txBox="1"/>
          <p:nvPr/>
        </p:nvSpPr>
        <p:spPr>
          <a:xfrm>
            <a:off x="3717797" y="1846275"/>
            <a:ext cx="372000" cy="1974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200">
                <a:latin typeface="Arial"/>
                <a:ea typeface="Arial"/>
                <a:cs typeface="Arial"/>
                <a:sym typeface="Arial"/>
              </a:rPr>
              <a:t>(x</a:t>
            </a:r>
            <a:r>
              <a:rPr lang="en-US" sz="1200"/>
              <a:t>15</a:t>
            </a:r>
            <a:r>
              <a:rPr lang="en-US" sz="1200">
                <a:latin typeface="Arial"/>
                <a:ea typeface="Arial"/>
                <a:cs typeface="Arial"/>
                <a:sym typeface="Arial"/>
              </a:rPr>
              <a:t>)</a:t>
            </a:r>
            <a:endParaRPr sz="1200">
              <a:latin typeface="Arial"/>
              <a:ea typeface="Arial"/>
              <a:cs typeface="Arial"/>
              <a:sym typeface="Arial"/>
            </a:endParaRPr>
          </a:p>
        </p:txBody>
      </p:sp>
      <p:sp>
        <p:nvSpPr>
          <p:cNvPr id="228" name="Google Shape;228;p24"/>
          <p:cNvSpPr/>
          <p:nvPr/>
        </p:nvSpPr>
        <p:spPr>
          <a:xfrm>
            <a:off x="6601968" y="1789176"/>
            <a:ext cx="1744979" cy="426719"/>
          </a:xfrm>
          <a:custGeom>
            <a:rect b="b" l="l" r="r" t="t"/>
            <a:pathLst>
              <a:path extrusionOk="0" h="426719" w="1744979">
                <a:moveTo>
                  <a:pt x="1673859" y="0"/>
                </a:moveTo>
                <a:lnTo>
                  <a:pt x="71120" y="0"/>
                </a:lnTo>
                <a:lnTo>
                  <a:pt x="43451" y="5593"/>
                </a:lnTo>
                <a:lnTo>
                  <a:pt x="20843" y="20843"/>
                </a:lnTo>
                <a:lnTo>
                  <a:pt x="5593" y="43451"/>
                </a:lnTo>
                <a:lnTo>
                  <a:pt x="0" y="71120"/>
                </a:lnTo>
                <a:lnTo>
                  <a:pt x="0" y="355600"/>
                </a:lnTo>
                <a:lnTo>
                  <a:pt x="5593" y="383268"/>
                </a:lnTo>
                <a:lnTo>
                  <a:pt x="20843" y="405876"/>
                </a:lnTo>
                <a:lnTo>
                  <a:pt x="43451" y="421126"/>
                </a:lnTo>
                <a:lnTo>
                  <a:pt x="71120" y="426720"/>
                </a:lnTo>
                <a:lnTo>
                  <a:pt x="1673859" y="426720"/>
                </a:lnTo>
                <a:lnTo>
                  <a:pt x="1701528" y="421126"/>
                </a:lnTo>
                <a:lnTo>
                  <a:pt x="1724136" y="405876"/>
                </a:lnTo>
                <a:lnTo>
                  <a:pt x="1739386" y="383268"/>
                </a:lnTo>
                <a:lnTo>
                  <a:pt x="1744979" y="355600"/>
                </a:lnTo>
                <a:lnTo>
                  <a:pt x="1744979" y="71120"/>
                </a:lnTo>
                <a:lnTo>
                  <a:pt x="1739386" y="43451"/>
                </a:lnTo>
                <a:lnTo>
                  <a:pt x="1724136" y="20843"/>
                </a:lnTo>
                <a:lnTo>
                  <a:pt x="1701528" y="5593"/>
                </a:lnTo>
                <a:lnTo>
                  <a:pt x="1673859" y="0"/>
                </a:lnTo>
                <a:close/>
              </a:path>
            </a:pathLst>
          </a:custGeom>
          <a:solidFill>
            <a:srgbClr val="F7B730"/>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229" name="Google Shape;229;p24"/>
          <p:cNvSpPr txBox="1"/>
          <p:nvPr/>
        </p:nvSpPr>
        <p:spPr>
          <a:xfrm>
            <a:off x="7157719" y="1889505"/>
            <a:ext cx="633000" cy="1974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200">
                <a:solidFill>
                  <a:srgbClr val="FFFFFF"/>
                </a:solidFill>
                <a:latin typeface="Calibri"/>
                <a:ea typeface="Calibri"/>
                <a:cs typeface="Calibri"/>
                <a:sym typeface="Calibri"/>
              </a:rPr>
              <a:t>SECTIONS</a:t>
            </a:r>
            <a:endParaRPr sz="1200">
              <a:latin typeface="Calibri"/>
              <a:ea typeface="Calibri"/>
              <a:cs typeface="Calibri"/>
              <a:sym typeface="Calibri"/>
            </a:endParaRPr>
          </a:p>
        </p:txBody>
      </p:sp>
      <p:sp>
        <p:nvSpPr>
          <p:cNvPr id="230" name="Google Shape;230;p24"/>
          <p:cNvSpPr txBox="1"/>
          <p:nvPr/>
        </p:nvSpPr>
        <p:spPr>
          <a:xfrm>
            <a:off x="8568308" y="1875282"/>
            <a:ext cx="372000" cy="1974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200">
                <a:latin typeface="Arial"/>
                <a:ea typeface="Arial"/>
                <a:cs typeface="Arial"/>
                <a:sym typeface="Arial"/>
              </a:rPr>
              <a:t>(x</a:t>
            </a:r>
            <a:r>
              <a:rPr lang="en-US" sz="1200"/>
              <a:t>15</a:t>
            </a:r>
            <a:r>
              <a:rPr lang="en-US" sz="1200">
                <a:latin typeface="Arial"/>
                <a:ea typeface="Arial"/>
                <a:cs typeface="Arial"/>
                <a:sym typeface="Arial"/>
              </a:rPr>
              <a:t>)</a:t>
            </a:r>
            <a:endParaRPr sz="1200">
              <a:latin typeface="Arial"/>
              <a:ea typeface="Arial"/>
              <a:cs typeface="Arial"/>
              <a:sym typeface="Arial"/>
            </a:endParaRPr>
          </a:p>
        </p:txBody>
      </p:sp>
      <p:sp>
        <p:nvSpPr>
          <p:cNvPr id="231" name="Google Shape;231;p24"/>
          <p:cNvSpPr/>
          <p:nvPr/>
        </p:nvSpPr>
        <p:spPr>
          <a:xfrm>
            <a:off x="339852" y="4290059"/>
            <a:ext cx="1744980" cy="426720"/>
          </a:xfrm>
          <a:custGeom>
            <a:rect b="b" l="l" r="r" t="t"/>
            <a:pathLst>
              <a:path extrusionOk="0" h="426720" w="1744980">
                <a:moveTo>
                  <a:pt x="1673860" y="0"/>
                </a:moveTo>
                <a:lnTo>
                  <a:pt x="71119" y="0"/>
                </a:lnTo>
                <a:lnTo>
                  <a:pt x="43435" y="5593"/>
                </a:lnTo>
                <a:lnTo>
                  <a:pt x="20829" y="20843"/>
                </a:lnTo>
                <a:lnTo>
                  <a:pt x="5588" y="43451"/>
                </a:lnTo>
                <a:lnTo>
                  <a:pt x="0" y="71119"/>
                </a:lnTo>
                <a:lnTo>
                  <a:pt x="0" y="355600"/>
                </a:lnTo>
                <a:lnTo>
                  <a:pt x="5588" y="383268"/>
                </a:lnTo>
                <a:lnTo>
                  <a:pt x="20829" y="405876"/>
                </a:lnTo>
                <a:lnTo>
                  <a:pt x="43435" y="421126"/>
                </a:lnTo>
                <a:lnTo>
                  <a:pt x="71119" y="426719"/>
                </a:lnTo>
                <a:lnTo>
                  <a:pt x="1673860" y="426719"/>
                </a:lnTo>
                <a:lnTo>
                  <a:pt x="1701528" y="421126"/>
                </a:lnTo>
                <a:lnTo>
                  <a:pt x="1724136" y="405876"/>
                </a:lnTo>
                <a:lnTo>
                  <a:pt x="1739386" y="383268"/>
                </a:lnTo>
                <a:lnTo>
                  <a:pt x="1744980" y="355600"/>
                </a:lnTo>
                <a:lnTo>
                  <a:pt x="1744980" y="71119"/>
                </a:lnTo>
                <a:lnTo>
                  <a:pt x="1739386" y="43451"/>
                </a:lnTo>
                <a:lnTo>
                  <a:pt x="1724136" y="20843"/>
                </a:lnTo>
                <a:lnTo>
                  <a:pt x="1701528" y="5593"/>
                </a:lnTo>
                <a:lnTo>
                  <a:pt x="1673860" y="0"/>
                </a:lnTo>
                <a:close/>
              </a:path>
            </a:pathLst>
          </a:custGeom>
          <a:solidFill>
            <a:srgbClr val="539FF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232" name="Google Shape;232;p24"/>
          <p:cNvSpPr txBox="1"/>
          <p:nvPr/>
        </p:nvSpPr>
        <p:spPr>
          <a:xfrm>
            <a:off x="687425" y="4299966"/>
            <a:ext cx="1049700" cy="382200"/>
          </a:xfrm>
          <a:prstGeom prst="rect">
            <a:avLst/>
          </a:prstGeom>
          <a:noFill/>
          <a:ln>
            <a:noFill/>
          </a:ln>
        </p:spPr>
        <p:txBody>
          <a:bodyPr anchorCtr="0" anchor="t" bIns="0" lIns="0" spcFirstLastPara="1" rIns="0" wrap="square" tIns="12700">
            <a:spAutoFit/>
          </a:bodyPr>
          <a:lstStyle/>
          <a:p>
            <a:pPr indent="-56515" lvl="0" marL="68580" marR="5080" rtl="0" algn="l">
              <a:lnSpc>
                <a:spcPct val="100000"/>
              </a:lnSpc>
              <a:spcBef>
                <a:spcPts val="0"/>
              </a:spcBef>
              <a:spcAft>
                <a:spcPts val="0"/>
              </a:spcAft>
              <a:buNone/>
            </a:pPr>
            <a:r>
              <a:rPr lang="en-US" sz="1200">
                <a:solidFill>
                  <a:srgbClr val="FFFFFF"/>
                </a:solidFill>
                <a:latin typeface="Calibri"/>
                <a:ea typeface="Calibri"/>
                <a:cs typeface="Calibri"/>
                <a:sym typeface="Calibri"/>
              </a:rPr>
              <a:t>PROGRAMMING ASSIGNMENTS</a:t>
            </a:r>
            <a:endParaRPr sz="1200">
              <a:latin typeface="Calibri"/>
              <a:ea typeface="Calibri"/>
              <a:cs typeface="Calibri"/>
              <a:sym typeface="Calibri"/>
            </a:endParaRPr>
          </a:p>
        </p:txBody>
      </p:sp>
      <p:sp>
        <p:nvSpPr>
          <p:cNvPr id="233" name="Google Shape;233;p24"/>
          <p:cNvSpPr/>
          <p:nvPr/>
        </p:nvSpPr>
        <p:spPr>
          <a:xfrm>
            <a:off x="3672840" y="4277867"/>
            <a:ext cx="1744979" cy="428625"/>
          </a:xfrm>
          <a:custGeom>
            <a:rect b="b" l="l" r="r" t="t"/>
            <a:pathLst>
              <a:path extrusionOk="0" h="428625" w="1744979">
                <a:moveTo>
                  <a:pt x="1673606" y="0"/>
                </a:moveTo>
                <a:lnTo>
                  <a:pt x="71374" y="0"/>
                </a:lnTo>
                <a:lnTo>
                  <a:pt x="43612" y="5615"/>
                </a:lnTo>
                <a:lnTo>
                  <a:pt x="20923" y="20923"/>
                </a:lnTo>
                <a:lnTo>
                  <a:pt x="5615" y="43612"/>
                </a:lnTo>
                <a:lnTo>
                  <a:pt x="0" y="71373"/>
                </a:lnTo>
                <a:lnTo>
                  <a:pt x="0" y="356869"/>
                </a:lnTo>
                <a:lnTo>
                  <a:pt x="5615" y="384631"/>
                </a:lnTo>
                <a:lnTo>
                  <a:pt x="20923" y="407320"/>
                </a:lnTo>
                <a:lnTo>
                  <a:pt x="43612" y="422628"/>
                </a:lnTo>
                <a:lnTo>
                  <a:pt x="71374" y="428243"/>
                </a:lnTo>
                <a:lnTo>
                  <a:pt x="1673606" y="428243"/>
                </a:lnTo>
                <a:lnTo>
                  <a:pt x="1701367" y="422628"/>
                </a:lnTo>
                <a:lnTo>
                  <a:pt x="1724056" y="407320"/>
                </a:lnTo>
                <a:lnTo>
                  <a:pt x="1739364" y="384631"/>
                </a:lnTo>
                <a:lnTo>
                  <a:pt x="1744980" y="356869"/>
                </a:lnTo>
                <a:lnTo>
                  <a:pt x="1744980" y="71373"/>
                </a:lnTo>
                <a:lnTo>
                  <a:pt x="1739364" y="43612"/>
                </a:lnTo>
                <a:lnTo>
                  <a:pt x="1724056" y="20923"/>
                </a:lnTo>
                <a:lnTo>
                  <a:pt x="1701367" y="5615"/>
                </a:lnTo>
                <a:lnTo>
                  <a:pt x="1673606" y="0"/>
                </a:lnTo>
                <a:close/>
              </a:path>
            </a:pathLst>
          </a:custGeom>
          <a:solidFill>
            <a:srgbClr val="0EB8B0"/>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234" name="Google Shape;234;p24"/>
          <p:cNvSpPr txBox="1"/>
          <p:nvPr/>
        </p:nvSpPr>
        <p:spPr>
          <a:xfrm>
            <a:off x="3909821" y="4380103"/>
            <a:ext cx="1272600" cy="1974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200">
                <a:solidFill>
                  <a:srgbClr val="FFFFFF"/>
                </a:solidFill>
                <a:latin typeface="Calibri"/>
                <a:ea typeface="Calibri"/>
                <a:cs typeface="Calibri"/>
                <a:sym typeface="Calibri"/>
              </a:rPr>
              <a:t>CREATIVE PROJECTS</a:t>
            </a:r>
            <a:endParaRPr sz="1200">
              <a:latin typeface="Calibri"/>
              <a:ea typeface="Calibri"/>
              <a:cs typeface="Calibri"/>
              <a:sym typeface="Calibri"/>
            </a:endParaRPr>
          </a:p>
        </p:txBody>
      </p:sp>
      <p:sp>
        <p:nvSpPr>
          <p:cNvPr id="235" name="Google Shape;235;p24"/>
          <p:cNvSpPr txBox="1"/>
          <p:nvPr/>
        </p:nvSpPr>
        <p:spPr>
          <a:xfrm>
            <a:off x="2285238" y="4335017"/>
            <a:ext cx="286500" cy="1974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200">
                <a:latin typeface="Arial"/>
                <a:ea typeface="Arial"/>
                <a:cs typeface="Arial"/>
                <a:sym typeface="Arial"/>
              </a:rPr>
              <a:t>(x4)</a:t>
            </a:r>
            <a:endParaRPr sz="1200">
              <a:latin typeface="Arial"/>
              <a:ea typeface="Arial"/>
              <a:cs typeface="Arial"/>
              <a:sym typeface="Arial"/>
            </a:endParaRPr>
          </a:p>
        </p:txBody>
      </p:sp>
      <p:sp>
        <p:nvSpPr>
          <p:cNvPr id="236" name="Google Shape;236;p24"/>
          <p:cNvSpPr txBox="1"/>
          <p:nvPr/>
        </p:nvSpPr>
        <p:spPr>
          <a:xfrm>
            <a:off x="5619369" y="4337050"/>
            <a:ext cx="286500" cy="1974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200">
                <a:latin typeface="Arial"/>
                <a:ea typeface="Arial"/>
                <a:cs typeface="Arial"/>
                <a:sym typeface="Arial"/>
              </a:rPr>
              <a:t>(x4)</a:t>
            </a:r>
            <a:endParaRPr sz="1200">
              <a:latin typeface="Arial"/>
              <a:ea typeface="Arial"/>
              <a:cs typeface="Arial"/>
              <a:sym typeface="Arial"/>
            </a:endParaRPr>
          </a:p>
        </p:txBody>
      </p:sp>
      <p:sp>
        <p:nvSpPr>
          <p:cNvPr id="237" name="Google Shape;237;p24"/>
          <p:cNvSpPr txBox="1"/>
          <p:nvPr/>
        </p:nvSpPr>
        <p:spPr>
          <a:xfrm>
            <a:off x="1810257" y="2323033"/>
            <a:ext cx="3007500" cy="1090800"/>
          </a:xfrm>
          <a:prstGeom prst="rect">
            <a:avLst/>
          </a:prstGeom>
          <a:noFill/>
          <a:ln>
            <a:noFill/>
          </a:ln>
        </p:spPr>
        <p:txBody>
          <a:bodyPr anchorCtr="0" anchor="t" bIns="0" lIns="0" spcFirstLastPara="1" rIns="0" wrap="square" tIns="13325">
            <a:spAutoFit/>
          </a:bodyPr>
          <a:lstStyle/>
          <a:p>
            <a:pPr indent="-287019" lvl="0" marL="299085" rtl="0" algn="l">
              <a:lnSpc>
                <a:spcPct val="100000"/>
              </a:lnSpc>
              <a:spcBef>
                <a:spcPts val="0"/>
              </a:spcBef>
              <a:spcAft>
                <a:spcPts val="0"/>
              </a:spcAft>
              <a:buSzPts val="1400"/>
              <a:buFont typeface="Arial"/>
              <a:buChar char="•"/>
            </a:pPr>
            <a:r>
              <a:rPr lang="en-US" sz="1400">
                <a:latin typeface="Arial"/>
                <a:ea typeface="Arial"/>
                <a:cs typeface="Arial"/>
                <a:sym typeface="Arial"/>
              </a:rPr>
              <a:t>We’re here!</a:t>
            </a:r>
            <a:endParaRPr sz="1400">
              <a:latin typeface="Arial"/>
              <a:ea typeface="Arial"/>
              <a:cs typeface="Arial"/>
              <a:sym typeface="Arial"/>
            </a:endParaRPr>
          </a:p>
          <a:p>
            <a:pPr indent="-287019" lvl="0" marL="299085" marR="479425" rtl="0" algn="l">
              <a:lnSpc>
                <a:spcPct val="100000"/>
              </a:lnSpc>
              <a:spcBef>
                <a:spcPts val="0"/>
              </a:spcBef>
              <a:spcAft>
                <a:spcPts val="0"/>
              </a:spcAft>
              <a:buSzPts val="1400"/>
              <a:buFont typeface="Arial"/>
              <a:buChar char="•"/>
            </a:pPr>
            <a:r>
              <a:rPr lang="en-US" sz="1400">
                <a:latin typeface="Arial"/>
                <a:ea typeface="Arial"/>
                <a:cs typeface="Arial"/>
                <a:sym typeface="Arial"/>
              </a:rPr>
              <a:t>Introduce concepts, practice ideas, discuss applications.</a:t>
            </a:r>
            <a:endParaRPr sz="1400">
              <a:latin typeface="Arial"/>
              <a:ea typeface="Arial"/>
              <a:cs typeface="Arial"/>
              <a:sym typeface="Arial"/>
            </a:endParaRPr>
          </a:p>
          <a:p>
            <a:pPr indent="-287019" lvl="0" marL="299085" marR="5080" rtl="0" algn="l">
              <a:lnSpc>
                <a:spcPct val="100000"/>
              </a:lnSpc>
              <a:spcBef>
                <a:spcPts val="0"/>
              </a:spcBef>
              <a:spcAft>
                <a:spcPts val="0"/>
              </a:spcAft>
              <a:buSzPts val="1400"/>
              <a:buFont typeface="Arial"/>
              <a:buChar char="•"/>
            </a:pPr>
            <a:r>
              <a:rPr lang="en-US" sz="1400">
                <a:latin typeface="Arial"/>
                <a:ea typeface="Arial"/>
                <a:cs typeface="Arial"/>
                <a:sym typeface="Arial"/>
              </a:rPr>
              <a:t>Pre-class materials to prepare for class each day. Due </a:t>
            </a:r>
            <a:r>
              <a:rPr b="1" lang="en-US" sz="1400">
                <a:latin typeface="Arial"/>
                <a:ea typeface="Arial"/>
                <a:cs typeface="Arial"/>
                <a:sym typeface="Arial"/>
              </a:rPr>
              <a:t>before </a:t>
            </a:r>
            <a:r>
              <a:rPr lang="en-US" sz="1400">
                <a:latin typeface="Arial"/>
                <a:ea typeface="Arial"/>
                <a:cs typeface="Arial"/>
                <a:sym typeface="Arial"/>
              </a:rPr>
              <a:t>class.</a:t>
            </a:r>
            <a:endParaRPr sz="1400">
              <a:latin typeface="Arial"/>
              <a:ea typeface="Arial"/>
              <a:cs typeface="Arial"/>
              <a:sym typeface="Arial"/>
            </a:endParaRPr>
          </a:p>
        </p:txBody>
      </p:sp>
      <p:sp>
        <p:nvSpPr>
          <p:cNvPr id="238" name="Google Shape;238;p24"/>
          <p:cNvSpPr txBox="1"/>
          <p:nvPr/>
        </p:nvSpPr>
        <p:spPr>
          <a:xfrm>
            <a:off x="6680961" y="2324226"/>
            <a:ext cx="3557400" cy="875400"/>
          </a:xfrm>
          <a:prstGeom prst="rect">
            <a:avLst/>
          </a:prstGeom>
          <a:noFill/>
          <a:ln>
            <a:noFill/>
          </a:ln>
        </p:spPr>
        <p:txBody>
          <a:bodyPr anchorCtr="0" anchor="t" bIns="0" lIns="0" spcFirstLastPara="1" rIns="0" wrap="square" tIns="13325">
            <a:spAutoFit/>
          </a:bodyPr>
          <a:lstStyle/>
          <a:p>
            <a:pPr indent="-287019" lvl="0" marL="299085" rtl="0" algn="l">
              <a:lnSpc>
                <a:spcPct val="100000"/>
              </a:lnSpc>
              <a:spcBef>
                <a:spcPts val="0"/>
              </a:spcBef>
              <a:spcAft>
                <a:spcPts val="0"/>
              </a:spcAft>
              <a:buSzPts val="1400"/>
              <a:buFont typeface="Arial"/>
              <a:buChar char="•"/>
            </a:pPr>
            <a:r>
              <a:rPr lang="en-US" sz="1400">
                <a:latin typeface="Arial"/>
                <a:ea typeface="Arial"/>
                <a:cs typeface="Arial"/>
                <a:sym typeface="Arial"/>
              </a:rPr>
              <a:t>Held in person</a:t>
            </a:r>
            <a:endParaRPr sz="1400">
              <a:latin typeface="Arial"/>
              <a:ea typeface="Arial"/>
              <a:cs typeface="Arial"/>
              <a:sym typeface="Arial"/>
            </a:endParaRPr>
          </a:p>
          <a:p>
            <a:pPr indent="-287019" lvl="0" marL="299085" rtl="0" algn="l">
              <a:lnSpc>
                <a:spcPct val="100000"/>
              </a:lnSpc>
              <a:spcBef>
                <a:spcPts val="0"/>
              </a:spcBef>
              <a:spcAft>
                <a:spcPts val="0"/>
              </a:spcAft>
              <a:buSzPts val="1400"/>
              <a:buFont typeface="Arial"/>
              <a:buChar char="•"/>
            </a:pPr>
            <a:r>
              <a:rPr lang="en-US" sz="1400">
                <a:latin typeface="Arial"/>
                <a:ea typeface="Arial"/>
                <a:cs typeface="Arial"/>
                <a:sym typeface="Arial"/>
              </a:rPr>
              <a:t>More practice, reviews, applications</a:t>
            </a:r>
            <a:endParaRPr sz="1400">
              <a:latin typeface="Arial"/>
              <a:ea typeface="Arial"/>
              <a:cs typeface="Arial"/>
              <a:sym typeface="Arial"/>
            </a:endParaRPr>
          </a:p>
          <a:p>
            <a:pPr indent="-287019" lvl="0" marL="299085" rtl="0" algn="l">
              <a:lnSpc>
                <a:spcPct val="100000"/>
              </a:lnSpc>
              <a:spcBef>
                <a:spcPts val="0"/>
              </a:spcBef>
              <a:spcAft>
                <a:spcPts val="0"/>
              </a:spcAft>
              <a:buSzPts val="1400"/>
              <a:buFont typeface="Arial"/>
              <a:buChar char="•"/>
            </a:pPr>
            <a:r>
              <a:rPr lang="en-US" sz="1400">
                <a:latin typeface="Arial"/>
                <a:ea typeface="Arial"/>
                <a:cs typeface="Arial"/>
                <a:sym typeface="Arial"/>
              </a:rPr>
              <a:t>TA advice, how to be an effective student</a:t>
            </a:r>
            <a:endParaRPr sz="1400">
              <a:latin typeface="Arial"/>
              <a:ea typeface="Arial"/>
              <a:cs typeface="Arial"/>
              <a:sym typeface="Arial"/>
            </a:endParaRPr>
          </a:p>
          <a:p>
            <a:pPr indent="-287019" lvl="0" marL="299085" rtl="0" algn="l">
              <a:lnSpc>
                <a:spcPct val="100000"/>
              </a:lnSpc>
              <a:spcBef>
                <a:spcPts val="0"/>
              </a:spcBef>
              <a:spcAft>
                <a:spcPts val="0"/>
              </a:spcAft>
              <a:buSzPts val="1400"/>
              <a:buFont typeface="Arial"/>
              <a:buChar char="•"/>
            </a:pPr>
            <a:r>
              <a:rPr lang="en-US" sz="1400">
                <a:latin typeface="Arial"/>
                <a:ea typeface="Arial"/>
                <a:cs typeface="Arial"/>
                <a:sym typeface="Arial"/>
              </a:rPr>
              <a:t>Preparation for quizzes / exams</a:t>
            </a:r>
            <a:endParaRPr sz="1400">
              <a:latin typeface="Arial"/>
              <a:ea typeface="Arial"/>
              <a:cs typeface="Arial"/>
              <a:sym typeface="Arial"/>
            </a:endParaRPr>
          </a:p>
        </p:txBody>
      </p:sp>
      <p:sp>
        <p:nvSpPr>
          <p:cNvPr id="239" name="Google Shape;239;p24"/>
          <p:cNvSpPr txBox="1"/>
          <p:nvPr/>
        </p:nvSpPr>
        <p:spPr>
          <a:xfrm>
            <a:off x="3751579" y="4813757"/>
            <a:ext cx="2107500" cy="876000"/>
          </a:xfrm>
          <a:prstGeom prst="rect">
            <a:avLst/>
          </a:prstGeom>
          <a:noFill/>
          <a:ln>
            <a:noFill/>
          </a:ln>
        </p:spPr>
        <p:txBody>
          <a:bodyPr anchorCtr="0" anchor="t" bIns="0" lIns="0" spcFirstLastPara="1" rIns="0" wrap="square" tIns="13325">
            <a:spAutoFit/>
          </a:bodyPr>
          <a:lstStyle/>
          <a:p>
            <a:pPr indent="-287019" lvl="0" marL="299085" rtl="0" algn="l">
              <a:lnSpc>
                <a:spcPct val="100000"/>
              </a:lnSpc>
              <a:spcBef>
                <a:spcPts val="0"/>
              </a:spcBef>
              <a:spcAft>
                <a:spcPts val="0"/>
              </a:spcAft>
              <a:buSzPts val="1400"/>
              <a:buFont typeface="Arial"/>
              <a:buChar char="•"/>
            </a:pPr>
            <a:r>
              <a:rPr lang="en-US" sz="1400">
                <a:latin typeface="Arial"/>
                <a:ea typeface="Arial"/>
                <a:cs typeface="Arial"/>
                <a:sym typeface="Arial"/>
              </a:rPr>
              <a:t>More open-ended</a:t>
            </a:r>
            <a:endParaRPr sz="1400">
              <a:latin typeface="Arial"/>
              <a:ea typeface="Arial"/>
              <a:cs typeface="Arial"/>
              <a:sym typeface="Arial"/>
            </a:endParaRPr>
          </a:p>
          <a:p>
            <a:pPr indent="0" lvl="0" marL="299085" rtl="0" algn="l">
              <a:lnSpc>
                <a:spcPct val="100000"/>
              </a:lnSpc>
              <a:spcBef>
                <a:spcPts val="5"/>
              </a:spcBef>
              <a:spcAft>
                <a:spcPts val="0"/>
              </a:spcAft>
              <a:buNone/>
            </a:pPr>
            <a:r>
              <a:rPr lang="en-US" sz="1400">
                <a:latin typeface="Arial"/>
                <a:ea typeface="Arial"/>
                <a:cs typeface="Arial"/>
                <a:sym typeface="Arial"/>
              </a:rPr>
              <a:t>assignments</a:t>
            </a:r>
            <a:endParaRPr sz="1400">
              <a:latin typeface="Arial"/>
              <a:ea typeface="Arial"/>
              <a:cs typeface="Arial"/>
              <a:sym typeface="Arial"/>
            </a:endParaRPr>
          </a:p>
          <a:p>
            <a:pPr indent="-287019" lvl="0" marL="299085" marR="5080" rtl="0" algn="l">
              <a:lnSpc>
                <a:spcPct val="100000"/>
              </a:lnSpc>
              <a:spcBef>
                <a:spcPts val="0"/>
              </a:spcBef>
              <a:spcAft>
                <a:spcPts val="0"/>
              </a:spcAft>
              <a:buSzPts val="1400"/>
              <a:buFont typeface="Arial"/>
              <a:buChar char="•"/>
            </a:pPr>
            <a:r>
              <a:rPr lang="en-US" sz="1400">
                <a:latin typeface="Arial"/>
                <a:ea typeface="Arial"/>
                <a:cs typeface="Arial"/>
                <a:sym typeface="Arial"/>
              </a:rPr>
              <a:t>Explore new ideas and applications</a:t>
            </a:r>
            <a:endParaRPr sz="1400">
              <a:latin typeface="Arial"/>
              <a:ea typeface="Arial"/>
              <a:cs typeface="Arial"/>
              <a:sym typeface="Arial"/>
            </a:endParaRPr>
          </a:p>
        </p:txBody>
      </p:sp>
      <p:sp>
        <p:nvSpPr>
          <p:cNvPr id="240" name="Google Shape;240;p24"/>
          <p:cNvSpPr txBox="1"/>
          <p:nvPr/>
        </p:nvSpPr>
        <p:spPr>
          <a:xfrm>
            <a:off x="417982" y="4821427"/>
            <a:ext cx="2856300" cy="875400"/>
          </a:xfrm>
          <a:prstGeom prst="rect">
            <a:avLst/>
          </a:prstGeom>
          <a:noFill/>
          <a:ln>
            <a:noFill/>
          </a:ln>
        </p:spPr>
        <p:txBody>
          <a:bodyPr anchorCtr="0" anchor="t" bIns="0" lIns="0" spcFirstLastPara="1" rIns="0" wrap="square" tIns="12700">
            <a:spAutoFit/>
          </a:bodyPr>
          <a:lstStyle/>
          <a:p>
            <a:pPr indent="-287019" lvl="0" marL="299085" rtl="0" algn="l">
              <a:lnSpc>
                <a:spcPct val="100000"/>
              </a:lnSpc>
              <a:spcBef>
                <a:spcPts val="0"/>
              </a:spcBef>
              <a:spcAft>
                <a:spcPts val="0"/>
              </a:spcAft>
              <a:buSzPts val="1400"/>
              <a:buFont typeface="Arial"/>
              <a:buChar char="•"/>
            </a:pPr>
            <a:r>
              <a:rPr lang="en-US" sz="1400">
                <a:latin typeface="Arial"/>
                <a:ea typeface="Arial"/>
                <a:cs typeface="Arial"/>
                <a:sym typeface="Arial"/>
              </a:rPr>
              <a:t>Structured assignments</a:t>
            </a:r>
            <a:endParaRPr sz="1400">
              <a:latin typeface="Arial"/>
              <a:ea typeface="Arial"/>
              <a:cs typeface="Arial"/>
              <a:sym typeface="Arial"/>
            </a:endParaRPr>
          </a:p>
          <a:p>
            <a:pPr indent="-287019" lvl="0" marL="299085" rtl="0" algn="l">
              <a:lnSpc>
                <a:spcPct val="100000"/>
              </a:lnSpc>
              <a:spcBef>
                <a:spcPts val="5"/>
              </a:spcBef>
              <a:spcAft>
                <a:spcPts val="0"/>
              </a:spcAft>
              <a:buSzPts val="1400"/>
              <a:buFont typeface="Arial"/>
              <a:buChar char="•"/>
            </a:pPr>
            <a:r>
              <a:rPr lang="en-US" sz="1400">
                <a:latin typeface="Arial"/>
                <a:ea typeface="Arial"/>
                <a:cs typeface="Arial"/>
                <a:sym typeface="Arial"/>
              </a:rPr>
              <a:t>Programming in Java</a:t>
            </a:r>
            <a:endParaRPr sz="1400">
              <a:latin typeface="Arial"/>
              <a:ea typeface="Arial"/>
              <a:cs typeface="Arial"/>
              <a:sym typeface="Arial"/>
            </a:endParaRPr>
          </a:p>
          <a:p>
            <a:pPr indent="-287019" lvl="0" marL="299085" marR="5080" rtl="0" algn="l">
              <a:lnSpc>
                <a:spcPct val="100000"/>
              </a:lnSpc>
              <a:spcBef>
                <a:spcPts val="0"/>
              </a:spcBef>
              <a:spcAft>
                <a:spcPts val="0"/>
              </a:spcAft>
              <a:buSzPts val="1400"/>
              <a:buFont typeface="Arial"/>
              <a:buChar char="•"/>
            </a:pPr>
            <a:r>
              <a:rPr lang="en-US" sz="1400">
                <a:latin typeface="Arial"/>
                <a:ea typeface="Arial"/>
                <a:cs typeface="Arial"/>
                <a:sym typeface="Arial"/>
              </a:rPr>
              <a:t>Applying &amp; implementing course concepts</a:t>
            </a:r>
            <a:endParaRPr sz="1400">
              <a:latin typeface="Arial"/>
              <a:ea typeface="Arial"/>
              <a:cs typeface="Arial"/>
              <a:sym typeface="Arial"/>
            </a:endParaRPr>
          </a:p>
        </p:txBody>
      </p:sp>
      <p:sp>
        <p:nvSpPr>
          <p:cNvPr id="241" name="Google Shape;241;p24"/>
          <p:cNvSpPr txBox="1"/>
          <p:nvPr>
            <p:ph idx="11" type="ftr"/>
          </p:nvPr>
        </p:nvSpPr>
        <p:spPr>
          <a:xfrm>
            <a:off x="5392928" y="6464985"/>
            <a:ext cx="1407900" cy="184800"/>
          </a:xfrm>
          <a:prstGeom prst="rect">
            <a:avLst/>
          </a:prstGeom>
          <a:noFill/>
          <a:ln>
            <a:noFill/>
          </a:ln>
        </p:spPr>
        <p:txBody>
          <a:bodyPr anchorCtr="0" anchor="t" bIns="0" lIns="0" spcFirstLastPara="1" rIns="0" wrap="square" tIns="0">
            <a:spAutoFit/>
          </a:bodyPr>
          <a:lstStyle/>
          <a:p>
            <a:pPr indent="0" lvl="0" marL="12700" rtl="0" algn="l">
              <a:lnSpc>
                <a:spcPct val="103333"/>
              </a:lnSpc>
              <a:spcBef>
                <a:spcPts val="0"/>
              </a:spcBef>
              <a:spcAft>
                <a:spcPts val="0"/>
              </a:spcAft>
              <a:buNone/>
            </a:pPr>
            <a:r>
              <a:rPr lang="en-US"/>
              <a:t>Lesson 0 - Su 2023</a:t>
            </a:r>
            <a:endParaRPr/>
          </a:p>
        </p:txBody>
      </p:sp>
      <p:sp>
        <p:nvSpPr>
          <p:cNvPr id="242" name="Google Shape;242;p24"/>
          <p:cNvSpPr txBox="1"/>
          <p:nvPr>
            <p:ph idx="12" type="sldNum"/>
          </p:nvPr>
        </p:nvSpPr>
        <p:spPr>
          <a:xfrm>
            <a:off x="11068811" y="6464985"/>
            <a:ext cx="244500" cy="184800"/>
          </a:xfrm>
          <a:prstGeom prst="rect">
            <a:avLst/>
          </a:prstGeom>
          <a:noFill/>
          <a:ln>
            <a:noFill/>
          </a:ln>
        </p:spPr>
        <p:txBody>
          <a:bodyPr anchorCtr="0" anchor="t" bIns="0" lIns="0" spcFirstLastPara="1" rIns="0" wrap="square" tIns="0">
            <a:spAutoFit/>
          </a:bodyPr>
          <a:lstStyle/>
          <a:p>
            <a:pPr indent="0" lvl="0" marL="115570" rtl="0" algn="l">
              <a:lnSpc>
                <a:spcPct val="103333"/>
              </a:lnSpc>
              <a:spcBef>
                <a:spcPts val="0"/>
              </a:spcBef>
              <a:spcAft>
                <a:spcPts val="0"/>
              </a:spcAft>
              <a:buNone/>
            </a:pPr>
            <a:fld id="{00000000-1234-1234-1234-123412341234}" type="slidenum">
              <a:rPr lang="en-US"/>
              <a:t>‹#›</a:t>
            </a:fld>
            <a:endParaRPr/>
          </a:p>
        </p:txBody>
      </p:sp>
      <p:sp>
        <p:nvSpPr>
          <p:cNvPr id="243" name="Google Shape;243;p24"/>
          <p:cNvSpPr txBox="1"/>
          <p:nvPr/>
        </p:nvSpPr>
        <p:spPr>
          <a:xfrm>
            <a:off x="417982" y="3798189"/>
            <a:ext cx="1005900" cy="1974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1200">
                <a:latin typeface="Arial"/>
                <a:ea typeface="Arial"/>
                <a:cs typeface="Arial"/>
                <a:sym typeface="Arial"/>
              </a:rPr>
              <a:t>Assessments</a:t>
            </a:r>
            <a:endParaRPr sz="1200">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25"/>
          <p:cNvSpPr txBox="1"/>
          <p:nvPr>
            <p:ph type="title"/>
          </p:nvPr>
        </p:nvSpPr>
        <p:spPr>
          <a:xfrm>
            <a:off x="578307" y="385962"/>
            <a:ext cx="4975800" cy="1162800"/>
          </a:xfrm>
          <a:prstGeom prst="rect">
            <a:avLst/>
          </a:prstGeom>
          <a:noFill/>
          <a:ln>
            <a:noFill/>
          </a:ln>
        </p:spPr>
        <p:txBody>
          <a:bodyPr anchorCtr="0" anchor="t" bIns="0" lIns="0" spcFirstLastPara="1" rIns="0" wrap="square" tIns="236850">
            <a:spAutoFit/>
          </a:bodyPr>
          <a:lstStyle/>
          <a:p>
            <a:pPr indent="0" lvl="0" marL="351155" rtl="0" algn="l">
              <a:lnSpc>
                <a:spcPct val="100000"/>
              </a:lnSpc>
              <a:spcBef>
                <a:spcPts val="0"/>
              </a:spcBef>
              <a:spcAft>
                <a:spcPts val="0"/>
              </a:spcAft>
              <a:buNone/>
            </a:pPr>
            <a:r>
              <a:rPr lang="en-US"/>
              <a:t>Course Components</a:t>
            </a:r>
            <a:endParaRPr/>
          </a:p>
          <a:p>
            <a:pPr indent="0" lvl="0" marL="12700" rtl="0" algn="l">
              <a:lnSpc>
                <a:spcPct val="100000"/>
              </a:lnSpc>
              <a:spcBef>
                <a:spcPts val="480"/>
              </a:spcBef>
              <a:spcAft>
                <a:spcPts val="0"/>
              </a:spcAft>
              <a:buNone/>
            </a:pPr>
            <a:r>
              <a:rPr b="1" lang="en-US" sz="1200">
                <a:latin typeface="Arial"/>
                <a:ea typeface="Arial"/>
                <a:cs typeface="Arial"/>
                <a:sym typeface="Arial"/>
              </a:rPr>
              <a:t>Meetings</a:t>
            </a:r>
            <a:endParaRPr sz="1200">
              <a:latin typeface="Arial"/>
              <a:ea typeface="Arial"/>
              <a:cs typeface="Arial"/>
              <a:sym typeface="Arial"/>
            </a:endParaRPr>
          </a:p>
        </p:txBody>
      </p:sp>
      <p:sp>
        <p:nvSpPr>
          <p:cNvPr id="249" name="Google Shape;249;p25"/>
          <p:cNvSpPr/>
          <p:nvPr/>
        </p:nvSpPr>
        <p:spPr>
          <a:xfrm>
            <a:off x="1731264" y="1789176"/>
            <a:ext cx="1744979" cy="426719"/>
          </a:xfrm>
          <a:custGeom>
            <a:rect b="b" l="l" r="r" t="t"/>
            <a:pathLst>
              <a:path extrusionOk="0" h="426719" w="1744979">
                <a:moveTo>
                  <a:pt x="1673860" y="0"/>
                </a:moveTo>
                <a:lnTo>
                  <a:pt x="71119" y="0"/>
                </a:lnTo>
                <a:lnTo>
                  <a:pt x="43451" y="5593"/>
                </a:lnTo>
                <a:lnTo>
                  <a:pt x="20843" y="20843"/>
                </a:lnTo>
                <a:lnTo>
                  <a:pt x="5593" y="43451"/>
                </a:lnTo>
                <a:lnTo>
                  <a:pt x="0" y="71120"/>
                </a:lnTo>
                <a:lnTo>
                  <a:pt x="0" y="355600"/>
                </a:lnTo>
                <a:lnTo>
                  <a:pt x="5593" y="383268"/>
                </a:lnTo>
                <a:lnTo>
                  <a:pt x="20843" y="405876"/>
                </a:lnTo>
                <a:lnTo>
                  <a:pt x="43451" y="421126"/>
                </a:lnTo>
                <a:lnTo>
                  <a:pt x="71119" y="426720"/>
                </a:lnTo>
                <a:lnTo>
                  <a:pt x="1673860" y="426720"/>
                </a:lnTo>
                <a:lnTo>
                  <a:pt x="1701528" y="421126"/>
                </a:lnTo>
                <a:lnTo>
                  <a:pt x="1724136" y="405876"/>
                </a:lnTo>
                <a:lnTo>
                  <a:pt x="1739386" y="383268"/>
                </a:lnTo>
                <a:lnTo>
                  <a:pt x="1744980" y="355600"/>
                </a:lnTo>
                <a:lnTo>
                  <a:pt x="1744980" y="71120"/>
                </a:lnTo>
                <a:lnTo>
                  <a:pt x="1739386" y="43451"/>
                </a:lnTo>
                <a:lnTo>
                  <a:pt x="1724136" y="20843"/>
                </a:lnTo>
                <a:lnTo>
                  <a:pt x="1701528" y="5593"/>
                </a:lnTo>
                <a:lnTo>
                  <a:pt x="1673860" y="0"/>
                </a:lnTo>
                <a:close/>
              </a:path>
            </a:pathLst>
          </a:custGeom>
          <a:solidFill>
            <a:srgbClr val="F98230"/>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250" name="Google Shape;250;p25"/>
          <p:cNvSpPr txBox="1"/>
          <p:nvPr/>
        </p:nvSpPr>
        <p:spPr>
          <a:xfrm>
            <a:off x="2282444" y="1889505"/>
            <a:ext cx="643800" cy="1974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200">
                <a:solidFill>
                  <a:srgbClr val="FFFFFF"/>
                </a:solidFill>
                <a:latin typeface="Calibri"/>
                <a:ea typeface="Calibri"/>
                <a:cs typeface="Calibri"/>
                <a:sym typeface="Calibri"/>
              </a:rPr>
              <a:t>LECTURES</a:t>
            </a:r>
            <a:endParaRPr sz="1200">
              <a:latin typeface="Calibri"/>
              <a:ea typeface="Calibri"/>
              <a:cs typeface="Calibri"/>
              <a:sym typeface="Calibri"/>
            </a:endParaRPr>
          </a:p>
        </p:txBody>
      </p:sp>
      <p:sp>
        <p:nvSpPr>
          <p:cNvPr id="251" name="Google Shape;251;p25"/>
          <p:cNvSpPr txBox="1"/>
          <p:nvPr/>
        </p:nvSpPr>
        <p:spPr>
          <a:xfrm>
            <a:off x="3717797" y="1846275"/>
            <a:ext cx="372000" cy="1974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200">
                <a:latin typeface="Arial"/>
                <a:ea typeface="Arial"/>
                <a:cs typeface="Arial"/>
                <a:sym typeface="Arial"/>
              </a:rPr>
              <a:t>(x</a:t>
            </a:r>
            <a:r>
              <a:rPr lang="en-US" sz="1200"/>
              <a:t>15</a:t>
            </a:r>
            <a:r>
              <a:rPr lang="en-US" sz="1200">
                <a:latin typeface="Arial"/>
                <a:ea typeface="Arial"/>
                <a:cs typeface="Arial"/>
                <a:sym typeface="Arial"/>
              </a:rPr>
              <a:t>)</a:t>
            </a:r>
            <a:endParaRPr sz="1200">
              <a:latin typeface="Arial"/>
              <a:ea typeface="Arial"/>
              <a:cs typeface="Arial"/>
              <a:sym typeface="Arial"/>
            </a:endParaRPr>
          </a:p>
        </p:txBody>
      </p:sp>
      <p:sp>
        <p:nvSpPr>
          <p:cNvPr id="252" name="Google Shape;252;p25"/>
          <p:cNvSpPr/>
          <p:nvPr/>
        </p:nvSpPr>
        <p:spPr>
          <a:xfrm>
            <a:off x="6601968" y="1789176"/>
            <a:ext cx="1744979" cy="426719"/>
          </a:xfrm>
          <a:custGeom>
            <a:rect b="b" l="l" r="r" t="t"/>
            <a:pathLst>
              <a:path extrusionOk="0" h="426719" w="1744979">
                <a:moveTo>
                  <a:pt x="1673859" y="0"/>
                </a:moveTo>
                <a:lnTo>
                  <a:pt x="71120" y="0"/>
                </a:lnTo>
                <a:lnTo>
                  <a:pt x="43451" y="5593"/>
                </a:lnTo>
                <a:lnTo>
                  <a:pt x="20843" y="20843"/>
                </a:lnTo>
                <a:lnTo>
                  <a:pt x="5593" y="43451"/>
                </a:lnTo>
                <a:lnTo>
                  <a:pt x="0" y="71120"/>
                </a:lnTo>
                <a:lnTo>
                  <a:pt x="0" y="355600"/>
                </a:lnTo>
                <a:lnTo>
                  <a:pt x="5593" y="383268"/>
                </a:lnTo>
                <a:lnTo>
                  <a:pt x="20843" y="405876"/>
                </a:lnTo>
                <a:lnTo>
                  <a:pt x="43451" y="421126"/>
                </a:lnTo>
                <a:lnTo>
                  <a:pt x="71120" y="426720"/>
                </a:lnTo>
                <a:lnTo>
                  <a:pt x="1673859" y="426720"/>
                </a:lnTo>
                <a:lnTo>
                  <a:pt x="1701528" y="421126"/>
                </a:lnTo>
                <a:lnTo>
                  <a:pt x="1724136" y="405876"/>
                </a:lnTo>
                <a:lnTo>
                  <a:pt x="1739386" y="383268"/>
                </a:lnTo>
                <a:lnTo>
                  <a:pt x="1744979" y="355600"/>
                </a:lnTo>
                <a:lnTo>
                  <a:pt x="1744979" y="71120"/>
                </a:lnTo>
                <a:lnTo>
                  <a:pt x="1739386" y="43451"/>
                </a:lnTo>
                <a:lnTo>
                  <a:pt x="1724136" y="20843"/>
                </a:lnTo>
                <a:lnTo>
                  <a:pt x="1701528" y="5593"/>
                </a:lnTo>
                <a:lnTo>
                  <a:pt x="1673859" y="0"/>
                </a:lnTo>
                <a:close/>
              </a:path>
            </a:pathLst>
          </a:custGeom>
          <a:solidFill>
            <a:srgbClr val="F7B730"/>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253" name="Google Shape;253;p25"/>
          <p:cNvSpPr txBox="1"/>
          <p:nvPr/>
        </p:nvSpPr>
        <p:spPr>
          <a:xfrm>
            <a:off x="7157719" y="1889505"/>
            <a:ext cx="633000" cy="1974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200">
                <a:solidFill>
                  <a:srgbClr val="FFFFFF"/>
                </a:solidFill>
                <a:latin typeface="Calibri"/>
                <a:ea typeface="Calibri"/>
                <a:cs typeface="Calibri"/>
                <a:sym typeface="Calibri"/>
              </a:rPr>
              <a:t>SECTIONS</a:t>
            </a:r>
            <a:endParaRPr sz="1200">
              <a:latin typeface="Calibri"/>
              <a:ea typeface="Calibri"/>
              <a:cs typeface="Calibri"/>
              <a:sym typeface="Calibri"/>
            </a:endParaRPr>
          </a:p>
        </p:txBody>
      </p:sp>
      <p:sp>
        <p:nvSpPr>
          <p:cNvPr id="254" name="Google Shape;254;p25"/>
          <p:cNvSpPr txBox="1"/>
          <p:nvPr/>
        </p:nvSpPr>
        <p:spPr>
          <a:xfrm>
            <a:off x="8568308" y="1875282"/>
            <a:ext cx="372000" cy="1974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200">
                <a:latin typeface="Arial"/>
                <a:ea typeface="Arial"/>
                <a:cs typeface="Arial"/>
                <a:sym typeface="Arial"/>
              </a:rPr>
              <a:t>(x</a:t>
            </a:r>
            <a:r>
              <a:rPr lang="en-US" sz="1200"/>
              <a:t>15</a:t>
            </a:r>
            <a:r>
              <a:rPr lang="en-US" sz="1200">
                <a:latin typeface="Arial"/>
                <a:ea typeface="Arial"/>
                <a:cs typeface="Arial"/>
                <a:sym typeface="Arial"/>
              </a:rPr>
              <a:t>)</a:t>
            </a:r>
            <a:endParaRPr sz="1200">
              <a:latin typeface="Arial"/>
              <a:ea typeface="Arial"/>
              <a:cs typeface="Arial"/>
              <a:sym typeface="Arial"/>
            </a:endParaRPr>
          </a:p>
        </p:txBody>
      </p:sp>
      <p:sp>
        <p:nvSpPr>
          <p:cNvPr id="255" name="Google Shape;255;p25"/>
          <p:cNvSpPr/>
          <p:nvPr/>
        </p:nvSpPr>
        <p:spPr>
          <a:xfrm>
            <a:off x="339852" y="4290059"/>
            <a:ext cx="1744980" cy="426720"/>
          </a:xfrm>
          <a:custGeom>
            <a:rect b="b" l="l" r="r" t="t"/>
            <a:pathLst>
              <a:path extrusionOk="0" h="426720" w="1744980">
                <a:moveTo>
                  <a:pt x="1673860" y="0"/>
                </a:moveTo>
                <a:lnTo>
                  <a:pt x="71119" y="0"/>
                </a:lnTo>
                <a:lnTo>
                  <a:pt x="43435" y="5593"/>
                </a:lnTo>
                <a:lnTo>
                  <a:pt x="20829" y="20843"/>
                </a:lnTo>
                <a:lnTo>
                  <a:pt x="5588" y="43451"/>
                </a:lnTo>
                <a:lnTo>
                  <a:pt x="0" y="71119"/>
                </a:lnTo>
                <a:lnTo>
                  <a:pt x="0" y="355600"/>
                </a:lnTo>
                <a:lnTo>
                  <a:pt x="5588" y="383268"/>
                </a:lnTo>
                <a:lnTo>
                  <a:pt x="20829" y="405876"/>
                </a:lnTo>
                <a:lnTo>
                  <a:pt x="43435" y="421126"/>
                </a:lnTo>
                <a:lnTo>
                  <a:pt x="71119" y="426719"/>
                </a:lnTo>
                <a:lnTo>
                  <a:pt x="1673860" y="426719"/>
                </a:lnTo>
                <a:lnTo>
                  <a:pt x="1701528" y="421126"/>
                </a:lnTo>
                <a:lnTo>
                  <a:pt x="1724136" y="405876"/>
                </a:lnTo>
                <a:lnTo>
                  <a:pt x="1739386" y="383268"/>
                </a:lnTo>
                <a:lnTo>
                  <a:pt x="1744980" y="355600"/>
                </a:lnTo>
                <a:lnTo>
                  <a:pt x="1744980" y="71119"/>
                </a:lnTo>
                <a:lnTo>
                  <a:pt x="1739386" y="43451"/>
                </a:lnTo>
                <a:lnTo>
                  <a:pt x="1724136" y="20843"/>
                </a:lnTo>
                <a:lnTo>
                  <a:pt x="1701528" y="5593"/>
                </a:lnTo>
                <a:lnTo>
                  <a:pt x="1673860" y="0"/>
                </a:lnTo>
                <a:close/>
              </a:path>
            </a:pathLst>
          </a:custGeom>
          <a:solidFill>
            <a:srgbClr val="539FF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256" name="Google Shape;256;p25"/>
          <p:cNvSpPr txBox="1"/>
          <p:nvPr/>
        </p:nvSpPr>
        <p:spPr>
          <a:xfrm>
            <a:off x="687425" y="4299966"/>
            <a:ext cx="1049700" cy="382200"/>
          </a:xfrm>
          <a:prstGeom prst="rect">
            <a:avLst/>
          </a:prstGeom>
          <a:noFill/>
          <a:ln>
            <a:noFill/>
          </a:ln>
        </p:spPr>
        <p:txBody>
          <a:bodyPr anchorCtr="0" anchor="t" bIns="0" lIns="0" spcFirstLastPara="1" rIns="0" wrap="square" tIns="12700">
            <a:spAutoFit/>
          </a:bodyPr>
          <a:lstStyle/>
          <a:p>
            <a:pPr indent="-56515" lvl="0" marL="68580" marR="5080" rtl="0" algn="l">
              <a:lnSpc>
                <a:spcPct val="100000"/>
              </a:lnSpc>
              <a:spcBef>
                <a:spcPts val="0"/>
              </a:spcBef>
              <a:spcAft>
                <a:spcPts val="0"/>
              </a:spcAft>
              <a:buNone/>
            </a:pPr>
            <a:r>
              <a:rPr lang="en-US" sz="1200">
                <a:solidFill>
                  <a:srgbClr val="FFFFFF"/>
                </a:solidFill>
                <a:latin typeface="Calibri"/>
                <a:ea typeface="Calibri"/>
                <a:cs typeface="Calibri"/>
                <a:sym typeface="Calibri"/>
              </a:rPr>
              <a:t>PROGRAMMING ASSIGNMENTS</a:t>
            </a:r>
            <a:endParaRPr sz="1200">
              <a:latin typeface="Calibri"/>
              <a:ea typeface="Calibri"/>
              <a:cs typeface="Calibri"/>
              <a:sym typeface="Calibri"/>
            </a:endParaRPr>
          </a:p>
        </p:txBody>
      </p:sp>
      <p:sp>
        <p:nvSpPr>
          <p:cNvPr id="257" name="Google Shape;257;p25"/>
          <p:cNvSpPr/>
          <p:nvPr/>
        </p:nvSpPr>
        <p:spPr>
          <a:xfrm>
            <a:off x="3672840" y="4277867"/>
            <a:ext cx="1744979" cy="428625"/>
          </a:xfrm>
          <a:custGeom>
            <a:rect b="b" l="l" r="r" t="t"/>
            <a:pathLst>
              <a:path extrusionOk="0" h="428625" w="1744979">
                <a:moveTo>
                  <a:pt x="1673606" y="0"/>
                </a:moveTo>
                <a:lnTo>
                  <a:pt x="71374" y="0"/>
                </a:lnTo>
                <a:lnTo>
                  <a:pt x="43612" y="5615"/>
                </a:lnTo>
                <a:lnTo>
                  <a:pt x="20923" y="20923"/>
                </a:lnTo>
                <a:lnTo>
                  <a:pt x="5615" y="43612"/>
                </a:lnTo>
                <a:lnTo>
                  <a:pt x="0" y="71373"/>
                </a:lnTo>
                <a:lnTo>
                  <a:pt x="0" y="356869"/>
                </a:lnTo>
                <a:lnTo>
                  <a:pt x="5615" y="384631"/>
                </a:lnTo>
                <a:lnTo>
                  <a:pt x="20923" y="407320"/>
                </a:lnTo>
                <a:lnTo>
                  <a:pt x="43612" y="422628"/>
                </a:lnTo>
                <a:lnTo>
                  <a:pt x="71374" y="428243"/>
                </a:lnTo>
                <a:lnTo>
                  <a:pt x="1673606" y="428243"/>
                </a:lnTo>
                <a:lnTo>
                  <a:pt x="1701367" y="422628"/>
                </a:lnTo>
                <a:lnTo>
                  <a:pt x="1724056" y="407320"/>
                </a:lnTo>
                <a:lnTo>
                  <a:pt x="1739364" y="384631"/>
                </a:lnTo>
                <a:lnTo>
                  <a:pt x="1744980" y="356869"/>
                </a:lnTo>
                <a:lnTo>
                  <a:pt x="1744980" y="71373"/>
                </a:lnTo>
                <a:lnTo>
                  <a:pt x="1739364" y="43612"/>
                </a:lnTo>
                <a:lnTo>
                  <a:pt x="1724056" y="20923"/>
                </a:lnTo>
                <a:lnTo>
                  <a:pt x="1701367" y="5615"/>
                </a:lnTo>
                <a:lnTo>
                  <a:pt x="1673606" y="0"/>
                </a:lnTo>
                <a:close/>
              </a:path>
            </a:pathLst>
          </a:custGeom>
          <a:solidFill>
            <a:srgbClr val="0EB8B0"/>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258" name="Google Shape;258;p25"/>
          <p:cNvSpPr txBox="1"/>
          <p:nvPr/>
        </p:nvSpPr>
        <p:spPr>
          <a:xfrm>
            <a:off x="3909821" y="4380103"/>
            <a:ext cx="1272600" cy="1974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200">
                <a:solidFill>
                  <a:srgbClr val="FFFFFF"/>
                </a:solidFill>
                <a:latin typeface="Calibri"/>
                <a:ea typeface="Calibri"/>
                <a:cs typeface="Calibri"/>
                <a:sym typeface="Calibri"/>
              </a:rPr>
              <a:t>CREATIVE PROJECTS</a:t>
            </a:r>
            <a:endParaRPr sz="1200">
              <a:latin typeface="Calibri"/>
              <a:ea typeface="Calibri"/>
              <a:cs typeface="Calibri"/>
              <a:sym typeface="Calibri"/>
            </a:endParaRPr>
          </a:p>
        </p:txBody>
      </p:sp>
      <p:sp>
        <p:nvSpPr>
          <p:cNvPr id="259" name="Google Shape;259;p25"/>
          <p:cNvSpPr txBox="1"/>
          <p:nvPr/>
        </p:nvSpPr>
        <p:spPr>
          <a:xfrm>
            <a:off x="2285238" y="4335017"/>
            <a:ext cx="286500" cy="1974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200">
                <a:latin typeface="Arial"/>
                <a:ea typeface="Arial"/>
                <a:cs typeface="Arial"/>
                <a:sym typeface="Arial"/>
              </a:rPr>
              <a:t>(x4)</a:t>
            </a:r>
            <a:endParaRPr sz="1200">
              <a:latin typeface="Arial"/>
              <a:ea typeface="Arial"/>
              <a:cs typeface="Arial"/>
              <a:sym typeface="Arial"/>
            </a:endParaRPr>
          </a:p>
        </p:txBody>
      </p:sp>
      <p:sp>
        <p:nvSpPr>
          <p:cNvPr id="260" name="Google Shape;260;p25"/>
          <p:cNvSpPr txBox="1"/>
          <p:nvPr/>
        </p:nvSpPr>
        <p:spPr>
          <a:xfrm>
            <a:off x="5619369" y="4337050"/>
            <a:ext cx="286500" cy="1974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200">
                <a:latin typeface="Arial"/>
                <a:ea typeface="Arial"/>
                <a:cs typeface="Arial"/>
                <a:sym typeface="Arial"/>
              </a:rPr>
              <a:t>(x4)</a:t>
            </a:r>
            <a:endParaRPr sz="1200">
              <a:latin typeface="Arial"/>
              <a:ea typeface="Arial"/>
              <a:cs typeface="Arial"/>
              <a:sym typeface="Arial"/>
            </a:endParaRPr>
          </a:p>
        </p:txBody>
      </p:sp>
      <p:sp>
        <p:nvSpPr>
          <p:cNvPr id="261" name="Google Shape;261;p25"/>
          <p:cNvSpPr/>
          <p:nvPr/>
        </p:nvSpPr>
        <p:spPr>
          <a:xfrm>
            <a:off x="6580631" y="4276344"/>
            <a:ext cx="1746884" cy="428625"/>
          </a:xfrm>
          <a:custGeom>
            <a:rect b="b" l="l" r="r" t="t"/>
            <a:pathLst>
              <a:path extrusionOk="0" h="428625" w="1746884">
                <a:moveTo>
                  <a:pt x="1675129" y="0"/>
                </a:moveTo>
                <a:lnTo>
                  <a:pt x="71374" y="0"/>
                </a:lnTo>
                <a:lnTo>
                  <a:pt x="43612" y="5615"/>
                </a:lnTo>
                <a:lnTo>
                  <a:pt x="20923" y="20923"/>
                </a:lnTo>
                <a:lnTo>
                  <a:pt x="5615" y="43612"/>
                </a:lnTo>
                <a:lnTo>
                  <a:pt x="0" y="71373"/>
                </a:lnTo>
                <a:lnTo>
                  <a:pt x="0" y="356869"/>
                </a:lnTo>
                <a:lnTo>
                  <a:pt x="5615" y="384631"/>
                </a:lnTo>
                <a:lnTo>
                  <a:pt x="20923" y="407320"/>
                </a:lnTo>
                <a:lnTo>
                  <a:pt x="43612" y="422628"/>
                </a:lnTo>
                <a:lnTo>
                  <a:pt x="71374" y="428243"/>
                </a:lnTo>
                <a:lnTo>
                  <a:pt x="1675129" y="428243"/>
                </a:lnTo>
                <a:lnTo>
                  <a:pt x="1702891" y="422628"/>
                </a:lnTo>
                <a:lnTo>
                  <a:pt x="1725580" y="407320"/>
                </a:lnTo>
                <a:lnTo>
                  <a:pt x="1740888" y="384631"/>
                </a:lnTo>
                <a:lnTo>
                  <a:pt x="1746503" y="356869"/>
                </a:lnTo>
                <a:lnTo>
                  <a:pt x="1746503" y="71373"/>
                </a:lnTo>
                <a:lnTo>
                  <a:pt x="1740888" y="43612"/>
                </a:lnTo>
                <a:lnTo>
                  <a:pt x="1725580" y="20923"/>
                </a:lnTo>
                <a:lnTo>
                  <a:pt x="1702891" y="5615"/>
                </a:lnTo>
                <a:lnTo>
                  <a:pt x="1675129" y="0"/>
                </a:lnTo>
                <a:close/>
              </a:path>
            </a:pathLst>
          </a:custGeom>
          <a:solidFill>
            <a:srgbClr val="EE5677"/>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262" name="Google Shape;262;p25"/>
          <p:cNvSpPr txBox="1"/>
          <p:nvPr/>
        </p:nvSpPr>
        <p:spPr>
          <a:xfrm>
            <a:off x="7178420" y="4377944"/>
            <a:ext cx="551100" cy="1974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200">
                <a:solidFill>
                  <a:srgbClr val="FFFFFF"/>
                </a:solidFill>
                <a:latin typeface="Calibri"/>
                <a:ea typeface="Calibri"/>
                <a:cs typeface="Calibri"/>
                <a:sym typeface="Calibri"/>
              </a:rPr>
              <a:t>QUIZZES</a:t>
            </a:r>
            <a:endParaRPr sz="1200">
              <a:latin typeface="Calibri"/>
              <a:ea typeface="Calibri"/>
              <a:cs typeface="Calibri"/>
              <a:sym typeface="Calibri"/>
            </a:endParaRPr>
          </a:p>
        </p:txBody>
      </p:sp>
      <p:sp>
        <p:nvSpPr>
          <p:cNvPr id="263" name="Google Shape;263;p25"/>
          <p:cNvSpPr txBox="1"/>
          <p:nvPr/>
        </p:nvSpPr>
        <p:spPr>
          <a:xfrm>
            <a:off x="8528431" y="4335017"/>
            <a:ext cx="287100" cy="1974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200">
                <a:latin typeface="Arial"/>
                <a:ea typeface="Arial"/>
                <a:cs typeface="Arial"/>
                <a:sym typeface="Arial"/>
              </a:rPr>
              <a:t>(x3)</a:t>
            </a:r>
            <a:endParaRPr sz="1200">
              <a:latin typeface="Arial"/>
              <a:ea typeface="Arial"/>
              <a:cs typeface="Arial"/>
              <a:sym typeface="Arial"/>
            </a:endParaRPr>
          </a:p>
        </p:txBody>
      </p:sp>
      <p:sp>
        <p:nvSpPr>
          <p:cNvPr id="264" name="Google Shape;264;p25"/>
          <p:cNvSpPr txBox="1"/>
          <p:nvPr/>
        </p:nvSpPr>
        <p:spPr>
          <a:xfrm>
            <a:off x="1810257" y="2323033"/>
            <a:ext cx="3007500" cy="1090800"/>
          </a:xfrm>
          <a:prstGeom prst="rect">
            <a:avLst/>
          </a:prstGeom>
          <a:noFill/>
          <a:ln>
            <a:noFill/>
          </a:ln>
        </p:spPr>
        <p:txBody>
          <a:bodyPr anchorCtr="0" anchor="t" bIns="0" lIns="0" spcFirstLastPara="1" rIns="0" wrap="square" tIns="13325">
            <a:spAutoFit/>
          </a:bodyPr>
          <a:lstStyle/>
          <a:p>
            <a:pPr indent="-287019" lvl="0" marL="299085" rtl="0" algn="l">
              <a:lnSpc>
                <a:spcPct val="100000"/>
              </a:lnSpc>
              <a:spcBef>
                <a:spcPts val="0"/>
              </a:spcBef>
              <a:spcAft>
                <a:spcPts val="0"/>
              </a:spcAft>
              <a:buSzPts val="1400"/>
              <a:buFont typeface="Arial"/>
              <a:buChar char="•"/>
            </a:pPr>
            <a:r>
              <a:rPr lang="en-US" sz="1400">
                <a:latin typeface="Arial"/>
                <a:ea typeface="Arial"/>
                <a:cs typeface="Arial"/>
                <a:sym typeface="Arial"/>
              </a:rPr>
              <a:t>We’re here!</a:t>
            </a:r>
            <a:endParaRPr sz="1400">
              <a:latin typeface="Arial"/>
              <a:ea typeface="Arial"/>
              <a:cs typeface="Arial"/>
              <a:sym typeface="Arial"/>
            </a:endParaRPr>
          </a:p>
          <a:p>
            <a:pPr indent="-287019" lvl="0" marL="299085" marR="479425" rtl="0" algn="l">
              <a:lnSpc>
                <a:spcPct val="100000"/>
              </a:lnSpc>
              <a:spcBef>
                <a:spcPts val="0"/>
              </a:spcBef>
              <a:spcAft>
                <a:spcPts val="0"/>
              </a:spcAft>
              <a:buSzPts val="1400"/>
              <a:buFont typeface="Arial"/>
              <a:buChar char="•"/>
            </a:pPr>
            <a:r>
              <a:rPr lang="en-US" sz="1400">
                <a:latin typeface="Arial"/>
                <a:ea typeface="Arial"/>
                <a:cs typeface="Arial"/>
                <a:sym typeface="Arial"/>
              </a:rPr>
              <a:t>Introduce concepts, practice ideas, discuss applications.</a:t>
            </a:r>
            <a:endParaRPr sz="1400">
              <a:latin typeface="Arial"/>
              <a:ea typeface="Arial"/>
              <a:cs typeface="Arial"/>
              <a:sym typeface="Arial"/>
            </a:endParaRPr>
          </a:p>
          <a:p>
            <a:pPr indent="-287019" lvl="0" marL="299085" marR="5080" rtl="0" algn="l">
              <a:lnSpc>
                <a:spcPct val="100000"/>
              </a:lnSpc>
              <a:spcBef>
                <a:spcPts val="0"/>
              </a:spcBef>
              <a:spcAft>
                <a:spcPts val="0"/>
              </a:spcAft>
              <a:buSzPts val="1400"/>
              <a:buFont typeface="Arial"/>
              <a:buChar char="•"/>
            </a:pPr>
            <a:r>
              <a:rPr lang="en-US" sz="1400">
                <a:latin typeface="Arial"/>
                <a:ea typeface="Arial"/>
                <a:cs typeface="Arial"/>
                <a:sym typeface="Arial"/>
              </a:rPr>
              <a:t>Pre-class materials to prepare for class each day. Due </a:t>
            </a:r>
            <a:r>
              <a:rPr b="1" lang="en-US" sz="1400">
                <a:latin typeface="Arial"/>
                <a:ea typeface="Arial"/>
                <a:cs typeface="Arial"/>
                <a:sym typeface="Arial"/>
              </a:rPr>
              <a:t>before </a:t>
            </a:r>
            <a:r>
              <a:rPr lang="en-US" sz="1400">
                <a:latin typeface="Arial"/>
                <a:ea typeface="Arial"/>
                <a:cs typeface="Arial"/>
                <a:sym typeface="Arial"/>
              </a:rPr>
              <a:t>class.</a:t>
            </a:r>
            <a:endParaRPr sz="1400">
              <a:latin typeface="Arial"/>
              <a:ea typeface="Arial"/>
              <a:cs typeface="Arial"/>
              <a:sym typeface="Arial"/>
            </a:endParaRPr>
          </a:p>
        </p:txBody>
      </p:sp>
      <p:sp>
        <p:nvSpPr>
          <p:cNvPr id="265" name="Google Shape;265;p25"/>
          <p:cNvSpPr txBox="1"/>
          <p:nvPr/>
        </p:nvSpPr>
        <p:spPr>
          <a:xfrm>
            <a:off x="6680961" y="2324226"/>
            <a:ext cx="3557400" cy="875400"/>
          </a:xfrm>
          <a:prstGeom prst="rect">
            <a:avLst/>
          </a:prstGeom>
          <a:noFill/>
          <a:ln>
            <a:noFill/>
          </a:ln>
        </p:spPr>
        <p:txBody>
          <a:bodyPr anchorCtr="0" anchor="t" bIns="0" lIns="0" spcFirstLastPara="1" rIns="0" wrap="square" tIns="13325">
            <a:spAutoFit/>
          </a:bodyPr>
          <a:lstStyle/>
          <a:p>
            <a:pPr indent="-287019" lvl="0" marL="299085" rtl="0" algn="l">
              <a:lnSpc>
                <a:spcPct val="100000"/>
              </a:lnSpc>
              <a:spcBef>
                <a:spcPts val="0"/>
              </a:spcBef>
              <a:spcAft>
                <a:spcPts val="0"/>
              </a:spcAft>
              <a:buSzPts val="1400"/>
              <a:buFont typeface="Arial"/>
              <a:buChar char="•"/>
            </a:pPr>
            <a:r>
              <a:rPr lang="en-US" sz="1400">
                <a:latin typeface="Arial"/>
                <a:ea typeface="Arial"/>
                <a:cs typeface="Arial"/>
                <a:sym typeface="Arial"/>
              </a:rPr>
              <a:t>Held in person</a:t>
            </a:r>
            <a:endParaRPr sz="1400">
              <a:latin typeface="Arial"/>
              <a:ea typeface="Arial"/>
              <a:cs typeface="Arial"/>
              <a:sym typeface="Arial"/>
            </a:endParaRPr>
          </a:p>
          <a:p>
            <a:pPr indent="-287019" lvl="0" marL="299085" rtl="0" algn="l">
              <a:lnSpc>
                <a:spcPct val="100000"/>
              </a:lnSpc>
              <a:spcBef>
                <a:spcPts val="0"/>
              </a:spcBef>
              <a:spcAft>
                <a:spcPts val="0"/>
              </a:spcAft>
              <a:buSzPts val="1400"/>
              <a:buFont typeface="Arial"/>
              <a:buChar char="•"/>
            </a:pPr>
            <a:r>
              <a:rPr lang="en-US" sz="1400">
                <a:latin typeface="Arial"/>
                <a:ea typeface="Arial"/>
                <a:cs typeface="Arial"/>
                <a:sym typeface="Arial"/>
              </a:rPr>
              <a:t>More practice, reviews, applications</a:t>
            </a:r>
            <a:endParaRPr sz="1400">
              <a:latin typeface="Arial"/>
              <a:ea typeface="Arial"/>
              <a:cs typeface="Arial"/>
              <a:sym typeface="Arial"/>
            </a:endParaRPr>
          </a:p>
          <a:p>
            <a:pPr indent="-287019" lvl="0" marL="299085" rtl="0" algn="l">
              <a:lnSpc>
                <a:spcPct val="100000"/>
              </a:lnSpc>
              <a:spcBef>
                <a:spcPts val="0"/>
              </a:spcBef>
              <a:spcAft>
                <a:spcPts val="0"/>
              </a:spcAft>
              <a:buSzPts val="1400"/>
              <a:buFont typeface="Arial"/>
              <a:buChar char="•"/>
            </a:pPr>
            <a:r>
              <a:rPr lang="en-US" sz="1400">
                <a:latin typeface="Arial"/>
                <a:ea typeface="Arial"/>
                <a:cs typeface="Arial"/>
                <a:sym typeface="Arial"/>
              </a:rPr>
              <a:t>TA advice, how to be an effective student</a:t>
            </a:r>
            <a:endParaRPr sz="1400">
              <a:latin typeface="Arial"/>
              <a:ea typeface="Arial"/>
              <a:cs typeface="Arial"/>
              <a:sym typeface="Arial"/>
            </a:endParaRPr>
          </a:p>
          <a:p>
            <a:pPr indent="-287019" lvl="0" marL="299085" rtl="0" algn="l">
              <a:lnSpc>
                <a:spcPct val="100000"/>
              </a:lnSpc>
              <a:spcBef>
                <a:spcPts val="0"/>
              </a:spcBef>
              <a:spcAft>
                <a:spcPts val="0"/>
              </a:spcAft>
              <a:buSzPts val="1400"/>
              <a:buFont typeface="Arial"/>
              <a:buChar char="•"/>
            </a:pPr>
            <a:r>
              <a:rPr lang="en-US" sz="1400">
                <a:latin typeface="Arial"/>
                <a:ea typeface="Arial"/>
                <a:cs typeface="Arial"/>
                <a:sym typeface="Arial"/>
              </a:rPr>
              <a:t>Preparation for quizzes / exams</a:t>
            </a:r>
            <a:endParaRPr sz="1400">
              <a:latin typeface="Arial"/>
              <a:ea typeface="Arial"/>
              <a:cs typeface="Arial"/>
              <a:sym typeface="Arial"/>
            </a:endParaRPr>
          </a:p>
        </p:txBody>
      </p:sp>
      <p:sp>
        <p:nvSpPr>
          <p:cNvPr id="266" name="Google Shape;266;p25"/>
          <p:cNvSpPr txBox="1"/>
          <p:nvPr/>
        </p:nvSpPr>
        <p:spPr>
          <a:xfrm>
            <a:off x="6660642" y="4824729"/>
            <a:ext cx="2220600" cy="659400"/>
          </a:xfrm>
          <a:prstGeom prst="rect">
            <a:avLst/>
          </a:prstGeom>
          <a:noFill/>
          <a:ln>
            <a:noFill/>
          </a:ln>
        </p:spPr>
        <p:txBody>
          <a:bodyPr anchorCtr="0" anchor="t" bIns="0" lIns="0" spcFirstLastPara="1" rIns="0" wrap="square" tIns="12700">
            <a:spAutoFit/>
          </a:bodyPr>
          <a:lstStyle/>
          <a:p>
            <a:pPr indent="-287019" lvl="0" marL="299085" rtl="0" algn="l">
              <a:lnSpc>
                <a:spcPct val="100000"/>
              </a:lnSpc>
              <a:spcBef>
                <a:spcPts val="0"/>
              </a:spcBef>
              <a:spcAft>
                <a:spcPts val="0"/>
              </a:spcAft>
              <a:buSzPts val="1400"/>
              <a:buFont typeface="Arial"/>
              <a:buChar char="•"/>
            </a:pPr>
            <a:r>
              <a:rPr lang="en-US" sz="1400">
                <a:latin typeface="Arial"/>
                <a:ea typeface="Arial"/>
                <a:cs typeface="Arial"/>
                <a:sym typeface="Arial"/>
              </a:rPr>
              <a:t>Tak</a:t>
            </a:r>
            <a:r>
              <a:rPr lang="en-US"/>
              <a:t>e home quizzes</a:t>
            </a:r>
            <a:endParaRPr sz="1400">
              <a:latin typeface="Arial"/>
              <a:ea typeface="Arial"/>
              <a:cs typeface="Arial"/>
              <a:sym typeface="Arial"/>
            </a:endParaRPr>
          </a:p>
          <a:p>
            <a:pPr indent="-287019" lvl="0" marL="299085" rtl="0" algn="l">
              <a:lnSpc>
                <a:spcPct val="100000"/>
              </a:lnSpc>
              <a:spcBef>
                <a:spcPts val="0"/>
              </a:spcBef>
              <a:spcAft>
                <a:spcPts val="0"/>
              </a:spcAft>
              <a:buSzPts val="1400"/>
              <a:buFont typeface="Arial"/>
              <a:buChar char="•"/>
            </a:pPr>
            <a:r>
              <a:rPr lang="en-US"/>
              <a:t>No retakes</a:t>
            </a:r>
            <a:endParaRPr/>
          </a:p>
          <a:p>
            <a:pPr indent="-287019" lvl="0" marL="299085" rtl="0" algn="l">
              <a:lnSpc>
                <a:spcPct val="100000"/>
              </a:lnSpc>
              <a:spcBef>
                <a:spcPts val="0"/>
              </a:spcBef>
              <a:spcAft>
                <a:spcPts val="0"/>
              </a:spcAft>
              <a:buSzPts val="1400"/>
              <a:buChar char="•"/>
            </a:pPr>
            <a:r>
              <a:rPr lang="en-US"/>
              <a:t>Added infrastructure</a:t>
            </a:r>
            <a:endParaRPr/>
          </a:p>
        </p:txBody>
      </p:sp>
      <p:sp>
        <p:nvSpPr>
          <p:cNvPr id="267" name="Google Shape;267;p25"/>
          <p:cNvSpPr txBox="1"/>
          <p:nvPr/>
        </p:nvSpPr>
        <p:spPr>
          <a:xfrm>
            <a:off x="3751579" y="4813757"/>
            <a:ext cx="2107500" cy="876000"/>
          </a:xfrm>
          <a:prstGeom prst="rect">
            <a:avLst/>
          </a:prstGeom>
          <a:noFill/>
          <a:ln>
            <a:noFill/>
          </a:ln>
        </p:spPr>
        <p:txBody>
          <a:bodyPr anchorCtr="0" anchor="t" bIns="0" lIns="0" spcFirstLastPara="1" rIns="0" wrap="square" tIns="13325">
            <a:spAutoFit/>
          </a:bodyPr>
          <a:lstStyle/>
          <a:p>
            <a:pPr indent="-287019" lvl="0" marL="299085" rtl="0" algn="l">
              <a:lnSpc>
                <a:spcPct val="100000"/>
              </a:lnSpc>
              <a:spcBef>
                <a:spcPts val="0"/>
              </a:spcBef>
              <a:spcAft>
                <a:spcPts val="0"/>
              </a:spcAft>
              <a:buSzPts val="1400"/>
              <a:buFont typeface="Arial"/>
              <a:buChar char="•"/>
            </a:pPr>
            <a:r>
              <a:rPr lang="en-US" sz="1400">
                <a:latin typeface="Arial"/>
                <a:ea typeface="Arial"/>
                <a:cs typeface="Arial"/>
                <a:sym typeface="Arial"/>
              </a:rPr>
              <a:t>More open-ended</a:t>
            </a:r>
            <a:endParaRPr sz="1400">
              <a:latin typeface="Arial"/>
              <a:ea typeface="Arial"/>
              <a:cs typeface="Arial"/>
              <a:sym typeface="Arial"/>
            </a:endParaRPr>
          </a:p>
          <a:p>
            <a:pPr indent="0" lvl="0" marL="299085" rtl="0" algn="l">
              <a:lnSpc>
                <a:spcPct val="100000"/>
              </a:lnSpc>
              <a:spcBef>
                <a:spcPts val="5"/>
              </a:spcBef>
              <a:spcAft>
                <a:spcPts val="0"/>
              </a:spcAft>
              <a:buNone/>
            </a:pPr>
            <a:r>
              <a:rPr lang="en-US" sz="1400">
                <a:latin typeface="Arial"/>
                <a:ea typeface="Arial"/>
                <a:cs typeface="Arial"/>
                <a:sym typeface="Arial"/>
              </a:rPr>
              <a:t>assignments</a:t>
            </a:r>
            <a:endParaRPr sz="1400">
              <a:latin typeface="Arial"/>
              <a:ea typeface="Arial"/>
              <a:cs typeface="Arial"/>
              <a:sym typeface="Arial"/>
            </a:endParaRPr>
          </a:p>
          <a:p>
            <a:pPr indent="-287019" lvl="0" marL="299085" marR="5080" rtl="0" algn="l">
              <a:lnSpc>
                <a:spcPct val="100000"/>
              </a:lnSpc>
              <a:spcBef>
                <a:spcPts val="0"/>
              </a:spcBef>
              <a:spcAft>
                <a:spcPts val="0"/>
              </a:spcAft>
              <a:buSzPts val="1400"/>
              <a:buFont typeface="Arial"/>
              <a:buChar char="•"/>
            </a:pPr>
            <a:r>
              <a:rPr lang="en-US" sz="1400">
                <a:latin typeface="Arial"/>
                <a:ea typeface="Arial"/>
                <a:cs typeface="Arial"/>
                <a:sym typeface="Arial"/>
              </a:rPr>
              <a:t>Explore new ideas and applications</a:t>
            </a:r>
            <a:endParaRPr sz="1400">
              <a:latin typeface="Arial"/>
              <a:ea typeface="Arial"/>
              <a:cs typeface="Arial"/>
              <a:sym typeface="Arial"/>
            </a:endParaRPr>
          </a:p>
        </p:txBody>
      </p:sp>
      <p:sp>
        <p:nvSpPr>
          <p:cNvPr id="268" name="Google Shape;268;p25"/>
          <p:cNvSpPr txBox="1"/>
          <p:nvPr/>
        </p:nvSpPr>
        <p:spPr>
          <a:xfrm>
            <a:off x="417982" y="4821427"/>
            <a:ext cx="2856300" cy="875400"/>
          </a:xfrm>
          <a:prstGeom prst="rect">
            <a:avLst/>
          </a:prstGeom>
          <a:noFill/>
          <a:ln>
            <a:noFill/>
          </a:ln>
        </p:spPr>
        <p:txBody>
          <a:bodyPr anchorCtr="0" anchor="t" bIns="0" lIns="0" spcFirstLastPara="1" rIns="0" wrap="square" tIns="12700">
            <a:spAutoFit/>
          </a:bodyPr>
          <a:lstStyle/>
          <a:p>
            <a:pPr indent="-287019" lvl="0" marL="299085" rtl="0" algn="l">
              <a:lnSpc>
                <a:spcPct val="100000"/>
              </a:lnSpc>
              <a:spcBef>
                <a:spcPts val="0"/>
              </a:spcBef>
              <a:spcAft>
                <a:spcPts val="0"/>
              </a:spcAft>
              <a:buSzPts val="1400"/>
              <a:buFont typeface="Arial"/>
              <a:buChar char="•"/>
            </a:pPr>
            <a:r>
              <a:rPr lang="en-US" sz="1400">
                <a:latin typeface="Arial"/>
                <a:ea typeface="Arial"/>
                <a:cs typeface="Arial"/>
                <a:sym typeface="Arial"/>
              </a:rPr>
              <a:t>Structured assignments</a:t>
            </a:r>
            <a:endParaRPr sz="1400">
              <a:latin typeface="Arial"/>
              <a:ea typeface="Arial"/>
              <a:cs typeface="Arial"/>
              <a:sym typeface="Arial"/>
            </a:endParaRPr>
          </a:p>
          <a:p>
            <a:pPr indent="-287019" lvl="0" marL="299085" rtl="0" algn="l">
              <a:lnSpc>
                <a:spcPct val="100000"/>
              </a:lnSpc>
              <a:spcBef>
                <a:spcPts val="5"/>
              </a:spcBef>
              <a:spcAft>
                <a:spcPts val="0"/>
              </a:spcAft>
              <a:buSzPts val="1400"/>
              <a:buFont typeface="Arial"/>
              <a:buChar char="•"/>
            </a:pPr>
            <a:r>
              <a:rPr lang="en-US" sz="1400">
                <a:latin typeface="Arial"/>
                <a:ea typeface="Arial"/>
                <a:cs typeface="Arial"/>
                <a:sym typeface="Arial"/>
              </a:rPr>
              <a:t>Programming in Java</a:t>
            </a:r>
            <a:endParaRPr sz="1400">
              <a:latin typeface="Arial"/>
              <a:ea typeface="Arial"/>
              <a:cs typeface="Arial"/>
              <a:sym typeface="Arial"/>
            </a:endParaRPr>
          </a:p>
          <a:p>
            <a:pPr indent="-287019" lvl="0" marL="299085" marR="5080" rtl="0" algn="l">
              <a:lnSpc>
                <a:spcPct val="100000"/>
              </a:lnSpc>
              <a:spcBef>
                <a:spcPts val="0"/>
              </a:spcBef>
              <a:spcAft>
                <a:spcPts val="0"/>
              </a:spcAft>
              <a:buSzPts val="1400"/>
              <a:buFont typeface="Arial"/>
              <a:buChar char="•"/>
            </a:pPr>
            <a:r>
              <a:rPr lang="en-US" sz="1400">
                <a:latin typeface="Arial"/>
                <a:ea typeface="Arial"/>
                <a:cs typeface="Arial"/>
                <a:sym typeface="Arial"/>
              </a:rPr>
              <a:t>Applying &amp; implementing course concepts</a:t>
            </a:r>
            <a:endParaRPr sz="1400">
              <a:latin typeface="Arial"/>
              <a:ea typeface="Arial"/>
              <a:cs typeface="Arial"/>
              <a:sym typeface="Arial"/>
            </a:endParaRPr>
          </a:p>
        </p:txBody>
      </p:sp>
      <p:sp>
        <p:nvSpPr>
          <p:cNvPr id="269" name="Google Shape;269;p25"/>
          <p:cNvSpPr txBox="1"/>
          <p:nvPr>
            <p:ph idx="11" type="ftr"/>
          </p:nvPr>
        </p:nvSpPr>
        <p:spPr>
          <a:xfrm>
            <a:off x="5392928" y="6464985"/>
            <a:ext cx="1407900" cy="184800"/>
          </a:xfrm>
          <a:prstGeom prst="rect">
            <a:avLst/>
          </a:prstGeom>
          <a:noFill/>
          <a:ln>
            <a:noFill/>
          </a:ln>
        </p:spPr>
        <p:txBody>
          <a:bodyPr anchorCtr="0" anchor="t" bIns="0" lIns="0" spcFirstLastPara="1" rIns="0" wrap="square" tIns="0">
            <a:spAutoFit/>
          </a:bodyPr>
          <a:lstStyle/>
          <a:p>
            <a:pPr indent="0" lvl="0" marL="12700" rtl="0" algn="l">
              <a:lnSpc>
                <a:spcPct val="103333"/>
              </a:lnSpc>
              <a:spcBef>
                <a:spcPts val="0"/>
              </a:spcBef>
              <a:spcAft>
                <a:spcPts val="0"/>
              </a:spcAft>
              <a:buNone/>
            </a:pPr>
            <a:r>
              <a:rPr lang="en-US"/>
              <a:t>Lesson 0 - Su 2023</a:t>
            </a:r>
            <a:endParaRPr/>
          </a:p>
        </p:txBody>
      </p:sp>
      <p:sp>
        <p:nvSpPr>
          <p:cNvPr id="270" name="Google Shape;270;p25"/>
          <p:cNvSpPr txBox="1"/>
          <p:nvPr>
            <p:ph idx="12" type="sldNum"/>
          </p:nvPr>
        </p:nvSpPr>
        <p:spPr>
          <a:xfrm>
            <a:off x="11068811" y="6464985"/>
            <a:ext cx="244500" cy="184800"/>
          </a:xfrm>
          <a:prstGeom prst="rect">
            <a:avLst/>
          </a:prstGeom>
          <a:noFill/>
          <a:ln>
            <a:noFill/>
          </a:ln>
        </p:spPr>
        <p:txBody>
          <a:bodyPr anchorCtr="0" anchor="t" bIns="0" lIns="0" spcFirstLastPara="1" rIns="0" wrap="square" tIns="0">
            <a:spAutoFit/>
          </a:bodyPr>
          <a:lstStyle/>
          <a:p>
            <a:pPr indent="0" lvl="0" marL="115570" rtl="0" algn="l">
              <a:lnSpc>
                <a:spcPct val="103333"/>
              </a:lnSpc>
              <a:spcBef>
                <a:spcPts val="0"/>
              </a:spcBef>
              <a:spcAft>
                <a:spcPts val="0"/>
              </a:spcAft>
              <a:buNone/>
            </a:pPr>
            <a:fld id="{00000000-1234-1234-1234-123412341234}" type="slidenum">
              <a:rPr lang="en-US"/>
              <a:t>‹#›</a:t>
            </a:fld>
            <a:endParaRPr/>
          </a:p>
        </p:txBody>
      </p:sp>
      <p:sp>
        <p:nvSpPr>
          <p:cNvPr id="271" name="Google Shape;271;p25"/>
          <p:cNvSpPr txBox="1"/>
          <p:nvPr/>
        </p:nvSpPr>
        <p:spPr>
          <a:xfrm>
            <a:off x="417982" y="3798189"/>
            <a:ext cx="1005900" cy="1974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1200">
                <a:latin typeface="Arial"/>
                <a:ea typeface="Arial"/>
                <a:cs typeface="Arial"/>
                <a:sym typeface="Arial"/>
              </a:rPr>
              <a:t>Assessments</a:t>
            </a:r>
            <a:endParaRPr sz="1200">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 name="Shape 51"/>
        <p:cNvGrpSpPr/>
        <p:nvPr/>
      </p:nvGrpSpPr>
      <p:grpSpPr>
        <a:xfrm>
          <a:off x="0" y="0"/>
          <a:ext cx="0" cy="0"/>
          <a:chOff x="0" y="0"/>
          <a:chExt cx="0" cy="0"/>
        </a:xfrm>
      </p:grpSpPr>
      <p:sp>
        <p:nvSpPr>
          <p:cNvPr id="52" name="Google Shape;52;p8"/>
          <p:cNvSpPr txBox="1"/>
          <p:nvPr>
            <p:ph type="title"/>
          </p:nvPr>
        </p:nvSpPr>
        <p:spPr>
          <a:xfrm>
            <a:off x="916939" y="609676"/>
            <a:ext cx="9478645" cy="697230"/>
          </a:xfrm>
          <a:prstGeom prst="rect">
            <a:avLst/>
          </a:prstGeom>
          <a:noFill/>
          <a:ln>
            <a:noFill/>
          </a:ln>
        </p:spPr>
        <p:txBody>
          <a:bodyPr anchorCtr="0" anchor="t" bIns="0" lIns="0" spcFirstLastPara="1" rIns="0" wrap="square" tIns="13325">
            <a:spAutoFit/>
          </a:bodyPr>
          <a:lstStyle/>
          <a:p>
            <a:pPr indent="0" lvl="0" marL="12700" rtl="0" algn="l">
              <a:lnSpc>
                <a:spcPct val="100000"/>
              </a:lnSpc>
              <a:spcBef>
                <a:spcPts val="0"/>
              </a:spcBef>
              <a:spcAft>
                <a:spcPts val="0"/>
              </a:spcAft>
              <a:buNone/>
            </a:pPr>
            <a:r>
              <a:rPr lang="en-US"/>
              <a:t>Agenda</a:t>
            </a:r>
            <a:endParaRPr/>
          </a:p>
        </p:txBody>
      </p:sp>
      <p:sp>
        <p:nvSpPr>
          <p:cNvPr id="53" name="Google Shape;53;p8"/>
          <p:cNvSpPr txBox="1"/>
          <p:nvPr>
            <p:ph idx="11" type="ftr"/>
          </p:nvPr>
        </p:nvSpPr>
        <p:spPr>
          <a:xfrm>
            <a:off x="5392928" y="6464985"/>
            <a:ext cx="1407900" cy="184800"/>
          </a:xfrm>
          <a:prstGeom prst="rect">
            <a:avLst/>
          </a:prstGeom>
          <a:noFill/>
          <a:ln>
            <a:noFill/>
          </a:ln>
        </p:spPr>
        <p:txBody>
          <a:bodyPr anchorCtr="0" anchor="t" bIns="0" lIns="0" spcFirstLastPara="1" rIns="0" wrap="square" tIns="0">
            <a:spAutoFit/>
          </a:bodyPr>
          <a:lstStyle/>
          <a:p>
            <a:pPr indent="0" lvl="0" marL="12700" rtl="0" algn="l">
              <a:lnSpc>
                <a:spcPct val="103333"/>
              </a:lnSpc>
              <a:spcBef>
                <a:spcPts val="0"/>
              </a:spcBef>
              <a:spcAft>
                <a:spcPts val="0"/>
              </a:spcAft>
              <a:buNone/>
            </a:pPr>
            <a:r>
              <a:rPr lang="en-US"/>
              <a:t>Lesson 0 - Su 2023</a:t>
            </a:r>
            <a:endParaRPr/>
          </a:p>
        </p:txBody>
      </p:sp>
      <p:sp>
        <p:nvSpPr>
          <p:cNvPr id="54" name="Google Shape;54;p8"/>
          <p:cNvSpPr txBox="1"/>
          <p:nvPr>
            <p:ph idx="12" type="sldNum"/>
          </p:nvPr>
        </p:nvSpPr>
        <p:spPr>
          <a:xfrm>
            <a:off x="11068811" y="6464985"/>
            <a:ext cx="244475" cy="178434"/>
          </a:xfrm>
          <a:prstGeom prst="rect">
            <a:avLst/>
          </a:prstGeom>
          <a:noFill/>
          <a:ln>
            <a:noFill/>
          </a:ln>
        </p:spPr>
        <p:txBody>
          <a:bodyPr anchorCtr="0" anchor="t" bIns="0" lIns="0" spcFirstLastPara="1" rIns="0" wrap="square" tIns="0">
            <a:spAutoFit/>
          </a:bodyPr>
          <a:lstStyle/>
          <a:p>
            <a:pPr indent="0" lvl="0" marL="115570" rtl="0" algn="l">
              <a:lnSpc>
                <a:spcPct val="103333"/>
              </a:lnSpc>
              <a:spcBef>
                <a:spcPts val="0"/>
              </a:spcBef>
              <a:spcAft>
                <a:spcPts val="0"/>
              </a:spcAft>
              <a:buNone/>
            </a:pPr>
            <a:fld id="{00000000-1234-1234-1234-123412341234}" type="slidenum">
              <a:rPr lang="en-US"/>
              <a:t>‹#›</a:t>
            </a:fld>
            <a:endParaRPr/>
          </a:p>
        </p:txBody>
      </p:sp>
      <p:sp>
        <p:nvSpPr>
          <p:cNvPr id="55" name="Google Shape;55;p8"/>
          <p:cNvSpPr txBox="1"/>
          <p:nvPr/>
        </p:nvSpPr>
        <p:spPr>
          <a:xfrm>
            <a:off x="916939" y="1706841"/>
            <a:ext cx="3341370" cy="2740025"/>
          </a:xfrm>
          <a:prstGeom prst="rect">
            <a:avLst/>
          </a:prstGeom>
          <a:noFill/>
          <a:ln>
            <a:noFill/>
          </a:ln>
        </p:spPr>
        <p:txBody>
          <a:bodyPr anchorCtr="0" anchor="t" bIns="0" lIns="0" spcFirstLastPara="1" rIns="0" wrap="square" tIns="98425">
            <a:spAutoFit/>
          </a:bodyPr>
          <a:lstStyle/>
          <a:p>
            <a:pPr indent="-228600" lvl="0" marL="241300" rtl="0" algn="l">
              <a:lnSpc>
                <a:spcPct val="100000"/>
              </a:lnSpc>
              <a:spcBef>
                <a:spcPts val="0"/>
              </a:spcBef>
              <a:spcAft>
                <a:spcPts val="0"/>
              </a:spcAft>
              <a:buSzPts val="2800"/>
              <a:buFont typeface="Arial"/>
              <a:buChar char="•"/>
            </a:pPr>
            <a:r>
              <a:rPr lang="en-US" sz="2800">
                <a:latin typeface="Calibri"/>
                <a:ea typeface="Calibri"/>
                <a:cs typeface="Calibri"/>
                <a:sym typeface="Calibri"/>
              </a:rPr>
              <a:t>About me</a:t>
            </a:r>
            <a:endParaRPr sz="2800">
              <a:latin typeface="Calibri"/>
              <a:ea typeface="Calibri"/>
              <a:cs typeface="Calibri"/>
              <a:sym typeface="Calibri"/>
            </a:endParaRPr>
          </a:p>
          <a:p>
            <a:pPr indent="-228600" lvl="0" marL="241300" rtl="0" algn="l">
              <a:lnSpc>
                <a:spcPct val="100000"/>
              </a:lnSpc>
              <a:spcBef>
                <a:spcPts val="675"/>
              </a:spcBef>
              <a:spcAft>
                <a:spcPts val="0"/>
              </a:spcAft>
              <a:buSzPts val="2800"/>
              <a:buFont typeface="Arial"/>
              <a:buChar char="•"/>
            </a:pPr>
            <a:r>
              <a:rPr lang="en-US" sz="2800">
                <a:latin typeface="Calibri"/>
                <a:ea typeface="Calibri"/>
                <a:cs typeface="Calibri"/>
                <a:sym typeface="Calibri"/>
              </a:rPr>
              <a:t>About this course</a:t>
            </a:r>
            <a:endParaRPr sz="2800">
              <a:latin typeface="Calibri"/>
              <a:ea typeface="Calibri"/>
              <a:cs typeface="Calibri"/>
              <a:sym typeface="Calibri"/>
            </a:endParaRPr>
          </a:p>
          <a:p>
            <a:pPr indent="-229234" lvl="1" marL="698500" rtl="0" algn="l">
              <a:lnSpc>
                <a:spcPct val="100000"/>
              </a:lnSpc>
              <a:spcBef>
                <a:spcPts val="235"/>
              </a:spcBef>
              <a:spcAft>
                <a:spcPts val="0"/>
              </a:spcAft>
              <a:buSzPts val="2400"/>
              <a:buFont typeface="Arial"/>
              <a:buChar char="•"/>
            </a:pPr>
            <a:r>
              <a:rPr lang="en-US" sz="2400">
                <a:latin typeface="Calibri"/>
                <a:ea typeface="Calibri"/>
                <a:cs typeface="Calibri"/>
                <a:sym typeface="Calibri"/>
              </a:rPr>
              <a:t>Learning objectives</a:t>
            </a:r>
            <a:endParaRPr sz="2400">
              <a:latin typeface="Calibri"/>
              <a:ea typeface="Calibri"/>
              <a:cs typeface="Calibri"/>
              <a:sym typeface="Calibri"/>
            </a:endParaRPr>
          </a:p>
          <a:p>
            <a:pPr indent="-229234" lvl="1" marL="698500" rtl="0" algn="l">
              <a:lnSpc>
                <a:spcPct val="100000"/>
              </a:lnSpc>
              <a:spcBef>
                <a:spcPts val="215"/>
              </a:spcBef>
              <a:spcAft>
                <a:spcPts val="0"/>
              </a:spcAft>
              <a:buSzPts val="2400"/>
              <a:buFont typeface="Arial"/>
              <a:buChar char="•"/>
            </a:pPr>
            <a:r>
              <a:rPr lang="en-US" sz="2400">
                <a:latin typeface="Calibri"/>
                <a:ea typeface="Calibri"/>
                <a:cs typeface="Calibri"/>
                <a:sym typeface="Calibri"/>
              </a:rPr>
              <a:t>Other similar courses</a:t>
            </a:r>
            <a:endParaRPr sz="2400">
              <a:latin typeface="Calibri"/>
              <a:ea typeface="Calibri"/>
              <a:cs typeface="Calibri"/>
              <a:sym typeface="Calibri"/>
            </a:endParaRPr>
          </a:p>
          <a:p>
            <a:pPr indent="-229234" lvl="1" marL="698500" rtl="0" algn="l">
              <a:lnSpc>
                <a:spcPct val="100000"/>
              </a:lnSpc>
              <a:spcBef>
                <a:spcPts val="219"/>
              </a:spcBef>
              <a:spcAft>
                <a:spcPts val="0"/>
              </a:spcAft>
              <a:buSzPts val="2400"/>
              <a:buFont typeface="Arial"/>
              <a:buChar char="•"/>
            </a:pPr>
            <a:r>
              <a:rPr lang="en-US" sz="2400">
                <a:latin typeface="Calibri"/>
                <a:ea typeface="Calibri"/>
                <a:cs typeface="Calibri"/>
                <a:sym typeface="Calibri"/>
              </a:rPr>
              <a:t>Course components</a:t>
            </a:r>
            <a:endParaRPr sz="2400">
              <a:latin typeface="Calibri"/>
              <a:ea typeface="Calibri"/>
              <a:cs typeface="Calibri"/>
              <a:sym typeface="Calibri"/>
            </a:endParaRPr>
          </a:p>
          <a:p>
            <a:pPr indent="-228600" lvl="0" marL="241300" rtl="0" algn="l">
              <a:lnSpc>
                <a:spcPct val="100000"/>
              </a:lnSpc>
              <a:spcBef>
                <a:spcPts val="630"/>
              </a:spcBef>
              <a:spcAft>
                <a:spcPts val="0"/>
              </a:spcAft>
              <a:buSzPts val="2800"/>
              <a:buFont typeface="Arial"/>
              <a:buChar char="•"/>
            </a:pPr>
            <a:r>
              <a:rPr lang="en-US" sz="2800">
                <a:latin typeface="Calibri"/>
                <a:ea typeface="Calibri"/>
                <a:cs typeface="Calibri"/>
                <a:sym typeface="Calibri"/>
              </a:rPr>
              <a:t>Our learning model</a:t>
            </a:r>
            <a:endParaRPr sz="2800">
              <a:latin typeface="Calibri"/>
              <a:ea typeface="Calibri"/>
              <a:cs typeface="Calibri"/>
              <a:sym typeface="Calibri"/>
            </a:endParaRPr>
          </a:p>
        </p:txBody>
      </p:sp>
      <p:sp>
        <p:nvSpPr>
          <p:cNvPr id="56" name="Google Shape;56;p8"/>
          <p:cNvSpPr txBox="1"/>
          <p:nvPr/>
        </p:nvSpPr>
        <p:spPr>
          <a:xfrm>
            <a:off x="6251828" y="1756565"/>
            <a:ext cx="3749675" cy="2296795"/>
          </a:xfrm>
          <a:prstGeom prst="rect">
            <a:avLst/>
          </a:prstGeom>
          <a:noFill/>
          <a:ln>
            <a:noFill/>
          </a:ln>
        </p:spPr>
        <p:txBody>
          <a:bodyPr anchorCtr="0" anchor="t" bIns="0" lIns="0" spcFirstLastPara="1" rIns="0" wrap="square" tIns="48875">
            <a:spAutoFit/>
          </a:bodyPr>
          <a:lstStyle/>
          <a:p>
            <a:pPr indent="-228600" lvl="0" marL="241300" rtl="0" algn="l">
              <a:lnSpc>
                <a:spcPct val="100000"/>
              </a:lnSpc>
              <a:spcBef>
                <a:spcPts val="0"/>
              </a:spcBef>
              <a:spcAft>
                <a:spcPts val="0"/>
              </a:spcAft>
              <a:buSzPts val="2800"/>
              <a:buFont typeface="Arial"/>
              <a:buChar char="•"/>
            </a:pPr>
            <a:r>
              <a:rPr lang="en-US" sz="2800">
                <a:latin typeface="Calibri"/>
                <a:ea typeface="Calibri"/>
                <a:cs typeface="Calibri"/>
                <a:sym typeface="Calibri"/>
              </a:rPr>
              <a:t>Tools and resources</a:t>
            </a:r>
            <a:endParaRPr sz="2800">
              <a:latin typeface="Calibri"/>
              <a:ea typeface="Calibri"/>
              <a:cs typeface="Calibri"/>
              <a:sym typeface="Calibri"/>
            </a:endParaRPr>
          </a:p>
          <a:p>
            <a:pPr indent="-228600" lvl="1" marL="698500" rtl="0" algn="l">
              <a:lnSpc>
                <a:spcPct val="100000"/>
              </a:lnSpc>
              <a:spcBef>
                <a:spcPts val="245"/>
              </a:spcBef>
              <a:spcAft>
                <a:spcPts val="0"/>
              </a:spcAft>
              <a:buSzPts val="2400"/>
              <a:buFont typeface="Arial"/>
              <a:buChar char="•"/>
            </a:pPr>
            <a:r>
              <a:rPr lang="en-US" sz="2400">
                <a:latin typeface="Calibri"/>
                <a:ea typeface="Calibri"/>
                <a:cs typeface="Calibri"/>
                <a:sym typeface="Calibri"/>
              </a:rPr>
              <a:t>Course Website</a:t>
            </a:r>
            <a:endParaRPr sz="2400">
              <a:latin typeface="Calibri"/>
              <a:ea typeface="Calibri"/>
              <a:cs typeface="Calibri"/>
              <a:sym typeface="Calibri"/>
            </a:endParaRPr>
          </a:p>
          <a:p>
            <a:pPr indent="-228600" lvl="1" marL="698500" rtl="0" algn="l">
              <a:lnSpc>
                <a:spcPct val="100000"/>
              </a:lnSpc>
              <a:spcBef>
                <a:spcPts val="219"/>
              </a:spcBef>
              <a:spcAft>
                <a:spcPts val="0"/>
              </a:spcAft>
              <a:buSzPts val="2400"/>
              <a:buFont typeface="Arial"/>
              <a:buChar char="•"/>
            </a:pPr>
            <a:r>
              <a:rPr lang="en-US" sz="2400">
                <a:latin typeface="Calibri"/>
                <a:ea typeface="Calibri"/>
                <a:cs typeface="Calibri"/>
                <a:sym typeface="Calibri"/>
              </a:rPr>
              <a:t>Ed</a:t>
            </a:r>
            <a:endParaRPr sz="2400">
              <a:latin typeface="Calibri"/>
              <a:ea typeface="Calibri"/>
              <a:cs typeface="Calibri"/>
              <a:sym typeface="Calibri"/>
            </a:endParaRPr>
          </a:p>
          <a:p>
            <a:pPr indent="-228600" lvl="0" marL="241300" rtl="0" algn="l">
              <a:lnSpc>
                <a:spcPct val="100000"/>
              </a:lnSpc>
              <a:spcBef>
                <a:spcPts val="630"/>
              </a:spcBef>
              <a:spcAft>
                <a:spcPts val="0"/>
              </a:spcAft>
              <a:buSzPts val="2800"/>
              <a:buFont typeface="Arial"/>
              <a:buChar char="•"/>
            </a:pPr>
            <a:r>
              <a:rPr lang="en-US" sz="2800">
                <a:latin typeface="Calibri"/>
                <a:ea typeface="Calibri"/>
                <a:cs typeface="Calibri"/>
                <a:sym typeface="Calibri"/>
              </a:rPr>
              <a:t>Assessment and grading</a:t>
            </a:r>
            <a:endParaRPr sz="2800">
              <a:latin typeface="Calibri"/>
              <a:ea typeface="Calibri"/>
              <a:cs typeface="Calibri"/>
              <a:sym typeface="Calibri"/>
            </a:endParaRPr>
          </a:p>
          <a:p>
            <a:pPr indent="-228600" lvl="0" marL="241300" rtl="0" algn="l">
              <a:lnSpc>
                <a:spcPct val="100000"/>
              </a:lnSpc>
              <a:spcBef>
                <a:spcPts val="660"/>
              </a:spcBef>
              <a:spcAft>
                <a:spcPts val="0"/>
              </a:spcAft>
              <a:buSzPts val="2800"/>
              <a:buFont typeface="Arial"/>
              <a:buChar char="•"/>
            </a:pPr>
            <a:r>
              <a:rPr lang="en-US" sz="2800">
                <a:latin typeface="Calibri"/>
                <a:ea typeface="Calibri"/>
                <a:cs typeface="Calibri"/>
                <a:sym typeface="Calibri"/>
              </a:rPr>
              <a:t>Collaboration</a:t>
            </a:r>
            <a:endParaRPr sz="2800">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26"/>
          <p:cNvSpPr txBox="1"/>
          <p:nvPr>
            <p:ph type="title"/>
          </p:nvPr>
        </p:nvSpPr>
        <p:spPr>
          <a:xfrm>
            <a:off x="578307" y="385962"/>
            <a:ext cx="4975800" cy="1162800"/>
          </a:xfrm>
          <a:prstGeom prst="rect">
            <a:avLst/>
          </a:prstGeom>
          <a:noFill/>
          <a:ln>
            <a:noFill/>
          </a:ln>
        </p:spPr>
        <p:txBody>
          <a:bodyPr anchorCtr="0" anchor="t" bIns="0" lIns="0" spcFirstLastPara="1" rIns="0" wrap="square" tIns="236850">
            <a:spAutoFit/>
          </a:bodyPr>
          <a:lstStyle/>
          <a:p>
            <a:pPr indent="0" lvl="0" marL="351155" rtl="0" algn="l">
              <a:lnSpc>
                <a:spcPct val="100000"/>
              </a:lnSpc>
              <a:spcBef>
                <a:spcPts val="0"/>
              </a:spcBef>
              <a:spcAft>
                <a:spcPts val="0"/>
              </a:spcAft>
              <a:buNone/>
            </a:pPr>
            <a:r>
              <a:rPr lang="en-US"/>
              <a:t>Course Components</a:t>
            </a:r>
            <a:endParaRPr/>
          </a:p>
          <a:p>
            <a:pPr indent="0" lvl="0" marL="12700" rtl="0" algn="l">
              <a:lnSpc>
                <a:spcPct val="100000"/>
              </a:lnSpc>
              <a:spcBef>
                <a:spcPts val="480"/>
              </a:spcBef>
              <a:spcAft>
                <a:spcPts val="0"/>
              </a:spcAft>
              <a:buNone/>
            </a:pPr>
            <a:r>
              <a:rPr b="1" lang="en-US" sz="1200">
                <a:latin typeface="Arial"/>
                <a:ea typeface="Arial"/>
                <a:cs typeface="Arial"/>
                <a:sym typeface="Arial"/>
              </a:rPr>
              <a:t>Meetings</a:t>
            </a:r>
            <a:endParaRPr sz="1200">
              <a:latin typeface="Arial"/>
              <a:ea typeface="Arial"/>
              <a:cs typeface="Arial"/>
              <a:sym typeface="Arial"/>
            </a:endParaRPr>
          </a:p>
        </p:txBody>
      </p:sp>
      <p:sp>
        <p:nvSpPr>
          <p:cNvPr id="277" name="Google Shape;277;p26"/>
          <p:cNvSpPr/>
          <p:nvPr/>
        </p:nvSpPr>
        <p:spPr>
          <a:xfrm>
            <a:off x="1731264" y="1789176"/>
            <a:ext cx="1744979" cy="426719"/>
          </a:xfrm>
          <a:custGeom>
            <a:rect b="b" l="l" r="r" t="t"/>
            <a:pathLst>
              <a:path extrusionOk="0" h="426719" w="1744979">
                <a:moveTo>
                  <a:pt x="1673860" y="0"/>
                </a:moveTo>
                <a:lnTo>
                  <a:pt x="71119" y="0"/>
                </a:lnTo>
                <a:lnTo>
                  <a:pt x="43451" y="5593"/>
                </a:lnTo>
                <a:lnTo>
                  <a:pt x="20843" y="20843"/>
                </a:lnTo>
                <a:lnTo>
                  <a:pt x="5593" y="43451"/>
                </a:lnTo>
                <a:lnTo>
                  <a:pt x="0" y="71120"/>
                </a:lnTo>
                <a:lnTo>
                  <a:pt x="0" y="355600"/>
                </a:lnTo>
                <a:lnTo>
                  <a:pt x="5593" y="383268"/>
                </a:lnTo>
                <a:lnTo>
                  <a:pt x="20843" y="405876"/>
                </a:lnTo>
                <a:lnTo>
                  <a:pt x="43451" y="421126"/>
                </a:lnTo>
                <a:lnTo>
                  <a:pt x="71119" y="426720"/>
                </a:lnTo>
                <a:lnTo>
                  <a:pt x="1673860" y="426720"/>
                </a:lnTo>
                <a:lnTo>
                  <a:pt x="1701528" y="421126"/>
                </a:lnTo>
                <a:lnTo>
                  <a:pt x="1724136" y="405876"/>
                </a:lnTo>
                <a:lnTo>
                  <a:pt x="1739386" y="383268"/>
                </a:lnTo>
                <a:lnTo>
                  <a:pt x="1744980" y="355600"/>
                </a:lnTo>
                <a:lnTo>
                  <a:pt x="1744980" y="71120"/>
                </a:lnTo>
                <a:lnTo>
                  <a:pt x="1739386" y="43451"/>
                </a:lnTo>
                <a:lnTo>
                  <a:pt x="1724136" y="20843"/>
                </a:lnTo>
                <a:lnTo>
                  <a:pt x="1701528" y="5593"/>
                </a:lnTo>
                <a:lnTo>
                  <a:pt x="1673860" y="0"/>
                </a:lnTo>
                <a:close/>
              </a:path>
            </a:pathLst>
          </a:custGeom>
          <a:solidFill>
            <a:srgbClr val="F98230"/>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278" name="Google Shape;278;p26"/>
          <p:cNvSpPr txBox="1"/>
          <p:nvPr/>
        </p:nvSpPr>
        <p:spPr>
          <a:xfrm>
            <a:off x="2282444" y="1889505"/>
            <a:ext cx="643800" cy="1974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200">
                <a:solidFill>
                  <a:srgbClr val="FFFFFF"/>
                </a:solidFill>
                <a:latin typeface="Calibri"/>
                <a:ea typeface="Calibri"/>
                <a:cs typeface="Calibri"/>
                <a:sym typeface="Calibri"/>
              </a:rPr>
              <a:t>LECTURES</a:t>
            </a:r>
            <a:endParaRPr sz="1200">
              <a:latin typeface="Calibri"/>
              <a:ea typeface="Calibri"/>
              <a:cs typeface="Calibri"/>
              <a:sym typeface="Calibri"/>
            </a:endParaRPr>
          </a:p>
        </p:txBody>
      </p:sp>
      <p:sp>
        <p:nvSpPr>
          <p:cNvPr id="279" name="Google Shape;279;p26"/>
          <p:cNvSpPr txBox="1"/>
          <p:nvPr/>
        </p:nvSpPr>
        <p:spPr>
          <a:xfrm>
            <a:off x="3717797" y="1846275"/>
            <a:ext cx="372000" cy="1974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200">
                <a:latin typeface="Arial"/>
                <a:ea typeface="Arial"/>
                <a:cs typeface="Arial"/>
                <a:sym typeface="Arial"/>
              </a:rPr>
              <a:t>(x</a:t>
            </a:r>
            <a:r>
              <a:rPr lang="en-US" sz="1200"/>
              <a:t>15</a:t>
            </a:r>
            <a:r>
              <a:rPr lang="en-US" sz="1200">
                <a:latin typeface="Arial"/>
                <a:ea typeface="Arial"/>
                <a:cs typeface="Arial"/>
                <a:sym typeface="Arial"/>
              </a:rPr>
              <a:t>)</a:t>
            </a:r>
            <a:endParaRPr sz="1200">
              <a:latin typeface="Arial"/>
              <a:ea typeface="Arial"/>
              <a:cs typeface="Arial"/>
              <a:sym typeface="Arial"/>
            </a:endParaRPr>
          </a:p>
        </p:txBody>
      </p:sp>
      <p:sp>
        <p:nvSpPr>
          <p:cNvPr id="280" name="Google Shape;280;p26"/>
          <p:cNvSpPr/>
          <p:nvPr/>
        </p:nvSpPr>
        <p:spPr>
          <a:xfrm>
            <a:off x="6601968" y="1789176"/>
            <a:ext cx="1744979" cy="426719"/>
          </a:xfrm>
          <a:custGeom>
            <a:rect b="b" l="l" r="r" t="t"/>
            <a:pathLst>
              <a:path extrusionOk="0" h="426719" w="1744979">
                <a:moveTo>
                  <a:pt x="1673859" y="0"/>
                </a:moveTo>
                <a:lnTo>
                  <a:pt x="71120" y="0"/>
                </a:lnTo>
                <a:lnTo>
                  <a:pt x="43451" y="5593"/>
                </a:lnTo>
                <a:lnTo>
                  <a:pt x="20843" y="20843"/>
                </a:lnTo>
                <a:lnTo>
                  <a:pt x="5593" y="43451"/>
                </a:lnTo>
                <a:lnTo>
                  <a:pt x="0" y="71120"/>
                </a:lnTo>
                <a:lnTo>
                  <a:pt x="0" y="355600"/>
                </a:lnTo>
                <a:lnTo>
                  <a:pt x="5593" y="383268"/>
                </a:lnTo>
                <a:lnTo>
                  <a:pt x="20843" y="405876"/>
                </a:lnTo>
                <a:lnTo>
                  <a:pt x="43451" y="421126"/>
                </a:lnTo>
                <a:lnTo>
                  <a:pt x="71120" y="426720"/>
                </a:lnTo>
                <a:lnTo>
                  <a:pt x="1673859" y="426720"/>
                </a:lnTo>
                <a:lnTo>
                  <a:pt x="1701528" y="421126"/>
                </a:lnTo>
                <a:lnTo>
                  <a:pt x="1724136" y="405876"/>
                </a:lnTo>
                <a:lnTo>
                  <a:pt x="1739386" y="383268"/>
                </a:lnTo>
                <a:lnTo>
                  <a:pt x="1744979" y="355600"/>
                </a:lnTo>
                <a:lnTo>
                  <a:pt x="1744979" y="71120"/>
                </a:lnTo>
                <a:lnTo>
                  <a:pt x="1739386" y="43451"/>
                </a:lnTo>
                <a:lnTo>
                  <a:pt x="1724136" y="20843"/>
                </a:lnTo>
                <a:lnTo>
                  <a:pt x="1701528" y="5593"/>
                </a:lnTo>
                <a:lnTo>
                  <a:pt x="1673859" y="0"/>
                </a:lnTo>
                <a:close/>
              </a:path>
            </a:pathLst>
          </a:custGeom>
          <a:solidFill>
            <a:srgbClr val="F7B730"/>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281" name="Google Shape;281;p26"/>
          <p:cNvSpPr txBox="1"/>
          <p:nvPr/>
        </p:nvSpPr>
        <p:spPr>
          <a:xfrm>
            <a:off x="7157719" y="1889505"/>
            <a:ext cx="633000" cy="1974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200">
                <a:solidFill>
                  <a:srgbClr val="FFFFFF"/>
                </a:solidFill>
                <a:latin typeface="Calibri"/>
                <a:ea typeface="Calibri"/>
                <a:cs typeface="Calibri"/>
                <a:sym typeface="Calibri"/>
              </a:rPr>
              <a:t>SECTIONS</a:t>
            </a:r>
            <a:endParaRPr sz="1200">
              <a:latin typeface="Calibri"/>
              <a:ea typeface="Calibri"/>
              <a:cs typeface="Calibri"/>
              <a:sym typeface="Calibri"/>
            </a:endParaRPr>
          </a:p>
        </p:txBody>
      </p:sp>
      <p:sp>
        <p:nvSpPr>
          <p:cNvPr id="282" name="Google Shape;282;p26"/>
          <p:cNvSpPr txBox="1"/>
          <p:nvPr/>
        </p:nvSpPr>
        <p:spPr>
          <a:xfrm>
            <a:off x="8568308" y="1875282"/>
            <a:ext cx="372000" cy="1974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200">
                <a:latin typeface="Arial"/>
                <a:ea typeface="Arial"/>
                <a:cs typeface="Arial"/>
                <a:sym typeface="Arial"/>
              </a:rPr>
              <a:t>(x</a:t>
            </a:r>
            <a:r>
              <a:rPr lang="en-US" sz="1200"/>
              <a:t>15</a:t>
            </a:r>
            <a:r>
              <a:rPr lang="en-US" sz="1200">
                <a:latin typeface="Arial"/>
                <a:ea typeface="Arial"/>
                <a:cs typeface="Arial"/>
                <a:sym typeface="Arial"/>
              </a:rPr>
              <a:t>)</a:t>
            </a:r>
            <a:endParaRPr sz="1200">
              <a:latin typeface="Arial"/>
              <a:ea typeface="Arial"/>
              <a:cs typeface="Arial"/>
              <a:sym typeface="Arial"/>
            </a:endParaRPr>
          </a:p>
        </p:txBody>
      </p:sp>
      <p:sp>
        <p:nvSpPr>
          <p:cNvPr id="283" name="Google Shape;283;p26"/>
          <p:cNvSpPr/>
          <p:nvPr/>
        </p:nvSpPr>
        <p:spPr>
          <a:xfrm>
            <a:off x="339852" y="4290059"/>
            <a:ext cx="1744980" cy="426720"/>
          </a:xfrm>
          <a:custGeom>
            <a:rect b="b" l="l" r="r" t="t"/>
            <a:pathLst>
              <a:path extrusionOk="0" h="426720" w="1744980">
                <a:moveTo>
                  <a:pt x="1673860" y="0"/>
                </a:moveTo>
                <a:lnTo>
                  <a:pt x="71119" y="0"/>
                </a:lnTo>
                <a:lnTo>
                  <a:pt x="43435" y="5593"/>
                </a:lnTo>
                <a:lnTo>
                  <a:pt x="20829" y="20843"/>
                </a:lnTo>
                <a:lnTo>
                  <a:pt x="5588" y="43451"/>
                </a:lnTo>
                <a:lnTo>
                  <a:pt x="0" y="71119"/>
                </a:lnTo>
                <a:lnTo>
                  <a:pt x="0" y="355600"/>
                </a:lnTo>
                <a:lnTo>
                  <a:pt x="5588" y="383268"/>
                </a:lnTo>
                <a:lnTo>
                  <a:pt x="20829" y="405876"/>
                </a:lnTo>
                <a:lnTo>
                  <a:pt x="43435" y="421126"/>
                </a:lnTo>
                <a:lnTo>
                  <a:pt x="71119" y="426719"/>
                </a:lnTo>
                <a:lnTo>
                  <a:pt x="1673860" y="426719"/>
                </a:lnTo>
                <a:lnTo>
                  <a:pt x="1701528" y="421126"/>
                </a:lnTo>
                <a:lnTo>
                  <a:pt x="1724136" y="405876"/>
                </a:lnTo>
                <a:lnTo>
                  <a:pt x="1739386" y="383268"/>
                </a:lnTo>
                <a:lnTo>
                  <a:pt x="1744980" y="355600"/>
                </a:lnTo>
                <a:lnTo>
                  <a:pt x="1744980" y="71119"/>
                </a:lnTo>
                <a:lnTo>
                  <a:pt x="1739386" y="43451"/>
                </a:lnTo>
                <a:lnTo>
                  <a:pt x="1724136" y="20843"/>
                </a:lnTo>
                <a:lnTo>
                  <a:pt x="1701528" y="5593"/>
                </a:lnTo>
                <a:lnTo>
                  <a:pt x="1673860" y="0"/>
                </a:lnTo>
                <a:close/>
              </a:path>
            </a:pathLst>
          </a:custGeom>
          <a:solidFill>
            <a:srgbClr val="539FF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284" name="Google Shape;284;p26"/>
          <p:cNvSpPr txBox="1"/>
          <p:nvPr/>
        </p:nvSpPr>
        <p:spPr>
          <a:xfrm>
            <a:off x="687425" y="4299966"/>
            <a:ext cx="1049700" cy="382200"/>
          </a:xfrm>
          <a:prstGeom prst="rect">
            <a:avLst/>
          </a:prstGeom>
          <a:noFill/>
          <a:ln>
            <a:noFill/>
          </a:ln>
        </p:spPr>
        <p:txBody>
          <a:bodyPr anchorCtr="0" anchor="t" bIns="0" lIns="0" spcFirstLastPara="1" rIns="0" wrap="square" tIns="12700">
            <a:spAutoFit/>
          </a:bodyPr>
          <a:lstStyle/>
          <a:p>
            <a:pPr indent="-56515" lvl="0" marL="68580" marR="5080" rtl="0" algn="l">
              <a:lnSpc>
                <a:spcPct val="100000"/>
              </a:lnSpc>
              <a:spcBef>
                <a:spcPts val="0"/>
              </a:spcBef>
              <a:spcAft>
                <a:spcPts val="0"/>
              </a:spcAft>
              <a:buNone/>
            </a:pPr>
            <a:r>
              <a:rPr lang="en-US" sz="1200">
                <a:solidFill>
                  <a:srgbClr val="FFFFFF"/>
                </a:solidFill>
                <a:latin typeface="Calibri"/>
                <a:ea typeface="Calibri"/>
                <a:cs typeface="Calibri"/>
                <a:sym typeface="Calibri"/>
              </a:rPr>
              <a:t>PROGRAMMING ASSIGNMENTS</a:t>
            </a:r>
            <a:endParaRPr sz="1200">
              <a:latin typeface="Calibri"/>
              <a:ea typeface="Calibri"/>
              <a:cs typeface="Calibri"/>
              <a:sym typeface="Calibri"/>
            </a:endParaRPr>
          </a:p>
        </p:txBody>
      </p:sp>
      <p:sp>
        <p:nvSpPr>
          <p:cNvPr id="285" name="Google Shape;285;p26"/>
          <p:cNvSpPr/>
          <p:nvPr/>
        </p:nvSpPr>
        <p:spPr>
          <a:xfrm>
            <a:off x="3672840" y="4277867"/>
            <a:ext cx="1744979" cy="428625"/>
          </a:xfrm>
          <a:custGeom>
            <a:rect b="b" l="l" r="r" t="t"/>
            <a:pathLst>
              <a:path extrusionOk="0" h="428625" w="1744979">
                <a:moveTo>
                  <a:pt x="1673606" y="0"/>
                </a:moveTo>
                <a:lnTo>
                  <a:pt x="71374" y="0"/>
                </a:lnTo>
                <a:lnTo>
                  <a:pt x="43612" y="5615"/>
                </a:lnTo>
                <a:lnTo>
                  <a:pt x="20923" y="20923"/>
                </a:lnTo>
                <a:lnTo>
                  <a:pt x="5615" y="43612"/>
                </a:lnTo>
                <a:lnTo>
                  <a:pt x="0" y="71373"/>
                </a:lnTo>
                <a:lnTo>
                  <a:pt x="0" y="356869"/>
                </a:lnTo>
                <a:lnTo>
                  <a:pt x="5615" y="384631"/>
                </a:lnTo>
                <a:lnTo>
                  <a:pt x="20923" y="407320"/>
                </a:lnTo>
                <a:lnTo>
                  <a:pt x="43612" y="422628"/>
                </a:lnTo>
                <a:lnTo>
                  <a:pt x="71374" y="428243"/>
                </a:lnTo>
                <a:lnTo>
                  <a:pt x="1673606" y="428243"/>
                </a:lnTo>
                <a:lnTo>
                  <a:pt x="1701367" y="422628"/>
                </a:lnTo>
                <a:lnTo>
                  <a:pt x="1724056" y="407320"/>
                </a:lnTo>
                <a:lnTo>
                  <a:pt x="1739364" y="384631"/>
                </a:lnTo>
                <a:lnTo>
                  <a:pt x="1744980" y="356869"/>
                </a:lnTo>
                <a:lnTo>
                  <a:pt x="1744980" y="71373"/>
                </a:lnTo>
                <a:lnTo>
                  <a:pt x="1739364" y="43612"/>
                </a:lnTo>
                <a:lnTo>
                  <a:pt x="1724056" y="20923"/>
                </a:lnTo>
                <a:lnTo>
                  <a:pt x="1701367" y="5615"/>
                </a:lnTo>
                <a:lnTo>
                  <a:pt x="1673606" y="0"/>
                </a:lnTo>
                <a:close/>
              </a:path>
            </a:pathLst>
          </a:custGeom>
          <a:solidFill>
            <a:srgbClr val="0EB8B0"/>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286" name="Google Shape;286;p26"/>
          <p:cNvSpPr txBox="1"/>
          <p:nvPr/>
        </p:nvSpPr>
        <p:spPr>
          <a:xfrm>
            <a:off x="3909821" y="4380103"/>
            <a:ext cx="1272600" cy="1974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200">
                <a:solidFill>
                  <a:srgbClr val="FFFFFF"/>
                </a:solidFill>
                <a:latin typeface="Calibri"/>
                <a:ea typeface="Calibri"/>
                <a:cs typeface="Calibri"/>
                <a:sym typeface="Calibri"/>
              </a:rPr>
              <a:t>CREATIVE PROJECTS</a:t>
            </a:r>
            <a:endParaRPr sz="1200">
              <a:latin typeface="Calibri"/>
              <a:ea typeface="Calibri"/>
              <a:cs typeface="Calibri"/>
              <a:sym typeface="Calibri"/>
            </a:endParaRPr>
          </a:p>
        </p:txBody>
      </p:sp>
      <p:sp>
        <p:nvSpPr>
          <p:cNvPr id="287" name="Google Shape;287;p26"/>
          <p:cNvSpPr txBox="1"/>
          <p:nvPr/>
        </p:nvSpPr>
        <p:spPr>
          <a:xfrm>
            <a:off x="2285238" y="4335017"/>
            <a:ext cx="286500" cy="1974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200">
                <a:latin typeface="Arial"/>
                <a:ea typeface="Arial"/>
                <a:cs typeface="Arial"/>
                <a:sym typeface="Arial"/>
              </a:rPr>
              <a:t>(x4)</a:t>
            </a:r>
            <a:endParaRPr sz="1200">
              <a:latin typeface="Arial"/>
              <a:ea typeface="Arial"/>
              <a:cs typeface="Arial"/>
              <a:sym typeface="Arial"/>
            </a:endParaRPr>
          </a:p>
        </p:txBody>
      </p:sp>
      <p:sp>
        <p:nvSpPr>
          <p:cNvPr id="288" name="Google Shape;288;p26"/>
          <p:cNvSpPr txBox="1"/>
          <p:nvPr/>
        </p:nvSpPr>
        <p:spPr>
          <a:xfrm>
            <a:off x="5619369" y="4337050"/>
            <a:ext cx="286500" cy="1974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200">
                <a:latin typeface="Arial"/>
                <a:ea typeface="Arial"/>
                <a:cs typeface="Arial"/>
                <a:sym typeface="Arial"/>
              </a:rPr>
              <a:t>(x4)</a:t>
            </a:r>
            <a:endParaRPr sz="1200">
              <a:latin typeface="Arial"/>
              <a:ea typeface="Arial"/>
              <a:cs typeface="Arial"/>
              <a:sym typeface="Arial"/>
            </a:endParaRPr>
          </a:p>
        </p:txBody>
      </p:sp>
      <p:sp>
        <p:nvSpPr>
          <p:cNvPr id="289" name="Google Shape;289;p26"/>
          <p:cNvSpPr/>
          <p:nvPr/>
        </p:nvSpPr>
        <p:spPr>
          <a:xfrm>
            <a:off x="6580631" y="4276344"/>
            <a:ext cx="1746884" cy="428625"/>
          </a:xfrm>
          <a:custGeom>
            <a:rect b="b" l="l" r="r" t="t"/>
            <a:pathLst>
              <a:path extrusionOk="0" h="428625" w="1746884">
                <a:moveTo>
                  <a:pt x="1675129" y="0"/>
                </a:moveTo>
                <a:lnTo>
                  <a:pt x="71374" y="0"/>
                </a:lnTo>
                <a:lnTo>
                  <a:pt x="43612" y="5615"/>
                </a:lnTo>
                <a:lnTo>
                  <a:pt x="20923" y="20923"/>
                </a:lnTo>
                <a:lnTo>
                  <a:pt x="5615" y="43612"/>
                </a:lnTo>
                <a:lnTo>
                  <a:pt x="0" y="71373"/>
                </a:lnTo>
                <a:lnTo>
                  <a:pt x="0" y="356869"/>
                </a:lnTo>
                <a:lnTo>
                  <a:pt x="5615" y="384631"/>
                </a:lnTo>
                <a:lnTo>
                  <a:pt x="20923" y="407320"/>
                </a:lnTo>
                <a:lnTo>
                  <a:pt x="43612" y="422628"/>
                </a:lnTo>
                <a:lnTo>
                  <a:pt x="71374" y="428243"/>
                </a:lnTo>
                <a:lnTo>
                  <a:pt x="1675129" y="428243"/>
                </a:lnTo>
                <a:lnTo>
                  <a:pt x="1702891" y="422628"/>
                </a:lnTo>
                <a:lnTo>
                  <a:pt x="1725580" y="407320"/>
                </a:lnTo>
                <a:lnTo>
                  <a:pt x="1740888" y="384631"/>
                </a:lnTo>
                <a:lnTo>
                  <a:pt x="1746503" y="356869"/>
                </a:lnTo>
                <a:lnTo>
                  <a:pt x="1746503" y="71373"/>
                </a:lnTo>
                <a:lnTo>
                  <a:pt x="1740888" y="43612"/>
                </a:lnTo>
                <a:lnTo>
                  <a:pt x="1725580" y="20923"/>
                </a:lnTo>
                <a:lnTo>
                  <a:pt x="1702891" y="5615"/>
                </a:lnTo>
                <a:lnTo>
                  <a:pt x="1675129" y="0"/>
                </a:lnTo>
                <a:close/>
              </a:path>
            </a:pathLst>
          </a:custGeom>
          <a:solidFill>
            <a:srgbClr val="EE5677"/>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290" name="Google Shape;290;p26"/>
          <p:cNvSpPr txBox="1"/>
          <p:nvPr/>
        </p:nvSpPr>
        <p:spPr>
          <a:xfrm>
            <a:off x="7178420" y="4377944"/>
            <a:ext cx="551100" cy="1974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200">
                <a:solidFill>
                  <a:srgbClr val="FFFFFF"/>
                </a:solidFill>
                <a:latin typeface="Calibri"/>
                <a:ea typeface="Calibri"/>
                <a:cs typeface="Calibri"/>
                <a:sym typeface="Calibri"/>
              </a:rPr>
              <a:t>QUIZZES</a:t>
            </a:r>
            <a:endParaRPr sz="1200">
              <a:latin typeface="Calibri"/>
              <a:ea typeface="Calibri"/>
              <a:cs typeface="Calibri"/>
              <a:sym typeface="Calibri"/>
            </a:endParaRPr>
          </a:p>
        </p:txBody>
      </p:sp>
      <p:sp>
        <p:nvSpPr>
          <p:cNvPr id="291" name="Google Shape;291;p26"/>
          <p:cNvSpPr txBox="1"/>
          <p:nvPr/>
        </p:nvSpPr>
        <p:spPr>
          <a:xfrm>
            <a:off x="8528431" y="4335017"/>
            <a:ext cx="287100" cy="1974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200">
                <a:latin typeface="Arial"/>
                <a:ea typeface="Arial"/>
                <a:cs typeface="Arial"/>
                <a:sym typeface="Arial"/>
              </a:rPr>
              <a:t>(x3)</a:t>
            </a:r>
            <a:endParaRPr sz="1200">
              <a:latin typeface="Arial"/>
              <a:ea typeface="Arial"/>
              <a:cs typeface="Arial"/>
              <a:sym typeface="Arial"/>
            </a:endParaRPr>
          </a:p>
        </p:txBody>
      </p:sp>
      <p:sp>
        <p:nvSpPr>
          <p:cNvPr id="292" name="Google Shape;292;p26"/>
          <p:cNvSpPr txBox="1"/>
          <p:nvPr/>
        </p:nvSpPr>
        <p:spPr>
          <a:xfrm>
            <a:off x="1810257" y="2323033"/>
            <a:ext cx="3007500" cy="1090800"/>
          </a:xfrm>
          <a:prstGeom prst="rect">
            <a:avLst/>
          </a:prstGeom>
          <a:noFill/>
          <a:ln>
            <a:noFill/>
          </a:ln>
        </p:spPr>
        <p:txBody>
          <a:bodyPr anchorCtr="0" anchor="t" bIns="0" lIns="0" spcFirstLastPara="1" rIns="0" wrap="square" tIns="13325">
            <a:spAutoFit/>
          </a:bodyPr>
          <a:lstStyle/>
          <a:p>
            <a:pPr indent="-287019" lvl="0" marL="299085" rtl="0" algn="l">
              <a:lnSpc>
                <a:spcPct val="100000"/>
              </a:lnSpc>
              <a:spcBef>
                <a:spcPts val="0"/>
              </a:spcBef>
              <a:spcAft>
                <a:spcPts val="0"/>
              </a:spcAft>
              <a:buSzPts val="1400"/>
              <a:buFont typeface="Arial"/>
              <a:buChar char="•"/>
            </a:pPr>
            <a:r>
              <a:rPr lang="en-US" sz="1400">
                <a:latin typeface="Arial"/>
                <a:ea typeface="Arial"/>
                <a:cs typeface="Arial"/>
                <a:sym typeface="Arial"/>
              </a:rPr>
              <a:t>We’re here!</a:t>
            </a:r>
            <a:endParaRPr sz="1400">
              <a:latin typeface="Arial"/>
              <a:ea typeface="Arial"/>
              <a:cs typeface="Arial"/>
              <a:sym typeface="Arial"/>
            </a:endParaRPr>
          </a:p>
          <a:p>
            <a:pPr indent="-287019" lvl="0" marL="299085" marR="479425" rtl="0" algn="l">
              <a:lnSpc>
                <a:spcPct val="100000"/>
              </a:lnSpc>
              <a:spcBef>
                <a:spcPts val="0"/>
              </a:spcBef>
              <a:spcAft>
                <a:spcPts val="0"/>
              </a:spcAft>
              <a:buSzPts val="1400"/>
              <a:buFont typeface="Arial"/>
              <a:buChar char="•"/>
            </a:pPr>
            <a:r>
              <a:rPr lang="en-US" sz="1400">
                <a:latin typeface="Arial"/>
                <a:ea typeface="Arial"/>
                <a:cs typeface="Arial"/>
                <a:sym typeface="Arial"/>
              </a:rPr>
              <a:t>Introduce concepts, practice ideas, discuss applications.</a:t>
            </a:r>
            <a:endParaRPr sz="1400">
              <a:latin typeface="Arial"/>
              <a:ea typeface="Arial"/>
              <a:cs typeface="Arial"/>
              <a:sym typeface="Arial"/>
            </a:endParaRPr>
          </a:p>
          <a:p>
            <a:pPr indent="-287019" lvl="0" marL="299085" marR="5080" rtl="0" algn="l">
              <a:lnSpc>
                <a:spcPct val="100000"/>
              </a:lnSpc>
              <a:spcBef>
                <a:spcPts val="0"/>
              </a:spcBef>
              <a:spcAft>
                <a:spcPts val="0"/>
              </a:spcAft>
              <a:buSzPts val="1400"/>
              <a:buFont typeface="Arial"/>
              <a:buChar char="•"/>
            </a:pPr>
            <a:r>
              <a:rPr lang="en-US" sz="1400">
                <a:latin typeface="Arial"/>
                <a:ea typeface="Arial"/>
                <a:cs typeface="Arial"/>
                <a:sym typeface="Arial"/>
              </a:rPr>
              <a:t>Pre-class materials to prepare for class each day. Due </a:t>
            </a:r>
            <a:r>
              <a:rPr b="1" lang="en-US" sz="1400">
                <a:latin typeface="Arial"/>
                <a:ea typeface="Arial"/>
                <a:cs typeface="Arial"/>
                <a:sym typeface="Arial"/>
              </a:rPr>
              <a:t>before </a:t>
            </a:r>
            <a:r>
              <a:rPr lang="en-US" sz="1400">
                <a:latin typeface="Arial"/>
                <a:ea typeface="Arial"/>
                <a:cs typeface="Arial"/>
                <a:sym typeface="Arial"/>
              </a:rPr>
              <a:t>class.</a:t>
            </a:r>
            <a:endParaRPr sz="1400">
              <a:latin typeface="Arial"/>
              <a:ea typeface="Arial"/>
              <a:cs typeface="Arial"/>
              <a:sym typeface="Arial"/>
            </a:endParaRPr>
          </a:p>
        </p:txBody>
      </p:sp>
      <p:sp>
        <p:nvSpPr>
          <p:cNvPr id="293" name="Google Shape;293;p26"/>
          <p:cNvSpPr txBox="1"/>
          <p:nvPr/>
        </p:nvSpPr>
        <p:spPr>
          <a:xfrm>
            <a:off x="6680961" y="2324226"/>
            <a:ext cx="3557400" cy="875400"/>
          </a:xfrm>
          <a:prstGeom prst="rect">
            <a:avLst/>
          </a:prstGeom>
          <a:noFill/>
          <a:ln>
            <a:noFill/>
          </a:ln>
        </p:spPr>
        <p:txBody>
          <a:bodyPr anchorCtr="0" anchor="t" bIns="0" lIns="0" spcFirstLastPara="1" rIns="0" wrap="square" tIns="13325">
            <a:spAutoFit/>
          </a:bodyPr>
          <a:lstStyle/>
          <a:p>
            <a:pPr indent="-287019" lvl="0" marL="299085" rtl="0" algn="l">
              <a:lnSpc>
                <a:spcPct val="100000"/>
              </a:lnSpc>
              <a:spcBef>
                <a:spcPts val="0"/>
              </a:spcBef>
              <a:spcAft>
                <a:spcPts val="0"/>
              </a:spcAft>
              <a:buSzPts val="1400"/>
              <a:buFont typeface="Arial"/>
              <a:buChar char="•"/>
            </a:pPr>
            <a:r>
              <a:rPr lang="en-US" sz="1400">
                <a:latin typeface="Arial"/>
                <a:ea typeface="Arial"/>
                <a:cs typeface="Arial"/>
                <a:sym typeface="Arial"/>
              </a:rPr>
              <a:t>Held in person</a:t>
            </a:r>
            <a:endParaRPr sz="1400">
              <a:latin typeface="Arial"/>
              <a:ea typeface="Arial"/>
              <a:cs typeface="Arial"/>
              <a:sym typeface="Arial"/>
            </a:endParaRPr>
          </a:p>
          <a:p>
            <a:pPr indent="-287019" lvl="0" marL="299085" rtl="0" algn="l">
              <a:lnSpc>
                <a:spcPct val="100000"/>
              </a:lnSpc>
              <a:spcBef>
                <a:spcPts val="0"/>
              </a:spcBef>
              <a:spcAft>
                <a:spcPts val="0"/>
              </a:spcAft>
              <a:buSzPts val="1400"/>
              <a:buFont typeface="Arial"/>
              <a:buChar char="•"/>
            </a:pPr>
            <a:r>
              <a:rPr lang="en-US" sz="1400">
                <a:latin typeface="Arial"/>
                <a:ea typeface="Arial"/>
                <a:cs typeface="Arial"/>
                <a:sym typeface="Arial"/>
              </a:rPr>
              <a:t>More practice, reviews, applications</a:t>
            </a:r>
            <a:endParaRPr sz="1400">
              <a:latin typeface="Arial"/>
              <a:ea typeface="Arial"/>
              <a:cs typeface="Arial"/>
              <a:sym typeface="Arial"/>
            </a:endParaRPr>
          </a:p>
          <a:p>
            <a:pPr indent="-287019" lvl="0" marL="299085" rtl="0" algn="l">
              <a:lnSpc>
                <a:spcPct val="100000"/>
              </a:lnSpc>
              <a:spcBef>
                <a:spcPts val="0"/>
              </a:spcBef>
              <a:spcAft>
                <a:spcPts val="0"/>
              </a:spcAft>
              <a:buSzPts val="1400"/>
              <a:buFont typeface="Arial"/>
              <a:buChar char="•"/>
            </a:pPr>
            <a:r>
              <a:rPr lang="en-US" sz="1400">
                <a:latin typeface="Arial"/>
                <a:ea typeface="Arial"/>
                <a:cs typeface="Arial"/>
                <a:sym typeface="Arial"/>
              </a:rPr>
              <a:t>TA advice, how to be an effective student</a:t>
            </a:r>
            <a:endParaRPr sz="1400">
              <a:latin typeface="Arial"/>
              <a:ea typeface="Arial"/>
              <a:cs typeface="Arial"/>
              <a:sym typeface="Arial"/>
            </a:endParaRPr>
          </a:p>
          <a:p>
            <a:pPr indent="-287019" lvl="0" marL="299085" rtl="0" algn="l">
              <a:lnSpc>
                <a:spcPct val="100000"/>
              </a:lnSpc>
              <a:spcBef>
                <a:spcPts val="0"/>
              </a:spcBef>
              <a:spcAft>
                <a:spcPts val="0"/>
              </a:spcAft>
              <a:buSzPts val="1400"/>
              <a:buFont typeface="Arial"/>
              <a:buChar char="•"/>
            </a:pPr>
            <a:r>
              <a:rPr lang="en-US" sz="1400">
                <a:latin typeface="Arial"/>
                <a:ea typeface="Arial"/>
                <a:cs typeface="Arial"/>
                <a:sym typeface="Arial"/>
              </a:rPr>
              <a:t>Preparation for quizzes / exams</a:t>
            </a:r>
            <a:endParaRPr sz="1400">
              <a:latin typeface="Arial"/>
              <a:ea typeface="Arial"/>
              <a:cs typeface="Arial"/>
              <a:sym typeface="Arial"/>
            </a:endParaRPr>
          </a:p>
        </p:txBody>
      </p:sp>
      <p:sp>
        <p:nvSpPr>
          <p:cNvPr id="294" name="Google Shape;294;p26"/>
          <p:cNvSpPr txBox="1"/>
          <p:nvPr/>
        </p:nvSpPr>
        <p:spPr>
          <a:xfrm>
            <a:off x="6660642" y="4824729"/>
            <a:ext cx="2220600" cy="659400"/>
          </a:xfrm>
          <a:prstGeom prst="rect">
            <a:avLst/>
          </a:prstGeom>
          <a:noFill/>
          <a:ln>
            <a:noFill/>
          </a:ln>
        </p:spPr>
        <p:txBody>
          <a:bodyPr anchorCtr="0" anchor="t" bIns="0" lIns="0" spcFirstLastPara="1" rIns="0" wrap="square" tIns="12700">
            <a:spAutoFit/>
          </a:bodyPr>
          <a:lstStyle/>
          <a:p>
            <a:pPr indent="-287019" lvl="0" marL="299085" rtl="0" algn="l">
              <a:lnSpc>
                <a:spcPct val="100000"/>
              </a:lnSpc>
              <a:spcBef>
                <a:spcPts val="0"/>
              </a:spcBef>
              <a:spcAft>
                <a:spcPts val="0"/>
              </a:spcAft>
              <a:buSzPts val="1400"/>
              <a:buFont typeface="Arial"/>
              <a:buChar char="•"/>
            </a:pPr>
            <a:r>
              <a:rPr lang="en-US" sz="1400">
                <a:latin typeface="Arial"/>
                <a:ea typeface="Arial"/>
                <a:cs typeface="Arial"/>
                <a:sym typeface="Arial"/>
              </a:rPr>
              <a:t>Tak</a:t>
            </a:r>
            <a:r>
              <a:rPr lang="en-US"/>
              <a:t>e home quizzes</a:t>
            </a:r>
            <a:endParaRPr sz="1400">
              <a:latin typeface="Arial"/>
              <a:ea typeface="Arial"/>
              <a:cs typeface="Arial"/>
              <a:sym typeface="Arial"/>
            </a:endParaRPr>
          </a:p>
          <a:p>
            <a:pPr indent="-287019" lvl="0" marL="299085" rtl="0" algn="l">
              <a:lnSpc>
                <a:spcPct val="100000"/>
              </a:lnSpc>
              <a:spcBef>
                <a:spcPts val="0"/>
              </a:spcBef>
              <a:spcAft>
                <a:spcPts val="0"/>
              </a:spcAft>
              <a:buSzPts val="1400"/>
              <a:buFont typeface="Arial"/>
              <a:buChar char="•"/>
            </a:pPr>
            <a:r>
              <a:rPr lang="en-US"/>
              <a:t>No retakes</a:t>
            </a:r>
            <a:endParaRPr/>
          </a:p>
          <a:p>
            <a:pPr indent="-287019" lvl="0" marL="299085" rtl="0" algn="l">
              <a:lnSpc>
                <a:spcPct val="100000"/>
              </a:lnSpc>
              <a:spcBef>
                <a:spcPts val="0"/>
              </a:spcBef>
              <a:spcAft>
                <a:spcPts val="0"/>
              </a:spcAft>
              <a:buSzPts val="1400"/>
              <a:buChar char="•"/>
            </a:pPr>
            <a:r>
              <a:rPr lang="en-US"/>
              <a:t>Added infrastructure</a:t>
            </a:r>
            <a:endParaRPr/>
          </a:p>
        </p:txBody>
      </p:sp>
      <p:sp>
        <p:nvSpPr>
          <p:cNvPr id="295" name="Google Shape;295;p26"/>
          <p:cNvSpPr txBox="1"/>
          <p:nvPr/>
        </p:nvSpPr>
        <p:spPr>
          <a:xfrm>
            <a:off x="3751579" y="4813757"/>
            <a:ext cx="2107500" cy="876000"/>
          </a:xfrm>
          <a:prstGeom prst="rect">
            <a:avLst/>
          </a:prstGeom>
          <a:noFill/>
          <a:ln>
            <a:noFill/>
          </a:ln>
        </p:spPr>
        <p:txBody>
          <a:bodyPr anchorCtr="0" anchor="t" bIns="0" lIns="0" spcFirstLastPara="1" rIns="0" wrap="square" tIns="13325">
            <a:spAutoFit/>
          </a:bodyPr>
          <a:lstStyle/>
          <a:p>
            <a:pPr indent="-287019" lvl="0" marL="299085" rtl="0" algn="l">
              <a:lnSpc>
                <a:spcPct val="100000"/>
              </a:lnSpc>
              <a:spcBef>
                <a:spcPts val="0"/>
              </a:spcBef>
              <a:spcAft>
                <a:spcPts val="0"/>
              </a:spcAft>
              <a:buSzPts val="1400"/>
              <a:buFont typeface="Arial"/>
              <a:buChar char="•"/>
            </a:pPr>
            <a:r>
              <a:rPr lang="en-US" sz="1400">
                <a:latin typeface="Arial"/>
                <a:ea typeface="Arial"/>
                <a:cs typeface="Arial"/>
                <a:sym typeface="Arial"/>
              </a:rPr>
              <a:t>More open-ended</a:t>
            </a:r>
            <a:endParaRPr sz="1400">
              <a:latin typeface="Arial"/>
              <a:ea typeface="Arial"/>
              <a:cs typeface="Arial"/>
              <a:sym typeface="Arial"/>
            </a:endParaRPr>
          </a:p>
          <a:p>
            <a:pPr indent="0" lvl="0" marL="299085" rtl="0" algn="l">
              <a:lnSpc>
                <a:spcPct val="100000"/>
              </a:lnSpc>
              <a:spcBef>
                <a:spcPts val="5"/>
              </a:spcBef>
              <a:spcAft>
                <a:spcPts val="0"/>
              </a:spcAft>
              <a:buNone/>
            </a:pPr>
            <a:r>
              <a:rPr lang="en-US" sz="1400">
                <a:latin typeface="Arial"/>
                <a:ea typeface="Arial"/>
                <a:cs typeface="Arial"/>
                <a:sym typeface="Arial"/>
              </a:rPr>
              <a:t>assignments</a:t>
            </a:r>
            <a:endParaRPr sz="1400">
              <a:latin typeface="Arial"/>
              <a:ea typeface="Arial"/>
              <a:cs typeface="Arial"/>
              <a:sym typeface="Arial"/>
            </a:endParaRPr>
          </a:p>
          <a:p>
            <a:pPr indent="-287019" lvl="0" marL="299085" marR="5080" rtl="0" algn="l">
              <a:lnSpc>
                <a:spcPct val="100000"/>
              </a:lnSpc>
              <a:spcBef>
                <a:spcPts val="0"/>
              </a:spcBef>
              <a:spcAft>
                <a:spcPts val="0"/>
              </a:spcAft>
              <a:buSzPts val="1400"/>
              <a:buFont typeface="Arial"/>
              <a:buChar char="•"/>
            </a:pPr>
            <a:r>
              <a:rPr lang="en-US" sz="1400">
                <a:latin typeface="Arial"/>
                <a:ea typeface="Arial"/>
                <a:cs typeface="Arial"/>
                <a:sym typeface="Arial"/>
              </a:rPr>
              <a:t>Explore new ideas and applications</a:t>
            </a:r>
            <a:endParaRPr sz="1400">
              <a:latin typeface="Arial"/>
              <a:ea typeface="Arial"/>
              <a:cs typeface="Arial"/>
              <a:sym typeface="Arial"/>
            </a:endParaRPr>
          </a:p>
        </p:txBody>
      </p:sp>
      <p:sp>
        <p:nvSpPr>
          <p:cNvPr id="296" name="Google Shape;296;p26"/>
          <p:cNvSpPr txBox="1"/>
          <p:nvPr/>
        </p:nvSpPr>
        <p:spPr>
          <a:xfrm>
            <a:off x="417982" y="4821427"/>
            <a:ext cx="2856300" cy="875400"/>
          </a:xfrm>
          <a:prstGeom prst="rect">
            <a:avLst/>
          </a:prstGeom>
          <a:noFill/>
          <a:ln>
            <a:noFill/>
          </a:ln>
        </p:spPr>
        <p:txBody>
          <a:bodyPr anchorCtr="0" anchor="t" bIns="0" lIns="0" spcFirstLastPara="1" rIns="0" wrap="square" tIns="12700">
            <a:spAutoFit/>
          </a:bodyPr>
          <a:lstStyle/>
          <a:p>
            <a:pPr indent="-287019" lvl="0" marL="299085" rtl="0" algn="l">
              <a:lnSpc>
                <a:spcPct val="100000"/>
              </a:lnSpc>
              <a:spcBef>
                <a:spcPts val="0"/>
              </a:spcBef>
              <a:spcAft>
                <a:spcPts val="0"/>
              </a:spcAft>
              <a:buSzPts val="1400"/>
              <a:buFont typeface="Arial"/>
              <a:buChar char="•"/>
            </a:pPr>
            <a:r>
              <a:rPr lang="en-US" sz="1400">
                <a:latin typeface="Arial"/>
                <a:ea typeface="Arial"/>
                <a:cs typeface="Arial"/>
                <a:sym typeface="Arial"/>
              </a:rPr>
              <a:t>Structured assignments</a:t>
            </a:r>
            <a:endParaRPr sz="1400">
              <a:latin typeface="Arial"/>
              <a:ea typeface="Arial"/>
              <a:cs typeface="Arial"/>
              <a:sym typeface="Arial"/>
            </a:endParaRPr>
          </a:p>
          <a:p>
            <a:pPr indent="-287019" lvl="0" marL="299085" rtl="0" algn="l">
              <a:lnSpc>
                <a:spcPct val="100000"/>
              </a:lnSpc>
              <a:spcBef>
                <a:spcPts val="5"/>
              </a:spcBef>
              <a:spcAft>
                <a:spcPts val="0"/>
              </a:spcAft>
              <a:buSzPts val="1400"/>
              <a:buFont typeface="Arial"/>
              <a:buChar char="•"/>
            </a:pPr>
            <a:r>
              <a:rPr lang="en-US" sz="1400">
                <a:latin typeface="Arial"/>
                <a:ea typeface="Arial"/>
                <a:cs typeface="Arial"/>
                <a:sym typeface="Arial"/>
              </a:rPr>
              <a:t>Programming in Java</a:t>
            </a:r>
            <a:endParaRPr sz="1400">
              <a:latin typeface="Arial"/>
              <a:ea typeface="Arial"/>
              <a:cs typeface="Arial"/>
              <a:sym typeface="Arial"/>
            </a:endParaRPr>
          </a:p>
          <a:p>
            <a:pPr indent="-287019" lvl="0" marL="299085" marR="5080" rtl="0" algn="l">
              <a:lnSpc>
                <a:spcPct val="100000"/>
              </a:lnSpc>
              <a:spcBef>
                <a:spcPts val="0"/>
              </a:spcBef>
              <a:spcAft>
                <a:spcPts val="0"/>
              </a:spcAft>
              <a:buSzPts val="1400"/>
              <a:buFont typeface="Arial"/>
              <a:buChar char="•"/>
            </a:pPr>
            <a:r>
              <a:rPr lang="en-US" sz="1400">
                <a:latin typeface="Arial"/>
                <a:ea typeface="Arial"/>
                <a:cs typeface="Arial"/>
                <a:sym typeface="Arial"/>
              </a:rPr>
              <a:t>Applying &amp; implementing course concepts</a:t>
            </a:r>
            <a:endParaRPr sz="1400">
              <a:latin typeface="Arial"/>
              <a:ea typeface="Arial"/>
              <a:cs typeface="Arial"/>
              <a:sym typeface="Arial"/>
            </a:endParaRPr>
          </a:p>
        </p:txBody>
      </p:sp>
      <p:sp>
        <p:nvSpPr>
          <p:cNvPr id="297" name="Google Shape;297;p26"/>
          <p:cNvSpPr/>
          <p:nvPr/>
        </p:nvSpPr>
        <p:spPr>
          <a:xfrm>
            <a:off x="9343643" y="4273296"/>
            <a:ext cx="1746884" cy="426720"/>
          </a:xfrm>
          <a:custGeom>
            <a:rect b="b" l="l" r="r" t="t"/>
            <a:pathLst>
              <a:path extrusionOk="0" h="426720" w="1746884">
                <a:moveTo>
                  <a:pt x="1675383" y="0"/>
                </a:moveTo>
                <a:lnTo>
                  <a:pt x="71120" y="0"/>
                </a:lnTo>
                <a:lnTo>
                  <a:pt x="43451" y="5593"/>
                </a:lnTo>
                <a:lnTo>
                  <a:pt x="20843" y="20843"/>
                </a:lnTo>
                <a:lnTo>
                  <a:pt x="5593" y="43451"/>
                </a:lnTo>
                <a:lnTo>
                  <a:pt x="0" y="71119"/>
                </a:lnTo>
                <a:lnTo>
                  <a:pt x="0" y="355599"/>
                </a:lnTo>
                <a:lnTo>
                  <a:pt x="5593" y="383268"/>
                </a:lnTo>
                <a:lnTo>
                  <a:pt x="20843" y="405876"/>
                </a:lnTo>
                <a:lnTo>
                  <a:pt x="43451" y="421126"/>
                </a:lnTo>
                <a:lnTo>
                  <a:pt x="71120" y="426719"/>
                </a:lnTo>
                <a:lnTo>
                  <a:pt x="1675383" y="426719"/>
                </a:lnTo>
                <a:lnTo>
                  <a:pt x="1703052" y="421126"/>
                </a:lnTo>
                <a:lnTo>
                  <a:pt x="1725660" y="405876"/>
                </a:lnTo>
                <a:lnTo>
                  <a:pt x="1740910" y="383268"/>
                </a:lnTo>
                <a:lnTo>
                  <a:pt x="1746503" y="355599"/>
                </a:lnTo>
                <a:lnTo>
                  <a:pt x="1746503" y="71119"/>
                </a:lnTo>
                <a:lnTo>
                  <a:pt x="1740910" y="43451"/>
                </a:lnTo>
                <a:lnTo>
                  <a:pt x="1725660" y="20843"/>
                </a:lnTo>
                <a:lnTo>
                  <a:pt x="1703052" y="5593"/>
                </a:lnTo>
                <a:lnTo>
                  <a:pt x="1675383" y="0"/>
                </a:lnTo>
                <a:close/>
              </a:path>
            </a:pathLst>
          </a:custGeom>
          <a:solidFill>
            <a:srgbClr val="AD5BF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298" name="Google Shape;298;p26"/>
          <p:cNvSpPr txBox="1"/>
          <p:nvPr/>
        </p:nvSpPr>
        <p:spPr>
          <a:xfrm>
            <a:off x="10018268" y="4374642"/>
            <a:ext cx="398100" cy="1974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200">
                <a:solidFill>
                  <a:srgbClr val="FFFFFF"/>
                </a:solidFill>
                <a:latin typeface="Calibri"/>
                <a:ea typeface="Calibri"/>
                <a:cs typeface="Calibri"/>
                <a:sym typeface="Calibri"/>
              </a:rPr>
              <a:t>EXAM</a:t>
            </a:r>
            <a:endParaRPr sz="1200">
              <a:latin typeface="Calibri"/>
              <a:ea typeface="Calibri"/>
              <a:cs typeface="Calibri"/>
              <a:sym typeface="Calibri"/>
            </a:endParaRPr>
          </a:p>
        </p:txBody>
      </p:sp>
      <p:sp>
        <p:nvSpPr>
          <p:cNvPr id="299" name="Google Shape;299;p26"/>
          <p:cNvSpPr txBox="1"/>
          <p:nvPr>
            <p:ph idx="11" type="ftr"/>
          </p:nvPr>
        </p:nvSpPr>
        <p:spPr>
          <a:xfrm>
            <a:off x="5392928" y="6464985"/>
            <a:ext cx="1407900" cy="184800"/>
          </a:xfrm>
          <a:prstGeom prst="rect">
            <a:avLst/>
          </a:prstGeom>
          <a:noFill/>
          <a:ln>
            <a:noFill/>
          </a:ln>
        </p:spPr>
        <p:txBody>
          <a:bodyPr anchorCtr="0" anchor="t" bIns="0" lIns="0" spcFirstLastPara="1" rIns="0" wrap="square" tIns="0">
            <a:spAutoFit/>
          </a:bodyPr>
          <a:lstStyle/>
          <a:p>
            <a:pPr indent="0" lvl="0" marL="12700" rtl="0" algn="l">
              <a:lnSpc>
                <a:spcPct val="103333"/>
              </a:lnSpc>
              <a:spcBef>
                <a:spcPts val="0"/>
              </a:spcBef>
              <a:spcAft>
                <a:spcPts val="0"/>
              </a:spcAft>
              <a:buNone/>
            </a:pPr>
            <a:r>
              <a:rPr lang="en-US"/>
              <a:t>Lesson 0 - Su 2023</a:t>
            </a:r>
            <a:endParaRPr/>
          </a:p>
        </p:txBody>
      </p:sp>
      <p:sp>
        <p:nvSpPr>
          <p:cNvPr id="300" name="Google Shape;300;p26"/>
          <p:cNvSpPr txBox="1"/>
          <p:nvPr>
            <p:ph idx="12" type="sldNum"/>
          </p:nvPr>
        </p:nvSpPr>
        <p:spPr>
          <a:xfrm>
            <a:off x="11068811" y="6464985"/>
            <a:ext cx="244500" cy="184800"/>
          </a:xfrm>
          <a:prstGeom prst="rect">
            <a:avLst/>
          </a:prstGeom>
          <a:noFill/>
          <a:ln>
            <a:noFill/>
          </a:ln>
        </p:spPr>
        <p:txBody>
          <a:bodyPr anchorCtr="0" anchor="t" bIns="0" lIns="0" spcFirstLastPara="1" rIns="0" wrap="square" tIns="0">
            <a:spAutoFit/>
          </a:bodyPr>
          <a:lstStyle/>
          <a:p>
            <a:pPr indent="0" lvl="0" marL="115570" rtl="0" algn="l">
              <a:lnSpc>
                <a:spcPct val="103333"/>
              </a:lnSpc>
              <a:spcBef>
                <a:spcPts val="0"/>
              </a:spcBef>
              <a:spcAft>
                <a:spcPts val="0"/>
              </a:spcAft>
              <a:buNone/>
            </a:pPr>
            <a:fld id="{00000000-1234-1234-1234-123412341234}" type="slidenum">
              <a:rPr lang="en-US"/>
              <a:t>‹#›</a:t>
            </a:fld>
            <a:endParaRPr/>
          </a:p>
        </p:txBody>
      </p:sp>
      <p:sp>
        <p:nvSpPr>
          <p:cNvPr id="301" name="Google Shape;301;p26"/>
          <p:cNvSpPr txBox="1"/>
          <p:nvPr/>
        </p:nvSpPr>
        <p:spPr>
          <a:xfrm>
            <a:off x="11291696" y="4331589"/>
            <a:ext cx="286500" cy="1974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200">
                <a:latin typeface="Arial"/>
                <a:ea typeface="Arial"/>
                <a:cs typeface="Arial"/>
                <a:sym typeface="Arial"/>
              </a:rPr>
              <a:t>(x1)</a:t>
            </a:r>
            <a:endParaRPr sz="1200">
              <a:latin typeface="Arial"/>
              <a:ea typeface="Arial"/>
              <a:cs typeface="Arial"/>
              <a:sym typeface="Arial"/>
            </a:endParaRPr>
          </a:p>
        </p:txBody>
      </p:sp>
      <p:sp>
        <p:nvSpPr>
          <p:cNvPr id="302" name="Google Shape;302;p26"/>
          <p:cNvSpPr txBox="1"/>
          <p:nvPr/>
        </p:nvSpPr>
        <p:spPr>
          <a:xfrm>
            <a:off x="9423907" y="4821427"/>
            <a:ext cx="1769700" cy="660000"/>
          </a:xfrm>
          <a:prstGeom prst="rect">
            <a:avLst/>
          </a:prstGeom>
          <a:noFill/>
          <a:ln>
            <a:noFill/>
          </a:ln>
        </p:spPr>
        <p:txBody>
          <a:bodyPr anchorCtr="0" anchor="t" bIns="0" lIns="0" spcFirstLastPara="1" rIns="0" wrap="square" tIns="12700">
            <a:spAutoFit/>
          </a:bodyPr>
          <a:lstStyle/>
          <a:p>
            <a:pPr indent="-287019" lvl="0" marL="299085" rtl="0" algn="l">
              <a:lnSpc>
                <a:spcPct val="100000"/>
              </a:lnSpc>
              <a:spcBef>
                <a:spcPts val="0"/>
              </a:spcBef>
              <a:spcAft>
                <a:spcPts val="0"/>
              </a:spcAft>
              <a:buSzPts val="1400"/>
              <a:buFont typeface="Arial"/>
              <a:buChar char="•"/>
            </a:pPr>
            <a:r>
              <a:rPr lang="en-US" sz="1400">
                <a:latin typeface="Arial"/>
                <a:ea typeface="Arial"/>
                <a:cs typeface="Arial"/>
                <a:sym typeface="Arial"/>
              </a:rPr>
              <a:t>Culminating exam</a:t>
            </a:r>
            <a:endParaRPr sz="1400">
              <a:latin typeface="Arial"/>
              <a:ea typeface="Arial"/>
              <a:cs typeface="Arial"/>
              <a:sym typeface="Arial"/>
            </a:endParaRPr>
          </a:p>
          <a:p>
            <a:pPr indent="-287019" lvl="0" marL="299085" marR="5080" rtl="0" algn="l">
              <a:lnSpc>
                <a:spcPct val="100000"/>
              </a:lnSpc>
              <a:spcBef>
                <a:spcPts val="5"/>
              </a:spcBef>
              <a:spcAft>
                <a:spcPts val="0"/>
              </a:spcAft>
              <a:buSzPts val="1400"/>
              <a:buFont typeface="Arial"/>
              <a:buChar char="•"/>
            </a:pPr>
            <a:r>
              <a:rPr b="1" lang="en-US"/>
              <a:t>Date TBD (most likely last week)</a:t>
            </a:r>
            <a:endParaRPr sz="1400">
              <a:latin typeface="Arial"/>
              <a:ea typeface="Arial"/>
              <a:cs typeface="Arial"/>
              <a:sym typeface="Arial"/>
            </a:endParaRPr>
          </a:p>
        </p:txBody>
      </p:sp>
      <p:sp>
        <p:nvSpPr>
          <p:cNvPr id="303" name="Google Shape;303;p26"/>
          <p:cNvSpPr txBox="1"/>
          <p:nvPr/>
        </p:nvSpPr>
        <p:spPr>
          <a:xfrm>
            <a:off x="417982" y="3798189"/>
            <a:ext cx="1005900" cy="1974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1200">
                <a:latin typeface="Arial"/>
                <a:ea typeface="Arial"/>
                <a:cs typeface="Arial"/>
                <a:sym typeface="Arial"/>
              </a:rPr>
              <a:t>Assessments</a:t>
            </a:r>
            <a:endParaRPr sz="1200">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27"/>
          <p:cNvSpPr txBox="1"/>
          <p:nvPr>
            <p:ph type="title"/>
          </p:nvPr>
        </p:nvSpPr>
        <p:spPr>
          <a:xfrm>
            <a:off x="916939" y="609676"/>
            <a:ext cx="9478645" cy="697230"/>
          </a:xfrm>
          <a:prstGeom prst="rect">
            <a:avLst/>
          </a:prstGeom>
          <a:noFill/>
          <a:ln>
            <a:noFill/>
          </a:ln>
        </p:spPr>
        <p:txBody>
          <a:bodyPr anchorCtr="0" anchor="t" bIns="0" lIns="0" spcFirstLastPara="1" rIns="0" wrap="square" tIns="13325">
            <a:spAutoFit/>
          </a:bodyPr>
          <a:lstStyle/>
          <a:p>
            <a:pPr indent="0" lvl="0" marL="12700" rtl="0" algn="l">
              <a:lnSpc>
                <a:spcPct val="100000"/>
              </a:lnSpc>
              <a:spcBef>
                <a:spcPts val="0"/>
              </a:spcBef>
              <a:spcAft>
                <a:spcPts val="0"/>
              </a:spcAft>
              <a:buNone/>
            </a:pPr>
            <a:r>
              <a:rPr lang="en-US"/>
              <a:t>Agenda</a:t>
            </a:r>
            <a:endParaRPr/>
          </a:p>
        </p:txBody>
      </p:sp>
      <p:sp>
        <p:nvSpPr>
          <p:cNvPr id="309" name="Google Shape;309;p27"/>
          <p:cNvSpPr txBox="1"/>
          <p:nvPr/>
        </p:nvSpPr>
        <p:spPr>
          <a:xfrm>
            <a:off x="916939" y="1706841"/>
            <a:ext cx="3341370" cy="2740025"/>
          </a:xfrm>
          <a:prstGeom prst="rect">
            <a:avLst/>
          </a:prstGeom>
          <a:noFill/>
          <a:ln>
            <a:noFill/>
          </a:ln>
        </p:spPr>
        <p:txBody>
          <a:bodyPr anchorCtr="0" anchor="t" bIns="0" lIns="0" spcFirstLastPara="1" rIns="0" wrap="square" tIns="98425">
            <a:spAutoFit/>
          </a:bodyPr>
          <a:lstStyle/>
          <a:p>
            <a:pPr indent="-228600" lvl="0" marL="241300" rtl="0" algn="l">
              <a:lnSpc>
                <a:spcPct val="100000"/>
              </a:lnSpc>
              <a:spcBef>
                <a:spcPts val="0"/>
              </a:spcBef>
              <a:spcAft>
                <a:spcPts val="0"/>
              </a:spcAft>
              <a:buSzPts val="2800"/>
              <a:buFont typeface="Arial"/>
              <a:buChar char="•"/>
            </a:pPr>
            <a:r>
              <a:rPr lang="en-US" sz="2800">
                <a:latin typeface="Calibri"/>
                <a:ea typeface="Calibri"/>
                <a:cs typeface="Calibri"/>
                <a:sym typeface="Calibri"/>
              </a:rPr>
              <a:t>About me</a:t>
            </a:r>
            <a:endParaRPr sz="2800">
              <a:latin typeface="Calibri"/>
              <a:ea typeface="Calibri"/>
              <a:cs typeface="Calibri"/>
              <a:sym typeface="Calibri"/>
            </a:endParaRPr>
          </a:p>
          <a:p>
            <a:pPr indent="-228600" lvl="0" marL="241300" rtl="0" algn="l">
              <a:lnSpc>
                <a:spcPct val="100000"/>
              </a:lnSpc>
              <a:spcBef>
                <a:spcPts val="675"/>
              </a:spcBef>
              <a:spcAft>
                <a:spcPts val="0"/>
              </a:spcAft>
              <a:buSzPts val="2800"/>
              <a:buFont typeface="Arial"/>
              <a:buChar char="•"/>
            </a:pPr>
            <a:r>
              <a:rPr lang="en-US" sz="2800">
                <a:latin typeface="Calibri"/>
                <a:ea typeface="Calibri"/>
                <a:cs typeface="Calibri"/>
                <a:sym typeface="Calibri"/>
              </a:rPr>
              <a:t>About this course</a:t>
            </a:r>
            <a:endParaRPr sz="2800">
              <a:latin typeface="Calibri"/>
              <a:ea typeface="Calibri"/>
              <a:cs typeface="Calibri"/>
              <a:sym typeface="Calibri"/>
            </a:endParaRPr>
          </a:p>
          <a:p>
            <a:pPr indent="-229234" lvl="1" marL="698500" rtl="0" algn="l">
              <a:lnSpc>
                <a:spcPct val="100000"/>
              </a:lnSpc>
              <a:spcBef>
                <a:spcPts val="235"/>
              </a:spcBef>
              <a:spcAft>
                <a:spcPts val="0"/>
              </a:spcAft>
              <a:buSzPts val="2400"/>
              <a:buFont typeface="Arial"/>
              <a:buChar char="•"/>
            </a:pPr>
            <a:r>
              <a:rPr lang="en-US" sz="2400">
                <a:latin typeface="Calibri"/>
                <a:ea typeface="Calibri"/>
                <a:cs typeface="Calibri"/>
                <a:sym typeface="Calibri"/>
              </a:rPr>
              <a:t>Learning objectives</a:t>
            </a:r>
            <a:endParaRPr sz="2400">
              <a:latin typeface="Calibri"/>
              <a:ea typeface="Calibri"/>
              <a:cs typeface="Calibri"/>
              <a:sym typeface="Calibri"/>
            </a:endParaRPr>
          </a:p>
          <a:p>
            <a:pPr indent="-229234" lvl="1" marL="698500" rtl="0" algn="l">
              <a:lnSpc>
                <a:spcPct val="100000"/>
              </a:lnSpc>
              <a:spcBef>
                <a:spcPts val="215"/>
              </a:spcBef>
              <a:spcAft>
                <a:spcPts val="0"/>
              </a:spcAft>
              <a:buSzPts val="2400"/>
              <a:buFont typeface="Arial"/>
              <a:buChar char="•"/>
            </a:pPr>
            <a:r>
              <a:rPr lang="en-US" sz="2400">
                <a:latin typeface="Calibri"/>
                <a:ea typeface="Calibri"/>
                <a:cs typeface="Calibri"/>
                <a:sym typeface="Calibri"/>
              </a:rPr>
              <a:t>Other similar courses</a:t>
            </a:r>
            <a:endParaRPr sz="2400">
              <a:latin typeface="Calibri"/>
              <a:ea typeface="Calibri"/>
              <a:cs typeface="Calibri"/>
              <a:sym typeface="Calibri"/>
            </a:endParaRPr>
          </a:p>
          <a:p>
            <a:pPr indent="-229234" lvl="1" marL="698500" rtl="0" algn="l">
              <a:lnSpc>
                <a:spcPct val="100000"/>
              </a:lnSpc>
              <a:spcBef>
                <a:spcPts val="219"/>
              </a:spcBef>
              <a:spcAft>
                <a:spcPts val="0"/>
              </a:spcAft>
              <a:buSzPts val="2400"/>
              <a:buFont typeface="Arial"/>
              <a:buChar char="•"/>
            </a:pPr>
            <a:r>
              <a:rPr lang="en-US" sz="2400">
                <a:latin typeface="Calibri"/>
                <a:ea typeface="Calibri"/>
                <a:cs typeface="Calibri"/>
                <a:sym typeface="Calibri"/>
              </a:rPr>
              <a:t>Course components</a:t>
            </a:r>
            <a:endParaRPr sz="2400">
              <a:latin typeface="Calibri"/>
              <a:ea typeface="Calibri"/>
              <a:cs typeface="Calibri"/>
              <a:sym typeface="Calibri"/>
            </a:endParaRPr>
          </a:p>
          <a:p>
            <a:pPr indent="-228600" lvl="0" marL="241300" rtl="0" algn="l">
              <a:lnSpc>
                <a:spcPct val="100000"/>
              </a:lnSpc>
              <a:spcBef>
                <a:spcPts val="630"/>
              </a:spcBef>
              <a:spcAft>
                <a:spcPts val="0"/>
              </a:spcAft>
              <a:buClr>
                <a:srgbClr val="917A4B"/>
              </a:buClr>
              <a:buSzPts val="2800"/>
              <a:buFont typeface="Arial"/>
              <a:buChar char="•"/>
            </a:pPr>
            <a:r>
              <a:rPr lang="en-US" sz="2800">
                <a:solidFill>
                  <a:srgbClr val="917A4B"/>
                </a:solidFill>
                <a:latin typeface="Calibri"/>
                <a:ea typeface="Calibri"/>
                <a:cs typeface="Calibri"/>
                <a:sym typeface="Calibri"/>
              </a:rPr>
              <a:t>Our learning model</a:t>
            </a:r>
            <a:endParaRPr sz="2800">
              <a:latin typeface="Calibri"/>
              <a:ea typeface="Calibri"/>
              <a:cs typeface="Calibri"/>
              <a:sym typeface="Calibri"/>
            </a:endParaRPr>
          </a:p>
        </p:txBody>
      </p:sp>
      <p:sp>
        <p:nvSpPr>
          <p:cNvPr id="310" name="Google Shape;310;p27"/>
          <p:cNvSpPr txBox="1"/>
          <p:nvPr/>
        </p:nvSpPr>
        <p:spPr>
          <a:xfrm>
            <a:off x="6251828" y="1756565"/>
            <a:ext cx="3749675" cy="2296795"/>
          </a:xfrm>
          <a:prstGeom prst="rect">
            <a:avLst/>
          </a:prstGeom>
          <a:noFill/>
          <a:ln>
            <a:noFill/>
          </a:ln>
        </p:spPr>
        <p:txBody>
          <a:bodyPr anchorCtr="0" anchor="t" bIns="0" lIns="0" spcFirstLastPara="1" rIns="0" wrap="square" tIns="48875">
            <a:spAutoFit/>
          </a:bodyPr>
          <a:lstStyle/>
          <a:p>
            <a:pPr indent="-228600" lvl="0" marL="241300" rtl="0" algn="l">
              <a:lnSpc>
                <a:spcPct val="100000"/>
              </a:lnSpc>
              <a:spcBef>
                <a:spcPts val="0"/>
              </a:spcBef>
              <a:spcAft>
                <a:spcPts val="0"/>
              </a:spcAft>
              <a:buSzPts val="2800"/>
              <a:buFont typeface="Arial"/>
              <a:buChar char="•"/>
            </a:pPr>
            <a:r>
              <a:rPr lang="en-US" sz="2800">
                <a:latin typeface="Calibri"/>
                <a:ea typeface="Calibri"/>
                <a:cs typeface="Calibri"/>
                <a:sym typeface="Calibri"/>
              </a:rPr>
              <a:t>Tools and resources</a:t>
            </a:r>
            <a:endParaRPr sz="2800">
              <a:latin typeface="Calibri"/>
              <a:ea typeface="Calibri"/>
              <a:cs typeface="Calibri"/>
              <a:sym typeface="Calibri"/>
            </a:endParaRPr>
          </a:p>
          <a:p>
            <a:pPr indent="-228600" lvl="1" marL="698500" rtl="0" algn="l">
              <a:lnSpc>
                <a:spcPct val="100000"/>
              </a:lnSpc>
              <a:spcBef>
                <a:spcPts val="245"/>
              </a:spcBef>
              <a:spcAft>
                <a:spcPts val="0"/>
              </a:spcAft>
              <a:buSzPts val="2400"/>
              <a:buFont typeface="Arial"/>
              <a:buChar char="•"/>
            </a:pPr>
            <a:r>
              <a:rPr lang="en-US" sz="2400">
                <a:latin typeface="Calibri"/>
                <a:ea typeface="Calibri"/>
                <a:cs typeface="Calibri"/>
                <a:sym typeface="Calibri"/>
              </a:rPr>
              <a:t>Course Website</a:t>
            </a:r>
            <a:endParaRPr sz="2400">
              <a:latin typeface="Calibri"/>
              <a:ea typeface="Calibri"/>
              <a:cs typeface="Calibri"/>
              <a:sym typeface="Calibri"/>
            </a:endParaRPr>
          </a:p>
          <a:p>
            <a:pPr indent="-228600" lvl="1" marL="698500" rtl="0" algn="l">
              <a:lnSpc>
                <a:spcPct val="100000"/>
              </a:lnSpc>
              <a:spcBef>
                <a:spcPts val="219"/>
              </a:spcBef>
              <a:spcAft>
                <a:spcPts val="0"/>
              </a:spcAft>
              <a:buSzPts val="2400"/>
              <a:buFont typeface="Arial"/>
              <a:buChar char="•"/>
            </a:pPr>
            <a:r>
              <a:rPr lang="en-US" sz="2400">
                <a:latin typeface="Calibri"/>
                <a:ea typeface="Calibri"/>
                <a:cs typeface="Calibri"/>
                <a:sym typeface="Calibri"/>
              </a:rPr>
              <a:t>Ed</a:t>
            </a:r>
            <a:endParaRPr sz="2400">
              <a:latin typeface="Calibri"/>
              <a:ea typeface="Calibri"/>
              <a:cs typeface="Calibri"/>
              <a:sym typeface="Calibri"/>
            </a:endParaRPr>
          </a:p>
          <a:p>
            <a:pPr indent="-228600" lvl="0" marL="241300" rtl="0" algn="l">
              <a:lnSpc>
                <a:spcPct val="100000"/>
              </a:lnSpc>
              <a:spcBef>
                <a:spcPts val="630"/>
              </a:spcBef>
              <a:spcAft>
                <a:spcPts val="0"/>
              </a:spcAft>
              <a:buSzPts val="2800"/>
              <a:buFont typeface="Arial"/>
              <a:buChar char="•"/>
            </a:pPr>
            <a:r>
              <a:rPr lang="en-US" sz="2800">
                <a:latin typeface="Calibri"/>
                <a:ea typeface="Calibri"/>
                <a:cs typeface="Calibri"/>
                <a:sym typeface="Calibri"/>
              </a:rPr>
              <a:t>Assessment and grading</a:t>
            </a:r>
            <a:endParaRPr sz="2800">
              <a:latin typeface="Calibri"/>
              <a:ea typeface="Calibri"/>
              <a:cs typeface="Calibri"/>
              <a:sym typeface="Calibri"/>
            </a:endParaRPr>
          </a:p>
          <a:p>
            <a:pPr indent="-228600" lvl="0" marL="241300" rtl="0" algn="l">
              <a:lnSpc>
                <a:spcPct val="100000"/>
              </a:lnSpc>
              <a:spcBef>
                <a:spcPts val="660"/>
              </a:spcBef>
              <a:spcAft>
                <a:spcPts val="0"/>
              </a:spcAft>
              <a:buSzPts val="2800"/>
              <a:buFont typeface="Arial"/>
              <a:buChar char="•"/>
            </a:pPr>
            <a:r>
              <a:rPr lang="en-US" sz="2800">
                <a:latin typeface="Calibri"/>
                <a:ea typeface="Calibri"/>
                <a:cs typeface="Calibri"/>
                <a:sym typeface="Calibri"/>
              </a:rPr>
              <a:t>Collaboration</a:t>
            </a:r>
            <a:endParaRPr sz="2800">
              <a:latin typeface="Calibri"/>
              <a:ea typeface="Calibri"/>
              <a:cs typeface="Calibri"/>
              <a:sym typeface="Calibri"/>
            </a:endParaRPr>
          </a:p>
        </p:txBody>
      </p:sp>
      <p:grpSp>
        <p:nvGrpSpPr>
          <p:cNvPr id="311" name="Google Shape;311;p27"/>
          <p:cNvGrpSpPr/>
          <p:nvPr/>
        </p:nvGrpSpPr>
        <p:grpSpPr>
          <a:xfrm>
            <a:off x="4094987" y="4181855"/>
            <a:ext cx="581025" cy="157480"/>
            <a:chOff x="4094987" y="4181855"/>
            <a:chExt cx="581025" cy="157480"/>
          </a:xfrm>
        </p:grpSpPr>
        <p:sp>
          <p:nvSpPr>
            <p:cNvPr id="312" name="Google Shape;312;p27"/>
            <p:cNvSpPr/>
            <p:nvPr/>
          </p:nvSpPr>
          <p:spPr>
            <a:xfrm>
              <a:off x="4094987" y="4181855"/>
              <a:ext cx="581025" cy="157480"/>
            </a:xfrm>
            <a:custGeom>
              <a:rect b="b" l="l" r="r" t="t"/>
              <a:pathLst>
                <a:path extrusionOk="0" h="157479" w="581025">
                  <a:moveTo>
                    <a:pt x="160147" y="0"/>
                  </a:moveTo>
                  <a:lnTo>
                    <a:pt x="0" y="78486"/>
                  </a:lnTo>
                  <a:lnTo>
                    <a:pt x="160147" y="156972"/>
                  </a:lnTo>
                  <a:lnTo>
                    <a:pt x="160147" y="117729"/>
                  </a:lnTo>
                  <a:lnTo>
                    <a:pt x="580644" y="117729"/>
                  </a:lnTo>
                  <a:lnTo>
                    <a:pt x="580644" y="39243"/>
                  </a:lnTo>
                  <a:lnTo>
                    <a:pt x="160147" y="39243"/>
                  </a:lnTo>
                  <a:lnTo>
                    <a:pt x="160147" y="0"/>
                  </a:lnTo>
                  <a:close/>
                </a:path>
              </a:pathLst>
            </a:custGeom>
            <a:solidFill>
              <a:srgbClr val="917A4B"/>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313" name="Google Shape;313;p27"/>
            <p:cNvSpPr/>
            <p:nvPr/>
          </p:nvSpPr>
          <p:spPr>
            <a:xfrm>
              <a:off x="4094987" y="4181855"/>
              <a:ext cx="581025" cy="157480"/>
            </a:xfrm>
            <a:custGeom>
              <a:rect b="b" l="l" r="r" t="t"/>
              <a:pathLst>
                <a:path extrusionOk="0" h="157479" w="581025">
                  <a:moveTo>
                    <a:pt x="580644" y="39243"/>
                  </a:moveTo>
                  <a:lnTo>
                    <a:pt x="160147" y="39243"/>
                  </a:lnTo>
                  <a:lnTo>
                    <a:pt x="160147" y="0"/>
                  </a:lnTo>
                  <a:lnTo>
                    <a:pt x="0" y="78486"/>
                  </a:lnTo>
                  <a:lnTo>
                    <a:pt x="160147" y="156972"/>
                  </a:lnTo>
                  <a:lnTo>
                    <a:pt x="160147" y="117729"/>
                  </a:lnTo>
                  <a:lnTo>
                    <a:pt x="580644" y="117729"/>
                  </a:lnTo>
                  <a:lnTo>
                    <a:pt x="580644" y="39243"/>
                  </a:lnTo>
                  <a:close/>
                </a:path>
              </a:pathLst>
            </a:custGeom>
            <a:noFill/>
            <a:ln cap="flat" cmpd="sng" w="12175">
              <a:solidFill>
                <a:srgbClr val="695837"/>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grpSp>
      <p:sp>
        <p:nvSpPr>
          <p:cNvPr id="314" name="Google Shape;314;p27"/>
          <p:cNvSpPr txBox="1"/>
          <p:nvPr>
            <p:ph idx="11" type="ftr"/>
          </p:nvPr>
        </p:nvSpPr>
        <p:spPr>
          <a:xfrm>
            <a:off x="5392928" y="6464985"/>
            <a:ext cx="1407900" cy="184800"/>
          </a:xfrm>
          <a:prstGeom prst="rect">
            <a:avLst/>
          </a:prstGeom>
          <a:noFill/>
          <a:ln>
            <a:noFill/>
          </a:ln>
        </p:spPr>
        <p:txBody>
          <a:bodyPr anchorCtr="0" anchor="t" bIns="0" lIns="0" spcFirstLastPara="1" rIns="0" wrap="square" tIns="0">
            <a:spAutoFit/>
          </a:bodyPr>
          <a:lstStyle/>
          <a:p>
            <a:pPr indent="0" lvl="0" marL="12700" rtl="0" algn="l">
              <a:lnSpc>
                <a:spcPct val="103333"/>
              </a:lnSpc>
              <a:spcBef>
                <a:spcPts val="0"/>
              </a:spcBef>
              <a:spcAft>
                <a:spcPts val="0"/>
              </a:spcAft>
              <a:buNone/>
            </a:pPr>
            <a:r>
              <a:rPr lang="en-US"/>
              <a:t>Lesson 0 - Su 2023</a:t>
            </a:r>
            <a:endParaRPr/>
          </a:p>
        </p:txBody>
      </p:sp>
      <p:sp>
        <p:nvSpPr>
          <p:cNvPr id="315" name="Google Shape;315;p27"/>
          <p:cNvSpPr txBox="1"/>
          <p:nvPr/>
        </p:nvSpPr>
        <p:spPr>
          <a:xfrm>
            <a:off x="11094211" y="6464985"/>
            <a:ext cx="180975" cy="178435"/>
          </a:xfrm>
          <a:prstGeom prst="rect">
            <a:avLst/>
          </a:prstGeom>
          <a:noFill/>
          <a:ln>
            <a:noFill/>
          </a:ln>
        </p:spPr>
        <p:txBody>
          <a:bodyPr anchorCtr="0" anchor="t" bIns="0" lIns="0" spcFirstLastPara="1" rIns="0" wrap="square" tIns="0">
            <a:spAutoFit/>
          </a:bodyPr>
          <a:lstStyle/>
          <a:p>
            <a:pPr indent="0" lvl="0" marL="12700" rtl="0" algn="l">
              <a:lnSpc>
                <a:spcPct val="103333"/>
              </a:lnSpc>
              <a:spcBef>
                <a:spcPts val="0"/>
              </a:spcBef>
              <a:spcAft>
                <a:spcPts val="0"/>
              </a:spcAft>
              <a:buNone/>
            </a:pPr>
            <a:r>
              <a:rPr lang="en-US" sz="1200">
                <a:solidFill>
                  <a:srgbClr val="FFFFFF"/>
                </a:solidFill>
                <a:latin typeface="Calibri"/>
                <a:ea typeface="Calibri"/>
                <a:cs typeface="Calibri"/>
                <a:sym typeface="Calibri"/>
              </a:rPr>
              <a:t>10</a:t>
            </a:r>
            <a:endParaRPr sz="1200">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pic>
        <p:nvPicPr>
          <p:cNvPr id="320" name="Google Shape;320;p28"/>
          <p:cNvPicPr preferRelativeResize="0"/>
          <p:nvPr/>
        </p:nvPicPr>
        <p:blipFill rotWithShape="1">
          <a:blip r:embed="rId3">
            <a:alphaModFix/>
          </a:blip>
          <a:srcRect b="0" l="0" r="0" t="0"/>
          <a:stretch/>
        </p:blipFill>
        <p:spPr>
          <a:xfrm>
            <a:off x="2042160" y="411480"/>
            <a:ext cx="8107680" cy="5405462"/>
          </a:xfrm>
          <a:prstGeom prst="rect">
            <a:avLst/>
          </a:prstGeom>
          <a:noFill/>
          <a:ln>
            <a:noFill/>
          </a:ln>
        </p:spPr>
      </p:pic>
      <p:sp>
        <p:nvSpPr>
          <p:cNvPr id="321" name="Google Shape;321;p28"/>
          <p:cNvSpPr txBox="1"/>
          <p:nvPr>
            <p:ph idx="11" type="ftr"/>
          </p:nvPr>
        </p:nvSpPr>
        <p:spPr>
          <a:xfrm>
            <a:off x="5392928" y="6464985"/>
            <a:ext cx="1407900" cy="184800"/>
          </a:xfrm>
          <a:prstGeom prst="rect">
            <a:avLst/>
          </a:prstGeom>
          <a:noFill/>
          <a:ln>
            <a:noFill/>
          </a:ln>
        </p:spPr>
        <p:txBody>
          <a:bodyPr anchorCtr="0" anchor="t" bIns="0" lIns="0" spcFirstLastPara="1" rIns="0" wrap="square" tIns="0">
            <a:spAutoFit/>
          </a:bodyPr>
          <a:lstStyle/>
          <a:p>
            <a:pPr indent="0" lvl="0" marL="12700" rtl="0" algn="l">
              <a:lnSpc>
                <a:spcPct val="103333"/>
              </a:lnSpc>
              <a:spcBef>
                <a:spcPts val="0"/>
              </a:spcBef>
              <a:spcAft>
                <a:spcPts val="0"/>
              </a:spcAft>
              <a:buNone/>
            </a:pPr>
            <a:r>
              <a:rPr lang="en-US"/>
              <a:t>Lesson 0 - Su 2023</a:t>
            </a:r>
            <a:endParaRPr/>
          </a:p>
        </p:txBody>
      </p:sp>
      <p:sp>
        <p:nvSpPr>
          <p:cNvPr id="322" name="Google Shape;322;p28"/>
          <p:cNvSpPr txBox="1"/>
          <p:nvPr/>
        </p:nvSpPr>
        <p:spPr>
          <a:xfrm>
            <a:off x="11094211" y="6464985"/>
            <a:ext cx="180975" cy="178435"/>
          </a:xfrm>
          <a:prstGeom prst="rect">
            <a:avLst/>
          </a:prstGeom>
          <a:noFill/>
          <a:ln>
            <a:noFill/>
          </a:ln>
        </p:spPr>
        <p:txBody>
          <a:bodyPr anchorCtr="0" anchor="t" bIns="0" lIns="0" spcFirstLastPara="1" rIns="0" wrap="square" tIns="0">
            <a:spAutoFit/>
          </a:bodyPr>
          <a:lstStyle/>
          <a:p>
            <a:pPr indent="0" lvl="0" marL="12700" rtl="0" algn="l">
              <a:lnSpc>
                <a:spcPct val="103333"/>
              </a:lnSpc>
              <a:spcBef>
                <a:spcPts val="0"/>
              </a:spcBef>
              <a:spcAft>
                <a:spcPts val="0"/>
              </a:spcAft>
              <a:buNone/>
            </a:pPr>
            <a:r>
              <a:rPr lang="en-US" sz="1200">
                <a:solidFill>
                  <a:srgbClr val="FFFFFF"/>
                </a:solidFill>
                <a:latin typeface="Calibri"/>
                <a:ea typeface="Calibri"/>
                <a:cs typeface="Calibri"/>
                <a:sym typeface="Calibri"/>
              </a:rPr>
              <a:t>11</a:t>
            </a:r>
            <a:endParaRPr sz="1200">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29"/>
          <p:cNvSpPr txBox="1"/>
          <p:nvPr>
            <p:ph type="title"/>
          </p:nvPr>
        </p:nvSpPr>
        <p:spPr>
          <a:xfrm>
            <a:off x="916939" y="609676"/>
            <a:ext cx="9478645" cy="697230"/>
          </a:xfrm>
          <a:prstGeom prst="rect">
            <a:avLst/>
          </a:prstGeom>
          <a:noFill/>
          <a:ln>
            <a:noFill/>
          </a:ln>
        </p:spPr>
        <p:txBody>
          <a:bodyPr anchorCtr="0" anchor="t" bIns="0" lIns="0" spcFirstLastPara="1" rIns="0" wrap="square" tIns="13325">
            <a:spAutoFit/>
          </a:bodyPr>
          <a:lstStyle/>
          <a:p>
            <a:pPr indent="0" lvl="0" marL="12700" rtl="0" algn="l">
              <a:lnSpc>
                <a:spcPct val="100000"/>
              </a:lnSpc>
              <a:spcBef>
                <a:spcPts val="0"/>
              </a:spcBef>
              <a:spcAft>
                <a:spcPts val="0"/>
              </a:spcAft>
              <a:buNone/>
            </a:pPr>
            <a:r>
              <a:rPr lang="en-US"/>
              <a:t>How Learning Works</a:t>
            </a:r>
            <a:endParaRPr/>
          </a:p>
        </p:txBody>
      </p:sp>
      <p:sp>
        <p:nvSpPr>
          <p:cNvPr id="328" name="Google Shape;328;p29"/>
          <p:cNvSpPr txBox="1"/>
          <p:nvPr/>
        </p:nvSpPr>
        <p:spPr>
          <a:xfrm>
            <a:off x="1031239" y="1445716"/>
            <a:ext cx="10240500" cy="1435800"/>
          </a:xfrm>
          <a:prstGeom prst="rect">
            <a:avLst/>
          </a:prstGeom>
          <a:noFill/>
          <a:ln>
            <a:noFill/>
          </a:ln>
        </p:spPr>
        <p:txBody>
          <a:bodyPr anchorCtr="0" anchor="t" bIns="0" lIns="0" spcFirstLastPara="1" rIns="0" wrap="square" tIns="12700">
            <a:spAutoFit/>
          </a:bodyPr>
          <a:lstStyle/>
          <a:p>
            <a:pPr indent="-343535" lvl="0" marL="355600" rtl="0" algn="l">
              <a:lnSpc>
                <a:spcPct val="108124"/>
              </a:lnSpc>
              <a:spcBef>
                <a:spcPts val="0"/>
              </a:spcBef>
              <a:spcAft>
                <a:spcPts val="0"/>
              </a:spcAft>
              <a:buSzPts val="1800"/>
              <a:buFont typeface="Arial"/>
              <a:buChar char="•"/>
            </a:pPr>
            <a:r>
              <a:rPr lang="en-US" sz="2400">
                <a:latin typeface="Calibri"/>
                <a:ea typeface="Calibri"/>
                <a:cs typeface="Calibri"/>
                <a:sym typeface="Calibri"/>
              </a:rPr>
              <a:t>Learning requires </a:t>
            </a:r>
            <a:r>
              <a:rPr b="1" lang="en-US" sz="2400">
                <a:latin typeface="Calibri"/>
                <a:ea typeface="Calibri"/>
                <a:cs typeface="Calibri"/>
                <a:sym typeface="Calibri"/>
              </a:rPr>
              <a:t>active participation </a:t>
            </a:r>
            <a:r>
              <a:rPr lang="en-US" sz="2400">
                <a:latin typeface="Calibri"/>
                <a:ea typeface="Calibri"/>
                <a:cs typeface="Calibri"/>
                <a:sym typeface="Calibri"/>
              </a:rPr>
              <a:t>in the process. It’s not as simple as sitting</a:t>
            </a:r>
            <a:endParaRPr sz="2400">
              <a:latin typeface="Calibri"/>
              <a:ea typeface="Calibri"/>
              <a:cs typeface="Calibri"/>
              <a:sym typeface="Calibri"/>
            </a:endParaRPr>
          </a:p>
          <a:p>
            <a:pPr indent="0" lvl="0" marL="355600" rtl="0" algn="l">
              <a:lnSpc>
                <a:spcPct val="108124"/>
              </a:lnSpc>
              <a:spcBef>
                <a:spcPts val="0"/>
              </a:spcBef>
              <a:spcAft>
                <a:spcPts val="0"/>
              </a:spcAft>
              <a:buNone/>
            </a:pPr>
            <a:r>
              <a:rPr lang="en-US" sz="2400">
                <a:latin typeface="Calibri"/>
                <a:ea typeface="Calibri"/>
                <a:cs typeface="Calibri"/>
                <a:sym typeface="Calibri"/>
              </a:rPr>
              <a:t>and listening to someone talk at you.</a:t>
            </a:r>
            <a:endParaRPr sz="2400">
              <a:latin typeface="Calibri"/>
              <a:ea typeface="Calibri"/>
              <a:cs typeface="Calibri"/>
              <a:sym typeface="Calibri"/>
            </a:endParaRPr>
          </a:p>
          <a:p>
            <a:pPr indent="-343535" lvl="1" marL="812800" rtl="0" algn="l">
              <a:lnSpc>
                <a:spcPct val="100000"/>
              </a:lnSpc>
              <a:spcBef>
                <a:spcPts val="40"/>
              </a:spcBef>
              <a:spcAft>
                <a:spcPts val="0"/>
              </a:spcAft>
              <a:buSzPts val="1800"/>
              <a:buFont typeface="Arial"/>
              <a:buChar char="•"/>
            </a:pPr>
            <a:r>
              <a:rPr lang="en-US" sz="2000">
                <a:latin typeface="Calibri"/>
                <a:ea typeface="Calibri"/>
                <a:cs typeface="Calibri"/>
                <a:sym typeface="Calibri"/>
              </a:rPr>
              <a:t>Requires </a:t>
            </a:r>
            <a:r>
              <a:rPr b="1" lang="en-US" sz="2000">
                <a:latin typeface="Calibri"/>
                <a:ea typeface="Calibri"/>
                <a:cs typeface="Calibri"/>
                <a:sym typeface="Calibri"/>
              </a:rPr>
              <a:t>deliberate practice </a:t>
            </a:r>
            <a:r>
              <a:rPr lang="en-US" sz="2000">
                <a:latin typeface="Calibri"/>
                <a:ea typeface="Calibri"/>
                <a:cs typeface="Calibri"/>
                <a:sym typeface="Calibri"/>
              </a:rPr>
              <a:t>in </a:t>
            </a:r>
            <a:r>
              <a:rPr b="1" lang="en-US" sz="2000">
                <a:latin typeface="Calibri"/>
                <a:ea typeface="Calibri"/>
                <a:cs typeface="Calibri"/>
                <a:sym typeface="Calibri"/>
              </a:rPr>
              <a:t>learning by doing</a:t>
            </a:r>
            <a:endParaRPr sz="2000">
              <a:latin typeface="Calibri"/>
              <a:ea typeface="Calibri"/>
              <a:cs typeface="Calibri"/>
              <a:sym typeface="Calibri"/>
            </a:endParaRPr>
          </a:p>
          <a:p>
            <a:pPr indent="-343535" lvl="1" marL="812800" rtl="0" algn="l">
              <a:lnSpc>
                <a:spcPct val="100000"/>
              </a:lnSpc>
              <a:spcBef>
                <a:spcPts val="25"/>
              </a:spcBef>
              <a:spcAft>
                <a:spcPts val="0"/>
              </a:spcAft>
              <a:buSzPts val="1800"/>
              <a:buFont typeface="Arial"/>
              <a:buChar char="•"/>
            </a:pPr>
            <a:r>
              <a:rPr lang="en-US" sz="2000">
                <a:latin typeface="Calibri"/>
                <a:ea typeface="Calibri"/>
                <a:cs typeface="Calibri"/>
                <a:sym typeface="Calibri"/>
              </a:rPr>
              <a:t>Benefits from </a:t>
            </a:r>
            <a:r>
              <a:rPr b="1" lang="en-US" sz="2000">
                <a:latin typeface="Calibri"/>
                <a:ea typeface="Calibri"/>
                <a:cs typeface="Calibri"/>
                <a:sym typeface="Calibri"/>
              </a:rPr>
              <a:t>collaborative learning</a:t>
            </a:r>
            <a:endParaRPr sz="2000">
              <a:latin typeface="Calibri"/>
              <a:ea typeface="Calibri"/>
              <a:cs typeface="Calibri"/>
              <a:sym typeface="Calibri"/>
            </a:endParaRPr>
          </a:p>
        </p:txBody>
      </p:sp>
      <p:pic>
        <p:nvPicPr>
          <p:cNvPr id="329" name="Google Shape;329;p29"/>
          <p:cNvPicPr preferRelativeResize="0"/>
          <p:nvPr/>
        </p:nvPicPr>
        <p:blipFill rotWithShape="1">
          <a:blip r:embed="rId3">
            <a:alphaModFix/>
          </a:blip>
          <a:srcRect b="0" l="0" r="0" t="0"/>
          <a:stretch/>
        </p:blipFill>
        <p:spPr>
          <a:xfrm>
            <a:off x="8383523" y="4244340"/>
            <a:ext cx="3724655" cy="248412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30"/>
          <p:cNvSpPr txBox="1"/>
          <p:nvPr>
            <p:ph type="title"/>
          </p:nvPr>
        </p:nvSpPr>
        <p:spPr>
          <a:xfrm>
            <a:off x="916939" y="609676"/>
            <a:ext cx="9478500" cy="690600"/>
          </a:xfrm>
          <a:prstGeom prst="rect">
            <a:avLst/>
          </a:prstGeom>
          <a:noFill/>
          <a:ln>
            <a:noFill/>
          </a:ln>
        </p:spPr>
        <p:txBody>
          <a:bodyPr anchorCtr="0" anchor="t" bIns="0" lIns="0" spcFirstLastPara="1" rIns="0" wrap="square" tIns="13325">
            <a:spAutoFit/>
          </a:bodyPr>
          <a:lstStyle/>
          <a:p>
            <a:pPr indent="0" lvl="0" marL="12700" rtl="0" algn="l">
              <a:lnSpc>
                <a:spcPct val="100000"/>
              </a:lnSpc>
              <a:spcBef>
                <a:spcPts val="0"/>
              </a:spcBef>
              <a:spcAft>
                <a:spcPts val="0"/>
              </a:spcAft>
              <a:buNone/>
            </a:pPr>
            <a:r>
              <a:rPr lang="en-US"/>
              <a:t>How Learning Works</a:t>
            </a:r>
            <a:endParaRPr/>
          </a:p>
        </p:txBody>
      </p:sp>
      <p:sp>
        <p:nvSpPr>
          <p:cNvPr id="335" name="Google Shape;335;p30"/>
          <p:cNvSpPr txBox="1"/>
          <p:nvPr/>
        </p:nvSpPr>
        <p:spPr>
          <a:xfrm>
            <a:off x="1031239" y="1445716"/>
            <a:ext cx="10240500" cy="3344700"/>
          </a:xfrm>
          <a:prstGeom prst="rect">
            <a:avLst/>
          </a:prstGeom>
          <a:noFill/>
          <a:ln>
            <a:noFill/>
          </a:ln>
        </p:spPr>
        <p:txBody>
          <a:bodyPr anchorCtr="0" anchor="t" bIns="0" lIns="0" spcFirstLastPara="1" rIns="0" wrap="square" tIns="12700">
            <a:spAutoFit/>
          </a:bodyPr>
          <a:lstStyle/>
          <a:p>
            <a:pPr indent="-343535" lvl="0" marL="355600" rtl="0" algn="l">
              <a:lnSpc>
                <a:spcPct val="108125"/>
              </a:lnSpc>
              <a:spcBef>
                <a:spcPts val="0"/>
              </a:spcBef>
              <a:spcAft>
                <a:spcPts val="0"/>
              </a:spcAft>
              <a:buSzPts val="1800"/>
              <a:buFont typeface="Arial"/>
              <a:buChar char="•"/>
            </a:pPr>
            <a:r>
              <a:rPr lang="en-US" sz="2400">
                <a:latin typeface="Calibri"/>
                <a:ea typeface="Calibri"/>
                <a:cs typeface="Calibri"/>
                <a:sym typeface="Calibri"/>
              </a:rPr>
              <a:t>Learning requires </a:t>
            </a:r>
            <a:r>
              <a:rPr b="1" lang="en-US" sz="2400">
                <a:latin typeface="Calibri"/>
                <a:ea typeface="Calibri"/>
                <a:cs typeface="Calibri"/>
                <a:sym typeface="Calibri"/>
              </a:rPr>
              <a:t>active participation </a:t>
            </a:r>
            <a:r>
              <a:rPr lang="en-US" sz="2400">
                <a:latin typeface="Calibri"/>
                <a:ea typeface="Calibri"/>
                <a:cs typeface="Calibri"/>
                <a:sym typeface="Calibri"/>
              </a:rPr>
              <a:t>in the process. It’s not as simple as sitting</a:t>
            </a:r>
            <a:endParaRPr sz="2400">
              <a:latin typeface="Calibri"/>
              <a:ea typeface="Calibri"/>
              <a:cs typeface="Calibri"/>
              <a:sym typeface="Calibri"/>
            </a:endParaRPr>
          </a:p>
          <a:p>
            <a:pPr indent="0" lvl="0" marL="355600" rtl="0" algn="l">
              <a:lnSpc>
                <a:spcPct val="108125"/>
              </a:lnSpc>
              <a:spcBef>
                <a:spcPts val="0"/>
              </a:spcBef>
              <a:spcAft>
                <a:spcPts val="0"/>
              </a:spcAft>
              <a:buNone/>
            </a:pPr>
            <a:r>
              <a:rPr lang="en-US" sz="2400">
                <a:latin typeface="Calibri"/>
                <a:ea typeface="Calibri"/>
                <a:cs typeface="Calibri"/>
                <a:sym typeface="Calibri"/>
              </a:rPr>
              <a:t>and listening to someone talk at you.</a:t>
            </a:r>
            <a:endParaRPr sz="2400">
              <a:latin typeface="Calibri"/>
              <a:ea typeface="Calibri"/>
              <a:cs typeface="Calibri"/>
              <a:sym typeface="Calibri"/>
            </a:endParaRPr>
          </a:p>
          <a:p>
            <a:pPr indent="-343535" lvl="1" marL="812800" rtl="0" algn="l">
              <a:lnSpc>
                <a:spcPct val="100000"/>
              </a:lnSpc>
              <a:spcBef>
                <a:spcPts val="40"/>
              </a:spcBef>
              <a:spcAft>
                <a:spcPts val="0"/>
              </a:spcAft>
              <a:buSzPts val="1800"/>
              <a:buFont typeface="Arial"/>
              <a:buChar char="•"/>
            </a:pPr>
            <a:r>
              <a:rPr lang="en-US" sz="2000">
                <a:latin typeface="Calibri"/>
                <a:ea typeface="Calibri"/>
                <a:cs typeface="Calibri"/>
                <a:sym typeface="Calibri"/>
              </a:rPr>
              <a:t>Requires </a:t>
            </a:r>
            <a:r>
              <a:rPr b="1" lang="en-US" sz="2000">
                <a:latin typeface="Calibri"/>
                <a:ea typeface="Calibri"/>
                <a:cs typeface="Calibri"/>
                <a:sym typeface="Calibri"/>
              </a:rPr>
              <a:t>deliberate practice </a:t>
            </a:r>
            <a:r>
              <a:rPr lang="en-US" sz="2000">
                <a:latin typeface="Calibri"/>
                <a:ea typeface="Calibri"/>
                <a:cs typeface="Calibri"/>
                <a:sym typeface="Calibri"/>
              </a:rPr>
              <a:t>in </a:t>
            </a:r>
            <a:r>
              <a:rPr b="1" lang="en-US" sz="2000">
                <a:latin typeface="Calibri"/>
                <a:ea typeface="Calibri"/>
                <a:cs typeface="Calibri"/>
                <a:sym typeface="Calibri"/>
              </a:rPr>
              <a:t>learning by doing</a:t>
            </a:r>
            <a:endParaRPr sz="2000">
              <a:latin typeface="Calibri"/>
              <a:ea typeface="Calibri"/>
              <a:cs typeface="Calibri"/>
              <a:sym typeface="Calibri"/>
            </a:endParaRPr>
          </a:p>
          <a:p>
            <a:pPr indent="-343535" lvl="1" marL="812800" rtl="0" algn="l">
              <a:lnSpc>
                <a:spcPct val="100000"/>
              </a:lnSpc>
              <a:spcBef>
                <a:spcPts val="25"/>
              </a:spcBef>
              <a:spcAft>
                <a:spcPts val="0"/>
              </a:spcAft>
              <a:buSzPts val="1800"/>
              <a:buFont typeface="Arial"/>
              <a:buChar char="•"/>
            </a:pPr>
            <a:r>
              <a:rPr lang="en-US" sz="2000">
                <a:latin typeface="Calibri"/>
                <a:ea typeface="Calibri"/>
                <a:cs typeface="Calibri"/>
                <a:sym typeface="Calibri"/>
              </a:rPr>
              <a:t>Benefits from </a:t>
            </a:r>
            <a:r>
              <a:rPr b="1" lang="en-US" sz="2000">
                <a:latin typeface="Calibri"/>
                <a:ea typeface="Calibri"/>
                <a:cs typeface="Calibri"/>
                <a:sym typeface="Calibri"/>
              </a:rPr>
              <a:t>collaborative learning</a:t>
            </a:r>
            <a:endParaRPr sz="2000">
              <a:latin typeface="Calibri"/>
              <a:ea typeface="Calibri"/>
              <a:cs typeface="Calibri"/>
              <a:sym typeface="Calibri"/>
            </a:endParaRPr>
          </a:p>
          <a:p>
            <a:pPr indent="-343535" lvl="0" marL="355600" rtl="0" algn="l">
              <a:lnSpc>
                <a:spcPct val="100000"/>
              </a:lnSpc>
              <a:spcBef>
                <a:spcPts val="405"/>
              </a:spcBef>
              <a:spcAft>
                <a:spcPts val="0"/>
              </a:spcAft>
              <a:buSzPts val="1800"/>
              <a:buFont typeface="Arial"/>
              <a:buChar char="•"/>
            </a:pPr>
            <a:r>
              <a:rPr lang="en-US" sz="2400">
                <a:latin typeface="Calibri"/>
                <a:ea typeface="Calibri"/>
                <a:cs typeface="Calibri"/>
                <a:sym typeface="Calibri"/>
              </a:rPr>
              <a:t>Hybrid classroom model</a:t>
            </a:r>
            <a:endParaRPr sz="2400">
              <a:latin typeface="Calibri"/>
              <a:ea typeface="Calibri"/>
              <a:cs typeface="Calibri"/>
              <a:sym typeface="Calibri"/>
            </a:endParaRPr>
          </a:p>
          <a:p>
            <a:pPr indent="-342900" lvl="1" marL="812800" marR="3510278" rtl="0" algn="l">
              <a:lnSpc>
                <a:spcPct val="80000"/>
              </a:lnSpc>
              <a:spcBef>
                <a:spcPts val="520"/>
              </a:spcBef>
              <a:spcAft>
                <a:spcPts val="0"/>
              </a:spcAft>
              <a:buSzPts val="1800"/>
              <a:buFont typeface="Arial"/>
              <a:buChar char="•"/>
            </a:pPr>
            <a:r>
              <a:rPr lang="en-US" sz="2000">
                <a:latin typeface="Calibri"/>
                <a:ea typeface="Calibri"/>
                <a:cs typeface="Calibri"/>
                <a:sym typeface="Calibri"/>
              </a:rPr>
              <a:t>Asks you to do some preparation before class in the form of readings and practice problems.</a:t>
            </a:r>
            <a:endParaRPr sz="2000">
              <a:latin typeface="Calibri"/>
              <a:ea typeface="Calibri"/>
              <a:cs typeface="Calibri"/>
              <a:sym typeface="Calibri"/>
            </a:endParaRPr>
          </a:p>
          <a:p>
            <a:pPr indent="-343535" lvl="2" marL="1270000" rtl="0" algn="l">
              <a:lnSpc>
                <a:spcPct val="100000"/>
              </a:lnSpc>
              <a:spcBef>
                <a:spcPts val="70"/>
              </a:spcBef>
              <a:spcAft>
                <a:spcPts val="0"/>
              </a:spcAft>
              <a:buSzPts val="1800"/>
              <a:buFont typeface="Arial"/>
              <a:buChar char="•"/>
            </a:pPr>
            <a:r>
              <a:rPr lang="en-US" sz="1800">
                <a:latin typeface="Calibri"/>
                <a:ea typeface="Calibri"/>
                <a:cs typeface="Calibri"/>
                <a:sym typeface="Calibri"/>
              </a:rPr>
              <a:t>Should take ~20 minutes a day</a:t>
            </a:r>
            <a:endParaRPr sz="1800">
              <a:latin typeface="Calibri"/>
              <a:ea typeface="Calibri"/>
              <a:cs typeface="Calibri"/>
              <a:sym typeface="Calibri"/>
            </a:endParaRPr>
          </a:p>
          <a:p>
            <a:pPr indent="-343535" lvl="1" marL="812800" rtl="0" algn="l">
              <a:lnSpc>
                <a:spcPct val="108000"/>
              </a:lnSpc>
              <a:spcBef>
                <a:spcPts val="15"/>
              </a:spcBef>
              <a:spcAft>
                <a:spcPts val="0"/>
              </a:spcAft>
              <a:buSzPts val="1800"/>
              <a:buFont typeface="Arial"/>
              <a:buChar char="•"/>
            </a:pPr>
            <a:r>
              <a:rPr lang="en-US" sz="2000">
                <a:latin typeface="Calibri"/>
                <a:ea typeface="Calibri"/>
                <a:cs typeface="Calibri"/>
                <a:sym typeface="Calibri"/>
              </a:rPr>
              <a:t>Class will start with brief recap, then pick up</a:t>
            </a:r>
            <a:endParaRPr sz="2000">
              <a:latin typeface="Calibri"/>
              <a:ea typeface="Calibri"/>
              <a:cs typeface="Calibri"/>
              <a:sym typeface="Calibri"/>
            </a:endParaRPr>
          </a:p>
          <a:p>
            <a:pPr indent="0" lvl="0" marL="0" marR="4130675" rtl="0" algn="r">
              <a:lnSpc>
                <a:spcPct val="108000"/>
              </a:lnSpc>
              <a:spcBef>
                <a:spcPts val="0"/>
              </a:spcBef>
              <a:spcAft>
                <a:spcPts val="0"/>
              </a:spcAft>
              <a:buNone/>
            </a:pPr>
            <a:r>
              <a:rPr lang="en-US" sz="2000">
                <a:latin typeface="Calibri"/>
                <a:ea typeface="Calibri"/>
                <a:cs typeface="Calibri"/>
                <a:sym typeface="Calibri"/>
              </a:rPr>
              <a:t>where the reading and practice problems leave off.</a:t>
            </a:r>
            <a:endParaRPr sz="2000">
              <a:latin typeface="Calibri"/>
              <a:ea typeface="Calibri"/>
              <a:cs typeface="Calibri"/>
              <a:sym typeface="Calibri"/>
            </a:endParaRPr>
          </a:p>
        </p:txBody>
      </p:sp>
      <p:pic>
        <p:nvPicPr>
          <p:cNvPr id="336" name="Google Shape;336;p30"/>
          <p:cNvPicPr preferRelativeResize="0"/>
          <p:nvPr/>
        </p:nvPicPr>
        <p:blipFill rotWithShape="1">
          <a:blip r:embed="rId3">
            <a:alphaModFix/>
          </a:blip>
          <a:srcRect b="0" l="0" r="0" t="0"/>
          <a:stretch/>
        </p:blipFill>
        <p:spPr>
          <a:xfrm>
            <a:off x="8383523" y="4244340"/>
            <a:ext cx="3724654" cy="248412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p31"/>
          <p:cNvSpPr txBox="1"/>
          <p:nvPr>
            <p:ph type="title"/>
          </p:nvPr>
        </p:nvSpPr>
        <p:spPr>
          <a:xfrm>
            <a:off x="916939" y="609676"/>
            <a:ext cx="9478500" cy="690600"/>
          </a:xfrm>
          <a:prstGeom prst="rect">
            <a:avLst/>
          </a:prstGeom>
          <a:noFill/>
          <a:ln>
            <a:noFill/>
          </a:ln>
        </p:spPr>
        <p:txBody>
          <a:bodyPr anchorCtr="0" anchor="t" bIns="0" lIns="0" spcFirstLastPara="1" rIns="0" wrap="square" tIns="13325">
            <a:spAutoFit/>
          </a:bodyPr>
          <a:lstStyle/>
          <a:p>
            <a:pPr indent="0" lvl="0" marL="12700" rtl="0" algn="l">
              <a:lnSpc>
                <a:spcPct val="100000"/>
              </a:lnSpc>
              <a:spcBef>
                <a:spcPts val="0"/>
              </a:spcBef>
              <a:spcAft>
                <a:spcPts val="0"/>
              </a:spcAft>
              <a:buNone/>
            </a:pPr>
            <a:r>
              <a:rPr lang="en-US"/>
              <a:t>How Learning Works</a:t>
            </a:r>
            <a:endParaRPr/>
          </a:p>
        </p:txBody>
      </p:sp>
      <p:sp>
        <p:nvSpPr>
          <p:cNvPr id="342" name="Google Shape;342;p31"/>
          <p:cNvSpPr txBox="1"/>
          <p:nvPr/>
        </p:nvSpPr>
        <p:spPr>
          <a:xfrm>
            <a:off x="1031239" y="1445716"/>
            <a:ext cx="10240500" cy="4436100"/>
          </a:xfrm>
          <a:prstGeom prst="rect">
            <a:avLst/>
          </a:prstGeom>
          <a:noFill/>
          <a:ln>
            <a:noFill/>
          </a:ln>
        </p:spPr>
        <p:txBody>
          <a:bodyPr anchorCtr="0" anchor="t" bIns="0" lIns="0" spcFirstLastPara="1" rIns="0" wrap="square" tIns="12700">
            <a:spAutoFit/>
          </a:bodyPr>
          <a:lstStyle/>
          <a:p>
            <a:pPr indent="-343535" lvl="0" marL="355600" rtl="0" algn="l">
              <a:lnSpc>
                <a:spcPct val="108125"/>
              </a:lnSpc>
              <a:spcBef>
                <a:spcPts val="0"/>
              </a:spcBef>
              <a:spcAft>
                <a:spcPts val="0"/>
              </a:spcAft>
              <a:buSzPts val="1800"/>
              <a:buFont typeface="Arial"/>
              <a:buChar char="•"/>
            </a:pPr>
            <a:r>
              <a:rPr lang="en-US" sz="2400">
                <a:latin typeface="Calibri"/>
                <a:ea typeface="Calibri"/>
                <a:cs typeface="Calibri"/>
                <a:sym typeface="Calibri"/>
              </a:rPr>
              <a:t>Learning requires </a:t>
            </a:r>
            <a:r>
              <a:rPr b="1" lang="en-US" sz="2400">
                <a:latin typeface="Calibri"/>
                <a:ea typeface="Calibri"/>
                <a:cs typeface="Calibri"/>
                <a:sym typeface="Calibri"/>
              </a:rPr>
              <a:t>active participation </a:t>
            </a:r>
            <a:r>
              <a:rPr lang="en-US" sz="2400">
                <a:latin typeface="Calibri"/>
                <a:ea typeface="Calibri"/>
                <a:cs typeface="Calibri"/>
                <a:sym typeface="Calibri"/>
              </a:rPr>
              <a:t>in the process. It’s not as simple as sitting</a:t>
            </a:r>
            <a:endParaRPr sz="2400">
              <a:latin typeface="Calibri"/>
              <a:ea typeface="Calibri"/>
              <a:cs typeface="Calibri"/>
              <a:sym typeface="Calibri"/>
            </a:endParaRPr>
          </a:p>
          <a:p>
            <a:pPr indent="0" lvl="0" marL="355600" rtl="0" algn="l">
              <a:lnSpc>
                <a:spcPct val="108125"/>
              </a:lnSpc>
              <a:spcBef>
                <a:spcPts val="0"/>
              </a:spcBef>
              <a:spcAft>
                <a:spcPts val="0"/>
              </a:spcAft>
              <a:buNone/>
            </a:pPr>
            <a:r>
              <a:rPr lang="en-US" sz="2400">
                <a:latin typeface="Calibri"/>
                <a:ea typeface="Calibri"/>
                <a:cs typeface="Calibri"/>
                <a:sym typeface="Calibri"/>
              </a:rPr>
              <a:t>and listening to someone talk at you.</a:t>
            </a:r>
            <a:endParaRPr sz="2400">
              <a:latin typeface="Calibri"/>
              <a:ea typeface="Calibri"/>
              <a:cs typeface="Calibri"/>
              <a:sym typeface="Calibri"/>
            </a:endParaRPr>
          </a:p>
          <a:p>
            <a:pPr indent="-343535" lvl="1" marL="812800" rtl="0" algn="l">
              <a:lnSpc>
                <a:spcPct val="100000"/>
              </a:lnSpc>
              <a:spcBef>
                <a:spcPts val="40"/>
              </a:spcBef>
              <a:spcAft>
                <a:spcPts val="0"/>
              </a:spcAft>
              <a:buSzPts val="1800"/>
              <a:buFont typeface="Arial"/>
              <a:buChar char="•"/>
            </a:pPr>
            <a:r>
              <a:rPr lang="en-US" sz="2000">
                <a:latin typeface="Calibri"/>
                <a:ea typeface="Calibri"/>
                <a:cs typeface="Calibri"/>
                <a:sym typeface="Calibri"/>
              </a:rPr>
              <a:t>Requires </a:t>
            </a:r>
            <a:r>
              <a:rPr b="1" lang="en-US" sz="2000">
                <a:latin typeface="Calibri"/>
                <a:ea typeface="Calibri"/>
                <a:cs typeface="Calibri"/>
                <a:sym typeface="Calibri"/>
              </a:rPr>
              <a:t>deliberate practice </a:t>
            </a:r>
            <a:r>
              <a:rPr lang="en-US" sz="2000">
                <a:latin typeface="Calibri"/>
                <a:ea typeface="Calibri"/>
                <a:cs typeface="Calibri"/>
                <a:sym typeface="Calibri"/>
              </a:rPr>
              <a:t>in </a:t>
            </a:r>
            <a:r>
              <a:rPr b="1" lang="en-US" sz="2000">
                <a:latin typeface="Calibri"/>
                <a:ea typeface="Calibri"/>
                <a:cs typeface="Calibri"/>
                <a:sym typeface="Calibri"/>
              </a:rPr>
              <a:t>learning by doing</a:t>
            </a:r>
            <a:endParaRPr sz="2000">
              <a:latin typeface="Calibri"/>
              <a:ea typeface="Calibri"/>
              <a:cs typeface="Calibri"/>
              <a:sym typeface="Calibri"/>
            </a:endParaRPr>
          </a:p>
          <a:p>
            <a:pPr indent="-343535" lvl="1" marL="812800" rtl="0" algn="l">
              <a:lnSpc>
                <a:spcPct val="100000"/>
              </a:lnSpc>
              <a:spcBef>
                <a:spcPts val="25"/>
              </a:spcBef>
              <a:spcAft>
                <a:spcPts val="0"/>
              </a:spcAft>
              <a:buSzPts val="1800"/>
              <a:buFont typeface="Arial"/>
              <a:buChar char="•"/>
            </a:pPr>
            <a:r>
              <a:rPr lang="en-US" sz="2000">
                <a:latin typeface="Calibri"/>
                <a:ea typeface="Calibri"/>
                <a:cs typeface="Calibri"/>
                <a:sym typeface="Calibri"/>
              </a:rPr>
              <a:t>Benefits from </a:t>
            </a:r>
            <a:r>
              <a:rPr b="1" lang="en-US" sz="2000">
                <a:latin typeface="Calibri"/>
                <a:ea typeface="Calibri"/>
                <a:cs typeface="Calibri"/>
                <a:sym typeface="Calibri"/>
              </a:rPr>
              <a:t>collaborative learning</a:t>
            </a:r>
            <a:endParaRPr sz="2000">
              <a:latin typeface="Calibri"/>
              <a:ea typeface="Calibri"/>
              <a:cs typeface="Calibri"/>
              <a:sym typeface="Calibri"/>
            </a:endParaRPr>
          </a:p>
          <a:p>
            <a:pPr indent="-343535" lvl="0" marL="355600" rtl="0" algn="l">
              <a:lnSpc>
                <a:spcPct val="100000"/>
              </a:lnSpc>
              <a:spcBef>
                <a:spcPts val="405"/>
              </a:spcBef>
              <a:spcAft>
                <a:spcPts val="0"/>
              </a:spcAft>
              <a:buSzPts val="1800"/>
              <a:buFont typeface="Arial"/>
              <a:buChar char="•"/>
            </a:pPr>
            <a:r>
              <a:rPr lang="en-US" sz="2400">
                <a:latin typeface="Calibri"/>
                <a:ea typeface="Calibri"/>
                <a:cs typeface="Calibri"/>
                <a:sym typeface="Calibri"/>
              </a:rPr>
              <a:t>Hybrid classroom model</a:t>
            </a:r>
            <a:endParaRPr sz="2400">
              <a:latin typeface="Calibri"/>
              <a:ea typeface="Calibri"/>
              <a:cs typeface="Calibri"/>
              <a:sym typeface="Calibri"/>
            </a:endParaRPr>
          </a:p>
          <a:p>
            <a:pPr indent="-342900" lvl="1" marL="812800" marR="3510278" rtl="0" algn="l">
              <a:lnSpc>
                <a:spcPct val="80000"/>
              </a:lnSpc>
              <a:spcBef>
                <a:spcPts val="520"/>
              </a:spcBef>
              <a:spcAft>
                <a:spcPts val="0"/>
              </a:spcAft>
              <a:buSzPts val="1800"/>
              <a:buFont typeface="Arial"/>
              <a:buChar char="•"/>
            </a:pPr>
            <a:r>
              <a:rPr lang="en-US" sz="2000">
                <a:latin typeface="Calibri"/>
                <a:ea typeface="Calibri"/>
                <a:cs typeface="Calibri"/>
                <a:sym typeface="Calibri"/>
              </a:rPr>
              <a:t>Asks you to do some preparation before class in the form of readings and practice problems.</a:t>
            </a:r>
            <a:endParaRPr sz="2000">
              <a:latin typeface="Calibri"/>
              <a:ea typeface="Calibri"/>
              <a:cs typeface="Calibri"/>
              <a:sym typeface="Calibri"/>
            </a:endParaRPr>
          </a:p>
          <a:p>
            <a:pPr indent="-343535" lvl="2" marL="1270000" rtl="0" algn="l">
              <a:lnSpc>
                <a:spcPct val="100000"/>
              </a:lnSpc>
              <a:spcBef>
                <a:spcPts val="70"/>
              </a:spcBef>
              <a:spcAft>
                <a:spcPts val="0"/>
              </a:spcAft>
              <a:buSzPts val="1800"/>
              <a:buFont typeface="Arial"/>
              <a:buChar char="•"/>
            </a:pPr>
            <a:r>
              <a:rPr lang="en-US" sz="1800">
                <a:latin typeface="Calibri"/>
                <a:ea typeface="Calibri"/>
                <a:cs typeface="Calibri"/>
                <a:sym typeface="Calibri"/>
              </a:rPr>
              <a:t>Should take ~20 minutes a day</a:t>
            </a:r>
            <a:endParaRPr sz="1800">
              <a:latin typeface="Calibri"/>
              <a:ea typeface="Calibri"/>
              <a:cs typeface="Calibri"/>
              <a:sym typeface="Calibri"/>
            </a:endParaRPr>
          </a:p>
          <a:p>
            <a:pPr indent="-343535" lvl="1" marL="812800" rtl="0" algn="l">
              <a:lnSpc>
                <a:spcPct val="108000"/>
              </a:lnSpc>
              <a:spcBef>
                <a:spcPts val="15"/>
              </a:spcBef>
              <a:spcAft>
                <a:spcPts val="0"/>
              </a:spcAft>
              <a:buSzPts val="1800"/>
              <a:buFont typeface="Arial"/>
              <a:buChar char="•"/>
            </a:pPr>
            <a:r>
              <a:rPr lang="en-US" sz="2000">
                <a:latin typeface="Calibri"/>
                <a:ea typeface="Calibri"/>
                <a:cs typeface="Calibri"/>
                <a:sym typeface="Calibri"/>
              </a:rPr>
              <a:t>Class will start with brief recap, then pick up</a:t>
            </a:r>
            <a:endParaRPr sz="2000">
              <a:latin typeface="Calibri"/>
              <a:ea typeface="Calibri"/>
              <a:cs typeface="Calibri"/>
              <a:sym typeface="Calibri"/>
            </a:endParaRPr>
          </a:p>
          <a:p>
            <a:pPr indent="0" lvl="0" marL="0" marR="4130675" rtl="0" algn="r">
              <a:lnSpc>
                <a:spcPct val="108000"/>
              </a:lnSpc>
              <a:spcBef>
                <a:spcPts val="0"/>
              </a:spcBef>
              <a:spcAft>
                <a:spcPts val="0"/>
              </a:spcAft>
              <a:buNone/>
            </a:pPr>
            <a:r>
              <a:rPr lang="en-US" sz="2000">
                <a:latin typeface="Calibri"/>
                <a:ea typeface="Calibri"/>
                <a:cs typeface="Calibri"/>
                <a:sym typeface="Calibri"/>
              </a:rPr>
              <a:t>where the reading and practice problems leave off.</a:t>
            </a:r>
            <a:endParaRPr sz="2000">
              <a:latin typeface="Calibri"/>
              <a:ea typeface="Calibri"/>
              <a:cs typeface="Calibri"/>
              <a:sym typeface="Calibri"/>
            </a:endParaRPr>
          </a:p>
          <a:p>
            <a:pPr indent="-343535" lvl="0" marL="355600" rtl="0" algn="l">
              <a:lnSpc>
                <a:spcPct val="100000"/>
              </a:lnSpc>
              <a:spcBef>
                <a:spcPts val="405"/>
              </a:spcBef>
              <a:spcAft>
                <a:spcPts val="0"/>
              </a:spcAft>
              <a:buSzPts val="1800"/>
              <a:buFont typeface="Arial"/>
              <a:buChar char="•"/>
            </a:pPr>
            <a:r>
              <a:rPr lang="en-US" sz="2400">
                <a:latin typeface="Calibri"/>
                <a:ea typeface="Calibri"/>
                <a:cs typeface="Calibri"/>
                <a:sym typeface="Calibri"/>
              </a:rPr>
              <a:t>Pre-class materials and attendance are ungraded, but</a:t>
            </a:r>
            <a:endParaRPr sz="2400">
              <a:latin typeface="Calibri"/>
              <a:ea typeface="Calibri"/>
              <a:cs typeface="Calibri"/>
              <a:sym typeface="Calibri"/>
            </a:endParaRPr>
          </a:p>
          <a:p>
            <a:pPr indent="-343535" lvl="1" marL="812800" rtl="0" algn="l">
              <a:lnSpc>
                <a:spcPct val="108000"/>
              </a:lnSpc>
              <a:spcBef>
                <a:spcPts val="40"/>
              </a:spcBef>
              <a:spcAft>
                <a:spcPts val="0"/>
              </a:spcAft>
              <a:buSzPts val="1800"/>
              <a:buFont typeface="Arial"/>
              <a:buChar char="•"/>
            </a:pPr>
            <a:r>
              <a:rPr lang="en-US" sz="2000">
                <a:latin typeface="Calibri"/>
                <a:ea typeface="Calibri"/>
                <a:cs typeface="Calibri"/>
                <a:sym typeface="Calibri"/>
              </a:rPr>
              <a:t>It’s okay if you find them challenging! That means</a:t>
            </a:r>
            <a:endParaRPr sz="2000">
              <a:latin typeface="Calibri"/>
              <a:ea typeface="Calibri"/>
              <a:cs typeface="Calibri"/>
              <a:sym typeface="Calibri"/>
            </a:endParaRPr>
          </a:p>
          <a:p>
            <a:pPr indent="0" lvl="0" marL="812800" rtl="0" algn="l">
              <a:lnSpc>
                <a:spcPct val="108000"/>
              </a:lnSpc>
              <a:spcBef>
                <a:spcPts val="0"/>
              </a:spcBef>
              <a:spcAft>
                <a:spcPts val="0"/>
              </a:spcAft>
              <a:buNone/>
            </a:pPr>
            <a:r>
              <a:rPr lang="en-US" sz="2000">
                <a:latin typeface="Calibri"/>
                <a:ea typeface="Calibri"/>
                <a:cs typeface="Calibri"/>
                <a:sym typeface="Calibri"/>
              </a:rPr>
              <a:t>you are learning!</a:t>
            </a:r>
            <a:endParaRPr sz="2000">
              <a:latin typeface="Calibri"/>
              <a:ea typeface="Calibri"/>
              <a:cs typeface="Calibri"/>
              <a:sym typeface="Calibri"/>
            </a:endParaRPr>
          </a:p>
        </p:txBody>
      </p:sp>
      <p:pic>
        <p:nvPicPr>
          <p:cNvPr id="343" name="Google Shape;343;p31"/>
          <p:cNvPicPr preferRelativeResize="0"/>
          <p:nvPr/>
        </p:nvPicPr>
        <p:blipFill rotWithShape="1">
          <a:blip r:embed="rId3">
            <a:alphaModFix/>
          </a:blip>
          <a:srcRect b="0" l="0" r="0" t="0"/>
          <a:stretch/>
        </p:blipFill>
        <p:spPr>
          <a:xfrm>
            <a:off x="8383523" y="4244340"/>
            <a:ext cx="3724654" cy="248412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32"/>
          <p:cNvSpPr txBox="1"/>
          <p:nvPr>
            <p:ph type="title"/>
          </p:nvPr>
        </p:nvSpPr>
        <p:spPr>
          <a:xfrm>
            <a:off x="916939" y="609676"/>
            <a:ext cx="9478645" cy="697230"/>
          </a:xfrm>
          <a:prstGeom prst="rect">
            <a:avLst/>
          </a:prstGeom>
          <a:noFill/>
          <a:ln>
            <a:noFill/>
          </a:ln>
        </p:spPr>
        <p:txBody>
          <a:bodyPr anchorCtr="0" anchor="t" bIns="0" lIns="0" spcFirstLastPara="1" rIns="0" wrap="square" tIns="13325">
            <a:spAutoFit/>
          </a:bodyPr>
          <a:lstStyle/>
          <a:p>
            <a:pPr indent="0" lvl="0" marL="12700" rtl="0" algn="l">
              <a:lnSpc>
                <a:spcPct val="100000"/>
              </a:lnSpc>
              <a:spcBef>
                <a:spcPts val="0"/>
              </a:spcBef>
              <a:spcAft>
                <a:spcPts val="0"/>
              </a:spcAft>
              <a:buNone/>
            </a:pPr>
            <a:r>
              <a:rPr lang="en-US"/>
              <a:t>Metacognition</a:t>
            </a:r>
            <a:endParaRPr/>
          </a:p>
        </p:txBody>
      </p:sp>
      <p:sp>
        <p:nvSpPr>
          <p:cNvPr id="349" name="Google Shape;349;p32"/>
          <p:cNvSpPr txBox="1"/>
          <p:nvPr/>
        </p:nvSpPr>
        <p:spPr>
          <a:xfrm>
            <a:off x="1075740" y="1508582"/>
            <a:ext cx="10198735" cy="4100195"/>
          </a:xfrm>
          <a:prstGeom prst="rect">
            <a:avLst/>
          </a:prstGeom>
          <a:noFill/>
          <a:ln>
            <a:noFill/>
          </a:ln>
        </p:spPr>
        <p:txBody>
          <a:bodyPr anchorCtr="0" anchor="t" bIns="0" lIns="0" spcFirstLastPara="1" rIns="0" wrap="square" tIns="13325">
            <a:spAutoFit/>
          </a:bodyPr>
          <a:lstStyle/>
          <a:p>
            <a:pPr indent="-342900" lvl="0" marL="354965" rtl="0" algn="l">
              <a:lnSpc>
                <a:spcPct val="100000"/>
              </a:lnSpc>
              <a:spcBef>
                <a:spcPts val="0"/>
              </a:spcBef>
              <a:spcAft>
                <a:spcPts val="0"/>
              </a:spcAft>
              <a:buClr>
                <a:srgbClr val="000000"/>
              </a:buClr>
              <a:buSzPts val="1800"/>
              <a:buFont typeface="Arial"/>
              <a:buChar char="•"/>
            </a:pPr>
            <a:r>
              <a:rPr b="1" lang="en-US" sz="2600">
                <a:solidFill>
                  <a:srgbClr val="9E7927"/>
                </a:solidFill>
                <a:latin typeface="Calibri"/>
                <a:ea typeface="Calibri"/>
                <a:cs typeface="Calibri"/>
                <a:sym typeface="Calibri"/>
              </a:rPr>
              <a:t>Metacognition</a:t>
            </a:r>
            <a:r>
              <a:rPr lang="en-US" sz="2600">
                <a:latin typeface="Calibri"/>
                <a:ea typeface="Calibri"/>
                <a:cs typeface="Calibri"/>
                <a:sym typeface="Calibri"/>
              </a:rPr>
              <a:t>: asking questions about your solution process.</a:t>
            </a:r>
            <a:endParaRPr sz="2600">
              <a:latin typeface="Calibri"/>
              <a:ea typeface="Calibri"/>
              <a:cs typeface="Calibri"/>
              <a:sym typeface="Calibri"/>
            </a:endParaRPr>
          </a:p>
          <a:p>
            <a:pPr indent="-342900" lvl="0" marL="354965" rtl="0" algn="l">
              <a:lnSpc>
                <a:spcPct val="114615"/>
              </a:lnSpc>
              <a:spcBef>
                <a:spcPts val="2245"/>
              </a:spcBef>
              <a:spcAft>
                <a:spcPts val="0"/>
              </a:spcAft>
              <a:buSzPts val="1800"/>
              <a:buFont typeface="Arial"/>
              <a:buChar char="•"/>
            </a:pPr>
            <a:r>
              <a:rPr lang="en-US" sz="2600">
                <a:latin typeface="Calibri"/>
                <a:ea typeface="Calibri"/>
                <a:cs typeface="Calibri"/>
                <a:sym typeface="Calibri"/>
              </a:rPr>
              <a:t>Examples:</a:t>
            </a:r>
            <a:endParaRPr sz="2600">
              <a:latin typeface="Calibri"/>
              <a:ea typeface="Calibri"/>
              <a:cs typeface="Calibri"/>
              <a:sym typeface="Calibri"/>
            </a:endParaRPr>
          </a:p>
          <a:p>
            <a:pPr indent="-343535" lvl="1" marL="812165" rtl="0" algn="l">
              <a:lnSpc>
                <a:spcPct val="95454"/>
              </a:lnSpc>
              <a:spcBef>
                <a:spcPts val="0"/>
              </a:spcBef>
              <a:spcAft>
                <a:spcPts val="0"/>
              </a:spcAft>
              <a:buSzPts val="1800"/>
              <a:buFont typeface="Arial"/>
              <a:buChar char="•"/>
            </a:pPr>
            <a:r>
              <a:rPr b="1" lang="en-US" sz="2200">
                <a:latin typeface="Calibri"/>
                <a:ea typeface="Calibri"/>
                <a:cs typeface="Calibri"/>
                <a:sym typeface="Calibri"/>
              </a:rPr>
              <a:t>While debugging</a:t>
            </a:r>
            <a:r>
              <a:rPr lang="en-US" sz="2200">
                <a:latin typeface="Calibri"/>
                <a:ea typeface="Calibri"/>
                <a:cs typeface="Calibri"/>
                <a:sym typeface="Calibri"/>
              </a:rPr>
              <a:t>: explain to yourself why you’re making this change to your</a:t>
            </a:r>
            <a:endParaRPr sz="2200">
              <a:latin typeface="Calibri"/>
              <a:ea typeface="Calibri"/>
              <a:cs typeface="Calibri"/>
              <a:sym typeface="Calibri"/>
            </a:endParaRPr>
          </a:p>
          <a:p>
            <a:pPr indent="0" lvl="0" marL="812165" rtl="0" algn="l">
              <a:lnSpc>
                <a:spcPct val="95454"/>
              </a:lnSpc>
              <a:spcBef>
                <a:spcPts val="0"/>
              </a:spcBef>
              <a:spcAft>
                <a:spcPts val="0"/>
              </a:spcAft>
              <a:buNone/>
            </a:pPr>
            <a:r>
              <a:rPr lang="en-US" sz="2200">
                <a:latin typeface="Calibri"/>
                <a:ea typeface="Calibri"/>
                <a:cs typeface="Calibri"/>
                <a:sym typeface="Calibri"/>
              </a:rPr>
              <a:t>program.</a:t>
            </a:r>
            <a:endParaRPr sz="2200">
              <a:latin typeface="Calibri"/>
              <a:ea typeface="Calibri"/>
              <a:cs typeface="Calibri"/>
              <a:sym typeface="Calibri"/>
            </a:endParaRPr>
          </a:p>
          <a:p>
            <a:pPr indent="-342900" lvl="1" marL="812165" marR="237490" rtl="0" algn="l">
              <a:lnSpc>
                <a:spcPct val="70000"/>
              </a:lnSpc>
              <a:spcBef>
                <a:spcPts val="650"/>
              </a:spcBef>
              <a:spcAft>
                <a:spcPts val="0"/>
              </a:spcAft>
              <a:buSzPts val="1800"/>
              <a:buFont typeface="Arial"/>
              <a:buChar char="•"/>
            </a:pPr>
            <a:r>
              <a:rPr b="1" lang="en-US" sz="2200">
                <a:latin typeface="Calibri"/>
                <a:ea typeface="Calibri"/>
                <a:cs typeface="Calibri"/>
                <a:sym typeface="Calibri"/>
              </a:rPr>
              <a:t>Before running your program</a:t>
            </a:r>
            <a:r>
              <a:rPr lang="en-US" sz="2200">
                <a:latin typeface="Calibri"/>
                <a:ea typeface="Calibri"/>
                <a:cs typeface="Calibri"/>
                <a:sym typeface="Calibri"/>
              </a:rPr>
              <a:t>: make an explicit prediction of what you expect to see.</a:t>
            </a:r>
            <a:endParaRPr sz="2200">
              <a:latin typeface="Calibri"/>
              <a:ea typeface="Calibri"/>
              <a:cs typeface="Calibri"/>
              <a:sym typeface="Calibri"/>
            </a:endParaRPr>
          </a:p>
          <a:p>
            <a:pPr indent="-343535" lvl="1" marL="812165" rtl="0" algn="l">
              <a:lnSpc>
                <a:spcPct val="88409"/>
              </a:lnSpc>
              <a:spcBef>
                <a:spcPts val="0"/>
              </a:spcBef>
              <a:spcAft>
                <a:spcPts val="0"/>
              </a:spcAft>
              <a:buSzPts val="1800"/>
              <a:buFont typeface="Arial"/>
              <a:buChar char="•"/>
            </a:pPr>
            <a:r>
              <a:rPr b="1" lang="en-US" sz="2200">
                <a:latin typeface="Calibri"/>
                <a:ea typeface="Calibri"/>
                <a:cs typeface="Calibri"/>
                <a:sym typeface="Calibri"/>
              </a:rPr>
              <a:t>When coding</a:t>
            </a:r>
            <a:r>
              <a:rPr lang="en-US" sz="2200">
                <a:latin typeface="Calibri"/>
                <a:ea typeface="Calibri"/>
                <a:cs typeface="Calibri"/>
                <a:sym typeface="Calibri"/>
              </a:rPr>
              <a:t>: be aware when you’re not making progress, so you can take a break</a:t>
            </a:r>
            <a:endParaRPr sz="2200">
              <a:latin typeface="Calibri"/>
              <a:ea typeface="Calibri"/>
              <a:cs typeface="Calibri"/>
              <a:sym typeface="Calibri"/>
            </a:endParaRPr>
          </a:p>
          <a:p>
            <a:pPr indent="0" lvl="0" marL="812165" rtl="0" algn="l">
              <a:lnSpc>
                <a:spcPct val="95454"/>
              </a:lnSpc>
              <a:spcBef>
                <a:spcPts val="0"/>
              </a:spcBef>
              <a:spcAft>
                <a:spcPts val="0"/>
              </a:spcAft>
              <a:buNone/>
            </a:pPr>
            <a:r>
              <a:rPr lang="en-US" sz="2200">
                <a:latin typeface="Calibri"/>
                <a:ea typeface="Calibri"/>
                <a:cs typeface="Calibri"/>
                <a:sym typeface="Calibri"/>
              </a:rPr>
              <a:t>or try a different strategy.</a:t>
            </a:r>
            <a:endParaRPr sz="2200">
              <a:latin typeface="Calibri"/>
              <a:ea typeface="Calibri"/>
              <a:cs typeface="Calibri"/>
              <a:sym typeface="Calibri"/>
            </a:endParaRPr>
          </a:p>
          <a:p>
            <a:pPr indent="-343535" lvl="1" marL="812165" rtl="0" algn="l">
              <a:lnSpc>
                <a:spcPct val="109318"/>
              </a:lnSpc>
              <a:spcBef>
                <a:spcPts val="0"/>
              </a:spcBef>
              <a:spcAft>
                <a:spcPts val="0"/>
              </a:spcAft>
              <a:buSzPts val="1800"/>
              <a:buFont typeface="Arial"/>
              <a:buChar char="•"/>
            </a:pPr>
            <a:r>
              <a:rPr b="1" lang="en-US" sz="2200">
                <a:latin typeface="Calibri"/>
                <a:ea typeface="Calibri"/>
                <a:cs typeface="Calibri"/>
                <a:sym typeface="Calibri"/>
              </a:rPr>
              <a:t>When designing</a:t>
            </a:r>
            <a:r>
              <a:rPr lang="en-US" sz="2200">
                <a:latin typeface="Calibri"/>
                <a:ea typeface="Calibri"/>
                <a:cs typeface="Calibri"/>
                <a:sym typeface="Calibri"/>
              </a:rPr>
              <a:t>:</a:t>
            </a:r>
            <a:endParaRPr sz="2200">
              <a:latin typeface="Calibri"/>
              <a:ea typeface="Calibri"/>
              <a:cs typeface="Calibri"/>
              <a:sym typeface="Calibri"/>
            </a:endParaRPr>
          </a:p>
          <a:p>
            <a:pPr indent="-343535" lvl="2" marL="1269365" rtl="0" algn="l">
              <a:lnSpc>
                <a:spcPct val="110263"/>
              </a:lnSpc>
              <a:spcBef>
                <a:spcPts val="0"/>
              </a:spcBef>
              <a:spcAft>
                <a:spcPts val="0"/>
              </a:spcAft>
              <a:buSzPts val="1800"/>
              <a:buFont typeface="Arial"/>
              <a:buChar char="•"/>
            </a:pPr>
            <a:r>
              <a:rPr lang="en-US" sz="1900">
                <a:latin typeface="Calibri"/>
                <a:ea typeface="Calibri"/>
                <a:cs typeface="Calibri"/>
                <a:sym typeface="Calibri"/>
              </a:rPr>
              <a:t>Explain the tradeoffs with using a different data structure or algorithm.</a:t>
            </a:r>
            <a:endParaRPr sz="1900">
              <a:latin typeface="Calibri"/>
              <a:ea typeface="Calibri"/>
              <a:cs typeface="Calibri"/>
              <a:sym typeface="Calibri"/>
            </a:endParaRPr>
          </a:p>
          <a:p>
            <a:pPr indent="-343535" lvl="2" marL="1269365" rtl="0" algn="l">
              <a:lnSpc>
                <a:spcPct val="110263"/>
              </a:lnSpc>
              <a:spcBef>
                <a:spcPts val="0"/>
              </a:spcBef>
              <a:spcAft>
                <a:spcPts val="0"/>
              </a:spcAft>
              <a:buSzPts val="1800"/>
              <a:buFont typeface="Arial"/>
              <a:buChar char="•"/>
            </a:pPr>
            <a:r>
              <a:rPr lang="en-US" sz="1900">
                <a:latin typeface="Calibri"/>
                <a:ea typeface="Calibri"/>
                <a:cs typeface="Calibri"/>
                <a:sym typeface="Calibri"/>
              </a:rPr>
              <a:t>If one or more requirements change, how would the solution change as a result?</a:t>
            </a:r>
            <a:endParaRPr sz="1900">
              <a:latin typeface="Calibri"/>
              <a:ea typeface="Calibri"/>
              <a:cs typeface="Calibri"/>
              <a:sym typeface="Calibri"/>
            </a:endParaRPr>
          </a:p>
          <a:p>
            <a:pPr indent="-343535" lvl="2" marL="1269365" rtl="0" algn="l">
              <a:lnSpc>
                <a:spcPct val="107631"/>
              </a:lnSpc>
              <a:spcBef>
                <a:spcPts val="0"/>
              </a:spcBef>
              <a:spcAft>
                <a:spcPts val="0"/>
              </a:spcAft>
              <a:buSzPts val="1800"/>
              <a:buFont typeface="Arial"/>
              <a:buChar char="•"/>
            </a:pPr>
            <a:r>
              <a:rPr lang="en-US" sz="1900">
                <a:latin typeface="Calibri"/>
                <a:ea typeface="Calibri"/>
                <a:cs typeface="Calibri"/>
                <a:sym typeface="Calibri"/>
              </a:rPr>
              <a:t>Reflect on how you ruled out alternative ideas along the way to a solution.</a:t>
            </a:r>
            <a:endParaRPr sz="1900">
              <a:latin typeface="Calibri"/>
              <a:ea typeface="Calibri"/>
              <a:cs typeface="Calibri"/>
              <a:sym typeface="Calibri"/>
            </a:endParaRPr>
          </a:p>
          <a:p>
            <a:pPr indent="-343535" lvl="1" marL="812165" rtl="0" algn="l">
              <a:lnSpc>
                <a:spcPct val="113409"/>
              </a:lnSpc>
              <a:spcBef>
                <a:spcPts val="0"/>
              </a:spcBef>
              <a:spcAft>
                <a:spcPts val="0"/>
              </a:spcAft>
              <a:buSzPts val="1800"/>
              <a:buFont typeface="Arial"/>
              <a:buChar char="•"/>
            </a:pPr>
            <a:r>
              <a:rPr b="1" lang="en-US" sz="2200">
                <a:latin typeface="Calibri"/>
                <a:ea typeface="Calibri"/>
                <a:cs typeface="Calibri"/>
                <a:sym typeface="Calibri"/>
              </a:rPr>
              <a:t>When studying</a:t>
            </a:r>
            <a:r>
              <a:rPr lang="en-US" sz="2200">
                <a:latin typeface="Calibri"/>
                <a:ea typeface="Calibri"/>
                <a:cs typeface="Calibri"/>
                <a:sym typeface="Calibri"/>
              </a:rPr>
              <a:t>: what is the relationship of this topic to other ideas in the course?</a:t>
            </a:r>
            <a:endParaRPr sz="2200">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p33"/>
          <p:cNvSpPr txBox="1"/>
          <p:nvPr>
            <p:ph type="title"/>
          </p:nvPr>
        </p:nvSpPr>
        <p:spPr>
          <a:xfrm>
            <a:off x="916939" y="609676"/>
            <a:ext cx="9478645" cy="697230"/>
          </a:xfrm>
          <a:prstGeom prst="rect">
            <a:avLst/>
          </a:prstGeom>
          <a:noFill/>
          <a:ln>
            <a:noFill/>
          </a:ln>
        </p:spPr>
        <p:txBody>
          <a:bodyPr anchorCtr="0" anchor="t" bIns="0" lIns="0" spcFirstLastPara="1" rIns="0" wrap="square" tIns="13325">
            <a:spAutoFit/>
          </a:bodyPr>
          <a:lstStyle/>
          <a:p>
            <a:pPr indent="0" lvl="0" marL="12700" rtl="0" algn="l">
              <a:lnSpc>
                <a:spcPct val="100000"/>
              </a:lnSpc>
              <a:spcBef>
                <a:spcPts val="0"/>
              </a:spcBef>
              <a:spcAft>
                <a:spcPts val="0"/>
              </a:spcAft>
              <a:buNone/>
            </a:pPr>
            <a:r>
              <a:rPr lang="en-US"/>
              <a:t>Learning in CSE 121 (or anywhere)</a:t>
            </a:r>
            <a:endParaRPr/>
          </a:p>
        </p:txBody>
      </p:sp>
      <p:pic>
        <p:nvPicPr>
          <p:cNvPr id="355" name="Google Shape;355;p33"/>
          <p:cNvPicPr preferRelativeResize="0"/>
          <p:nvPr/>
        </p:nvPicPr>
        <p:blipFill rotWithShape="1">
          <a:blip r:embed="rId3">
            <a:alphaModFix/>
          </a:blip>
          <a:srcRect b="0" l="0" r="0" t="0"/>
          <a:stretch/>
        </p:blipFill>
        <p:spPr>
          <a:xfrm>
            <a:off x="1490493" y="1874169"/>
            <a:ext cx="8845174" cy="4049522"/>
          </a:xfrm>
          <a:prstGeom prst="rect">
            <a:avLst/>
          </a:prstGeom>
          <a:noFill/>
          <a:ln>
            <a:noFill/>
          </a:ln>
        </p:spPr>
      </p:pic>
      <p:sp>
        <p:nvSpPr>
          <p:cNvPr id="356" name="Google Shape;356;p33"/>
          <p:cNvSpPr txBox="1"/>
          <p:nvPr>
            <p:ph idx="11" type="ftr"/>
          </p:nvPr>
        </p:nvSpPr>
        <p:spPr>
          <a:xfrm>
            <a:off x="5392928" y="6464985"/>
            <a:ext cx="1407900" cy="184800"/>
          </a:xfrm>
          <a:prstGeom prst="rect">
            <a:avLst/>
          </a:prstGeom>
          <a:noFill/>
          <a:ln>
            <a:noFill/>
          </a:ln>
        </p:spPr>
        <p:txBody>
          <a:bodyPr anchorCtr="0" anchor="t" bIns="0" lIns="0" spcFirstLastPara="1" rIns="0" wrap="square" tIns="0">
            <a:spAutoFit/>
          </a:bodyPr>
          <a:lstStyle/>
          <a:p>
            <a:pPr indent="0" lvl="0" marL="12700" rtl="0" algn="l">
              <a:lnSpc>
                <a:spcPct val="103333"/>
              </a:lnSpc>
              <a:spcBef>
                <a:spcPts val="0"/>
              </a:spcBef>
              <a:spcAft>
                <a:spcPts val="0"/>
              </a:spcAft>
              <a:buNone/>
            </a:pPr>
            <a:r>
              <a:rPr lang="en-US"/>
              <a:t>Lesson 0 - Su 2023</a:t>
            </a:r>
            <a:endParaRPr/>
          </a:p>
        </p:txBody>
      </p:sp>
      <p:sp>
        <p:nvSpPr>
          <p:cNvPr id="357" name="Google Shape;357;p33"/>
          <p:cNvSpPr txBox="1"/>
          <p:nvPr>
            <p:ph idx="12" type="sldNum"/>
          </p:nvPr>
        </p:nvSpPr>
        <p:spPr>
          <a:xfrm>
            <a:off x="11068811" y="6464985"/>
            <a:ext cx="244475" cy="178434"/>
          </a:xfrm>
          <a:prstGeom prst="rect">
            <a:avLst/>
          </a:prstGeom>
          <a:noFill/>
          <a:ln>
            <a:noFill/>
          </a:ln>
        </p:spPr>
        <p:txBody>
          <a:bodyPr anchorCtr="0" anchor="t" bIns="0" lIns="0" spcFirstLastPara="1" rIns="0" wrap="square" tIns="0">
            <a:spAutoFit/>
          </a:bodyPr>
          <a:lstStyle/>
          <a:p>
            <a:pPr indent="0" lvl="0" marL="38100" rtl="0" algn="l">
              <a:lnSpc>
                <a:spcPct val="103333"/>
              </a:lnSpc>
              <a:spcBef>
                <a:spcPts val="0"/>
              </a:spcBef>
              <a:spcAft>
                <a:spcPts val="0"/>
              </a:spcAft>
              <a:buNone/>
            </a:pPr>
            <a:fld id="{00000000-1234-1234-1234-123412341234}" type="slidenum">
              <a:rPr lang="en-US"/>
              <a:t>‹#›</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p34"/>
          <p:cNvSpPr txBox="1"/>
          <p:nvPr>
            <p:ph type="title"/>
          </p:nvPr>
        </p:nvSpPr>
        <p:spPr>
          <a:xfrm>
            <a:off x="916939" y="609676"/>
            <a:ext cx="9478645" cy="697230"/>
          </a:xfrm>
          <a:prstGeom prst="rect">
            <a:avLst/>
          </a:prstGeom>
          <a:noFill/>
          <a:ln>
            <a:noFill/>
          </a:ln>
        </p:spPr>
        <p:txBody>
          <a:bodyPr anchorCtr="0" anchor="t" bIns="0" lIns="0" spcFirstLastPara="1" rIns="0" wrap="square" tIns="13325">
            <a:spAutoFit/>
          </a:bodyPr>
          <a:lstStyle/>
          <a:p>
            <a:pPr indent="0" lvl="0" marL="12700" rtl="0" algn="l">
              <a:lnSpc>
                <a:spcPct val="100000"/>
              </a:lnSpc>
              <a:spcBef>
                <a:spcPts val="0"/>
              </a:spcBef>
              <a:spcAft>
                <a:spcPts val="0"/>
              </a:spcAft>
              <a:buNone/>
            </a:pPr>
            <a:r>
              <a:rPr lang="en-US"/>
              <a:t>Course Culture and Support</a:t>
            </a:r>
            <a:endParaRPr/>
          </a:p>
        </p:txBody>
      </p:sp>
      <p:sp>
        <p:nvSpPr>
          <p:cNvPr id="363" name="Google Shape;363;p34"/>
          <p:cNvSpPr txBox="1"/>
          <p:nvPr>
            <p:ph idx="11" type="ftr"/>
          </p:nvPr>
        </p:nvSpPr>
        <p:spPr>
          <a:xfrm>
            <a:off x="5392928" y="6464985"/>
            <a:ext cx="1407900" cy="184800"/>
          </a:xfrm>
          <a:prstGeom prst="rect">
            <a:avLst/>
          </a:prstGeom>
          <a:noFill/>
          <a:ln>
            <a:noFill/>
          </a:ln>
        </p:spPr>
        <p:txBody>
          <a:bodyPr anchorCtr="0" anchor="t" bIns="0" lIns="0" spcFirstLastPara="1" rIns="0" wrap="square" tIns="0">
            <a:spAutoFit/>
          </a:bodyPr>
          <a:lstStyle/>
          <a:p>
            <a:pPr indent="0" lvl="0" marL="12700" rtl="0" algn="l">
              <a:lnSpc>
                <a:spcPct val="103333"/>
              </a:lnSpc>
              <a:spcBef>
                <a:spcPts val="0"/>
              </a:spcBef>
              <a:spcAft>
                <a:spcPts val="0"/>
              </a:spcAft>
              <a:buNone/>
            </a:pPr>
            <a:r>
              <a:rPr lang="en-US"/>
              <a:t>Lesson 0 - Su 2023</a:t>
            </a:r>
            <a:endParaRPr/>
          </a:p>
        </p:txBody>
      </p:sp>
      <p:sp>
        <p:nvSpPr>
          <p:cNvPr id="364" name="Google Shape;364;p34"/>
          <p:cNvSpPr txBox="1"/>
          <p:nvPr>
            <p:ph idx="12" type="sldNum"/>
          </p:nvPr>
        </p:nvSpPr>
        <p:spPr>
          <a:xfrm>
            <a:off x="11068811" y="6464985"/>
            <a:ext cx="244475" cy="178434"/>
          </a:xfrm>
          <a:prstGeom prst="rect">
            <a:avLst/>
          </a:prstGeom>
          <a:noFill/>
          <a:ln>
            <a:noFill/>
          </a:ln>
        </p:spPr>
        <p:txBody>
          <a:bodyPr anchorCtr="0" anchor="t" bIns="0" lIns="0" spcFirstLastPara="1" rIns="0" wrap="square" tIns="0">
            <a:spAutoFit/>
          </a:bodyPr>
          <a:lstStyle/>
          <a:p>
            <a:pPr indent="0" lvl="0" marL="38100" rtl="0" algn="l">
              <a:lnSpc>
                <a:spcPct val="103333"/>
              </a:lnSpc>
              <a:spcBef>
                <a:spcPts val="0"/>
              </a:spcBef>
              <a:spcAft>
                <a:spcPts val="0"/>
              </a:spcAft>
              <a:buNone/>
            </a:pPr>
            <a:fld id="{00000000-1234-1234-1234-123412341234}" type="slidenum">
              <a:rPr lang="en-US"/>
              <a:t>‹#›</a:t>
            </a:fld>
            <a:endParaRPr/>
          </a:p>
        </p:txBody>
      </p:sp>
      <p:sp>
        <p:nvSpPr>
          <p:cNvPr id="365" name="Google Shape;365;p34"/>
          <p:cNvSpPr txBox="1"/>
          <p:nvPr/>
        </p:nvSpPr>
        <p:spPr>
          <a:xfrm>
            <a:off x="916939" y="1742432"/>
            <a:ext cx="8422500" cy="2930400"/>
          </a:xfrm>
          <a:prstGeom prst="rect">
            <a:avLst/>
          </a:prstGeom>
          <a:noFill/>
          <a:ln>
            <a:noFill/>
          </a:ln>
        </p:spPr>
        <p:txBody>
          <a:bodyPr anchorCtr="0" anchor="t" bIns="0" lIns="0" spcFirstLastPara="1" rIns="0" wrap="square" tIns="55225">
            <a:spAutoFit/>
          </a:bodyPr>
          <a:lstStyle/>
          <a:p>
            <a:pPr indent="-228600" lvl="0" marL="241300" rtl="0" algn="l">
              <a:lnSpc>
                <a:spcPct val="100000"/>
              </a:lnSpc>
              <a:spcBef>
                <a:spcPts val="0"/>
              </a:spcBef>
              <a:spcAft>
                <a:spcPts val="0"/>
              </a:spcAft>
              <a:buSzPts val="2800"/>
              <a:buFont typeface="Arial"/>
              <a:buChar char="•"/>
            </a:pPr>
            <a:r>
              <a:rPr lang="en-US" sz="3200">
                <a:latin typeface="Calibri"/>
                <a:ea typeface="Calibri"/>
                <a:cs typeface="Calibri"/>
                <a:sym typeface="Calibri"/>
              </a:rPr>
              <a:t>Currently around 70 students enrolled!</a:t>
            </a:r>
            <a:endParaRPr sz="3200">
              <a:latin typeface="Calibri"/>
              <a:ea typeface="Calibri"/>
              <a:cs typeface="Calibri"/>
              <a:sym typeface="Calibri"/>
            </a:endParaRPr>
          </a:p>
          <a:p>
            <a:pPr indent="-229234" lvl="1" marL="698500" rtl="0" algn="l">
              <a:lnSpc>
                <a:spcPct val="100000"/>
              </a:lnSpc>
              <a:spcBef>
                <a:spcPts val="280"/>
              </a:spcBef>
              <a:spcAft>
                <a:spcPts val="0"/>
              </a:spcAft>
              <a:buSzPts val="2800"/>
              <a:buFont typeface="Arial"/>
              <a:buChar char="•"/>
            </a:pPr>
            <a:r>
              <a:rPr lang="en-US" sz="2800">
                <a:latin typeface="Calibri"/>
                <a:ea typeface="Calibri"/>
                <a:cs typeface="Calibri"/>
                <a:sym typeface="Calibri"/>
              </a:rPr>
              <a:t>Wide range of backgrounds, interests, and goals</a:t>
            </a:r>
            <a:endParaRPr sz="2800">
              <a:latin typeface="Calibri"/>
              <a:ea typeface="Calibri"/>
              <a:cs typeface="Calibri"/>
              <a:sym typeface="Calibri"/>
            </a:endParaRPr>
          </a:p>
          <a:p>
            <a:pPr indent="-229234" lvl="1" marL="698500" rtl="0" algn="l">
              <a:lnSpc>
                <a:spcPct val="100000"/>
              </a:lnSpc>
              <a:spcBef>
                <a:spcPts val="265"/>
              </a:spcBef>
              <a:spcAft>
                <a:spcPts val="0"/>
              </a:spcAft>
              <a:buSzPts val="2800"/>
              <a:buFont typeface="Arial"/>
              <a:buChar char="•"/>
            </a:pPr>
            <a:r>
              <a:rPr b="1" lang="en-US" sz="2800">
                <a:latin typeface="Calibri"/>
                <a:ea typeface="Calibri"/>
                <a:cs typeface="Calibri"/>
                <a:sym typeface="Calibri"/>
              </a:rPr>
              <a:t>Everyone </a:t>
            </a:r>
            <a:r>
              <a:rPr lang="en-US" sz="2800">
                <a:latin typeface="Calibri"/>
                <a:ea typeface="Calibri"/>
                <a:cs typeface="Calibri"/>
                <a:sym typeface="Calibri"/>
              </a:rPr>
              <a:t>is new to programming</a:t>
            </a:r>
            <a:endParaRPr sz="2800">
              <a:latin typeface="Calibri"/>
              <a:ea typeface="Calibri"/>
              <a:cs typeface="Calibri"/>
              <a:sym typeface="Calibri"/>
            </a:endParaRPr>
          </a:p>
          <a:p>
            <a:pPr indent="-228600" lvl="0" marL="241300" rtl="0" algn="l">
              <a:lnSpc>
                <a:spcPct val="100000"/>
              </a:lnSpc>
              <a:spcBef>
                <a:spcPts val="200"/>
              </a:spcBef>
              <a:spcAft>
                <a:spcPts val="0"/>
              </a:spcAft>
              <a:buSzPts val="2800"/>
              <a:buFont typeface="Arial"/>
              <a:buChar char="•"/>
            </a:pPr>
            <a:r>
              <a:rPr lang="en-US" sz="3200">
                <a:latin typeface="Calibri"/>
                <a:ea typeface="Calibri"/>
                <a:cs typeface="Calibri"/>
                <a:sym typeface="Calibri"/>
              </a:rPr>
              <a:t>Support and help each other!</a:t>
            </a:r>
            <a:endParaRPr sz="3200">
              <a:latin typeface="Calibri"/>
              <a:ea typeface="Calibri"/>
              <a:cs typeface="Calibri"/>
              <a:sym typeface="Calibri"/>
            </a:endParaRPr>
          </a:p>
          <a:p>
            <a:pPr indent="-229234" lvl="1" marL="698500" rtl="0" algn="l">
              <a:lnSpc>
                <a:spcPct val="100000"/>
              </a:lnSpc>
              <a:spcBef>
                <a:spcPts val="280"/>
              </a:spcBef>
              <a:spcAft>
                <a:spcPts val="0"/>
              </a:spcAft>
              <a:buSzPts val="2800"/>
              <a:buFont typeface="Arial"/>
              <a:buChar char="•"/>
            </a:pPr>
            <a:r>
              <a:rPr lang="en-US" sz="2800">
                <a:latin typeface="Calibri"/>
                <a:ea typeface="Calibri"/>
                <a:cs typeface="Calibri"/>
                <a:sym typeface="Calibri"/>
              </a:rPr>
              <a:t>Form study groups</a:t>
            </a:r>
            <a:endParaRPr sz="2800">
              <a:latin typeface="Calibri"/>
              <a:ea typeface="Calibri"/>
              <a:cs typeface="Calibri"/>
              <a:sym typeface="Calibri"/>
            </a:endParaRPr>
          </a:p>
          <a:p>
            <a:pPr indent="-229234" lvl="1" marL="698500" rtl="0" algn="l">
              <a:lnSpc>
                <a:spcPct val="100000"/>
              </a:lnSpc>
              <a:spcBef>
                <a:spcPts val="265"/>
              </a:spcBef>
              <a:spcAft>
                <a:spcPts val="0"/>
              </a:spcAft>
              <a:buSzPts val="2800"/>
              <a:buFont typeface="Arial"/>
              <a:buChar char="•"/>
            </a:pPr>
            <a:r>
              <a:rPr lang="en-US" sz="2800">
                <a:latin typeface="Calibri"/>
                <a:ea typeface="Calibri"/>
                <a:cs typeface="Calibri"/>
                <a:sym typeface="Calibri"/>
              </a:rPr>
              <a:t>If you have a question, others almost certainly do too</a:t>
            </a:r>
            <a:endParaRPr sz="2800">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sp>
        <p:nvSpPr>
          <p:cNvPr id="370" name="Google Shape;370;p35"/>
          <p:cNvSpPr txBox="1"/>
          <p:nvPr>
            <p:ph type="title"/>
          </p:nvPr>
        </p:nvSpPr>
        <p:spPr>
          <a:xfrm>
            <a:off x="916939" y="609676"/>
            <a:ext cx="9478645" cy="697230"/>
          </a:xfrm>
          <a:prstGeom prst="rect">
            <a:avLst/>
          </a:prstGeom>
          <a:noFill/>
          <a:ln>
            <a:noFill/>
          </a:ln>
        </p:spPr>
        <p:txBody>
          <a:bodyPr anchorCtr="0" anchor="t" bIns="0" lIns="0" spcFirstLastPara="1" rIns="0" wrap="square" tIns="13325">
            <a:spAutoFit/>
          </a:bodyPr>
          <a:lstStyle/>
          <a:p>
            <a:pPr indent="0" lvl="0" marL="12700" rtl="0" algn="l">
              <a:lnSpc>
                <a:spcPct val="100000"/>
              </a:lnSpc>
              <a:spcBef>
                <a:spcPts val="0"/>
              </a:spcBef>
              <a:spcAft>
                <a:spcPts val="0"/>
              </a:spcAft>
              <a:buNone/>
            </a:pPr>
            <a:r>
              <a:rPr lang="en-US"/>
              <a:t>Course Culture and Support: Getting Help</a:t>
            </a:r>
            <a:endParaRPr/>
          </a:p>
        </p:txBody>
      </p:sp>
      <p:sp>
        <p:nvSpPr>
          <p:cNvPr id="371" name="Google Shape;371;p35"/>
          <p:cNvSpPr txBox="1"/>
          <p:nvPr/>
        </p:nvSpPr>
        <p:spPr>
          <a:xfrm>
            <a:off x="989639" y="1368745"/>
            <a:ext cx="10212600" cy="1453200"/>
          </a:xfrm>
          <a:prstGeom prst="rect">
            <a:avLst/>
          </a:prstGeom>
          <a:noFill/>
          <a:ln>
            <a:noFill/>
          </a:ln>
        </p:spPr>
        <p:txBody>
          <a:bodyPr anchorCtr="0" anchor="t" bIns="0" lIns="0" spcFirstLastPara="1" rIns="0" wrap="square" tIns="12700">
            <a:spAutoFit/>
          </a:bodyPr>
          <a:lstStyle/>
          <a:p>
            <a:pPr indent="-343535" lvl="0" marL="355600" rtl="0" algn="l">
              <a:lnSpc>
                <a:spcPct val="115625"/>
              </a:lnSpc>
              <a:spcBef>
                <a:spcPts val="0"/>
              </a:spcBef>
              <a:spcAft>
                <a:spcPts val="0"/>
              </a:spcAft>
              <a:buSzPts val="1800"/>
              <a:buFont typeface="Arial"/>
              <a:buChar char="•"/>
            </a:pPr>
            <a:r>
              <a:rPr lang="en-US" sz="2400">
                <a:latin typeface="Calibri"/>
                <a:ea typeface="Calibri"/>
                <a:cs typeface="Calibri"/>
                <a:sym typeface="Calibri"/>
              </a:rPr>
              <a:t>Discussion Board</a:t>
            </a:r>
            <a:endParaRPr sz="2400">
              <a:latin typeface="Calibri"/>
              <a:ea typeface="Calibri"/>
              <a:cs typeface="Calibri"/>
              <a:sym typeface="Calibri"/>
            </a:endParaRPr>
          </a:p>
          <a:p>
            <a:pPr indent="-343535" lvl="1" marL="812800" rtl="0" algn="l">
              <a:lnSpc>
                <a:spcPct val="109250"/>
              </a:lnSpc>
              <a:spcBef>
                <a:spcPts val="0"/>
              </a:spcBef>
              <a:spcAft>
                <a:spcPts val="0"/>
              </a:spcAft>
              <a:buSzPts val="1800"/>
              <a:buFont typeface="Arial"/>
              <a:buChar char="•"/>
            </a:pPr>
            <a:r>
              <a:rPr lang="en-US" sz="2000">
                <a:latin typeface="Calibri"/>
                <a:ea typeface="Calibri"/>
                <a:cs typeface="Calibri"/>
                <a:sym typeface="Calibri"/>
              </a:rPr>
              <a:t>Feel free to make a public or private post on Ed</a:t>
            </a:r>
            <a:endParaRPr sz="2000">
              <a:latin typeface="Calibri"/>
              <a:ea typeface="Calibri"/>
              <a:cs typeface="Calibri"/>
              <a:sym typeface="Calibri"/>
            </a:endParaRPr>
          </a:p>
          <a:p>
            <a:pPr indent="-343535" lvl="1" marL="812800" rtl="0" algn="l">
              <a:lnSpc>
                <a:spcPct val="114500"/>
              </a:lnSpc>
              <a:spcBef>
                <a:spcPts val="0"/>
              </a:spcBef>
              <a:spcAft>
                <a:spcPts val="0"/>
              </a:spcAft>
              <a:buSzPts val="1800"/>
              <a:buFont typeface="Arial"/>
              <a:buChar char="•"/>
            </a:pPr>
            <a:r>
              <a:rPr lang="en-US" sz="2000">
                <a:latin typeface="Calibri"/>
                <a:ea typeface="Calibri"/>
                <a:cs typeface="Calibri"/>
                <a:sym typeface="Calibri"/>
              </a:rPr>
              <a:t>We encourage you to answer other peoples’ questions! A great way to learn</a:t>
            </a:r>
            <a:endParaRPr sz="2000">
              <a:latin typeface="Calibri"/>
              <a:ea typeface="Calibri"/>
              <a:cs typeface="Calibri"/>
              <a:sym typeface="Calibri"/>
            </a:endParaRPr>
          </a:p>
          <a:p>
            <a:pPr indent="0" lvl="0" marL="0" rtl="0" algn="l">
              <a:lnSpc>
                <a:spcPct val="115625"/>
              </a:lnSpc>
              <a:spcBef>
                <a:spcPts val="130"/>
              </a:spcBef>
              <a:spcAft>
                <a:spcPts val="0"/>
              </a:spcAft>
              <a:buNone/>
            </a:pPr>
            <a:r>
              <a:t/>
            </a:r>
            <a:endParaRPr sz="2000">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 name="Shape 60"/>
        <p:cNvGrpSpPr/>
        <p:nvPr/>
      </p:nvGrpSpPr>
      <p:grpSpPr>
        <a:xfrm>
          <a:off x="0" y="0"/>
          <a:ext cx="0" cy="0"/>
          <a:chOff x="0" y="0"/>
          <a:chExt cx="0" cy="0"/>
        </a:xfrm>
      </p:grpSpPr>
      <p:sp>
        <p:nvSpPr>
          <p:cNvPr id="61" name="Google Shape;61;p9"/>
          <p:cNvSpPr txBox="1"/>
          <p:nvPr>
            <p:ph type="title"/>
          </p:nvPr>
        </p:nvSpPr>
        <p:spPr>
          <a:xfrm>
            <a:off x="916939" y="609676"/>
            <a:ext cx="9478645" cy="697230"/>
          </a:xfrm>
          <a:prstGeom prst="rect">
            <a:avLst/>
          </a:prstGeom>
          <a:noFill/>
          <a:ln>
            <a:noFill/>
          </a:ln>
        </p:spPr>
        <p:txBody>
          <a:bodyPr anchorCtr="0" anchor="t" bIns="0" lIns="0" spcFirstLastPara="1" rIns="0" wrap="square" tIns="13325">
            <a:spAutoFit/>
          </a:bodyPr>
          <a:lstStyle/>
          <a:p>
            <a:pPr indent="0" lvl="0" marL="12700" rtl="0" algn="l">
              <a:lnSpc>
                <a:spcPct val="100000"/>
              </a:lnSpc>
              <a:spcBef>
                <a:spcPts val="0"/>
              </a:spcBef>
              <a:spcAft>
                <a:spcPts val="0"/>
              </a:spcAft>
              <a:buNone/>
            </a:pPr>
            <a:r>
              <a:rPr lang="en-US"/>
              <a:t>Agenda</a:t>
            </a:r>
            <a:endParaRPr/>
          </a:p>
        </p:txBody>
      </p:sp>
      <p:sp>
        <p:nvSpPr>
          <p:cNvPr id="62" name="Google Shape;62;p9"/>
          <p:cNvSpPr txBox="1"/>
          <p:nvPr/>
        </p:nvSpPr>
        <p:spPr>
          <a:xfrm>
            <a:off x="916939" y="1706841"/>
            <a:ext cx="3341370" cy="2740025"/>
          </a:xfrm>
          <a:prstGeom prst="rect">
            <a:avLst/>
          </a:prstGeom>
          <a:noFill/>
          <a:ln>
            <a:noFill/>
          </a:ln>
        </p:spPr>
        <p:txBody>
          <a:bodyPr anchorCtr="0" anchor="t" bIns="0" lIns="0" spcFirstLastPara="1" rIns="0" wrap="square" tIns="98425">
            <a:spAutoFit/>
          </a:bodyPr>
          <a:lstStyle/>
          <a:p>
            <a:pPr indent="-228600" lvl="0" marL="241300" rtl="0" algn="l">
              <a:lnSpc>
                <a:spcPct val="100000"/>
              </a:lnSpc>
              <a:spcBef>
                <a:spcPts val="0"/>
              </a:spcBef>
              <a:spcAft>
                <a:spcPts val="0"/>
              </a:spcAft>
              <a:buClr>
                <a:srgbClr val="917A4B"/>
              </a:buClr>
              <a:buSzPts val="2800"/>
              <a:buFont typeface="Arial"/>
              <a:buChar char="•"/>
            </a:pPr>
            <a:r>
              <a:rPr lang="en-US" sz="2800">
                <a:solidFill>
                  <a:srgbClr val="917A4B"/>
                </a:solidFill>
                <a:latin typeface="Calibri"/>
                <a:ea typeface="Calibri"/>
                <a:cs typeface="Calibri"/>
                <a:sym typeface="Calibri"/>
              </a:rPr>
              <a:t>About me</a:t>
            </a:r>
            <a:endParaRPr sz="2800">
              <a:latin typeface="Calibri"/>
              <a:ea typeface="Calibri"/>
              <a:cs typeface="Calibri"/>
              <a:sym typeface="Calibri"/>
            </a:endParaRPr>
          </a:p>
          <a:p>
            <a:pPr indent="-228600" lvl="0" marL="241300" rtl="0" algn="l">
              <a:lnSpc>
                <a:spcPct val="100000"/>
              </a:lnSpc>
              <a:spcBef>
                <a:spcPts val="675"/>
              </a:spcBef>
              <a:spcAft>
                <a:spcPts val="0"/>
              </a:spcAft>
              <a:buSzPts val="2800"/>
              <a:buFont typeface="Arial"/>
              <a:buChar char="•"/>
            </a:pPr>
            <a:r>
              <a:rPr lang="en-US" sz="2800">
                <a:latin typeface="Calibri"/>
                <a:ea typeface="Calibri"/>
                <a:cs typeface="Calibri"/>
                <a:sym typeface="Calibri"/>
              </a:rPr>
              <a:t>About this course</a:t>
            </a:r>
            <a:endParaRPr sz="2800">
              <a:latin typeface="Calibri"/>
              <a:ea typeface="Calibri"/>
              <a:cs typeface="Calibri"/>
              <a:sym typeface="Calibri"/>
            </a:endParaRPr>
          </a:p>
          <a:p>
            <a:pPr indent="-229234" lvl="1" marL="698500" rtl="0" algn="l">
              <a:lnSpc>
                <a:spcPct val="100000"/>
              </a:lnSpc>
              <a:spcBef>
                <a:spcPts val="235"/>
              </a:spcBef>
              <a:spcAft>
                <a:spcPts val="0"/>
              </a:spcAft>
              <a:buSzPts val="2400"/>
              <a:buFont typeface="Arial"/>
              <a:buChar char="•"/>
            </a:pPr>
            <a:r>
              <a:rPr lang="en-US" sz="2400">
                <a:latin typeface="Calibri"/>
                <a:ea typeface="Calibri"/>
                <a:cs typeface="Calibri"/>
                <a:sym typeface="Calibri"/>
              </a:rPr>
              <a:t>Learning objectives</a:t>
            </a:r>
            <a:endParaRPr sz="2400">
              <a:latin typeface="Calibri"/>
              <a:ea typeface="Calibri"/>
              <a:cs typeface="Calibri"/>
              <a:sym typeface="Calibri"/>
            </a:endParaRPr>
          </a:p>
          <a:p>
            <a:pPr indent="-229234" lvl="1" marL="698500" rtl="0" algn="l">
              <a:lnSpc>
                <a:spcPct val="100000"/>
              </a:lnSpc>
              <a:spcBef>
                <a:spcPts val="215"/>
              </a:spcBef>
              <a:spcAft>
                <a:spcPts val="0"/>
              </a:spcAft>
              <a:buSzPts val="2400"/>
              <a:buFont typeface="Arial"/>
              <a:buChar char="•"/>
            </a:pPr>
            <a:r>
              <a:rPr lang="en-US" sz="2400">
                <a:latin typeface="Calibri"/>
                <a:ea typeface="Calibri"/>
                <a:cs typeface="Calibri"/>
                <a:sym typeface="Calibri"/>
              </a:rPr>
              <a:t>Other similar courses</a:t>
            </a:r>
            <a:endParaRPr sz="2400">
              <a:latin typeface="Calibri"/>
              <a:ea typeface="Calibri"/>
              <a:cs typeface="Calibri"/>
              <a:sym typeface="Calibri"/>
            </a:endParaRPr>
          </a:p>
          <a:p>
            <a:pPr indent="-229234" lvl="1" marL="698500" rtl="0" algn="l">
              <a:lnSpc>
                <a:spcPct val="100000"/>
              </a:lnSpc>
              <a:spcBef>
                <a:spcPts val="219"/>
              </a:spcBef>
              <a:spcAft>
                <a:spcPts val="0"/>
              </a:spcAft>
              <a:buSzPts val="2400"/>
              <a:buFont typeface="Arial"/>
              <a:buChar char="•"/>
            </a:pPr>
            <a:r>
              <a:rPr lang="en-US" sz="2400">
                <a:latin typeface="Calibri"/>
                <a:ea typeface="Calibri"/>
                <a:cs typeface="Calibri"/>
                <a:sym typeface="Calibri"/>
              </a:rPr>
              <a:t>Course components</a:t>
            </a:r>
            <a:endParaRPr sz="2400">
              <a:latin typeface="Calibri"/>
              <a:ea typeface="Calibri"/>
              <a:cs typeface="Calibri"/>
              <a:sym typeface="Calibri"/>
            </a:endParaRPr>
          </a:p>
          <a:p>
            <a:pPr indent="-228600" lvl="0" marL="241300" rtl="0" algn="l">
              <a:lnSpc>
                <a:spcPct val="100000"/>
              </a:lnSpc>
              <a:spcBef>
                <a:spcPts val="630"/>
              </a:spcBef>
              <a:spcAft>
                <a:spcPts val="0"/>
              </a:spcAft>
              <a:buSzPts val="2800"/>
              <a:buFont typeface="Arial"/>
              <a:buChar char="•"/>
            </a:pPr>
            <a:r>
              <a:rPr lang="en-US" sz="2800">
                <a:latin typeface="Calibri"/>
                <a:ea typeface="Calibri"/>
                <a:cs typeface="Calibri"/>
                <a:sym typeface="Calibri"/>
              </a:rPr>
              <a:t>Our learning model</a:t>
            </a:r>
            <a:endParaRPr sz="2800">
              <a:latin typeface="Calibri"/>
              <a:ea typeface="Calibri"/>
              <a:cs typeface="Calibri"/>
              <a:sym typeface="Calibri"/>
            </a:endParaRPr>
          </a:p>
        </p:txBody>
      </p:sp>
      <p:sp>
        <p:nvSpPr>
          <p:cNvPr id="63" name="Google Shape;63;p9"/>
          <p:cNvSpPr txBox="1"/>
          <p:nvPr/>
        </p:nvSpPr>
        <p:spPr>
          <a:xfrm>
            <a:off x="6251828" y="1756565"/>
            <a:ext cx="3749675" cy="2296795"/>
          </a:xfrm>
          <a:prstGeom prst="rect">
            <a:avLst/>
          </a:prstGeom>
          <a:noFill/>
          <a:ln>
            <a:noFill/>
          </a:ln>
        </p:spPr>
        <p:txBody>
          <a:bodyPr anchorCtr="0" anchor="t" bIns="0" lIns="0" spcFirstLastPara="1" rIns="0" wrap="square" tIns="48875">
            <a:spAutoFit/>
          </a:bodyPr>
          <a:lstStyle/>
          <a:p>
            <a:pPr indent="-228600" lvl="0" marL="241300" rtl="0" algn="l">
              <a:lnSpc>
                <a:spcPct val="100000"/>
              </a:lnSpc>
              <a:spcBef>
                <a:spcPts val="0"/>
              </a:spcBef>
              <a:spcAft>
                <a:spcPts val="0"/>
              </a:spcAft>
              <a:buSzPts val="2800"/>
              <a:buFont typeface="Arial"/>
              <a:buChar char="•"/>
            </a:pPr>
            <a:r>
              <a:rPr lang="en-US" sz="2800">
                <a:latin typeface="Calibri"/>
                <a:ea typeface="Calibri"/>
                <a:cs typeface="Calibri"/>
                <a:sym typeface="Calibri"/>
              </a:rPr>
              <a:t>Tools and resources</a:t>
            </a:r>
            <a:endParaRPr sz="2800">
              <a:latin typeface="Calibri"/>
              <a:ea typeface="Calibri"/>
              <a:cs typeface="Calibri"/>
              <a:sym typeface="Calibri"/>
            </a:endParaRPr>
          </a:p>
          <a:p>
            <a:pPr indent="-228600" lvl="1" marL="698500" rtl="0" algn="l">
              <a:lnSpc>
                <a:spcPct val="100000"/>
              </a:lnSpc>
              <a:spcBef>
                <a:spcPts val="245"/>
              </a:spcBef>
              <a:spcAft>
                <a:spcPts val="0"/>
              </a:spcAft>
              <a:buSzPts val="2400"/>
              <a:buFont typeface="Arial"/>
              <a:buChar char="•"/>
            </a:pPr>
            <a:r>
              <a:rPr lang="en-US" sz="2400">
                <a:latin typeface="Calibri"/>
                <a:ea typeface="Calibri"/>
                <a:cs typeface="Calibri"/>
                <a:sym typeface="Calibri"/>
              </a:rPr>
              <a:t>Course Website</a:t>
            </a:r>
            <a:endParaRPr sz="2400">
              <a:latin typeface="Calibri"/>
              <a:ea typeface="Calibri"/>
              <a:cs typeface="Calibri"/>
              <a:sym typeface="Calibri"/>
            </a:endParaRPr>
          </a:p>
          <a:p>
            <a:pPr indent="-228600" lvl="1" marL="698500" rtl="0" algn="l">
              <a:lnSpc>
                <a:spcPct val="100000"/>
              </a:lnSpc>
              <a:spcBef>
                <a:spcPts val="219"/>
              </a:spcBef>
              <a:spcAft>
                <a:spcPts val="0"/>
              </a:spcAft>
              <a:buSzPts val="2400"/>
              <a:buFont typeface="Arial"/>
              <a:buChar char="•"/>
            </a:pPr>
            <a:r>
              <a:rPr lang="en-US" sz="2400">
                <a:latin typeface="Calibri"/>
                <a:ea typeface="Calibri"/>
                <a:cs typeface="Calibri"/>
                <a:sym typeface="Calibri"/>
              </a:rPr>
              <a:t>Ed</a:t>
            </a:r>
            <a:endParaRPr sz="2400">
              <a:latin typeface="Calibri"/>
              <a:ea typeface="Calibri"/>
              <a:cs typeface="Calibri"/>
              <a:sym typeface="Calibri"/>
            </a:endParaRPr>
          </a:p>
          <a:p>
            <a:pPr indent="-228600" lvl="0" marL="241300" rtl="0" algn="l">
              <a:lnSpc>
                <a:spcPct val="100000"/>
              </a:lnSpc>
              <a:spcBef>
                <a:spcPts val="630"/>
              </a:spcBef>
              <a:spcAft>
                <a:spcPts val="0"/>
              </a:spcAft>
              <a:buSzPts val="2800"/>
              <a:buFont typeface="Arial"/>
              <a:buChar char="•"/>
            </a:pPr>
            <a:r>
              <a:rPr lang="en-US" sz="2800">
                <a:latin typeface="Calibri"/>
                <a:ea typeface="Calibri"/>
                <a:cs typeface="Calibri"/>
                <a:sym typeface="Calibri"/>
              </a:rPr>
              <a:t>Assessment and grading</a:t>
            </a:r>
            <a:endParaRPr sz="2800">
              <a:latin typeface="Calibri"/>
              <a:ea typeface="Calibri"/>
              <a:cs typeface="Calibri"/>
              <a:sym typeface="Calibri"/>
            </a:endParaRPr>
          </a:p>
          <a:p>
            <a:pPr indent="-228600" lvl="0" marL="241300" rtl="0" algn="l">
              <a:lnSpc>
                <a:spcPct val="100000"/>
              </a:lnSpc>
              <a:spcBef>
                <a:spcPts val="660"/>
              </a:spcBef>
              <a:spcAft>
                <a:spcPts val="0"/>
              </a:spcAft>
              <a:buSzPts val="2800"/>
              <a:buFont typeface="Arial"/>
              <a:buChar char="•"/>
            </a:pPr>
            <a:r>
              <a:rPr lang="en-US" sz="2800">
                <a:latin typeface="Calibri"/>
                <a:ea typeface="Calibri"/>
                <a:cs typeface="Calibri"/>
                <a:sym typeface="Calibri"/>
              </a:rPr>
              <a:t>Collaboration</a:t>
            </a:r>
            <a:endParaRPr sz="2800">
              <a:latin typeface="Calibri"/>
              <a:ea typeface="Calibri"/>
              <a:cs typeface="Calibri"/>
              <a:sym typeface="Calibri"/>
            </a:endParaRPr>
          </a:p>
        </p:txBody>
      </p:sp>
      <p:grpSp>
        <p:nvGrpSpPr>
          <p:cNvPr id="64" name="Google Shape;64;p9"/>
          <p:cNvGrpSpPr/>
          <p:nvPr/>
        </p:nvGrpSpPr>
        <p:grpSpPr>
          <a:xfrm>
            <a:off x="2706623" y="1993391"/>
            <a:ext cx="581025" cy="157480"/>
            <a:chOff x="2706623" y="1993391"/>
            <a:chExt cx="581025" cy="157480"/>
          </a:xfrm>
        </p:grpSpPr>
        <p:sp>
          <p:nvSpPr>
            <p:cNvPr id="65" name="Google Shape;65;p9"/>
            <p:cNvSpPr/>
            <p:nvPr/>
          </p:nvSpPr>
          <p:spPr>
            <a:xfrm>
              <a:off x="2706623" y="1993391"/>
              <a:ext cx="581025" cy="157480"/>
            </a:xfrm>
            <a:custGeom>
              <a:rect b="b" l="l" r="r" t="t"/>
              <a:pathLst>
                <a:path extrusionOk="0" h="157480" w="581025">
                  <a:moveTo>
                    <a:pt x="160146" y="0"/>
                  </a:moveTo>
                  <a:lnTo>
                    <a:pt x="0" y="78486"/>
                  </a:lnTo>
                  <a:lnTo>
                    <a:pt x="160146" y="156972"/>
                  </a:lnTo>
                  <a:lnTo>
                    <a:pt x="160146" y="117729"/>
                  </a:lnTo>
                  <a:lnTo>
                    <a:pt x="580643" y="117729"/>
                  </a:lnTo>
                  <a:lnTo>
                    <a:pt x="580643" y="39243"/>
                  </a:lnTo>
                  <a:lnTo>
                    <a:pt x="160146" y="39243"/>
                  </a:lnTo>
                  <a:lnTo>
                    <a:pt x="160146" y="0"/>
                  </a:lnTo>
                  <a:close/>
                </a:path>
              </a:pathLst>
            </a:custGeom>
            <a:solidFill>
              <a:srgbClr val="917A4B"/>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66" name="Google Shape;66;p9"/>
            <p:cNvSpPr/>
            <p:nvPr/>
          </p:nvSpPr>
          <p:spPr>
            <a:xfrm>
              <a:off x="2706623" y="1993391"/>
              <a:ext cx="581025" cy="157480"/>
            </a:xfrm>
            <a:custGeom>
              <a:rect b="b" l="l" r="r" t="t"/>
              <a:pathLst>
                <a:path extrusionOk="0" h="157480" w="581025">
                  <a:moveTo>
                    <a:pt x="580643" y="39243"/>
                  </a:moveTo>
                  <a:lnTo>
                    <a:pt x="160146" y="39243"/>
                  </a:lnTo>
                  <a:lnTo>
                    <a:pt x="160146" y="0"/>
                  </a:lnTo>
                  <a:lnTo>
                    <a:pt x="0" y="78486"/>
                  </a:lnTo>
                  <a:lnTo>
                    <a:pt x="160146" y="156972"/>
                  </a:lnTo>
                  <a:lnTo>
                    <a:pt x="160146" y="117729"/>
                  </a:lnTo>
                  <a:lnTo>
                    <a:pt x="580643" y="117729"/>
                  </a:lnTo>
                  <a:lnTo>
                    <a:pt x="580643" y="39243"/>
                  </a:lnTo>
                  <a:close/>
                </a:path>
              </a:pathLst>
            </a:custGeom>
            <a:noFill/>
            <a:ln cap="flat" cmpd="sng" w="12175">
              <a:solidFill>
                <a:srgbClr val="695837"/>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grpSp>
      <p:sp>
        <p:nvSpPr>
          <p:cNvPr id="67" name="Google Shape;67;p9"/>
          <p:cNvSpPr txBox="1"/>
          <p:nvPr>
            <p:ph idx="11" type="ftr"/>
          </p:nvPr>
        </p:nvSpPr>
        <p:spPr>
          <a:xfrm>
            <a:off x="5392928" y="6464985"/>
            <a:ext cx="1407900" cy="184800"/>
          </a:xfrm>
          <a:prstGeom prst="rect">
            <a:avLst/>
          </a:prstGeom>
          <a:noFill/>
          <a:ln>
            <a:noFill/>
          </a:ln>
        </p:spPr>
        <p:txBody>
          <a:bodyPr anchorCtr="0" anchor="t" bIns="0" lIns="0" spcFirstLastPara="1" rIns="0" wrap="square" tIns="0">
            <a:spAutoFit/>
          </a:bodyPr>
          <a:lstStyle/>
          <a:p>
            <a:pPr indent="0" lvl="0" marL="12700" rtl="0" algn="l">
              <a:lnSpc>
                <a:spcPct val="103333"/>
              </a:lnSpc>
              <a:spcBef>
                <a:spcPts val="0"/>
              </a:spcBef>
              <a:spcAft>
                <a:spcPts val="0"/>
              </a:spcAft>
              <a:buNone/>
            </a:pPr>
            <a:r>
              <a:rPr lang="en-US"/>
              <a:t>Lesson 0 - </a:t>
            </a:r>
            <a:r>
              <a:rPr lang="en-US"/>
              <a:t>Su 2023</a:t>
            </a:r>
            <a:endParaRPr/>
          </a:p>
        </p:txBody>
      </p:sp>
      <p:sp>
        <p:nvSpPr>
          <p:cNvPr id="68" name="Google Shape;68;p9"/>
          <p:cNvSpPr txBox="1"/>
          <p:nvPr>
            <p:ph idx="12" type="sldNum"/>
          </p:nvPr>
        </p:nvSpPr>
        <p:spPr>
          <a:xfrm>
            <a:off x="11068811" y="6464985"/>
            <a:ext cx="244475" cy="178434"/>
          </a:xfrm>
          <a:prstGeom prst="rect">
            <a:avLst/>
          </a:prstGeom>
          <a:noFill/>
          <a:ln>
            <a:noFill/>
          </a:ln>
        </p:spPr>
        <p:txBody>
          <a:bodyPr anchorCtr="0" anchor="t" bIns="0" lIns="0" spcFirstLastPara="1" rIns="0" wrap="square" tIns="0">
            <a:spAutoFit/>
          </a:bodyPr>
          <a:lstStyle/>
          <a:p>
            <a:pPr indent="0" lvl="0" marL="115570" rtl="0" algn="l">
              <a:lnSpc>
                <a:spcPct val="103333"/>
              </a:lnSpc>
              <a:spcBef>
                <a:spcPts val="0"/>
              </a:spcBef>
              <a:spcAft>
                <a:spcPts val="0"/>
              </a:spcAft>
              <a:buNone/>
            </a:pPr>
            <a:fld id="{00000000-1234-1234-1234-123412341234}" type="slidenum">
              <a:rPr lang="en-US"/>
              <a:t>‹#›</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p36"/>
          <p:cNvSpPr txBox="1"/>
          <p:nvPr>
            <p:ph type="title"/>
          </p:nvPr>
        </p:nvSpPr>
        <p:spPr>
          <a:xfrm>
            <a:off x="916939" y="609676"/>
            <a:ext cx="9478500" cy="690600"/>
          </a:xfrm>
          <a:prstGeom prst="rect">
            <a:avLst/>
          </a:prstGeom>
          <a:noFill/>
          <a:ln>
            <a:noFill/>
          </a:ln>
        </p:spPr>
        <p:txBody>
          <a:bodyPr anchorCtr="0" anchor="t" bIns="0" lIns="0" spcFirstLastPara="1" rIns="0" wrap="square" tIns="13325">
            <a:spAutoFit/>
          </a:bodyPr>
          <a:lstStyle/>
          <a:p>
            <a:pPr indent="0" lvl="0" marL="12700" rtl="0" algn="l">
              <a:lnSpc>
                <a:spcPct val="100000"/>
              </a:lnSpc>
              <a:spcBef>
                <a:spcPts val="0"/>
              </a:spcBef>
              <a:spcAft>
                <a:spcPts val="0"/>
              </a:spcAft>
              <a:buNone/>
            </a:pPr>
            <a:r>
              <a:rPr lang="en-US"/>
              <a:t>Course Culture and Support: Getting Help</a:t>
            </a:r>
            <a:endParaRPr/>
          </a:p>
        </p:txBody>
      </p:sp>
      <p:sp>
        <p:nvSpPr>
          <p:cNvPr id="377" name="Google Shape;377;p36"/>
          <p:cNvSpPr txBox="1"/>
          <p:nvPr/>
        </p:nvSpPr>
        <p:spPr>
          <a:xfrm>
            <a:off x="989639" y="1368745"/>
            <a:ext cx="10212600" cy="2585700"/>
          </a:xfrm>
          <a:prstGeom prst="rect">
            <a:avLst/>
          </a:prstGeom>
          <a:noFill/>
          <a:ln>
            <a:noFill/>
          </a:ln>
        </p:spPr>
        <p:txBody>
          <a:bodyPr anchorCtr="0" anchor="t" bIns="0" lIns="0" spcFirstLastPara="1" rIns="0" wrap="square" tIns="12700">
            <a:spAutoFit/>
          </a:bodyPr>
          <a:lstStyle/>
          <a:p>
            <a:pPr indent="-343535" lvl="0" marL="355600" rtl="0" algn="l">
              <a:lnSpc>
                <a:spcPct val="115625"/>
              </a:lnSpc>
              <a:spcBef>
                <a:spcPts val="0"/>
              </a:spcBef>
              <a:spcAft>
                <a:spcPts val="0"/>
              </a:spcAft>
              <a:buSzPts val="1800"/>
              <a:buFont typeface="Arial"/>
              <a:buChar char="•"/>
            </a:pPr>
            <a:r>
              <a:rPr lang="en-US" sz="2400">
                <a:latin typeface="Calibri"/>
                <a:ea typeface="Calibri"/>
                <a:cs typeface="Calibri"/>
                <a:sym typeface="Calibri"/>
              </a:rPr>
              <a:t>Discussion Board</a:t>
            </a:r>
            <a:endParaRPr sz="2400">
              <a:latin typeface="Calibri"/>
              <a:ea typeface="Calibri"/>
              <a:cs typeface="Calibri"/>
              <a:sym typeface="Calibri"/>
            </a:endParaRPr>
          </a:p>
          <a:p>
            <a:pPr indent="-343535" lvl="1" marL="812800" rtl="0" algn="l">
              <a:lnSpc>
                <a:spcPct val="109250"/>
              </a:lnSpc>
              <a:spcBef>
                <a:spcPts val="0"/>
              </a:spcBef>
              <a:spcAft>
                <a:spcPts val="0"/>
              </a:spcAft>
              <a:buSzPts val="1800"/>
              <a:buFont typeface="Arial"/>
              <a:buChar char="•"/>
            </a:pPr>
            <a:r>
              <a:rPr lang="en-US" sz="2000">
                <a:latin typeface="Calibri"/>
                <a:ea typeface="Calibri"/>
                <a:cs typeface="Calibri"/>
                <a:sym typeface="Calibri"/>
              </a:rPr>
              <a:t>Feel free to make a public or private post on Ed</a:t>
            </a:r>
            <a:endParaRPr sz="2000">
              <a:latin typeface="Calibri"/>
              <a:ea typeface="Calibri"/>
              <a:cs typeface="Calibri"/>
              <a:sym typeface="Calibri"/>
            </a:endParaRPr>
          </a:p>
          <a:p>
            <a:pPr indent="-343535" lvl="1" marL="812800" rtl="0" algn="l">
              <a:lnSpc>
                <a:spcPct val="114500"/>
              </a:lnSpc>
              <a:spcBef>
                <a:spcPts val="0"/>
              </a:spcBef>
              <a:spcAft>
                <a:spcPts val="0"/>
              </a:spcAft>
              <a:buSzPts val="1800"/>
              <a:buFont typeface="Arial"/>
              <a:buChar char="•"/>
            </a:pPr>
            <a:r>
              <a:rPr lang="en-US" sz="2000">
                <a:latin typeface="Calibri"/>
                <a:ea typeface="Calibri"/>
                <a:cs typeface="Calibri"/>
                <a:sym typeface="Calibri"/>
              </a:rPr>
              <a:t>We encourage you to answer other peoples’ questions! A great way to learn</a:t>
            </a:r>
            <a:endParaRPr sz="2000">
              <a:latin typeface="Calibri"/>
              <a:ea typeface="Calibri"/>
              <a:cs typeface="Calibri"/>
              <a:sym typeface="Calibri"/>
            </a:endParaRPr>
          </a:p>
          <a:p>
            <a:pPr indent="-343535" lvl="0" marL="355600" rtl="0" algn="l">
              <a:lnSpc>
                <a:spcPct val="115625"/>
              </a:lnSpc>
              <a:spcBef>
                <a:spcPts val="130"/>
              </a:spcBef>
              <a:spcAft>
                <a:spcPts val="0"/>
              </a:spcAft>
              <a:buSzPts val="1800"/>
              <a:buFont typeface="Arial"/>
              <a:buChar char="•"/>
            </a:pPr>
            <a:r>
              <a:rPr lang="en-US" sz="2400">
                <a:latin typeface="Calibri"/>
                <a:ea typeface="Calibri"/>
                <a:cs typeface="Calibri"/>
                <a:sym typeface="Calibri"/>
              </a:rPr>
              <a:t>Introductory Programming Lab (Office Hours)</a:t>
            </a:r>
            <a:endParaRPr sz="2400">
              <a:latin typeface="Calibri"/>
              <a:ea typeface="Calibri"/>
              <a:cs typeface="Calibri"/>
              <a:sym typeface="Calibri"/>
            </a:endParaRPr>
          </a:p>
          <a:p>
            <a:pPr indent="-343535" lvl="1" marL="812800" rtl="0" algn="l">
              <a:lnSpc>
                <a:spcPct val="109000"/>
              </a:lnSpc>
              <a:spcBef>
                <a:spcPts val="0"/>
              </a:spcBef>
              <a:spcAft>
                <a:spcPts val="0"/>
              </a:spcAft>
              <a:buSzPts val="1800"/>
              <a:buFont typeface="Arial"/>
              <a:buChar char="•"/>
            </a:pPr>
            <a:r>
              <a:rPr lang="en-US" sz="2000">
                <a:latin typeface="Calibri"/>
                <a:ea typeface="Calibri"/>
                <a:cs typeface="Calibri"/>
                <a:sym typeface="Calibri"/>
              </a:rPr>
              <a:t>TAs can help you face to face in office hours, and look at your code</a:t>
            </a:r>
            <a:endParaRPr sz="2000">
              <a:latin typeface="Calibri"/>
              <a:ea typeface="Calibri"/>
              <a:cs typeface="Calibri"/>
              <a:sym typeface="Calibri"/>
            </a:endParaRPr>
          </a:p>
          <a:p>
            <a:pPr indent="-343535" lvl="1" marL="812800" rtl="0" algn="l">
              <a:lnSpc>
                <a:spcPct val="114250"/>
              </a:lnSpc>
              <a:spcBef>
                <a:spcPts val="0"/>
              </a:spcBef>
              <a:spcAft>
                <a:spcPts val="0"/>
              </a:spcAft>
              <a:buSzPts val="1800"/>
              <a:buFont typeface="Arial"/>
              <a:buChar char="•"/>
            </a:pPr>
            <a:r>
              <a:rPr lang="en-US" sz="2000">
                <a:latin typeface="Calibri"/>
                <a:ea typeface="Calibri"/>
                <a:cs typeface="Calibri"/>
                <a:sym typeface="Calibri"/>
              </a:rPr>
              <a:t>You can go to the IPL with </a:t>
            </a:r>
            <a:r>
              <a:rPr b="1" lang="en-US" sz="2000">
                <a:latin typeface="Calibri"/>
                <a:ea typeface="Calibri"/>
                <a:cs typeface="Calibri"/>
                <a:sym typeface="Calibri"/>
              </a:rPr>
              <a:t>any </a:t>
            </a:r>
            <a:r>
              <a:rPr lang="en-US" sz="2000">
                <a:latin typeface="Calibri"/>
                <a:ea typeface="Calibri"/>
                <a:cs typeface="Calibri"/>
                <a:sym typeface="Calibri"/>
              </a:rPr>
              <a:t>course questions, not just assignments</a:t>
            </a:r>
            <a:endParaRPr sz="2000">
              <a:latin typeface="Calibri"/>
              <a:ea typeface="Calibri"/>
              <a:cs typeface="Calibri"/>
              <a:sym typeface="Calibri"/>
            </a:endParaRPr>
          </a:p>
          <a:p>
            <a:pPr indent="0" lvl="0" marL="0" rtl="0" algn="l">
              <a:lnSpc>
                <a:spcPct val="115416"/>
              </a:lnSpc>
              <a:spcBef>
                <a:spcPts val="140"/>
              </a:spcBef>
              <a:spcAft>
                <a:spcPts val="0"/>
              </a:spcAft>
              <a:buNone/>
            </a:pPr>
            <a:r>
              <a:t/>
            </a:r>
            <a:endParaRPr sz="2000">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p37"/>
          <p:cNvSpPr txBox="1"/>
          <p:nvPr>
            <p:ph type="title"/>
          </p:nvPr>
        </p:nvSpPr>
        <p:spPr>
          <a:xfrm>
            <a:off x="916939" y="609676"/>
            <a:ext cx="9478500" cy="690600"/>
          </a:xfrm>
          <a:prstGeom prst="rect">
            <a:avLst/>
          </a:prstGeom>
          <a:noFill/>
          <a:ln>
            <a:noFill/>
          </a:ln>
        </p:spPr>
        <p:txBody>
          <a:bodyPr anchorCtr="0" anchor="t" bIns="0" lIns="0" spcFirstLastPara="1" rIns="0" wrap="square" tIns="13325">
            <a:spAutoFit/>
          </a:bodyPr>
          <a:lstStyle/>
          <a:p>
            <a:pPr indent="0" lvl="0" marL="12700" rtl="0" algn="l">
              <a:lnSpc>
                <a:spcPct val="100000"/>
              </a:lnSpc>
              <a:spcBef>
                <a:spcPts val="0"/>
              </a:spcBef>
              <a:spcAft>
                <a:spcPts val="0"/>
              </a:spcAft>
              <a:buNone/>
            </a:pPr>
            <a:r>
              <a:rPr lang="en-US"/>
              <a:t>Course Culture and Support: Getting Help</a:t>
            </a:r>
            <a:endParaRPr/>
          </a:p>
        </p:txBody>
      </p:sp>
      <p:sp>
        <p:nvSpPr>
          <p:cNvPr id="383" name="Google Shape;383;p37"/>
          <p:cNvSpPr txBox="1"/>
          <p:nvPr/>
        </p:nvSpPr>
        <p:spPr>
          <a:xfrm>
            <a:off x="989639" y="1368745"/>
            <a:ext cx="10212600" cy="3012000"/>
          </a:xfrm>
          <a:prstGeom prst="rect">
            <a:avLst/>
          </a:prstGeom>
          <a:noFill/>
          <a:ln>
            <a:noFill/>
          </a:ln>
        </p:spPr>
        <p:txBody>
          <a:bodyPr anchorCtr="0" anchor="t" bIns="0" lIns="0" spcFirstLastPara="1" rIns="0" wrap="square" tIns="12700">
            <a:spAutoFit/>
          </a:bodyPr>
          <a:lstStyle/>
          <a:p>
            <a:pPr indent="-343535" lvl="0" marL="355600" rtl="0" algn="l">
              <a:lnSpc>
                <a:spcPct val="115625"/>
              </a:lnSpc>
              <a:spcBef>
                <a:spcPts val="0"/>
              </a:spcBef>
              <a:spcAft>
                <a:spcPts val="0"/>
              </a:spcAft>
              <a:buSzPts val="1800"/>
              <a:buFont typeface="Arial"/>
              <a:buChar char="•"/>
            </a:pPr>
            <a:r>
              <a:rPr lang="en-US" sz="2400">
                <a:latin typeface="Calibri"/>
                <a:ea typeface="Calibri"/>
                <a:cs typeface="Calibri"/>
                <a:sym typeface="Calibri"/>
              </a:rPr>
              <a:t>Discussion Board</a:t>
            </a:r>
            <a:endParaRPr sz="2400">
              <a:latin typeface="Calibri"/>
              <a:ea typeface="Calibri"/>
              <a:cs typeface="Calibri"/>
              <a:sym typeface="Calibri"/>
            </a:endParaRPr>
          </a:p>
          <a:p>
            <a:pPr indent="-343535" lvl="1" marL="812800" rtl="0" algn="l">
              <a:lnSpc>
                <a:spcPct val="109250"/>
              </a:lnSpc>
              <a:spcBef>
                <a:spcPts val="0"/>
              </a:spcBef>
              <a:spcAft>
                <a:spcPts val="0"/>
              </a:spcAft>
              <a:buSzPts val="1800"/>
              <a:buFont typeface="Arial"/>
              <a:buChar char="•"/>
            </a:pPr>
            <a:r>
              <a:rPr lang="en-US" sz="2000">
                <a:latin typeface="Calibri"/>
                <a:ea typeface="Calibri"/>
                <a:cs typeface="Calibri"/>
                <a:sym typeface="Calibri"/>
              </a:rPr>
              <a:t>Feel free to make a public or private post on Ed</a:t>
            </a:r>
            <a:endParaRPr sz="2000">
              <a:latin typeface="Calibri"/>
              <a:ea typeface="Calibri"/>
              <a:cs typeface="Calibri"/>
              <a:sym typeface="Calibri"/>
            </a:endParaRPr>
          </a:p>
          <a:p>
            <a:pPr indent="-343535" lvl="1" marL="812800" rtl="0" algn="l">
              <a:lnSpc>
                <a:spcPct val="114500"/>
              </a:lnSpc>
              <a:spcBef>
                <a:spcPts val="0"/>
              </a:spcBef>
              <a:spcAft>
                <a:spcPts val="0"/>
              </a:spcAft>
              <a:buSzPts val="1800"/>
              <a:buFont typeface="Arial"/>
              <a:buChar char="•"/>
            </a:pPr>
            <a:r>
              <a:rPr lang="en-US" sz="2000">
                <a:latin typeface="Calibri"/>
                <a:ea typeface="Calibri"/>
                <a:cs typeface="Calibri"/>
                <a:sym typeface="Calibri"/>
              </a:rPr>
              <a:t>We encourage you to answer other peoples’ questions! A great way to learn</a:t>
            </a:r>
            <a:endParaRPr sz="2000">
              <a:latin typeface="Calibri"/>
              <a:ea typeface="Calibri"/>
              <a:cs typeface="Calibri"/>
              <a:sym typeface="Calibri"/>
            </a:endParaRPr>
          </a:p>
          <a:p>
            <a:pPr indent="-343535" lvl="0" marL="355600" rtl="0" algn="l">
              <a:lnSpc>
                <a:spcPct val="115625"/>
              </a:lnSpc>
              <a:spcBef>
                <a:spcPts val="130"/>
              </a:spcBef>
              <a:spcAft>
                <a:spcPts val="0"/>
              </a:spcAft>
              <a:buSzPts val="1800"/>
              <a:buFont typeface="Arial"/>
              <a:buChar char="•"/>
            </a:pPr>
            <a:r>
              <a:rPr lang="en-US" sz="2400">
                <a:latin typeface="Calibri"/>
                <a:ea typeface="Calibri"/>
                <a:cs typeface="Calibri"/>
                <a:sym typeface="Calibri"/>
              </a:rPr>
              <a:t>Introductory Programming Lab (Office Hours)</a:t>
            </a:r>
            <a:endParaRPr sz="2400">
              <a:latin typeface="Calibri"/>
              <a:ea typeface="Calibri"/>
              <a:cs typeface="Calibri"/>
              <a:sym typeface="Calibri"/>
            </a:endParaRPr>
          </a:p>
          <a:p>
            <a:pPr indent="-343535" lvl="1" marL="812800" rtl="0" algn="l">
              <a:lnSpc>
                <a:spcPct val="109000"/>
              </a:lnSpc>
              <a:spcBef>
                <a:spcPts val="0"/>
              </a:spcBef>
              <a:spcAft>
                <a:spcPts val="0"/>
              </a:spcAft>
              <a:buSzPts val="1800"/>
              <a:buFont typeface="Arial"/>
              <a:buChar char="•"/>
            </a:pPr>
            <a:r>
              <a:rPr lang="en-US" sz="2000">
                <a:latin typeface="Calibri"/>
                <a:ea typeface="Calibri"/>
                <a:cs typeface="Calibri"/>
                <a:sym typeface="Calibri"/>
              </a:rPr>
              <a:t>TAs can help you face to face in office hours, and look at your code</a:t>
            </a:r>
            <a:endParaRPr sz="2000">
              <a:latin typeface="Calibri"/>
              <a:ea typeface="Calibri"/>
              <a:cs typeface="Calibri"/>
              <a:sym typeface="Calibri"/>
            </a:endParaRPr>
          </a:p>
          <a:p>
            <a:pPr indent="-343535" lvl="1" marL="812800" rtl="0" algn="l">
              <a:lnSpc>
                <a:spcPct val="114250"/>
              </a:lnSpc>
              <a:spcBef>
                <a:spcPts val="0"/>
              </a:spcBef>
              <a:spcAft>
                <a:spcPts val="0"/>
              </a:spcAft>
              <a:buSzPts val="1800"/>
              <a:buFont typeface="Arial"/>
              <a:buChar char="•"/>
            </a:pPr>
            <a:r>
              <a:rPr lang="en-US" sz="2000">
                <a:latin typeface="Calibri"/>
                <a:ea typeface="Calibri"/>
                <a:cs typeface="Calibri"/>
                <a:sym typeface="Calibri"/>
              </a:rPr>
              <a:t>You can go to the IPL with </a:t>
            </a:r>
            <a:r>
              <a:rPr b="1" lang="en-US" sz="2000">
                <a:latin typeface="Calibri"/>
                <a:ea typeface="Calibri"/>
                <a:cs typeface="Calibri"/>
                <a:sym typeface="Calibri"/>
              </a:rPr>
              <a:t>any </a:t>
            </a:r>
            <a:r>
              <a:rPr lang="en-US" sz="2000">
                <a:latin typeface="Calibri"/>
                <a:ea typeface="Calibri"/>
                <a:cs typeface="Calibri"/>
                <a:sym typeface="Calibri"/>
              </a:rPr>
              <a:t>course questions, not just assignments</a:t>
            </a:r>
            <a:endParaRPr sz="2000">
              <a:latin typeface="Calibri"/>
              <a:ea typeface="Calibri"/>
              <a:cs typeface="Calibri"/>
              <a:sym typeface="Calibri"/>
            </a:endParaRPr>
          </a:p>
          <a:p>
            <a:pPr indent="-343535" lvl="0" marL="355600" rtl="0" algn="l">
              <a:lnSpc>
                <a:spcPct val="115416"/>
              </a:lnSpc>
              <a:spcBef>
                <a:spcPts val="140"/>
              </a:spcBef>
              <a:spcAft>
                <a:spcPts val="0"/>
              </a:spcAft>
              <a:buSzPts val="1800"/>
              <a:buFont typeface="Arial"/>
              <a:buChar char="•"/>
            </a:pPr>
            <a:r>
              <a:rPr lang="en-US" sz="2400">
                <a:latin typeface="Calibri"/>
                <a:ea typeface="Calibri"/>
                <a:cs typeface="Calibri"/>
                <a:sym typeface="Calibri"/>
              </a:rPr>
              <a:t>Section</a:t>
            </a:r>
            <a:endParaRPr sz="2400">
              <a:latin typeface="Calibri"/>
              <a:ea typeface="Calibri"/>
              <a:cs typeface="Calibri"/>
              <a:sym typeface="Calibri"/>
            </a:endParaRPr>
          </a:p>
          <a:p>
            <a:pPr indent="-343535" lvl="1" marL="812800" rtl="0" algn="l">
              <a:lnSpc>
                <a:spcPct val="114500"/>
              </a:lnSpc>
              <a:spcBef>
                <a:spcPts val="0"/>
              </a:spcBef>
              <a:spcAft>
                <a:spcPts val="0"/>
              </a:spcAft>
              <a:buSzPts val="1800"/>
              <a:buFont typeface="Arial"/>
              <a:buChar char="•"/>
            </a:pPr>
            <a:r>
              <a:rPr lang="en-US" sz="2000">
                <a:latin typeface="Calibri"/>
                <a:ea typeface="Calibri"/>
                <a:cs typeface="Calibri"/>
                <a:sym typeface="Calibri"/>
              </a:rPr>
              <a:t>Work through related problems, get to know your TA who is here to support you</a:t>
            </a:r>
            <a:endParaRPr sz="2000">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p38"/>
          <p:cNvSpPr txBox="1"/>
          <p:nvPr>
            <p:ph type="title"/>
          </p:nvPr>
        </p:nvSpPr>
        <p:spPr>
          <a:xfrm>
            <a:off x="916939" y="609676"/>
            <a:ext cx="9478500" cy="690600"/>
          </a:xfrm>
          <a:prstGeom prst="rect">
            <a:avLst/>
          </a:prstGeom>
          <a:noFill/>
          <a:ln>
            <a:noFill/>
          </a:ln>
        </p:spPr>
        <p:txBody>
          <a:bodyPr anchorCtr="0" anchor="t" bIns="0" lIns="0" spcFirstLastPara="1" rIns="0" wrap="square" tIns="13325">
            <a:spAutoFit/>
          </a:bodyPr>
          <a:lstStyle/>
          <a:p>
            <a:pPr indent="0" lvl="0" marL="12700" rtl="0" algn="l">
              <a:lnSpc>
                <a:spcPct val="100000"/>
              </a:lnSpc>
              <a:spcBef>
                <a:spcPts val="0"/>
              </a:spcBef>
              <a:spcAft>
                <a:spcPts val="0"/>
              </a:spcAft>
              <a:buNone/>
            </a:pPr>
            <a:r>
              <a:rPr lang="en-US"/>
              <a:t>Course Culture and Support: Getting Help</a:t>
            </a:r>
            <a:endParaRPr/>
          </a:p>
        </p:txBody>
      </p:sp>
      <p:sp>
        <p:nvSpPr>
          <p:cNvPr id="389" name="Google Shape;389;p38"/>
          <p:cNvSpPr txBox="1"/>
          <p:nvPr/>
        </p:nvSpPr>
        <p:spPr>
          <a:xfrm>
            <a:off x="989639" y="1368745"/>
            <a:ext cx="10212600" cy="4605000"/>
          </a:xfrm>
          <a:prstGeom prst="rect">
            <a:avLst/>
          </a:prstGeom>
          <a:noFill/>
          <a:ln>
            <a:noFill/>
          </a:ln>
        </p:spPr>
        <p:txBody>
          <a:bodyPr anchorCtr="0" anchor="t" bIns="0" lIns="0" spcFirstLastPara="1" rIns="0" wrap="square" tIns="12700">
            <a:spAutoFit/>
          </a:bodyPr>
          <a:lstStyle/>
          <a:p>
            <a:pPr indent="-343535" lvl="0" marL="355600" rtl="0" algn="l">
              <a:lnSpc>
                <a:spcPct val="115625"/>
              </a:lnSpc>
              <a:spcBef>
                <a:spcPts val="0"/>
              </a:spcBef>
              <a:spcAft>
                <a:spcPts val="0"/>
              </a:spcAft>
              <a:buSzPts val="1800"/>
              <a:buFont typeface="Arial"/>
              <a:buChar char="•"/>
            </a:pPr>
            <a:r>
              <a:rPr lang="en-US" sz="2400">
                <a:latin typeface="Calibri"/>
                <a:ea typeface="Calibri"/>
                <a:cs typeface="Calibri"/>
                <a:sym typeface="Calibri"/>
              </a:rPr>
              <a:t>Discussion Board</a:t>
            </a:r>
            <a:endParaRPr sz="2400">
              <a:latin typeface="Calibri"/>
              <a:ea typeface="Calibri"/>
              <a:cs typeface="Calibri"/>
              <a:sym typeface="Calibri"/>
            </a:endParaRPr>
          </a:p>
          <a:p>
            <a:pPr indent="-343535" lvl="1" marL="812800" rtl="0" algn="l">
              <a:lnSpc>
                <a:spcPct val="109250"/>
              </a:lnSpc>
              <a:spcBef>
                <a:spcPts val="0"/>
              </a:spcBef>
              <a:spcAft>
                <a:spcPts val="0"/>
              </a:spcAft>
              <a:buSzPts val="1800"/>
              <a:buFont typeface="Arial"/>
              <a:buChar char="•"/>
            </a:pPr>
            <a:r>
              <a:rPr lang="en-US" sz="2000">
                <a:latin typeface="Calibri"/>
                <a:ea typeface="Calibri"/>
                <a:cs typeface="Calibri"/>
                <a:sym typeface="Calibri"/>
              </a:rPr>
              <a:t>Feel free to make a public or private post on Ed</a:t>
            </a:r>
            <a:endParaRPr sz="2000">
              <a:latin typeface="Calibri"/>
              <a:ea typeface="Calibri"/>
              <a:cs typeface="Calibri"/>
              <a:sym typeface="Calibri"/>
            </a:endParaRPr>
          </a:p>
          <a:p>
            <a:pPr indent="-343535" lvl="1" marL="812800" rtl="0" algn="l">
              <a:lnSpc>
                <a:spcPct val="114500"/>
              </a:lnSpc>
              <a:spcBef>
                <a:spcPts val="0"/>
              </a:spcBef>
              <a:spcAft>
                <a:spcPts val="0"/>
              </a:spcAft>
              <a:buSzPts val="1800"/>
              <a:buFont typeface="Arial"/>
              <a:buChar char="•"/>
            </a:pPr>
            <a:r>
              <a:rPr lang="en-US" sz="2000">
                <a:latin typeface="Calibri"/>
                <a:ea typeface="Calibri"/>
                <a:cs typeface="Calibri"/>
                <a:sym typeface="Calibri"/>
              </a:rPr>
              <a:t>We encourage you to answer other peoples’ questions! A great way to learn</a:t>
            </a:r>
            <a:endParaRPr sz="2000">
              <a:latin typeface="Calibri"/>
              <a:ea typeface="Calibri"/>
              <a:cs typeface="Calibri"/>
              <a:sym typeface="Calibri"/>
            </a:endParaRPr>
          </a:p>
          <a:p>
            <a:pPr indent="-343535" lvl="0" marL="355600" rtl="0" algn="l">
              <a:lnSpc>
                <a:spcPct val="115625"/>
              </a:lnSpc>
              <a:spcBef>
                <a:spcPts val="130"/>
              </a:spcBef>
              <a:spcAft>
                <a:spcPts val="0"/>
              </a:spcAft>
              <a:buSzPts val="1800"/>
              <a:buFont typeface="Arial"/>
              <a:buChar char="•"/>
            </a:pPr>
            <a:r>
              <a:rPr lang="en-US" sz="2400">
                <a:latin typeface="Calibri"/>
                <a:ea typeface="Calibri"/>
                <a:cs typeface="Calibri"/>
                <a:sym typeface="Calibri"/>
              </a:rPr>
              <a:t>Introductory Programming Lab (Office Hours)</a:t>
            </a:r>
            <a:endParaRPr sz="2400">
              <a:latin typeface="Calibri"/>
              <a:ea typeface="Calibri"/>
              <a:cs typeface="Calibri"/>
              <a:sym typeface="Calibri"/>
            </a:endParaRPr>
          </a:p>
          <a:p>
            <a:pPr indent="-343535" lvl="1" marL="812800" rtl="0" algn="l">
              <a:lnSpc>
                <a:spcPct val="109000"/>
              </a:lnSpc>
              <a:spcBef>
                <a:spcPts val="0"/>
              </a:spcBef>
              <a:spcAft>
                <a:spcPts val="0"/>
              </a:spcAft>
              <a:buSzPts val="1800"/>
              <a:buFont typeface="Arial"/>
              <a:buChar char="•"/>
            </a:pPr>
            <a:r>
              <a:rPr lang="en-US" sz="2000">
                <a:latin typeface="Calibri"/>
                <a:ea typeface="Calibri"/>
                <a:cs typeface="Calibri"/>
                <a:sym typeface="Calibri"/>
              </a:rPr>
              <a:t>TAs can help you face to face in office hours, and look at your code</a:t>
            </a:r>
            <a:endParaRPr sz="2000">
              <a:latin typeface="Calibri"/>
              <a:ea typeface="Calibri"/>
              <a:cs typeface="Calibri"/>
              <a:sym typeface="Calibri"/>
            </a:endParaRPr>
          </a:p>
          <a:p>
            <a:pPr indent="-343535" lvl="1" marL="812800" rtl="0" algn="l">
              <a:lnSpc>
                <a:spcPct val="114250"/>
              </a:lnSpc>
              <a:spcBef>
                <a:spcPts val="0"/>
              </a:spcBef>
              <a:spcAft>
                <a:spcPts val="0"/>
              </a:spcAft>
              <a:buSzPts val="1800"/>
              <a:buFont typeface="Arial"/>
              <a:buChar char="•"/>
            </a:pPr>
            <a:r>
              <a:rPr lang="en-US" sz="2000">
                <a:latin typeface="Calibri"/>
                <a:ea typeface="Calibri"/>
                <a:cs typeface="Calibri"/>
                <a:sym typeface="Calibri"/>
              </a:rPr>
              <a:t>You can go to the IPL with </a:t>
            </a:r>
            <a:r>
              <a:rPr b="1" lang="en-US" sz="2000">
                <a:latin typeface="Calibri"/>
                <a:ea typeface="Calibri"/>
                <a:cs typeface="Calibri"/>
                <a:sym typeface="Calibri"/>
              </a:rPr>
              <a:t>any </a:t>
            </a:r>
            <a:r>
              <a:rPr lang="en-US" sz="2000">
                <a:latin typeface="Calibri"/>
                <a:ea typeface="Calibri"/>
                <a:cs typeface="Calibri"/>
                <a:sym typeface="Calibri"/>
              </a:rPr>
              <a:t>course questions, not just assignments</a:t>
            </a:r>
            <a:endParaRPr sz="2000">
              <a:latin typeface="Calibri"/>
              <a:ea typeface="Calibri"/>
              <a:cs typeface="Calibri"/>
              <a:sym typeface="Calibri"/>
            </a:endParaRPr>
          </a:p>
          <a:p>
            <a:pPr indent="-343535" lvl="0" marL="355600" rtl="0" algn="l">
              <a:lnSpc>
                <a:spcPct val="115416"/>
              </a:lnSpc>
              <a:spcBef>
                <a:spcPts val="140"/>
              </a:spcBef>
              <a:spcAft>
                <a:spcPts val="0"/>
              </a:spcAft>
              <a:buSzPts val="1800"/>
              <a:buFont typeface="Arial"/>
              <a:buChar char="•"/>
            </a:pPr>
            <a:r>
              <a:rPr lang="en-US" sz="2400">
                <a:latin typeface="Calibri"/>
                <a:ea typeface="Calibri"/>
                <a:cs typeface="Calibri"/>
                <a:sym typeface="Calibri"/>
              </a:rPr>
              <a:t>Section</a:t>
            </a:r>
            <a:endParaRPr sz="2400">
              <a:latin typeface="Calibri"/>
              <a:ea typeface="Calibri"/>
              <a:cs typeface="Calibri"/>
              <a:sym typeface="Calibri"/>
            </a:endParaRPr>
          </a:p>
          <a:p>
            <a:pPr indent="-343535" lvl="1" marL="812800" rtl="0" algn="l">
              <a:lnSpc>
                <a:spcPct val="114500"/>
              </a:lnSpc>
              <a:spcBef>
                <a:spcPts val="0"/>
              </a:spcBef>
              <a:spcAft>
                <a:spcPts val="0"/>
              </a:spcAft>
              <a:buSzPts val="1800"/>
              <a:buFont typeface="Arial"/>
              <a:buChar char="•"/>
            </a:pPr>
            <a:r>
              <a:rPr lang="en-US" sz="2000">
                <a:latin typeface="Calibri"/>
                <a:ea typeface="Calibri"/>
                <a:cs typeface="Calibri"/>
                <a:sym typeface="Calibri"/>
              </a:rPr>
              <a:t>Work through related problems, get to know your TA who is here to support you</a:t>
            </a:r>
            <a:endParaRPr sz="2000">
              <a:latin typeface="Calibri"/>
              <a:ea typeface="Calibri"/>
              <a:cs typeface="Calibri"/>
              <a:sym typeface="Calibri"/>
            </a:endParaRPr>
          </a:p>
          <a:p>
            <a:pPr indent="-343535" lvl="0" marL="355600" rtl="0" algn="l">
              <a:lnSpc>
                <a:spcPct val="115416"/>
              </a:lnSpc>
              <a:spcBef>
                <a:spcPts val="140"/>
              </a:spcBef>
              <a:spcAft>
                <a:spcPts val="0"/>
              </a:spcAft>
              <a:buSzPts val="1800"/>
              <a:buFont typeface="Arial"/>
              <a:buChar char="•"/>
            </a:pPr>
            <a:r>
              <a:rPr lang="en-US" sz="2400">
                <a:latin typeface="Calibri"/>
                <a:ea typeface="Calibri"/>
                <a:cs typeface="Calibri"/>
                <a:sym typeface="Calibri"/>
              </a:rPr>
              <a:t>Email</a:t>
            </a:r>
            <a:endParaRPr sz="2400">
              <a:latin typeface="Calibri"/>
              <a:ea typeface="Calibri"/>
              <a:cs typeface="Calibri"/>
              <a:sym typeface="Calibri"/>
            </a:endParaRPr>
          </a:p>
          <a:p>
            <a:pPr indent="-343535" lvl="1" marL="812800" rtl="0" algn="l">
              <a:lnSpc>
                <a:spcPct val="96500"/>
              </a:lnSpc>
              <a:spcBef>
                <a:spcPts val="0"/>
              </a:spcBef>
              <a:spcAft>
                <a:spcPts val="0"/>
              </a:spcAft>
              <a:buSzPts val="1800"/>
              <a:buFont typeface="Arial"/>
              <a:buChar char="•"/>
            </a:pPr>
            <a:r>
              <a:rPr lang="en-US" sz="2000">
                <a:latin typeface="Calibri"/>
                <a:ea typeface="Calibri"/>
                <a:cs typeface="Calibri"/>
                <a:sym typeface="Calibri"/>
              </a:rPr>
              <a:t>We prefer that all content and logistic questions go on the Ed discussion board (even if you</a:t>
            </a:r>
            <a:endParaRPr sz="2000">
              <a:latin typeface="Calibri"/>
              <a:ea typeface="Calibri"/>
              <a:cs typeface="Calibri"/>
              <a:sym typeface="Calibri"/>
            </a:endParaRPr>
          </a:p>
          <a:p>
            <a:pPr indent="0" lvl="0" marL="812800" rtl="0" algn="l">
              <a:lnSpc>
                <a:spcPct val="96750"/>
              </a:lnSpc>
              <a:spcBef>
                <a:spcPts val="0"/>
              </a:spcBef>
              <a:spcAft>
                <a:spcPts val="0"/>
              </a:spcAft>
              <a:buNone/>
            </a:pPr>
            <a:r>
              <a:rPr lang="en-US" sz="2000">
                <a:latin typeface="Calibri"/>
                <a:ea typeface="Calibri"/>
                <a:cs typeface="Calibri"/>
                <a:sym typeface="Calibri"/>
              </a:rPr>
              <a:t>make them private). ~100 of you &gt;&gt;&gt; 10 of us!</a:t>
            </a:r>
            <a:endParaRPr sz="2000">
              <a:latin typeface="Calibri"/>
              <a:ea typeface="Calibri"/>
              <a:cs typeface="Calibri"/>
              <a:sym typeface="Calibri"/>
            </a:endParaRPr>
          </a:p>
          <a:p>
            <a:pPr indent="-342900" lvl="1" marL="812800" marR="170815" rtl="0" algn="l">
              <a:lnSpc>
                <a:spcPct val="70000"/>
              </a:lnSpc>
              <a:spcBef>
                <a:spcPts val="610"/>
              </a:spcBef>
              <a:spcAft>
                <a:spcPts val="0"/>
              </a:spcAft>
              <a:buSzPts val="1800"/>
              <a:buFont typeface="Arial"/>
              <a:buChar char="•"/>
            </a:pPr>
            <a:r>
              <a:rPr lang="en-US" sz="2000">
                <a:latin typeface="Calibri"/>
                <a:ea typeface="Calibri"/>
                <a:cs typeface="Calibri"/>
                <a:sym typeface="Calibri"/>
              </a:rPr>
              <a:t>For serious personal circumstances, you can email Kai directly. It never hurts to email me, but if it’s a common logistic question, I may ask you to post on the discussion board.</a:t>
            </a:r>
            <a:endParaRPr sz="2000">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id="394" name="Google Shape;394;p39"/>
          <p:cNvSpPr txBox="1"/>
          <p:nvPr>
            <p:ph type="title"/>
          </p:nvPr>
        </p:nvSpPr>
        <p:spPr>
          <a:xfrm>
            <a:off x="916939" y="609676"/>
            <a:ext cx="9478645" cy="697230"/>
          </a:xfrm>
          <a:prstGeom prst="rect">
            <a:avLst/>
          </a:prstGeom>
          <a:noFill/>
          <a:ln>
            <a:noFill/>
          </a:ln>
        </p:spPr>
        <p:txBody>
          <a:bodyPr anchorCtr="0" anchor="t" bIns="0" lIns="0" spcFirstLastPara="1" rIns="0" wrap="square" tIns="13325">
            <a:spAutoFit/>
          </a:bodyPr>
          <a:lstStyle/>
          <a:p>
            <a:pPr indent="0" lvl="0" marL="12700" rtl="0" algn="l">
              <a:lnSpc>
                <a:spcPct val="100000"/>
              </a:lnSpc>
              <a:spcBef>
                <a:spcPts val="0"/>
              </a:spcBef>
              <a:spcAft>
                <a:spcPts val="0"/>
              </a:spcAft>
              <a:buNone/>
            </a:pPr>
            <a:r>
              <a:rPr lang="en-US"/>
              <a:t>Course Culture and Support</a:t>
            </a:r>
            <a:endParaRPr/>
          </a:p>
        </p:txBody>
      </p:sp>
      <p:sp>
        <p:nvSpPr>
          <p:cNvPr id="395" name="Google Shape;395;p39"/>
          <p:cNvSpPr txBox="1"/>
          <p:nvPr/>
        </p:nvSpPr>
        <p:spPr>
          <a:xfrm>
            <a:off x="916939" y="1793189"/>
            <a:ext cx="10309860" cy="3083560"/>
          </a:xfrm>
          <a:prstGeom prst="rect">
            <a:avLst/>
          </a:prstGeom>
          <a:noFill/>
          <a:ln>
            <a:noFill/>
          </a:ln>
        </p:spPr>
        <p:txBody>
          <a:bodyPr anchorCtr="0" anchor="t" bIns="0" lIns="0" spcFirstLastPara="1" rIns="0" wrap="square" tIns="12050">
            <a:spAutoFit/>
          </a:bodyPr>
          <a:lstStyle/>
          <a:p>
            <a:pPr indent="-228600" lvl="0" marL="228600" marR="4306570" rtl="0" algn="r">
              <a:lnSpc>
                <a:spcPct val="100000"/>
              </a:lnSpc>
              <a:spcBef>
                <a:spcPts val="0"/>
              </a:spcBef>
              <a:spcAft>
                <a:spcPts val="0"/>
              </a:spcAft>
              <a:buSzPts val="2800"/>
              <a:buFont typeface="Arial"/>
              <a:buChar char="•"/>
            </a:pPr>
            <a:r>
              <a:rPr lang="en-US" sz="2800">
                <a:latin typeface="Calibri"/>
                <a:ea typeface="Calibri"/>
                <a:cs typeface="Calibri"/>
                <a:sym typeface="Calibri"/>
              </a:rPr>
              <a:t>Policies designed with flexibility in mind</a:t>
            </a:r>
            <a:endParaRPr sz="2800">
              <a:latin typeface="Calibri"/>
              <a:ea typeface="Calibri"/>
              <a:cs typeface="Calibri"/>
              <a:sym typeface="Calibri"/>
            </a:endParaRPr>
          </a:p>
          <a:p>
            <a:pPr indent="-228600" lvl="1" marL="228600" marR="4300855" rtl="0" algn="r">
              <a:lnSpc>
                <a:spcPct val="100000"/>
              </a:lnSpc>
              <a:spcBef>
                <a:spcPts val="345"/>
              </a:spcBef>
              <a:spcAft>
                <a:spcPts val="0"/>
              </a:spcAft>
              <a:buSzPts val="2800"/>
              <a:buFont typeface="Arial"/>
              <a:buChar char="•"/>
            </a:pPr>
            <a:r>
              <a:rPr lang="en-US" sz="2400">
                <a:latin typeface="Calibri"/>
                <a:ea typeface="Calibri"/>
                <a:cs typeface="Calibri"/>
                <a:sym typeface="Calibri"/>
              </a:rPr>
              <a:t>Resubmissions/Retakes, lecture recordings</a:t>
            </a:r>
            <a:endParaRPr sz="2400">
              <a:latin typeface="Calibri"/>
              <a:ea typeface="Calibri"/>
              <a:cs typeface="Calibri"/>
              <a:sym typeface="Calibri"/>
            </a:endParaRPr>
          </a:p>
          <a:p>
            <a:pPr indent="0" lvl="1" marL="0" rtl="0" algn="l">
              <a:lnSpc>
                <a:spcPct val="100000"/>
              </a:lnSpc>
              <a:spcBef>
                <a:spcPts val="15"/>
              </a:spcBef>
              <a:spcAft>
                <a:spcPts val="0"/>
              </a:spcAft>
              <a:buSzPts val="3150"/>
              <a:buFont typeface="Arial"/>
              <a:buNone/>
            </a:pPr>
            <a:r>
              <a:t/>
            </a:r>
            <a:endParaRPr sz="3150">
              <a:latin typeface="Calibri"/>
              <a:ea typeface="Calibri"/>
              <a:cs typeface="Calibri"/>
              <a:sym typeface="Calibri"/>
            </a:endParaRPr>
          </a:p>
          <a:p>
            <a:pPr indent="-228600" lvl="0" marL="241300" rtl="0" algn="l">
              <a:lnSpc>
                <a:spcPct val="100000"/>
              </a:lnSpc>
              <a:spcBef>
                <a:spcPts val="0"/>
              </a:spcBef>
              <a:spcAft>
                <a:spcPts val="0"/>
              </a:spcAft>
              <a:buSzPts val="2800"/>
              <a:buFont typeface="Arial"/>
              <a:buChar char="•"/>
            </a:pPr>
            <a:r>
              <a:rPr lang="en-US" sz="2800">
                <a:latin typeface="Calibri"/>
                <a:ea typeface="Calibri"/>
                <a:cs typeface="Calibri"/>
                <a:sym typeface="Calibri"/>
              </a:rPr>
              <a:t>But life and the world still happen…</a:t>
            </a:r>
            <a:endParaRPr sz="2800">
              <a:latin typeface="Calibri"/>
              <a:ea typeface="Calibri"/>
              <a:cs typeface="Calibri"/>
              <a:sym typeface="Calibri"/>
            </a:endParaRPr>
          </a:p>
          <a:p>
            <a:pPr indent="0" lvl="0" marL="0" rtl="0" algn="l">
              <a:lnSpc>
                <a:spcPct val="100000"/>
              </a:lnSpc>
              <a:spcBef>
                <a:spcPts val="45"/>
              </a:spcBef>
              <a:spcAft>
                <a:spcPts val="0"/>
              </a:spcAft>
              <a:buSzPts val="3150"/>
              <a:buFont typeface="Arial"/>
              <a:buNone/>
            </a:pPr>
            <a:r>
              <a:t/>
            </a:r>
            <a:endParaRPr sz="3150">
              <a:latin typeface="Calibri"/>
              <a:ea typeface="Calibri"/>
              <a:cs typeface="Calibri"/>
              <a:sym typeface="Calibri"/>
            </a:endParaRPr>
          </a:p>
          <a:p>
            <a:pPr indent="-228600" lvl="0" marL="241300" rtl="0" algn="l">
              <a:lnSpc>
                <a:spcPct val="113928"/>
              </a:lnSpc>
              <a:spcBef>
                <a:spcPts val="0"/>
              </a:spcBef>
              <a:spcAft>
                <a:spcPts val="0"/>
              </a:spcAft>
              <a:buSzPts val="2800"/>
              <a:buFont typeface="Arial"/>
              <a:buChar char="•"/>
            </a:pPr>
            <a:r>
              <a:rPr b="1" i="1" lang="en-US" sz="2800">
                <a:latin typeface="Calibri"/>
                <a:ea typeface="Calibri"/>
                <a:cs typeface="Calibri"/>
                <a:sym typeface="Calibri"/>
              </a:rPr>
              <a:t>Please reach out ASAP </a:t>
            </a:r>
            <a:r>
              <a:rPr i="1" lang="en-US" sz="2800">
                <a:latin typeface="Calibri"/>
                <a:ea typeface="Calibri"/>
                <a:cs typeface="Calibri"/>
                <a:sym typeface="Calibri"/>
              </a:rPr>
              <a:t>if you’re struggling or have circumstances that</a:t>
            </a:r>
            <a:endParaRPr sz="2800">
              <a:latin typeface="Calibri"/>
              <a:ea typeface="Calibri"/>
              <a:cs typeface="Calibri"/>
              <a:sym typeface="Calibri"/>
            </a:endParaRPr>
          </a:p>
          <a:p>
            <a:pPr indent="0" lvl="0" marL="241300" rtl="0" algn="l">
              <a:lnSpc>
                <a:spcPct val="113928"/>
              </a:lnSpc>
              <a:spcBef>
                <a:spcPts val="0"/>
              </a:spcBef>
              <a:spcAft>
                <a:spcPts val="0"/>
              </a:spcAft>
              <a:buNone/>
            </a:pPr>
            <a:r>
              <a:rPr i="1" lang="en-US" sz="2800">
                <a:latin typeface="Calibri"/>
                <a:ea typeface="Calibri"/>
                <a:cs typeface="Calibri"/>
                <a:sym typeface="Calibri"/>
              </a:rPr>
              <a:t>require extra support</a:t>
            </a:r>
            <a:endParaRPr sz="2800">
              <a:latin typeface="Calibri"/>
              <a:ea typeface="Calibri"/>
              <a:cs typeface="Calibri"/>
              <a:sym typeface="Calibri"/>
            </a:endParaRPr>
          </a:p>
        </p:txBody>
      </p:sp>
      <p:sp>
        <p:nvSpPr>
          <p:cNvPr id="396" name="Google Shape;396;p39"/>
          <p:cNvSpPr txBox="1"/>
          <p:nvPr/>
        </p:nvSpPr>
        <p:spPr>
          <a:xfrm>
            <a:off x="5392928" y="6427114"/>
            <a:ext cx="1406400" cy="1974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200">
                <a:solidFill>
                  <a:srgbClr val="FFFFFF"/>
                </a:solidFill>
                <a:latin typeface="Calibri"/>
                <a:ea typeface="Calibri"/>
                <a:cs typeface="Calibri"/>
                <a:sym typeface="Calibri"/>
              </a:rPr>
              <a:t>Lesson 0 - Su 2023</a:t>
            </a:r>
            <a:endParaRPr sz="1200">
              <a:latin typeface="Calibri"/>
              <a:ea typeface="Calibri"/>
              <a:cs typeface="Calibri"/>
              <a:sym typeface="Calibri"/>
            </a:endParaRPr>
          </a:p>
        </p:txBody>
      </p:sp>
      <p:sp>
        <p:nvSpPr>
          <p:cNvPr id="397" name="Google Shape;397;p39"/>
          <p:cNvSpPr txBox="1"/>
          <p:nvPr/>
        </p:nvSpPr>
        <p:spPr>
          <a:xfrm>
            <a:off x="11094211" y="6427114"/>
            <a:ext cx="180975" cy="208279"/>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200">
                <a:solidFill>
                  <a:srgbClr val="FFFFFF"/>
                </a:solidFill>
                <a:latin typeface="Calibri"/>
                <a:ea typeface="Calibri"/>
                <a:cs typeface="Calibri"/>
                <a:sym typeface="Calibri"/>
              </a:rPr>
              <a:t>17</a:t>
            </a:r>
            <a:endParaRPr sz="1200">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sp>
        <p:nvSpPr>
          <p:cNvPr id="402" name="Google Shape;402;p40"/>
          <p:cNvSpPr txBox="1"/>
          <p:nvPr>
            <p:ph type="title"/>
          </p:nvPr>
        </p:nvSpPr>
        <p:spPr>
          <a:xfrm>
            <a:off x="916939" y="609676"/>
            <a:ext cx="9478645" cy="697230"/>
          </a:xfrm>
          <a:prstGeom prst="rect">
            <a:avLst/>
          </a:prstGeom>
          <a:noFill/>
          <a:ln>
            <a:noFill/>
          </a:ln>
        </p:spPr>
        <p:txBody>
          <a:bodyPr anchorCtr="0" anchor="t" bIns="0" lIns="0" spcFirstLastPara="1" rIns="0" wrap="square" tIns="13325">
            <a:spAutoFit/>
          </a:bodyPr>
          <a:lstStyle/>
          <a:p>
            <a:pPr indent="0" lvl="0" marL="12700" rtl="0" algn="l">
              <a:lnSpc>
                <a:spcPct val="100000"/>
              </a:lnSpc>
              <a:spcBef>
                <a:spcPts val="0"/>
              </a:spcBef>
              <a:spcAft>
                <a:spcPts val="0"/>
              </a:spcAft>
              <a:buNone/>
            </a:pPr>
            <a:r>
              <a:rPr lang="en-US"/>
              <a:t>The World Around CSE 121</a:t>
            </a:r>
            <a:endParaRPr/>
          </a:p>
        </p:txBody>
      </p:sp>
      <p:sp>
        <p:nvSpPr>
          <p:cNvPr id="403" name="Google Shape;403;p40"/>
          <p:cNvSpPr txBox="1"/>
          <p:nvPr/>
        </p:nvSpPr>
        <p:spPr>
          <a:xfrm>
            <a:off x="1031239" y="1886358"/>
            <a:ext cx="10122600" cy="3984000"/>
          </a:xfrm>
          <a:prstGeom prst="rect">
            <a:avLst/>
          </a:prstGeom>
          <a:noFill/>
          <a:ln>
            <a:noFill/>
          </a:ln>
        </p:spPr>
        <p:txBody>
          <a:bodyPr anchorCtr="0" anchor="t" bIns="0" lIns="0" spcFirstLastPara="1" rIns="0" wrap="square" tIns="46975">
            <a:spAutoFit/>
          </a:bodyPr>
          <a:lstStyle/>
          <a:p>
            <a:pPr indent="-343535" lvl="0" marL="355600" rtl="0" algn="l">
              <a:lnSpc>
                <a:spcPct val="100000"/>
              </a:lnSpc>
              <a:spcBef>
                <a:spcPts val="0"/>
              </a:spcBef>
              <a:spcAft>
                <a:spcPts val="0"/>
              </a:spcAft>
              <a:buSzPts val="1800"/>
              <a:buFont typeface="Arial"/>
              <a:buChar char="•"/>
            </a:pPr>
            <a:r>
              <a:rPr lang="en-US" sz="2800">
                <a:latin typeface="Calibri"/>
                <a:ea typeface="Calibri"/>
                <a:cs typeface="Calibri"/>
                <a:sym typeface="Calibri"/>
              </a:rPr>
              <a:t>Our goal is to give you a great CSE 121 experience</a:t>
            </a:r>
            <a:endParaRPr sz="2800">
              <a:latin typeface="Calibri"/>
              <a:ea typeface="Calibri"/>
              <a:cs typeface="Calibri"/>
              <a:sym typeface="Calibri"/>
            </a:endParaRPr>
          </a:p>
          <a:p>
            <a:pPr indent="-343535" lvl="1" marL="812800" rtl="0" algn="l">
              <a:lnSpc>
                <a:spcPct val="113958"/>
              </a:lnSpc>
              <a:spcBef>
                <a:spcPts val="235"/>
              </a:spcBef>
              <a:spcAft>
                <a:spcPts val="0"/>
              </a:spcAft>
              <a:buSzPts val="1800"/>
              <a:buFont typeface="Arial"/>
              <a:buChar char="•"/>
            </a:pPr>
            <a:r>
              <a:rPr lang="en-US" sz="2400">
                <a:latin typeface="Calibri"/>
                <a:ea typeface="Calibri"/>
                <a:cs typeface="Calibri"/>
                <a:sym typeface="Calibri"/>
              </a:rPr>
              <a:t>But CSE 121 does not exist in a vacuum – there’s a lot going on in the world</a:t>
            </a:r>
            <a:endParaRPr sz="2400">
              <a:latin typeface="Calibri"/>
              <a:ea typeface="Calibri"/>
              <a:cs typeface="Calibri"/>
              <a:sym typeface="Calibri"/>
            </a:endParaRPr>
          </a:p>
          <a:p>
            <a:pPr indent="0" lvl="0" marL="812800" rtl="0" algn="l">
              <a:lnSpc>
                <a:spcPct val="113958"/>
              </a:lnSpc>
              <a:spcBef>
                <a:spcPts val="0"/>
              </a:spcBef>
              <a:spcAft>
                <a:spcPts val="0"/>
              </a:spcAft>
              <a:buNone/>
            </a:pPr>
            <a:r>
              <a:rPr lang="en-US" sz="2400">
                <a:latin typeface="Calibri"/>
                <a:ea typeface="Calibri"/>
                <a:cs typeface="Calibri"/>
                <a:sym typeface="Calibri"/>
              </a:rPr>
              <a:t>right now that can impact your education</a:t>
            </a:r>
            <a:endParaRPr sz="2400">
              <a:latin typeface="Calibri"/>
              <a:ea typeface="Calibri"/>
              <a:cs typeface="Calibri"/>
              <a:sym typeface="Calibri"/>
            </a:endParaRPr>
          </a:p>
          <a:p>
            <a:pPr indent="-343535" lvl="0" marL="355600" rtl="0" algn="l">
              <a:lnSpc>
                <a:spcPct val="114107"/>
              </a:lnSpc>
              <a:spcBef>
                <a:spcPts val="645"/>
              </a:spcBef>
              <a:spcAft>
                <a:spcPts val="0"/>
              </a:spcAft>
              <a:buSzPts val="1800"/>
              <a:buFont typeface="Arial"/>
              <a:buChar char="•"/>
            </a:pPr>
            <a:r>
              <a:rPr lang="en-US" sz="2800">
                <a:latin typeface="Calibri"/>
                <a:ea typeface="Calibri"/>
                <a:cs typeface="Calibri"/>
                <a:sym typeface="Calibri"/>
              </a:rPr>
              <a:t>We’ve designed course policies for maximum flexibility: ability to</a:t>
            </a:r>
            <a:endParaRPr sz="2800">
              <a:latin typeface="Calibri"/>
              <a:ea typeface="Calibri"/>
              <a:cs typeface="Calibri"/>
              <a:sym typeface="Calibri"/>
            </a:endParaRPr>
          </a:p>
          <a:p>
            <a:pPr indent="0" lvl="0" marL="355600" rtl="0" algn="l">
              <a:lnSpc>
                <a:spcPct val="114107"/>
              </a:lnSpc>
              <a:spcBef>
                <a:spcPts val="0"/>
              </a:spcBef>
              <a:spcAft>
                <a:spcPts val="0"/>
              </a:spcAft>
              <a:buNone/>
            </a:pPr>
            <a:r>
              <a:rPr lang="en-US" sz="2800">
                <a:latin typeface="Calibri"/>
                <a:ea typeface="Calibri"/>
                <a:cs typeface="Calibri"/>
                <a:sym typeface="Calibri"/>
              </a:rPr>
              <a:t>resubmit assignments a</a:t>
            </a:r>
            <a:r>
              <a:rPr lang="en-US" sz="2800">
                <a:latin typeface="Calibri"/>
                <a:ea typeface="Calibri"/>
                <a:cs typeface="Calibri"/>
                <a:sym typeface="Calibri"/>
              </a:rPr>
              <a:t>nd take home quizzes</a:t>
            </a:r>
            <a:endParaRPr sz="2800">
              <a:latin typeface="Calibri"/>
              <a:ea typeface="Calibri"/>
              <a:cs typeface="Calibri"/>
              <a:sym typeface="Calibri"/>
            </a:endParaRPr>
          </a:p>
          <a:p>
            <a:pPr indent="-343535" lvl="1" marL="812800" rtl="0" algn="l">
              <a:lnSpc>
                <a:spcPct val="100000"/>
              </a:lnSpc>
              <a:spcBef>
                <a:spcPts val="229"/>
              </a:spcBef>
              <a:spcAft>
                <a:spcPts val="0"/>
              </a:spcAft>
              <a:buSzPts val="1800"/>
              <a:buFont typeface="Arial"/>
              <a:buChar char="•"/>
            </a:pPr>
            <a:r>
              <a:rPr lang="en-US" sz="2400">
                <a:latin typeface="Calibri"/>
                <a:ea typeface="Calibri"/>
                <a:cs typeface="Calibri"/>
                <a:sym typeface="Calibri"/>
              </a:rPr>
              <a:t>But we cannot cover every individual situation</a:t>
            </a:r>
            <a:endParaRPr sz="2400">
              <a:latin typeface="Calibri"/>
              <a:ea typeface="Calibri"/>
              <a:cs typeface="Calibri"/>
              <a:sym typeface="Calibri"/>
            </a:endParaRPr>
          </a:p>
          <a:p>
            <a:pPr indent="-343535" lvl="0" marL="355600" marR="302895" rtl="0" algn="l">
              <a:lnSpc>
                <a:spcPct val="107857"/>
              </a:lnSpc>
              <a:spcBef>
                <a:spcPts val="2125"/>
              </a:spcBef>
              <a:spcAft>
                <a:spcPts val="0"/>
              </a:spcAft>
              <a:buSzPts val="1800"/>
              <a:buFont typeface="Arial"/>
              <a:buChar char="•"/>
            </a:pPr>
            <a:r>
              <a:rPr b="1" lang="en-US" sz="2800">
                <a:latin typeface="Calibri"/>
                <a:ea typeface="Calibri"/>
                <a:cs typeface="Calibri"/>
                <a:sym typeface="Calibri"/>
              </a:rPr>
              <a:t>Please reach out </a:t>
            </a:r>
            <a:r>
              <a:rPr lang="en-US" sz="2800">
                <a:latin typeface="Calibri"/>
                <a:ea typeface="Calibri"/>
                <a:cs typeface="Calibri"/>
                <a:sym typeface="Calibri"/>
              </a:rPr>
              <a:t>if you need accommodations of any kind to deal with these unfamiliar situations</a:t>
            </a:r>
            <a:endParaRPr sz="2800">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sp>
        <p:nvSpPr>
          <p:cNvPr id="408" name="Google Shape;408;p41"/>
          <p:cNvSpPr txBox="1"/>
          <p:nvPr>
            <p:ph type="title"/>
          </p:nvPr>
        </p:nvSpPr>
        <p:spPr>
          <a:xfrm>
            <a:off x="916939" y="609676"/>
            <a:ext cx="9478645" cy="697230"/>
          </a:xfrm>
          <a:prstGeom prst="rect">
            <a:avLst/>
          </a:prstGeom>
          <a:noFill/>
          <a:ln>
            <a:noFill/>
          </a:ln>
        </p:spPr>
        <p:txBody>
          <a:bodyPr anchorCtr="0" anchor="t" bIns="0" lIns="0" spcFirstLastPara="1" rIns="0" wrap="square" tIns="13325">
            <a:spAutoFit/>
          </a:bodyPr>
          <a:lstStyle/>
          <a:p>
            <a:pPr indent="0" lvl="0" marL="12700" rtl="0" algn="l">
              <a:lnSpc>
                <a:spcPct val="100000"/>
              </a:lnSpc>
              <a:spcBef>
                <a:spcPts val="0"/>
              </a:spcBef>
              <a:spcAft>
                <a:spcPts val="0"/>
              </a:spcAft>
              <a:buNone/>
            </a:pPr>
            <a:r>
              <a:rPr lang="en-US"/>
              <a:t>Agenda</a:t>
            </a:r>
            <a:endParaRPr/>
          </a:p>
        </p:txBody>
      </p:sp>
      <p:sp>
        <p:nvSpPr>
          <p:cNvPr id="409" name="Google Shape;409;p41"/>
          <p:cNvSpPr txBox="1"/>
          <p:nvPr/>
        </p:nvSpPr>
        <p:spPr>
          <a:xfrm>
            <a:off x="916939" y="1706841"/>
            <a:ext cx="3341370" cy="2740025"/>
          </a:xfrm>
          <a:prstGeom prst="rect">
            <a:avLst/>
          </a:prstGeom>
          <a:noFill/>
          <a:ln>
            <a:noFill/>
          </a:ln>
        </p:spPr>
        <p:txBody>
          <a:bodyPr anchorCtr="0" anchor="t" bIns="0" lIns="0" spcFirstLastPara="1" rIns="0" wrap="square" tIns="98425">
            <a:spAutoFit/>
          </a:bodyPr>
          <a:lstStyle/>
          <a:p>
            <a:pPr indent="-228600" lvl="0" marL="241300" rtl="0" algn="l">
              <a:lnSpc>
                <a:spcPct val="100000"/>
              </a:lnSpc>
              <a:spcBef>
                <a:spcPts val="0"/>
              </a:spcBef>
              <a:spcAft>
                <a:spcPts val="0"/>
              </a:spcAft>
              <a:buSzPts val="2800"/>
              <a:buFont typeface="Arial"/>
              <a:buChar char="•"/>
            </a:pPr>
            <a:r>
              <a:rPr lang="en-US" sz="2800">
                <a:latin typeface="Calibri"/>
                <a:ea typeface="Calibri"/>
                <a:cs typeface="Calibri"/>
                <a:sym typeface="Calibri"/>
              </a:rPr>
              <a:t>About me</a:t>
            </a:r>
            <a:endParaRPr sz="2800">
              <a:latin typeface="Calibri"/>
              <a:ea typeface="Calibri"/>
              <a:cs typeface="Calibri"/>
              <a:sym typeface="Calibri"/>
            </a:endParaRPr>
          </a:p>
          <a:p>
            <a:pPr indent="-228600" lvl="0" marL="241300" rtl="0" algn="l">
              <a:lnSpc>
                <a:spcPct val="100000"/>
              </a:lnSpc>
              <a:spcBef>
                <a:spcPts val="675"/>
              </a:spcBef>
              <a:spcAft>
                <a:spcPts val="0"/>
              </a:spcAft>
              <a:buSzPts val="2800"/>
              <a:buFont typeface="Arial"/>
              <a:buChar char="•"/>
            </a:pPr>
            <a:r>
              <a:rPr lang="en-US" sz="2800">
                <a:latin typeface="Calibri"/>
                <a:ea typeface="Calibri"/>
                <a:cs typeface="Calibri"/>
                <a:sym typeface="Calibri"/>
              </a:rPr>
              <a:t>About this course</a:t>
            </a:r>
            <a:endParaRPr sz="2800">
              <a:latin typeface="Calibri"/>
              <a:ea typeface="Calibri"/>
              <a:cs typeface="Calibri"/>
              <a:sym typeface="Calibri"/>
            </a:endParaRPr>
          </a:p>
          <a:p>
            <a:pPr indent="-229234" lvl="1" marL="698500" rtl="0" algn="l">
              <a:lnSpc>
                <a:spcPct val="100000"/>
              </a:lnSpc>
              <a:spcBef>
                <a:spcPts val="235"/>
              </a:spcBef>
              <a:spcAft>
                <a:spcPts val="0"/>
              </a:spcAft>
              <a:buSzPts val="2400"/>
              <a:buFont typeface="Arial"/>
              <a:buChar char="•"/>
            </a:pPr>
            <a:r>
              <a:rPr lang="en-US" sz="2400">
                <a:latin typeface="Calibri"/>
                <a:ea typeface="Calibri"/>
                <a:cs typeface="Calibri"/>
                <a:sym typeface="Calibri"/>
              </a:rPr>
              <a:t>Learning objectives</a:t>
            </a:r>
            <a:endParaRPr sz="2400">
              <a:latin typeface="Calibri"/>
              <a:ea typeface="Calibri"/>
              <a:cs typeface="Calibri"/>
              <a:sym typeface="Calibri"/>
            </a:endParaRPr>
          </a:p>
          <a:p>
            <a:pPr indent="-229234" lvl="1" marL="698500" rtl="0" algn="l">
              <a:lnSpc>
                <a:spcPct val="100000"/>
              </a:lnSpc>
              <a:spcBef>
                <a:spcPts val="215"/>
              </a:spcBef>
              <a:spcAft>
                <a:spcPts val="0"/>
              </a:spcAft>
              <a:buSzPts val="2400"/>
              <a:buFont typeface="Arial"/>
              <a:buChar char="•"/>
            </a:pPr>
            <a:r>
              <a:rPr lang="en-US" sz="2400">
                <a:latin typeface="Calibri"/>
                <a:ea typeface="Calibri"/>
                <a:cs typeface="Calibri"/>
                <a:sym typeface="Calibri"/>
              </a:rPr>
              <a:t>Other similar courses</a:t>
            </a:r>
            <a:endParaRPr sz="2400">
              <a:latin typeface="Calibri"/>
              <a:ea typeface="Calibri"/>
              <a:cs typeface="Calibri"/>
              <a:sym typeface="Calibri"/>
            </a:endParaRPr>
          </a:p>
          <a:p>
            <a:pPr indent="-229234" lvl="1" marL="698500" rtl="0" algn="l">
              <a:lnSpc>
                <a:spcPct val="100000"/>
              </a:lnSpc>
              <a:spcBef>
                <a:spcPts val="219"/>
              </a:spcBef>
              <a:spcAft>
                <a:spcPts val="0"/>
              </a:spcAft>
              <a:buSzPts val="2400"/>
              <a:buFont typeface="Arial"/>
              <a:buChar char="•"/>
            </a:pPr>
            <a:r>
              <a:rPr lang="en-US" sz="2400">
                <a:latin typeface="Calibri"/>
                <a:ea typeface="Calibri"/>
                <a:cs typeface="Calibri"/>
                <a:sym typeface="Calibri"/>
              </a:rPr>
              <a:t>Course components</a:t>
            </a:r>
            <a:endParaRPr sz="2400">
              <a:latin typeface="Calibri"/>
              <a:ea typeface="Calibri"/>
              <a:cs typeface="Calibri"/>
              <a:sym typeface="Calibri"/>
            </a:endParaRPr>
          </a:p>
          <a:p>
            <a:pPr indent="-228600" lvl="0" marL="241300" rtl="0" algn="l">
              <a:lnSpc>
                <a:spcPct val="100000"/>
              </a:lnSpc>
              <a:spcBef>
                <a:spcPts val="630"/>
              </a:spcBef>
              <a:spcAft>
                <a:spcPts val="0"/>
              </a:spcAft>
              <a:buSzPts val="2800"/>
              <a:buFont typeface="Arial"/>
              <a:buChar char="•"/>
            </a:pPr>
            <a:r>
              <a:rPr lang="en-US" sz="2800">
                <a:latin typeface="Calibri"/>
                <a:ea typeface="Calibri"/>
                <a:cs typeface="Calibri"/>
                <a:sym typeface="Calibri"/>
              </a:rPr>
              <a:t>Our learning model</a:t>
            </a:r>
            <a:endParaRPr sz="2800">
              <a:latin typeface="Calibri"/>
              <a:ea typeface="Calibri"/>
              <a:cs typeface="Calibri"/>
              <a:sym typeface="Calibri"/>
            </a:endParaRPr>
          </a:p>
        </p:txBody>
      </p:sp>
      <p:sp>
        <p:nvSpPr>
          <p:cNvPr id="410" name="Google Shape;410;p41"/>
          <p:cNvSpPr txBox="1"/>
          <p:nvPr/>
        </p:nvSpPr>
        <p:spPr>
          <a:xfrm>
            <a:off x="6251828" y="1756565"/>
            <a:ext cx="3749675" cy="2296795"/>
          </a:xfrm>
          <a:prstGeom prst="rect">
            <a:avLst/>
          </a:prstGeom>
          <a:noFill/>
          <a:ln>
            <a:noFill/>
          </a:ln>
        </p:spPr>
        <p:txBody>
          <a:bodyPr anchorCtr="0" anchor="t" bIns="0" lIns="0" spcFirstLastPara="1" rIns="0" wrap="square" tIns="48875">
            <a:spAutoFit/>
          </a:bodyPr>
          <a:lstStyle/>
          <a:p>
            <a:pPr indent="-228600" lvl="0" marL="241300" rtl="0" algn="l">
              <a:lnSpc>
                <a:spcPct val="100000"/>
              </a:lnSpc>
              <a:spcBef>
                <a:spcPts val="0"/>
              </a:spcBef>
              <a:spcAft>
                <a:spcPts val="0"/>
              </a:spcAft>
              <a:buClr>
                <a:srgbClr val="917A4B"/>
              </a:buClr>
              <a:buSzPts val="2800"/>
              <a:buFont typeface="Arial"/>
              <a:buChar char="•"/>
            </a:pPr>
            <a:r>
              <a:rPr lang="en-US" sz="2800">
                <a:solidFill>
                  <a:srgbClr val="917A4B"/>
                </a:solidFill>
                <a:latin typeface="Calibri"/>
                <a:ea typeface="Calibri"/>
                <a:cs typeface="Calibri"/>
                <a:sym typeface="Calibri"/>
              </a:rPr>
              <a:t>Tools and resources</a:t>
            </a:r>
            <a:endParaRPr sz="2800">
              <a:latin typeface="Calibri"/>
              <a:ea typeface="Calibri"/>
              <a:cs typeface="Calibri"/>
              <a:sym typeface="Calibri"/>
            </a:endParaRPr>
          </a:p>
          <a:p>
            <a:pPr indent="-228600" lvl="1" marL="698500" rtl="0" algn="l">
              <a:lnSpc>
                <a:spcPct val="100000"/>
              </a:lnSpc>
              <a:spcBef>
                <a:spcPts val="245"/>
              </a:spcBef>
              <a:spcAft>
                <a:spcPts val="0"/>
              </a:spcAft>
              <a:buClr>
                <a:srgbClr val="917A4B"/>
              </a:buClr>
              <a:buSzPts val="2400"/>
              <a:buFont typeface="Arial"/>
              <a:buChar char="•"/>
            </a:pPr>
            <a:r>
              <a:rPr lang="en-US" sz="2400">
                <a:solidFill>
                  <a:srgbClr val="917A4B"/>
                </a:solidFill>
                <a:latin typeface="Calibri"/>
                <a:ea typeface="Calibri"/>
                <a:cs typeface="Calibri"/>
                <a:sym typeface="Calibri"/>
              </a:rPr>
              <a:t>Course Website</a:t>
            </a:r>
            <a:endParaRPr sz="2400">
              <a:latin typeface="Calibri"/>
              <a:ea typeface="Calibri"/>
              <a:cs typeface="Calibri"/>
              <a:sym typeface="Calibri"/>
            </a:endParaRPr>
          </a:p>
          <a:p>
            <a:pPr indent="-228600" lvl="1" marL="698500" rtl="0" algn="l">
              <a:lnSpc>
                <a:spcPct val="100000"/>
              </a:lnSpc>
              <a:spcBef>
                <a:spcPts val="219"/>
              </a:spcBef>
              <a:spcAft>
                <a:spcPts val="0"/>
              </a:spcAft>
              <a:buClr>
                <a:srgbClr val="917A4B"/>
              </a:buClr>
              <a:buSzPts val="2400"/>
              <a:buFont typeface="Arial"/>
              <a:buChar char="•"/>
            </a:pPr>
            <a:r>
              <a:rPr lang="en-US" sz="2400">
                <a:solidFill>
                  <a:srgbClr val="917A4B"/>
                </a:solidFill>
                <a:latin typeface="Calibri"/>
                <a:ea typeface="Calibri"/>
                <a:cs typeface="Calibri"/>
                <a:sym typeface="Calibri"/>
              </a:rPr>
              <a:t>Ed</a:t>
            </a:r>
            <a:endParaRPr sz="2400">
              <a:latin typeface="Calibri"/>
              <a:ea typeface="Calibri"/>
              <a:cs typeface="Calibri"/>
              <a:sym typeface="Calibri"/>
            </a:endParaRPr>
          </a:p>
          <a:p>
            <a:pPr indent="-228600" lvl="0" marL="241300" rtl="0" algn="l">
              <a:lnSpc>
                <a:spcPct val="100000"/>
              </a:lnSpc>
              <a:spcBef>
                <a:spcPts val="630"/>
              </a:spcBef>
              <a:spcAft>
                <a:spcPts val="0"/>
              </a:spcAft>
              <a:buSzPts val="2800"/>
              <a:buFont typeface="Arial"/>
              <a:buChar char="•"/>
            </a:pPr>
            <a:r>
              <a:rPr lang="en-US" sz="2800">
                <a:latin typeface="Calibri"/>
                <a:ea typeface="Calibri"/>
                <a:cs typeface="Calibri"/>
                <a:sym typeface="Calibri"/>
              </a:rPr>
              <a:t>Assessment and grading</a:t>
            </a:r>
            <a:endParaRPr sz="2800">
              <a:latin typeface="Calibri"/>
              <a:ea typeface="Calibri"/>
              <a:cs typeface="Calibri"/>
              <a:sym typeface="Calibri"/>
            </a:endParaRPr>
          </a:p>
          <a:p>
            <a:pPr indent="-228600" lvl="0" marL="241300" rtl="0" algn="l">
              <a:lnSpc>
                <a:spcPct val="100000"/>
              </a:lnSpc>
              <a:spcBef>
                <a:spcPts val="660"/>
              </a:spcBef>
              <a:spcAft>
                <a:spcPts val="0"/>
              </a:spcAft>
              <a:buSzPts val="2800"/>
              <a:buFont typeface="Arial"/>
              <a:buChar char="•"/>
            </a:pPr>
            <a:r>
              <a:rPr lang="en-US" sz="2800">
                <a:latin typeface="Calibri"/>
                <a:ea typeface="Calibri"/>
                <a:cs typeface="Calibri"/>
                <a:sym typeface="Calibri"/>
              </a:rPr>
              <a:t>Collaboration</a:t>
            </a:r>
            <a:endParaRPr sz="2800">
              <a:latin typeface="Calibri"/>
              <a:ea typeface="Calibri"/>
              <a:cs typeface="Calibri"/>
              <a:sym typeface="Calibri"/>
            </a:endParaRPr>
          </a:p>
        </p:txBody>
      </p:sp>
      <p:grpSp>
        <p:nvGrpSpPr>
          <p:cNvPr id="411" name="Google Shape;411;p41"/>
          <p:cNvGrpSpPr/>
          <p:nvPr/>
        </p:nvGrpSpPr>
        <p:grpSpPr>
          <a:xfrm>
            <a:off x="9467088" y="2010156"/>
            <a:ext cx="581025" cy="157480"/>
            <a:chOff x="9467088" y="2010156"/>
            <a:chExt cx="581025" cy="157480"/>
          </a:xfrm>
        </p:grpSpPr>
        <p:sp>
          <p:nvSpPr>
            <p:cNvPr id="412" name="Google Shape;412;p41"/>
            <p:cNvSpPr/>
            <p:nvPr/>
          </p:nvSpPr>
          <p:spPr>
            <a:xfrm>
              <a:off x="9467088" y="2010156"/>
              <a:ext cx="581025" cy="157480"/>
            </a:xfrm>
            <a:custGeom>
              <a:rect b="b" l="l" r="r" t="t"/>
              <a:pathLst>
                <a:path extrusionOk="0" h="157480" w="581025">
                  <a:moveTo>
                    <a:pt x="160146" y="0"/>
                  </a:moveTo>
                  <a:lnTo>
                    <a:pt x="0" y="78486"/>
                  </a:lnTo>
                  <a:lnTo>
                    <a:pt x="160146" y="156972"/>
                  </a:lnTo>
                  <a:lnTo>
                    <a:pt x="160146" y="117729"/>
                  </a:lnTo>
                  <a:lnTo>
                    <a:pt x="580643" y="117729"/>
                  </a:lnTo>
                  <a:lnTo>
                    <a:pt x="580643" y="39243"/>
                  </a:lnTo>
                  <a:lnTo>
                    <a:pt x="160146" y="39243"/>
                  </a:lnTo>
                  <a:lnTo>
                    <a:pt x="160146" y="0"/>
                  </a:lnTo>
                  <a:close/>
                </a:path>
              </a:pathLst>
            </a:custGeom>
            <a:solidFill>
              <a:srgbClr val="917A4B"/>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413" name="Google Shape;413;p41"/>
            <p:cNvSpPr/>
            <p:nvPr/>
          </p:nvSpPr>
          <p:spPr>
            <a:xfrm>
              <a:off x="9467088" y="2010156"/>
              <a:ext cx="581025" cy="157480"/>
            </a:xfrm>
            <a:custGeom>
              <a:rect b="b" l="l" r="r" t="t"/>
              <a:pathLst>
                <a:path extrusionOk="0" h="157480" w="581025">
                  <a:moveTo>
                    <a:pt x="580643" y="39243"/>
                  </a:moveTo>
                  <a:lnTo>
                    <a:pt x="160146" y="39243"/>
                  </a:lnTo>
                  <a:lnTo>
                    <a:pt x="160146" y="0"/>
                  </a:lnTo>
                  <a:lnTo>
                    <a:pt x="0" y="78486"/>
                  </a:lnTo>
                  <a:lnTo>
                    <a:pt x="160146" y="156972"/>
                  </a:lnTo>
                  <a:lnTo>
                    <a:pt x="160146" y="117729"/>
                  </a:lnTo>
                  <a:lnTo>
                    <a:pt x="580643" y="117729"/>
                  </a:lnTo>
                  <a:lnTo>
                    <a:pt x="580643" y="39243"/>
                  </a:lnTo>
                  <a:close/>
                </a:path>
              </a:pathLst>
            </a:custGeom>
            <a:noFill/>
            <a:ln cap="flat" cmpd="sng" w="12175">
              <a:solidFill>
                <a:srgbClr val="695837"/>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grpSp>
      <p:sp>
        <p:nvSpPr>
          <p:cNvPr id="414" name="Google Shape;414;p41"/>
          <p:cNvSpPr txBox="1"/>
          <p:nvPr>
            <p:ph idx="11" type="ftr"/>
          </p:nvPr>
        </p:nvSpPr>
        <p:spPr>
          <a:xfrm>
            <a:off x="5392928" y="6464985"/>
            <a:ext cx="1407900" cy="184800"/>
          </a:xfrm>
          <a:prstGeom prst="rect">
            <a:avLst/>
          </a:prstGeom>
          <a:noFill/>
          <a:ln>
            <a:noFill/>
          </a:ln>
        </p:spPr>
        <p:txBody>
          <a:bodyPr anchorCtr="0" anchor="t" bIns="0" lIns="0" spcFirstLastPara="1" rIns="0" wrap="square" tIns="0">
            <a:spAutoFit/>
          </a:bodyPr>
          <a:lstStyle/>
          <a:p>
            <a:pPr indent="0" lvl="0" marL="12700" rtl="0" algn="l">
              <a:lnSpc>
                <a:spcPct val="103333"/>
              </a:lnSpc>
              <a:spcBef>
                <a:spcPts val="0"/>
              </a:spcBef>
              <a:spcAft>
                <a:spcPts val="0"/>
              </a:spcAft>
              <a:buNone/>
            </a:pPr>
            <a:r>
              <a:rPr lang="en-US"/>
              <a:t>Lesson 0 - Su 2023</a:t>
            </a:r>
            <a:endParaRPr/>
          </a:p>
        </p:txBody>
      </p:sp>
      <p:sp>
        <p:nvSpPr>
          <p:cNvPr id="415" name="Google Shape;415;p41"/>
          <p:cNvSpPr txBox="1"/>
          <p:nvPr>
            <p:ph idx="12" type="sldNum"/>
          </p:nvPr>
        </p:nvSpPr>
        <p:spPr>
          <a:xfrm>
            <a:off x="11068811" y="6464985"/>
            <a:ext cx="244475" cy="178434"/>
          </a:xfrm>
          <a:prstGeom prst="rect">
            <a:avLst/>
          </a:prstGeom>
          <a:noFill/>
          <a:ln>
            <a:noFill/>
          </a:ln>
        </p:spPr>
        <p:txBody>
          <a:bodyPr anchorCtr="0" anchor="t" bIns="0" lIns="0" spcFirstLastPara="1" rIns="0" wrap="square" tIns="0">
            <a:spAutoFit/>
          </a:bodyPr>
          <a:lstStyle/>
          <a:p>
            <a:pPr indent="0" lvl="0" marL="38100" rtl="0" algn="l">
              <a:lnSpc>
                <a:spcPct val="103333"/>
              </a:lnSpc>
              <a:spcBef>
                <a:spcPts val="0"/>
              </a:spcBef>
              <a:spcAft>
                <a:spcPts val="0"/>
              </a:spcAft>
              <a:buNone/>
            </a:pPr>
            <a:fld id="{00000000-1234-1234-1234-123412341234}" type="slidenum">
              <a:rPr lang="en-US"/>
              <a:t>‹#›</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sp>
        <p:nvSpPr>
          <p:cNvPr id="420" name="Google Shape;420;p42"/>
          <p:cNvSpPr txBox="1"/>
          <p:nvPr>
            <p:ph type="title"/>
          </p:nvPr>
        </p:nvSpPr>
        <p:spPr>
          <a:xfrm>
            <a:off x="916939" y="609676"/>
            <a:ext cx="9478645" cy="697230"/>
          </a:xfrm>
          <a:prstGeom prst="rect">
            <a:avLst/>
          </a:prstGeom>
          <a:noFill/>
          <a:ln>
            <a:noFill/>
          </a:ln>
        </p:spPr>
        <p:txBody>
          <a:bodyPr anchorCtr="0" anchor="t" bIns="0" lIns="0" spcFirstLastPara="1" rIns="0" wrap="square" tIns="13325">
            <a:spAutoFit/>
          </a:bodyPr>
          <a:lstStyle/>
          <a:p>
            <a:pPr indent="0" lvl="0" marL="12700" rtl="0" algn="l">
              <a:lnSpc>
                <a:spcPct val="100000"/>
              </a:lnSpc>
              <a:spcBef>
                <a:spcPts val="0"/>
              </a:spcBef>
              <a:spcAft>
                <a:spcPts val="0"/>
              </a:spcAft>
              <a:buNone/>
            </a:pPr>
            <a:r>
              <a:rPr lang="en-US"/>
              <a:t>Course Website</a:t>
            </a:r>
            <a:endParaRPr/>
          </a:p>
        </p:txBody>
      </p:sp>
      <p:sp>
        <p:nvSpPr>
          <p:cNvPr id="421" name="Google Shape;421;p42"/>
          <p:cNvSpPr txBox="1"/>
          <p:nvPr/>
        </p:nvSpPr>
        <p:spPr>
          <a:xfrm>
            <a:off x="1129283" y="1613916"/>
            <a:ext cx="3473450" cy="646430"/>
          </a:xfrm>
          <a:prstGeom prst="rect">
            <a:avLst/>
          </a:prstGeom>
          <a:solidFill>
            <a:srgbClr val="330064"/>
          </a:solidFill>
          <a:ln>
            <a:noFill/>
          </a:ln>
        </p:spPr>
        <p:txBody>
          <a:bodyPr anchorCtr="0" anchor="t" bIns="0" lIns="0" spcFirstLastPara="1" rIns="0" wrap="square" tIns="19050">
            <a:spAutoFit/>
          </a:bodyPr>
          <a:lstStyle/>
          <a:p>
            <a:pPr indent="0" lvl="0" marL="360045" rtl="0" algn="l">
              <a:lnSpc>
                <a:spcPct val="100000"/>
              </a:lnSpc>
              <a:spcBef>
                <a:spcPts val="0"/>
              </a:spcBef>
              <a:spcAft>
                <a:spcPts val="0"/>
              </a:spcAft>
              <a:buNone/>
            </a:pPr>
            <a:r>
              <a:rPr lang="en-US" sz="3600">
                <a:solidFill>
                  <a:srgbClr val="FFFFFF"/>
                </a:solidFill>
                <a:latin typeface="Calibri"/>
                <a:ea typeface="Calibri"/>
                <a:cs typeface="Calibri"/>
                <a:sym typeface="Calibri"/>
              </a:rPr>
              <a:t>cs.uw.edu/121</a:t>
            </a:r>
            <a:endParaRPr sz="3600">
              <a:latin typeface="Calibri"/>
              <a:ea typeface="Calibri"/>
              <a:cs typeface="Calibri"/>
              <a:sym typeface="Calibri"/>
            </a:endParaRPr>
          </a:p>
        </p:txBody>
      </p:sp>
      <p:sp>
        <p:nvSpPr>
          <p:cNvPr id="422" name="Google Shape;422;p42"/>
          <p:cNvSpPr txBox="1"/>
          <p:nvPr/>
        </p:nvSpPr>
        <p:spPr>
          <a:xfrm>
            <a:off x="916939" y="2391282"/>
            <a:ext cx="4015740" cy="1735455"/>
          </a:xfrm>
          <a:prstGeom prst="rect">
            <a:avLst/>
          </a:prstGeom>
          <a:noFill/>
          <a:ln>
            <a:noFill/>
          </a:ln>
        </p:spPr>
        <p:txBody>
          <a:bodyPr anchorCtr="0" anchor="t" bIns="0" lIns="0" spcFirstLastPara="1" rIns="0" wrap="square" tIns="57775">
            <a:spAutoFit/>
          </a:bodyPr>
          <a:lstStyle/>
          <a:p>
            <a:pPr indent="-228600" lvl="0" marL="241300" marR="166370" rtl="0" algn="l">
              <a:lnSpc>
                <a:spcPct val="108928"/>
              </a:lnSpc>
              <a:spcBef>
                <a:spcPts val="0"/>
              </a:spcBef>
              <a:spcAft>
                <a:spcPts val="0"/>
              </a:spcAft>
              <a:buSzPts val="2800"/>
              <a:buFont typeface="Arial"/>
              <a:buChar char="•"/>
            </a:pPr>
            <a:r>
              <a:rPr lang="en-US" sz="2800">
                <a:latin typeface="Calibri"/>
                <a:ea typeface="Calibri"/>
                <a:cs typeface="Calibri"/>
                <a:sym typeface="Calibri"/>
              </a:rPr>
              <a:t>Primary source of course information (</a:t>
            </a:r>
            <a:r>
              <a:rPr i="1" lang="en-US" sz="2800">
                <a:latin typeface="Calibri"/>
                <a:ea typeface="Calibri"/>
                <a:cs typeface="Calibri"/>
                <a:sym typeface="Calibri"/>
              </a:rPr>
              <a:t>not </a:t>
            </a:r>
            <a:r>
              <a:rPr lang="en-US" sz="2800">
                <a:latin typeface="Calibri"/>
                <a:ea typeface="Calibri"/>
                <a:cs typeface="Calibri"/>
                <a:sym typeface="Calibri"/>
              </a:rPr>
              <a:t>Canvas)</a:t>
            </a:r>
            <a:endParaRPr sz="2800">
              <a:latin typeface="Calibri"/>
              <a:ea typeface="Calibri"/>
              <a:cs typeface="Calibri"/>
              <a:sym typeface="Calibri"/>
            </a:endParaRPr>
          </a:p>
          <a:p>
            <a:pPr indent="-228600" lvl="0" marL="241300" marR="5080" rtl="0" algn="l">
              <a:lnSpc>
                <a:spcPct val="108928"/>
              </a:lnSpc>
              <a:spcBef>
                <a:spcPts val="960"/>
              </a:spcBef>
              <a:spcAft>
                <a:spcPts val="0"/>
              </a:spcAft>
              <a:buSzPts val="2800"/>
              <a:buFont typeface="Arial"/>
              <a:buChar char="•"/>
            </a:pPr>
            <a:r>
              <a:rPr lang="en-US" sz="2800">
                <a:latin typeface="Calibri"/>
                <a:ea typeface="Calibri"/>
                <a:cs typeface="Calibri"/>
                <a:sym typeface="Calibri"/>
              </a:rPr>
              <a:t>Calendar will contain links to (almost) all resources</a:t>
            </a:r>
            <a:endParaRPr sz="2800">
              <a:latin typeface="Calibri"/>
              <a:ea typeface="Calibri"/>
              <a:cs typeface="Calibri"/>
              <a:sym typeface="Calibri"/>
            </a:endParaRPr>
          </a:p>
        </p:txBody>
      </p:sp>
      <p:pic>
        <p:nvPicPr>
          <p:cNvPr id="423" name="Google Shape;423;p42"/>
          <p:cNvPicPr preferRelativeResize="0"/>
          <p:nvPr/>
        </p:nvPicPr>
        <p:blipFill rotWithShape="1">
          <a:blip r:embed="rId3">
            <a:alphaModFix/>
          </a:blip>
          <a:srcRect b="0" l="0" r="0" t="0"/>
          <a:stretch/>
        </p:blipFill>
        <p:spPr>
          <a:xfrm>
            <a:off x="5212079" y="1338072"/>
            <a:ext cx="6797040" cy="3610355"/>
          </a:xfrm>
          <a:prstGeom prst="rect">
            <a:avLst/>
          </a:prstGeom>
          <a:noFill/>
          <a:ln>
            <a:noFill/>
          </a:ln>
        </p:spPr>
      </p:pic>
      <p:sp>
        <p:nvSpPr>
          <p:cNvPr id="424" name="Google Shape;424;p42"/>
          <p:cNvSpPr txBox="1"/>
          <p:nvPr>
            <p:ph idx="11" type="ftr"/>
          </p:nvPr>
        </p:nvSpPr>
        <p:spPr>
          <a:xfrm>
            <a:off x="5392928" y="6464985"/>
            <a:ext cx="1407900" cy="184800"/>
          </a:xfrm>
          <a:prstGeom prst="rect">
            <a:avLst/>
          </a:prstGeom>
          <a:noFill/>
          <a:ln>
            <a:noFill/>
          </a:ln>
        </p:spPr>
        <p:txBody>
          <a:bodyPr anchorCtr="0" anchor="t" bIns="0" lIns="0" spcFirstLastPara="1" rIns="0" wrap="square" tIns="0">
            <a:spAutoFit/>
          </a:bodyPr>
          <a:lstStyle/>
          <a:p>
            <a:pPr indent="0" lvl="0" marL="12700" rtl="0" algn="l">
              <a:lnSpc>
                <a:spcPct val="103333"/>
              </a:lnSpc>
              <a:spcBef>
                <a:spcPts val="0"/>
              </a:spcBef>
              <a:spcAft>
                <a:spcPts val="0"/>
              </a:spcAft>
              <a:buNone/>
            </a:pPr>
            <a:r>
              <a:rPr lang="en-US"/>
              <a:t>Lesson 0 - Su 2023</a:t>
            </a:r>
            <a:endParaRPr/>
          </a:p>
        </p:txBody>
      </p:sp>
      <p:sp>
        <p:nvSpPr>
          <p:cNvPr id="425" name="Google Shape;425;p42"/>
          <p:cNvSpPr txBox="1"/>
          <p:nvPr>
            <p:ph idx="12" type="sldNum"/>
          </p:nvPr>
        </p:nvSpPr>
        <p:spPr>
          <a:xfrm>
            <a:off x="11068811" y="6464985"/>
            <a:ext cx="244475" cy="178434"/>
          </a:xfrm>
          <a:prstGeom prst="rect">
            <a:avLst/>
          </a:prstGeom>
          <a:noFill/>
          <a:ln>
            <a:noFill/>
          </a:ln>
        </p:spPr>
        <p:txBody>
          <a:bodyPr anchorCtr="0" anchor="t" bIns="0" lIns="0" spcFirstLastPara="1" rIns="0" wrap="square" tIns="0">
            <a:spAutoFit/>
          </a:bodyPr>
          <a:lstStyle/>
          <a:p>
            <a:pPr indent="0" lvl="0" marL="38100" rtl="0" algn="l">
              <a:lnSpc>
                <a:spcPct val="103333"/>
              </a:lnSpc>
              <a:spcBef>
                <a:spcPts val="0"/>
              </a:spcBef>
              <a:spcAft>
                <a:spcPts val="0"/>
              </a:spcAft>
              <a:buNone/>
            </a:pPr>
            <a:fld id="{00000000-1234-1234-1234-123412341234}" type="slidenum">
              <a:rPr lang="en-US"/>
              <a:t>‹#›</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grpSp>
        <p:nvGrpSpPr>
          <p:cNvPr id="430" name="Google Shape;430;p43"/>
          <p:cNvGrpSpPr/>
          <p:nvPr/>
        </p:nvGrpSpPr>
        <p:grpSpPr>
          <a:xfrm>
            <a:off x="5426964" y="670559"/>
            <a:ext cx="6765036" cy="3608832"/>
            <a:chOff x="5426964" y="670559"/>
            <a:chExt cx="6765036" cy="3608832"/>
          </a:xfrm>
        </p:grpSpPr>
        <p:pic>
          <p:nvPicPr>
            <p:cNvPr id="431" name="Google Shape;431;p43"/>
            <p:cNvPicPr preferRelativeResize="0"/>
            <p:nvPr/>
          </p:nvPicPr>
          <p:blipFill rotWithShape="1">
            <a:blip r:embed="rId3">
              <a:alphaModFix/>
            </a:blip>
            <a:srcRect b="0" l="0" r="0" t="0"/>
            <a:stretch/>
          </p:blipFill>
          <p:spPr>
            <a:xfrm>
              <a:off x="5426964" y="670559"/>
              <a:ext cx="6765036" cy="3608832"/>
            </a:xfrm>
            <a:prstGeom prst="rect">
              <a:avLst/>
            </a:prstGeom>
            <a:noFill/>
            <a:ln>
              <a:noFill/>
            </a:ln>
          </p:spPr>
        </p:pic>
        <p:sp>
          <p:nvSpPr>
            <p:cNvPr id="432" name="Google Shape;432;p43"/>
            <p:cNvSpPr/>
            <p:nvPr/>
          </p:nvSpPr>
          <p:spPr>
            <a:xfrm>
              <a:off x="5583174" y="2372105"/>
              <a:ext cx="375285" cy="144780"/>
            </a:xfrm>
            <a:custGeom>
              <a:rect b="b" l="l" r="r" t="t"/>
              <a:pathLst>
                <a:path extrusionOk="0" h="144780" w="375285">
                  <a:moveTo>
                    <a:pt x="0" y="144779"/>
                  </a:moveTo>
                  <a:lnTo>
                    <a:pt x="374903" y="144779"/>
                  </a:lnTo>
                  <a:lnTo>
                    <a:pt x="374903" y="0"/>
                  </a:lnTo>
                  <a:lnTo>
                    <a:pt x="0" y="0"/>
                  </a:lnTo>
                  <a:lnTo>
                    <a:pt x="0" y="144779"/>
                  </a:lnTo>
                  <a:close/>
                </a:path>
              </a:pathLst>
            </a:custGeom>
            <a:noFill/>
            <a:ln cap="flat" cmpd="sng" w="28950">
              <a:solidFill>
                <a:srgbClr val="240048"/>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grpSp>
      <p:sp>
        <p:nvSpPr>
          <p:cNvPr id="433" name="Google Shape;433;p43"/>
          <p:cNvSpPr txBox="1"/>
          <p:nvPr>
            <p:ph type="title"/>
          </p:nvPr>
        </p:nvSpPr>
        <p:spPr>
          <a:xfrm>
            <a:off x="916939" y="609676"/>
            <a:ext cx="9478645" cy="697230"/>
          </a:xfrm>
          <a:prstGeom prst="rect">
            <a:avLst/>
          </a:prstGeom>
          <a:noFill/>
          <a:ln>
            <a:noFill/>
          </a:ln>
        </p:spPr>
        <p:txBody>
          <a:bodyPr anchorCtr="0" anchor="t" bIns="0" lIns="0" spcFirstLastPara="1" rIns="0" wrap="square" tIns="13325">
            <a:spAutoFit/>
          </a:bodyPr>
          <a:lstStyle/>
          <a:p>
            <a:pPr indent="0" lvl="0" marL="12700" rtl="0" algn="l">
              <a:lnSpc>
                <a:spcPct val="100000"/>
              </a:lnSpc>
              <a:spcBef>
                <a:spcPts val="0"/>
              </a:spcBef>
              <a:spcAft>
                <a:spcPts val="0"/>
              </a:spcAft>
              <a:buNone/>
            </a:pPr>
            <a:r>
              <a:rPr lang="en-US"/>
              <a:t>Course Website</a:t>
            </a:r>
            <a:endParaRPr/>
          </a:p>
        </p:txBody>
      </p:sp>
      <p:sp>
        <p:nvSpPr>
          <p:cNvPr id="434" name="Google Shape;434;p43"/>
          <p:cNvSpPr txBox="1"/>
          <p:nvPr/>
        </p:nvSpPr>
        <p:spPr>
          <a:xfrm>
            <a:off x="1322069" y="1860245"/>
            <a:ext cx="4030345" cy="391795"/>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i="1" lang="en-US" sz="2400">
                <a:latin typeface="Calibri"/>
                <a:ea typeface="Calibri"/>
                <a:cs typeface="Calibri"/>
                <a:sym typeface="Calibri"/>
              </a:rPr>
              <a:t>Please review the syllabus ASAP.</a:t>
            </a:r>
            <a:endParaRPr sz="2400">
              <a:latin typeface="Calibri"/>
              <a:ea typeface="Calibri"/>
              <a:cs typeface="Calibri"/>
              <a:sym typeface="Calibri"/>
            </a:endParaRPr>
          </a:p>
        </p:txBody>
      </p:sp>
      <p:grpSp>
        <p:nvGrpSpPr>
          <p:cNvPr id="435" name="Google Shape;435;p43"/>
          <p:cNvGrpSpPr/>
          <p:nvPr/>
        </p:nvGrpSpPr>
        <p:grpSpPr>
          <a:xfrm>
            <a:off x="457200" y="2311907"/>
            <a:ext cx="5126482" cy="3153918"/>
            <a:chOff x="457200" y="2311907"/>
            <a:chExt cx="5126482" cy="3153918"/>
          </a:xfrm>
        </p:grpSpPr>
        <p:sp>
          <p:nvSpPr>
            <p:cNvPr id="436" name="Google Shape;436;p43"/>
            <p:cNvSpPr/>
            <p:nvPr/>
          </p:nvSpPr>
          <p:spPr>
            <a:xfrm>
              <a:off x="4671822" y="2372105"/>
              <a:ext cx="911860" cy="3093720"/>
            </a:xfrm>
            <a:custGeom>
              <a:rect b="b" l="l" r="r" t="t"/>
              <a:pathLst>
                <a:path extrusionOk="0" h="3093720" w="911860">
                  <a:moveTo>
                    <a:pt x="911478" y="0"/>
                  </a:moveTo>
                  <a:lnTo>
                    <a:pt x="0" y="0"/>
                  </a:lnTo>
                </a:path>
                <a:path extrusionOk="0" h="3093720" w="911860">
                  <a:moveTo>
                    <a:pt x="911478" y="144780"/>
                  </a:moveTo>
                  <a:lnTo>
                    <a:pt x="0" y="3093339"/>
                  </a:lnTo>
                </a:path>
              </a:pathLst>
            </a:custGeom>
            <a:noFill/>
            <a:ln cap="flat" cmpd="sng" w="28950">
              <a:solidFill>
                <a:srgbClr val="330064"/>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437" name="Google Shape;437;p43"/>
            <p:cNvSpPr/>
            <p:nvPr/>
          </p:nvSpPr>
          <p:spPr>
            <a:xfrm>
              <a:off x="457200" y="2311907"/>
              <a:ext cx="4213860" cy="3153410"/>
            </a:xfrm>
            <a:custGeom>
              <a:rect b="b" l="l" r="r" t="t"/>
              <a:pathLst>
                <a:path extrusionOk="0" h="3153410" w="4213860">
                  <a:moveTo>
                    <a:pt x="0" y="3153156"/>
                  </a:moveTo>
                  <a:lnTo>
                    <a:pt x="4213860" y="3153156"/>
                  </a:lnTo>
                  <a:lnTo>
                    <a:pt x="4213860" y="0"/>
                  </a:lnTo>
                  <a:lnTo>
                    <a:pt x="0" y="0"/>
                  </a:lnTo>
                  <a:lnTo>
                    <a:pt x="0" y="3153156"/>
                  </a:lnTo>
                  <a:close/>
                </a:path>
              </a:pathLst>
            </a:custGeom>
            <a:noFill/>
            <a:ln cap="flat" cmpd="sng" w="57900">
              <a:solidFill>
                <a:srgbClr val="240048"/>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id="438" name="Google Shape;438;p43"/>
            <p:cNvPicPr preferRelativeResize="0"/>
            <p:nvPr/>
          </p:nvPicPr>
          <p:blipFill rotWithShape="1">
            <a:blip r:embed="rId4">
              <a:alphaModFix/>
            </a:blip>
            <a:srcRect b="0" l="0" r="0" t="0"/>
            <a:stretch/>
          </p:blipFill>
          <p:spPr>
            <a:xfrm>
              <a:off x="666068" y="2474975"/>
              <a:ext cx="3902883" cy="2744724"/>
            </a:xfrm>
            <a:prstGeom prst="rect">
              <a:avLst/>
            </a:prstGeom>
            <a:noFill/>
            <a:ln>
              <a:noFill/>
            </a:ln>
          </p:spPr>
        </p:pic>
      </p:grpSp>
      <p:sp>
        <p:nvSpPr>
          <p:cNvPr id="439" name="Google Shape;439;p43"/>
          <p:cNvSpPr txBox="1"/>
          <p:nvPr>
            <p:ph idx="11" type="ftr"/>
          </p:nvPr>
        </p:nvSpPr>
        <p:spPr>
          <a:xfrm>
            <a:off x="5392928" y="6464985"/>
            <a:ext cx="1407900" cy="184800"/>
          </a:xfrm>
          <a:prstGeom prst="rect">
            <a:avLst/>
          </a:prstGeom>
          <a:noFill/>
          <a:ln>
            <a:noFill/>
          </a:ln>
        </p:spPr>
        <p:txBody>
          <a:bodyPr anchorCtr="0" anchor="t" bIns="0" lIns="0" spcFirstLastPara="1" rIns="0" wrap="square" tIns="0">
            <a:spAutoFit/>
          </a:bodyPr>
          <a:lstStyle/>
          <a:p>
            <a:pPr indent="0" lvl="0" marL="12700" rtl="0" algn="l">
              <a:lnSpc>
                <a:spcPct val="103333"/>
              </a:lnSpc>
              <a:spcBef>
                <a:spcPts val="0"/>
              </a:spcBef>
              <a:spcAft>
                <a:spcPts val="0"/>
              </a:spcAft>
              <a:buNone/>
            </a:pPr>
            <a:r>
              <a:rPr lang="en-US"/>
              <a:t>Lesson 0 - Su 2023</a:t>
            </a:r>
            <a:endParaRPr/>
          </a:p>
        </p:txBody>
      </p:sp>
      <p:sp>
        <p:nvSpPr>
          <p:cNvPr id="440" name="Google Shape;440;p43"/>
          <p:cNvSpPr txBox="1"/>
          <p:nvPr>
            <p:ph idx="12" type="sldNum"/>
          </p:nvPr>
        </p:nvSpPr>
        <p:spPr>
          <a:xfrm>
            <a:off x="11068811" y="6464985"/>
            <a:ext cx="244475" cy="178434"/>
          </a:xfrm>
          <a:prstGeom prst="rect">
            <a:avLst/>
          </a:prstGeom>
          <a:noFill/>
          <a:ln>
            <a:noFill/>
          </a:ln>
        </p:spPr>
        <p:txBody>
          <a:bodyPr anchorCtr="0" anchor="t" bIns="0" lIns="0" spcFirstLastPara="1" rIns="0" wrap="square" tIns="0">
            <a:spAutoFit/>
          </a:bodyPr>
          <a:lstStyle/>
          <a:p>
            <a:pPr indent="0" lvl="0" marL="38100" rtl="0" algn="l">
              <a:lnSpc>
                <a:spcPct val="103333"/>
              </a:lnSpc>
              <a:spcBef>
                <a:spcPts val="0"/>
              </a:spcBef>
              <a:spcAft>
                <a:spcPts val="0"/>
              </a:spcAft>
              <a:buNone/>
            </a:pPr>
            <a:fld id="{00000000-1234-1234-1234-123412341234}" type="slidenum">
              <a:rPr lang="en-US"/>
              <a:t>‹#›</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sp>
        <p:nvSpPr>
          <p:cNvPr id="445" name="Google Shape;445;p44"/>
          <p:cNvSpPr txBox="1"/>
          <p:nvPr>
            <p:ph type="title"/>
          </p:nvPr>
        </p:nvSpPr>
        <p:spPr>
          <a:xfrm>
            <a:off x="916939" y="609676"/>
            <a:ext cx="9478645" cy="697230"/>
          </a:xfrm>
          <a:prstGeom prst="rect">
            <a:avLst/>
          </a:prstGeom>
          <a:noFill/>
          <a:ln>
            <a:noFill/>
          </a:ln>
        </p:spPr>
        <p:txBody>
          <a:bodyPr anchorCtr="0" anchor="t" bIns="0" lIns="0" spcFirstLastPara="1" rIns="0" wrap="square" tIns="13325">
            <a:spAutoFit/>
          </a:bodyPr>
          <a:lstStyle/>
          <a:p>
            <a:pPr indent="0" lvl="0" marL="12700" rtl="0" algn="l">
              <a:lnSpc>
                <a:spcPct val="100000"/>
              </a:lnSpc>
              <a:spcBef>
                <a:spcPts val="0"/>
              </a:spcBef>
              <a:spcAft>
                <a:spcPts val="0"/>
              </a:spcAft>
              <a:buNone/>
            </a:pPr>
            <a:r>
              <a:rPr lang="en-US"/>
              <a:t>Ed</a:t>
            </a:r>
            <a:endParaRPr/>
          </a:p>
        </p:txBody>
      </p:sp>
      <p:sp>
        <p:nvSpPr>
          <p:cNvPr id="446" name="Google Shape;446;p44"/>
          <p:cNvSpPr txBox="1"/>
          <p:nvPr/>
        </p:nvSpPr>
        <p:spPr>
          <a:xfrm>
            <a:off x="916939" y="1793189"/>
            <a:ext cx="3493770" cy="2627630"/>
          </a:xfrm>
          <a:prstGeom prst="rect">
            <a:avLst/>
          </a:prstGeom>
          <a:noFill/>
          <a:ln>
            <a:noFill/>
          </a:ln>
        </p:spPr>
        <p:txBody>
          <a:bodyPr anchorCtr="0" anchor="t" bIns="0" lIns="0" spcFirstLastPara="1" rIns="0" wrap="square" tIns="60325">
            <a:spAutoFit/>
          </a:bodyPr>
          <a:lstStyle/>
          <a:p>
            <a:pPr indent="-228600" lvl="0" marL="241300" marR="459105" rtl="0" algn="l">
              <a:lnSpc>
                <a:spcPct val="108214"/>
              </a:lnSpc>
              <a:spcBef>
                <a:spcPts val="0"/>
              </a:spcBef>
              <a:spcAft>
                <a:spcPts val="0"/>
              </a:spcAft>
              <a:buSzPts val="2800"/>
              <a:buFont typeface="Arial"/>
              <a:buChar char="•"/>
            </a:pPr>
            <a:r>
              <a:rPr lang="en-US" sz="2800">
                <a:latin typeface="Calibri"/>
                <a:ea typeface="Calibri"/>
                <a:cs typeface="Calibri"/>
                <a:sym typeface="Calibri"/>
              </a:rPr>
              <a:t>Our online learning platform</a:t>
            </a:r>
            <a:endParaRPr sz="2800">
              <a:latin typeface="Calibri"/>
              <a:ea typeface="Calibri"/>
              <a:cs typeface="Calibri"/>
              <a:sym typeface="Calibri"/>
            </a:endParaRPr>
          </a:p>
          <a:p>
            <a:pPr indent="-228600" lvl="0" marL="241300" marR="684530" rtl="0" algn="l">
              <a:lnSpc>
                <a:spcPct val="107857"/>
              </a:lnSpc>
              <a:spcBef>
                <a:spcPts val="1005"/>
              </a:spcBef>
              <a:spcAft>
                <a:spcPts val="0"/>
              </a:spcAft>
              <a:buSzPts val="2800"/>
              <a:buFont typeface="Arial"/>
              <a:buChar char="•"/>
            </a:pPr>
            <a:r>
              <a:rPr lang="en-US" sz="2800">
                <a:latin typeface="Calibri"/>
                <a:ea typeface="Calibri"/>
                <a:cs typeface="Calibri"/>
                <a:sym typeface="Calibri"/>
              </a:rPr>
              <a:t>Lessons, sections, quizzes all here</a:t>
            </a:r>
            <a:endParaRPr sz="2800">
              <a:latin typeface="Calibri"/>
              <a:ea typeface="Calibri"/>
              <a:cs typeface="Calibri"/>
              <a:sym typeface="Calibri"/>
            </a:endParaRPr>
          </a:p>
          <a:p>
            <a:pPr indent="-228600" lvl="0" marL="241300" marR="5080" rtl="0" algn="l">
              <a:lnSpc>
                <a:spcPct val="107857"/>
              </a:lnSpc>
              <a:spcBef>
                <a:spcPts val="1005"/>
              </a:spcBef>
              <a:spcAft>
                <a:spcPts val="0"/>
              </a:spcAft>
              <a:buSzPts val="2800"/>
              <a:buFont typeface="Arial"/>
              <a:buChar char="•"/>
            </a:pPr>
            <a:r>
              <a:rPr lang="en-US" sz="2800">
                <a:latin typeface="Calibri"/>
                <a:ea typeface="Calibri"/>
                <a:cs typeface="Calibri"/>
                <a:sym typeface="Calibri"/>
              </a:rPr>
              <a:t>Intro and walkthrough in Section 0</a:t>
            </a:r>
            <a:endParaRPr sz="2800">
              <a:latin typeface="Calibri"/>
              <a:ea typeface="Calibri"/>
              <a:cs typeface="Calibri"/>
              <a:sym typeface="Calibri"/>
            </a:endParaRPr>
          </a:p>
        </p:txBody>
      </p:sp>
      <p:pic>
        <p:nvPicPr>
          <p:cNvPr id="447" name="Google Shape;447;p44"/>
          <p:cNvPicPr preferRelativeResize="0"/>
          <p:nvPr/>
        </p:nvPicPr>
        <p:blipFill rotWithShape="1">
          <a:blip r:embed="rId3">
            <a:alphaModFix/>
          </a:blip>
          <a:srcRect b="0" l="0" r="0" t="0"/>
          <a:stretch/>
        </p:blipFill>
        <p:spPr>
          <a:xfrm>
            <a:off x="5364479" y="1493519"/>
            <a:ext cx="6492239" cy="3372611"/>
          </a:xfrm>
          <a:prstGeom prst="rect">
            <a:avLst/>
          </a:prstGeom>
          <a:noFill/>
          <a:ln>
            <a:noFill/>
          </a:ln>
        </p:spPr>
      </p:pic>
      <p:sp>
        <p:nvSpPr>
          <p:cNvPr id="448" name="Google Shape;448;p44"/>
          <p:cNvSpPr txBox="1"/>
          <p:nvPr>
            <p:ph idx="11" type="ftr"/>
          </p:nvPr>
        </p:nvSpPr>
        <p:spPr>
          <a:xfrm>
            <a:off x="5392928" y="6464985"/>
            <a:ext cx="1407900" cy="184800"/>
          </a:xfrm>
          <a:prstGeom prst="rect">
            <a:avLst/>
          </a:prstGeom>
          <a:noFill/>
          <a:ln>
            <a:noFill/>
          </a:ln>
        </p:spPr>
        <p:txBody>
          <a:bodyPr anchorCtr="0" anchor="t" bIns="0" lIns="0" spcFirstLastPara="1" rIns="0" wrap="square" tIns="0">
            <a:spAutoFit/>
          </a:bodyPr>
          <a:lstStyle/>
          <a:p>
            <a:pPr indent="0" lvl="0" marL="12700" rtl="0" algn="l">
              <a:lnSpc>
                <a:spcPct val="103333"/>
              </a:lnSpc>
              <a:spcBef>
                <a:spcPts val="0"/>
              </a:spcBef>
              <a:spcAft>
                <a:spcPts val="0"/>
              </a:spcAft>
              <a:buNone/>
            </a:pPr>
            <a:r>
              <a:rPr lang="en-US"/>
              <a:t>Lesson 0 - Su 2023</a:t>
            </a:r>
            <a:endParaRPr/>
          </a:p>
        </p:txBody>
      </p:sp>
      <p:sp>
        <p:nvSpPr>
          <p:cNvPr id="449" name="Google Shape;449;p44"/>
          <p:cNvSpPr txBox="1"/>
          <p:nvPr/>
        </p:nvSpPr>
        <p:spPr>
          <a:xfrm>
            <a:off x="11094211" y="6464985"/>
            <a:ext cx="180975" cy="178435"/>
          </a:xfrm>
          <a:prstGeom prst="rect">
            <a:avLst/>
          </a:prstGeom>
          <a:noFill/>
          <a:ln>
            <a:noFill/>
          </a:ln>
        </p:spPr>
        <p:txBody>
          <a:bodyPr anchorCtr="0" anchor="t" bIns="0" lIns="0" spcFirstLastPara="1" rIns="0" wrap="square" tIns="0">
            <a:spAutoFit/>
          </a:bodyPr>
          <a:lstStyle/>
          <a:p>
            <a:pPr indent="0" lvl="0" marL="12700" rtl="0" algn="l">
              <a:lnSpc>
                <a:spcPct val="103333"/>
              </a:lnSpc>
              <a:spcBef>
                <a:spcPts val="0"/>
              </a:spcBef>
              <a:spcAft>
                <a:spcPts val="0"/>
              </a:spcAft>
              <a:buNone/>
            </a:pPr>
            <a:r>
              <a:rPr lang="en-US" sz="1200">
                <a:solidFill>
                  <a:srgbClr val="FFFFFF"/>
                </a:solidFill>
                <a:latin typeface="Calibri"/>
                <a:ea typeface="Calibri"/>
                <a:cs typeface="Calibri"/>
                <a:sym typeface="Calibri"/>
              </a:rPr>
              <a:t>22</a:t>
            </a:r>
            <a:endParaRPr sz="1200">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sp>
        <p:nvSpPr>
          <p:cNvPr id="454" name="Google Shape;454;p45"/>
          <p:cNvSpPr txBox="1"/>
          <p:nvPr>
            <p:ph type="title"/>
          </p:nvPr>
        </p:nvSpPr>
        <p:spPr>
          <a:xfrm>
            <a:off x="916939" y="609676"/>
            <a:ext cx="9478645" cy="697230"/>
          </a:xfrm>
          <a:prstGeom prst="rect">
            <a:avLst/>
          </a:prstGeom>
          <a:noFill/>
          <a:ln>
            <a:noFill/>
          </a:ln>
        </p:spPr>
        <p:txBody>
          <a:bodyPr anchorCtr="0" anchor="t" bIns="0" lIns="0" spcFirstLastPara="1" rIns="0" wrap="square" tIns="13325">
            <a:spAutoFit/>
          </a:bodyPr>
          <a:lstStyle/>
          <a:p>
            <a:pPr indent="0" lvl="0" marL="12700" rtl="0" algn="l">
              <a:lnSpc>
                <a:spcPct val="100000"/>
              </a:lnSpc>
              <a:spcBef>
                <a:spcPts val="0"/>
              </a:spcBef>
              <a:spcAft>
                <a:spcPts val="0"/>
              </a:spcAft>
              <a:buNone/>
            </a:pPr>
            <a:r>
              <a:rPr lang="en-US"/>
              <a:t>Other Course Tools</a:t>
            </a:r>
            <a:endParaRPr/>
          </a:p>
        </p:txBody>
      </p:sp>
      <p:pic>
        <p:nvPicPr>
          <p:cNvPr id="455" name="Google Shape;455;p45"/>
          <p:cNvPicPr preferRelativeResize="0"/>
          <p:nvPr/>
        </p:nvPicPr>
        <p:blipFill rotWithShape="1">
          <a:blip r:embed="rId3">
            <a:alphaModFix/>
          </a:blip>
          <a:srcRect b="0" l="0" r="0" t="0"/>
          <a:stretch/>
        </p:blipFill>
        <p:spPr>
          <a:xfrm>
            <a:off x="7697723" y="1900427"/>
            <a:ext cx="1175003" cy="1175003"/>
          </a:xfrm>
          <a:prstGeom prst="rect">
            <a:avLst/>
          </a:prstGeom>
          <a:noFill/>
          <a:ln>
            <a:noFill/>
          </a:ln>
        </p:spPr>
      </p:pic>
      <p:pic>
        <p:nvPicPr>
          <p:cNvPr id="456" name="Google Shape;456;p45"/>
          <p:cNvPicPr preferRelativeResize="0"/>
          <p:nvPr/>
        </p:nvPicPr>
        <p:blipFill rotWithShape="1">
          <a:blip r:embed="rId4">
            <a:alphaModFix/>
          </a:blip>
          <a:srcRect b="0" l="0" r="0" t="0"/>
          <a:stretch/>
        </p:blipFill>
        <p:spPr>
          <a:xfrm>
            <a:off x="2255520" y="3838955"/>
            <a:ext cx="1440180" cy="1440180"/>
          </a:xfrm>
          <a:prstGeom prst="rect">
            <a:avLst/>
          </a:prstGeom>
          <a:noFill/>
          <a:ln>
            <a:noFill/>
          </a:ln>
        </p:spPr>
      </p:pic>
      <p:pic>
        <p:nvPicPr>
          <p:cNvPr id="457" name="Google Shape;457;p45"/>
          <p:cNvPicPr preferRelativeResize="0"/>
          <p:nvPr/>
        </p:nvPicPr>
        <p:blipFill rotWithShape="1">
          <a:blip r:embed="rId5">
            <a:alphaModFix/>
          </a:blip>
          <a:srcRect b="0" l="0" r="0" t="0"/>
          <a:stretch/>
        </p:blipFill>
        <p:spPr>
          <a:xfrm>
            <a:off x="679704" y="2057400"/>
            <a:ext cx="3227832" cy="955548"/>
          </a:xfrm>
          <a:prstGeom prst="rect">
            <a:avLst/>
          </a:prstGeom>
          <a:noFill/>
          <a:ln>
            <a:noFill/>
          </a:ln>
        </p:spPr>
      </p:pic>
      <p:sp>
        <p:nvSpPr>
          <p:cNvPr id="458" name="Google Shape;458;p45"/>
          <p:cNvSpPr txBox="1"/>
          <p:nvPr/>
        </p:nvSpPr>
        <p:spPr>
          <a:xfrm>
            <a:off x="4121277" y="2206879"/>
            <a:ext cx="3122930" cy="635635"/>
          </a:xfrm>
          <a:prstGeom prst="rect">
            <a:avLst/>
          </a:prstGeom>
          <a:noFill/>
          <a:ln>
            <a:noFill/>
          </a:ln>
        </p:spPr>
        <p:txBody>
          <a:bodyPr anchorCtr="0" anchor="t" bIns="0" lIns="0" spcFirstLastPara="1" rIns="0" wrap="square" tIns="13325">
            <a:spAutoFit/>
          </a:bodyPr>
          <a:lstStyle/>
          <a:p>
            <a:pPr indent="0" lvl="0" marL="12700" rtl="0" algn="l">
              <a:lnSpc>
                <a:spcPct val="100000"/>
              </a:lnSpc>
              <a:spcBef>
                <a:spcPts val="0"/>
              </a:spcBef>
              <a:spcAft>
                <a:spcPts val="0"/>
              </a:spcAft>
              <a:buNone/>
            </a:pPr>
            <a:r>
              <a:rPr b="1" lang="en-US" sz="2000">
                <a:latin typeface="Arial"/>
                <a:ea typeface="Arial"/>
                <a:cs typeface="Arial"/>
                <a:sym typeface="Arial"/>
              </a:rPr>
              <a:t>My Digital Hand</a:t>
            </a:r>
            <a:endParaRPr sz="2000">
              <a:latin typeface="Arial"/>
              <a:ea typeface="Arial"/>
              <a:cs typeface="Arial"/>
              <a:sym typeface="Arial"/>
            </a:endParaRPr>
          </a:p>
          <a:p>
            <a:pPr indent="-342265" lvl="0" marL="354965" rtl="0" algn="l">
              <a:lnSpc>
                <a:spcPct val="100000"/>
              </a:lnSpc>
              <a:spcBef>
                <a:spcPts val="0"/>
              </a:spcBef>
              <a:spcAft>
                <a:spcPts val="0"/>
              </a:spcAft>
              <a:buSzPts val="2000"/>
              <a:buFont typeface="Arial"/>
              <a:buChar char="•"/>
            </a:pPr>
            <a:r>
              <a:rPr lang="en-US" sz="2000">
                <a:latin typeface="Arial"/>
                <a:ea typeface="Arial"/>
                <a:cs typeface="Arial"/>
                <a:sym typeface="Arial"/>
              </a:rPr>
              <a:t>Queueing in office hours</a:t>
            </a:r>
            <a:endParaRPr sz="2000">
              <a:latin typeface="Arial"/>
              <a:ea typeface="Arial"/>
              <a:cs typeface="Arial"/>
              <a:sym typeface="Arial"/>
            </a:endParaRPr>
          </a:p>
        </p:txBody>
      </p:sp>
      <p:sp>
        <p:nvSpPr>
          <p:cNvPr id="459" name="Google Shape;459;p45"/>
          <p:cNvSpPr txBox="1"/>
          <p:nvPr/>
        </p:nvSpPr>
        <p:spPr>
          <a:xfrm>
            <a:off x="4196334" y="3997578"/>
            <a:ext cx="830580" cy="330835"/>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2000">
                <a:latin typeface="Arial"/>
                <a:ea typeface="Arial"/>
                <a:cs typeface="Arial"/>
                <a:sym typeface="Arial"/>
              </a:rPr>
              <a:t>IntelliJ</a:t>
            </a:r>
            <a:endParaRPr sz="2000">
              <a:latin typeface="Arial"/>
              <a:ea typeface="Arial"/>
              <a:cs typeface="Arial"/>
              <a:sym typeface="Arial"/>
            </a:endParaRPr>
          </a:p>
        </p:txBody>
      </p:sp>
      <p:sp>
        <p:nvSpPr>
          <p:cNvPr id="460" name="Google Shape;460;p45"/>
          <p:cNvSpPr txBox="1"/>
          <p:nvPr/>
        </p:nvSpPr>
        <p:spPr>
          <a:xfrm>
            <a:off x="4196334" y="4302378"/>
            <a:ext cx="2208530" cy="635635"/>
          </a:xfrm>
          <a:prstGeom prst="rect">
            <a:avLst/>
          </a:prstGeom>
          <a:noFill/>
          <a:ln>
            <a:noFill/>
          </a:ln>
        </p:spPr>
        <p:txBody>
          <a:bodyPr anchorCtr="0" anchor="t" bIns="0" lIns="0" spcFirstLastPara="1" rIns="0" wrap="square" tIns="12700">
            <a:spAutoFit/>
          </a:bodyPr>
          <a:lstStyle/>
          <a:p>
            <a:pPr indent="-342265" lvl="0" marL="354965" rtl="0" algn="l">
              <a:lnSpc>
                <a:spcPct val="100000"/>
              </a:lnSpc>
              <a:spcBef>
                <a:spcPts val="0"/>
              </a:spcBef>
              <a:spcAft>
                <a:spcPts val="0"/>
              </a:spcAft>
              <a:buSzPts val="2000"/>
              <a:buFont typeface="Arial"/>
              <a:buChar char="•"/>
            </a:pPr>
            <a:r>
              <a:rPr lang="en-US" sz="2000">
                <a:latin typeface="Arial"/>
                <a:ea typeface="Arial"/>
                <a:cs typeface="Arial"/>
                <a:sym typeface="Arial"/>
              </a:rPr>
              <a:t>Develop offline</a:t>
            </a:r>
            <a:endParaRPr sz="2000">
              <a:latin typeface="Arial"/>
              <a:ea typeface="Arial"/>
              <a:cs typeface="Arial"/>
              <a:sym typeface="Arial"/>
            </a:endParaRPr>
          </a:p>
          <a:p>
            <a:pPr indent="-342265" lvl="0" marL="354965" rtl="0" algn="l">
              <a:lnSpc>
                <a:spcPct val="100000"/>
              </a:lnSpc>
              <a:spcBef>
                <a:spcPts val="0"/>
              </a:spcBef>
              <a:spcAft>
                <a:spcPts val="0"/>
              </a:spcAft>
              <a:buSzPts val="2000"/>
              <a:buFont typeface="Arial"/>
              <a:buChar char="•"/>
            </a:pPr>
            <a:r>
              <a:rPr lang="en-US" sz="2000">
                <a:latin typeface="Arial"/>
                <a:ea typeface="Arial"/>
                <a:cs typeface="Arial"/>
                <a:sym typeface="Arial"/>
              </a:rPr>
              <a:t>Visual debugger</a:t>
            </a:r>
            <a:endParaRPr sz="2000">
              <a:latin typeface="Arial"/>
              <a:ea typeface="Arial"/>
              <a:cs typeface="Arial"/>
              <a:sym typeface="Arial"/>
            </a:endParaRPr>
          </a:p>
        </p:txBody>
      </p:sp>
      <p:sp>
        <p:nvSpPr>
          <p:cNvPr id="461" name="Google Shape;461;p45"/>
          <p:cNvSpPr txBox="1"/>
          <p:nvPr/>
        </p:nvSpPr>
        <p:spPr>
          <a:xfrm>
            <a:off x="9143238" y="1980133"/>
            <a:ext cx="929005" cy="331470"/>
          </a:xfrm>
          <a:prstGeom prst="rect">
            <a:avLst/>
          </a:prstGeom>
          <a:noFill/>
          <a:ln>
            <a:noFill/>
          </a:ln>
        </p:spPr>
        <p:txBody>
          <a:bodyPr anchorCtr="0" anchor="t" bIns="0" lIns="0" spcFirstLastPara="1" rIns="0" wrap="square" tIns="13325">
            <a:spAutoFit/>
          </a:bodyPr>
          <a:lstStyle/>
          <a:p>
            <a:pPr indent="0" lvl="0" marL="12700" rtl="0" algn="l">
              <a:lnSpc>
                <a:spcPct val="100000"/>
              </a:lnSpc>
              <a:spcBef>
                <a:spcPts val="0"/>
              </a:spcBef>
              <a:spcAft>
                <a:spcPts val="0"/>
              </a:spcAft>
              <a:buNone/>
            </a:pPr>
            <a:r>
              <a:rPr b="1" lang="en-US" sz="2000">
                <a:latin typeface="Arial"/>
                <a:ea typeface="Arial"/>
                <a:cs typeface="Arial"/>
                <a:sym typeface="Arial"/>
              </a:rPr>
              <a:t>Canvas</a:t>
            </a:r>
            <a:endParaRPr sz="2000">
              <a:latin typeface="Arial"/>
              <a:ea typeface="Arial"/>
              <a:cs typeface="Arial"/>
              <a:sym typeface="Arial"/>
            </a:endParaRPr>
          </a:p>
        </p:txBody>
      </p:sp>
      <p:sp>
        <p:nvSpPr>
          <p:cNvPr id="462" name="Google Shape;462;p45"/>
          <p:cNvSpPr txBox="1"/>
          <p:nvPr/>
        </p:nvSpPr>
        <p:spPr>
          <a:xfrm>
            <a:off x="9143238" y="2285492"/>
            <a:ext cx="2474595" cy="635635"/>
          </a:xfrm>
          <a:prstGeom prst="rect">
            <a:avLst/>
          </a:prstGeom>
          <a:noFill/>
          <a:ln>
            <a:noFill/>
          </a:ln>
        </p:spPr>
        <p:txBody>
          <a:bodyPr anchorCtr="0" anchor="t" bIns="0" lIns="0" spcFirstLastPara="1" rIns="0" wrap="square" tIns="13325">
            <a:spAutoFit/>
          </a:bodyPr>
          <a:lstStyle/>
          <a:p>
            <a:pPr indent="-342265" lvl="0" marL="354965" rtl="0" algn="l">
              <a:lnSpc>
                <a:spcPct val="100000"/>
              </a:lnSpc>
              <a:spcBef>
                <a:spcPts val="0"/>
              </a:spcBef>
              <a:spcAft>
                <a:spcPts val="0"/>
              </a:spcAft>
              <a:buSzPts val="2000"/>
              <a:buFont typeface="Arial"/>
              <a:buChar char="•"/>
            </a:pPr>
            <a:r>
              <a:rPr lang="en-US" sz="2000">
                <a:latin typeface="Arial"/>
                <a:ea typeface="Arial"/>
                <a:cs typeface="Arial"/>
                <a:sym typeface="Arial"/>
              </a:rPr>
              <a:t>Gradebook</a:t>
            </a:r>
            <a:endParaRPr sz="2000">
              <a:latin typeface="Arial"/>
              <a:ea typeface="Arial"/>
              <a:cs typeface="Arial"/>
              <a:sym typeface="Arial"/>
            </a:endParaRPr>
          </a:p>
          <a:p>
            <a:pPr indent="-342265" lvl="0" marL="354965" rtl="0" algn="l">
              <a:lnSpc>
                <a:spcPct val="100000"/>
              </a:lnSpc>
              <a:spcBef>
                <a:spcPts val="0"/>
              </a:spcBef>
              <a:spcAft>
                <a:spcPts val="0"/>
              </a:spcAft>
              <a:buSzPts val="2000"/>
              <a:buFont typeface="Arial"/>
              <a:buChar char="•"/>
            </a:pPr>
            <a:r>
              <a:rPr lang="en-US" sz="2000">
                <a:latin typeface="Arial"/>
                <a:ea typeface="Arial"/>
                <a:cs typeface="Arial"/>
                <a:sym typeface="Arial"/>
              </a:rPr>
              <a:t>Lecture recordings</a:t>
            </a:r>
            <a:endParaRPr sz="2000">
              <a:latin typeface="Arial"/>
              <a:ea typeface="Arial"/>
              <a:cs typeface="Arial"/>
              <a:sym typeface="Arial"/>
            </a:endParaRPr>
          </a:p>
        </p:txBody>
      </p:sp>
      <p:sp>
        <p:nvSpPr>
          <p:cNvPr id="463" name="Google Shape;463;p45"/>
          <p:cNvSpPr txBox="1"/>
          <p:nvPr/>
        </p:nvSpPr>
        <p:spPr>
          <a:xfrm>
            <a:off x="9184640" y="3864686"/>
            <a:ext cx="716280" cy="331470"/>
          </a:xfrm>
          <a:prstGeom prst="rect">
            <a:avLst/>
          </a:prstGeom>
          <a:noFill/>
          <a:ln>
            <a:noFill/>
          </a:ln>
        </p:spPr>
        <p:txBody>
          <a:bodyPr anchorCtr="0" anchor="t" bIns="0" lIns="0" spcFirstLastPara="1" rIns="0" wrap="square" tIns="13325">
            <a:spAutoFit/>
          </a:bodyPr>
          <a:lstStyle/>
          <a:p>
            <a:pPr indent="0" lvl="0" marL="12700" rtl="0" algn="l">
              <a:lnSpc>
                <a:spcPct val="100000"/>
              </a:lnSpc>
              <a:spcBef>
                <a:spcPts val="0"/>
              </a:spcBef>
              <a:spcAft>
                <a:spcPts val="0"/>
              </a:spcAft>
              <a:buNone/>
            </a:pPr>
            <a:r>
              <a:rPr b="1" lang="en-US" sz="2000">
                <a:latin typeface="Arial"/>
                <a:ea typeface="Arial"/>
                <a:cs typeface="Arial"/>
                <a:sym typeface="Arial"/>
              </a:rPr>
              <a:t>Sli.do</a:t>
            </a:r>
            <a:endParaRPr sz="2000">
              <a:latin typeface="Arial"/>
              <a:ea typeface="Arial"/>
              <a:cs typeface="Arial"/>
              <a:sym typeface="Arial"/>
            </a:endParaRPr>
          </a:p>
        </p:txBody>
      </p:sp>
      <p:sp>
        <p:nvSpPr>
          <p:cNvPr id="464" name="Google Shape;464;p45"/>
          <p:cNvSpPr txBox="1"/>
          <p:nvPr/>
        </p:nvSpPr>
        <p:spPr>
          <a:xfrm>
            <a:off x="9184640" y="4170045"/>
            <a:ext cx="2572385" cy="940435"/>
          </a:xfrm>
          <a:prstGeom prst="rect">
            <a:avLst/>
          </a:prstGeom>
          <a:noFill/>
          <a:ln>
            <a:noFill/>
          </a:ln>
        </p:spPr>
        <p:txBody>
          <a:bodyPr anchorCtr="0" anchor="t" bIns="0" lIns="0" spcFirstLastPara="1" rIns="0" wrap="square" tIns="12700">
            <a:spAutoFit/>
          </a:bodyPr>
          <a:lstStyle/>
          <a:p>
            <a:pPr indent="-342265" lvl="0" marL="354965" marR="290195" rtl="0" algn="l">
              <a:lnSpc>
                <a:spcPct val="100000"/>
              </a:lnSpc>
              <a:spcBef>
                <a:spcPts val="0"/>
              </a:spcBef>
              <a:spcAft>
                <a:spcPts val="0"/>
              </a:spcAft>
              <a:buSzPts val="2000"/>
              <a:buFont typeface="Arial"/>
              <a:buChar char="•"/>
            </a:pPr>
            <a:r>
              <a:rPr lang="en-US" sz="2000">
                <a:latin typeface="Arial"/>
                <a:ea typeface="Arial"/>
                <a:cs typeface="Arial"/>
                <a:sym typeface="Arial"/>
              </a:rPr>
              <a:t>In-class activities (ungraded)</a:t>
            </a:r>
            <a:endParaRPr sz="2000">
              <a:latin typeface="Arial"/>
              <a:ea typeface="Arial"/>
              <a:cs typeface="Arial"/>
              <a:sym typeface="Arial"/>
            </a:endParaRPr>
          </a:p>
          <a:p>
            <a:pPr indent="-342265" lvl="0" marL="354965" rtl="0" algn="l">
              <a:lnSpc>
                <a:spcPct val="100000"/>
              </a:lnSpc>
              <a:spcBef>
                <a:spcPts val="0"/>
              </a:spcBef>
              <a:spcAft>
                <a:spcPts val="0"/>
              </a:spcAft>
              <a:buSzPts val="2000"/>
              <a:buFont typeface="Arial"/>
              <a:buChar char="•"/>
            </a:pPr>
            <a:r>
              <a:rPr lang="en-US" sz="2000">
                <a:latin typeface="Arial"/>
                <a:ea typeface="Arial"/>
                <a:cs typeface="Arial"/>
                <a:sym typeface="Arial"/>
              </a:rPr>
              <a:t>No account needed</a:t>
            </a:r>
            <a:endParaRPr sz="2000">
              <a:latin typeface="Arial"/>
              <a:ea typeface="Arial"/>
              <a:cs typeface="Arial"/>
              <a:sym typeface="Arial"/>
            </a:endParaRPr>
          </a:p>
        </p:txBody>
      </p:sp>
      <p:pic>
        <p:nvPicPr>
          <p:cNvPr id="465" name="Google Shape;465;p45"/>
          <p:cNvPicPr preferRelativeResize="0"/>
          <p:nvPr/>
        </p:nvPicPr>
        <p:blipFill rotWithShape="1">
          <a:blip r:embed="rId6">
            <a:alphaModFix/>
          </a:blip>
          <a:srcRect b="0" l="0" r="0" t="0"/>
          <a:stretch/>
        </p:blipFill>
        <p:spPr>
          <a:xfrm>
            <a:off x="7752588" y="3838955"/>
            <a:ext cx="1103376" cy="1103376"/>
          </a:xfrm>
          <a:prstGeom prst="rect">
            <a:avLst/>
          </a:prstGeom>
          <a:noFill/>
          <a:ln>
            <a:noFill/>
          </a:ln>
        </p:spPr>
      </p:pic>
      <p:sp>
        <p:nvSpPr>
          <p:cNvPr id="466" name="Google Shape;466;p45"/>
          <p:cNvSpPr txBox="1"/>
          <p:nvPr>
            <p:ph idx="11" type="ftr"/>
          </p:nvPr>
        </p:nvSpPr>
        <p:spPr>
          <a:xfrm>
            <a:off x="5392928" y="6464985"/>
            <a:ext cx="1407900" cy="184800"/>
          </a:xfrm>
          <a:prstGeom prst="rect">
            <a:avLst/>
          </a:prstGeom>
          <a:noFill/>
          <a:ln>
            <a:noFill/>
          </a:ln>
        </p:spPr>
        <p:txBody>
          <a:bodyPr anchorCtr="0" anchor="t" bIns="0" lIns="0" spcFirstLastPara="1" rIns="0" wrap="square" tIns="0">
            <a:spAutoFit/>
          </a:bodyPr>
          <a:lstStyle/>
          <a:p>
            <a:pPr indent="0" lvl="0" marL="12700" rtl="0" algn="l">
              <a:lnSpc>
                <a:spcPct val="103333"/>
              </a:lnSpc>
              <a:spcBef>
                <a:spcPts val="0"/>
              </a:spcBef>
              <a:spcAft>
                <a:spcPts val="0"/>
              </a:spcAft>
              <a:buNone/>
            </a:pPr>
            <a:r>
              <a:rPr lang="en-US"/>
              <a:t>Lesson 0 - Su 2023</a:t>
            </a:r>
            <a:endParaRPr/>
          </a:p>
        </p:txBody>
      </p:sp>
      <p:sp>
        <p:nvSpPr>
          <p:cNvPr id="467" name="Google Shape;467;p45"/>
          <p:cNvSpPr txBox="1"/>
          <p:nvPr>
            <p:ph idx="12" type="sldNum"/>
          </p:nvPr>
        </p:nvSpPr>
        <p:spPr>
          <a:xfrm>
            <a:off x="11068811" y="6464985"/>
            <a:ext cx="244475" cy="178434"/>
          </a:xfrm>
          <a:prstGeom prst="rect">
            <a:avLst/>
          </a:prstGeom>
          <a:noFill/>
          <a:ln>
            <a:noFill/>
          </a:ln>
        </p:spPr>
        <p:txBody>
          <a:bodyPr anchorCtr="0" anchor="t" bIns="0" lIns="0" spcFirstLastPara="1" rIns="0" wrap="square" tIns="0">
            <a:spAutoFit/>
          </a:bodyPr>
          <a:lstStyle/>
          <a:p>
            <a:pPr indent="0" lvl="0" marL="38100" rtl="0" algn="l">
              <a:lnSpc>
                <a:spcPct val="103333"/>
              </a:lnSpc>
              <a:spcBef>
                <a:spcPts val="0"/>
              </a:spcBef>
              <a:spcAft>
                <a:spcPts val="0"/>
              </a:spcAft>
              <a:buNone/>
            </a:pPr>
            <a:fld id="{00000000-1234-1234-1234-123412341234}" type="slidenum">
              <a:rPr lang="en-US"/>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 name="Shape 72"/>
        <p:cNvGrpSpPr/>
        <p:nvPr/>
      </p:nvGrpSpPr>
      <p:grpSpPr>
        <a:xfrm>
          <a:off x="0" y="0"/>
          <a:ext cx="0" cy="0"/>
          <a:chOff x="0" y="0"/>
          <a:chExt cx="0" cy="0"/>
        </a:xfrm>
      </p:grpSpPr>
      <p:sp>
        <p:nvSpPr>
          <p:cNvPr id="73" name="Google Shape;73;p10"/>
          <p:cNvSpPr txBox="1"/>
          <p:nvPr>
            <p:ph type="title"/>
          </p:nvPr>
        </p:nvSpPr>
        <p:spPr>
          <a:xfrm>
            <a:off x="916939" y="609676"/>
            <a:ext cx="9478500" cy="690600"/>
          </a:xfrm>
          <a:prstGeom prst="rect">
            <a:avLst/>
          </a:prstGeom>
          <a:noFill/>
          <a:ln>
            <a:noFill/>
          </a:ln>
        </p:spPr>
        <p:txBody>
          <a:bodyPr anchorCtr="0" anchor="t" bIns="0" lIns="0" spcFirstLastPara="1" rIns="0" wrap="square" tIns="13325">
            <a:spAutoFit/>
          </a:bodyPr>
          <a:lstStyle/>
          <a:p>
            <a:pPr indent="0" lvl="0" marL="12700" rtl="0" algn="l">
              <a:lnSpc>
                <a:spcPct val="100000"/>
              </a:lnSpc>
              <a:spcBef>
                <a:spcPts val="0"/>
              </a:spcBef>
              <a:spcAft>
                <a:spcPts val="0"/>
              </a:spcAft>
              <a:buNone/>
            </a:pPr>
            <a:r>
              <a:rPr lang="en-US"/>
              <a:t>Hi, I’m Kai! (he/they)</a:t>
            </a:r>
            <a:endParaRPr/>
          </a:p>
        </p:txBody>
      </p:sp>
      <p:sp>
        <p:nvSpPr>
          <p:cNvPr id="74" name="Google Shape;74;p10"/>
          <p:cNvSpPr txBox="1"/>
          <p:nvPr/>
        </p:nvSpPr>
        <p:spPr>
          <a:xfrm>
            <a:off x="916950" y="1608825"/>
            <a:ext cx="5807400" cy="3018900"/>
          </a:xfrm>
          <a:prstGeom prst="rect">
            <a:avLst/>
          </a:prstGeom>
          <a:noFill/>
          <a:ln>
            <a:noFill/>
          </a:ln>
        </p:spPr>
        <p:txBody>
          <a:bodyPr anchorCtr="0" anchor="t" bIns="0" lIns="0" spcFirstLastPara="1" rIns="0" wrap="square" tIns="13325">
            <a:spAutoFit/>
          </a:bodyPr>
          <a:lstStyle/>
          <a:p>
            <a:pPr indent="-228599" lvl="0" marL="241300" rtl="0" algn="l">
              <a:lnSpc>
                <a:spcPct val="100000"/>
              </a:lnSpc>
              <a:spcBef>
                <a:spcPts val="0"/>
              </a:spcBef>
              <a:spcAft>
                <a:spcPts val="0"/>
              </a:spcAft>
              <a:buSzPts val="2800"/>
              <a:buFont typeface="Arial"/>
              <a:buChar char="•"/>
            </a:pPr>
            <a:r>
              <a:rPr lang="en-US" sz="2600">
                <a:latin typeface="Calibri"/>
                <a:ea typeface="Calibri"/>
                <a:cs typeface="Calibri"/>
                <a:sym typeface="Calibri"/>
              </a:rPr>
              <a:t>Part-Time Lecturer for the Allen School</a:t>
            </a:r>
            <a:endParaRPr sz="2200">
              <a:latin typeface="Calibri"/>
              <a:ea typeface="Calibri"/>
              <a:cs typeface="Calibri"/>
              <a:sym typeface="Calibri"/>
            </a:endParaRPr>
          </a:p>
          <a:p>
            <a:pPr indent="-228599" lvl="0" marL="241300" rtl="0" algn="l">
              <a:lnSpc>
                <a:spcPct val="100000"/>
              </a:lnSpc>
              <a:spcBef>
                <a:spcPts val="670"/>
              </a:spcBef>
              <a:spcAft>
                <a:spcPts val="0"/>
              </a:spcAft>
              <a:buSzPts val="2800"/>
              <a:buFont typeface="Arial"/>
              <a:buChar char="•"/>
            </a:pPr>
            <a:r>
              <a:rPr lang="en-US" sz="2600">
                <a:latin typeface="Calibri"/>
                <a:ea typeface="Calibri"/>
                <a:cs typeface="Calibri"/>
                <a:sym typeface="Calibri"/>
              </a:rPr>
              <a:t>UW CSE alum</a:t>
            </a:r>
            <a:endParaRPr sz="2600">
              <a:latin typeface="Calibri"/>
              <a:ea typeface="Calibri"/>
              <a:cs typeface="Calibri"/>
              <a:sym typeface="Calibri"/>
            </a:endParaRPr>
          </a:p>
          <a:p>
            <a:pPr indent="-229234" lvl="1" marL="698500" rtl="0" algn="l">
              <a:lnSpc>
                <a:spcPct val="100000"/>
              </a:lnSpc>
              <a:spcBef>
                <a:spcPts val="765"/>
              </a:spcBef>
              <a:spcAft>
                <a:spcPts val="0"/>
              </a:spcAft>
              <a:buSzPts val="2800"/>
              <a:buFont typeface="Arial"/>
              <a:buChar char="•"/>
            </a:pPr>
            <a:r>
              <a:rPr lang="en-US" sz="2200">
                <a:latin typeface="Calibri"/>
                <a:ea typeface="Calibri"/>
                <a:cs typeface="Calibri"/>
                <a:sym typeface="Calibri"/>
              </a:rPr>
              <a:t>BS in CSE</a:t>
            </a:r>
            <a:endParaRPr sz="2200">
              <a:latin typeface="Calibri"/>
              <a:ea typeface="Calibri"/>
              <a:cs typeface="Calibri"/>
              <a:sym typeface="Calibri"/>
            </a:endParaRPr>
          </a:p>
          <a:p>
            <a:pPr indent="-229234" lvl="1" marL="698500" rtl="0" algn="l">
              <a:lnSpc>
                <a:spcPct val="100000"/>
              </a:lnSpc>
              <a:spcBef>
                <a:spcPts val="745"/>
              </a:spcBef>
              <a:spcAft>
                <a:spcPts val="0"/>
              </a:spcAft>
              <a:buSzPts val="2800"/>
              <a:buFont typeface="Arial"/>
              <a:buChar char="•"/>
            </a:pPr>
            <a:r>
              <a:rPr lang="en-US" sz="2200">
                <a:latin typeface="Calibri"/>
                <a:ea typeface="Calibri"/>
                <a:cs typeface="Calibri"/>
                <a:sym typeface="Calibri"/>
              </a:rPr>
              <a:t>Minor in INFO</a:t>
            </a:r>
            <a:endParaRPr sz="2200">
              <a:latin typeface="Calibri"/>
              <a:ea typeface="Calibri"/>
              <a:cs typeface="Calibri"/>
              <a:sym typeface="Calibri"/>
            </a:endParaRPr>
          </a:p>
          <a:p>
            <a:pPr indent="-228599" lvl="0" marL="241300" rtl="0" algn="l">
              <a:lnSpc>
                <a:spcPct val="100000"/>
              </a:lnSpc>
              <a:spcBef>
                <a:spcPts val="665"/>
              </a:spcBef>
              <a:spcAft>
                <a:spcPts val="0"/>
              </a:spcAft>
              <a:buSzPts val="2800"/>
              <a:buFont typeface="Arial"/>
              <a:buChar char="•"/>
            </a:pPr>
            <a:r>
              <a:rPr lang="en-US" sz="2600">
                <a:latin typeface="Calibri"/>
                <a:ea typeface="Calibri"/>
                <a:cs typeface="Calibri"/>
                <a:sym typeface="Calibri"/>
              </a:rPr>
              <a:t>Incoming </a:t>
            </a:r>
            <a:r>
              <a:rPr lang="en-US" sz="2600">
                <a:latin typeface="Calibri"/>
                <a:ea typeface="Calibri"/>
                <a:cs typeface="Calibri"/>
                <a:sym typeface="Calibri"/>
              </a:rPr>
              <a:t>Software Engineer at Microsoft</a:t>
            </a:r>
            <a:endParaRPr sz="2600">
              <a:latin typeface="Calibri"/>
              <a:ea typeface="Calibri"/>
              <a:cs typeface="Calibri"/>
              <a:sym typeface="Calibri"/>
            </a:endParaRPr>
          </a:p>
          <a:p>
            <a:pPr indent="-215900" lvl="0" marL="241300" rtl="0" algn="l">
              <a:lnSpc>
                <a:spcPct val="100000"/>
              </a:lnSpc>
              <a:spcBef>
                <a:spcPts val="665"/>
              </a:spcBef>
              <a:spcAft>
                <a:spcPts val="0"/>
              </a:spcAft>
              <a:buSzPts val="2600"/>
              <a:buFont typeface="Calibri"/>
              <a:buChar char="•"/>
            </a:pPr>
            <a:r>
              <a:rPr lang="en-US" sz="2600">
                <a:latin typeface="Calibri"/>
                <a:ea typeface="Calibri"/>
                <a:cs typeface="Calibri"/>
                <a:sym typeface="Calibri"/>
              </a:rPr>
              <a:t>I have two cats</a:t>
            </a:r>
            <a:endParaRPr sz="2600">
              <a:latin typeface="Calibri"/>
              <a:ea typeface="Calibri"/>
              <a:cs typeface="Calibri"/>
              <a:sym typeface="Calibri"/>
            </a:endParaRPr>
          </a:p>
        </p:txBody>
      </p:sp>
      <p:sp>
        <p:nvSpPr>
          <p:cNvPr id="75" name="Google Shape;75;p10"/>
          <p:cNvSpPr txBox="1"/>
          <p:nvPr>
            <p:ph idx="11" type="ftr"/>
          </p:nvPr>
        </p:nvSpPr>
        <p:spPr>
          <a:xfrm>
            <a:off x="5392928" y="6464985"/>
            <a:ext cx="1407900" cy="184800"/>
          </a:xfrm>
          <a:prstGeom prst="rect">
            <a:avLst/>
          </a:prstGeom>
          <a:noFill/>
          <a:ln>
            <a:noFill/>
          </a:ln>
        </p:spPr>
        <p:txBody>
          <a:bodyPr anchorCtr="0" anchor="t" bIns="0" lIns="0" spcFirstLastPara="1" rIns="0" wrap="square" tIns="0">
            <a:spAutoFit/>
          </a:bodyPr>
          <a:lstStyle/>
          <a:p>
            <a:pPr indent="0" lvl="0" marL="12700" rtl="0" algn="l">
              <a:lnSpc>
                <a:spcPct val="103333"/>
              </a:lnSpc>
              <a:spcBef>
                <a:spcPts val="0"/>
              </a:spcBef>
              <a:spcAft>
                <a:spcPts val="0"/>
              </a:spcAft>
              <a:buNone/>
            </a:pPr>
            <a:r>
              <a:rPr lang="en-US"/>
              <a:t>Lesson 0 - Su 2023</a:t>
            </a:r>
            <a:endParaRPr/>
          </a:p>
        </p:txBody>
      </p:sp>
      <p:sp>
        <p:nvSpPr>
          <p:cNvPr id="76" name="Google Shape;76;p10"/>
          <p:cNvSpPr txBox="1"/>
          <p:nvPr>
            <p:ph idx="12" type="sldNum"/>
          </p:nvPr>
        </p:nvSpPr>
        <p:spPr>
          <a:xfrm>
            <a:off x="11068811" y="6464985"/>
            <a:ext cx="244475" cy="178434"/>
          </a:xfrm>
          <a:prstGeom prst="rect">
            <a:avLst/>
          </a:prstGeom>
          <a:noFill/>
          <a:ln>
            <a:noFill/>
          </a:ln>
        </p:spPr>
        <p:txBody>
          <a:bodyPr anchorCtr="0" anchor="t" bIns="0" lIns="0" spcFirstLastPara="1" rIns="0" wrap="square" tIns="0">
            <a:spAutoFit/>
          </a:bodyPr>
          <a:lstStyle/>
          <a:p>
            <a:pPr indent="0" lvl="0" marL="115570" rtl="0" algn="l">
              <a:lnSpc>
                <a:spcPct val="103333"/>
              </a:lnSpc>
              <a:spcBef>
                <a:spcPts val="0"/>
              </a:spcBef>
              <a:spcAft>
                <a:spcPts val="0"/>
              </a:spcAft>
              <a:buNone/>
            </a:pPr>
            <a:fld id="{00000000-1234-1234-1234-123412341234}" type="slidenum">
              <a:rPr lang="en-US"/>
              <a:t>‹#›</a:t>
            </a:fld>
            <a:endParaRPr/>
          </a:p>
        </p:txBody>
      </p:sp>
      <p:pic>
        <p:nvPicPr>
          <p:cNvPr id="77" name="Google Shape;77;p10"/>
          <p:cNvPicPr preferRelativeResize="0"/>
          <p:nvPr/>
        </p:nvPicPr>
        <p:blipFill rotWithShape="1">
          <a:blip r:embed="rId3">
            <a:alphaModFix/>
          </a:blip>
          <a:srcRect b="0" l="0" r="0" t="0"/>
          <a:stretch/>
        </p:blipFill>
        <p:spPr>
          <a:xfrm>
            <a:off x="7020619" y="609675"/>
            <a:ext cx="4652850" cy="472787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sp>
        <p:nvSpPr>
          <p:cNvPr id="472" name="Google Shape;472;p46"/>
          <p:cNvSpPr txBox="1"/>
          <p:nvPr>
            <p:ph type="title"/>
          </p:nvPr>
        </p:nvSpPr>
        <p:spPr>
          <a:xfrm>
            <a:off x="916939" y="609676"/>
            <a:ext cx="9478645" cy="697230"/>
          </a:xfrm>
          <a:prstGeom prst="rect">
            <a:avLst/>
          </a:prstGeom>
          <a:noFill/>
          <a:ln>
            <a:noFill/>
          </a:ln>
        </p:spPr>
        <p:txBody>
          <a:bodyPr anchorCtr="0" anchor="t" bIns="0" lIns="0" spcFirstLastPara="1" rIns="0" wrap="square" tIns="13325">
            <a:spAutoFit/>
          </a:bodyPr>
          <a:lstStyle/>
          <a:p>
            <a:pPr indent="0" lvl="0" marL="12700" rtl="0" algn="l">
              <a:lnSpc>
                <a:spcPct val="100000"/>
              </a:lnSpc>
              <a:spcBef>
                <a:spcPts val="0"/>
              </a:spcBef>
              <a:spcAft>
                <a:spcPts val="0"/>
              </a:spcAft>
              <a:buNone/>
            </a:pPr>
            <a:r>
              <a:rPr lang="en-US"/>
              <a:t>Agenda</a:t>
            </a:r>
            <a:endParaRPr/>
          </a:p>
        </p:txBody>
      </p:sp>
      <p:sp>
        <p:nvSpPr>
          <p:cNvPr id="473" name="Google Shape;473;p46"/>
          <p:cNvSpPr txBox="1"/>
          <p:nvPr/>
        </p:nvSpPr>
        <p:spPr>
          <a:xfrm>
            <a:off x="916939" y="1706841"/>
            <a:ext cx="3341370" cy="2740025"/>
          </a:xfrm>
          <a:prstGeom prst="rect">
            <a:avLst/>
          </a:prstGeom>
          <a:noFill/>
          <a:ln>
            <a:noFill/>
          </a:ln>
        </p:spPr>
        <p:txBody>
          <a:bodyPr anchorCtr="0" anchor="t" bIns="0" lIns="0" spcFirstLastPara="1" rIns="0" wrap="square" tIns="98425">
            <a:spAutoFit/>
          </a:bodyPr>
          <a:lstStyle/>
          <a:p>
            <a:pPr indent="-228600" lvl="0" marL="241300" rtl="0" algn="l">
              <a:lnSpc>
                <a:spcPct val="100000"/>
              </a:lnSpc>
              <a:spcBef>
                <a:spcPts val="0"/>
              </a:spcBef>
              <a:spcAft>
                <a:spcPts val="0"/>
              </a:spcAft>
              <a:buSzPts val="2800"/>
              <a:buFont typeface="Arial"/>
              <a:buChar char="•"/>
            </a:pPr>
            <a:r>
              <a:rPr lang="en-US" sz="2800">
                <a:latin typeface="Calibri"/>
                <a:ea typeface="Calibri"/>
                <a:cs typeface="Calibri"/>
                <a:sym typeface="Calibri"/>
              </a:rPr>
              <a:t>About me</a:t>
            </a:r>
            <a:endParaRPr sz="2800">
              <a:latin typeface="Calibri"/>
              <a:ea typeface="Calibri"/>
              <a:cs typeface="Calibri"/>
              <a:sym typeface="Calibri"/>
            </a:endParaRPr>
          </a:p>
          <a:p>
            <a:pPr indent="-228600" lvl="0" marL="241300" rtl="0" algn="l">
              <a:lnSpc>
                <a:spcPct val="100000"/>
              </a:lnSpc>
              <a:spcBef>
                <a:spcPts val="675"/>
              </a:spcBef>
              <a:spcAft>
                <a:spcPts val="0"/>
              </a:spcAft>
              <a:buSzPts val="2800"/>
              <a:buFont typeface="Arial"/>
              <a:buChar char="•"/>
            </a:pPr>
            <a:r>
              <a:rPr lang="en-US" sz="2800">
                <a:latin typeface="Calibri"/>
                <a:ea typeface="Calibri"/>
                <a:cs typeface="Calibri"/>
                <a:sym typeface="Calibri"/>
              </a:rPr>
              <a:t>About this course</a:t>
            </a:r>
            <a:endParaRPr sz="2800">
              <a:latin typeface="Calibri"/>
              <a:ea typeface="Calibri"/>
              <a:cs typeface="Calibri"/>
              <a:sym typeface="Calibri"/>
            </a:endParaRPr>
          </a:p>
          <a:p>
            <a:pPr indent="-229234" lvl="1" marL="698500" rtl="0" algn="l">
              <a:lnSpc>
                <a:spcPct val="100000"/>
              </a:lnSpc>
              <a:spcBef>
                <a:spcPts val="235"/>
              </a:spcBef>
              <a:spcAft>
                <a:spcPts val="0"/>
              </a:spcAft>
              <a:buSzPts val="2400"/>
              <a:buFont typeface="Arial"/>
              <a:buChar char="•"/>
            </a:pPr>
            <a:r>
              <a:rPr lang="en-US" sz="2400">
                <a:latin typeface="Calibri"/>
                <a:ea typeface="Calibri"/>
                <a:cs typeface="Calibri"/>
                <a:sym typeface="Calibri"/>
              </a:rPr>
              <a:t>Learning objectives</a:t>
            </a:r>
            <a:endParaRPr sz="2400">
              <a:latin typeface="Calibri"/>
              <a:ea typeface="Calibri"/>
              <a:cs typeface="Calibri"/>
              <a:sym typeface="Calibri"/>
            </a:endParaRPr>
          </a:p>
          <a:p>
            <a:pPr indent="-229234" lvl="1" marL="698500" rtl="0" algn="l">
              <a:lnSpc>
                <a:spcPct val="100000"/>
              </a:lnSpc>
              <a:spcBef>
                <a:spcPts val="215"/>
              </a:spcBef>
              <a:spcAft>
                <a:spcPts val="0"/>
              </a:spcAft>
              <a:buSzPts val="2400"/>
              <a:buFont typeface="Arial"/>
              <a:buChar char="•"/>
            </a:pPr>
            <a:r>
              <a:rPr lang="en-US" sz="2400">
                <a:latin typeface="Calibri"/>
                <a:ea typeface="Calibri"/>
                <a:cs typeface="Calibri"/>
                <a:sym typeface="Calibri"/>
              </a:rPr>
              <a:t>Other similar courses</a:t>
            </a:r>
            <a:endParaRPr sz="2400">
              <a:latin typeface="Calibri"/>
              <a:ea typeface="Calibri"/>
              <a:cs typeface="Calibri"/>
              <a:sym typeface="Calibri"/>
            </a:endParaRPr>
          </a:p>
          <a:p>
            <a:pPr indent="-229234" lvl="1" marL="698500" rtl="0" algn="l">
              <a:lnSpc>
                <a:spcPct val="100000"/>
              </a:lnSpc>
              <a:spcBef>
                <a:spcPts val="219"/>
              </a:spcBef>
              <a:spcAft>
                <a:spcPts val="0"/>
              </a:spcAft>
              <a:buSzPts val="2400"/>
              <a:buFont typeface="Arial"/>
              <a:buChar char="•"/>
            </a:pPr>
            <a:r>
              <a:rPr lang="en-US" sz="2400">
                <a:latin typeface="Calibri"/>
                <a:ea typeface="Calibri"/>
                <a:cs typeface="Calibri"/>
                <a:sym typeface="Calibri"/>
              </a:rPr>
              <a:t>Course components</a:t>
            </a:r>
            <a:endParaRPr sz="2400">
              <a:latin typeface="Calibri"/>
              <a:ea typeface="Calibri"/>
              <a:cs typeface="Calibri"/>
              <a:sym typeface="Calibri"/>
            </a:endParaRPr>
          </a:p>
          <a:p>
            <a:pPr indent="-228600" lvl="0" marL="241300" rtl="0" algn="l">
              <a:lnSpc>
                <a:spcPct val="100000"/>
              </a:lnSpc>
              <a:spcBef>
                <a:spcPts val="630"/>
              </a:spcBef>
              <a:spcAft>
                <a:spcPts val="0"/>
              </a:spcAft>
              <a:buSzPts val="2800"/>
              <a:buFont typeface="Arial"/>
              <a:buChar char="•"/>
            </a:pPr>
            <a:r>
              <a:rPr lang="en-US" sz="2800">
                <a:latin typeface="Calibri"/>
                <a:ea typeface="Calibri"/>
                <a:cs typeface="Calibri"/>
                <a:sym typeface="Calibri"/>
              </a:rPr>
              <a:t>Our learning model</a:t>
            </a:r>
            <a:endParaRPr sz="2800">
              <a:latin typeface="Calibri"/>
              <a:ea typeface="Calibri"/>
              <a:cs typeface="Calibri"/>
              <a:sym typeface="Calibri"/>
            </a:endParaRPr>
          </a:p>
        </p:txBody>
      </p:sp>
      <p:sp>
        <p:nvSpPr>
          <p:cNvPr id="474" name="Google Shape;474;p46"/>
          <p:cNvSpPr txBox="1"/>
          <p:nvPr/>
        </p:nvSpPr>
        <p:spPr>
          <a:xfrm>
            <a:off x="6251828" y="1756565"/>
            <a:ext cx="3749675" cy="2296795"/>
          </a:xfrm>
          <a:prstGeom prst="rect">
            <a:avLst/>
          </a:prstGeom>
          <a:noFill/>
          <a:ln>
            <a:noFill/>
          </a:ln>
        </p:spPr>
        <p:txBody>
          <a:bodyPr anchorCtr="0" anchor="t" bIns="0" lIns="0" spcFirstLastPara="1" rIns="0" wrap="square" tIns="48875">
            <a:spAutoFit/>
          </a:bodyPr>
          <a:lstStyle/>
          <a:p>
            <a:pPr indent="-228600" lvl="0" marL="241300" rtl="0" algn="l">
              <a:lnSpc>
                <a:spcPct val="100000"/>
              </a:lnSpc>
              <a:spcBef>
                <a:spcPts val="0"/>
              </a:spcBef>
              <a:spcAft>
                <a:spcPts val="0"/>
              </a:spcAft>
              <a:buSzPts val="2800"/>
              <a:buFont typeface="Arial"/>
              <a:buChar char="•"/>
            </a:pPr>
            <a:r>
              <a:rPr lang="en-US" sz="2800">
                <a:latin typeface="Calibri"/>
                <a:ea typeface="Calibri"/>
                <a:cs typeface="Calibri"/>
                <a:sym typeface="Calibri"/>
              </a:rPr>
              <a:t>Tools and resources</a:t>
            </a:r>
            <a:endParaRPr sz="2800">
              <a:latin typeface="Calibri"/>
              <a:ea typeface="Calibri"/>
              <a:cs typeface="Calibri"/>
              <a:sym typeface="Calibri"/>
            </a:endParaRPr>
          </a:p>
          <a:p>
            <a:pPr indent="-228600" lvl="1" marL="698500" rtl="0" algn="l">
              <a:lnSpc>
                <a:spcPct val="100000"/>
              </a:lnSpc>
              <a:spcBef>
                <a:spcPts val="245"/>
              </a:spcBef>
              <a:spcAft>
                <a:spcPts val="0"/>
              </a:spcAft>
              <a:buSzPts val="2400"/>
              <a:buFont typeface="Arial"/>
              <a:buChar char="•"/>
            </a:pPr>
            <a:r>
              <a:rPr lang="en-US" sz="2400">
                <a:latin typeface="Calibri"/>
                <a:ea typeface="Calibri"/>
                <a:cs typeface="Calibri"/>
                <a:sym typeface="Calibri"/>
              </a:rPr>
              <a:t>Course Website</a:t>
            </a:r>
            <a:endParaRPr sz="2400">
              <a:latin typeface="Calibri"/>
              <a:ea typeface="Calibri"/>
              <a:cs typeface="Calibri"/>
              <a:sym typeface="Calibri"/>
            </a:endParaRPr>
          </a:p>
          <a:p>
            <a:pPr indent="-228600" lvl="1" marL="698500" rtl="0" algn="l">
              <a:lnSpc>
                <a:spcPct val="100000"/>
              </a:lnSpc>
              <a:spcBef>
                <a:spcPts val="219"/>
              </a:spcBef>
              <a:spcAft>
                <a:spcPts val="0"/>
              </a:spcAft>
              <a:buSzPts val="2400"/>
              <a:buFont typeface="Arial"/>
              <a:buChar char="•"/>
            </a:pPr>
            <a:r>
              <a:rPr lang="en-US" sz="2400">
                <a:latin typeface="Calibri"/>
                <a:ea typeface="Calibri"/>
                <a:cs typeface="Calibri"/>
                <a:sym typeface="Calibri"/>
              </a:rPr>
              <a:t>Ed</a:t>
            </a:r>
            <a:endParaRPr sz="2400">
              <a:latin typeface="Calibri"/>
              <a:ea typeface="Calibri"/>
              <a:cs typeface="Calibri"/>
              <a:sym typeface="Calibri"/>
            </a:endParaRPr>
          </a:p>
          <a:p>
            <a:pPr indent="-228600" lvl="0" marL="241300" rtl="0" algn="l">
              <a:lnSpc>
                <a:spcPct val="100000"/>
              </a:lnSpc>
              <a:spcBef>
                <a:spcPts val="630"/>
              </a:spcBef>
              <a:spcAft>
                <a:spcPts val="0"/>
              </a:spcAft>
              <a:buClr>
                <a:srgbClr val="917A4B"/>
              </a:buClr>
              <a:buSzPts val="2800"/>
              <a:buFont typeface="Arial"/>
              <a:buChar char="•"/>
            </a:pPr>
            <a:r>
              <a:rPr lang="en-US" sz="2800">
                <a:solidFill>
                  <a:srgbClr val="917A4B"/>
                </a:solidFill>
                <a:latin typeface="Calibri"/>
                <a:ea typeface="Calibri"/>
                <a:cs typeface="Calibri"/>
                <a:sym typeface="Calibri"/>
              </a:rPr>
              <a:t>Assessment and grading</a:t>
            </a:r>
            <a:endParaRPr sz="2800">
              <a:latin typeface="Calibri"/>
              <a:ea typeface="Calibri"/>
              <a:cs typeface="Calibri"/>
              <a:sym typeface="Calibri"/>
            </a:endParaRPr>
          </a:p>
          <a:p>
            <a:pPr indent="-228600" lvl="0" marL="241300" rtl="0" algn="l">
              <a:lnSpc>
                <a:spcPct val="100000"/>
              </a:lnSpc>
              <a:spcBef>
                <a:spcPts val="660"/>
              </a:spcBef>
              <a:spcAft>
                <a:spcPts val="0"/>
              </a:spcAft>
              <a:buSzPts val="2800"/>
              <a:buFont typeface="Arial"/>
              <a:buChar char="•"/>
            </a:pPr>
            <a:r>
              <a:rPr lang="en-US" sz="2800">
                <a:latin typeface="Calibri"/>
                <a:ea typeface="Calibri"/>
                <a:cs typeface="Calibri"/>
                <a:sym typeface="Calibri"/>
              </a:rPr>
              <a:t>Collaboration</a:t>
            </a:r>
            <a:endParaRPr sz="2800">
              <a:latin typeface="Calibri"/>
              <a:ea typeface="Calibri"/>
              <a:cs typeface="Calibri"/>
              <a:sym typeface="Calibri"/>
            </a:endParaRPr>
          </a:p>
        </p:txBody>
      </p:sp>
      <p:grpSp>
        <p:nvGrpSpPr>
          <p:cNvPr id="475" name="Google Shape;475;p46"/>
          <p:cNvGrpSpPr/>
          <p:nvPr/>
        </p:nvGrpSpPr>
        <p:grpSpPr>
          <a:xfrm>
            <a:off x="10062972" y="3305555"/>
            <a:ext cx="581025" cy="157480"/>
            <a:chOff x="10062972" y="3305555"/>
            <a:chExt cx="581025" cy="157480"/>
          </a:xfrm>
        </p:grpSpPr>
        <p:sp>
          <p:nvSpPr>
            <p:cNvPr id="476" name="Google Shape;476;p46"/>
            <p:cNvSpPr/>
            <p:nvPr/>
          </p:nvSpPr>
          <p:spPr>
            <a:xfrm>
              <a:off x="10062972" y="3305555"/>
              <a:ext cx="581025" cy="157480"/>
            </a:xfrm>
            <a:custGeom>
              <a:rect b="b" l="l" r="r" t="t"/>
              <a:pathLst>
                <a:path extrusionOk="0" h="157479" w="581025">
                  <a:moveTo>
                    <a:pt x="160147" y="0"/>
                  </a:moveTo>
                  <a:lnTo>
                    <a:pt x="0" y="78486"/>
                  </a:lnTo>
                  <a:lnTo>
                    <a:pt x="160147" y="156972"/>
                  </a:lnTo>
                  <a:lnTo>
                    <a:pt x="160147" y="117729"/>
                  </a:lnTo>
                  <a:lnTo>
                    <a:pt x="580644" y="117729"/>
                  </a:lnTo>
                  <a:lnTo>
                    <a:pt x="580644" y="39243"/>
                  </a:lnTo>
                  <a:lnTo>
                    <a:pt x="160147" y="39243"/>
                  </a:lnTo>
                  <a:lnTo>
                    <a:pt x="160147" y="0"/>
                  </a:lnTo>
                  <a:close/>
                </a:path>
              </a:pathLst>
            </a:custGeom>
            <a:solidFill>
              <a:srgbClr val="917A4B"/>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477" name="Google Shape;477;p46"/>
            <p:cNvSpPr/>
            <p:nvPr/>
          </p:nvSpPr>
          <p:spPr>
            <a:xfrm>
              <a:off x="10062972" y="3305555"/>
              <a:ext cx="581025" cy="157480"/>
            </a:xfrm>
            <a:custGeom>
              <a:rect b="b" l="l" r="r" t="t"/>
              <a:pathLst>
                <a:path extrusionOk="0" h="157479" w="581025">
                  <a:moveTo>
                    <a:pt x="580644" y="39243"/>
                  </a:moveTo>
                  <a:lnTo>
                    <a:pt x="160147" y="39243"/>
                  </a:lnTo>
                  <a:lnTo>
                    <a:pt x="160147" y="0"/>
                  </a:lnTo>
                  <a:lnTo>
                    <a:pt x="0" y="78486"/>
                  </a:lnTo>
                  <a:lnTo>
                    <a:pt x="160147" y="156972"/>
                  </a:lnTo>
                  <a:lnTo>
                    <a:pt x="160147" y="117729"/>
                  </a:lnTo>
                  <a:lnTo>
                    <a:pt x="580644" y="117729"/>
                  </a:lnTo>
                  <a:lnTo>
                    <a:pt x="580644" y="39243"/>
                  </a:lnTo>
                  <a:close/>
                </a:path>
              </a:pathLst>
            </a:custGeom>
            <a:noFill/>
            <a:ln cap="flat" cmpd="sng" w="12175">
              <a:solidFill>
                <a:srgbClr val="695837"/>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grpSp>
      <p:sp>
        <p:nvSpPr>
          <p:cNvPr id="478" name="Google Shape;478;p46"/>
          <p:cNvSpPr txBox="1"/>
          <p:nvPr>
            <p:ph idx="11" type="ftr"/>
          </p:nvPr>
        </p:nvSpPr>
        <p:spPr>
          <a:xfrm>
            <a:off x="5392928" y="6464985"/>
            <a:ext cx="1407900" cy="184800"/>
          </a:xfrm>
          <a:prstGeom prst="rect">
            <a:avLst/>
          </a:prstGeom>
          <a:noFill/>
          <a:ln>
            <a:noFill/>
          </a:ln>
        </p:spPr>
        <p:txBody>
          <a:bodyPr anchorCtr="0" anchor="t" bIns="0" lIns="0" spcFirstLastPara="1" rIns="0" wrap="square" tIns="0">
            <a:spAutoFit/>
          </a:bodyPr>
          <a:lstStyle/>
          <a:p>
            <a:pPr indent="0" lvl="0" marL="12700" rtl="0" algn="l">
              <a:lnSpc>
                <a:spcPct val="103333"/>
              </a:lnSpc>
              <a:spcBef>
                <a:spcPts val="0"/>
              </a:spcBef>
              <a:spcAft>
                <a:spcPts val="0"/>
              </a:spcAft>
              <a:buNone/>
            </a:pPr>
            <a:r>
              <a:rPr lang="en-US"/>
              <a:t>Lesson 0 - Su 2023</a:t>
            </a:r>
            <a:endParaRPr/>
          </a:p>
        </p:txBody>
      </p:sp>
      <p:sp>
        <p:nvSpPr>
          <p:cNvPr id="479" name="Google Shape;479;p46"/>
          <p:cNvSpPr txBox="1"/>
          <p:nvPr>
            <p:ph idx="12" type="sldNum"/>
          </p:nvPr>
        </p:nvSpPr>
        <p:spPr>
          <a:xfrm>
            <a:off x="11068811" y="6464985"/>
            <a:ext cx="244475" cy="178434"/>
          </a:xfrm>
          <a:prstGeom prst="rect">
            <a:avLst/>
          </a:prstGeom>
          <a:noFill/>
          <a:ln>
            <a:noFill/>
          </a:ln>
        </p:spPr>
        <p:txBody>
          <a:bodyPr anchorCtr="0" anchor="t" bIns="0" lIns="0" spcFirstLastPara="1" rIns="0" wrap="square" tIns="0">
            <a:spAutoFit/>
          </a:bodyPr>
          <a:lstStyle/>
          <a:p>
            <a:pPr indent="0" lvl="0" marL="38100" rtl="0" algn="l">
              <a:lnSpc>
                <a:spcPct val="103333"/>
              </a:lnSpc>
              <a:spcBef>
                <a:spcPts val="0"/>
              </a:spcBef>
              <a:spcAft>
                <a:spcPts val="0"/>
              </a:spcAft>
              <a:buNone/>
            </a:pPr>
            <a:fld id="{00000000-1234-1234-1234-123412341234}" type="slidenum">
              <a:rPr lang="en-US"/>
              <a:t>‹#›</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sp>
        <p:nvSpPr>
          <p:cNvPr id="484" name="Google Shape;484;p47"/>
          <p:cNvSpPr txBox="1"/>
          <p:nvPr>
            <p:ph type="title"/>
          </p:nvPr>
        </p:nvSpPr>
        <p:spPr>
          <a:xfrm>
            <a:off x="916939" y="609676"/>
            <a:ext cx="9478645" cy="697230"/>
          </a:xfrm>
          <a:prstGeom prst="rect">
            <a:avLst/>
          </a:prstGeom>
          <a:noFill/>
          <a:ln>
            <a:noFill/>
          </a:ln>
        </p:spPr>
        <p:txBody>
          <a:bodyPr anchorCtr="0" anchor="t" bIns="0" lIns="0" spcFirstLastPara="1" rIns="0" wrap="square" tIns="13325">
            <a:spAutoFit/>
          </a:bodyPr>
          <a:lstStyle/>
          <a:p>
            <a:pPr indent="0" lvl="0" marL="12700" rtl="0" algn="l">
              <a:lnSpc>
                <a:spcPct val="100000"/>
              </a:lnSpc>
              <a:spcBef>
                <a:spcPts val="0"/>
              </a:spcBef>
              <a:spcAft>
                <a:spcPts val="0"/>
              </a:spcAft>
              <a:buNone/>
            </a:pPr>
            <a:r>
              <a:rPr lang="en-US"/>
              <a:t>Assessment and Grading</a:t>
            </a:r>
            <a:endParaRPr/>
          </a:p>
        </p:txBody>
      </p:sp>
      <p:sp>
        <p:nvSpPr>
          <p:cNvPr id="485" name="Google Shape;485;p47"/>
          <p:cNvSpPr txBox="1"/>
          <p:nvPr>
            <p:ph idx="11" type="ftr"/>
          </p:nvPr>
        </p:nvSpPr>
        <p:spPr>
          <a:xfrm>
            <a:off x="5392928" y="6464985"/>
            <a:ext cx="1407900" cy="184800"/>
          </a:xfrm>
          <a:prstGeom prst="rect">
            <a:avLst/>
          </a:prstGeom>
          <a:noFill/>
          <a:ln>
            <a:noFill/>
          </a:ln>
        </p:spPr>
        <p:txBody>
          <a:bodyPr anchorCtr="0" anchor="t" bIns="0" lIns="0" spcFirstLastPara="1" rIns="0" wrap="square" tIns="0">
            <a:spAutoFit/>
          </a:bodyPr>
          <a:lstStyle/>
          <a:p>
            <a:pPr indent="0" lvl="0" marL="12700" rtl="0" algn="l">
              <a:lnSpc>
                <a:spcPct val="103333"/>
              </a:lnSpc>
              <a:spcBef>
                <a:spcPts val="0"/>
              </a:spcBef>
              <a:spcAft>
                <a:spcPts val="0"/>
              </a:spcAft>
              <a:buNone/>
            </a:pPr>
            <a:r>
              <a:rPr lang="en-US"/>
              <a:t>Lesson 0 - Su 2023</a:t>
            </a:r>
            <a:endParaRPr/>
          </a:p>
        </p:txBody>
      </p:sp>
      <p:sp>
        <p:nvSpPr>
          <p:cNvPr id="486" name="Google Shape;486;p47"/>
          <p:cNvSpPr txBox="1"/>
          <p:nvPr/>
        </p:nvSpPr>
        <p:spPr>
          <a:xfrm>
            <a:off x="11094211" y="6464985"/>
            <a:ext cx="180975" cy="178435"/>
          </a:xfrm>
          <a:prstGeom prst="rect">
            <a:avLst/>
          </a:prstGeom>
          <a:noFill/>
          <a:ln>
            <a:noFill/>
          </a:ln>
        </p:spPr>
        <p:txBody>
          <a:bodyPr anchorCtr="0" anchor="t" bIns="0" lIns="0" spcFirstLastPara="1" rIns="0" wrap="square" tIns="0">
            <a:spAutoFit/>
          </a:bodyPr>
          <a:lstStyle/>
          <a:p>
            <a:pPr indent="0" lvl="0" marL="12700" rtl="0" algn="l">
              <a:lnSpc>
                <a:spcPct val="103333"/>
              </a:lnSpc>
              <a:spcBef>
                <a:spcPts val="0"/>
              </a:spcBef>
              <a:spcAft>
                <a:spcPts val="0"/>
              </a:spcAft>
              <a:buNone/>
            </a:pPr>
            <a:r>
              <a:rPr lang="en-US" sz="1200">
                <a:solidFill>
                  <a:srgbClr val="FFFFFF"/>
                </a:solidFill>
                <a:latin typeface="Calibri"/>
                <a:ea typeface="Calibri"/>
                <a:cs typeface="Calibri"/>
                <a:sym typeface="Calibri"/>
              </a:rPr>
              <a:t>25</a:t>
            </a:r>
            <a:endParaRPr sz="1200">
              <a:latin typeface="Calibri"/>
              <a:ea typeface="Calibri"/>
              <a:cs typeface="Calibri"/>
              <a:sym typeface="Calibri"/>
            </a:endParaRPr>
          </a:p>
        </p:txBody>
      </p:sp>
      <p:sp>
        <p:nvSpPr>
          <p:cNvPr id="487" name="Google Shape;487;p47"/>
          <p:cNvSpPr txBox="1"/>
          <p:nvPr>
            <p:ph idx="1" type="body"/>
          </p:nvPr>
        </p:nvSpPr>
        <p:spPr>
          <a:xfrm>
            <a:off x="916939" y="1737106"/>
            <a:ext cx="10017760" cy="4023360"/>
          </a:xfrm>
          <a:prstGeom prst="rect">
            <a:avLst/>
          </a:prstGeom>
          <a:noFill/>
          <a:ln>
            <a:noFill/>
          </a:ln>
        </p:spPr>
        <p:txBody>
          <a:bodyPr anchorCtr="0" anchor="t" bIns="0" lIns="0" spcFirstLastPara="1" rIns="0" wrap="square" tIns="116400">
            <a:spAutoFit/>
          </a:bodyPr>
          <a:lstStyle/>
          <a:p>
            <a:pPr indent="-228600" lvl="0" marL="241300" marR="5080" rtl="0" algn="l">
              <a:lnSpc>
                <a:spcPct val="108214"/>
              </a:lnSpc>
              <a:spcBef>
                <a:spcPts val="0"/>
              </a:spcBef>
              <a:spcAft>
                <a:spcPts val="0"/>
              </a:spcAft>
              <a:buClr>
                <a:schemeClr val="dk1"/>
              </a:buClr>
              <a:buSzPts val="2800"/>
              <a:buFont typeface="Arial"/>
              <a:buChar char="•"/>
            </a:pPr>
            <a:r>
              <a:rPr i="0" lang="en-US" sz="2800">
                <a:latin typeface="Calibri"/>
                <a:ea typeface="Calibri"/>
                <a:cs typeface="Calibri"/>
                <a:sym typeface="Calibri"/>
              </a:rPr>
              <a:t>Our goal in the course is for you to </a:t>
            </a:r>
            <a:r>
              <a:rPr b="1" i="0" lang="en-US" sz="2800">
                <a:latin typeface="Calibri"/>
                <a:ea typeface="Calibri"/>
                <a:cs typeface="Calibri"/>
                <a:sym typeface="Calibri"/>
              </a:rPr>
              <a:t>gain proficiency of the concepts and skills </a:t>
            </a:r>
            <a:r>
              <a:rPr i="0" lang="en-US" sz="2800">
                <a:latin typeface="Calibri"/>
                <a:ea typeface="Calibri"/>
                <a:cs typeface="Calibri"/>
                <a:sym typeface="Calibri"/>
              </a:rPr>
              <a:t>we teach</a:t>
            </a:r>
            <a:endParaRPr sz="2800">
              <a:latin typeface="Calibri"/>
              <a:ea typeface="Calibri"/>
              <a:cs typeface="Calibri"/>
              <a:sym typeface="Calibri"/>
            </a:endParaRPr>
          </a:p>
          <a:p>
            <a:pPr indent="-228600" lvl="0" marL="241300" marR="8890" rtl="0" algn="l">
              <a:lnSpc>
                <a:spcPct val="107857"/>
              </a:lnSpc>
              <a:spcBef>
                <a:spcPts val="1005"/>
              </a:spcBef>
              <a:spcAft>
                <a:spcPts val="0"/>
              </a:spcAft>
              <a:buClr>
                <a:schemeClr val="dk1"/>
              </a:buClr>
              <a:buSzPts val="2800"/>
              <a:buFont typeface="Arial"/>
              <a:buChar char="•"/>
            </a:pPr>
            <a:r>
              <a:rPr i="0" lang="en-US" sz="2800">
                <a:latin typeface="Calibri"/>
                <a:ea typeface="Calibri"/>
                <a:cs typeface="Calibri"/>
                <a:sym typeface="Calibri"/>
              </a:rPr>
              <a:t>We assess your proficiency by asking you to apply the concepts and skills on tasks or problems</a:t>
            </a:r>
            <a:endParaRPr sz="2800">
              <a:latin typeface="Calibri"/>
              <a:ea typeface="Calibri"/>
              <a:cs typeface="Calibri"/>
              <a:sym typeface="Calibri"/>
            </a:endParaRPr>
          </a:p>
          <a:p>
            <a:pPr indent="-228600" lvl="0" marL="241300" marR="1111250" rtl="0" algn="l">
              <a:lnSpc>
                <a:spcPct val="107857"/>
              </a:lnSpc>
              <a:spcBef>
                <a:spcPts val="1005"/>
              </a:spcBef>
              <a:spcAft>
                <a:spcPts val="0"/>
              </a:spcAft>
              <a:buClr>
                <a:schemeClr val="dk1"/>
              </a:buClr>
              <a:buSzPts val="2800"/>
              <a:buFont typeface="Arial"/>
              <a:buChar char="•"/>
            </a:pPr>
            <a:r>
              <a:rPr i="0" lang="en-US" sz="2800">
                <a:latin typeface="Calibri"/>
                <a:ea typeface="Calibri"/>
                <a:cs typeface="Calibri"/>
                <a:sym typeface="Calibri"/>
              </a:rPr>
              <a:t>By necessity, we are assessing your </a:t>
            </a:r>
            <a:r>
              <a:rPr i="0" lang="en-US" sz="2800" u="sng">
                <a:latin typeface="Calibri"/>
                <a:ea typeface="Calibri"/>
                <a:cs typeface="Calibri"/>
                <a:sym typeface="Calibri"/>
              </a:rPr>
              <a:t>work</a:t>
            </a:r>
            <a:r>
              <a:rPr i="0" lang="en-US" sz="2800">
                <a:latin typeface="Calibri"/>
                <a:ea typeface="Calibri"/>
                <a:cs typeface="Calibri"/>
                <a:sym typeface="Calibri"/>
              </a:rPr>
              <a:t> as a proxy for your proficiency</a:t>
            </a:r>
            <a:endParaRPr sz="2800">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sp>
        <p:nvSpPr>
          <p:cNvPr id="492" name="Google Shape;492;p48"/>
          <p:cNvSpPr txBox="1"/>
          <p:nvPr>
            <p:ph type="title"/>
          </p:nvPr>
        </p:nvSpPr>
        <p:spPr>
          <a:xfrm>
            <a:off x="916939" y="609676"/>
            <a:ext cx="9478645" cy="697230"/>
          </a:xfrm>
          <a:prstGeom prst="rect">
            <a:avLst/>
          </a:prstGeom>
          <a:noFill/>
          <a:ln>
            <a:noFill/>
          </a:ln>
        </p:spPr>
        <p:txBody>
          <a:bodyPr anchorCtr="0" anchor="t" bIns="0" lIns="0" spcFirstLastPara="1" rIns="0" wrap="square" tIns="13325">
            <a:spAutoFit/>
          </a:bodyPr>
          <a:lstStyle/>
          <a:p>
            <a:pPr indent="0" lvl="0" marL="12700" rtl="0" algn="l">
              <a:lnSpc>
                <a:spcPct val="100000"/>
              </a:lnSpc>
              <a:spcBef>
                <a:spcPts val="0"/>
              </a:spcBef>
              <a:spcAft>
                <a:spcPts val="0"/>
              </a:spcAft>
              <a:buNone/>
            </a:pPr>
            <a:r>
              <a:rPr lang="en-US"/>
              <a:t>Resubmission/Retakes</a:t>
            </a:r>
            <a:endParaRPr/>
          </a:p>
        </p:txBody>
      </p:sp>
      <p:sp>
        <p:nvSpPr>
          <p:cNvPr id="493" name="Google Shape;493;p48"/>
          <p:cNvSpPr txBox="1"/>
          <p:nvPr>
            <p:ph idx="11" type="ftr"/>
          </p:nvPr>
        </p:nvSpPr>
        <p:spPr>
          <a:xfrm>
            <a:off x="5392928" y="6464985"/>
            <a:ext cx="1407900" cy="184800"/>
          </a:xfrm>
          <a:prstGeom prst="rect">
            <a:avLst/>
          </a:prstGeom>
          <a:noFill/>
          <a:ln>
            <a:noFill/>
          </a:ln>
        </p:spPr>
        <p:txBody>
          <a:bodyPr anchorCtr="0" anchor="t" bIns="0" lIns="0" spcFirstLastPara="1" rIns="0" wrap="square" tIns="0">
            <a:spAutoFit/>
          </a:bodyPr>
          <a:lstStyle/>
          <a:p>
            <a:pPr indent="0" lvl="0" marL="12700" rtl="0" algn="l">
              <a:lnSpc>
                <a:spcPct val="103333"/>
              </a:lnSpc>
              <a:spcBef>
                <a:spcPts val="0"/>
              </a:spcBef>
              <a:spcAft>
                <a:spcPts val="0"/>
              </a:spcAft>
              <a:buNone/>
            </a:pPr>
            <a:r>
              <a:rPr lang="en-US"/>
              <a:t>Lesson 0 - Su 2023</a:t>
            </a:r>
            <a:endParaRPr/>
          </a:p>
        </p:txBody>
      </p:sp>
      <p:sp>
        <p:nvSpPr>
          <p:cNvPr id="494" name="Google Shape;494;p48"/>
          <p:cNvSpPr txBox="1"/>
          <p:nvPr/>
        </p:nvSpPr>
        <p:spPr>
          <a:xfrm>
            <a:off x="11094211" y="6464985"/>
            <a:ext cx="180975" cy="178435"/>
          </a:xfrm>
          <a:prstGeom prst="rect">
            <a:avLst/>
          </a:prstGeom>
          <a:noFill/>
          <a:ln>
            <a:noFill/>
          </a:ln>
        </p:spPr>
        <p:txBody>
          <a:bodyPr anchorCtr="0" anchor="t" bIns="0" lIns="0" spcFirstLastPara="1" rIns="0" wrap="square" tIns="0">
            <a:spAutoFit/>
          </a:bodyPr>
          <a:lstStyle/>
          <a:p>
            <a:pPr indent="0" lvl="0" marL="12700" rtl="0" algn="l">
              <a:lnSpc>
                <a:spcPct val="103333"/>
              </a:lnSpc>
              <a:spcBef>
                <a:spcPts val="0"/>
              </a:spcBef>
              <a:spcAft>
                <a:spcPts val="0"/>
              </a:spcAft>
              <a:buNone/>
            </a:pPr>
            <a:r>
              <a:rPr lang="en-US" sz="1200">
                <a:solidFill>
                  <a:srgbClr val="FFFFFF"/>
                </a:solidFill>
                <a:latin typeface="Calibri"/>
                <a:ea typeface="Calibri"/>
                <a:cs typeface="Calibri"/>
                <a:sym typeface="Calibri"/>
              </a:rPr>
              <a:t>26</a:t>
            </a:r>
            <a:endParaRPr sz="1200">
              <a:latin typeface="Calibri"/>
              <a:ea typeface="Calibri"/>
              <a:cs typeface="Calibri"/>
              <a:sym typeface="Calibri"/>
            </a:endParaRPr>
          </a:p>
        </p:txBody>
      </p:sp>
      <p:sp>
        <p:nvSpPr>
          <p:cNvPr id="495" name="Google Shape;495;p48"/>
          <p:cNvSpPr txBox="1"/>
          <p:nvPr>
            <p:ph idx="1" type="body"/>
          </p:nvPr>
        </p:nvSpPr>
        <p:spPr>
          <a:xfrm>
            <a:off x="916939" y="1737106"/>
            <a:ext cx="10017900" cy="3317100"/>
          </a:xfrm>
          <a:prstGeom prst="rect">
            <a:avLst/>
          </a:prstGeom>
          <a:noFill/>
          <a:ln>
            <a:noFill/>
          </a:ln>
        </p:spPr>
        <p:txBody>
          <a:bodyPr anchorCtr="0" anchor="t" bIns="0" lIns="0" spcFirstLastPara="1" rIns="0" wrap="square" tIns="13325">
            <a:spAutoFit/>
          </a:bodyPr>
          <a:lstStyle/>
          <a:p>
            <a:pPr indent="0" lvl="0" marL="12700" rtl="0" algn="l">
              <a:lnSpc>
                <a:spcPct val="100000"/>
              </a:lnSpc>
              <a:spcBef>
                <a:spcPts val="0"/>
              </a:spcBef>
              <a:spcAft>
                <a:spcPts val="0"/>
              </a:spcAft>
              <a:buNone/>
            </a:pPr>
            <a:r>
              <a:rPr lang="en-US"/>
              <a:t>Learning takes time, and doesn’t always happen on the first try!</a:t>
            </a:r>
            <a:endParaRPr/>
          </a:p>
          <a:p>
            <a:pPr indent="0" lvl="0" marL="12700" rtl="0" algn="l">
              <a:lnSpc>
                <a:spcPct val="100000"/>
              </a:lnSpc>
              <a:spcBef>
                <a:spcPts val="0"/>
              </a:spcBef>
              <a:spcAft>
                <a:spcPts val="0"/>
              </a:spcAft>
              <a:buNone/>
            </a:pPr>
            <a:r>
              <a:t/>
            </a:r>
            <a:endParaRPr/>
          </a:p>
          <a:p>
            <a:pPr indent="-343535" lvl="0" marL="469900" marR="102235" rtl="0" algn="l">
              <a:lnSpc>
                <a:spcPct val="70000"/>
              </a:lnSpc>
              <a:spcBef>
                <a:spcPts val="0"/>
              </a:spcBef>
              <a:spcAft>
                <a:spcPts val="0"/>
              </a:spcAft>
              <a:buClr>
                <a:schemeClr val="dk1"/>
              </a:buClr>
              <a:buSzPts val="1800"/>
              <a:buFont typeface="Arial"/>
              <a:buChar char="•"/>
            </a:pPr>
            <a:r>
              <a:rPr i="0" lang="en-US">
                <a:latin typeface="Calibri"/>
                <a:ea typeface="Calibri"/>
                <a:cs typeface="Calibri"/>
                <a:sym typeface="Calibri"/>
              </a:rPr>
              <a:t>Each week, one previous Programming Assignment or Creative Project can be resubmitted</a:t>
            </a:r>
            <a:endParaRPr/>
          </a:p>
          <a:p>
            <a:pPr indent="-343535" lvl="1" marL="927100" rtl="0" algn="l">
              <a:lnSpc>
                <a:spcPct val="100681"/>
              </a:lnSpc>
              <a:spcBef>
                <a:spcPts val="0"/>
              </a:spcBef>
              <a:spcAft>
                <a:spcPts val="0"/>
              </a:spcAft>
              <a:buSzPts val="1800"/>
              <a:buFont typeface="Arial"/>
              <a:buChar char="•"/>
            </a:pPr>
            <a:r>
              <a:rPr lang="en-US" sz="2200">
                <a:latin typeface="Calibri"/>
                <a:ea typeface="Calibri"/>
                <a:cs typeface="Calibri"/>
                <a:sym typeface="Calibri"/>
              </a:rPr>
              <a:t>Must be accompanied by write up explaining changes.</a:t>
            </a:r>
            <a:endParaRPr sz="2200">
              <a:latin typeface="Calibri"/>
              <a:ea typeface="Calibri"/>
              <a:cs typeface="Calibri"/>
              <a:sym typeface="Calibri"/>
            </a:endParaRPr>
          </a:p>
          <a:p>
            <a:pPr indent="-343535" lvl="1" marL="927100" rtl="0" algn="l">
              <a:lnSpc>
                <a:spcPct val="106590"/>
              </a:lnSpc>
              <a:spcBef>
                <a:spcPts val="0"/>
              </a:spcBef>
              <a:spcAft>
                <a:spcPts val="0"/>
              </a:spcAft>
              <a:buSzPts val="1800"/>
              <a:buFont typeface="Arial"/>
              <a:buChar char="•"/>
            </a:pPr>
            <a:r>
              <a:rPr lang="en-US" sz="2200">
                <a:latin typeface="Calibri"/>
                <a:ea typeface="Calibri"/>
                <a:cs typeface="Calibri"/>
                <a:sym typeface="Calibri"/>
              </a:rPr>
              <a:t>Grade on resubmission replaces original grade.</a:t>
            </a:r>
            <a:endParaRPr sz="2200">
              <a:latin typeface="Calibri"/>
              <a:ea typeface="Calibri"/>
              <a:cs typeface="Calibri"/>
              <a:sym typeface="Calibri"/>
            </a:endParaRPr>
          </a:p>
          <a:p>
            <a:pPr indent="-342900" lvl="1" marL="927100" marR="5080" rtl="0" algn="l">
              <a:lnSpc>
                <a:spcPct val="70000"/>
              </a:lnSpc>
              <a:spcBef>
                <a:spcPts val="645"/>
              </a:spcBef>
              <a:spcAft>
                <a:spcPts val="0"/>
              </a:spcAft>
              <a:buSzPts val="1800"/>
              <a:buFont typeface="Arial"/>
              <a:buChar char="•"/>
            </a:pPr>
            <a:r>
              <a:rPr lang="en-US" sz="2200">
                <a:latin typeface="Calibri"/>
                <a:ea typeface="Calibri"/>
                <a:cs typeface="Calibri"/>
                <a:sym typeface="Calibri"/>
              </a:rPr>
              <a:t>An assignment is only eligible for resubmission within 3 weeks of its original due date.</a:t>
            </a:r>
            <a:endParaRPr sz="2200">
              <a:latin typeface="Calibri"/>
              <a:ea typeface="Calibri"/>
              <a:cs typeface="Calibri"/>
              <a:sym typeface="Calibri"/>
            </a:endParaRPr>
          </a:p>
          <a:p>
            <a:pPr indent="0" lvl="0" marL="0" rtl="0" algn="l">
              <a:lnSpc>
                <a:spcPct val="100000"/>
              </a:lnSpc>
              <a:spcBef>
                <a:spcPts val="55"/>
              </a:spcBef>
              <a:spcAft>
                <a:spcPts val="0"/>
              </a:spcAft>
              <a:buNone/>
            </a:pPr>
            <a:r>
              <a:t/>
            </a:r>
            <a:endParaRPr sz="1800">
              <a:latin typeface="Calibri"/>
              <a:ea typeface="Calibri"/>
              <a:cs typeface="Calibri"/>
              <a:sym typeface="Calibri"/>
            </a:endParaRPr>
          </a:p>
          <a:p>
            <a:pPr indent="0" lvl="0" marL="12700" rtl="0" algn="l">
              <a:lnSpc>
                <a:spcPct val="100000"/>
              </a:lnSpc>
              <a:spcBef>
                <a:spcPts val="0"/>
              </a:spcBef>
              <a:spcAft>
                <a:spcPts val="0"/>
              </a:spcAft>
              <a:buNone/>
            </a:pPr>
            <a:r>
              <a:rPr i="0" lang="en-US">
                <a:latin typeface="Calibri"/>
                <a:ea typeface="Calibri"/>
                <a:cs typeface="Calibri"/>
                <a:sym typeface="Calibri"/>
              </a:rPr>
              <a:t>See </a:t>
            </a:r>
            <a:r>
              <a:rPr i="0" lang="en-US" u="sng">
                <a:solidFill>
                  <a:schemeClr val="hlink"/>
                </a:solidFill>
                <a:latin typeface="Calibri"/>
                <a:ea typeface="Calibri"/>
                <a:cs typeface="Calibri"/>
                <a:sym typeface="Calibri"/>
                <a:hlinkClick r:id="rId3"/>
              </a:rPr>
              <a:t>syllabus</a:t>
            </a:r>
            <a:r>
              <a:rPr i="0" lang="en-US">
                <a:solidFill>
                  <a:srgbClr val="330064"/>
                </a:solidFill>
                <a:latin typeface="Calibri"/>
                <a:ea typeface="Calibri"/>
                <a:cs typeface="Calibri"/>
                <a:sym typeface="Calibri"/>
              </a:rPr>
              <a:t> </a:t>
            </a:r>
            <a:r>
              <a:rPr i="0" lang="en-US">
                <a:latin typeface="Calibri"/>
                <a:ea typeface="Calibri"/>
                <a:cs typeface="Calibri"/>
                <a:sym typeface="Calibri"/>
              </a:rPr>
              <a:t>for more details</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sp>
        <p:nvSpPr>
          <p:cNvPr id="500" name="Google Shape;500;p49"/>
          <p:cNvSpPr txBox="1"/>
          <p:nvPr>
            <p:ph type="title"/>
          </p:nvPr>
        </p:nvSpPr>
        <p:spPr>
          <a:xfrm>
            <a:off x="916939" y="609676"/>
            <a:ext cx="9478645" cy="697230"/>
          </a:xfrm>
          <a:prstGeom prst="rect">
            <a:avLst/>
          </a:prstGeom>
          <a:noFill/>
          <a:ln>
            <a:noFill/>
          </a:ln>
        </p:spPr>
        <p:txBody>
          <a:bodyPr anchorCtr="0" anchor="t" bIns="0" lIns="0" spcFirstLastPara="1" rIns="0" wrap="square" tIns="13325">
            <a:spAutoFit/>
          </a:bodyPr>
          <a:lstStyle/>
          <a:p>
            <a:pPr indent="0" lvl="0" marL="12700" rtl="0" algn="l">
              <a:lnSpc>
                <a:spcPct val="100000"/>
              </a:lnSpc>
              <a:spcBef>
                <a:spcPts val="0"/>
              </a:spcBef>
              <a:spcAft>
                <a:spcPts val="0"/>
              </a:spcAft>
              <a:buNone/>
            </a:pPr>
            <a:r>
              <a:rPr lang="en-US"/>
              <a:t>Grading</a:t>
            </a:r>
            <a:endParaRPr/>
          </a:p>
        </p:txBody>
      </p:sp>
      <p:sp>
        <p:nvSpPr>
          <p:cNvPr id="501" name="Google Shape;501;p49"/>
          <p:cNvSpPr txBox="1"/>
          <p:nvPr>
            <p:ph idx="11" type="ftr"/>
          </p:nvPr>
        </p:nvSpPr>
        <p:spPr>
          <a:xfrm>
            <a:off x="5392928" y="6464985"/>
            <a:ext cx="1407900" cy="184800"/>
          </a:xfrm>
          <a:prstGeom prst="rect">
            <a:avLst/>
          </a:prstGeom>
          <a:noFill/>
          <a:ln>
            <a:noFill/>
          </a:ln>
        </p:spPr>
        <p:txBody>
          <a:bodyPr anchorCtr="0" anchor="t" bIns="0" lIns="0" spcFirstLastPara="1" rIns="0" wrap="square" tIns="0">
            <a:spAutoFit/>
          </a:bodyPr>
          <a:lstStyle/>
          <a:p>
            <a:pPr indent="0" lvl="0" marL="12700" rtl="0" algn="l">
              <a:lnSpc>
                <a:spcPct val="103333"/>
              </a:lnSpc>
              <a:spcBef>
                <a:spcPts val="0"/>
              </a:spcBef>
              <a:spcAft>
                <a:spcPts val="0"/>
              </a:spcAft>
              <a:buNone/>
            </a:pPr>
            <a:r>
              <a:rPr lang="en-US"/>
              <a:t>Lesson 0 - Su 2023</a:t>
            </a:r>
            <a:endParaRPr/>
          </a:p>
        </p:txBody>
      </p:sp>
      <p:sp>
        <p:nvSpPr>
          <p:cNvPr id="502" name="Google Shape;502;p49"/>
          <p:cNvSpPr txBox="1"/>
          <p:nvPr/>
        </p:nvSpPr>
        <p:spPr>
          <a:xfrm>
            <a:off x="11094211" y="6464985"/>
            <a:ext cx="180975" cy="178435"/>
          </a:xfrm>
          <a:prstGeom prst="rect">
            <a:avLst/>
          </a:prstGeom>
          <a:noFill/>
          <a:ln>
            <a:noFill/>
          </a:ln>
        </p:spPr>
        <p:txBody>
          <a:bodyPr anchorCtr="0" anchor="t" bIns="0" lIns="0" spcFirstLastPara="1" rIns="0" wrap="square" tIns="0">
            <a:spAutoFit/>
          </a:bodyPr>
          <a:lstStyle/>
          <a:p>
            <a:pPr indent="0" lvl="0" marL="12700" rtl="0" algn="l">
              <a:lnSpc>
                <a:spcPct val="103333"/>
              </a:lnSpc>
              <a:spcBef>
                <a:spcPts val="0"/>
              </a:spcBef>
              <a:spcAft>
                <a:spcPts val="0"/>
              </a:spcAft>
              <a:buNone/>
            </a:pPr>
            <a:r>
              <a:rPr lang="en-US" sz="1200">
                <a:solidFill>
                  <a:srgbClr val="FFFFFF"/>
                </a:solidFill>
                <a:latin typeface="Calibri"/>
                <a:ea typeface="Calibri"/>
                <a:cs typeface="Calibri"/>
                <a:sym typeface="Calibri"/>
              </a:rPr>
              <a:t>27</a:t>
            </a:r>
            <a:endParaRPr sz="1200">
              <a:latin typeface="Calibri"/>
              <a:ea typeface="Calibri"/>
              <a:cs typeface="Calibri"/>
              <a:sym typeface="Calibri"/>
            </a:endParaRPr>
          </a:p>
        </p:txBody>
      </p:sp>
      <p:sp>
        <p:nvSpPr>
          <p:cNvPr id="503" name="Google Shape;503;p49"/>
          <p:cNvSpPr txBox="1"/>
          <p:nvPr/>
        </p:nvSpPr>
        <p:spPr>
          <a:xfrm>
            <a:off x="916939" y="1746250"/>
            <a:ext cx="8522970" cy="418084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i="1" lang="en-US" sz="2400">
                <a:latin typeface="Calibri"/>
                <a:ea typeface="Calibri"/>
                <a:cs typeface="Calibri"/>
                <a:sym typeface="Calibri"/>
              </a:rPr>
              <a:t>Grades should reflect your proficiency in the course objectives</a:t>
            </a:r>
            <a:endParaRPr sz="2400">
              <a:latin typeface="Calibri"/>
              <a:ea typeface="Calibri"/>
              <a:cs typeface="Calibri"/>
              <a:sym typeface="Calibri"/>
            </a:endParaRPr>
          </a:p>
          <a:p>
            <a:pPr indent="0" lvl="0" marL="0" rtl="0" algn="l">
              <a:lnSpc>
                <a:spcPct val="100000"/>
              </a:lnSpc>
              <a:spcBef>
                <a:spcPts val="45"/>
              </a:spcBef>
              <a:spcAft>
                <a:spcPts val="0"/>
              </a:spcAft>
              <a:buNone/>
            </a:pPr>
            <a:r>
              <a:t/>
            </a:r>
            <a:endParaRPr sz="2550">
              <a:latin typeface="Calibri"/>
              <a:ea typeface="Calibri"/>
              <a:cs typeface="Calibri"/>
              <a:sym typeface="Calibri"/>
            </a:endParaRPr>
          </a:p>
          <a:p>
            <a:pPr indent="-228600" lvl="0" marL="241300" rtl="0" algn="l">
              <a:lnSpc>
                <a:spcPct val="100000"/>
              </a:lnSpc>
              <a:spcBef>
                <a:spcPts val="0"/>
              </a:spcBef>
              <a:spcAft>
                <a:spcPts val="0"/>
              </a:spcAft>
              <a:buSzPts val="2400"/>
              <a:buFont typeface="Arial"/>
              <a:buChar char="•"/>
            </a:pPr>
            <a:r>
              <a:rPr lang="en-US" sz="2400">
                <a:latin typeface="Calibri"/>
                <a:ea typeface="Calibri"/>
                <a:cs typeface="Calibri"/>
                <a:sym typeface="Calibri"/>
              </a:rPr>
              <a:t>All assignments will be graded</a:t>
            </a:r>
            <a:endParaRPr sz="2400">
              <a:latin typeface="Calibri"/>
              <a:ea typeface="Calibri"/>
              <a:cs typeface="Calibri"/>
              <a:sym typeface="Calibri"/>
            </a:endParaRPr>
          </a:p>
          <a:p>
            <a:pPr indent="-229234" lvl="1" marL="698500" rtl="0" algn="l">
              <a:lnSpc>
                <a:spcPct val="100000"/>
              </a:lnSpc>
              <a:spcBef>
                <a:spcPts val="280"/>
              </a:spcBef>
              <a:spcAft>
                <a:spcPts val="0"/>
              </a:spcAft>
              <a:buSzPts val="2000"/>
              <a:buFont typeface="Arial"/>
              <a:buChar char="•"/>
            </a:pPr>
            <a:r>
              <a:rPr b="1" lang="en-US" sz="2000">
                <a:latin typeface="Calibri"/>
                <a:ea typeface="Calibri"/>
                <a:cs typeface="Calibri"/>
                <a:sym typeface="Calibri"/>
              </a:rPr>
              <a:t>E (Excellent),</a:t>
            </a:r>
            <a:endParaRPr sz="2000">
              <a:latin typeface="Calibri"/>
              <a:ea typeface="Calibri"/>
              <a:cs typeface="Calibri"/>
              <a:sym typeface="Calibri"/>
            </a:endParaRPr>
          </a:p>
          <a:p>
            <a:pPr indent="-229234" lvl="1" marL="698500" rtl="0" algn="l">
              <a:lnSpc>
                <a:spcPct val="100000"/>
              </a:lnSpc>
              <a:spcBef>
                <a:spcPts val="275"/>
              </a:spcBef>
              <a:spcAft>
                <a:spcPts val="0"/>
              </a:spcAft>
              <a:buSzPts val="2000"/>
              <a:buFont typeface="Arial"/>
              <a:buChar char="•"/>
            </a:pPr>
            <a:r>
              <a:rPr b="1" lang="en-US" sz="2000">
                <a:latin typeface="Calibri"/>
                <a:ea typeface="Calibri"/>
                <a:cs typeface="Calibri"/>
                <a:sym typeface="Calibri"/>
              </a:rPr>
              <a:t>S (Satisfactory),</a:t>
            </a:r>
            <a:endParaRPr sz="2000">
              <a:latin typeface="Calibri"/>
              <a:ea typeface="Calibri"/>
              <a:cs typeface="Calibri"/>
              <a:sym typeface="Calibri"/>
            </a:endParaRPr>
          </a:p>
          <a:p>
            <a:pPr indent="-229234" lvl="1" marL="698500" rtl="0" algn="l">
              <a:lnSpc>
                <a:spcPct val="100000"/>
              </a:lnSpc>
              <a:spcBef>
                <a:spcPts val="290"/>
              </a:spcBef>
              <a:spcAft>
                <a:spcPts val="0"/>
              </a:spcAft>
              <a:buSzPts val="2000"/>
              <a:buFont typeface="Arial"/>
              <a:buChar char="•"/>
            </a:pPr>
            <a:r>
              <a:rPr b="1" lang="en-US" sz="2000">
                <a:latin typeface="Calibri"/>
                <a:ea typeface="Calibri"/>
                <a:cs typeface="Calibri"/>
                <a:sym typeface="Calibri"/>
              </a:rPr>
              <a:t>or N (Not yet)</a:t>
            </a:r>
            <a:endParaRPr sz="2000">
              <a:latin typeface="Calibri"/>
              <a:ea typeface="Calibri"/>
              <a:cs typeface="Calibri"/>
              <a:sym typeface="Calibri"/>
            </a:endParaRPr>
          </a:p>
          <a:p>
            <a:pPr indent="-229234" lvl="1" marL="698500" rtl="0" algn="l">
              <a:lnSpc>
                <a:spcPct val="100000"/>
              </a:lnSpc>
              <a:spcBef>
                <a:spcPts val="275"/>
              </a:spcBef>
              <a:spcAft>
                <a:spcPts val="0"/>
              </a:spcAft>
              <a:buSzPts val="2000"/>
              <a:buFont typeface="Arial"/>
              <a:buChar char="•"/>
            </a:pPr>
            <a:r>
              <a:rPr lang="en-US" sz="2000">
                <a:latin typeface="Calibri"/>
                <a:ea typeface="Calibri"/>
                <a:cs typeface="Calibri"/>
                <a:sym typeface="Calibri"/>
              </a:rPr>
              <a:t>Under certain circumstances, a grade of U (Unassessable) may be assigned</a:t>
            </a:r>
            <a:endParaRPr sz="2000">
              <a:latin typeface="Calibri"/>
              <a:ea typeface="Calibri"/>
              <a:cs typeface="Calibri"/>
              <a:sym typeface="Calibri"/>
            </a:endParaRPr>
          </a:p>
          <a:p>
            <a:pPr indent="-228600" lvl="0" marL="241300" marR="5080" rtl="0" algn="l">
              <a:lnSpc>
                <a:spcPct val="70000"/>
              </a:lnSpc>
              <a:spcBef>
                <a:spcPts val="994"/>
              </a:spcBef>
              <a:spcAft>
                <a:spcPts val="0"/>
              </a:spcAft>
              <a:buSzPts val="2400"/>
              <a:buFont typeface="Arial"/>
              <a:buChar char="•"/>
            </a:pPr>
            <a:r>
              <a:rPr lang="en-US" sz="2400">
                <a:latin typeface="Calibri"/>
                <a:ea typeface="Calibri"/>
                <a:cs typeface="Calibri"/>
                <a:sym typeface="Calibri"/>
              </a:rPr>
              <a:t>Final grades will be assigned based on the </a:t>
            </a:r>
            <a:r>
              <a:rPr b="1" lang="en-US" sz="2400">
                <a:latin typeface="Calibri"/>
                <a:ea typeface="Calibri"/>
                <a:cs typeface="Calibri"/>
                <a:sym typeface="Calibri"/>
              </a:rPr>
              <a:t>amount of work at each level</a:t>
            </a:r>
            <a:endParaRPr sz="2400">
              <a:latin typeface="Calibri"/>
              <a:ea typeface="Calibri"/>
              <a:cs typeface="Calibri"/>
              <a:sym typeface="Calibri"/>
            </a:endParaRPr>
          </a:p>
          <a:p>
            <a:pPr indent="0" lvl="0" marL="0" rtl="0" algn="l">
              <a:lnSpc>
                <a:spcPct val="100000"/>
              </a:lnSpc>
              <a:spcBef>
                <a:spcPts val="0"/>
              </a:spcBef>
              <a:spcAft>
                <a:spcPts val="0"/>
              </a:spcAft>
              <a:buSzPts val="2400"/>
              <a:buFont typeface="Arial"/>
              <a:buNone/>
            </a:pPr>
            <a:r>
              <a:t/>
            </a:r>
            <a:endParaRPr sz="2400">
              <a:latin typeface="Calibri"/>
              <a:ea typeface="Calibri"/>
              <a:cs typeface="Calibri"/>
              <a:sym typeface="Calibri"/>
            </a:endParaRPr>
          </a:p>
          <a:p>
            <a:pPr indent="0" lvl="0" marL="0" rtl="0" algn="l">
              <a:lnSpc>
                <a:spcPct val="100000"/>
              </a:lnSpc>
              <a:spcBef>
                <a:spcPts val="45"/>
              </a:spcBef>
              <a:spcAft>
                <a:spcPts val="0"/>
              </a:spcAft>
              <a:buSzPts val="1800"/>
              <a:buFont typeface="Arial"/>
              <a:buNone/>
            </a:pPr>
            <a:r>
              <a:t/>
            </a:r>
            <a:endParaRPr sz="1800">
              <a:latin typeface="Calibri"/>
              <a:ea typeface="Calibri"/>
              <a:cs typeface="Calibri"/>
              <a:sym typeface="Calibri"/>
            </a:endParaRPr>
          </a:p>
          <a:p>
            <a:pPr indent="-282575" lvl="0" marL="294640" rtl="0" algn="l">
              <a:lnSpc>
                <a:spcPct val="100000"/>
              </a:lnSpc>
              <a:spcBef>
                <a:spcPts val="0"/>
              </a:spcBef>
              <a:spcAft>
                <a:spcPts val="0"/>
              </a:spcAft>
              <a:buSzPts val="2400"/>
              <a:buFont typeface="Arial"/>
              <a:buChar char="•"/>
            </a:pPr>
            <a:r>
              <a:rPr lang="en-US" sz="2400">
                <a:latin typeface="Calibri"/>
                <a:ea typeface="Calibri"/>
                <a:cs typeface="Calibri"/>
                <a:sym typeface="Calibri"/>
              </a:rPr>
              <a:t>See the </a:t>
            </a:r>
            <a:r>
              <a:rPr lang="en-US" sz="2400" u="sng">
                <a:solidFill>
                  <a:schemeClr val="hlink"/>
                </a:solidFill>
                <a:latin typeface="Calibri"/>
                <a:ea typeface="Calibri"/>
                <a:cs typeface="Calibri"/>
                <a:sym typeface="Calibri"/>
                <a:hlinkClick r:id="rId3"/>
              </a:rPr>
              <a:t>syllabus</a:t>
            </a:r>
            <a:r>
              <a:rPr lang="en-US" sz="2400">
                <a:solidFill>
                  <a:srgbClr val="330064"/>
                </a:solidFill>
                <a:latin typeface="Calibri"/>
                <a:ea typeface="Calibri"/>
                <a:cs typeface="Calibri"/>
                <a:sym typeface="Calibri"/>
              </a:rPr>
              <a:t> </a:t>
            </a:r>
            <a:r>
              <a:rPr lang="en-US" sz="2400">
                <a:latin typeface="Calibri"/>
                <a:ea typeface="Calibri"/>
                <a:cs typeface="Calibri"/>
                <a:sym typeface="Calibri"/>
              </a:rPr>
              <a:t>for more details</a:t>
            </a:r>
            <a:endParaRPr sz="2400">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sp>
        <p:nvSpPr>
          <p:cNvPr id="508" name="Google Shape;508;p50"/>
          <p:cNvSpPr txBox="1"/>
          <p:nvPr>
            <p:ph type="title"/>
          </p:nvPr>
        </p:nvSpPr>
        <p:spPr>
          <a:xfrm>
            <a:off x="916939" y="609676"/>
            <a:ext cx="9478645" cy="697230"/>
          </a:xfrm>
          <a:prstGeom prst="rect">
            <a:avLst/>
          </a:prstGeom>
          <a:noFill/>
          <a:ln>
            <a:noFill/>
          </a:ln>
        </p:spPr>
        <p:txBody>
          <a:bodyPr anchorCtr="0" anchor="t" bIns="0" lIns="0" spcFirstLastPara="1" rIns="0" wrap="square" tIns="13325">
            <a:spAutoFit/>
          </a:bodyPr>
          <a:lstStyle/>
          <a:p>
            <a:pPr indent="0" lvl="0" marL="12700" rtl="0" algn="l">
              <a:lnSpc>
                <a:spcPct val="100000"/>
              </a:lnSpc>
              <a:spcBef>
                <a:spcPts val="0"/>
              </a:spcBef>
              <a:spcAft>
                <a:spcPts val="0"/>
              </a:spcAft>
              <a:buNone/>
            </a:pPr>
            <a:r>
              <a:rPr lang="en-US"/>
              <a:t>Agenda</a:t>
            </a:r>
            <a:endParaRPr/>
          </a:p>
        </p:txBody>
      </p:sp>
      <p:sp>
        <p:nvSpPr>
          <p:cNvPr id="509" name="Google Shape;509;p50"/>
          <p:cNvSpPr txBox="1"/>
          <p:nvPr/>
        </p:nvSpPr>
        <p:spPr>
          <a:xfrm>
            <a:off x="916939" y="1706841"/>
            <a:ext cx="3341370" cy="2740025"/>
          </a:xfrm>
          <a:prstGeom prst="rect">
            <a:avLst/>
          </a:prstGeom>
          <a:noFill/>
          <a:ln>
            <a:noFill/>
          </a:ln>
        </p:spPr>
        <p:txBody>
          <a:bodyPr anchorCtr="0" anchor="t" bIns="0" lIns="0" spcFirstLastPara="1" rIns="0" wrap="square" tIns="98425">
            <a:spAutoFit/>
          </a:bodyPr>
          <a:lstStyle/>
          <a:p>
            <a:pPr indent="-228600" lvl="0" marL="241300" rtl="0" algn="l">
              <a:lnSpc>
                <a:spcPct val="100000"/>
              </a:lnSpc>
              <a:spcBef>
                <a:spcPts val="0"/>
              </a:spcBef>
              <a:spcAft>
                <a:spcPts val="0"/>
              </a:spcAft>
              <a:buSzPts val="2800"/>
              <a:buFont typeface="Arial"/>
              <a:buChar char="•"/>
            </a:pPr>
            <a:r>
              <a:rPr lang="en-US" sz="2800">
                <a:latin typeface="Calibri"/>
                <a:ea typeface="Calibri"/>
                <a:cs typeface="Calibri"/>
                <a:sym typeface="Calibri"/>
              </a:rPr>
              <a:t>About me</a:t>
            </a:r>
            <a:endParaRPr sz="2800">
              <a:latin typeface="Calibri"/>
              <a:ea typeface="Calibri"/>
              <a:cs typeface="Calibri"/>
              <a:sym typeface="Calibri"/>
            </a:endParaRPr>
          </a:p>
          <a:p>
            <a:pPr indent="-228600" lvl="0" marL="241300" rtl="0" algn="l">
              <a:lnSpc>
                <a:spcPct val="100000"/>
              </a:lnSpc>
              <a:spcBef>
                <a:spcPts val="675"/>
              </a:spcBef>
              <a:spcAft>
                <a:spcPts val="0"/>
              </a:spcAft>
              <a:buSzPts val="2800"/>
              <a:buFont typeface="Arial"/>
              <a:buChar char="•"/>
            </a:pPr>
            <a:r>
              <a:rPr lang="en-US" sz="2800">
                <a:latin typeface="Calibri"/>
                <a:ea typeface="Calibri"/>
                <a:cs typeface="Calibri"/>
                <a:sym typeface="Calibri"/>
              </a:rPr>
              <a:t>About this course</a:t>
            </a:r>
            <a:endParaRPr sz="2800">
              <a:latin typeface="Calibri"/>
              <a:ea typeface="Calibri"/>
              <a:cs typeface="Calibri"/>
              <a:sym typeface="Calibri"/>
            </a:endParaRPr>
          </a:p>
          <a:p>
            <a:pPr indent="-229234" lvl="1" marL="698500" rtl="0" algn="l">
              <a:lnSpc>
                <a:spcPct val="100000"/>
              </a:lnSpc>
              <a:spcBef>
                <a:spcPts val="235"/>
              </a:spcBef>
              <a:spcAft>
                <a:spcPts val="0"/>
              </a:spcAft>
              <a:buSzPts val="2400"/>
              <a:buFont typeface="Arial"/>
              <a:buChar char="•"/>
            </a:pPr>
            <a:r>
              <a:rPr lang="en-US" sz="2400">
                <a:latin typeface="Calibri"/>
                <a:ea typeface="Calibri"/>
                <a:cs typeface="Calibri"/>
                <a:sym typeface="Calibri"/>
              </a:rPr>
              <a:t>Learning objectives</a:t>
            </a:r>
            <a:endParaRPr sz="2400">
              <a:latin typeface="Calibri"/>
              <a:ea typeface="Calibri"/>
              <a:cs typeface="Calibri"/>
              <a:sym typeface="Calibri"/>
            </a:endParaRPr>
          </a:p>
          <a:p>
            <a:pPr indent="-229234" lvl="1" marL="698500" rtl="0" algn="l">
              <a:lnSpc>
                <a:spcPct val="100000"/>
              </a:lnSpc>
              <a:spcBef>
                <a:spcPts val="215"/>
              </a:spcBef>
              <a:spcAft>
                <a:spcPts val="0"/>
              </a:spcAft>
              <a:buSzPts val="2400"/>
              <a:buFont typeface="Arial"/>
              <a:buChar char="•"/>
            </a:pPr>
            <a:r>
              <a:rPr lang="en-US" sz="2400">
                <a:latin typeface="Calibri"/>
                <a:ea typeface="Calibri"/>
                <a:cs typeface="Calibri"/>
                <a:sym typeface="Calibri"/>
              </a:rPr>
              <a:t>Other similar courses</a:t>
            </a:r>
            <a:endParaRPr sz="2400">
              <a:latin typeface="Calibri"/>
              <a:ea typeface="Calibri"/>
              <a:cs typeface="Calibri"/>
              <a:sym typeface="Calibri"/>
            </a:endParaRPr>
          </a:p>
          <a:p>
            <a:pPr indent="-229234" lvl="1" marL="698500" rtl="0" algn="l">
              <a:lnSpc>
                <a:spcPct val="100000"/>
              </a:lnSpc>
              <a:spcBef>
                <a:spcPts val="219"/>
              </a:spcBef>
              <a:spcAft>
                <a:spcPts val="0"/>
              </a:spcAft>
              <a:buSzPts val="2400"/>
              <a:buFont typeface="Arial"/>
              <a:buChar char="•"/>
            </a:pPr>
            <a:r>
              <a:rPr lang="en-US" sz="2400">
                <a:latin typeface="Calibri"/>
                <a:ea typeface="Calibri"/>
                <a:cs typeface="Calibri"/>
                <a:sym typeface="Calibri"/>
              </a:rPr>
              <a:t>Course components</a:t>
            </a:r>
            <a:endParaRPr sz="2400">
              <a:latin typeface="Calibri"/>
              <a:ea typeface="Calibri"/>
              <a:cs typeface="Calibri"/>
              <a:sym typeface="Calibri"/>
            </a:endParaRPr>
          </a:p>
          <a:p>
            <a:pPr indent="-228600" lvl="0" marL="241300" rtl="0" algn="l">
              <a:lnSpc>
                <a:spcPct val="100000"/>
              </a:lnSpc>
              <a:spcBef>
                <a:spcPts val="630"/>
              </a:spcBef>
              <a:spcAft>
                <a:spcPts val="0"/>
              </a:spcAft>
              <a:buSzPts val="2800"/>
              <a:buFont typeface="Arial"/>
              <a:buChar char="•"/>
            </a:pPr>
            <a:r>
              <a:rPr lang="en-US" sz="2800">
                <a:latin typeface="Calibri"/>
                <a:ea typeface="Calibri"/>
                <a:cs typeface="Calibri"/>
                <a:sym typeface="Calibri"/>
              </a:rPr>
              <a:t>Our learning model</a:t>
            </a:r>
            <a:endParaRPr sz="2800">
              <a:latin typeface="Calibri"/>
              <a:ea typeface="Calibri"/>
              <a:cs typeface="Calibri"/>
              <a:sym typeface="Calibri"/>
            </a:endParaRPr>
          </a:p>
        </p:txBody>
      </p:sp>
      <p:sp>
        <p:nvSpPr>
          <p:cNvPr id="510" name="Google Shape;510;p50"/>
          <p:cNvSpPr txBox="1"/>
          <p:nvPr/>
        </p:nvSpPr>
        <p:spPr>
          <a:xfrm>
            <a:off x="6251828" y="1756565"/>
            <a:ext cx="3749675" cy="2296795"/>
          </a:xfrm>
          <a:prstGeom prst="rect">
            <a:avLst/>
          </a:prstGeom>
          <a:noFill/>
          <a:ln>
            <a:noFill/>
          </a:ln>
        </p:spPr>
        <p:txBody>
          <a:bodyPr anchorCtr="0" anchor="t" bIns="0" lIns="0" spcFirstLastPara="1" rIns="0" wrap="square" tIns="48875">
            <a:spAutoFit/>
          </a:bodyPr>
          <a:lstStyle/>
          <a:p>
            <a:pPr indent="-228600" lvl="0" marL="241300" rtl="0" algn="l">
              <a:lnSpc>
                <a:spcPct val="100000"/>
              </a:lnSpc>
              <a:spcBef>
                <a:spcPts val="0"/>
              </a:spcBef>
              <a:spcAft>
                <a:spcPts val="0"/>
              </a:spcAft>
              <a:buSzPts val="2800"/>
              <a:buFont typeface="Arial"/>
              <a:buChar char="•"/>
            </a:pPr>
            <a:r>
              <a:rPr lang="en-US" sz="2800">
                <a:latin typeface="Calibri"/>
                <a:ea typeface="Calibri"/>
                <a:cs typeface="Calibri"/>
                <a:sym typeface="Calibri"/>
              </a:rPr>
              <a:t>Tools and resources</a:t>
            </a:r>
            <a:endParaRPr sz="2800">
              <a:latin typeface="Calibri"/>
              <a:ea typeface="Calibri"/>
              <a:cs typeface="Calibri"/>
              <a:sym typeface="Calibri"/>
            </a:endParaRPr>
          </a:p>
          <a:p>
            <a:pPr indent="-228600" lvl="1" marL="698500" rtl="0" algn="l">
              <a:lnSpc>
                <a:spcPct val="100000"/>
              </a:lnSpc>
              <a:spcBef>
                <a:spcPts val="245"/>
              </a:spcBef>
              <a:spcAft>
                <a:spcPts val="0"/>
              </a:spcAft>
              <a:buSzPts val="2400"/>
              <a:buFont typeface="Arial"/>
              <a:buChar char="•"/>
            </a:pPr>
            <a:r>
              <a:rPr lang="en-US" sz="2400">
                <a:latin typeface="Calibri"/>
                <a:ea typeface="Calibri"/>
                <a:cs typeface="Calibri"/>
                <a:sym typeface="Calibri"/>
              </a:rPr>
              <a:t>Course Website</a:t>
            </a:r>
            <a:endParaRPr sz="2400">
              <a:latin typeface="Calibri"/>
              <a:ea typeface="Calibri"/>
              <a:cs typeface="Calibri"/>
              <a:sym typeface="Calibri"/>
            </a:endParaRPr>
          </a:p>
          <a:p>
            <a:pPr indent="-228600" lvl="1" marL="698500" rtl="0" algn="l">
              <a:lnSpc>
                <a:spcPct val="100000"/>
              </a:lnSpc>
              <a:spcBef>
                <a:spcPts val="219"/>
              </a:spcBef>
              <a:spcAft>
                <a:spcPts val="0"/>
              </a:spcAft>
              <a:buSzPts val="2400"/>
              <a:buFont typeface="Arial"/>
              <a:buChar char="•"/>
            </a:pPr>
            <a:r>
              <a:rPr lang="en-US" sz="2400">
                <a:latin typeface="Calibri"/>
                <a:ea typeface="Calibri"/>
                <a:cs typeface="Calibri"/>
                <a:sym typeface="Calibri"/>
              </a:rPr>
              <a:t>Ed</a:t>
            </a:r>
            <a:endParaRPr sz="2400">
              <a:latin typeface="Calibri"/>
              <a:ea typeface="Calibri"/>
              <a:cs typeface="Calibri"/>
              <a:sym typeface="Calibri"/>
            </a:endParaRPr>
          </a:p>
          <a:p>
            <a:pPr indent="-228600" lvl="0" marL="241300" rtl="0" algn="l">
              <a:lnSpc>
                <a:spcPct val="100000"/>
              </a:lnSpc>
              <a:spcBef>
                <a:spcPts val="630"/>
              </a:spcBef>
              <a:spcAft>
                <a:spcPts val="0"/>
              </a:spcAft>
              <a:buSzPts val="2800"/>
              <a:buFont typeface="Arial"/>
              <a:buChar char="•"/>
            </a:pPr>
            <a:r>
              <a:rPr lang="en-US" sz="2800">
                <a:latin typeface="Calibri"/>
                <a:ea typeface="Calibri"/>
                <a:cs typeface="Calibri"/>
                <a:sym typeface="Calibri"/>
              </a:rPr>
              <a:t>Assessment and grading</a:t>
            </a:r>
            <a:endParaRPr sz="2800">
              <a:latin typeface="Calibri"/>
              <a:ea typeface="Calibri"/>
              <a:cs typeface="Calibri"/>
              <a:sym typeface="Calibri"/>
            </a:endParaRPr>
          </a:p>
          <a:p>
            <a:pPr indent="-228600" lvl="0" marL="241300" rtl="0" algn="l">
              <a:lnSpc>
                <a:spcPct val="100000"/>
              </a:lnSpc>
              <a:spcBef>
                <a:spcPts val="660"/>
              </a:spcBef>
              <a:spcAft>
                <a:spcPts val="0"/>
              </a:spcAft>
              <a:buClr>
                <a:srgbClr val="917A4B"/>
              </a:buClr>
              <a:buSzPts val="2800"/>
              <a:buFont typeface="Arial"/>
              <a:buChar char="•"/>
            </a:pPr>
            <a:r>
              <a:rPr lang="en-US" sz="2800">
                <a:solidFill>
                  <a:srgbClr val="917A4B"/>
                </a:solidFill>
                <a:latin typeface="Calibri"/>
                <a:ea typeface="Calibri"/>
                <a:cs typeface="Calibri"/>
                <a:sym typeface="Calibri"/>
              </a:rPr>
              <a:t>Collaboration</a:t>
            </a:r>
            <a:endParaRPr sz="2800">
              <a:latin typeface="Calibri"/>
              <a:ea typeface="Calibri"/>
              <a:cs typeface="Calibri"/>
              <a:sym typeface="Calibri"/>
            </a:endParaRPr>
          </a:p>
        </p:txBody>
      </p:sp>
      <p:grpSp>
        <p:nvGrpSpPr>
          <p:cNvPr id="511" name="Google Shape;511;p50"/>
          <p:cNvGrpSpPr/>
          <p:nvPr/>
        </p:nvGrpSpPr>
        <p:grpSpPr>
          <a:xfrm>
            <a:off x="8473439" y="3809999"/>
            <a:ext cx="579120" cy="158750"/>
            <a:chOff x="8473439" y="3809999"/>
            <a:chExt cx="579120" cy="158750"/>
          </a:xfrm>
        </p:grpSpPr>
        <p:sp>
          <p:nvSpPr>
            <p:cNvPr id="512" name="Google Shape;512;p50"/>
            <p:cNvSpPr/>
            <p:nvPr/>
          </p:nvSpPr>
          <p:spPr>
            <a:xfrm>
              <a:off x="8473439" y="3809999"/>
              <a:ext cx="579120" cy="158750"/>
            </a:xfrm>
            <a:custGeom>
              <a:rect b="b" l="l" r="r" t="t"/>
              <a:pathLst>
                <a:path extrusionOk="0" h="158750" w="579120">
                  <a:moveTo>
                    <a:pt x="161670" y="0"/>
                  </a:moveTo>
                  <a:lnTo>
                    <a:pt x="0" y="79248"/>
                  </a:lnTo>
                  <a:lnTo>
                    <a:pt x="161670" y="158495"/>
                  </a:lnTo>
                  <a:lnTo>
                    <a:pt x="161670" y="118872"/>
                  </a:lnTo>
                  <a:lnTo>
                    <a:pt x="579119" y="118872"/>
                  </a:lnTo>
                  <a:lnTo>
                    <a:pt x="579119" y="39624"/>
                  </a:lnTo>
                  <a:lnTo>
                    <a:pt x="161670" y="39624"/>
                  </a:lnTo>
                  <a:lnTo>
                    <a:pt x="161670" y="0"/>
                  </a:lnTo>
                  <a:close/>
                </a:path>
              </a:pathLst>
            </a:custGeom>
            <a:solidFill>
              <a:srgbClr val="917A4B"/>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513" name="Google Shape;513;p50"/>
            <p:cNvSpPr/>
            <p:nvPr/>
          </p:nvSpPr>
          <p:spPr>
            <a:xfrm>
              <a:off x="8473439" y="3809999"/>
              <a:ext cx="579120" cy="158750"/>
            </a:xfrm>
            <a:custGeom>
              <a:rect b="b" l="l" r="r" t="t"/>
              <a:pathLst>
                <a:path extrusionOk="0" h="158750" w="579120">
                  <a:moveTo>
                    <a:pt x="579119" y="39624"/>
                  </a:moveTo>
                  <a:lnTo>
                    <a:pt x="161670" y="39624"/>
                  </a:lnTo>
                  <a:lnTo>
                    <a:pt x="161670" y="0"/>
                  </a:lnTo>
                  <a:lnTo>
                    <a:pt x="0" y="79248"/>
                  </a:lnTo>
                  <a:lnTo>
                    <a:pt x="161670" y="158495"/>
                  </a:lnTo>
                  <a:lnTo>
                    <a:pt x="161670" y="118872"/>
                  </a:lnTo>
                  <a:lnTo>
                    <a:pt x="579119" y="118872"/>
                  </a:lnTo>
                  <a:lnTo>
                    <a:pt x="579119" y="39624"/>
                  </a:lnTo>
                  <a:close/>
                </a:path>
              </a:pathLst>
            </a:custGeom>
            <a:noFill/>
            <a:ln cap="flat" cmpd="sng" w="12175">
              <a:solidFill>
                <a:srgbClr val="695837"/>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grpSp>
      <p:sp>
        <p:nvSpPr>
          <p:cNvPr id="514" name="Google Shape;514;p50"/>
          <p:cNvSpPr txBox="1"/>
          <p:nvPr>
            <p:ph idx="11" type="ftr"/>
          </p:nvPr>
        </p:nvSpPr>
        <p:spPr>
          <a:xfrm>
            <a:off x="5392928" y="6464985"/>
            <a:ext cx="1407900" cy="184800"/>
          </a:xfrm>
          <a:prstGeom prst="rect">
            <a:avLst/>
          </a:prstGeom>
          <a:noFill/>
          <a:ln>
            <a:noFill/>
          </a:ln>
        </p:spPr>
        <p:txBody>
          <a:bodyPr anchorCtr="0" anchor="t" bIns="0" lIns="0" spcFirstLastPara="1" rIns="0" wrap="square" tIns="0">
            <a:spAutoFit/>
          </a:bodyPr>
          <a:lstStyle/>
          <a:p>
            <a:pPr indent="0" lvl="0" marL="12700" rtl="0" algn="l">
              <a:lnSpc>
                <a:spcPct val="103333"/>
              </a:lnSpc>
              <a:spcBef>
                <a:spcPts val="0"/>
              </a:spcBef>
              <a:spcAft>
                <a:spcPts val="0"/>
              </a:spcAft>
              <a:buNone/>
            </a:pPr>
            <a:r>
              <a:rPr lang="en-US"/>
              <a:t>Lesson 0 - Su 2023</a:t>
            </a:r>
            <a:endParaRPr/>
          </a:p>
        </p:txBody>
      </p:sp>
      <p:sp>
        <p:nvSpPr>
          <p:cNvPr id="515" name="Google Shape;515;p50"/>
          <p:cNvSpPr txBox="1"/>
          <p:nvPr/>
        </p:nvSpPr>
        <p:spPr>
          <a:xfrm>
            <a:off x="11094211" y="6464985"/>
            <a:ext cx="180975" cy="178435"/>
          </a:xfrm>
          <a:prstGeom prst="rect">
            <a:avLst/>
          </a:prstGeom>
          <a:noFill/>
          <a:ln>
            <a:noFill/>
          </a:ln>
        </p:spPr>
        <p:txBody>
          <a:bodyPr anchorCtr="0" anchor="t" bIns="0" lIns="0" spcFirstLastPara="1" rIns="0" wrap="square" tIns="0">
            <a:spAutoFit/>
          </a:bodyPr>
          <a:lstStyle/>
          <a:p>
            <a:pPr indent="0" lvl="0" marL="12700" rtl="0" algn="l">
              <a:lnSpc>
                <a:spcPct val="103333"/>
              </a:lnSpc>
              <a:spcBef>
                <a:spcPts val="0"/>
              </a:spcBef>
              <a:spcAft>
                <a:spcPts val="0"/>
              </a:spcAft>
              <a:buNone/>
            </a:pPr>
            <a:r>
              <a:rPr lang="en-US" sz="1200">
                <a:solidFill>
                  <a:srgbClr val="FFFFFF"/>
                </a:solidFill>
                <a:latin typeface="Calibri"/>
                <a:ea typeface="Calibri"/>
                <a:cs typeface="Calibri"/>
                <a:sym typeface="Calibri"/>
              </a:rPr>
              <a:t>31</a:t>
            </a:r>
            <a:endParaRPr sz="1200">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 name="Shape 519"/>
        <p:cNvGrpSpPr/>
        <p:nvPr/>
      </p:nvGrpSpPr>
      <p:grpSpPr>
        <a:xfrm>
          <a:off x="0" y="0"/>
          <a:ext cx="0" cy="0"/>
          <a:chOff x="0" y="0"/>
          <a:chExt cx="0" cy="0"/>
        </a:xfrm>
      </p:grpSpPr>
      <p:sp>
        <p:nvSpPr>
          <p:cNvPr id="520" name="Google Shape;520;p51"/>
          <p:cNvSpPr txBox="1"/>
          <p:nvPr>
            <p:ph type="title"/>
          </p:nvPr>
        </p:nvSpPr>
        <p:spPr>
          <a:xfrm>
            <a:off x="916939" y="609676"/>
            <a:ext cx="9478645" cy="697230"/>
          </a:xfrm>
          <a:prstGeom prst="rect">
            <a:avLst/>
          </a:prstGeom>
          <a:noFill/>
          <a:ln>
            <a:noFill/>
          </a:ln>
        </p:spPr>
        <p:txBody>
          <a:bodyPr anchorCtr="0" anchor="t" bIns="0" lIns="0" spcFirstLastPara="1" rIns="0" wrap="square" tIns="13325">
            <a:spAutoFit/>
          </a:bodyPr>
          <a:lstStyle/>
          <a:p>
            <a:pPr indent="0" lvl="0" marL="12700" rtl="0" algn="l">
              <a:lnSpc>
                <a:spcPct val="100000"/>
              </a:lnSpc>
              <a:spcBef>
                <a:spcPts val="0"/>
              </a:spcBef>
              <a:spcAft>
                <a:spcPts val="0"/>
              </a:spcAft>
              <a:buNone/>
            </a:pPr>
            <a:r>
              <a:rPr lang="en-US"/>
              <a:t>Collaboration Policy</a:t>
            </a:r>
            <a:endParaRPr/>
          </a:p>
        </p:txBody>
      </p:sp>
      <p:sp>
        <p:nvSpPr>
          <p:cNvPr id="521" name="Google Shape;521;p51"/>
          <p:cNvSpPr txBox="1"/>
          <p:nvPr>
            <p:ph idx="11" type="ftr"/>
          </p:nvPr>
        </p:nvSpPr>
        <p:spPr>
          <a:xfrm>
            <a:off x="5392928" y="6464985"/>
            <a:ext cx="1407900" cy="184800"/>
          </a:xfrm>
          <a:prstGeom prst="rect">
            <a:avLst/>
          </a:prstGeom>
          <a:noFill/>
          <a:ln>
            <a:noFill/>
          </a:ln>
        </p:spPr>
        <p:txBody>
          <a:bodyPr anchorCtr="0" anchor="t" bIns="0" lIns="0" spcFirstLastPara="1" rIns="0" wrap="square" tIns="0">
            <a:spAutoFit/>
          </a:bodyPr>
          <a:lstStyle/>
          <a:p>
            <a:pPr indent="0" lvl="0" marL="12700" rtl="0" algn="l">
              <a:lnSpc>
                <a:spcPct val="103333"/>
              </a:lnSpc>
              <a:spcBef>
                <a:spcPts val="0"/>
              </a:spcBef>
              <a:spcAft>
                <a:spcPts val="0"/>
              </a:spcAft>
              <a:buNone/>
            </a:pPr>
            <a:r>
              <a:rPr lang="en-US"/>
              <a:t>Lesson 0 - Su 2023</a:t>
            </a:r>
            <a:endParaRPr/>
          </a:p>
        </p:txBody>
      </p:sp>
      <p:sp>
        <p:nvSpPr>
          <p:cNvPr id="522" name="Google Shape;522;p51"/>
          <p:cNvSpPr txBox="1"/>
          <p:nvPr/>
        </p:nvSpPr>
        <p:spPr>
          <a:xfrm>
            <a:off x="11094211" y="6464985"/>
            <a:ext cx="180975" cy="178435"/>
          </a:xfrm>
          <a:prstGeom prst="rect">
            <a:avLst/>
          </a:prstGeom>
          <a:noFill/>
          <a:ln>
            <a:noFill/>
          </a:ln>
        </p:spPr>
        <p:txBody>
          <a:bodyPr anchorCtr="0" anchor="t" bIns="0" lIns="0" spcFirstLastPara="1" rIns="0" wrap="square" tIns="0">
            <a:spAutoFit/>
          </a:bodyPr>
          <a:lstStyle/>
          <a:p>
            <a:pPr indent="0" lvl="0" marL="12700" rtl="0" algn="l">
              <a:lnSpc>
                <a:spcPct val="103333"/>
              </a:lnSpc>
              <a:spcBef>
                <a:spcPts val="0"/>
              </a:spcBef>
              <a:spcAft>
                <a:spcPts val="0"/>
              </a:spcAft>
              <a:buNone/>
            </a:pPr>
            <a:r>
              <a:rPr lang="en-US" sz="1200">
                <a:solidFill>
                  <a:srgbClr val="FFFFFF"/>
                </a:solidFill>
                <a:latin typeface="Calibri"/>
                <a:ea typeface="Calibri"/>
                <a:cs typeface="Calibri"/>
                <a:sym typeface="Calibri"/>
              </a:rPr>
              <a:t>32</a:t>
            </a:r>
            <a:endParaRPr sz="1200">
              <a:latin typeface="Calibri"/>
              <a:ea typeface="Calibri"/>
              <a:cs typeface="Calibri"/>
              <a:sym typeface="Calibri"/>
            </a:endParaRPr>
          </a:p>
        </p:txBody>
      </p:sp>
      <p:sp>
        <p:nvSpPr>
          <p:cNvPr id="523" name="Google Shape;523;p51"/>
          <p:cNvSpPr txBox="1"/>
          <p:nvPr/>
        </p:nvSpPr>
        <p:spPr>
          <a:xfrm>
            <a:off x="916939" y="1746250"/>
            <a:ext cx="10295255" cy="41402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i="1" lang="en-US" sz="2400">
                <a:latin typeface="Calibri"/>
                <a:ea typeface="Calibri"/>
                <a:cs typeface="Calibri"/>
                <a:sym typeface="Calibri"/>
              </a:rPr>
              <a:t>Learning is hard, but it’s easier when you learn from each other</a:t>
            </a:r>
            <a:endParaRPr sz="2400">
              <a:latin typeface="Calibri"/>
              <a:ea typeface="Calibri"/>
              <a:cs typeface="Calibri"/>
              <a:sym typeface="Calibri"/>
            </a:endParaRPr>
          </a:p>
          <a:p>
            <a:pPr indent="0" lvl="0" marL="0" rtl="0" algn="l">
              <a:lnSpc>
                <a:spcPct val="100000"/>
              </a:lnSpc>
              <a:spcBef>
                <a:spcPts val="55"/>
              </a:spcBef>
              <a:spcAft>
                <a:spcPts val="0"/>
              </a:spcAft>
              <a:buNone/>
            </a:pPr>
            <a:r>
              <a:t/>
            </a:r>
            <a:endParaRPr sz="3250">
              <a:latin typeface="Calibri"/>
              <a:ea typeface="Calibri"/>
              <a:cs typeface="Calibri"/>
              <a:sym typeface="Calibri"/>
            </a:endParaRPr>
          </a:p>
          <a:p>
            <a:pPr indent="-228600" lvl="0" marL="241300" marR="5080" rtl="0" algn="l">
              <a:lnSpc>
                <a:spcPct val="70000"/>
              </a:lnSpc>
              <a:spcBef>
                <a:spcPts val="0"/>
              </a:spcBef>
              <a:spcAft>
                <a:spcPts val="0"/>
              </a:spcAft>
              <a:buSzPts val="2400"/>
              <a:buFont typeface="Arial"/>
              <a:buChar char="•"/>
            </a:pPr>
            <a:r>
              <a:rPr lang="en-US" sz="2400">
                <a:latin typeface="Calibri"/>
                <a:ea typeface="Calibri"/>
                <a:cs typeface="Calibri"/>
                <a:sym typeface="Calibri"/>
              </a:rPr>
              <a:t>You are encouraged to form study groups, work together on practice and review, and discuss your ideas and approaches </a:t>
            </a:r>
            <a:r>
              <a:rPr b="1" lang="en-US" sz="2400">
                <a:latin typeface="Calibri"/>
                <a:ea typeface="Calibri"/>
                <a:cs typeface="Calibri"/>
                <a:sym typeface="Calibri"/>
              </a:rPr>
              <a:t>at a high level</a:t>
            </a:r>
            <a:endParaRPr sz="2400">
              <a:latin typeface="Calibri"/>
              <a:ea typeface="Calibri"/>
              <a:cs typeface="Calibri"/>
              <a:sym typeface="Calibri"/>
            </a:endParaRPr>
          </a:p>
          <a:p>
            <a:pPr indent="-229234" lvl="1" marL="698500" rtl="0" algn="l">
              <a:lnSpc>
                <a:spcPct val="101950"/>
              </a:lnSpc>
              <a:spcBef>
                <a:spcPts val="280"/>
              </a:spcBef>
              <a:spcAft>
                <a:spcPts val="0"/>
              </a:spcAft>
              <a:buSzPts val="2000"/>
              <a:buFont typeface="Arial"/>
              <a:buChar char="•"/>
            </a:pPr>
            <a:r>
              <a:rPr lang="en-US" sz="2000">
                <a:latin typeface="Calibri"/>
                <a:ea typeface="Calibri"/>
                <a:cs typeface="Calibri"/>
                <a:sym typeface="Calibri"/>
              </a:rPr>
              <a:t>In general, share ideas and work together, but don’t copy work. Never send someone else</a:t>
            </a:r>
            <a:endParaRPr sz="2000">
              <a:latin typeface="Calibri"/>
              <a:ea typeface="Calibri"/>
              <a:cs typeface="Calibri"/>
              <a:sym typeface="Calibri"/>
            </a:endParaRPr>
          </a:p>
          <a:p>
            <a:pPr indent="0" lvl="0" marL="698500" rtl="0" algn="l">
              <a:lnSpc>
                <a:spcPct val="101950"/>
              </a:lnSpc>
              <a:spcBef>
                <a:spcPts val="0"/>
              </a:spcBef>
              <a:spcAft>
                <a:spcPts val="0"/>
              </a:spcAft>
              <a:buNone/>
            </a:pPr>
            <a:r>
              <a:rPr lang="en-US" sz="2000">
                <a:latin typeface="Calibri"/>
                <a:ea typeface="Calibri"/>
                <a:cs typeface="Calibri"/>
                <a:sym typeface="Calibri"/>
              </a:rPr>
              <a:t>your code or solution write up.</a:t>
            </a:r>
            <a:endParaRPr sz="2000">
              <a:latin typeface="Calibri"/>
              <a:ea typeface="Calibri"/>
              <a:cs typeface="Calibri"/>
              <a:sym typeface="Calibri"/>
            </a:endParaRPr>
          </a:p>
          <a:p>
            <a:pPr indent="-228600" lvl="0" marL="241300" rtl="0" algn="l">
              <a:lnSpc>
                <a:spcPct val="100000"/>
              </a:lnSpc>
              <a:spcBef>
                <a:spcPts val="130"/>
              </a:spcBef>
              <a:spcAft>
                <a:spcPts val="0"/>
              </a:spcAft>
              <a:buSzPts val="2400"/>
              <a:buFont typeface="Arial"/>
              <a:buChar char="•"/>
            </a:pPr>
            <a:r>
              <a:rPr lang="en-US" sz="2400">
                <a:latin typeface="Calibri"/>
                <a:ea typeface="Calibri"/>
                <a:cs typeface="Calibri"/>
                <a:sym typeface="Calibri"/>
              </a:rPr>
              <a:t>If you discuss your ideas with others, you must </a:t>
            </a:r>
            <a:r>
              <a:rPr b="1" lang="en-US" sz="2400">
                <a:latin typeface="Calibri"/>
                <a:ea typeface="Calibri"/>
                <a:cs typeface="Calibri"/>
                <a:sym typeface="Calibri"/>
              </a:rPr>
              <a:t>cite them</a:t>
            </a:r>
            <a:endParaRPr sz="2400">
              <a:latin typeface="Calibri"/>
              <a:ea typeface="Calibri"/>
              <a:cs typeface="Calibri"/>
              <a:sym typeface="Calibri"/>
            </a:endParaRPr>
          </a:p>
          <a:p>
            <a:pPr indent="-228600" lvl="0" marL="241300" marR="252095" rtl="0" algn="l">
              <a:lnSpc>
                <a:spcPct val="70000"/>
              </a:lnSpc>
              <a:spcBef>
                <a:spcPts val="1005"/>
              </a:spcBef>
              <a:spcAft>
                <a:spcPts val="0"/>
              </a:spcAft>
              <a:buSzPts val="2400"/>
              <a:buFont typeface="Arial"/>
              <a:buChar char="•"/>
            </a:pPr>
            <a:r>
              <a:rPr lang="en-US" sz="2400">
                <a:latin typeface="Calibri"/>
                <a:ea typeface="Calibri"/>
                <a:cs typeface="Calibri"/>
                <a:sym typeface="Calibri"/>
              </a:rPr>
              <a:t>All work you submit for grading </a:t>
            </a:r>
            <a:r>
              <a:rPr b="1" lang="en-US" sz="2400">
                <a:latin typeface="Calibri"/>
                <a:ea typeface="Calibri"/>
                <a:cs typeface="Calibri"/>
                <a:sym typeface="Calibri"/>
              </a:rPr>
              <a:t>must be </a:t>
            </a:r>
            <a:r>
              <a:rPr b="1" i="1" lang="en-US" sz="2400">
                <a:latin typeface="Calibri"/>
                <a:ea typeface="Calibri"/>
                <a:cs typeface="Calibri"/>
                <a:sym typeface="Calibri"/>
              </a:rPr>
              <a:t>predominantly </a:t>
            </a:r>
            <a:r>
              <a:rPr b="1" lang="en-US" sz="2400">
                <a:latin typeface="Calibri"/>
                <a:ea typeface="Calibri"/>
                <a:cs typeface="Calibri"/>
                <a:sym typeface="Calibri"/>
              </a:rPr>
              <a:t>and </a:t>
            </a:r>
            <a:r>
              <a:rPr b="1" i="1" lang="en-US" sz="2400">
                <a:latin typeface="Calibri"/>
                <a:ea typeface="Calibri"/>
                <a:cs typeface="Calibri"/>
                <a:sym typeface="Calibri"/>
              </a:rPr>
              <a:t>substantially </a:t>
            </a:r>
            <a:r>
              <a:rPr b="1" lang="en-US" sz="2400">
                <a:latin typeface="Calibri"/>
                <a:ea typeface="Calibri"/>
                <a:cs typeface="Calibri"/>
                <a:sym typeface="Calibri"/>
              </a:rPr>
              <a:t>your own</a:t>
            </a:r>
            <a:endParaRPr sz="2400">
              <a:latin typeface="Calibri"/>
              <a:ea typeface="Calibri"/>
              <a:cs typeface="Calibri"/>
              <a:sym typeface="Calibri"/>
            </a:endParaRPr>
          </a:p>
          <a:p>
            <a:pPr indent="-279400" lvl="0" marL="291465" rtl="0" algn="l">
              <a:lnSpc>
                <a:spcPct val="100000"/>
              </a:lnSpc>
              <a:spcBef>
                <a:spcPts val="135"/>
              </a:spcBef>
              <a:spcAft>
                <a:spcPts val="0"/>
              </a:spcAft>
              <a:buClr>
                <a:srgbClr val="000000"/>
              </a:buClr>
              <a:buSzPts val="2400"/>
              <a:buFont typeface="Arial"/>
              <a:buChar char="•"/>
            </a:pPr>
            <a:r>
              <a:rPr lang="en-US" sz="2400" u="sng">
                <a:solidFill>
                  <a:schemeClr val="hlink"/>
                </a:solidFill>
                <a:latin typeface="Calibri"/>
                <a:ea typeface="Calibri"/>
                <a:cs typeface="Calibri"/>
                <a:sym typeface="Calibri"/>
                <a:hlinkClick r:id="rId3"/>
              </a:rPr>
              <a:t>Withdrawal policy</a:t>
            </a:r>
            <a:endParaRPr sz="2400">
              <a:latin typeface="Calibri"/>
              <a:ea typeface="Calibri"/>
              <a:cs typeface="Calibri"/>
              <a:sym typeface="Calibri"/>
            </a:endParaRPr>
          </a:p>
          <a:p>
            <a:pPr indent="0" lvl="0" marL="0" rtl="0" algn="l">
              <a:lnSpc>
                <a:spcPct val="100000"/>
              </a:lnSpc>
              <a:spcBef>
                <a:spcPts val="45"/>
              </a:spcBef>
              <a:spcAft>
                <a:spcPts val="0"/>
              </a:spcAft>
              <a:buSzPts val="2550"/>
              <a:buFont typeface="Arial"/>
              <a:buNone/>
            </a:pPr>
            <a:r>
              <a:t/>
            </a:r>
            <a:endParaRPr sz="2550">
              <a:latin typeface="Calibri"/>
              <a:ea typeface="Calibri"/>
              <a:cs typeface="Calibri"/>
              <a:sym typeface="Calibri"/>
            </a:endParaRPr>
          </a:p>
          <a:p>
            <a:pPr indent="-228600" lvl="0" marL="241300" rtl="0" algn="l">
              <a:lnSpc>
                <a:spcPct val="100000"/>
              </a:lnSpc>
              <a:spcBef>
                <a:spcPts val="0"/>
              </a:spcBef>
              <a:spcAft>
                <a:spcPts val="0"/>
              </a:spcAft>
              <a:buSzPts val="2400"/>
              <a:buFont typeface="Arial"/>
              <a:buChar char="•"/>
            </a:pPr>
            <a:r>
              <a:rPr lang="en-US" sz="2400">
                <a:latin typeface="Calibri"/>
                <a:ea typeface="Calibri"/>
                <a:cs typeface="Calibri"/>
                <a:sym typeface="Calibri"/>
              </a:rPr>
              <a:t>See the </a:t>
            </a:r>
            <a:r>
              <a:rPr lang="en-US" sz="2400" u="sng">
                <a:solidFill>
                  <a:schemeClr val="hlink"/>
                </a:solidFill>
                <a:latin typeface="Calibri"/>
                <a:ea typeface="Calibri"/>
                <a:cs typeface="Calibri"/>
                <a:sym typeface="Calibri"/>
                <a:hlinkClick r:id="rId4"/>
              </a:rPr>
              <a:t>syllabus</a:t>
            </a:r>
            <a:r>
              <a:rPr lang="en-US" sz="2400">
                <a:solidFill>
                  <a:srgbClr val="330064"/>
                </a:solidFill>
                <a:latin typeface="Calibri"/>
                <a:ea typeface="Calibri"/>
                <a:cs typeface="Calibri"/>
                <a:sym typeface="Calibri"/>
              </a:rPr>
              <a:t> </a:t>
            </a:r>
            <a:r>
              <a:rPr lang="en-US" sz="2400">
                <a:latin typeface="Calibri"/>
                <a:ea typeface="Calibri"/>
                <a:cs typeface="Calibri"/>
                <a:sym typeface="Calibri"/>
              </a:rPr>
              <a:t>for more details</a:t>
            </a:r>
            <a:endParaRPr sz="2400">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sp>
        <p:nvSpPr>
          <p:cNvPr id="528" name="Google Shape;528;p52"/>
          <p:cNvSpPr txBox="1"/>
          <p:nvPr>
            <p:ph type="title"/>
          </p:nvPr>
        </p:nvSpPr>
        <p:spPr>
          <a:xfrm>
            <a:off x="916939" y="609676"/>
            <a:ext cx="9478500" cy="697200"/>
          </a:xfrm>
          <a:prstGeom prst="rect">
            <a:avLst/>
          </a:prstGeom>
          <a:noFill/>
          <a:ln>
            <a:noFill/>
          </a:ln>
        </p:spPr>
        <p:txBody>
          <a:bodyPr anchorCtr="0" anchor="t" bIns="0" lIns="0" spcFirstLastPara="1" rIns="0" wrap="square" tIns="13325">
            <a:spAutoFit/>
          </a:bodyPr>
          <a:lstStyle/>
          <a:p>
            <a:pPr indent="0" lvl="0" marL="12700" rtl="0" algn="l">
              <a:lnSpc>
                <a:spcPct val="100000"/>
              </a:lnSpc>
              <a:spcBef>
                <a:spcPts val="0"/>
              </a:spcBef>
              <a:spcAft>
                <a:spcPts val="0"/>
              </a:spcAft>
              <a:buNone/>
            </a:pPr>
            <a:r>
              <a:rPr lang="en-US"/>
              <a:t>Help Us Improve!</a:t>
            </a:r>
            <a:endParaRPr/>
          </a:p>
        </p:txBody>
      </p:sp>
      <p:sp>
        <p:nvSpPr>
          <p:cNvPr id="529" name="Google Shape;529;p52"/>
          <p:cNvSpPr txBox="1"/>
          <p:nvPr>
            <p:ph idx="11" type="ftr"/>
          </p:nvPr>
        </p:nvSpPr>
        <p:spPr>
          <a:xfrm>
            <a:off x="5392928" y="6464985"/>
            <a:ext cx="1407900" cy="184800"/>
          </a:xfrm>
          <a:prstGeom prst="rect">
            <a:avLst/>
          </a:prstGeom>
          <a:noFill/>
          <a:ln>
            <a:noFill/>
          </a:ln>
        </p:spPr>
        <p:txBody>
          <a:bodyPr anchorCtr="0" anchor="t" bIns="0" lIns="0" spcFirstLastPara="1" rIns="0" wrap="square" tIns="0">
            <a:spAutoFit/>
          </a:bodyPr>
          <a:lstStyle/>
          <a:p>
            <a:pPr indent="0" lvl="0" marL="12700" rtl="0" algn="l">
              <a:lnSpc>
                <a:spcPct val="103333"/>
              </a:lnSpc>
              <a:spcBef>
                <a:spcPts val="0"/>
              </a:spcBef>
              <a:spcAft>
                <a:spcPts val="0"/>
              </a:spcAft>
              <a:buNone/>
            </a:pPr>
            <a:r>
              <a:rPr lang="en-US"/>
              <a:t>Lesson 0 - Su 2023</a:t>
            </a:r>
            <a:endParaRPr/>
          </a:p>
        </p:txBody>
      </p:sp>
      <p:sp>
        <p:nvSpPr>
          <p:cNvPr id="530" name="Google Shape;530;p52"/>
          <p:cNvSpPr txBox="1"/>
          <p:nvPr/>
        </p:nvSpPr>
        <p:spPr>
          <a:xfrm>
            <a:off x="11094211" y="6465214"/>
            <a:ext cx="180975" cy="177800"/>
          </a:xfrm>
          <a:prstGeom prst="rect">
            <a:avLst/>
          </a:prstGeom>
          <a:noFill/>
          <a:ln>
            <a:noFill/>
          </a:ln>
        </p:spPr>
        <p:txBody>
          <a:bodyPr anchorCtr="0" anchor="t" bIns="0" lIns="0" spcFirstLastPara="1" rIns="0" wrap="square" tIns="0">
            <a:spAutoFit/>
          </a:bodyPr>
          <a:lstStyle/>
          <a:p>
            <a:pPr indent="0" lvl="0" marL="12700" rtl="0" algn="l">
              <a:lnSpc>
                <a:spcPct val="103333"/>
              </a:lnSpc>
              <a:spcBef>
                <a:spcPts val="0"/>
              </a:spcBef>
              <a:spcAft>
                <a:spcPts val="0"/>
              </a:spcAft>
              <a:buNone/>
            </a:pPr>
            <a:r>
              <a:rPr lang="en-US" sz="1200">
                <a:solidFill>
                  <a:srgbClr val="FFFFFF"/>
                </a:solidFill>
                <a:latin typeface="Calibri"/>
                <a:ea typeface="Calibri"/>
                <a:cs typeface="Calibri"/>
                <a:sym typeface="Calibri"/>
              </a:rPr>
              <a:t>33</a:t>
            </a:r>
            <a:endParaRPr sz="1200">
              <a:latin typeface="Calibri"/>
              <a:ea typeface="Calibri"/>
              <a:cs typeface="Calibri"/>
              <a:sym typeface="Calibri"/>
            </a:endParaRPr>
          </a:p>
        </p:txBody>
      </p:sp>
      <p:sp>
        <p:nvSpPr>
          <p:cNvPr id="531" name="Google Shape;531;p52"/>
          <p:cNvSpPr txBox="1"/>
          <p:nvPr/>
        </p:nvSpPr>
        <p:spPr>
          <a:xfrm>
            <a:off x="916939" y="1758701"/>
            <a:ext cx="10108565" cy="3975735"/>
          </a:xfrm>
          <a:prstGeom prst="rect">
            <a:avLst/>
          </a:prstGeom>
          <a:noFill/>
          <a:ln>
            <a:noFill/>
          </a:ln>
        </p:spPr>
        <p:txBody>
          <a:bodyPr anchorCtr="0" anchor="t" bIns="0" lIns="0" spcFirstLastPara="1" rIns="0" wrap="square" tIns="46975">
            <a:spAutoFit/>
          </a:bodyPr>
          <a:lstStyle/>
          <a:p>
            <a:pPr indent="-228600" lvl="0" marL="241300" rtl="0" algn="l">
              <a:lnSpc>
                <a:spcPct val="100000"/>
              </a:lnSpc>
              <a:spcBef>
                <a:spcPts val="0"/>
              </a:spcBef>
              <a:spcAft>
                <a:spcPts val="0"/>
              </a:spcAft>
              <a:buSzPts val="2800"/>
              <a:buFont typeface="Arial"/>
              <a:buChar char="•"/>
            </a:pPr>
            <a:r>
              <a:rPr lang="en-US" sz="2800">
                <a:latin typeface="Calibri"/>
                <a:ea typeface="Calibri"/>
                <a:cs typeface="Calibri"/>
                <a:sym typeface="Calibri"/>
              </a:rPr>
              <a:t>CSE 121 is </a:t>
            </a:r>
            <a:r>
              <a:rPr b="1" i="1" lang="en-US" sz="2800">
                <a:latin typeface="Calibri"/>
                <a:ea typeface="Calibri"/>
                <a:cs typeface="Calibri"/>
                <a:sym typeface="Calibri"/>
              </a:rPr>
              <a:t>super new!</a:t>
            </a:r>
            <a:endParaRPr sz="2800">
              <a:latin typeface="Calibri"/>
              <a:ea typeface="Calibri"/>
              <a:cs typeface="Calibri"/>
              <a:sym typeface="Calibri"/>
            </a:endParaRPr>
          </a:p>
          <a:p>
            <a:pPr indent="-228600" lvl="0" marL="241300" marR="628650" rtl="0" algn="l">
              <a:lnSpc>
                <a:spcPct val="107857"/>
              </a:lnSpc>
              <a:spcBef>
                <a:spcPts val="650"/>
              </a:spcBef>
              <a:spcAft>
                <a:spcPts val="0"/>
              </a:spcAft>
              <a:buSzPts val="2800"/>
              <a:buFont typeface="Arial"/>
              <a:buChar char="•"/>
            </a:pPr>
            <a:r>
              <a:rPr lang="en-US" sz="2800">
                <a:latin typeface="Calibri"/>
                <a:ea typeface="Calibri"/>
                <a:cs typeface="Calibri"/>
                <a:sym typeface="Calibri"/>
              </a:rPr>
              <a:t>We worked hard to build a course we think will be effective and supportive and help you succeed</a:t>
            </a:r>
            <a:endParaRPr sz="2800">
              <a:latin typeface="Calibri"/>
              <a:ea typeface="Calibri"/>
              <a:cs typeface="Calibri"/>
              <a:sym typeface="Calibri"/>
            </a:endParaRPr>
          </a:p>
          <a:p>
            <a:pPr indent="-228600" lvl="0" marL="241300" rtl="0" algn="l">
              <a:lnSpc>
                <a:spcPct val="100000"/>
              </a:lnSpc>
              <a:spcBef>
                <a:spcPts val="225"/>
              </a:spcBef>
              <a:spcAft>
                <a:spcPts val="0"/>
              </a:spcAft>
              <a:buSzPts val="2800"/>
              <a:buFont typeface="Arial"/>
              <a:buChar char="•"/>
            </a:pPr>
            <a:r>
              <a:rPr lang="en-US" sz="2800">
                <a:latin typeface="Calibri"/>
                <a:ea typeface="Calibri"/>
                <a:cs typeface="Calibri"/>
                <a:sym typeface="Calibri"/>
              </a:rPr>
              <a:t>We probably didn’t get it all right</a:t>
            </a:r>
            <a:endParaRPr sz="2800">
              <a:latin typeface="Calibri"/>
              <a:ea typeface="Calibri"/>
              <a:cs typeface="Calibri"/>
              <a:sym typeface="Calibri"/>
            </a:endParaRPr>
          </a:p>
          <a:p>
            <a:pPr indent="0" lvl="0" marL="0" rtl="0" algn="l">
              <a:lnSpc>
                <a:spcPct val="100000"/>
              </a:lnSpc>
              <a:spcBef>
                <a:spcPts val="0"/>
              </a:spcBef>
              <a:spcAft>
                <a:spcPts val="0"/>
              </a:spcAft>
              <a:buSzPts val="3500"/>
              <a:buFont typeface="Arial"/>
              <a:buNone/>
            </a:pPr>
            <a:r>
              <a:t/>
            </a:r>
            <a:endParaRPr sz="3500">
              <a:latin typeface="Calibri"/>
              <a:ea typeface="Calibri"/>
              <a:cs typeface="Calibri"/>
              <a:sym typeface="Calibri"/>
            </a:endParaRPr>
          </a:p>
          <a:p>
            <a:pPr indent="-228600" lvl="0" marL="241300" marR="5080" rtl="0" algn="l">
              <a:lnSpc>
                <a:spcPct val="107857"/>
              </a:lnSpc>
              <a:spcBef>
                <a:spcPts val="0"/>
              </a:spcBef>
              <a:spcAft>
                <a:spcPts val="0"/>
              </a:spcAft>
              <a:buSzPts val="2800"/>
              <a:buFont typeface="Arial"/>
              <a:buChar char="•"/>
            </a:pPr>
            <a:r>
              <a:rPr lang="en-US" sz="2800">
                <a:latin typeface="Calibri"/>
                <a:ea typeface="Calibri"/>
                <a:cs typeface="Calibri"/>
                <a:sym typeface="Calibri"/>
              </a:rPr>
              <a:t>We appreciate your patience and understanding if we need to make adjustments during the quarter</a:t>
            </a:r>
            <a:endParaRPr sz="2800">
              <a:latin typeface="Calibri"/>
              <a:ea typeface="Calibri"/>
              <a:cs typeface="Calibri"/>
              <a:sym typeface="Calibri"/>
            </a:endParaRPr>
          </a:p>
          <a:p>
            <a:pPr indent="-228600" lvl="0" marL="241300" rtl="0" algn="l">
              <a:lnSpc>
                <a:spcPct val="100000"/>
              </a:lnSpc>
              <a:spcBef>
                <a:spcPts val="225"/>
              </a:spcBef>
              <a:spcAft>
                <a:spcPts val="0"/>
              </a:spcAft>
              <a:buSzPts val="2800"/>
              <a:buFont typeface="Arial"/>
              <a:buChar char="•"/>
            </a:pPr>
            <a:r>
              <a:rPr lang="en-US" sz="2800">
                <a:latin typeface="Calibri"/>
                <a:ea typeface="Calibri"/>
                <a:cs typeface="Calibri"/>
                <a:sym typeface="Calibri"/>
              </a:rPr>
              <a:t>Please give us lots of feedback!</a:t>
            </a:r>
            <a:endParaRPr sz="2800">
              <a:latin typeface="Calibri"/>
              <a:ea typeface="Calibri"/>
              <a:cs typeface="Calibri"/>
              <a:sym typeface="Calibri"/>
            </a:endParaRPr>
          </a:p>
          <a:p>
            <a:pPr indent="-229234" lvl="1" marL="698500" rtl="0" algn="l">
              <a:lnSpc>
                <a:spcPct val="100000"/>
              </a:lnSpc>
              <a:spcBef>
                <a:spcPts val="340"/>
              </a:spcBef>
              <a:spcAft>
                <a:spcPts val="0"/>
              </a:spcAft>
              <a:buSzPts val="2800"/>
              <a:buFont typeface="Arial"/>
              <a:buChar char="•"/>
            </a:pPr>
            <a:r>
              <a:rPr lang="en-US" sz="2400">
                <a:latin typeface="Calibri"/>
                <a:ea typeface="Calibri"/>
                <a:cs typeface="Calibri"/>
                <a:sym typeface="Calibri"/>
              </a:rPr>
              <a:t>Post on Ed and/or use the Anonymous Feedback Tool</a:t>
            </a:r>
            <a:endParaRPr sz="2400">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sp>
        <p:nvSpPr>
          <p:cNvPr id="536" name="Google Shape;536;p53"/>
          <p:cNvSpPr txBox="1"/>
          <p:nvPr>
            <p:ph type="title"/>
          </p:nvPr>
        </p:nvSpPr>
        <p:spPr>
          <a:xfrm>
            <a:off x="916939" y="609676"/>
            <a:ext cx="9478500" cy="690600"/>
          </a:xfrm>
          <a:prstGeom prst="rect">
            <a:avLst/>
          </a:prstGeom>
          <a:noFill/>
          <a:ln>
            <a:noFill/>
          </a:ln>
        </p:spPr>
        <p:txBody>
          <a:bodyPr anchorCtr="0" anchor="t" bIns="0" lIns="0" spcFirstLastPara="1" rIns="0" wrap="square" tIns="13325">
            <a:spAutoFit/>
          </a:bodyPr>
          <a:lstStyle/>
          <a:p>
            <a:pPr indent="0" lvl="0" marL="12700" rtl="0" algn="l">
              <a:lnSpc>
                <a:spcPct val="100000"/>
              </a:lnSpc>
              <a:spcBef>
                <a:spcPts val="0"/>
              </a:spcBef>
              <a:spcAft>
                <a:spcPts val="0"/>
              </a:spcAft>
              <a:buNone/>
            </a:pPr>
            <a:r>
              <a:rPr lang="en-US"/>
              <a:t>To Ed!</a:t>
            </a:r>
            <a:endParaRPr/>
          </a:p>
        </p:txBody>
      </p:sp>
      <p:sp>
        <p:nvSpPr>
          <p:cNvPr id="537" name="Google Shape;537;p53"/>
          <p:cNvSpPr txBox="1"/>
          <p:nvPr>
            <p:ph idx="11" type="ftr"/>
          </p:nvPr>
        </p:nvSpPr>
        <p:spPr>
          <a:xfrm>
            <a:off x="5392928" y="6464985"/>
            <a:ext cx="1407900" cy="184800"/>
          </a:xfrm>
          <a:prstGeom prst="rect">
            <a:avLst/>
          </a:prstGeom>
          <a:noFill/>
          <a:ln>
            <a:noFill/>
          </a:ln>
        </p:spPr>
        <p:txBody>
          <a:bodyPr anchorCtr="0" anchor="t" bIns="0" lIns="0" spcFirstLastPara="1" rIns="0" wrap="square" tIns="0">
            <a:spAutoFit/>
          </a:bodyPr>
          <a:lstStyle/>
          <a:p>
            <a:pPr indent="0" lvl="0" marL="12700" rtl="0" algn="l">
              <a:lnSpc>
                <a:spcPct val="103333"/>
              </a:lnSpc>
              <a:spcBef>
                <a:spcPts val="0"/>
              </a:spcBef>
              <a:spcAft>
                <a:spcPts val="0"/>
              </a:spcAft>
              <a:buNone/>
            </a:pPr>
            <a:r>
              <a:rPr lang="en-US"/>
              <a:t>Lesson 0 - Su 2023</a:t>
            </a:r>
            <a:endParaRPr/>
          </a:p>
        </p:txBody>
      </p:sp>
      <p:sp>
        <p:nvSpPr>
          <p:cNvPr id="538" name="Google Shape;538;p53"/>
          <p:cNvSpPr txBox="1"/>
          <p:nvPr/>
        </p:nvSpPr>
        <p:spPr>
          <a:xfrm>
            <a:off x="11094211" y="6465214"/>
            <a:ext cx="180900" cy="184800"/>
          </a:xfrm>
          <a:prstGeom prst="rect">
            <a:avLst/>
          </a:prstGeom>
          <a:noFill/>
          <a:ln>
            <a:noFill/>
          </a:ln>
        </p:spPr>
        <p:txBody>
          <a:bodyPr anchorCtr="0" anchor="t" bIns="0" lIns="0" spcFirstLastPara="1" rIns="0" wrap="square" tIns="0">
            <a:spAutoFit/>
          </a:bodyPr>
          <a:lstStyle/>
          <a:p>
            <a:pPr indent="0" lvl="0" marL="12700" rtl="0" algn="l">
              <a:lnSpc>
                <a:spcPct val="103333"/>
              </a:lnSpc>
              <a:spcBef>
                <a:spcPts val="0"/>
              </a:spcBef>
              <a:spcAft>
                <a:spcPts val="0"/>
              </a:spcAft>
              <a:buNone/>
            </a:pPr>
            <a:r>
              <a:rPr lang="en-US" sz="1200">
                <a:solidFill>
                  <a:srgbClr val="FFFFFF"/>
                </a:solidFill>
                <a:latin typeface="Calibri"/>
                <a:ea typeface="Calibri"/>
                <a:cs typeface="Calibri"/>
                <a:sym typeface="Calibri"/>
              </a:rPr>
              <a:t>33</a:t>
            </a:r>
            <a:endParaRPr sz="1200">
              <a:latin typeface="Calibri"/>
              <a:ea typeface="Calibri"/>
              <a:cs typeface="Calibri"/>
              <a:sym typeface="Calibri"/>
            </a:endParaRPr>
          </a:p>
        </p:txBody>
      </p:sp>
      <p:sp>
        <p:nvSpPr>
          <p:cNvPr id="539" name="Google Shape;539;p53"/>
          <p:cNvSpPr txBox="1"/>
          <p:nvPr/>
        </p:nvSpPr>
        <p:spPr>
          <a:xfrm>
            <a:off x="916939" y="1758701"/>
            <a:ext cx="10108500" cy="478500"/>
          </a:xfrm>
          <a:prstGeom prst="rect">
            <a:avLst/>
          </a:prstGeom>
          <a:noFill/>
          <a:ln>
            <a:noFill/>
          </a:ln>
        </p:spPr>
        <p:txBody>
          <a:bodyPr anchorCtr="0" anchor="t" bIns="0" lIns="0" spcFirstLastPara="1" rIns="0" wrap="square" tIns="46975">
            <a:spAutoFit/>
          </a:bodyPr>
          <a:lstStyle/>
          <a:p>
            <a:pPr indent="-228600" lvl="0" marL="241300" rtl="0" algn="l">
              <a:lnSpc>
                <a:spcPct val="100000"/>
              </a:lnSpc>
              <a:spcBef>
                <a:spcPts val="0"/>
              </a:spcBef>
              <a:spcAft>
                <a:spcPts val="0"/>
              </a:spcAft>
              <a:buSzPts val="2800"/>
              <a:buFont typeface="Arial"/>
              <a:buChar char="•"/>
            </a:pPr>
            <a:r>
              <a:rPr lang="en-US" sz="2800">
                <a:latin typeface="Calibri"/>
                <a:ea typeface="Calibri"/>
                <a:cs typeface="Calibri"/>
                <a:sym typeface="Calibri"/>
              </a:rPr>
              <a:t>Let’s write our first lines of code</a:t>
            </a:r>
            <a:endParaRPr sz="2400">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3" name="Shape 543"/>
        <p:cNvGrpSpPr/>
        <p:nvPr/>
      </p:nvGrpSpPr>
      <p:grpSpPr>
        <a:xfrm>
          <a:off x="0" y="0"/>
          <a:ext cx="0" cy="0"/>
          <a:chOff x="0" y="0"/>
          <a:chExt cx="0" cy="0"/>
        </a:xfrm>
      </p:grpSpPr>
      <p:sp>
        <p:nvSpPr>
          <p:cNvPr id="544" name="Google Shape;544;p54"/>
          <p:cNvSpPr txBox="1"/>
          <p:nvPr>
            <p:ph type="title"/>
          </p:nvPr>
        </p:nvSpPr>
        <p:spPr>
          <a:xfrm>
            <a:off x="916939" y="609676"/>
            <a:ext cx="9478645" cy="697230"/>
          </a:xfrm>
          <a:prstGeom prst="rect">
            <a:avLst/>
          </a:prstGeom>
          <a:noFill/>
          <a:ln>
            <a:noFill/>
          </a:ln>
        </p:spPr>
        <p:txBody>
          <a:bodyPr anchorCtr="0" anchor="t" bIns="0" lIns="0" spcFirstLastPara="1" rIns="0" wrap="square" tIns="13325">
            <a:spAutoFit/>
          </a:bodyPr>
          <a:lstStyle/>
          <a:p>
            <a:pPr indent="0" lvl="0" marL="12700" rtl="0" algn="l">
              <a:lnSpc>
                <a:spcPct val="100000"/>
              </a:lnSpc>
              <a:spcBef>
                <a:spcPts val="0"/>
              </a:spcBef>
              <a:spcAft>
                <a:spcPts val="0"/>
              </a:spcAft>
              <a:buNone/>
            </a:pPr>
            <a:r>
              <a:rPr lang="en-US"/>
              <a:t>“Homework” for Next Time</a:t>
            </a:r>
            <a:endParaRPr/>
          </a:p>
        </p:txBody>
      </p:sp>
      <p:sp>
        <p:nvSpPr>
          <p:cNvPr id="545" name="Google Shape;545;p54"/>
          <p:cNvSpPr txBox="1"/>
          <p:nvPr/>
        </p:nvSpPr>
        <p:spPr>
          <a:xfrm>
            <a:off x="1031239" y="1921205"/>
            <a:ext cx="9931500" cy="3597600"/>
          </a:xfrm>
          <a:prstGeom prst="rect">
            <a:avLst/>
          </a:prstGeom>
          <a:noFill/>
          <a:ln>
            <a:noFill/>
          </a:ln>
        </p:spPr>
        <p:txBody>
          <a:bodyPr anchorCtr="0" anchor="t" bIns="0" lIns="0" spcFirstLastPara="1" rIns="0" wrap="square" tIns="60325">
            <a:spAutoFit/>
          </a:bodyPr>
          <a:lstStyle/>
          <a:p>
            <a:pPr indent="-343535" lvl="0" marL="355600" marR="5080" rtl="0" algn="l">
              <a:lnSpc>
                <a:spcPct val="108214"/>
              </a:lnSpc>
              <a:spcBef>
                <a:spcPts val="0"/>
              </a:spcBef>
              <a:spcAft>
                <a:spcPts val="0"/>
              </a:spcAft>
              <a:buSzPts val="1800"/>
              <a:buFont typeface="Arial"/>
              <a:buChar char="•"/>
            </a:pPr>
            <a:r>
              <a:rPr lang="en-US" sz="2800">
                <a:latin typeface="Calibri"/>
                <a:ea typeface="Calibri"/>
                <a:cs typeface="Calibri"/>
                <a:sym typeface="Calibri"/>
              </a:rPr>
              <a:t>First assignment will be released today - but I don’t expect you to be able to finish it all </a:t>
            </a:r>
            <a:endParaRPr sz="2800">
              <a:latin typeface="Calibri"/>
              <a:ea typeface="Calibri"/>
              <a:cs typeface="Calibri"/>
              <a:sym typeface="Calibri"/>
            </a:endParaRPr>
          </a:p>
          <a:p>
            <a:pPr indent="0" lvl="0" marL="0" rtl="0" algn="l">
              <a:lnSpc>
                <a:spcPct val="100000"/>
              </a:lnSpc>
              <a:spcBef>
                <a:spcPts val="50"/>
              </a:spcBef>
              <a:spcAft>
                <a:spcPts val="0"/>
              </a:spcAft>
              <a:buSzPts val="3750"/>
              <a:buFont typeface="Arial"/>
              <a:buNone/>
            </a:pPr>
            <a:r>
              <a:t/>
            </a:r>
            <a:endParaRPr sz="3750">
              <a:latin typeface="Calibri"/>
              <a:ea typeface="Calibri"/>
              <a:cs typeface="Calibri"/>
              <a:sym typeface="Calibri"/>
            </a:endParaRPr>
          </a:p>
          <a:p>
            <a:pPr indent="-343535" lvl="0" marL="355600" rtl="0" algn="l">
              <a:lnSpc>
                <a:spcPct val="100000"/>
              </a:lnSpc>
              <a:spcBef>
                <a:spcPts val="0"/>
              </a:spcBef>
              <a:spcAft>
                <a:spcPts val="0"/>
              </a:spcAft>
              <a:buSzPts val="1800"/>
              <a:buFont typeface="Arial"/>
              <a:buChar char="•"/>
            </a:pPr>
            <a:r>
              <a:rPr lang="en-US" sz="2800">
                <a:latin typeface="Calibri"/>
                <a:ea typeface="Calibri"/>
                <a:cs typeface="Calibri"/>
                <a:sym typeface="Calibri"/>
              </a:rPr>
              <a:t>TODO this week</a:t>
            </a:r>
            <a:endParaRPr sz="2800">
              <a:latin typeface="Calibri"/>
              <a:ea typeface="Calibri"/>
              <a:cs typeface="Calibri"/>
              <a:sym typeface="Calibri"/>
            </a:endParaRPr>
          </a:p>
          <a:p>
            <a:pPr indent="-343535" lvl="1" marL="812800" rtl="0" algn="l">
              <a:lnSpc>
                <a:spcPct val="100000"/>
              </a:lnSpc>
              <a:spcBef>
                <a:spcPts val="245"/>
              </a:spcBef>
              <a:spcAft>
                <a:spcPts val="0"/>
              </a:spcAft>
              <a:buClr>
                <a:srgbClr val="000000"/>
              </a:buClr>
              <a:buSzPts val="1800"/>
              <a:buFont typeface="Arial"/>
              <a:buChar char="•"/>
            </a:pPr>
            <a:r>
              <a:rPr lang="en-US" sz="2400">
                <a:latin typeface="Calibri"/>
                <a:ea typeface="Calibri"/>
                <a:cs typeface="Calibri"/>
                <a:sym typeface="Calibri"/>
              </a:rPr>
              <a:t>Get started on C0 (your first assignment)</a:t>
            </a:r>
            <a:endParaRPr sz="2400">
              <a:latin typeface="Quattrocento Sans"/>
              <a:ea typeface="Quattrocento Sans"/>
              <a:cs typeface="Quattrocento Sans"/>
              <a:sym typeface="Quattrocento Sans"/>
            </a:endParaRPr>
          </a:p>
          <a:p>
            <a:pPr indent="-343535" lvl="1" marL="812800" rtl="0" algn="l">
              <a:lnSpc>
                <a:spcPct val="100000"/>
              </a:lnSpc>
              <a:spcBef>
                <a:spcPts val="190"/>
              </a:spcBef>
              <a:spcAft>
                <a:spcPts val="0"/>
              </a:spcAft>
              <a:buSzPts val="1800"/>
              <a:buFont typeface="Arial"/>
              <a:buChar char="•"/>
            </a:pPr>
            <a:r>
              <a:rPr lang="en-US" sz="2400">
                <a:latin typeface="Calibri"/>
                <a:ea typeface="Calibri"/>
                <a:cs typeface="Calibri"/>
                <a:sym typeface="Calibri"/>
              </a:rPr>
              <a:t>Go meet your TA and classmates in Thursday’s quiz section</a:t>
            </a:r>
            <a:endParaRPr sz="2400">
              <a:latin typeface="Calibri"/>
              <a:ea typeface="Calibri"/>
              <a:cs typeface="Calibri"/>
              <a:sym typeface="Calibri"/>
            </a:endParaRPr>
          </a:p>
          <a:p>
            <a:pPr indent="-343535" lvl="1" marL="812800" rtl="0" algn="l">
              <a:lnSpc>
                <a:spcPct val="100000"/>
              </a:lnSpc>
              <a:spcBef>
                <a:spcPts val="234"/>
              </a:spcBef>
              <a:spcAft>
                <a:spcPts val="0"/>
              </a:spcAft>
              <a:buSzPts val="1800"/>
              <a:buFont typeface="Arial"/>
              <a:buChar char="•"/>
            </a:pPr>
            <a:r>
              <a:rPr lang="en-US" sz="2400">
                <a:latin typeface="Quattrocento Sans"/>
                <a:ea typeface="Quattrocento Sans"/>
                <a:cs typeface="Quattrocento Sans"/>
                <a:sym typeface="Quattrocento Sans"/>
              </a:rPr>
              <a:t>⭐️ </a:t>
            </a:r>
            <a:r>
              <a:rPr lang="en-US" sz="2400">
                <a:latin typeface="Calibri"/>
                <a:ea typeface="Calibri"/>
                <a:cs typeface="Calibri"/>
                <a:sym typeface="Calibri"/>
              </a:rPr>
              <a:t>Complete the pre-class material for Friday (see calendar)</a:t>
            </a:r>
            <a:endParaRPr sz="2400">
              <a:latin typeface="Calibri"/>
              <a:ea typeface="Calibri"/>
              <a:cs typeface="Calibri"/>
              <a:sym typeface="Calibri"/>
            </a:endParaRPr>
          </a:p>
          <a:p>
            <a:pPr indent="-343535" lvl="1" marL="812800" rtl="0" algn="l">
              <a:lnSpc>
                <a:spcPct val="100000"/>
              </a:lnSpc>
              <a:spcBef>
                <a:spcPts val="200"/>
              </a:spcBef>
              <a:spcAft>
                <a:spcPts val="0"/>
              </a:spcAft>
              <a:buClr>
                <a:srgbClr val="000000"/>
              </a:buClr>
              <a:buSzPts val="1800"/>
              <a:buFont typeface="Arial"/>
              <a:buChar char="•"/>
            </a:pPr>
            <a:r>
              <a:rPr lang="en-US" sz="2400">
                <a:latin typeface="Calibri"/>
                <a:ea typeface="Calibri"/>
                <a:cs typeface="Calibri"/>
                <a:sym typeface="Calibri"/>
              </a:rPr>
              <a:t>Read over the Syllabus on the Website</a:t>
            </a:r>
            <a:endParaRPr sz="2400">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11"/>
          <p:cNvSpPr txBox="1"/>
          <p:nvPr>
            <p:ph type="title"/>
          </p:nvPr>
        </p:nvSpPr>
        <p:spPr>
          <a:xfrm>
            <a:off x="916939" y="609676"/>
            <a:ext cx="9478500" cy="690600"/>
          </a:xfrm>
          <a:prstGeom prst="rect">
            <a:avLst/>
          </a:prstGeom>
          <a:noFill/>
          <a:ln>
            <a:noFill/>
          </a:ln>
        </p:spPr>
        <p:txBody>
          <a:bodyPr anchorCtr="0" anchor="t" bIns="0" lIns="0" spcFirstLastPara="1" rIns="0" wrap="square" tIns="13325">
            <a:spAutoFit/>
          </a:bodyPr>
          <a:lstStyle/>
          <a:p>
            <a:pPr indent="0" lvl="0" marL="12700" rtl="0" algn="l">
              <a:lnSpc>
                <a:spcPct val="100000"/>
              </a:lnSpc>
              <a:spcBef>
                <a:spcPts val="0"/>
              </a:spcBef>
              <a:spcAft>
                <a:spcPts val="0"/>
              </a:spcAft>
              <a:buNone/>
            </a:pPr>
            <a:r>
              <a:rPr lang="en-US"/>
              <a:t>My two cats:</a:t>
            </a:r>
            <a:endParaRPr/>
          </a:p>
        </p:txBody>
      </p:sp>
      <p:sp>
        <p:nvSpPr>
          <p:cNvPr id="83" name="Google Shape;83;p11"/>
          <p:cNvSpPr txBox="1"/>
          <p:nvPr>
            <p:ph idx="11" type="ftr"/>
          </p:nvPr>
        </p:nvSpPr>
        <p:spPr>
          <a:xfrm>
            <a:off x="5392928" y="6464985"/>
            <a:ext cx="1407900" cy="184800"/>
          </a:xfrm>
          <a:prstGeom prst="rect">
            <a:avLst/>
          </a:prstGeom>
          <a:noFill/>
          <a:ln>
            <a:noFill/>
          </a:ln>
        </p:spPr>
        <p:txBody>
          <a:bodyPr anchorCtr="0" anchor="t" bIns="0" lIns="0" spcFirstLastPara="1" rIns="0" wrap="square" tIns="0">
            <a:spAutoFit/>
          </a:bodyPr>
          <a:lstStyle/>
          <a:p>
            <a:pPr indent="0" lvl="0" marL="12700" rtl="0" algn="l">
              <a:lnSpc>
                <a:spcPct val="103333"/>
              </a:lnSpc>
              <a:spcBef>
                <a:spcPts val="0"/>
              </a:spcBef>
              <a:spcAft>
                <a:spcPts val="0"/>
              </a:spcAft>
              <a:buNone/>
            </a:pPr>
            <a:r>
              <a:rPr lang="en-US"/>
              <a:t>Lesson 0 - Su 2023</a:t>
            </a:r>
            <a:endParaRPr/>
          </a:p>
        </p:txBody>
      </p:sp>
      <p:sp>
        <p:nvSpPr>
          <p:cNvPr id="84" name="Google Shape;84;p11"/>
          <p:cNvSpPr txBox="1"/>
          <p:nvPr>
            <p:ph idx="12" type="sldNum"/>
          </p:nvPr>
        </p:nvSpPr>
        <p:spPr>
          <a:xfrm>
            <a:off x="11068811" y="6464985"/>
            <a:ext cx="244500" cy="184800"/>
          </a:xfrm>
          <a:prstGeom prst="rect">
            <a:avLst/>
          </a:prstGeom>
          <a:noFill/>
          <a:ln>
            <a:noFill/>
          </a:ln>
        </p:spPr>
        <p:txBody>
          <a:bodyPr anchorCtr="0" anchor="t" bIns="0" lIns="0" spcFirstLastPara="1" rIns="0" wrap="square" tIns="0">
            <a:spAutoFit/>
          </a:bodyPr>
          <a:lstStyle/>
          <a:p>
            <a:pPr indent="0" lvl="0" marL="115570" rtl="0" algn="l">
              <a:lnSpc>
                <a:spcPct val="103333"/>
              </a:lnSpc>
              <a:spcBef>
                <a:spcPts val="0"/>
              </a:spcBef>
              <a:spcAft>
                <a:spcPts val="0"/>
              </a:spcAft>
              <a:buNone/>
            </a:pPr>
            <a:fld id="{00000000-1234-1234-1234-123412341234}" type="slidenum">
              <a:rPr lang="en-US"/>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2"/>
          <p:cNvSpPr txBox="1"/>
          <p:nvPr>
            <p:ph type="title"/>
          </p:nvPr>
        </p:nvSpPr>
        <p:spPr>
          <a:xfrm>
            <a:off x="916939" y="609676"/>
            <a:ext cx="9478500" cy="690600"/>
          </a:xfrm>
          <a:prstGeom prst="rect">
            <a:avLst/>
          </a:prstGeom>
          <a:noFill/>
          <a:ln>
            <a:noFill/>
          </a:ln>
        </p:spPr>
        <p:txBody>
          <a:bodyPr anchorCtr="0" anchor="t" bIns="0" lIns="0" spcFirstLastPara="1" rIns="0" wrap="square" tIns="13325">
            <a:spAutoFit/>
          </a:bodyPr>
          <a:lstStyle/>
          <a:p>
            <a:pPr indent="0" lvl="0" marL="12700" rtl="0" algn="l">
              <a:lnSpc>
                <a:spcPct val="100000"/>
              </a:lnSpc>
              <a:spcBef>
                <a:spcPts val="0"/>
              </a:spcBef>
              <a:spcAft>
                <a:spcPts val="0"/>
              </a:spcAft>
              <a:buNone/>
            </a:pPr>
            <a:r>
              <a:rPr lang="en-US"/>
              <a:t>My two cats:</a:t>
            </a:r>
            <a:endParaRPr/>
          </a:p>
        </p:txBody>
      </p:sp>
      <p:sp>
        <p:nvSpPr>
          <p:cNvPr id="90" name="Google Shape;90;p12"/>
          <p:cNvSpPr txBox="1"/>
          <p:nvPr>
            <p:ph idx="11" type="ftr"/>
          </p:nvPr>
        </p:nvSpPr>
        <p:spPr>
          <a:xfrm>
            <a:off x="5392928" y="6464985"/>
            <a:ext cx="1407900" cy="184800"/>
          </a:xfrm>
          <a:prstGeom prst="rect">
            <a:avLst/>
          </a:prstGeom>
          <a:noFill/>
          <a:ln>
            <a:noFill/>
          </a:ln>
        </p:spPr>
        <p:txBody>
          <a:bodyPr anchorCtr="0" anchor="t" bIns="0" lIns="0" spcFirstLastPara="1" rIns="0" wrap="square" tIns="0">
            <a:spAutoFit/>
          </a:bodyPr>
          <a:lstStyle/>
          <a:p>
            <a:pPr indent="0" lvl="0" marL="12700" rtl="0" algn="l">
              <a:lnSpc>
                <a:spcPct val="103333"/>
              </a:lnSpc>
              <a:spcBef>
                <a:spcPts val="0"/>
              </a:spcBef>
              <a:spcAft>
                <a:spcPts val="0"/>
              </a:spcAft>
              <a:buNone/>
            </a:pPr>
            <a:r>
              <a:rPr lang="en-US"/>
              <a:t>Lesson 0 - Su 2023</a:t>
            </a:r>
            <a:endParaRPr/>
          </a:p>
        </p:txBody>
      </p:sp>
      <p:sp>
        <p:nvSpPr>
          <p:cNvPr id="91" name="Google Shape;91;p12"/>
          <p:cNvSpPr txBox="1"/>
          <p:nvPr>
            <p:ph idx="12" type="sldNum"/>
          </p:nvPr>
        </p:nvSpPr>
        <p:spPr>
          <a:xfrm>
            <a:off x="11068811" y="6464985"/>
            <a:ext cx="244500" cy="184800"/>
          </a:xfrm>
          <a:prstGeom prst="rect">
            <a:avLst/>
          </a:prstGeom>
          <a:noFill/>
          <a:ln>
            <a:noFill/>
          </a:ln>
        </p:spPr>
        <p:txBody>
          <a:bodyPr anchorCtr="0" anchor="t" bIns="0" lIns="0" spcFirstLastPara="1" rIns="0" wrap="square" tIns="0">
            <a:spAutoFit/>
          </a:bodyPr>
          <a:lstStyle/>
          <a:p>
            <a:pPr indent="0" lvl="0" marL="115570" rtl="0" algn="l">
              <a:lnSpc>
                <a:spcPct val="103333"/>
              </a:lnSpc>
              <a:spcBef>
                <a:spcPts val="0"/>
              </a:spcBef>
              <a:spcAft>
                <a:spcPts val="0"/>
              </a:spcAft>
              <a:buNone/>
            </a:pPr>
            <a:fld id="{00000000-1234-1234-1234-123412341234}" type="slidenum">
              <a:rPr lang="en-US"/>
              <a:t>‹#›</a:t>
            </a:fld>
            <a:endParaRPr/>
          </a:p>
        </p:txBody>
      </p:sp>
      <p:pic>
        <p:nvPicPr>
          <p:cNvPr id="92" name="Google Shape;92;p12"/>
          <p:cNvPicPr preferRelativeResize="0"/>
          <p:nvPr/>
        </p:nvPicPr>
        <p:blipFill>
          <a:blip r:embed="rId3">
            <a:alphaModFix/>
          </a:blip>
          <a:stretch>
            <a:fillRect/>
          </a:stretch>
        </p:blipFill>
        <p:spPr>
          <a:xfrm>
            <a:off x="6113675" y="135825"/>
            <a:ext cx="4281774" cy="64179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13"/>
          <p:cNvSpPr txBox="1"/>
          <p:nvPr>
            <p:ph type="title"/>
          </p:nvPr>
        </p:nvSpPr>
        <p:spPr>
          <a:xfrm>
            <a:off x="916939" y="609676"/>
            <a:ext cx="9478500" cy="690600"/>
          </a:xfrm>
          <a:prstGeom prst="rect">
            <a:avLst/>
          </a:prstGeom>
          <a:noFill/>
          <a:ln>
            <a:noFill/>
          </a:ln>
        </p:spPr>
        <p:txBody>
          <a:bodyPr anchorCtr="0" anchor="t" bIns="0" lIns="0" spcFirstLastPara="1" rIns="0" wrap="square" tIns="13325">
            <a:spAutoFit/>
          </a:bodyPr>
          <a:lstStyle/>
          <a:p>
            <a:pPr indent="0" lvl="0" marL="12700" rtl="0" algn="l">
              <a:lnSpc>
                <a:spcPct val="100000"/>
              </a:lnSpc>
              <a:spcBef>
                <a:spcPts val="0"/>
              </a:spcBef>
              <a:spcAft>
                <a:spcPts val="0"/>
              </a:spcAft>
              <a:buNone/>
            </a:pPr>
            <a:r>
              <a:rPr lang="en-US"/>
              <a:t>My two cats:</a:t>
            </a:r>
            <a:endParaRPr/>
          </a:p>
        </p:txBody>
      </p:sp>
      <p:sp>
        <p:nvSpPr>
          <p:cNvPr id="98" name="Google Shape;98;p13"/>
          <p:cNvSpPr txBox="1"/>
          <p:nvPr>
            <p:ph idx="11" type="ftr"/>
          </p:nvPr>
        </p:nvSpPr>
        <p:spPr>
          <a:xfrm>
            <a:off x="5392928" y="6464985"/>
            <a:ext cx="1407900" cy="184800"/>
          </a:xfrm>
          <a:prstGeom prst="rect">
            <a:avLst/>
          </a:prstGeom>
          <a:noFill/>
          <a:ln>
            <a:noFill/>
          </a:ln>
        </p:spPr>
        <p:txBody>
          <a:bodyPr anchorCtr="0" anchor="t" bIns="0" lIns="0" spcFirstLastPara="1" rIns="0" wrap="square" tIns="0">
            <a:spAutoFit/>
          </a:bodyPr>
          <a:lstStyle/>
          <a:p>
            <a:pPr indent="0" lvl="0" marL="12700" rtl="0" algn="l">
              <a:lnSpc>
                <a:spcPct val="103333"/>
              </a:lnSpc>
              <a:spcBef>
                <a:spcPts val="0"/>
              </a:spcBef>
              <a:spcAft>
                <a:spcPts val="0"/>
              </a:spcAft>
              <a:buNone/>
            </a:pPr>
            <a:r>
              <a:rPr lang="en-US"/>
              <a:t>Lesson 0 - Su 2023</a:t>
            </a:r>
            <a:endParaRPr/>
          </a:p>
        </p:txBody>
      </p:sp>
      <p:sp>
        <p:nvSpPr>
          <p:cNvPr id="99" name="Google Shape;99;p13"/>
          <p:cNvSpPr txBox="1"/>
          <p:nvPr>
            <p:ph idx="12" type="sldNum"/>
          </p:nvPr>
        </p:nvSpPr>
        <p:spPr>
          <a:xfrm>
            <a:off x="11068811" y="6464985"/>
            <a:ext cx="244500" cy="184800"/>
          </a:xfrm>
          <a:prstGeom prst="rect">
            <a:avLst/>
          </a:prstGeom>
          <a:noFill/>
          <a:ln>
            <a:noFill/>
          </a:ln>
        </p:spPr>
        <p:txBody>
          <a:bodyPr anchorCtr="0" anchor="t" bIns="0" lIns="0" spcFirstLastPara="1" rIns="0" wrap="square" tIns="0">
            <a:spAutoFit/>
          </a:bodyPr>
          <a:lstStyle/>
          <a:p>
            <a:pPr indent="0" lvl="0" marL="115570" rtl="0" algn="l">
              <a:lnSpc>
                <a:spcPct val="103333"/>
              </a:lnSpc>
              <a:spcBef>
                <a:spcPts val="0"/>
              </a:spcBef>
              <a:spcAft>
                <a:spcPts val="0"/>
              </a:spcAft>
              <a:buNone/>
            </a:pPr>
            <a:fld id="{00000000-1234-1234-1234-123412341234}" type="slidenum">
              <a:rPr lang="en-US"/>
              <a:t>‹#›</a:t>
            </a:fld>
            <a:endParaRPr/>
          </a:p>
        </p:txBody>
      </p:sp>
      <p:pic>
        <p:nvPicPr>
          <p:cNvPr id="100" name="Google Shape;100;p13"/>
          <p:cNvPicPr preferRelativeResize="0"/>
          <p:nvPr/>
        </p:nvPicPr>
        <p:blipFill>
          <a:blip r:embed="rId3">
            <a:alphaModFix/>
          </a:blip>
          <a:stretch>
            <a:fillRect/>
          </a:stretch>
        </p:blipFill>
        <p:spPr>
          <a:xfrm>
            <a:off x="1378200" y="1579525"/>
            <a:ext cx="3789424" cy="4885451"/>
          </a:xfrm>
          <a:prstGeom prst="rect">
            <a:avLst/>
          </a:prstGeom>
          <a:noFill/>
          <a:ln>
            <a:noFill/>
          </a:ln>
        </p:spPr>
      </p:pic>
      <p:pic>
        <p:nvPicPr>
          <p:cNvPr id="101" name="Google Shape;101;p13"/>
          <p:cNvPicPr preferRelativeResize="0"/>
          <p:nvPr/>
        </p:nvPicPr>
        <p:blipFill>
          <a:blip r:embed="rId4">
            <a:alphaModFix/>
          </a:blip>
          <a:stretch>
            <a:fillRect/>
          </a:stretch>
        </p:blipFill>
        <p:spPr>
          <a:xfrm>
            <a:off x="6113675" y="135825"/>
            <a:ext cx="4281774" cy="64179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14"/>
          <p:cNvSpPr txBox="1"/>
          <p:nvPr>
            <p:ph type="title"/>
          </p:nvPr>
        </p:nvSpPr>
        <p:spPr>
          <a:xfrm>
            <a:off x="916939" y="609676"/>
            <a:ext cx="9478500" cy="690600"/>
          </a:xfrm>
          <a:prstGeom prst="rect">
            <a:avLst/>
          </a:prstGeom>
          <a:noFill/>
          <a:ln>
            <a:noFill/>
          </a:ln>
        </p:spPr>
        <p:txBody>
          <a:bodyPr anchorCtr="0" anchor="t" bIns="0" lIns="0" spcFirstLastPara="1" rIns="0" wrap="square" tIns="13325">
            <a:spAutoFit/>
          </a:bodyPr>
          <a:lstStyle/>
          <a:p>
            <a:pPr indent="0" lvl="0" marL="12700" rtl="0" algn="l">
              <a:lnSpc>
                <a:spcPct val="100000"/>
              </a:lnSpc>
              <a:spcBef>
                <a:spcPts val="0"/>
              </a:spcBef>
              <a:spcAft>
                <a:spcPts val="0"/>
              </a:spcAft>
              <a:buNone/>
            </a:pPr>
            <a:r>
              <a:rPr lang="en-US"/>
              <a:t>My two cats:</a:t>
            </a:r>
            <a:endParaRPr/>
          </a:p>
        </p:txBody>
      </p:sp>
      <p:sp>
        <p:nvSpPr>
          <p:cNvPr id="107" name="Google Shape;107;p14"/>
          <p:cNvSpPr txBox="1"/>
          <p:nvPr>
            <p:ph idx="11" type="ftr"/>
          </p:nvPr>
        </p:nvSpPr>
        <p:spPr>
          <a:xfrm>
            <a:off x="5392928" y="6464985"/>
            <a:ext cx="1407900" cy="184800"/>
          </a:xfrm>
          <a:prstGeom prst="rect">
            <a:avLst/>
          </a:prstGeom>
          <a:noFill/>
          <a:ln>
            <a:noFill/>
          </a:ln>
        </p:spPr>
        <p:txBody>
          <a:bodyPr anchorCtr="0" anchor="t" bIns="0" lIns="0" spcFirstLastPara="1" rIns="0" wrap="square" tIns="0">
            <a:spAutoFit/>
          </a:bodyPr>
          <a:lstStyle/>
          <a:p>
            <a:pPr indent="0" lvl="0" marL="12700" rtl="0" algn="l">
              <a:lnSpc>
                <a:spcPct val="103333"/>
              </a:lnSpc>
              <a:spcBef>
                <a:spcPts val="0"/>
              </a:spcBef>
              <a:spcAft>
                <a:spcPts val="0"/>
              </a:spcAft>
              <a:buNone/>
            </a:pPr>
            <a:r>
              <a:rPr lang="en-US"/>
              <a:t>Lesson 0 - Su 2023</a:t>
            </a:r>
            <a:endParaRPr/>
          </a:p>
        </p:txBody>
      </p:sp>
      <p:sp>
        <p:nvSpPr>
          <p:cNvPr id="108" name="Google Shape;108;p14"/>
          <p:cNvSpPr txBox="1"/>
          <p:nvPr>
            <p:ph idx="12" type="sldNum"/>
          </p:nvPr>
        </p:nvSpPr>
        <p:spPr>
          <a:xfrm>
            <a:off x="11068811" y="6464985"/>
            <a:ext cx="244500" cy="184800"/>
          </a:xfrm>
          <a:prstGeom prst="rect">
            <a:avLst/>
          </a:prstGeom>
          <a:noFill/>
          <a:ln>
            <a:noFill/>
          </a:ln>
        </p:spPr>
        <p:txBody>
          <a:bodyPr anchorCtr="0" anchor="t" bIns="0" lIns="0" spcFirstLastPara="1" rIns="0" wrap="square" tIns="0">
            <a:spAutoFit/>
          </a:bodyPr>
          <a:lstStyle/>
          <a:p>
            <a:pPr indent="0" lvl="0" marL="115570" rtl="0" algn="l">
              <a:lnSpc>
                <a:spcPct val="103333"/>
              </a:lnSpc>
              <a:spcBef>
                <a:spcPts val="0"/>
              </a:spcBef>
              <a:spcAft>
                <a:spcPts val="0"/>
              </a:spcAft>
              <a:buNone/>
            </a:pPr>
            <a:fld id="{00000000-1234-1234-1234-123412341234}" type="slidenum">
              <a:rPr lang="en-US"/>
              <a:t>‹#›</a:t>
            </a:fld>
            <a:endParaRPr/>
          </a:p>
        </p:txBody>
      </p:sp>
      <p:pic>
        <p:nvPicPr>
          <p:cNvPr id="109" name="Google Shape;109;p14"/>
          <p:cNvPicPr preferRelativeResize="0"/>
          <p:nvPr/>
        </p:nvPicPr>
        <p:blipFill>
          <a:blip r:embed="rId3">
            <a:alphaModFix/>
          </a:blip>
          <a:stretch>
            <a:fillRect/>
          </a:stretch>
        </p:blipFill>
        <p:spPr>
          <a:xfrm>
            <a:off x="1378200" y="1579525"/>
            <a:ext cx="3789424" cy="4885451"/>
          </a:xfrm>
          <a:prstGeom prst="rect">
            <a:avLst/>
          </a:prstGeom>
          <a:noFill/>
          <a:ln>
            <a:noFill/>
          </a:ln>
        </p:spPr>
      </p:pic>
      <p:pic>
        <p:nvPicPr>
          <p:cNvPr id="110" name="Google Shape;110;p14"/>
          <p:cNvPicPr preferRelativeResize="0"/>
          <p:nvPr/>
        </p:nvPicPr>
        <p:blipFill>
          <a:blip r:embed="rId4">
            <a:alphaModFix/>
          </a:blip>
          <a:stretch>
            <a:fillRect/>
          </a:stretch>
        </p:blipFill>
        <p:spPr>
          <a:xfrm>
            <a:off x="6113675" y="135825"/>
            <a:ext cx="4281774" cy="6417900"/>
          </a:xfrm>
          <a:prstGeom prst="rect">
            <a:avLst/>
          </a:prstGeom>
          <a:noFill/>
          <a:ln>
            <a:noFill/>
          </a:ln>
        </p:spPr>
      </p:pic>
      <p:pic>
        <p:nvPicPr>
          <p:cNvPr id="111" name="Google Shape;111;p14"/>
          <p:cNvPicPr preferRelativeResize="0"/>
          <p:nvPr/>
        </p:nvPicPr>
        <p:blipFill>
          <a:blip r:embed="rId5">
            <a:alphaModFix/>
          </a:blip>
          <a:stretch>
            <a:fillRect/>
          </a:stretch>
        </p:blipFill>
        <p:spPr>
          <a:xfrm>
            <a:off x="1044575" y="0"/>
            <a:ext cx="9126175" cy="685799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15"/>
          <p:cNvSpPr txBox="1"/>
          <p:nvPr>
            <p:ph type="title"/>
          </p:nvPr>
        </p:nvSpPr>
        <p:spPr>
          <a:xfrm>
            <a:off x="961440" y="459486"/>
            <a:ext cx="4227900" cy="690600"/>
          </a:xfrm>
          <a:prstGeom prst="rect">
            <a:avLst/>
          </a:prstGeom>
          <a:noFill/>
          <a:ln>
            <a:noFill/>
          </a:ln>
        </p:spPr>
        <p:txBody>
          <a:bodyPr anchorCtr="0" anchor="t" bIns="0" lIns="0" spcFirstLastPara="1" rIns="0" wrap="square" tIns="13325">
            <a:spAutoFit/>
          </a:bodyPr>
          <a:lstStyle/>
          <a:p>
            <a:pPr indent="0" lvl="0" marL="12700" rtl="0" algn="l">
              <a:lnSpc>
                <a:spcPct val="100000"/>
              </a:lnSpc>
              <a:spcBef>
                <a:spcPts val="0"/>
              </a:spcBef>
              <a:spcAft>
                <a:spcPts val="0"/>
              </a:spcAft>
              <a:buNone/>
            </a:pPr>
            <a:r>
              <a:rPr lang="en-US"/>
              <a:t>Meet your 10 TAs!</a:t>
            </a:r>
            <a:endParaRPr/>
          </a:p>
        </p:txBody>
      </p:sp>
      <p:sp>
        <p:nvSpPr>
          <p:cNvPr id="117" name="Google Shape;117;p15"/>
          <p:cNvSpPr txBox="1"/>
          <p:nvPr/>
        </p:nvSpPr>
        <p:spPr>
          <a:xfrm>
            <a:off x="11171935" y="6426809"/>
            <a:ext cx="102870" cy="208915"/>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200">
                <a:solidFill>
                  <a:srgbClr val="FFFFFF"/>
                </a:solidFill>
                <a:latin typeface="Calibri"/>
                <a:ea typeface="Calibri"/>
                <a:cs typeface="Calibri"/>
                <a:sym typeface="Calibri"/>
              </a:rPr>
              <a:t>5</a:t>
            </a:r>
            <a:endParaRPr sz="1200">
              <a:latin typeface="Calibri"/>
              <a:ea typeface="Calibri"/>
              <a:cs typeface="Calibri"/>
              <a:sym typeface="Calibri"/>
            </a:endParaRPr>
          </a:p>
        </p:txBody>
      </p:sp>
      <p:sp>
        <p:nvSpPr>
          <p:cNvPr id="118" name="Google Shape;118;p15"/>
          <p:cNvSpPr txBox="1"/>
          <p:nvPr/>
        </p:nvSpPr>
        <p:spPr>
          <a:xfrm>
            <a:off x="5392928" y="6426809"/>
            <a:ext cx="1427400" cy="1974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1200">
                <a:solidFill>
                  <a:srgbClr val="FFFFFF"/>
                </a:solidFill>
                <a:latin typeface="Calibri"/>
                <a:ea typeface="Calibri"/>
                <a:cs typeface="Calibri"/>
                <a:sym typeface="Calibri"/>
              </a:rPr>
              <a:t>Lesson 0 -</a:t>
            </a:r>
            <a:r>
              <a:rPr lang="en-US" sz="1200">
                <a:solidFill>
                  <a:srgbClr val="FFFFFF"/>
                </a:solidFill>
                <a:latin typeface="Calibri"/>
                <a:ea typeface="Calibri"/>
                <a:cs typeface="Calibri"/>
                <a:sym typeface="Calibri"/>
              </a:rPr>
              <a:t> Su 202</a:t>
            </a:r>
            <a:r>
              <a:rPr lang="en-US" sz="1200">
                <a:solidFill>
                  <a:srgbClr val="FFFFFF"/>
                </a:solidFill>
                <a:latin typeface="Calibri"/>
                <a:ea typeface="Calibri"/>
                <a:cs typeface="Calibri"/>
                <a:sym typeface="Calibri"/>
              </a:rPr>
              <a:t>3</a:t>
            </a:r>
            <a:endParaRPr sz="1200">
              <a:latin typeface="Calibri"/>
              <a:ea typeface="Calibri"/>
              <a:cs typeface="Calibri"/>
              <a:sym typeface="Calibri"/>
            </a:endParaRPr>
          </a:p>
        </p:txBody>
      </p:sp>
      <p:pic>
        <p:nvPicPr>
          <p:cNvPr id="119" name="Google Shape;119;p15"/>
          <p:cNvPicPr preferRelativeResize="0"/>
          <p:nvPr/>
        </p:nvPicPr>
        <p:blipFill rotWithShape="1">
          <a:blip r:embed="rId3">
            <a:alphaModFix/>
          </a:blip>
          <a:srcRect b="0" l="0" r="0" t="0"/>
          <a:stretch/>
        </p:blipFill>
        <p:spPr>
          <a:xfrm>
            <a:off x="8401811" y="518159"/>
            <a:ext cx="1135379" cy="1135380"/>
          </a:xfrm>
          <a:prstGeom prst="rect">
            <a:avLst/>
          </a:prstGeom>
          <a:noFill/>
          <a:ln>
            <a:noFill/>
          </a:ln>
        </p:spPr>
      </p:pic>
      <p:pic>
        <p:nvPicPr>
          <p:cNvPr id="120" name="Google Shape;120;p15"/>
          <p:cNvPicPr preferRelativeResize="0"/>
          <p:nvPr/>
        </p:nvPicPr>
        <p:blipFill rotWithShape="1">
          <a:blip r:embed="rId4">
            <a:alphaModFix/>
          </a:blip>
          <a:srcRect b="0" l="0" r="0" t="0"/>
          <a:stretch/>
        </p:blipFill>
        <p:spPr>
          <a:xfrm>
            <a:off x="2728778" y="2705088"/>
            <a:ext cx="1359400" cy="1687963"/>
          </a:xfrm>
          <a:prstGeom prst="rect">
            <a:avLst/>
          </a:prstGeom>
          <a:noFill/>
          <a:ln>
            <a:noFill/>
          </a:ln>
        </p:spPr>
      </p:pic>
      <p:pic>
        <p:nvPicPr>
          <p:cNvPr id="121" name="Google Shape;121;p15"/>
          <p:cNvPicPr preferRelativeResize="0"/>
          <p:nvPr/>
        </p:nvPicPr>
        <p:blipFill rotWithShape="1">
          <a:blip r:embed="rId5">
            <a:alphaModFix/>
          </a:blip>
          <a:srcRect b="0" l="0" r="0" t="0"/>
          <a:stretch/>
        </p:blipFill>
        <p:spPr>
          <a:xfrm>
            <a:off x="4512564" y="1280160"/>
            <a:ext cx="1424939" cy="1424939"/>
          </a:xfrm>
          <a:prstGeom prst="rect">
            <a:avLst/>
          </a:prstGeom>
          <a:noFill/>
          <a:ln>
            <a:noFill/>
          </a:ln>
        </p:spPr>
      </p:pic>
      <p:pic>
        <p:nvPicPr>
          <p:cNvPr id="122" name="Google Shape;122;p15"/>
          <p:cNvPicPr preferRelativeResize="0"/>
          <p:nvPr/>
        </p:nvPicPr>
        <p:blipFill rotWithShape="1">
          <a:blip r:embed="rId6">
            <a:alphaModFix/>
          </a:blip>
          <a:srcRect b="0" l="0" r="0" t="0"/>
          <a:stretch/>
        </p:blipFill>
        <p:spPr>
          <a:xfrm>
            <a:off x="1364926" y="4637440"/>
            <a:ext cx="1298448" cy="1301496"/>
          </a:xfrm>
          <a:prstGeom prst="rect">
            <a:avLst/>
          </a:prstGeom>
          <a:noFill/>
          <a:ln>
            <a:noFill/>
          </a:ln>
        </p:spPr>
      </p:pic>
      <p:pic>
        <p:nvPicPr>
          <p:cNvPr id="123" name="Google Shape;123;p15"/>
          <p:cNvPicPr preferRelativeResize="0"/>
          <p:nvPr/>
        </p:nvPicPr>
        <p:blipFill rotWithShape="1">
          <a:blip r:embed="rId7">
            <a:alphaModFix/>
          </a:blip>
          <a:srcRect b="0" l="0" r="0" t="0"/>
          <a:stretch/>
        </p:blipFill>
        <p:spPr>
          <a:xfrm>
            <a:off x="6318503" y="1653539"/>
            <a:ext cx="1424940" cy="1424939"/>
          </a:xfrm>
          <a:prstGeom prst="rect">
            <a:avLst/>
          </a:prstGeom>
          <a:noFill/>
          <a:ln>
            <a:noFill/>
          </a:ln>
        </p:spPr>
      </p:pic>
      <p:pic>
        <p:nvPicPr>
          <p:cNvPr id="124" name="Google Shape;124;p15"/>
          <p:cNvPicPr preferRelativeResize="0"/>
          <p:nvPr/>
        </p:nvPicPr>
        <p:blipFill rotWithShape="1">
          <a:blip r:embed="rId8">
            <a:alphaModFix/>
          </a:blip>
          <a:srcRect b="0" l="0" r="0" t="0"/>
          <a:stretch/>
        </p:blipFill>
        <p:spPr>
          <a:xfrm>
            <a:off x="961444" y="2034546"/>
            <a:ext cx="1205483" cy="1205484"/>
          </a:xfrm>
          <a:prstGeom prst="rect">
            <a:avLst/>
          </a:prstGeom>
          <a:noFill/>
          <a:ln>
            <a:noFill/>
          </a:ln>
        </p:spPr>
      </p:pic>
      <p:pic>
        <p:nvPicPr>
          <p:cNvPr id="125" name="Google Shape;125;p15"/>
          <p:cNvPicPr preferRelativeResize="0"/>
          <p:nvPr/>
        </p:nvPicPr>
        <p:blipFill rotWithShape="1">
          <a:blip r:embed="rId9">
            <a:alphaModFix/>
          </a:blip>
          <a:srcRect b="0" l="0" r="0" t="0"/>
          <a:stretch/>
        </p:blipFill>
        <p:spPr>
          <a:xfrm>
            <a:off x="9189719" y="2034539"/>
            <a:ext cx="1359407" cy="1359408"/>
          </a:xfrm>
          <a:prstGeom prst="rect">
            <a:avLst/>
          </a:prstGeom>
          <a:noFill/>
          <a:ln>
            <a:noFill/>
          </a:ln>
        </p:spPr>
      </p:pic>
      <p:pic>
        <p:nvPicPr>
          <p:cNvPr id="126" name="Google Shape;126;p15"/>
          <p:cNvPicPr preferRelativeResize="0"/>
          <p:nvPr/>
        </p:nvPicPr>
        <p:blipFill>
          <a:blip r:embed="rId10">
            <a:alphaModFix/>
          </a:blip>
          <a:stretch>
            <a:fillRect/>
          </a:stretch>
        </p:blipFill>
        <p:spPr>
          <a:xfrm>
            <a:off x="8819500" y="3886600"/>
            <a:ext cx="1492975" cy="1506724"/>
          </a:xfrm>
          <a:prstGeom prst="rect">
            <a:avLst/>
          </a:prstGeom>
          <a:noFill/>
          <a:ln>
            <a:noFill/>
          </a:ln>
        </p:spPr>
      </p:pic>
      <p:pic>
        <p:nvPicPr>
          <p:cNvPr id="127" name="Google Shape;127;p15"/>
          <p:cNvPicPr preferRelativeResize="0"/>
          <p:nvPr/>
        </p:nvPicPr>
        <p:blipFill>
          <a:blip r:embed="rId11">
            <a:alphaModFix/>
          </a:blip>
          <a:stretch>
            <a:fillRect/>
          </a:stretch>
        </p:blipFill>
        <p:spPr>
          <a:xfrm>
            <a:off x="4650026" y="3240022"/>
            <a:ext cx="1427400" cy="1427379"/>
          </a:xfrm>
          <a:prstGeom prst="rect">
            <a:avLst/>
          </a:prstGeom>
          <a:noFill/>
          <a:ln>
            <a:noFill/>
          </a:ln>
        </p:spPr>
      </p:pic>
      <p:pic>
        <p:nvPicPr>
          <p:cNvPr id="128" name="Google Shape;128;p15"/>
          <p:cNvPicPr preferRelativeResize="0"/>
          <p:nvPr/>
        </p:nvPicPr>
        <p:blipFill>
          <a:blip r:embed="rId12">
            <a:alphaModFix/>
          </a:blip>
          <a:stretch>
            <a:fillRect/>
          </a:stretch>
        </p:blipFill>
        <p:spPr>
          <a:xfrm>
            <a:off x="6499475" y="4386075"/>
            <a:ext cx="1568508" cy="155284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