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9" r:id="rId2"/>
    <p:sldId id="285" r:id="rId3"/>
    <p:sldId id="266" r:id="rId4"/>
    <p:sldId id="281" r:id="rId5"/>
    <p:sldId id="284" r:id="rId6"/>
    <p:sldId id="286" r:id="rId7"/>
    <p:sldId id="287" r:id="rId8"/>
    <p:sldId id="288" r:id="rId9"/>
    <p:sldId id="289" r:id="rId10"/>
    <p:sldId id="290" r:id="rId11"/>
    <p:sldId id="291" r:id="rId12"/>
    <p:sldId id="279" r:id="rId13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nsolas" panose="020B0609020204030204" pitchFamily="49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oJJQ/Bx54phgIwE+RMXi9NrKu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008080"/>
    <a:srgbClr val="993366"/>
    <a:srgbClr val="339966"/>
    <a:srgbClr val="990033"/>
    <a:srgbClr val="CCECFF"/>
    <a:srgbClr val="FFFF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 autoAdjust="0"/>
    <p:restoredTop sz="90045" autoAdjust="0"/>
  </p:normalViewPr>
  <p:slideViewPr>
    <p:cSldViewPr snapToGrid="0">
      <p:cViewPr varScale="1">
        <p:scale>
          <a:sx n="82" d="100"/>
          <a:sy n="82" d="100"/>
        </p:scale>
        <p:origin x="267" y="3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568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233D88-8018-4E9F-AB4A-98A7BBAF25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834B6-5C07-4317-936A-D39B3D436F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DF552-0698-4B73-9CF8-11036753CEB6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1CA0C-7DF0-4795-8351-9A39722C22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18879-4BC0-4CD3-9BD4-EA40A1FBCF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84190-D873-4EA6-8530-DA7A931EF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3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32724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75428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6914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4701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9 - Spring 2023</a:t>
            </a:r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9 - Spring 2023</a:t>
            </a:r>
            <a:endParaRPr dirty="0"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9 - Spring 2023</a:t>
            </a:r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1"/>
          </p:nvPr>
        </p:nvSpPr>
        <p:spPr>
          <a:xfrm>
            <a:off x="838201" y="1889032"/>
            <a:ext cx="10515600" cy="395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9 - Spring 2023</a:t>
            </a:r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9 - Spring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preserve="1" userDrawn="1">
  <p:cSld name="Activit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9 - Spring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D06408-CBE8-49C8-BF99-8A874C03FAC6}"/>
              </a:ext>
            </a:extLst>
          </p:cNvPr>
          <p:cNvSpPr/>
          <p:nvPr userDrawn="1"/>
        </p:nvSpPr>
        <p:spPr>
          <a:xfrm>
            <a:off x="10132840" y="136525"/>
            <a:ext cx="18288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13942D-824F-4D58-BD74-D47D2D03BFE9}"/>
              </a:ext>
            </a:extLst>
          </p:cNvPr>
          <p:cNvSpPr/>
          <p:nvPr userDrawn="1"/>
        </p:nvSpPr>
        <p:spPr>
          <a:xfrm>
            <a:off x="1456148" y="300788"/>
            <a:ext cx="8340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Poll in with your answer!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94A455-F5F1-47D6-B741-814CD35937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2502" y="273685"/>
            <a:ext cx="1569475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7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Lesson 9 - Spring 2023</a:t>
            </a:r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6180666"/>
            <a:ext cx="12192000" cy="6773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0Klf3ZxKoPkOWyWOc4FbNF?si=b2187df112ec458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1424247" y="1158240"/>
            <a:ext cx="9144000" cy="114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/>
              <a:t>CSE 121 – Lesson 9</a:t>
            </a:r>
            <a:endParaRPr dirty="0"/>
          </a:p>
        </p:txBody>
      </p:sp>
      <p:sp>
        <p:nvSpPr>
          <p:cNvPr id="91" name="Google Shape;91;p1"/>
          <p:cNvSpPr txBox="1">
            <a:spLocks noGrp="1"/>
          </p:cNvSpPr>
          <p:nvPr>
            <p:ph type="subTitle" idx="1"/>
          </p:nvPr>
        </p:nvSpPr>
        <p:spPr>
          <a:xfrm>
            <a:off x="1424247" y="2393085"/>
            <a:ext cx="9144000" cy="100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Miya </a:t>
            </a:r>
            <a:r>
              <a:rPr lang="en-US" dirty="0" err="1"/>
              <a:t>Natsuhara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Spring 2023</a:t>
            </a:r>
            <a:endParaRPr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3449782" y="4169006"/>
            <a:ext cx="5092930" cy="1341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5" anchor="t" anchorCtr="0">
            <a:normAutofit fontScale="92500" lnSpcReduction="10000"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TAs: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en-US"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en-US"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en-US"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en-US"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en-US"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Jasmine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Shananda</a:t>
            </a:r>
            <a:endParaRPr lang="en-US"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Vidhi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Larry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Jacqueline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Afifah</a:t>
            </a:r>
            <a:endParaRPr lang="en-US"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Atharva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Julia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Anju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Lydia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Jonus</a:t>
            </a:r>
            <a:endParaRPr lang="en-US"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Hugh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Mia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Archit</a:t>
            </a:r>
            <a:endParaRPr lang="en-US"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Grace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Kailye</a:t>
            </a:r>
            <a:endParaRPr lang="en-US"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Joshua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James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Justin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Aishah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Claire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Lydia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Kai</a:t>
            </a:r>
            <a:endParaRPr sz="18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68092F-2257-4EDE-B588-B45BF0662688}"/>
              </a:ext>
            </a:extLst>
          </p:cNvPr>
          <p:cNvSpPr txBox="1"/>
          <p:nvPr/>
        </p:nvSpPr>
        <p:spPr>
          <a:xfrm>
            <a:off x="3314007" y="3446997"/>
            <a:ext cx="5364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Music: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121 23sp Lecture Vibes 🌸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98425-9749-4DAA-AB0A-3AEACC578081}"/>
              </a:ext>
            </a:extLst>
          </p:cNvPr>
          <p:cNvSpPr txBox="1"/>
          <p:nvPr/>
        </p:nvSpPr>
        <p:spPr>
          <a:xfrm>
            <a:off x="354582" y="5510015"/>
            <a:ext cx="236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9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sli.do #cse121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D8039A-6F33-4949-8575-F27C86D88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70" y="3681215"/>
            <a:ext cx="1846441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B059E-F617-40F2-8036-2A7D20D9B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Problem-Solving Strategies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A62EE-602A-45F5-819E-2345105FC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91746" cy="4285089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Analogy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Is this similar to another problem you've seen?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highlight>
                  <a:srgbClr val="FFCC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Brainstorming </a:t>
            </a:r>
            <a:r>
              <a:rPr lang="en-US" sz="2400" dirty="0">
                <a:highlight>
                  <a:srgbClr val="FFCC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– Consider steps to solve problem before jumping into code</a:t>
            </a:r>
          </a:p>
          <a:p>
            <a:pPr lvl="1"/>
            <a:r>
              <a:rPr lang="en-US" sz="2000" dirty="0">
                <a:highlight>
                  <a:srgbClr val="FFCC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Try to do an example "by hand" </a:t>
            </a:r>
            <a:r>
              <a:rPr lang="en-US" sz="2000" dirty="0">
                <a:highlight>
                  <a:srgbClr val="FFCCCC"/>
                </a:highlight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outline steps</a:t>
            </a:r>
            <a:endParaRPr lang="en-US" sz="2000" dirty="0">
              <a:highlight>
                <a:srgbClr val="FFCCCC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highlight>
                  <a:srgbClr val="FFCC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Solve sub-problems </a:t>
            </a:r>
            <a:r>
              <a:rPr lang="en-US" sz="2400" dirty="0">
                <a:highlight>
                  <a:srgbClr val="FFCC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– Is there a smaller part of the problem to solve? </a:t>
            </a:r>
            <a:endParaRPr lang="en-US" sz="2400" b="1" dirty="0">
              <a:highlight>
                <a:srgbClr val="FFCCCC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Debugging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Does your solution behave correctly?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is it doing?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do you expect it to do?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area of your code controls that part of the output?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Iterative Development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Can we start by solving a different problem that is easier?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9290B-FDA6-4A84-88E5-3E11B1F2947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9 - Spring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C7216-FED8-4813-824F-B6DA6A713F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3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B059E-F617-40F2-8036-2A7D20D9B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Problem-Solving Strategies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A62EE-602A-45F5-819E-2345105FC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91746" cy="4285089"/>
          </a:xfrm>
        </p:spPr>
        <p:txBody>
          <a:bodyPr>
            <a:normAutofit/>
          </a:bodyPr>
          <a:lstStyle/>
          <a:p>
            <a:r>
              <a:rPr lang="en-US" sz="2400" b="1" dirty="0">
                <a:highlight>
                  <a:srgbClr val="FFCC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Analogy</a:t>
            </a:r>
            <a:r>
              <a:rPr lang="en-US" sz="2400" dirty="0">
                <a:highlight>
                  <a:srgbClr val="FFCC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– Is this similar to another problem you've seen?</a:t>
            </a:r>
            <a:endParaRPr lang="en-US" sz="2400" b="1" dirty="0">
              <a:highlight>
                <a:srgbClr val="FFCCCC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Brainstorming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Consider steps to solve problem before jumping into code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Try to do an example "by hand"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outline steps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Solve sub-problems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Is there a smaller part of the problem to solve?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Debugging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Does your solution behave correctly?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is it doing?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do you expect it to do?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area of your code controls that part of the output?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Iterative Development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Can we start by solving a different problem that is easier?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9290B-FDA6-4A84-88E5-3E11B1F2947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9 - Spring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C7216-FED8-4813-824F-B6DA6A713F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33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90526F-F7F8-4AD6-A794-BB4CCC8B2B9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9 - Spring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7806BE-25FC-4E76-838C-EDD2183DB8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991528-6147-4BD0-8D74-58F4748E3C4E}"/>
              </a:ext>
            </a:extLst>
          </p:cNvPr>
          <p:cNvSpPr txBox="1"/>
          <p:nvPr/>
        </p:nvSpPr>
        <p:spPr>
          <a:xfrm>
            <a:off x="291211" y="1947293"/>
            <a:ext cx="3430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is the output produced by executing this code?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4A75CC-3DE1-4C7B-99CB-700C99245020}"/>
              </a:ext>
            </a:extLst>
          </p:cNvPr>
          <p:cNvSpPr txBox="1"/>
          <p:nvPr/>
        </p:nvSpPr>
        <p:spPr>
          <a:xfrm>
            <a:off x="8686314" y="2036284"/>
            <a:ext cx="26674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7 -1 12</a:t>
            </a:r>
          </a:p>
          <a:p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-3 -1 13</a:t>
            </a:r>
          </a:p>
          <a:p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3 -1 13</a:t>
            </a:r>
          </a:p>
          <a:p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12 1 12</a:t>
            </a:r>
          </a:p>
          <a:p>
            <a:endParaRPr lang="en-US" sz="28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-14 1 13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1CD233-E01C-4CC5-8D48-04070F812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310" y="1185799"/>
            <a:ext cx="4554528" cy="497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08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B059E-F617-40F2-8036-2A7D20D9B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Project Showcase!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9290B-FDA6-4A84-88E5-3E11B1F2947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9 - Spring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C7216-FED8-4813-824F-B6DA6A713F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 descr="https://static.us.edusercontent.com/files/VaHonRAByJa9og06RiT98LUo">
            <a:extLst>
              <a:ext uri="{FF2B5EF4-FFF2-40B4-BE49-F238E27FC236}">
                <a16:creationId xmlns:a16="http://schemas.microsoft.com/office/drawing/2014/main" id="{7F83424E-DD8F-45D4-912A-2FA5767DB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52" y="1367214"/>
            <a:ext cx="1405521" cy="126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atic.us.edusercontent.com/files/WVLaGoye7sAWp0sVX3fwvCWO">
            <a:extLst>
              <a:ext uri="{FF2B5EF4-FFF2-40B4-BE49-F238E27FC236}">
                <a16:creationId xmlns:a16="http://schemas.microsoft.com/office/drawing/2014/main" id="{7DECD956-102D-4B17-AF65-B38DF53A1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482" y="2365059"/>
            <a:ext cx="1606266" cy="142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atic.us.edusercontent.com/files/xAu5jdKDm3NKwxLY4OL0Bxqg">
            <a:extLst>
              <a:ext uri="{FF2B5EF4-FFF2-40B4-BE49-F238E27FC236}">
                <a16:creationId xmlns:a16="http://schemas.microsoft.com/office/drawing/2014/main" id="{15956E1D-6960-4C21-B3AD-14F3037CB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711" y="4359792"/>
            <a:ext cx="1814654" cy="166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tatic.us.edusercontent.com/files/ySK8eVvKDUVFSa4g6VWBxBgs">
            <a:extLst>
              <a:ext uri="{FF2B5EF4-FFF2-40B4-BE49-F238E27FC236}">
                <a16:creationId xmlns:a16="http://schemas.microsoft.com/office/drawing/2014/main" id="{630D093F-88CC-48CE-8093-7218A0FFC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098" y="683204"/>
            <a:ext cx="2910501" cy="521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tatic.us.edusercontent.com/files/3EZdZOpVA3ueM5bQMuXNjner">
            <a:extLst>
              <a:ext uri="{FF2B5EF4-FFF2-40B4-BE49-F238E27FC236}">
                <a16:creationId xmlns:a16="http://schemas.microsoft.com/office/drawing/2014/main" id="{089DB4F7-9A42-4F47-826E-C14D174E8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503" y="1919288"/>
            <a:ext cx="3545573" cy="330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tatic.us.edusercontent.com/files/GGrp5azAqAXSju8nD1Prbf5F">
            <a:extLst>
              <a:ext uri="{FF2B5EF4-FFF2-40B4-BE49-F238E27FC236}">
                <a16:creationId xmlns:a16="http://schemas.microsoft.com/office/drawing/2014/main" id="{84B16327-F599-4A21-8923-6D1C75236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87" y="2994044"/>
            <a:ext cx="2432458" cy="245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tatic.us.edusercontent.com/files/2Y1xqUM4dDXwKY6UEueyOetN">
            <a:extLst>
              <a:ext uri="{FF2B5EF4-FFF2-40B4-BE49-F238E27FC236}">
                <a16:creationId xmlns:a16="http://schemas.microsoft.com/office/drawing/2014/main" id="{30FC3915-48BE-4690-8F35-AA9B243AA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366" y="136525"/>
            <a:ext cx="1990953" cy="196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963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Announcements, Reminders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460850"/>
            <a:ext cx="10665300" cy="4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Creative Project 2 released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Due Tuesday, May 2</a:t>
            </a:r>
          </a:p>
          <a:p>
            <a:pPr marL="508000" indent="-4572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Resubmission Cycle 2 form released</a:t>
            </a:r>
          </a:p>
          <a:p>
            <a:pPr marL="965200" lvl="1" indent="-4572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Note: this is the last time C0 is eligible for resubmission.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Quiz 0 Retakes possible 5/2, 5/9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Grades for Quiz 0 Retakes will be released all at once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Quiz 1 on Thursday, May 4 in quiz section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Mid-Quarter Formative Feedback with Ken Yasuhara for part of class on Wednesday, May 3</a:t>
            </a:r>
            <a:endParaRPr lang="en-US"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9 -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B059E-F617-40F2-8036-2A7D20D9B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Problem-Solving Strategies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A62EE-602A-45F5-819E-2345105FC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91746" cy="4285089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Analogy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Is this similar to another problem you've seen?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Brainstorming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Consider steps to solve problem before jumping into code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Try to do an example "by hand"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outline steps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Solve sub-problems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Is there a smaller part of the problem to solve?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Debugging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Does your solution behave correctly?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is it doing?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do you expect it to do?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area of your code controls that part of the output?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Iterative Development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Can we start by solving a different problem that is easier?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9290B-FDA6-4A84-88E5-3E11B1F2947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9 - Spring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C7216-FED8-4813-824F-B6DA6A713F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0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B059E-F617-40F2-8036-2A7D20D9B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Metacognition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A62EE-602A-45F5-819E-2345105FC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91746" cy="428508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Metacognition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thinking about how you think</a:t>
            </a:r>
          </a:p>
          <a:p>
            <a:pPr marL="571500" lvl="1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Asking questions about your solution process</a:t>
            </a:r>
          </a:p>
          <a:p>
            <a:pPr marL="571500" lvl="1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While debugging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 explain to yourself why you're making this change to your program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Before running your program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 make an explicit prediction of what you expect to see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When coding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 be aware of when you're not making progress, so you can take a break or try a different strategy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When studying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 What is the relationship of this topic to other ideas in the course? 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9290B-FDA6-4A84-88E5-3E11B1F2947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9 - Spring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C7216-FED8-4813-824F-B6DA6A713F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72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Conditionals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9 -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FEA84A-BB60-4B1B-A40D-378BD7182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15251"/>
            <a:ext cx="4861743" cy="1795463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Executes a block of statements only if the test is true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2050" name="Picture 2" descr="Syntax of an if statement. Top line says &quot;if (test) {&quot; with test being highlighted in light blue. The next line is indented and highlighted in yellow with text that says &quot;body (statements to be executed)&quot;. The last line says &quot;}&quot;.">
            <a:extLst>
              <a:ext uri="{FF2B5EF4-FFF2-40B4-BE49-F238E27FC236}">
                <a16:creationId xmlns:a16="http://schemas.microsoft.com/office/drawing/2014/main" id="{DEC11AF5-795D-489D-B722-DF17DDF78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52" y="1633537"/>
            <a:ext cx="6093307" cy="17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atic.us.edusercontent.com/files/Vnsz41NB0bTuY2iUiabGPRui">
            <a:extLst>
              <a:ext uri="{FF2B5EF4-FFF2-40B4-BE49-F238E27FC236}">
                <a16:creationId xmlns:a16="http://schemas.microsoft.com/office/drawing/2014/main" id="{E6B1AFC3-C68D-48B8-8F7B-5A650D057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029" y="1447794"/>
            <a:ext cx="5351984" cy="317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021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Conditionals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9 -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FEA84A-BB60-4B1B-A40D-378BD7182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15251"/>
            <a:ext cx="4861743" cy="1795463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Executes a block of statements if the test is true, executes another block of statements if the test is false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3074" name="Picture 2" descr="Text showing the syntax of an if/else statement. The first line says &quot;if (test) {&quot; with &quot;test&quot; being highlighted light blue. The line below has text that says &quot;statement(s)&quot; highlighted light blue. The line below has text that says &quot;} else {&quot; with &quot;else&quot; being highlighted yellow. The line below has text &quot;statement(s)&quot; highlighted yellow. The last line below has text that is &quot;}&quot;.">
            <a:extLst>
              <a:ext uri="{FF2B5EF4-FFF2-40B4-BE49-F238E27FC236}">
                <a16:creationId xmlns:a16="http://schemas.microsoft.com/office/drawing/2014/main" id="{0E0E41CF-4639-4BDB-9198-1AA7B78F0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113" y="1558865"/>
            <a:ext cx="3282285" cy="256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eader at the top highlighted in blue with text that says “if/else statement control flow”.  Box 1 is gray and centered below the header with green highlighted text at the top middle of the box saying “START HERE”. The text in Box 1 says “Is the conditional test true?“. To the left of Box 1 is red-highlighted test saying “NO” with an arrow that points downwards to Box 3. To the right of Box 1 is green-highlighted text that says “YES” with an arrow that points downwards to Box 2.  Box 2 is below Box 1 to the right and centered on the image. The text in Box 2 says “Execute the controlled statement(s) inside the if statement”. Box 2 has an arrow below it that points to Box 4, located to the center left, below Box 2.  Box 3 is below Box 2 to the left and centered on the image. The text in Box 3 says “Execute the controlled statement(s) inside the else statement.“. Box 3 has an arrow below it that points to Box 3, located to the center right, below Box 3.  Box 4 is located at the bottom, aligned with Box 1 in the center. Text of Box 4 says “Execute the statement after the if/else statement”.">
            <a:extLst>
              <a:ext uri="{FF2B5EF4-FFF2-40B4-BE49-F238E27FC236}">
                <a16:creationId xmlns:a16="http://schemas.microsoft.com/office/drawing/2014/main" id="{0C1E4248-04CD-48E5-A81D-472BAF4B8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455" y="967671"/>
            <a:ext cx="5459022" cy="464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388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Conditionals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9 -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FEA84A-BB60-4B1B-A40D-378BD7182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96393"/>
            <a:ext cx="6168317" cy="2214322"/>
          </a:xfrm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en-US" dirty="0"/>
              <a:t>Chooses between a block of statements to execute out of multiple choices, depending on which test it passes</a:t>
            </a:r>
          </a:p>
          <a:p>
            <a:r>
              <a:rPr lang="en-US" dirty="0"/>
              <a:t>If it ends in an else, exactly one block will be executed. </a:t>
            </a:r>
          </a:p>
          <a:p>
            <a:r>
              <a:rPr lang="en-US" dirty="0"/>
              <a:t>If it ends in an else if, at most one block will be executed, but the code also may not execute any blocks of statements.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5122" name="Picture 2" descr="Text showing the syntax of an if/else statement. The first line says “if (test) {” with “test” being highlighted light blue. The line below has text that says “statement(s)” highlighted light blue. The line below has text that says “} else if (test) {” with “elseif (test)” being highlighted yellow. The line below has text “statement(s)” highlighted yellow. The last line below has text that is “}”.">
            <a:extLst>
              <a:ext uri="{FF2B5EF4-FFF2-40B4-BE49-F238E27FC236}">
                <a16:creationId xmlns:a16="http://schemas.microsoft.com/office/drawing/2014/main" id="{5C6FDFC3-BA1F-4F69-81F9-69464E9EC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428" y="1504781"/>
            <a:ext cx="3150287" cy="243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eader at the top highlighted in blue with text that says “if/else if statement control flow”.  Box 1 is gray and centered below the header with green highlighted text at the top middle of the box saying “START HERE”. The text in Box 1 says “Is test 1?“. To the left of Box 1 is red-highlighted test saying “NO” with an arrow that points downwards to Box 3. To the right of Box 1 is green-highlighted text that says “YES” with an arrow that points downwards to Box 2.  Box 2 is below Box 1 to the right and centered on the image. The text in Box 2 says “Execute statement(s) 1”. Box 2 has an arrow below it that points to Box 5, located to the center left, below Box 2.  Box 3 is below Box 1 to the left and centered on the image. The text in Box 3 says “Is the test 2 true?“. To the left of Box 3 is red-highlighted test saying “NO” with an arrow that points downwards to Box 5. To the right of Box 3 is green-highlighted text that says “YES” with an arrow that points downwards to Box 4.  Box 4 is located to the right of Box 3. The text of Box 4 says “Execute statement(s) 2”. Box 4 has an arrow to the right and below that points to Box 5 below it.  Box 5 is located at the bottom to the left of the image that says “Execute the statement(s) of the conditional structure”. ">
            <a:extLst>
              <a:ext uri="{FF2B5EF4-FFF2-40B4-BE49-F238E27FC236}">
                <a16:creationId xmlns:a16="http://schemas.microsoft.com/office/drawing/2014/main" id="{AFFDC275-92A6-46F2-B14E-F5342E4B6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59" y="1092037"/>
            <a:ext cx="5299280" cy="467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59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9290B-FDA6-4A84-88E5-3E11B1F2947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9 - Spring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C7216-FED8-4813-824F-B6DA6A713F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0558FA2-6DB8-4602-8F16-7CF096FD1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115" y="541651"/>
            <a:ext cx="7185769" cy="505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87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31719</TotalTime>
  <Words>716</Words>
  <Application>Microsoft Office PowerPoint</Application>
  <PresentationFormat>Widescreen</PresentationFormat>
  <Paragraphs>124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Arial</vt:lpstr>
      <vt:lpstr>Consolas</vt:lpstr>
      <vt:lpstr>Wingdings</vt:lpstr>
      <vt:lpstr>Office Theme</vt:lpstr>
      <vt:lpstr>CSE 121 – Lesson 9</vt:lpstr>
      <vt:lpstr>Creative Project Showcase!</vt:lpstr>
      <vt:lpstr>Announcements, Reminders</vt:lpstr>
      <vt:lpstr>Common Problem-Solving Strategies</vt:lpstr>
      <vt:lpstr>Metacognition</vt:lpstr>
      <vt:lpstr>(PCM) Conditionals</vt:lpstr>
      <vt:lpstr>(PCM) Conditionals</vt:lpstr>
      <vt:lpstr>(PCM) Conditionals</vt:lpstr>
      <vt:lpstr>PowerPoint Presentation</vt:lpstr>
      <vt:lpstr>Common Problem-Solving Strategies</vt:lpstr>
      <vt:lpstr>Common Problem-Solving Strategies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121</dc:title>
  <dc:creator>Brett Wortzman</dc:creator>
  <cp:lastModifiedBy>mnats</cp:lastModifiedBy>
  <cp:revision>102</cp:revision>
  <dcterms:created xsi:type="dcterms:W3CDTF">2020-09-29T18:40:50Z</dcterms:created>
  <dcterms:modified xsi:type="dcterms:W3CDTF">2023-05-03T19:24:26Z</dcterms:modified>
</cp:coreProperties>
</file>