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6" r:id="rId3"/>
    <p:sldId id="281" r:id="rId4"/>
    <p:sldId id="284" r:id="rId5"/>
    <p:sldId id="276" r:id="rId6"/>
    <p:sldId id="264" r:id="rId7"/>
    <p:sldId id="283" r:id="rId8"/>
    <p:sldId id="280" r:id="rId9"/>
    <p:sldId id="282" r:id="rId10"/>
    <p:sldId id="277" r:id="rId11"/>
    <p:sldId id="279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olas" panose="020B0609020204030204" pitchFamily="49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339966"/>
    <a:srgbClr val="990033"/>
    <a:srgbClr val="CCECFF"/>
    <a:srgbClr val="008080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0045" autoAdjust="0"/>
  </p:normalViewPr>
  <p:slideViewPr>
    <p:cSldViewPr snapToGrid="0">
      <p:cViewPr varScale="1">
        <p:scale>
          <a:sx n="82" d="100"/>
          <a:sy n="82" d="100"/>
        </p:scale>
        <p:origin x="267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may get error if indexing int is out of bounds (e.g. negative index, or larger than the length of the string)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Safety guy = should return without error in usual case</a:t>
            </a:r>
            <a:endParaRPr/>
          </a:p>
        </p:txBody>
      </p:sp>
      <p:sp>
        <p:nvSpPr>
          <p:cNvPr id="123" name="Google Shape;1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94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157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EFF15-E48D-48FE-BE09-5587B5106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700" y="273685"/>
            <a:ext cx="15290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8 -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Klf3ZxKoPkOWyWOc4FbNF?si=b2187df112ec45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8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424247" y="2393085"/>
            <a:ext cx="9144000" cy="10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Miya </a:t>
            </a:r>
            <a:r>
              <a:rPr lang="en-US" dirty="0" err="1"/>
              <a:t>Natsuhara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Spring 2023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3449782" y="4169006"/>
            <a:ext cx="5092930" cy="134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5" anchor="t" anchorCtr="0">
            <a:normAutofit fontScale="92500" lnSpcReduction="100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TAs: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Jasmine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Shananda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Vidhi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Larry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Jacqueline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Afifah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Atharva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Anju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Jonus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Hugh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Kailye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Joshua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Justin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Aishah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Claire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8092F-2257-4EDE-B588-B45BF0662688}"/>
              </a:ext>
            </a:extLst>
          </p:cNvPr>
          <p:cNvSpPr txBox="1"/>
          <p:nvPr/>
        </p:nvSpPr>
        <p:spPr>
          <a:xfrm>
            <a:off x="3314007" y="3446997"/>
            <a:ext cx="536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121 23sp Lecture Vibes 🌸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E648A-4F68-45BF-AF02-3AE7C0776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32" y="3708607"/>
            <a:ext cx="1798917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893530" y="1175087"/>
            <a:ext cx="7717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correct implementation of a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maxDatingAge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F44D3-112B-4071-A27B-7BCA47797A41}"/>
              </a:ext>
            </a:extLst>
          </p:cNvPr>
          <p:cNvSpPr txBox="1"/>
          <p:nvPr/>
        </p:nvSpPr>
        <p:spPr>
          <a:xfrm>
            <a:off x="198025" y="2585946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4A2A8-09FA-404E-BCBF-8ABB802E808D}"/>
              </a:ext>
            </a:extLst>
          </p:cNvPr>
          <p:cNvSpPr txBox="1"/>
          <p:nvPr/>
        </p:nvSpPr>
        <p:spPr>
          <a:xfrm>
            <a:off x="6205852" y="2684958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74784-7A20-4C9D-81AE-38458E0DC5F6}"/>
              </a:ext>
            </a:extLst>
          </p:cNvPr>
          <p:cNvSpPr txBox="1"/>
          <p:nvPr/>
        </p:nvSpPr>
        <p:spPr>
          <a:xfrm>
            <a:off x="212099" y="4287584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659C6-6DAB-4BA1-A8E0-2F5BC337547B}"/>
              </a:ext>
            </a:extLst>
          </p:cNvPr>
          <p:cNvSpPr txBox="1"/>
          <p:nvPr/>
        </p:nvSpPr>
        <p:spPr>
          <a:xfrm>
            <a:off x="6205852" y="4236601"/>
            <a:ext cx="69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D05CD-071E-4942-9AFF-26E2E71F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0" y="2767315"/>
            <a:ext cx="5352299" cy="123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58260-3D55-4ACB-85C2-185C8CE5E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04" y="2767314"/>
            <a:ext cx="5414945" cy="1053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63479-D3F2-4FDF-9AAD-572EC72BE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30" y="4386596"/>
            <a:ext cx="5352300" cy="127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2C0807-F15D-4364-A755-75574F63F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504" y="4310348"/>
            <a:ext cx="5265121" cy="9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of this program?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7676301" y="1715953"/>
            <a:ext cx="21607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</a:t>
            </a: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  <a:p>
            <a:endParaRPr lang="en-US" sz="36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07798-4A80-4177-B525-5B4DBC534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6" y="2177913"/>
            <a:ext cx="6038588" cy="304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1 is due tonight, Wed April 26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Creative Project 2 will be released later today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Retakes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First round yesterday went smoothly!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0 also eligible for retake on 5/2 and 5/9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Quiz 1 scheduled for Thursday next week, May 2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/>
              <a:t>Wednesday May 3: Mid-term Formative Feedback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8 -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Metacognition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Metacognition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thinking about how you think</a:t>
            </a:r>
          </a:p>
          <a:p>
            <a:pPr marL="5715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Asking questions about your solution process</a:t>
            </a:r>
          </a:p>
          <a:p>
            <a:pPr marL="5715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While debugging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explain to yourself why you're making this change to your program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Before running your program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make an explicit prediction of what you expect to see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When coding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be aware of when you're not making progress, so you can take a break or try a different strategy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When studying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What is the relationship of this topic to other ideas in the course?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Returns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8 -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479781"/>
            <a:ext cx="10515599" cy="4668457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allow us to send values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(int num)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(num + " is the best!");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return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&lt;value of correct type&gt;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that returns a value…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result =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(42);</a:t>
            </a:r>
          </a:p>
        </p:txBody>
      </p:sp>
      <p:sp>
        <p:nvSpPr>
          <p:cNvPr id="2" name="Callout: Left Arrow 1">
            <a:extLst>
              <a:ext uri="{FF2B5EF4-FFF2-40B4-BE49-F238E27FC236}">
                <a16:creationId xmlns:a16="http://schemas.microsoft.com/office/drawing/2014/main" id="{EC6FA454-66F1-47DF-8CE5-7621887BE935}"/>
              </a:ext>
            </a:extLst>
          </p:cNvPr>
          <p:cNvSpPr/>
          <p:nvPr/>
        </p:nvSpPr>
        <p:spPr>
          <a:xfrm>
            <a:off x="7967511" y="3056862"/>
            <a:ext cx="4100239" cy="1514293"/>
          </a:xfrm>
          <a:prstGeom prst="leftArrowCallou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Evaluates the expression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 this value to where the method is called from</a:t>
            </a:r>
          </a:p>
          <a:p>
            <a:pPr algn="ctr">
              <a:spcAft>
                <a:spcPts val="1800"/>
              </a:spcAft>
            </a:pPr>
            <a:r>
              <a:rPr lang="en-US" sz="1600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immediately exits </a:t>
            </a:r>
          </a:p>
        </p:txBody>
      </p:sp>
    </p:spTree>
    <p:extLst>
      <p:ext uri="{BB962C8B-B14F-4D97-AF65-F5344CB8AC3E}">
        <p14:creationId xmlns:p14="http://schemas.microsoft.com/office/powerpoint/2010/main" val="19754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89071" y="501649"/>
            <a:ext cx="107679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b="1" dirty="0">
                <a:solidFill>
                  <a:srgbClr val="993366"/>
                </a:solidFill>
              </a:rPr>
              <a:t>(Recall) </a:t>
            </a:r>
            <a:r>
              <a:rPr lang="en-US" sz="4000" dirty="0"/>
              <a:t>String Methods 	</a:t>
            </a:r>
            <a:r>
              <a:rPr lang="en-US" sz="2200" dirty="0"/>
              <a:t>Usage: 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&lt;string variable&gt;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&lt;method&gt;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 dirty="0"/>
            </a:br>
            <a:endParaRPr sz="4000"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3 - Winter 2023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91AB3-7AF2-4F1C-8C84-32A4E531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43706"/>
              </p:ext>
            </p:extLst>
          </p:nvPr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String s = "gumball";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s =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(7, 8).</a:t>
            </a:r>
            <a:r>
              <a:rPr lang="en-US" sz="2400" dirty="0" err="1">
                <a:latin typeface="Consolas" panose="020B0609020204030204" pitchFamily="49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</a:rPr>
              <a:t>() + </a:t>
            </a:r>
            <a:r>
              <a:rPr lang="en-US" sz="2400" dirty="0" err="1">
                <a:latin typeface="Consolas" panose="020B0609020204030204" pitchFamily="49" charset="0"/>
              </a:rPr>
              <a:t>s.substring</a:t>
            </a:r>
            <a:r>
              <a:rPr lang="en-US" sz="2400" dirty="0">
                <a:latin typeface="Consolas" panose="020B0609020204030204" pitchFamily="49" charset="0"/>
              </a:rPr>
              <a:t>(8) + "ball";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Example of returns: Math</a:t>
            </a:r>
            <a:r>
              <a:rPr lang="en-US" b="1" dirty="0">
                <a:solidFill>
                  <a:schemeClr val="bg2"/>
                </a:solidFill>
              </a:rPr>
              <a:t> class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8 -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CAE0B5-A1BC-4961-8F35-8228C4F47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01747"/>
              </p:ext>
            </p:extLst>
          </p:nvPr>
        </p:nvGraphicFramePr>
        <p:xfrm>
          <a:off x="897574" y="1459341"/>
          <a:ext cx="10396852" cy="455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426">
                  <a:extLst>
                    <a:ext uri="{9D8B030D-6E8A-4147-A177-3AD203B41FA5}">
                      <a16:colId xmlns:a16="http://schemas.microsoft.com/office/drawing/2014/main" val="1462090851"/>
                    </a:ext>
                  </a:extLst>
                </a:gridCol>
                <a:gridCol w="5198426">
                  <a:extLst>
                    <a:ext uri="{9D8B030D-6E8A-4147-A177-3AD203B41FA5}">
                      <a16:colId xmlns:a16="http://schemas.microsoft.com/office/drawing/2014/main" val="1567639727"/>
                    </a:ext>
                  </a:extLst>
                </a:gridCol>
              </a:tblGrid>
              <a:tr h="50439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7898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35250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72581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50819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Larger of the two given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795187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Smaller of the two given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446841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20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</a:t>
                      </a:r>
                      <a:endParaRPr lang="en-US" sz="20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50083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67658"/>
                  </a:ext>
                </a:extLst>
              </a:tr>
              <a:tr h="504399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28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double value = 823.577564893;</a:t>
            </a:r>
          </a:p>
          <a:p>
            <a:pPr marL="11430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double </a:t>
            </a:r>
            <a:r>
              <a:rPr lang="en-US" sz="2400" dirty="0" err="1">
                <a:latin typeface="Consolas" panose="020B0609020204030204" pitchFamily="49" charset="0"/>
              </a:rPr>
              <a:t>roundedValue</a:t>
            </a:r>
            <a:r>
              <a:rPr lang="en-US" sz="2400" dirty="0">
                <a:latin typeface="Consolas" panose="020B0609020204030204" pitchFamily="49" charset="0"/>
              </a:rPr>
              <a:t> = (double) </a:t>
            </a:r>
            <a:r>
              <a:rPr lang="en-US" sz="2400" dirty="0" err="1">
                <a:latin typeface="Consolas" panose="020B0609020204030204" pitchFamily="49" charset="0"/>
              </a:rPr>
              <a:t>Math.round</a:t>
            </a:r>
            <a:r>
              <a:rPr lang="en-US" sz="2400" dirty="0">
                <a:latin typeface="Consolas" panose="020B0609020204030204" pitchFamily="49" charset="0"/>
              </a:rPr>
              <a:t>(value * 100) / 100;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23609</TotalTime>
  <Words>831</Words>
  <Application>Microsoft Office PowerPoint</Application>
  <PresentationFormat>Widescreen</PresentationFormat>
  <Paragraphs>156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Consolas</vt:lpstr>
      <vt:lpstr>Wingdings</vt:lpstr>
      <vt:lpstr>Calibri</vt:lpstr>
      <vt:lpstr>Arial</vt:lpstr>
      <vt:lpstr>Office Theme</vt:lpstr>
      <vt:lpstr>CSE 121 – Lesson 8</vt:lpstr>
      <vt:lpstr>Announcements, Reminders</vt:lpstr>
      <vt:lpstr>Common Problem-Solving Strategies</vt:lpstr>
      <vt:lpstr>Metacognition</vt:lpstr>
      <vt:lpstr>(PCM) Returns</vt:lpstr>
      <vt:lpstr>(Recall) String Methods  Usage: &lt;string variable&gt;.&lt;method&gt;(…) </vt:lpstr>
      <vt:lpstr>String example </vt:lpstr>
      <vt:lpstr>Example of returns: Math class</vt:lpstr>
      <vt:lpstr>Math example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95</cp:revision>
  <dcterms:created xsi:type="dcterms:W3CDTF">2020-09-29T18:40:50Z</dcterms:created>
  <dcterms:modified xsi:type="dcterms:W3CDTF">2023-04-26T22:28:05Z</dcterms:modified>
</cp:coreProperties>
</file>