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5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81341"/>
            <a:ext cx="12191999" cy="6740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13868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1239" y="1302868"/>
            <a:ext cx="8445500" cy="308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en.spotify.com/playlist/0Klf3ZxKoPkOWyWOc4FbNF?si=b2187df112ec45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2985" y="1279601"/>
            <a:ext cx="58648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CSE </a:t>
            </a:r>
            <a:r>
              <a:rPr sz="6000" dirty="0"/>
              <a:t>121 – </a:t>
            </a:r>
            <a:r>
              <a:rPr sz="6000" spc="-5" dirty="0"/>
              <a:t>Lesson</a:t>
            </a:r>
            <a:r>
              <a:rPr sz="6000" spc="-70" dirty="0"/>
              <a:t> </a:t>
            </a:r>
            <a:r>
              <a:rPr sz="6000" dirty="0"/>
              <a:t>6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3393185" y="2278044"/>
            <a:ext cx="4976495" cy="163512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9235" algn="ctr">
              <a:lnSpc>
                <a:spcPct val="100000"/>
              </a:lnSpc>
              <a:spcBef>
                <a:spcPts val="825"/>
              </a:spcBef>
            </a:pPr>
            <a:r>
              <a:rPr sz="2400" dirty="0">
                <a:latin typeface="Carlito"/>
                <a:cs typeface="Carlito"/>
              </a:rPr>
              <a:t>Miya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Natsuhara</a:t>
            </a:r>
            <a:endParaRPr sz="2400">
              <a:latin typeface="Carlito"/>
              <a:cs typeface="Carlito"/>
            </a:endParaRPr>
          </a:p>
          <a:p>
            <a:pPr marL="228600" algn="ctr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Carlito"/>
                <a:cs typeface="Carlito"/>
              </a:rPr>
              <a:t>Spring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2023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2800" spc="-5" dirty="0">
                <a:latin typeface="Carlito"/>
                <a:cs typeface="Carlito"/>
              </a:rPr>
              <a:t>Music: </a:t>
            </a:r>
            <a:r>
              <a:rPr sz="2800" u="heavy" spc="-5" dirty="0">
                <a:solidFill>
                  <a:srgbClr val="330064"/>
                </a:solidFill>
                <a:uFill>
                  <a:solidFill>
                    <a:srgbClr val="330064"/>
                  </a:solidFill>
                </a:uFill>
                <a:latin typeface="Carlito"/>
                <a:cs typeface="Carlito"/>
                <a:hlinkClick r:id="rId2"/>
              </a:rPr>
              <a:t>121 23sp </a:t>
            </a:r>
            <a:r>
              <a:rPr sz="2800" u="heavy" spc="-10" dirty="0">
                <a:solidFill>
                  <a:srgbClr val="330064"/>
                </a:solidFill>
                <a:uFill>
                  <a:solidFill>
                    <a:srgbClr val="330064"/>
                  </a:solidFill>
                </a:uFill>
                <a:latin typeface="Carlito"/>
                <a:cs typeface="Carlito"/>
                <a:hlinkClick r:id="rId2"/>
              </a:rPr>
              <a:t>Lecture Vibes</a:t>
            </a:r>
            <a:r>
              <a:rPr sz="2800" u="heavy" spc="130" dirty="0">
                <a:solidFill>
                  <a:srgbClr val="330064"/>
                </a:solidFill>
                <a:uFill>
                  <a:solidFill>
                    <a:srgbClr val="330064"/>
                  </a:solidFill>
                </a:uFill>
                <a:latin typeface="Carlito"/>
                <a:cs typeface="Carlito"/>
                <a:hlinkClick r:id="rId2"/>
              </a:rPr>
              <a:t> </a:t>
            </a:r>
            <a:r>
              <a:rPr sz="2800" u="heavy" spc="1725" dirty="0">
                <a:solidFill>
                  <a:srgbClr val="330064"/>
                </a:solidFill>
                <a:uFill>
                  <a:solidFill>
                    <a:srgbClr val="330064"/>
                  </a:solidFill>
                </a:uFill>
                <a:latin typeface="Arial"/>
                <a:cs typeface="Arial"/>
                <a:hlinkClick r:id="rId2"/>
              </a:rPr>
              <a:t>🌸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10532" y="5178678"/>
            <a:ext cx="554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i="1" dirty="0">
                <a:latin typeface="Carlito"/>
                <a:cs typeface="Carlito"/>
              </a:rPr>
              <a:t>A</a:t>
            </a:r>
            <a:r>
              <a:rPr sz="1700" i="1" spc="-10" dirty="0">
                <a:latin typeface="Carlito"/>
                <a:cs typeface="Carlito"/>
              </a:rPr>
              <a:t>f</a:t>
            </a:r>
            <a:r>
              <a:rPr sz="1700" i="1" dirty="0">
                <a:latin typeface="Carlito"/>
                <a:cs typeface="Carlito"/>
              </a:rPr>
              <a:t>ifah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9076" y="4141977"/>
            <a:ext cx="269240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3775" algn="l"/>
                <a:tab pos="1975485" algn="l"/>
              </a:tabLst>
            </a:pP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TA</a:t>
            </a:r>
            <a:r>
              <a:rPr sz="1700" i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r>
              <a:rPr sz="1700" i="1" dirty="0">
                <a:latin typeface="Carlito"/>
                <a:cs typeface="Carlito"/>
              </a:rPr>
              <a:t>	Ja</a:t>
            </a:r>
            <a:r>
              <a:rPr sz="1700" i="1" spc="-10" dirty="0">
                <a:latin typeface="Carlito"/>
                <a:cs typeface="Carlito"/>
              </a:rPr>
              <a:t>s</a:t>
            </a:r>
            <a:r>
              <a:rPr sz="1700" i="1" dirty="0">
                <a:latin typeface="Carlito"/>
                <a:cs typeface="Carlito"/>
              </a:rPr>
              <a:t>mine	Atha</a:t>
            </a:r>
            <a:r>
              <a:rPr sz="1700" i="1" spc="5" dirty="0">
                <a:latin typeface="Carlito"/>
                <a:cs typeface="Carlito"/>
              </a:rPr>
              <a:t>r</a:t>
            </a:r>
            <a:r>
              <a:rPr sz="1700" i="1" dirty="0">
                <a:latin typeface="Carlito"/>
                <a:cs typeface="Carlito"/>
              </a:rPr>
              <a:t>va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0532" y="4348937"/>
            <a:ext cx="139890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i="1" spc="-5" dirty="0">
                <a:latin typeface="Carlito"/>
                <a:cs typeface="Carlito"/>
              </a:rPr>
              <a:t>Shananda</a:t>
            </a:r>
            <a:r>
              <a:rPr sz="1700" i="1" spc="5" dirty="0">
                <a:latin typeface="Carlito"/>
                <a:cs typeface="Carlito"/>
              </a:rPr>
              <a:t> </a:t>
            </a:r>
            <a:r>
              <a:rPr sz="1700" i="1" dirty="0">
                <a:latin typeface="Carlito"/>
                <a:cs typeface="Carlito"/>
              </a:rPr>
              <a:t>Julia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532" y="4556886"/>
            <a:ext cx="14071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3775" algn="l"/>
              </a:tabLst>
            </a:pPr>
            <a:r>
              <a:rPr sz="1700" i="1" dirty="0">
                <a:latin typeface="Carlito"/>
                <a:cs typeface="Carlito"/>
              </a:rPr>
              <a:t>Vidhi	Anju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0532" y="4764151"/>
            <a:ext cx="14681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3775" algn="l"/>
              </a:tabLst>
            </a:pPr>
            <a:r>
              <a:rPr sz="1700" i="1" dirty="0">
                <a:latin typeface="Carlito"/>
                <a:cs typeface="Carlito"/>
              </a:rPr>
              <a:t>Larry	</a:t>
            </a:r>
            <a:r>
              <a:rPr sz="1700" i="1" spc="-5" dirty="0">
                <a:latin typeface="Carlito"/>
                <a:cs typeface="Carlito"/>
              </a:rPr>
              <a:t>Lydia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532" y="4971415"/>
            <a:ext cx="149415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i="1" dirty="0">
                <a:latin typeface="Carlito"/>
                <a:cs typeface="Carlito"/>
              </a:rPr>
              <a:t>Jacqueline</a:t>
            </a:r>
            <a:r>
              <a:rPr sz="1700" i="1" spc="100" dirty="0">
                <a:latin typeface="Carlito"/>
                <a:cs typeface="Carlito"/>
              </a:rPr>
              <a:t> </a:t>
            </a:r>
            <a:r>
              <a:rPr sz="1700" i="1" dirty="0">
                <a:latin typeface="Carlito"/>
                <a:cs typeface="Carlito"/>
              </a:rPr>
              <a:t>Jonus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2241" y="5178678"/>
            <a:ext cx="49339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i="1" spc="-10" dirty="0">
                <a:latin typeface="Carlito"/>
                <a:cs typeface="Carlito"/>
              </a:rPr>
              <a:t>H</a:t>
            </a:r>
            <a:r>
              <a:rPr sz="1700" i="1" spc="-5" dirty="0">
                <a:latin typeface="Carlito"/>
                <a:cs typeface="Carlito"/>
              </a:rPr>
              <a:t>ugh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5221" y="4141977"/>
            <a:ext cx="624205" cy="13220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09"/>
              </a:spcBef>
            </a:pPr>
            <a:r>
              <a:rPr sz="1700" i="1" dirty="0">
                <a:latin typeface="Carlito"/>
                <a:cs typeface="Carlito"/>
              </a:rPr>
              <a:t>Mia  Archit  </a:t>
            </a:r>
            <a:r>
              <a:rPr sz="1700" i="1" spc="-5" dirty="0">
                <a:latin typeface="Carlito"/>
                <a:cs typeface="Carlito"/>
              </a:rPr>
              <a:t>Grace  </a:t>
            </a:r>
            <a:r>
              <a:rPr sz="1700" i="1" dirty="0">
                <a:latin typeface="Carlito"/>
                <a:cs typeface="Carlito"/>
              </a:rPr>
              <a:t>Kailye  Joshua  James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6678" y="4141977"/>
            <a:ext cx="619760" cy="11150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09"/>
              </a:spcBef>
            </a:pPr>
            <a:r>
              <a:rPr sz="1700" i="1" dirty="0">
                <a:latin typeface="Carlito"/>
                <a:cs typeface="Carlito"/>
              </a:rPr>
              <a:t>Justin  Aishah  Claire  Lydia  Kai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791" y="5521553"/>
            <a:ext cx="2084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9900CC"/>
                </a:solidFill>
                <a:latin typeface="Carlito"/>
                <a:cs typeface="Carlito"/>
              </a:rPr>
              <a:t>sli.do</a:t>
            </a:r>
            <a:r>
              <a:rPr sz="2800" b="1" spc="-50" dirty="0">
                <a:solidFill>
                  <a:srgbClr val="9900CC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rlito"/>
                <a:cs typeface="Carlito"/>
              </a:rPr>
              <a:t>#cse121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2992" y="3773206"/>
            <a:ext cx="1709446" cy="17100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4636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Announcements,</a:t>
            </a:r>
            <a:r>
              <a:rPr spc="-80" dirty="0"/>
              <a:t> </a:t>
            </a:r>
            <a:r>
              <a:rPr dirty="0"/>
              <a:t>Reminders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7232" y="1518140"/>
            <a:ext cx="10238740" cy="43942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19734" indent="-407670">
              <a:lnSpc>
                <a:spcPct val="100000"/>
              </a:lnSpc>
              <a:spcBef>
                <a:spcPts val="705"/>
              </a:spcBef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dirty="0">
                <a:latin typeface="Carlito"/>
                <a:cs typeface="Carlito"/>
              </a:rPr>
              <a:t>Programming </a:t>
            </a:r>
            <a:r>
              <a:rPr sz="3200" spc="-5" dirty="0">
                <a:latin typeface="Carlito"/>
                <a:cs typeface="Carlito"/>
              </a:rPr>
              <a:t>Assignment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sz="3200" spc="-5" dirty="0">
                <a:latin typeface="Carlito"/>
                <a:cs typeface="Carlito"/>
              </a:rPr>
              <a:t>will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5" dirty="0">
                <a:latin typeface="Carlito"/>
                <a:cs typeface="Carlito"/>
              </a:rPr>
              <a:t>released later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today</a:t>
            </a:r>
            <a:endParaRPr sz="3200">
              <a:latin typeface="Carlito"/>
              <a:cs typeface="Carlito"/>
            </a:endParaRPr>
          </a:p>
          <a:p>
            <a:pPr marL="876935" lvl="1" indent="-40767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876935" algn="l"/>
                <a:tab pos="877569" algn="l"/>
              </a:tabLst>
            </a:pPr>
            <a:r>
              <a:rPr sz="2800" spc="-10" dirty="0">
                <a:latin typeface="Carlito"/>
                <a:cs typeface="Carlito"/>
              </a:rPr>
              <a:t>Due Tuesday, </a:t>
            </a:r>
            <a:r>
              <a:rPr sz="2800" spc="-5" dirty="0">
                <a:latin typeface="Carlito"/>
                <a:cs typeface="Carlito"/>
              </a:rPr>
              <a:t>April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25</a:t>
            </a:r>
            <a:endParaRPr sz="2800">
              <a:latin typeface="Carlito"/>
              <a:cs typeface="Carlito"/>
            </a:endParaRPr>
          </a:p>
          <a:p>
            <a:pPr marL="419734" marR="5080" indent="-407670">
              <a:lnSpc>
                <a:spcPct val="100000"/>
              </a:lnSpc>
              <a:spcBef>
                <a:spcPts val="980"/>
              </a:spcBef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spc="-5" dirty="0">
                <a:latin typeface="Carlito"/>
                <a:cs typeface="Carlito"/>
              </a:rPr>
              <a:t>Resubmission Cycle </a:t>
            </a:r>
            <a:r>
              <a:rPr sz="3200" dirty="0">
                <a:latin typeface="Carlito"/>
                <a:cs typeface="Carlito"/>
              </a:rPr>
              <a:t>1 will be released </a:t>
            </a:r>
            <a:r>
              <a:rPr sz="3200" spc="-5" dirty="0">
                <a:latin typeface="Carlito"/>
                <a:cs typeface="Carlito"/>
              </a:rPr>
              <a:t>tomorrow, </a:t>
            </a:r>
            <a:r>
              <a:rPr sz="3200" dirty="0">
                <a:latin typeface="Carlito"/>
                <a:cs typeface="Carlito"/>
              </a:rPr>
              <a:t>due </a:t>
            </a:r>
            <a:r>
              <a:rPr sz="3200" spc="-5" dirty="0">
                <a:latin typeface="Carlito"/>
                <a:cs typeface="Carlito"/>
              </a:rPr>
              <a:t>Thurs  April</a:t>
            </a:r>
            <a:r>
              <a:rPr sz="3200" dirty="0">
                <a:latin typeface="Carlito"/>
                <a:cs typeface="Carlito"/>
              </a:rPr>
              <a:t> 27</a:t>
            </a:r>
            <a:endParaRPr sz="3200">
              <a:latin typeface="Carlito"/>
              <a:cs typeface="Carlito"/>
            </a:endParaRPr>
          </a:p>
          <a:p>
            <a:pPr marL="419734" indent="-407670">
              <a:lnSpc>
                <a:spcPct val="100000"/>
              </a:lnSpc>
              <a:spcBef>
                <a:spcPts val="994"/>
              </a:spcBef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spc="-5" dirty="0">
                <a:latin typeface="Carlito"/>
                <a:cs typeface="Carlito"/>
              </a:rPr>
              <a:t>Feedback released </a:t>
            </a:r>
            <a:r>
              <a:rPr sz="3200" dirty="0">
                <a:latin typeface="Carlito"/>
                <a:cs typeface="Carlito"/>
              </a:rPr>
              <a:t>tomorrow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for</a:t>
            </a:r>
            <a:endParaRPr sz="3200">
              <a:latin typeface="Carlito"/>
              <a:cs typeface="Carlito"/>
            </a:endParaRPr>
          </a:p>
          <a:p>
            <a:pPr marL="876935" lvl="1" indent="-40767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876935" algn="l"/>
                <a:tab pos="877569" algn="l"/>
              </a:tabLst>
            </a:pPr>
            <a:r>
              <a:rPr sz="2800" spc="-10" dirty="0">
                <a:latin typeface="Carlito"/>
                <a:cs typeface="Carlito"/>
              </a:rPr>
              <a:t>Programming </a:t>
            </a:r>
            <a:r>
              <a:rPr sz="2800" spc="-5" dirty="0">
                <a:latin typeface="Carlito"/>
                <a:cs typeface="Carlito"/>
              </a:rPr>
              <a:t>Assignment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0</a:t>
            </a:r>
            <a:endParaRPr sz="2800">
              <a:latin typeface="Carlito"/>
              <a:cs typeface="Carlito"/>
            </a:endParaRPr>
          </a:p>
          <a:p>
            <a:pPr marL="876935" lvl="1" indent="-40767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876935" algn="l"/>
                <a:tab pos="877569" algn="l"/>
              </a:tabLst>
            </a:pPr>
            <a:r>
              <a:rPr sz="2800" spc="-10" dirty="0">
                <a:latin typeface="Carlito"/>
                <a:cs typeface="Carlito"/>
              </a:rPr>
              <a:t>Resubmission </a:t>
            </a:r>
            <a:r>
              <a:rPr sz="2800" spc="-5" dirty="0">
                <a:latin typeface="Carlito"/>
                <a:cs typeface="Carlito"/>
              </a:rPr>
              <a:t>Cycle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0</a:t>
            </a:r>
            <a:endParaRPr sz="2800">
              <a:latin typeface="Carlito"/>
              <a:cs typeface="Carlito"/>
            </a:endParaRPr>
          </a:p>
          <a:p>
            <a:pPr marL="419734" indent="-407670">
              <a:lnSpc>
                <a:spcPct val="100000"/>
              </a:lnSpc>
              <a:spcBef>
                <a:spcPts val="98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b="1" spc="-5" dirty="0">
                <a:solidFill>
                  <a:srgbClr val="993366"/>
                </a:solidFill>
                <a:latin typeface="Carlito"/>
                <a:cs typeface="Carlito"/>
              </a:rPr>
              <a:t>Quiz 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0: tomorrow, April 20 during</a:t>
            </a:r>
            <a:r>
              <a:rPr sz="3200" b="1" spc="-100" dirty="0">
                <a:solidFill>
                  <a:srgbClr val="993366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section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92928" y="6426809"/>
            <a:ext cx="1407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6 - Spring</a:t>
            </a:r>
            <a:r>
              <a:rPr sz="12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2" y="1518031"/>
            <a:ext cx="10262870" cy="2654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indent="-208915">
              <a:lnSpc>
                <a:spcPts val="3654"/>
              </a:lnSpc>
              <a:spcBef>
                <a:spcPts val="105"/>
              </a:spcBef>
              <a:buSzPct val="78125"/>
              <a:buFont typeface="Arial"/>
              <a:buChar char="•"/>
              <a:tabLst>
                <a:tab pos="221615" algn="l"/>
              </a:tabLst>
            </a:pPr>
            <a:r>
              <a:rPr sz="3200" dirty="0">
                <a:latin typeface="Carlito"/>
                <a:cs typeface="Carlito"/>
              </a:rPr>
              <a:t>Nested </a:t>
            </a:r>
            <a:r>
              <a:rPr sz="3200" spc="-5" dirty="0">
                <a:latin typeface="Carlito"/>
                <a:cs typeface="Carlito"/>
              </a:rPr>
              <a:t>for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loops</a:t>
            </a:r>
            <a:endParaRPr sz="3200">
              <a:latin typeface="Carlito"/>
              <a:cs typeface="Carlito"/>
            </a:endParaRPr>
          </a:p>
          <a:p>
            <a:pPr marL="907415" lvl="1" indent="-426084">
              <a:lnSpc>
                <a:spcPts val="3350"/>
              </a:lnSpc>
              <a:buFont typeface="Arial"/>
              <a:buChar char="•"/>
              <a:tabLst>
                <a:tab pos="907415" algn="l"/>
                <a:tab pos="908050" algn="l"/>
                <a:tab pos="5138420" algn="l"/>
                <a:tab pos="5577205" algn="l"/>
              </a:tabLst>
            </a:pPr>
            <a:r>
              <a:rPr sz="3100" spc="-5" dirty="0">
                <a:latin typeface="Carlito"/>
                <a:cs typeface="Carlito"/>
              </a:rPr>
              <a:t>Syntax &amp;</a:t>
            </a:r>
            <a:r>
              <a:rPr sz="3100" spc="25" dirty="0">
                <a:latin typeface="Carlito"/>
                <a:cs typeface="Carlito"/>
              </a:rPr>
              <a:t> </a:t>
            </a:r>
            <a:r>
              <a:rPr sz="3100" spc="-5" dirty="0">
                <a:latin typeface="Carlito"/>
                <a:cs typeface="Carlito"/>
              </a:rPr>
              <a:t>conventions:</a:t>
            </a:r>
            <a:r>
              <a:rPr sz="3100" spc="35" dirty="0">
                <a:latin typeface="Carlito"/>
                <a:cs typeface="Carlito"/>
              </a:rPr>
              <a:t> </a:t>
            </a:r>
            <a:r>
              <a:rPr sz="2100" spc="565" dirty="0">
                <a:latin typeface="Arial"/>
                <a:cs typeface="Arial"/>
              </a:rPr>
              <a:t>(i,	</a:t>
            </a:r>
            <a:r>
              <a:rPr sz="2100" spc="625" dirty="0">
                <a:latin typeface="Arial"/>
                <a:cs typeface="Arial"/>
              </a:rPr>
              <a:t>j,	</a:t>
            </a:r>
            <a:r>
              <a:rPr sz="2100" spc="275" dirty="0">
                <a:latin typeface="Arial"/>
                <a:cs typeface="Arial"/>
              </a:rPr>
              <a:t>k)</a:t>
            </a:r>
            <a:endParaRPr sz="2100">
              <a:latin typeface="Arial"/>
              <a:cs typeface="Arial"/>
            </a:endParaRPr>
          </a:p>
          <a:p>
            <a:pPr marL="907415" lvl="1" indent="-426084">
              <a:lnSpc>
                <a:spcPts val="3340"/>
              </a:lnSpc>
              <a:buFont typeface="Arial"/>
              <a:buChar char="•"/>
              <a:tabLst>
                <a:tab pos="907415" algn="l"/>
                <a:tab pos="908050" algn="l"/>
              </a:tabLst>
            </a:pPr>
            <a:r>
              <a:rPr sz="3100" spc="-5" dirty="0">
                <a:latin typeface="Carlito"/>
                <a:cs typeface="Carlito"/>
              </a:rPr>
              <a:t>Applications</a:t>
            </a:r>
            <a:endParaRPr sz="3100">
              <a:latin typeface="Carlito"/>
              <a:cs typeface="Carlito"/>
            </a:endParaRPr>
          </a:p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sz="3200" dirty="0">
                <a:latin typeface="Carlito"/>
                <a:cs typeface="Carlito"/>
              </a:rPr>
              <a:t>Random</a:t>
            </a:r>
            <a:endParaRPr sz="3200">
              <a:latin typeface="Carlito"/>
              <a:cs typeface="Carlito"/>
            </a:endParaRP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sz="3100" spc="465" dirty="0">
                <a:solidFill>
                  <a:srgbClr val="931F92"/>
                </a:solidFill>
                <a:latin typeface="Arial"/>
                <a:cs typeface="Arial"/>
              </a:rPr>
              <a:t>nextInt</a:t>
            </a:r>
            <a:r>
              <a:rPr sz="3100" spc="465" dirty="0">
                <a:latin typeface="Arial"/>
                <a:cs typeface="Arial"/>
              </a:rPr>
              <a:t>(</a:t>
            </a:r>
            <a:r>
              <a:rPr sz="3100" spc="465" dirty="0">
                <a:solidFill>
                  <a:srgbClr val="009051"/>
                </a:solidFill>
                <a:latin typeface="Arial"/>
                <a:cs typeface="Arial"/>
              </a:rPr>
              <a:t>int	</a:t>
            </a:r>
            <a:r>
              <a:rPr sz="3100" spc="150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150" dirty="0">
                <a:latin typeface="Arial"/>
                <a:cs typeface="Arial"/>
              </a:rPr>
              <a:t>): </a:t>
            </a:r>
            <a:r>
              <a:rPr sz="3100" dirty="0">
                <a:latin typeface="Carlito"/>
                <a:cs typeface="Carlito"/>
              </a:rPr>
              <a:t>returns </a:t>
            </a:r>
            <a:r>
              <a:rPr sz="3100" spc="-5" dirty="0">
                <a:latin typeface="Carlito"/>
                <a:cs typeface="Carlito"/>
              </a:rPr>
              <a:t>random </a:t>
            </a:r>
            <a:r>
              <a:rPr sz="3100" spc="610" dirty="0">
                <a:latin typeface="Arial"/>
                <a:cs typeface="Arial"/>
              </a:rPr>
              <a:t>int</a:t>
            </a:r>
            <a:r>
              <a:rPr sz="3100" spc="-550" dirty="0">
                <a:latin typeface="Arial"/>
                <a:cs typeface="Arial"/>
              </a:rPr>
              <a:t> </a:t>
            </a:r>
            <a:r>
              <a:rPr sz="3100" spc="-5" dirty="0">
                <a:latin typeface="Carlito"/>
                <a:cs typeface="Carlito"/>
              </a:rPr>
              <a:t>value </a:t>
            </a:r>
            <a:r>
              <a:rPr sz="3100" spc="-15" dirty="0">
                <a:latin typeface="Carlito"/>
                <a:cs typeface="Carlito"/>
              </a:rPr>
              <a:t>[</a:t>
            </a:r>
            <a:r>
              <a:rPr sz="3100" spc="-15" dirty="0">
                <a:latin typeface="Arial"/>
                <a:cs typeface="Arial"/>
              </a:rPr>
              <a:t>0</a:t>
            </a:r>
            <a:r>
              <a:rPr sz="3100" spc="-15" dirty="0">
                <a:latin typeface="Carlito"/>
                <a:cs typeface="Carlito"/>
              </a:rPr>
              <a:t>, </a:t>
            </a:r>
            <a:r>
              <a:rPr sz="3100" spc="-190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-190" dirty="0">
                <a:latin typeface="Carlito"/>
                <a:cs typeface="Carlito"/>
              </a:rPr>
              <a:t>)</a:t>
            </a:r>
            <a:endParaRPr sz="3100">
              <a:latin typeface="Carlito"/>
              <a:cs typeface="Carlito"/>
            </a:endParaRPr>
          </a:p>
          <a:p>
            <a:pPr marL="907415">
              <a:lnSpc>
                <a:spcPts val="3535"/>
              </a:lnSpc>
            </a:pPr>
            <a:r>
              <a:rPr sz="3100" spc="-5" dirty="0">
                <a:latin typeface="Carlito"/>
                <a:cs typeface="Carlito"/>
              </a:rPr>
              <a:t>i.e. </a:t>
            </a:r>
            <a:r>
              <a:rPr sz="3100" spc="-10" dirty="0">
                <a:latin typeface="Carlito"/>
                <a:cs typeface="Carlito"/>
              </a:rPr>
              <a:t>between </a:t>
            </a:r>
            <a:r>
              <a:rPr sz="3100" spc="-25" dirty="0">
                <a:latin typeface="Arial"/>
                <a:cs typeface="Arial"/>
              </a:rPr>
              <a:t>0 </a:t>
            </a:r>
            <a:r>
              <a:rPr sz="3100" spc="-5" dirty="0">
                <a:latin typeface="Carlito"/>
                <a:cs typeface="Carlito"/>
              </a:rPr>
              <a:t>and</a:t>
            </a:r>
            <a:r>
              <a:rPr sz="3100" spc="-110" dirty="0">
                <a:latin typeface="Carlito"/>
                <a:cs typeface="Carlito"/>
              </a:rPr>
              <a:t> </a:t>
            </a:r>
            <a:r>
              <a:rPr sz="3100" spc="-25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-25" dirty="0">
                <a:latin typeface="Arial"/>
                <a:cs typeface="Arial"/>
              </a:rPr>
              <a:t>-1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35545" y="4772501"/>
            <a:ext cx="5632080" cy="80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610362"/>
            <a:ext cx="2187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71591" y="6427114"/>
            <a:ext cx="144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6 - Winter</a:t>
            </a:r>
            <a:r>
              <a:rPr sz="1200" spc="-9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71935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29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08080"/>
                </a:solidFill>
                <a:latin typeface="Carlito"/>
                <a:cs typeface="Carlito"/>
              </a:rPr>
              <a:t>(PCM)</a:t>
            </a:r>
            <a:r>
              <a:rPr b="1" spc="-70" dirty="0">
                <a:solidFill>
                  <a:srgbClr val="008080"/>
                </a:solidFill>
                <a:latin typeface="Carlito"/>
                <a:cs typeface="Carlito"/>
              </a:rPr>
              <a:t> </a:t>
            </a:r>
            <a:r>
              <a:rPr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2928" y="6426809"/>
            <a:ext cx="1407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6 - Spring</a:t>
            </a:r>
            <a:r>
              <a:rPr sz="12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1730501"/>
            <a:ext cx="9978390" cy="42024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21729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rlito"/>
                <a:cs typeface="Carlito"/>
              </a:rPr>
              <a:t>Writing </a:t>
            </a:r>
            <a:r>
              <a:rPr sz="3200" spc="-5" dirty="0">
                <a:latin typeface="Carlito"/>
                <a:cs typeface="Carlito"/>
              </a:rPr>
              <a:t>our </a:t>
            </a:r>
            <a:r>
              <a:rPr sz="3200" dirty="0">
                <a:latin typeface="Carlito"/>
                <a:cs typeface="Carlito"/>
              </a:rPr>
              <a:t>own </a:t>
            </a:r>
            <a:r>
              <a:rPr sz="3200" i="1" spc="-5" dirty="0">
                <a:latin typeface="Carlito"/>
                <a:cs typeface="Carlito"/>
              </a:rPr>
              <a:t>methods </a:t>
            </a:r>
            <a:r>
              <a:rPr sz="3200" dirty="0">
                <a:latin typeface="Carlito"/>
                <a:cs typeface="Carlito"/>
              </a:rPr>
              <a:t>allow </a:t>
            </a:r>
            <a:r>
              <a:rPr sz="3200" spc="-5" dirty="0">
                <a:latin typeface="Carlito"/>
                <a:cs typeface="Carlito"/>
              </a:rPr>
              <a:t>us </a:t>
            </a:r>
            <a:r>
              <a:rPr sz="320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define </a:t>
            </a:r>
            <a:r>
              <a:rPr sz="3200" dirty="0">
                <a:latin typeface="Carlito"/>
                <a:cs typeface="Carlito"/>
              </a:rPr>
              <a:t>our own  </a:t>
            </a:r>
            <a:r>
              <a:rPr sz="3200" spc="-5" dirty="0">
                <a:latin typeface="Carlito"/>
                <a:cs typeface="Carlito"/>
              </a:rPr>
              <a:t>statements </a:t>
            </a:r>
            <a:r>
              <a:rPr sz="3200" dirty="0">
                <a:latin typeface="Carlito"/>
                <a:cs typeface="Carlito"/>
              </a:rPr>
              <a:t>/ commands in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Java!</a:t>
            </a:r>
            <a:endParaRPr sz="3200">
              <a:latin typeface="Carlito"/>
              <a:cs typeface="Carlito"/>
            </a:endParaRP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SzPct val="75000"/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rlito"/>
                <a:cs typeface="Carlito"/>
              </a:rPr>
              <a:t>Naming conventions </a:t>
            </a:r>
            <a:r>
              <a:rPr sz="2400" spc="-5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methods are the </a:t>
            </a:r>
            <a:r>
              <a:rPr sz="2400" spc="-5" dirty="0">
                <a:latin typeface="Carlito"/>
                <a:cs typeface="Carlito"/>
              </a:rPr>
              <a:t>same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5" dirty="0">
                <a:latin typeface="Carlito"/>
                <a:cs typeface="Carlito"/>
              </a:rPr>
              <a:t>variables: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20" dirty="0">
                <a:latin typeface="Arial"/>
                <a:cs typeface="Arial"/>
              </a:rPr>
              <a:t>camelCased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89355" algn="l"/>
                <a:tab pos="2367280" algn="l"/>
                <a:tab pos="3210560" algn="l"/>
                <a:tab pos="5062855" algn="l"/>
              </a:tabLst>
            </a:pPr>
            <a:r>
              <a:rPr sz="2400" spc="27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2400" spc="390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2400" spc="220" dirty="0">
                <a:solidFill>
                  <a:srgbClr val="257E99"/>
                </a:solidFill>
                <a:latin typeface="Arial"/>
                <a:cs typeface="Arial"/>
              </a:rPr>
              <a:t>void	</a:t>
            </a:r>
            <a:r>
              <a:rPr sz="2400" spc="40" dirty="0">
                <a:solidFill>
                  <a:srgbClr val="795E25"/>
                </a:solidFill>
                <a:latin typeface="Arial"/>
                <a:cs typeface="Arial"/>
              </a:rPr>
              <a:t>myMethod</a:t>
            </a:r>
            <a:r>
              <a:rPr sz="2400" spc="40" dirty="0">
                <a:latin typeface="Arial"/>
                <a:cs typeface="Arial"/>
              </a:rPr>
              <a:t>()	</a:t>
            </a:r>
            <a:r>
              <a:rPr sz="2400" spc="51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20"/>
              </a:spcBef>
            </a:pPr>
            <a:r>
              <a:rPr sz="2400" spc="450" dirty="0">
                <a:solidFill>
                  <a:srgbClr val="008000"/>
                </a:solidFill>
                <a:latin typeface="Arial"/>
                <a:cs typeface="Arial"/>
              </a:rPr>
              <a:t>/***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  <a:tabLst>
                <a:tab pos="1526540" algn="l"/>
                <a:tab pos="2366010" algn="l"/>
              </a:tabLst>
            </a:pPr>
            <a:r>
              <a:rPr sz="2400" spc="50" dirty="0">
                <a:solidFill>
                  <a:srgbClr val="008000"/>
                </a:solidFill>
                <a:latin typeface="Arial"/>
                <a:cs typeface="Arial"/>
              </a:rPr>
              <a:t>Your	</a:t>
            </a:r>
            <a:r>
              <a:rPr sz="2400" spc="20" dirty="0">
                <a:solidFill>
                  <a:srgbClr val="008000"/>
                </a:solidFill>
                <a:latin typeface="Arial"/>
                <a:cs typeface="Arial"/>
              </a:rPr>
              <a:t>code	</a:t>
            </a:r>
            <a:r>
              <a:rPr sz="2400" spc="120" dirty="0">
                <a:solidFill>
                  <a:srgbClr val="008000"/>
                </a:solidFill>
                <a:latin typeface="Arial"/>
                <a:cs typeface="Arial"/>
              </a:rPr>
              <a:t>here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</a:pPr>
            <a:r>
              <a:rPr sz="2400" spc="475" dirty="0">
                <a:solidFill>
                  <a:srgbClr val="008000"/>
                </a:solidFill>
                <a:latin typeface="Arial"/>
                <a:cs typeface="Arial"/>
              </a:rPr>
              <a:t>**/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51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20883" y="124968"/>
            <a:ext cx="1854835" cy="1854835"/>
            <a:chOff x="10120883" y="124968"/>
            <a:chExt cx="1854835" cy="1854835"/>
          </a:xfrm>
        </p:grpSpPr>
        <p:sp>
          <p:nvSpPr>
            <p:cNvPr id="3" name="object 3"/>
            <p:cNvSpPr/>
            <p:nvPr/>
          </p:nvSpPr>
          <p:spPr>
            <a:xfrm>
              <a:off x="10133837" y="137922"/>
              <a:ext cx="1828800" cy="1828800"/>
            </a:xfrm>
            <a:custGeom>
              <a:avLst/>
              <a:gdLst/>
              <a:ahLst/>
              <a:cxnLst/>
              <a:rect l="l" t="t" r="r" b="b"/>
              <a:pathLst>
                <a:path w="1828800" h="1828800">
                  <a:moveTo>
                    <a:pt x="1524000" y="0"/>
                  </a:moveTo>
                  <a:lnTo>
                    <a:pt x="304800" y="0"/>
                  </a:lnTo>
                  <a:lnTo>
                    <a:pt x="255374" y="3990"/>
                  </a:lnTo>
                  <a:lnTo>
                    <a:pt x="208483" y="15544"/>
                  </a:lnTo>
                  <a:lnTo>
                    <a:pt x="164753" y="34032"/>
                  </a:lnTo>
                  <a:lnTo>
                    <a:pt x="124815" y="58826"/>
                  </a:lnTo>
                  <a:lnTo>
                    <a:pt x="89296" y="89296"/>
                  </a:lnTo>
                  <a:lnTo>
                    <a:pt x="58826" y="124815"/>
                  </a:lnTo>
                  <a:lnTo>
                    <a:pt x="34032" y="164753"/>
                  </a:lnTo>
                  <a:lnTo>
                    <a:pt x="15544" y="208483"/>
                  </a:lnTo>
                  <a:lnTo>
                    <a:pt x="3990" y="255374"/>
                  </a:lnTo>
                  <a:lnTo>
                    <a:pt x="0" y="304800"/>
                  </a:lnTo>
                  <a:lnTo>
                    <a:pt x="0" y="1524000"/>
                  </a:lnTo>
                  <a:lnTo>
                    <a:pt x="3990" y="1573425"/>
                  </a:lnTo>
                  <a:lnTo>
                    <a:pt x="15544" y="1620316"/>
                  </a:lnTo>
                  <a:lnTo>
                    <a:pt x="34032" y="1664046"/>
                  </a:lnTo>
                  <a:lnTo>
                    <a:pt x="58826" y="1703984"/>
                  </a:lnTo>
                  <a:lnTo>
                    <a:pt x="89296" y="1739503"/>
                  </a:lnTo>
                  <a:lnTo>
                    <a:pt x="124815" y="1769973"/>
                  </a:lnTo>
                  <a:lnTo>
                    <a:pt x="164753" y="1794767"/>
                  </a:lnTo>
                  <a:lnTo>
                    <a:pt x="208483" y="1813255"/>
                  </a:lnTo>
                  <a:lnTo>
                    <a:pt x="255374" y="1824809"/>
                  </a:lnTo>
                  <a:lnTo>
                    <a:pt x="304800" y="1828800"/>
                  </a:lnTo>
                  <a:lnTo>
                    <a:pt x="1524000" y="1828800"/>
                  </a:lnTo>
                  <a:lnTo>
                    <a:pt x="1573425" y="1824809"/>
                  </a:lnTo>
                  <a:lnTo>
                    <a:pt x="1620316" y="1813255"/>
                  </a:lnTo>
                  <a:lnTo>
                    <a:pt x="1664046" y="1794767"/>
                  </a:lnTo>
                  <a:lnTo>
                    <a:pt x="1703984" y="1769973"/>
                  </a:lnTo>
                  <a:lnTo>
                    <a:pt x="1739503" y="1739503"/>
                  </a:lnTo>
                  <a:lnTo>
                    <a:pt x="1769973" y="1703984"/>
                  </a:lnTo>
                  <a:lnTo>
                    <a:pt x="1794767" y="1664046"/>
                  </a:lnTo>
                  <a:lnTo>
                    <a:pt x="1813255" y="1620316"/>
                  </a:lnTo>
                  <a:lnTo>
                    <a:pt x="1824809" y="1573425"/>
                  </a:lnTo>
                  <a:lnTo>
                    <a:pt x="1828800" y="1524000"/>
                  </a:lnTo>
                  <a:lnTo>
                    <a:pt x="1828800" y="304800"/>
                  </a:lnTo>
                  <a:lnTo>
                    <a:pt x="1824809" y="255374"/>
                  </a:lnTo>
                  <a:lnTo>
                    <a:pt x="1813255" y="208483"/>
                  </a:lnTo>
                  <a:lnTo>
                    <a:pt x="1794767" y="164753"/>
                  </a:lnTo>
                  <a:lnTo>
                    <a:pt x="1769973" y="124815"/>
                  </a:lnTo>
                  <a:lnTo>
                    <a:pt x="1739503" y="89296"/>
                  </a:lnTo>
                  <a:lnTo>
                    <a:pt x="1703984" y="58826"/>
                  </a:lnTo>
                  <a:lnTo>
                    <a:pt x="1664046" y="34032"/>
                  </a:lnTo>
                  <a:lnTo>
                    <a:pt x="1620316" y="15544"/>
                  </a:lnTo>
                  <a:lnTo>
                    <a:pt x="1573425" y="3990"/>
                  </a:lnTo>
                  <a:lnTo>
                    <a:pt x="1524000" y="0"/>
                  </a:lnTo>
                  <a:close/>
                </a:path>
              </a:pathLst>
            </a:custGeom>
            <a:solidFill>
              <a:srgbClr val="330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133837" y="137922"/>
              <a:ext cx="1828800" cy="1828800"/>
            </a:xfrm>
            <a:custGeom>
              <a:avLst/>
              <a:gdLst/>
              <a:ahLst/>
              <a:cxnLst/>
              <a:rect l="l" t="t" r="r" b="b"/>
              <a:pathLst>
                <a:path w="1828800" h="1828800">
                  <a:moveTo>
                    <a:pt x="0" y="304800"/>
                  </a:moveTo>
                  <a:lnTo>
                    <a:pt x="3990" y="255374"/>
                  </a:lnTo>
                  <a:lnTo>
                    <a:pt x="15544" y="208483"/>
                  </a:lnTo>
                  <a:lnTo>
                    <a:pt x="34032" y="164753"/>
                  </a:lnTo>
                  <a:lnTo>
                    <a:pt x="58826" y="124815"/>
                  </a:lnTo>
                  <a:lnTo>
                    <a:pt x="89296" y="89296"/>
                  </a:lnTo>
                  <a:lnTo>
                    <a:pt x="124815" y="58826"/>
                  </a:lnTo>
                  <a:lnTo>
                    <a:pt x="164753" y="34032"/>
                  </a:lnTo>
                  <a:lnTo>
                    <a:pt x="208483" y="15544"/>
                  </a:lnTo>
                  <a:lnTo>
                    <a:pt x="255374" y="3990"/>
                  </a:lnTo>
                  <a:lnTo>
                    <a:pt x="304800" y="0"/>
                  </a:lnTo>
                  <a:lnTo>
                    <a:pt x="1524000" y="0"/>
                  </a:lnTo>
                  <a:lnTo>
                    <a:pt x="1573425" y="3990"/>
                  </a:lnTo>
                  <a:lnTo>
                    <a:pt x="1620316" y="15544"/>
                  </a:lnTo>
                  <a:lnTo>
                    <a:pt x="1664046" y="34032"/>
                  </a:lnTo>
                  <a:lnTo>
                    <a:pt x="1703984" y="58826"/>
                  </a:lnTo>
                  <a:lnTo>
                    <a:pt x="1739503" y="89296"/>
                  </a:lnTo>
                  <a:lnTo>
                    <a:pt x="1769973" y="124815"/>
                  </a:lnTo>
                  <a:lnTo>
                    <a:pt x="1794767" y="164753"/>
                  </a:lnTo>
                  <a:lnTo>
                    <a:pt x="1813255" y="208483"/>
                  </a:lnTo>
                  <a:lnTo>
                    <a:pt x="1824809" y="255374"/>
                  </a:lnTo>
                  <a:lnTo>
                    <a:pt x="1828800" y="304800"/>
                  </a:lnTo>
                  <a:lnTo>
                    <a:pt x="1828800" y="1524000"/>
                  </a:lnTo>
                  <a:lnTo>
                    <a:pt x="1824809" y="1573425"/>
                  </a:lnTo>
                  <a:lnTo>
                    <a:pt x="1813255" y="1620316"/>
                  </a:lnTo>
                  <a:lnTo>
                    <a:pt x="1794767" y="1664046"/>
                  </a:lnTo>
                  <a:lnTo>
                    <a:pt x="1769973" y="1703984"/>
                  </a:lnTo>
                  <a:lnTo>
                    <a:pt x="1739503" y="1739503"/>
                  </a:lnTo>
                  <a:lnTo>
                    <a:pt x="1703984" y="1769973"/>
                  </a:lnTo>
                  <a:lnTo>
                    <a:pt x="1664046" y="1794767"/>
                  </a:lnTo>
                  <a:lnTo>
                    <a:pt x="1620316" y="1813255"/>
                  </a:lnTo>
                  <a:lnTo>
                    <a:pt x="1573425" y="1824809"/>
                  </a:lnTo>
                  <a:lnTo>
                    <a:pt x="1524000" y="1828800"/>
                  </a:lnTo>
                  <a:lnTo>
                    <a:pt x="304800" y="1828800"/>
                  </a:lnTo>
                  <a:lnTo>
                    <a:pt x="255374" y="1824809"/>
                  </a:lnTo>
                  <a:lnTo>
                    <a:pt x="208483" y="1813255"/>
                  </a:lnTo>
                  <a:lnTo>
                    <a:pt x="164753" y="1794767"/>
                  </a:lnTo>
                  <a:lnTo>
                    <a:pt x="124815" y="1769973"/>
                  </a:lnTo>
                  <a:lnTo>
                    <a:pt x="89296" y="1739503"/>
                  </a:lnTo>
                  <a:lnTo>
                    <a:pt x="58826" y="1703984"/>
                  </a:lnTo>
                  <a:lnTo>
                    <a:pt x="34032" y="1664046"/>
                  </a:lnTo>
                  <a:lnTo>
                    <a:pt x="15544" y="1620316"/>
                  </a:lnTo>
                  <a:lnTo>
                    <a:pt x="3990" y="1573425"/>
                  </a:lnTo>
                  <a:lnTo>
                    <a:pt x="0" y="1524000"/>
                  </a:lnTo>
                  <a:lnTo>
                    <a:pt x="0" y="304800"/>
                  </a:lnTo>
                  <a:close/>
                </a:path>
              </a:pathLst>
            </a:custGeom>
            <a:ln w="25908">
              <a:solidFill>
                <a:srgbClr val="2200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631695" y="517016"/>
            <a:ext cx="7996555" cy="669290"/>
            <a:chOff x="1631695" y="517016"/>
            <a:chExt cx="7996555" cy="669290"/>
          </a:xfrm>
        </p:grpSpPr>
        <p:sp>
          <p:nvSpPr>
            <p:cNvPr id="6" name="object 6"/>
            <p:cNvSpPr/>
            <p:nvPr/>
          </p:nvSpPr>
          <p:spPr>
            <a:xfrm>
              <a:off x="1653793" y="538479"/>
              <a:ext cx="7974330" cy="6473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7791" y="523112"/>
              <a:ext cx="7962137" cy="6352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02139" y="919860"/>
              <a:ext cx="94615" cy="94615"/>
            </a:xfrm>
            <a:custGeom>
              <a:avLst/>
              <a:gdLst/>
              <a:ahLst/>
              <a:cxnLst/>
              <a:rect l="l" t="t" r="r" b="b"/>
              <a:pathLst>
                <a:path w="94615" h="94615">
                  <a:moveTo>
                    <a:pt x="0" y="0"/>
                  </a:moveTo>
                  <a:lnTo>
                    <a:pt x="94106" y="0"/>
                  </a:lnTo>
                  <a:lnTo>
                    <a:pt x="94106" y="94106"/>
                  </a:lnTo>
                  <a:lnTo>
                    <a:pt x="0" y="94106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86675" y="837183"/>
              <a:ext cx="139192" cy="1247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96610" y="720978"/>
              <a:ext cx="186055" cy="23050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62809" y="720978"/>
              <a:ext cx="186054" cy="23050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02573" y="716279"/>
              <a:ext cx="152780" cy="955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72512" y="650366"/>
              <a:ext cx="7372984" cy="508000"/>
            </a:xfrm>
            <a:custGeom>
              <a:avLst/>
              <a:gdLst/>
              <a:ahLst/>
              <a:cxnLst/>
              <a:rect l="l" t="t" r="r" b="b"/>
              <a:pathLst>
                <a:path w="7372984" h="508000">
                  <a:moveTo>
                    <a:pt x="6185916" y="8000"/>
                  </a:moveTo>
                  <a:lnTo>
                    <a:pt x="6277229" y="8000"/>
                  </a:lnTo>
                  <a:lnTo>
                    <a:pt x="6343904" y="241046"/>
                  </a:lnTo>
                  <a:lnTo>
                    <a:pt x="6405245" y="8000"/>
                  </a:lnTo>
                  <a:lnTo>
                    <a:pt x="6495922" y="8000"/>
                  </a:lnTo>
                  <a:lnTo>
                    <a:pt x="6555232" y="241046"/>
                  </a:lnTo>
                  <a:lnTo>
                    <a:pt x="6623177" y="8000"/>
                  </a:lnTo>
                  <a:lnTo>
                    <a:pt x="6715886" y="8000"/>
                  </a:lnTo>
                  <a:lnTo>
                    <a:pt x="6601713" y="363600"/>
                  </a:lnTo>
                  <a:lnTo>
                    <a:pt x="6511290" y="363600"/>
                  </a:lnTo>
                  <a:lnTo>
                    <a:pt x="6450076" y="135000"/>
                  </a:lnTo>
                  <a:lnTo>
                    <a:pt x="6389751" y="363600"/>
                  </a:lnTo>
                  <a:lnTo>
                    <a:pt x="6298311" y="363600"/>
                  </a:lnTo>
                  <a:lnTo>
                    <a:pt x="6185916" y="8000"/>
                  </a:lnTo>
                  <a:close/>
                </a:path>
                <a:path w="7372984" h="508000">
                  <a:moveTo>
                    <a:pt x="4172712" y="8000"/>
                  </a:moveTo>
                  <a:lnTo>
                    <a:pt x="4266819" y="8000"/>
                  </a:lnTo>
                  <a:lnTo>
                    <a:pt x="4266819" y="171450"/>
                  </a:lnTo>
                  <a:lnTo>
                    <a:pt x="4267130" y="205337"/>
                  </a:lnTo>
                  <a:lnTo>
                    <a:pt x="4269658" y="251299"/>
                  </a:lnTo>
                  <a:lnTo>
                    <a:pt x="4290822" y="290195"/>
                  </a:lnTo>
                  <a:lnTo>
                    <a:pt x="4325747" y="299974"/>
                  </a:lnTo>
                  <a:lnTo>
                    <a:pt x="4337458" y="299160"/>
                  </a:lnTo>
                  <a:lnTo>
                    <a:pt x="4377691" y="279788"/>
                  </a:lnTo>
                  <a:lnTo>
                    <a:pt x="4398055" y="240641"/>
                  </a:lnTo>
                  <a:lnTo>
                    <a:pt x="4401623" y="192635"/>
                  </a:lnTo>
                  <a:lnTo>
                    <a:pt x="4402074" y="157987"/>
                  </a:lnTo>
                  <a:lnTo>
                    <a:pt x="4402074" y="8000"/>
                  </a:lnTo>
                  <a:lnTo>
                    <a:pt x="4496181" y="8000"/>
                  </a:lnTo>
                  <a:lnTo>
                    <a:pt x="4496181" y="363600"/>
                  </a:lnTo>
                  <a:lnTo>
                    <a:pt x="4408678" y="363600"/>
                  </a:lnTo>
                  <a:lnTo>
                    <a:pt x="4408678" y="310388"/>
                  </a:lnTo>
                  <a:lnTo>
                    <a:pt x="4398254" y="323893"/>
                  </a:lnTo>
                  <a:lnTo>
                    <a:pt x="4357624" y="355219"/>
                  </a:lnTo>
                  <a:lnTo>
                    <a:pt x="4308207" y="370703"/>
                  </a:lnTo>
                  <a:lnTo>
                    <a:pt x="4290822" y="371729"/>
                  </a:lnTo>
                  <a:lnTo>
                    <a:pt x="4273387" y="370732"/>
                  </a:lnTo>
                  <a:lnTo>
                    <a:pt x="4226560" y="355981"/>
                  </a:lnTo>
                  <a:lnTo>
                    <a:pt x="4192770" y="325191"/>
                  </a:lnTo>
                  <a:lnTo>
                    <a:pt x="4175871" y="277844"/>
                  </a:lnTo>
                  <a:lnTo>
                    <a:pt x="4172712" y="233045"/>
                  </a:lnTo>
                  <a:lnTo>
                    <a:pt x="4172712" y="8000"/>
                  </a:lnTo>
                  <a:close/>
                </a:path>
                <a:path w="7372984" h="508000">
                  <a:moveTo>
                    <a:pt x="3330066" y="8000"/>
                  </a:moveTo>
                  <a:lnTo>
                    <a:pt x="3430142" y="8000"/>
                  </a:lnTo>
                  <a:lnTo>
                    <a:pt x="3515233" y="260477"/>
                  </a:lnTo>
                  <a:lnTo>
                    <a:pt x="3598291" y="8000"/>
                  </a:lnTo>
                  <a:lnTo>
                    <a:pt x="3695700" y="8000"/>
                  </a:lnTo>
                  <a:lnTo>
                    <a:pt x="3570097" y="350266"/>
                  </a:lnTo>
                  <a:lnTo>
                    <a:pt x="3547745" y="412242"/>
                  </a:lnTo>
                  <a:lnTo>
                    <a:pt x="3529814" y="450621"/>
                  </a:lnTo>
                  <a:lnTo>
                    <a:pt x="3505388" y="480885"/>
                  </a:lnTo>
                  <a:lnTo>
                    <a:pt x="3462528" y="502285"/>
                  </a:lnTo>
                  <a:lnTo>
                    <a:pt x="3414395" y="508000"/>
                  </a:lnTo>
                  <a:lnTo>
                    <a:pt x="3400919" y="507642"/>
                  </a:lnTo>
                  <a:lnTo>
                    <a:pt x="3387550" y="506571"/>
                  </a:lnTo>
                  <a:lnTo>
                    <a:pt x="3374300" y="504785"/>
                  </a:lnTo>
                  <a:lnTo>
                    <a:pt x="3361182" y="502285"/>
                  </a:lnTo>
                  <a:lnTo>
                    <a:pt x="3352800" y="428625"/>
                  </a:lnTo>
                  <a:lnTo>
                    <a:pt x="3363585" y="430531"/>
                  </a:lnTo>
                  <a:lnTo>
                    <a:pt x="3373834" y="431879"/>
                  </a:lnTo>
                  <a:lnTo>
                    <a:pt x="3383535" y="432679"/>
                  </a:lnTo>
                  <a:lnTo>
                    <a:pt x="3392678" y="432943"/>
                  </a:lnTo>
                  <a:lnTo>
                    <a:pt x="3407991" y="431750"/>
                  </a:lnTo>
                  <a:lnTo>
                    <a:pt x="3448623" y="403479"/>
                  </a:lnTo>
                  <a:lnTo>
                    <a:pt x="3465322" y="364617"/>
                  </a:lnTo>
                  <a:lnTo>
                    <a:pt x="3330066" y="8000"/>
                  </a:lnTo>
                  <a:close/>
                </a:path>
                <a:path w="7372984" h="508000">
                  <a:moveTo>
                    <a:pt x="2345816" y="8000"/>
                  </a:moveTo>
                  <a:lnTo>
                    <a:pt x="2439924" y="8000"/>
                  </a:lnTo>
                  <a:lnTo>
                    <a:pt x="2439924" y="363600"/>
                  </a:lnTo>
                  <a:lnTo>
                    <a:pt x="2345816" y="363600"/>
                  </a:lnTo>
                  <a:lnTo>
                    <a:pt x="2345816" y="8000"/>
                  </a:lnTo>
                  <a:close/>
                </a:path>
                <a:path w="7372984" h="508000">
                  <a:moveTo>
                    <a:pt x="1766315" y="8000"/>
                  </a:moveTo>
                  <a:lnTo>
                    <a:pt x="1857628" y="8000"/>
                  </a:lnTo>
                  <a:lnTo>
                    <a:pt x="1924303" y="241046"/>
                  </a:lnTo>
                  <a:lnTo>
                    <a:pt x="1985645" y="8000"/>
                  </a:lnTo>
                  <a:lnTo>
                    <a:pt x="2076323" y="8000"/>
                  </a:lnTo>
                  <a:lnTo>
                    <a:pt x="2135632" y="241046"/>
                  </a:lnTo>
                  <a:lnTo>
                    <a:pt x="2203577" y="8000"/>
                  </a:lnTo>
                  <a:lnTo>
                    <a:pt x="2296287" y="8000"/>
                  </a:lnTo>
                  <a:lnTo>
                    <a:pt x="2182114" y="363600"/>
                  </a:lnTo>
                  <a:lnTo>
                    <a:pt x="2091689" y="363600"/>
                  </a:lnTo>
                  <a:lnTo>
                    <a:pt x="2030476" y="135000"/>
                  </a:lnTo>
                  <a:lnTo>
                    <a:pt x="1970151" y="363600"/>
                  </a:lnTo>
                  <a:lnTo>
                    <a:pt x="1878711" y="363600"/>
                  </a:lnTo>
                  <a:lnTo>
                    <a:pt x="1766315" y="8000"/>
                  </a:lnTo>
                  <a:close/>
                </a:path>
                <a:path w="7372984" h="508000">
                  <a:moveTo>
                    <a:pt x="1012317" y="8000"/>
                  </a:moveTo>
                  <a:lnTo>
                    <a:pt x="1106424" y="8000"/>
                  </a:lnTo>
                  <a:lnTo>
                    <a:pt x="1106424" y="363600"/>
                  </a:lnTo>
                  <a:lnTo>
                    <a:pt x="1012317" y="363600"/>
                  </a:lnTo>
                  <a:lnTo>
                    <a:pt x="1012317" y="8000"/>
                  </a:lnTo>
                  <a:close/>
                </a:path>
                <a:path w="7372984" h="508000">
                  <a:moveTo>
                    <a:pt x="7310882" y="0"/>
                  </a:moveTo>
                  <a:lnTo>
                    <a:pt x="7326816" y="1117"/>
                  </a:lnTo>
                  <a:lnTo>
                    <a:pt x="7342441" y="4460"/>
                  </a:lnTo>
                  <a:lnTo>
                    <a:pt x="7357780" y="10019"/>
                  </a:lnTo>
                  <a:lnTo>
                    <a:pt x="7372858" y="17780"/>
                  </a:lnTo>
                  <a:lnTo>
                    <a:pt x="7343648" y="99822"/>
                  </a:lnTo>
                  <a:lnTo>
                    <a:pt x="7332027" y="93061"/>
                  </a:lnTo>
                  <a:lnTo>
                    <a:pt x="7320788" y="88217"/>
                  </a:lnTo>
                  <a:lnTo>
                    <a:pt x="7309929" y="85302"/>
                  </a:lnTo>
                  <a:lnTo>
                    <a:pt x="7299452" y="84328"/>
                  </a:lnTo>
                  <a:lnTo>
                    <a:pt x="7290000" y="85016"/>
                  </a:lnTo>
                  <a:lnTo>
                    <a:pt x="7253779" y="110505"/>
                  </a:lnTo>
                  <a:lnTo>
                    <a:pt x="7240980" y="152717"/>
                  </a:lnTo>
                  <a:lnTo>
                    <a:pt x="7237067" y="212344"/>
                  </a:lnTo>
                  <a:lnTo>
                    <a:pt x="7236586" y="253873"/>
                  </a:lnTo>
                  <a:lnTo>
                    <a:pt x="7236586" y="363600"/>
                  </a:lnTo>
                  <a:lnTo>
                    <a:pt x="7142480" y="363600"/>
                  </a:lnTo>
                  <a:lnTo>
                    <a:pt x="7142480" y="8000"/>
                  </a:lnTo>
                  <a:lnTo>
                    <a:pt x="7229856" y="8000"/>
                  </a:lnTo>
                  <a:lnTo>
                    <a:pt x="7229856" y="58547"/>
                  </a:lnTo>
                  <a:lnTo>
                    <a:pt x="7240809" y="42165"/>
                  </a:lnTo>
                  <a:lnTo>
                    <a:pt x="7270242" y="11430"/>
                  </a:lnTo>
                  <a:lnTo>
                    <a:pt x="7299781" y="714"/>
                  </a:lnTo>
                  <a:lnTo>
                    <a:pt x="7310882" y="0"/>
                  </a:lnTo>
                  <a:close/>
                </a:path>
                <a:path w="7372984" h="508000">
                  <a:moveTo>
                    <a:pt x="6901053" y="0"/>
                  </a:moveTo>
                  <a:lnTo>
                    <a:pt x="6972093" y="13080"/>
                  </a:lnTo>
                  <a:lnTo>
                    <a:pt x="7026275" y="52450"/>
                  </a:lnTo>
                  <a:lnTo>
                    <a:pt x="7060199" y="118760"/>
                  </a:lnTo>
                  <a:lnTo>
                    <a:pt x="7068190" y="162375"/>
                  </a:lnTo>
                  <a:lnTo>
                    <a:pt x="7070217" y="212979"/>
                  </a:lnTo>
                  <a:lnTo>
                    <a:pt x="6834505" y="212979"/>
                  </a:lnTo>
                  <a:lnTo>
                    <a:pt x="6836288" y="232767"/>
                  </a:lnTo>
                  <a:lnTo>
                    <a:pt x="6857238" y="278130"/>
                  </a:lnTo>
                  <a:lnTo>
                    <a:pt x="6895921" y="299918"/>
                  </a:lnTo>
                  <a:lnTo>
                    <a:pt x="6911467" y="301371"/>
                  </a:lnTo>
                  <a:lnTo>
                    <a:pt x="6922085" y="300610"/>
                  </a:lnTo>
                  <a:lnTo>
                    <a:pt x="6955748" y="282376"/>
                  </a:lnTo>
                  <a:lnTo>
                    <a:pt x="6971411" y="250444"/>
                  </a:lnTo>
                  <a:lnTo>
                    <a:pt x="7065136" y="266192"/>
                  </a:lnTo>
                  <a:lnTo>
                    <a:pt x="7041816" y="311626"/>
                  </a:lnTo>
                  <a:lnTo>
                    <a:pt x="7008113" y="344678"/>
                  </a:lnTo>
                  <a:lnTo>
                    <a:pt x="6964187" y="364966"/>
                  </a:lnTo>
                  <a:lnTo>
                    <a:pt x="6910451" y="371729"/>
                  </a:lnTo>
                  <a:lnTo>
                    <a:pt x="6867086" y="367940"/>
                  </a:lnTo>
                  <a:lnTo>
                    <a:pt x="6829758" y="356568"/>
                  </a:lnTo>
                  <a:lnTo>
                    <a:pt x="6773163" y="311023"/>
                  </a:lnTo>
                  <a:lnTo>
                    <a:pt x="6746763" y="256174"/>
                  </a:lnTo>
                  <a:lnTo>
                    <a:pt x="6737984" y="188468"/>
                  </a:lnTo>
                  <a:lnTo>
                    <a:pt x="6740868" y="146675"/>
                  </a:lnTo>
                  <a:lnTo>
                    <a:pt x="6763970" y="77471"/>
                  </a:lnTo>
                  <a:lnTo>
                    <a:pt x="6808862" y="28128"/>
                  </a:lnTo>
                  <a:lnTo>
                    <a:pt x="6867259" y="3121"/>
                  </a:lnTo>
                  <a:lnTo>
                    <a:pt x="6901053" y="0"/>
                  </a:lnTo>
                  <a:close/>
                </a:path>
                <a:path w="7372984" h="508000">
                  <a:moveTo>
                    <a:pt x="5980684" y="0"/>
                  </a:moveTo>
                  <a:lnTo>
                    <a:pt x="6044295" y="5921"/>
                  </a:lnTo>
                  <a:lnTo>
                    <a:pt x="6089142" y="23749"/>
                  </a:lnTo>
                  <a:lnTo>
                    <a:pt x="6119114" y="53260"/>
                  </a:lnTo>
                  <a:lnTo>
                    <a:pt x="6138037" y="94107"/>
                  </a:lnTo>
                  <a:lnTo>
                    <a:pt x="6049264" y="110490"/>
                  </a:lnTo>
                  <a:lnTo>
                    <a:pt x="6045783" y="100724"/>
                  </a:lnTo>
                  <a:lnTo>
                    <a:pt x="6041040" y="92186"/>
                  </a:lnTo>
                  <a:lnTo>
                    <a:pt x="6008433" y="70453"/>
                  </a:lnTo>
                  <a:lnTo>
                    <a:pt x="5982335" y="67691"/>
                  </a:lnTo>
                  <a:lnTo>
                    <a:pt x="5965072" y="68333"/>
                  </a:lnTo>
                  <a:lnTo>
                    <a:pt x="5922010" y="82931"/>
                  </a:lnTo>
                  <a:lnTo>
                    <a:pt x="5918327" y="89281"/>
                  </a:lnTo>
                  <a:lnTo>
                    <a:pt x="5918327" y="97155"/>
                  </a:lnTo>
                  <a:lnTo>
                    <a:pt x="5918327" y="103759"/>
                  </a:lnTo>
                  <a:lnTo>
                    <a:pt x="5956093" y="125475"/>
                  </a:lnTo>
                  <a:lnTo>
                    <a:pt x="6015609" y="140588"/>
                  </a:lnTo>
                  <a:lnTo>
                    <a:pt x="6050397" y="149637"/>
                  </a:lnTo>
                  <a:lnTo>
                    <a:pt x="6102923" y="170592"/>
                  </a:lnTo>
                  <a:lnTo>
                    <a:pt x="6133546" y="196290"/>
                  </a:lnTo>
                  <a:lnTo>
                    <a:pt x="6150102" y="252475"/>
                  </a:lnTo>
                  <a:lnTo>
                    <a:pt x="6147552" y="276078"/>
                  </a:lnTo>
                  <a:lnTo>
                    <a:pt x="6127116" y="318091"/>
                  </a:lnTo>
                  <a:lnTo>
                    <a:pt x="6086369" y="351905"/>
                  </a:lnTo>
                  <a:lnTo>
                    <a:pt x="6025929" y="369518"/>
                  </a:lnTo>
                  <a:lnTo>
                    <a:pt x="5988304" y="371729"/>
                  </a:lnTo>
                  <a:lnTo>
                    <a:pt x="5953896" y="369875"/>
                  </a:lnTo>
                  <a:lnTo>
                    <a:pt x="5896417" y="355119"/>
                  </a:lnTo>
                  <a:lnTo>
                    <a:pt x="5853981" y="326189"/>
                  </a:lnTo>
                  <a:lnTo>
                    <a:pt x="5826255" y="286132"/>
                  </a:lnTo>
                  <a:lnTo>
                    <a:pt x="5817870" y="262128"/>
                  </a:lnTo>
                  <a:lnTo>
                    <a:pt x="5912358" y="247777"/>
                  </a:lnTo>
                  <a:lnTo>
                    <a:pt x="5916168" y="260679"/>
                  </a:lnTo>
                  <a:lnTo>
                    <a:pt x="5921501" y="271938"/>
                  </a:lnTo>
                  <a:lnTo>
                    <a:pt x="5958855" y="300116"/>
                  </a:lnTo>
                  <a:lnTo>
                    <a:pt x="5988304" y="303657"/>
                  </a:lnTo>
                  <a:lnTo>
                    <a:pt x="6005450" y="302823"/>
                  </a:lnTo>
                  <a:lnTo>
                    <a:pt x="6043295" y="290322"/>
                  </a:lnTo>
                  <a:lnTo>
                    <a:pt x="6055614" y="265175"/>
                  </a:lnTo>
                  <a:lnTo>
                    <a:pt x="6055614" y="258063"/>
                  </a:lnTo>
                  <a:lnTo>
                    <a:pt x="6017514" y="235077"/>
                  </a:lnTo>
                  <a:lnTo>
                    <a:pt x="5965769" y="222787"/>
                  </a:lnTo>
                  <a:lnTo>
                    <a:pt x="5924454" y="211058"/>
                  </a:lnTo>
                  <a:lnTo>
                    <a:pt x="5873115" y="189230"/>
                  </a:lnTo>
                  <a:lnTo>
                    <a:pt x="5841507" y="154797"/>
                  </a:lnTo>
                  <a:lnTo>
                    <a:pt x="5830951" y="109220"/>
                  </a:lnTo>
                  <a:lnTo>
                    <a:pt x="5833237" y="87002"/>
                  </a:lnTo>
                  <a:lnTo>
                    <a:pt x="5851524" y="48140"/>
                  </a:lnTo>
                  <a:lnTo>
                    <a:pt x="5888243" y="17734"/>
                  </a:lnTo>
                  <a:lnTo>
                    <a:pt x="5944822" y="1974"/>
                  </a:lnTo>
                  <a:lnTo>
                    <a:pt x="5980684" y="0"/>
                  </a:lnTo>
                  <a:close/>
                </a:path>
                <a:path w="7372984" h="508000">
                  <a:moveTo>
                    <a:pt x="5635879" y="0"/>
                  </a:moveTo>
                  <a:lnTo>
                    <a:pt x="5679580" y="6268"/>
                  </a:lnTo>
                  <a:lnTo>
                    <a:pt x="5715476" y="23955"/>
                  </a:lnTo>
                  <a:lnTo>
                    <a:pt x="5743051" y="58435"/>
                  </a:lnTo>
                  <a:lnTo>
                    <a:pt x="5754131" y="106235"/>
                  </a:lnTo>
                  <a:lnTo>
                    <a:pt x="5755386" y="142621"/>
                  </a:lnTo>
                  <a:lnTo>
                    <a:pt x="5755386" y="363600"/>
                  </a:lnTo>
                  <a:lnTo>
                    <a:pt x="5661406" y="363600"/>
                  </a:lnTo>
                  <a:lnTo>
                    <a:pt x="5661406" y="182118"/>
                  </a:lnTo>
                  <a:lnTo>
                    <a:pt x="5661025" y="155880"/>
                  </a:lnTo>
                  <a:lnTo>
                    <a:pt x="5655310" y="107696"/>
                  </a:lnTo>
                  <a:lnTo>
                    <a:pt x="5628634" y="77259"/>
                  </a:lnTo>
                  <a:lnTo>
                    <a:pt x="5603113" y="72009"/>
                  </a:lnTo>
                  <a:lnTo>
                    <a:pt x="5591157" y="72842"/>
                  </a:lnTo>
                  <a:lnTo>
                    <a:pt x="5550237" y="92632"/>
                  </a:lnTo>
                  <a:lnTo>
                    <a:pt x="5529460" y="134288"/>
                  </a:lnTo>
                  <a:lnTo>
                    <a:pt x="5525841" y="175107"/>
                  </a:lnTo>
                  <a:lnTo>
                    <a:pt x="5525389" y="202565"/>
                  </a:lnTo>
                  <a:lnTo>
                    <a:pt x="5525389" y="363600"/>
                  </a:lnTo>
                  <a:lnTo>
                    <a:pt x="5431282" y="363600"/>
                  </a:lnTo>
                  <a:lnTo>
                    <a:pt x="5431282" y="8000"/>
                  </a:lnTo>
                  <a:lnTo>
                    <a:pt x="5518658" y="8000"/>
                  </a:lnTo>
                  <a:lnTo>
                    <a:pt x="5518658" y="60325"/>
                  </a:lnTo>
                  <a:lnTo>
                    <a:pt x="5543474" y="33914"/>
                  </a:lnTo>
                  <a:lnTo>
                    <a:pt x="5571267" y="15065"/>
                  </a:lnTo>
                  <a:lnTo>
                    <a:pt x="5602061" y="3764"/>
                  </a:lnTo>
                  <a:lnTo>
                    <a:pt x="5635879" y="0"/>
                  </a:lnTo>
                  <a:close/>
                </a:path>
                <a:path w="7372984" h="508000">
                  <a:moveTo>
                    <a:pt x="5189982" y="0"/>
                  </a:moveTo>
                  <a:lnTo>
                    <a:pt x="5244846" y="3714"/>
                  </a:lnTo>
                  <a:lnTo>
                    <a:pt x="5283708" y="14859"/>
                  </a:lnTo>
                  <a:lnTo>
                    <a:pt x="5319605" y="41755"/>
                  </a:lnTo>
                  <a:lnTo>
                    <a:pt x="5336444" y="85280"/>
                  </a:lnTo>
                  <a:lnTo>
                    <a:pt x="5339588" y="136906"/>
                  </a:lnTo>
                  <a:lnTo>
                    <a:pt x="5338571" y="246761"/>
                  </a:lnTo>
                  <a:lnTo>
                    <a:pt x="5338857" y="268666"/>
                  </a:lnTo>
                  <a:lnTo>
                    <a:pt x="5343144" y="315975"/>
                  </a:lnTo>
                  <a:lnTo>
                    <a:pt x="5360035" y="363600"/>
                  </a:lnTo>
                  <a:lnTo>
                    <a:pt x="5266944" y="363600"/>
                  </a:lnTo>
                  <a:lnTo>
                    <a:pt x="5256403" y="330327"/>
                  </a:lnTo>
                  <a:lnTo>
                    <a:pt x="5255260" y="326644"/>
                  </a:lnTo>
                  <a:lnTo>
                    <a:pt x="5254625" y="324866"/>
                  </a:lnTo>
                  <a:lnTo>
                    <a:pt x="5242333" y="335843"/>
                  </a:lnTo>
                  <a:lnTo>
                    <a:pt x="5229637" y="345344"/>
                  </a:lnTo>
                  <a:lnTo>
                    <a:pt x="5189001" y="365085"/>
                  </a:lnTo>
                  <a:lnTo>
                    <a:pt x="5144389" y="371729"/>
                  </a:lnTo>
                  <a:lnTo>
                    <a:pt x="5118407" y="369851"/>
                  </a:lnTo>
                  <a:lnTo>
                    <a:pt x="5075112" y="354905"/>
                  </a:lnTo>
                  <a:lnTo>
                    <a:pt x="5043939" y="326026"/>
                  </a:lnTo>
                  <a:lnTo>
                    <a:pt x="5028128" y="288359"/>
                  </a:lnTo>
                  <a:lnTo>
                    <a:pt x="5026152" y="266573"/>
                  </a:lnTo>
                  <a:lnTo>
                    <a:pt x="5027056" y="251910"/>
                  </a:lnTo>
                  <a:lnTo>
                    <a:pt x="5040630" y="212852"/>
                  </a:lnTo>
                  <a:lnTo>
                    <a:pt x="5068651" y="183634"/>
                  </a:lnTo>
                  <a:lnTo>
                    <a:pt x="5112639" y="164861"/>
                  </a:lnTo>
                  <a:lnTo>
                    <a:pt x="5155819" y="154686"/>
                  </a:lnTo>
                  <a:lnTo>
                    <a:pt x="5186251" y="148591"/>
                  </a:lnTo>
                  <a:lnTo>
                    <a:pt x="5211635" y="142700"/>
                  </a:lnTo>
                  <a:lnTo>
                    <a:pt x="5231971" y="137023"/>
                  </a:lnTo>
                  <a:lnTo>
                    <a:pt x="5247259" y="131572"/>
                  </a:lnTo>
                  <a:lnTo>
                    <a:pt x="5247259" y="122174"/>
                  </a:lnTo>
                  <a:lnTo>
                    <a:pt x="5233796" y="83566"/>
                  </a:lnTo>
                  <a:lnTo>
                    <a:pt x="5183251" y="72009"/>
                  </a:lnTo>
                  <a:lnTo>
                    <a:pt x="5171368" y="72628"/>
                  </a:lnTo>
                  <a:lnTo>
                    <a:pt x="5131355" y="95440"/>
                  </a:lnTo>
                  <a:lnTo>
                    <a:pt x="5121275" y="116586"/>
                  </a:lnTo>
                  <a:lnTo>
                    <a:pt x="5035931" y="101092"/>
                  </a:lnTo>
                  <a:lnTo>
                    <a:pt x="5055457" y="56261"/>
                  </a:lnTo>
                  <a:lnTo>
                    <a:pt x="5085461" y="24765"/>
                  </a:lnTo>
                  <a:lnTo>
                    <a:pt x="5129196" y="6191"/>
                  </a:lnTo>
                  <a:lnTo>
                    <a:pt x="5157452" y="1547"/>
                  </a:lnTo>
                  <a:lnTo>
                    <a:pt x="5189982" y="0"/>
                  </a:lnTo>
                  <a:close/>
                </a:path>
                <a:path w="7372984" h="508000">
                  <a:moveTo>
                    <a:pt x="4758182" y="0"/>
                  </a:moveTo>
                  <a:lnTo>
                    <a:pt x="4774116" y="1117"/>
                  </a:lnTo>
                  <a:lnTo>
                    <a:pt x="4789741" y="4460"/>
                  </a:lnTo>
                  <a:lnTo>
                    <a:pt x="4805080" y="10019"/>
                  </a:lnTo>
                  <a:lnTo>
                    <a:pt x="4820158" y="17780"/>
                  </a:lnTo>
                  <a:lnTo>
                    <a:pt x="4790947" y="99822"/>
                  </a:lnTo>
                  <a:lnTo>
                    <a:pt x="4779327" y="93061"/>
                  </a:lnTo>
                  <a:lnTo>
                    <a:pt x="4768088" y="88217"/>
                  </a:lnTo>
                  <a:lnTo>
                    <a:pt x="4757229" y="85302"/>
                  </a:lnTo>
                  <a:lnTo>
                    <a:pt x="4746752" y="84328"/>
                  </a:lnTo>
                  <a:lnTo>
                    <a:pt x="4737300" y="85016"/>
                  </a:lnTo>
                  <a:lnTo>
                    <a:pt x="4701079" y="110505"/>
                  </a:lnTo>
                  <a:lnTo>
                    <a:pt x="4688280" y="152717"/>
                  </a:lnTo>
                  <a:lnTo>
                    <a:pt x="4684367" y="212344"/>
                  </a:lnTo>
                  <a:lnTo>
                    <a:pt x="4683887" y="253873"/>
                  </a:lnTo>
                  <a:lnTo>
                    <a:pt x="4683887" y="363600"/>
                  </a:lnTo>
                  <a:lnTo>
                    <a:pt x="4589780" y="363600"/>
                  </a:lnTo>
                  <a:lnTo>
                    <a:pt x="4589780" y="8000"/>
                  </a:lnTo>
                  <a:lnTo>
                    <a:pt x="4677156" y="8000"/>
                  </a:lnTo>
                  <a:lnTo>
                    <a:pt x="4677156" y="58547"/>
                  </a:lnTo>
                  <a:lnTo>
                    <a:pt x="4688109" y="42165"/>
                  </a:lnTo>
                  <a:lnTo>
                    <a:pt x="4717542" y="11430"/>
                  </a:lnTo>
                  <a:lnTo>
                    <a:pt x="4747134" y="714"/>
                  </a:lnTo>
                  <a:lnTo>
                    <a:pt x="4758182" y="0"/>
                  </a:lnTo>
                  <a:close/>
                </a:path>
                <a:path w="7372984" h="508000">
                  <a:moveTo>
                    <a:pt x="3916934" y="0"/>
                  </a:moveTo>
                  <a:lnTo>
                    <a:pt x="3955488" y="3266"/>
                  </a:lnTo>
                  <a:lnTo>
                    <a:pt x="4021643" y="29467"/>
                  </a:lnTo>
                  <a:lnTo>
                    <a:pt x="4071844" y="80361"/>
                  </a:lnTo>
                  <a:lnTo>
                    <a:pt x="4097613" y="146516"/>
                  </a:lnTo>
                  <a:lnTo>
                    <a:pt x="4100829" y="184785"/>
                  </a:lnTo>
                  <a:lnTo>
                    <a:pt x="4097569" y="223434"/>
                  </a:lnTo>
                  <a:lnTo>
                    <a:pt x="4071522" y="290351"/>
                  </a:lnTo>
                  <a:lnTo>
                    <a:pt x="4021048" y="341832"/>
                  </a:lnTo>
                  <a:lnTo>
                    <a:pt x="3955480" y="368399"/>
                  </a:lnTo>
                  <a:lnTo>
                    <a:pt x="3917696" y="371729"/>
                  </a:lnTo>
                  <a:lnTo>
                    <a:pt x="3893502" y="370347"/>
                  </a:lnTo>
                  <a:lnTo>
                    <a:pt x="3846829" y="359298"/>
                  </a:lnTo>
                  <a:lnTo>
                    <a:pt x="3803491" y="337294"/>
                  </a:lnTo>
                  <a:lnTo>
                    <a:pt x="3769772" y="304857"/>
                  </a:lnTo>
                  <a:lnTo>
                    <a:pt x="3746819" y="262233"/>
                  </a:lnTo>
                  <a:lnTo>
                    <a:pt x="3735250" y="210278"/>
                  </a:lnTo>
                  <a:lnTo>
                    <a:pt x="3733800" y="180848"/>
                  </a:lnTo>
                  <a:lnTo>
                    <a:pt x="3735250" y="157587"/>
                  </a:lnTo>
                  <a:lnTo>
                    <a:pt x="3746819" y="112160"/>
                  </a:lnTo>
                  <a:lnTo>
                    <a:pt x="3769651" y="69423"/>
                  </a:lnTo>
                  <a:lnTo>
                    <a:pt x="3802366" y="35946"/>
                  </a:lnTo>
                  <a:lnTo>
                    <a:pt x="3844157" y="13019"/>
                  </a:lnTo>
                  <a:lnTo>
                    <a:pt x="3891452" y="1450"/>
                  </a:lnTo>
                  <a:lnTo>
                    <a:pt x="3916934" y="0"/>
                  </a:lnTo>
                  <a:close/>
                </a:path>
                <a:path w="7372984" h="508000">
                  <a:moveTo>
                    <a:pt x="1406778" y="0"/>
                  </a:moveTo>
                  <a:lnTo>
                    <a:pt x="1450480" y="6268"/>
                  </a:lnTo>
                  <a:lnTo>
                    <a:pt x="1486376" y="23955"/>
                  </a:lnTo>
                  <a:lnTo>
                    <a:pt x="1513951" y="58435"/>
                  </a:lnTo>
                  <a:lnTo>
                    <a:pt x="1525031" y="106235"/>
                  </a:lnTo>
                  <a:lnTo>
                    <a:pt x="1526286" y="142621"/>
                  </a:lnTo>
                  <a:lnTo>
                    <a:pt x="1526286" y="363600"/>
                  </a:lnTo>
                  <a:lnTo>
                    <a:pt x="1432306" y="363600"/>
                  </a:lnTo>
                  <a:lnTo>
                    <a:pt x="1432306" y="182118"/>
                  </a:lnTo>
                  <a:lnTo>
                    <a:pt x="1431925" y="155880"/>
                  </a:lnTo>
                  <a:lnTo>
                    <a:pt x="1426210" y="107696"/>
                  </a:lnTo>
                  <a:lnTo>
                    <a:pt x="1399534" y="77259"/>
                  </a:lnTo>
                  <a:lnTo>
                    <a:pt x="1374013" y="72009"/>
                  </a:lnTo>
                  <a:lnTo>
                    <a:pt x="1362057" y="72842"/>
                  </a:lnTo>
                  <a:lnTo>
                    <a:pt x="1321137" y="92632"/>
                  </a:lnTo>
                  <a:lnTo>
                    <a:pt x="1300360" y="134288"/>
                  </a:lnTo>
                  <a:lnTo>
                    <a:pt x="1296741" y="175107"/>
                  </a:lnTo>
                  <a:lnTo>
                    <a:pt x="1296289" y="202565"/>
                  </a:lnTo>
                  <a:lnTo>
                    <a:pt x="1296289" y="363600"/>
                  </a:lnTo>
                  <a:lnTo>
                    <a:pt x="1202182" y="363600"/>
                  </a:lnTo>
                  <a:lnTo>
                    <a:pt x="1202182" y="8000"/>
                  </a:lnTo>
                  <a:lnTo>
                    <a:pt x="1289558" y="8000"/>
                  </a:lnTo>
                  <a:lnTo>
                    <a:pt x="1289558" y="60325"/>
                  </a:lnTo>
                  <a:lnTo>
                    <a:pt x="1314374" y="33914"/>
                  </a:lnTo>
                  <a:lnTo>
                    <a:pt x="1342167" y="15065"/>
                  </a:lnTo>
                  <a:lnTo>
                    <a:pt x="1372961" y="3764"/>
                  </a:lnTo>
                  <a:lnTo>
                    <a:pt x="1406778" y="0"/>
                  </a:lnTo>
                  <a:close/>
                </a:path>
                <a:path w="7372984" h="508000">
                  <a:moveTo>
                    <a:pt x="183134" y="0"/>
                  </a:moveTo>
                  <a:lnTo>
                    <a:pt x="221688" y="3266"/>
                  </a:lnTo>
                  <a:lnTo>
                    <a:pt x="287843" y="29467"/>
                  </a:lnTo>
                  <a:lnTo>
                    <a:pt x="338044" y="80361"/>
                  </a:lnTo>
                  <a:lnTo>
                    <a:pt x="363813" y="146516"/>
                  </a:lnTo>
                  <a:lnTo>
                    <a:pt x="367030" y="184785"/>
                  </a:lnTo>
                  <a:lnTo>
                    <a:pt x="363769" y="223434"/>
                  </a:lnTo>
                  <a:lnTo>
                    <a:pt x="337722" y="290351"/>
                  </a:lnTo>
                  <a:lnTo>
                    <a:pt x="287248" y="341832"/>
                  </a:lnTo>
                  <a:lnTo>
                    <a:pt x="221680" y="368399"/>
                  </a:lnTo>
                  <a:lnTo>
                    <a:pt x="183895" y="371729"/>
                  </a:lnTo>
                  <a:lnTo>
                    <a:pt x="159702" y="370347"/>
                  </a:lnTo>
                  <a:lnTo>
                    <a:pt x="113030" y="359298"/>
                  </a:lnTo>
                  <a:lnTo>
                    <a:pt x="69691" y="337294"/>
                  </a:lnTo>
                  <a:lnTo>
                    <a:pt x="35972" y="304857"/>
                  </a:lnTo>
                  <a:lnTo>
                    <a:pt x="13019" y="262233"/>
                  </a:lnTo>
                  <a:lnTo>
                    <a:pt x="1450" y="210278"/>
                  </a:lnTo>
                  <a:lnTo>
                    <a:pt x="0" y="180848"/>
                  </a:lnTo>
                  <a:lnTo>
                    <a:pt x="1450" y="157587"/>
                  </a:lnTo>
                  <a:lnTo>
                    <a:pt x="13019" y="112160"/>
                  </a:lnTo>
                  <a:lnTo>
                    <a:pt x="35851" y="69423"/>
                  </a:lnTo>
                  <a:lnTo>
                    <a:pt x="68566" y="35946"/>
                  </a:lnTo>
                  <a:lnTo>
                    <a:pt x="110357" y="13019"/>
                  </a:lnTo>
                  <a:lnTo>
                    <a:pt x="157652" y="1450"/>
                  </a:lnTo>
                  <a:lnTo>
                    <a:pt x="183134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30755" y="600074"/>
              <a:ext cx="187070" cy="15151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7791" y="523112"/>
              <a:ext cx="7962265" cy="499109"/>
            </a:xfrm>
            <a:custGeom>
              <a:avLst/>
              <a:gdLst/>
              <a:ahLst/>
              <a:cxnLst/>
              <a:rect l="l" t="t" r="r" b="b"/>
              <a:pathLst>
                <a:path w="7962265" h="499109">
                  <a:moveTo>
                    <a:pt x="3069844" y="9651"/>
                  </a:moveTo>
                  <a:lnTo>
                    <a:pt x="3069844" y="135254"/>
                  </a:lnTo>
                  <a:lnTo>
                    <a:pt x="3134106" y="135254"/>
                  </a:lnTo>
                  <a:lnTo>
                    <a:pt x="3134106" y="210312"/>
                  </a:lnTo>
                  <a:lnTo>
                    <a:pt x="3069844" y="210312"/>
                  </a:lnTo>
                  <a:lnTo>
                    <a:pt x="3069844" y="353567"/>
                  </a:lnTo>
                  <a:lnTo>
                    <a:pt x="3070915" y="398484"/>
                  </a:lnTo>
                  <a:lnTo>
                    <a:pt x="3080131" y="416178"/>
                  </a:lnTo>
                  <a:lnTo>
                    <a:pt x="3084448" y="419353"/>
                  </a:lnTo>
                  <a:lnTo>
                    <a:pt x="3089783" y="420877"/>
                  </a:lnTo>
                  <a:lnTo>
                    <a:pt x="3096006" y="420877"/>
                  </a:lnTo>
                  <a:lnTo>
                    <a:pt x="3103241" y="420326"/>
                  </a:lnTo>
                  <a:lnTo>
                    <a:pt x="3111976" y="418655"/>
                  </a:lnTo>
                  <a:lnTo>
                    <a:pt x="3122187" y="415841"/>
                  </a:lnTo>
                  <a:lnTo>
                    <a:pt x="3133852" y="411861"/>
                  </a:lnTo>
                  <a:lnTo>
                    <a:pt x="3141853" y="484886"/>
                  </a:lnTo>
                  <a:lnTo>
                    <a:pt x="3124922" y="491053"/>
                  </a:lnTo>
                  <a:lnTo>
                    <a:pt x="3106896" y="495458"/>
                  </a:lnTo>
                  <a:lnTo>
                    <a:pt x="3087774" y="498101"/>
                  </a:lnTo>
                  <a:lnTo>
                    <a:pt x="3067558" y="498983"/>
                  </a:lnTo>
                  <a:lnTo>
                    <a:pt x="3055125" y="498437"/>
                  </a:lnTo>
                  <a:lnTo>
                    <a:pt x="3012134" y="485822"/>
                  </a:lnTo>
                  <a:lnTo>
                    <a:pt x="2983595" y="452342"/>
                  </a:lnTo>
                  <a:lnTo>
                    <a:pt x="2976229" y="406908"/>
                  </a:lnTo>
                  <a:lnTo>
                    <a:pt x="2975483" y="365378"/>
                  </a:lnTo>
                  <a:lnTo>
                    <a:pt x="2975483" y="210312"/>
                  </a:lnTo>
                  <a:lnTo>
                    <a:pt x="2932303" y="210312"/>
                  </a:lnTo>
                  <a:lnTo>
                    <a:pt x="2932303" y="135254"/>
                  </a:lnTo>
                  <a:lnTo>
                    <a:pt x="2975483" y="135254"/>
                  </a:lnTo>
                  <a:lnTo>
                    <a:pt x="2975483" y="64642"/>
                  </a:lnTo>
                  <a:lnTo>
                    <a:pt x="3069844" y="9651"/>
                  </a:lnTo>
                  <a:close/>
                </a:path>
                <a:path w="7962265" h="499109">
                  <a:moveTo>
                    <a:pt x="7860283" y="0"/>
                  </a:moveTo>
                  <a:lnTo>
                    <a:pt x="7962137" y="0"/>
                  </a:lnTo>
                  <a:lnTo>
                    <a:pt x="7962137" y="115188"/>
                  </a:lnTo>
                  <a:lnTo>
                    <a:pt x="7938008" y="364363"/>
                  </a:lnTo>
                  <a:lnTo>
                    <a:pt x="7884667" y="364363"/>
                  </a:lnTo>
                  <a:lnTo>
                    <a:pt x="7860283" y="115188"/>
                  </a:lnTo>
                  <a:lnTo>
                    <a:pt x="7860283" y="0"/>
                  </a:lnTo>
                  <a:close/>
                </a:path>
                <a:path w="7962265" h="499109">
                  <a:moveTo>
                    <a:pt x="3199384" y="0"/>
                  </a:moveTo>
                  <a:lnTo>
                    <a:pt x="3293491" y="0"/>
                  </a:lnTo>
                  <a:lnTo>
                    <a:pt x="3293491" y="180466"/>
                  </a:lnTo>
                  <a:lnTo>
                    <a:pt x="3317355" y="157204"/>
                  </a:lnTo>
                  <a:lnTo>
                    <a:pt x="3343433" y="140573"/>
                  </a:lnTo>
                  <a:lnTo>
                    <a:pt x="3371750" y="130585"/>
                  </a:lnTo>
                  <a:lnTo>
                    <a:pt x="3402329" y="127253"/>
                  </a:lnTo>
                  <a:lnTo>
                    <a:pt x="3418139" y="128014"/>
                  </a:lnTo>
                  <a:lnTo>
                    <a:pt x="3460877" y="139319"/>
                  </a:lnTo>
                  <a:lnTo>
                    <a:pt x="3492791" y="161125"/>
                  </a:lnTo>
                  <a:lnTo>
                    <a:pt x="3515356" y="200485"/>
                  </a:lnTo>
                  <a:lnTo>
                    <a:pt x="3521932" y="240664"/>
                  </a:lnTo>
                  <a:lnTo>
                    <a:pt x="3523106" y="282321"/>
                  </a:lnTo>
                  <a:lnTo>
                    <a:pt x="3523106" y="490854"/>
                  </a:lnTo>
                  <a:lnTo>
                    <a:pt x="3429127" y="490854"/>
                  </a:lnTo>
                  <a:lnTo>
                    <a:pt x="3429127" y="303022"/>
                  </a:lnTo>
                  <a:lnTo>
                    <a:pt x="3428773" y="277641"/>
                  </a:lnTo>
                  <a:lnTo>
                    <a:pt x="3423666" y="232028"/>
                  </a:lnTo>
                  <a:lnTo>
                    <a:pt x="3397551" y="204245"/>
                  </a:lnTo>
                  <a:lnTo>
                    <a:pt x="3370833" y="199262"/>
                  </a:lnTo>
                  <a:lnTo>
                    <a:pt x="3359427" y="199975"/>
                  </a:lnTo>
                  <a:lnTo>
                    <a:pt x="3320323" y="216997"/>
                  </a:lnTo>
                  <a:lnTo>
                    <a:pt x="3298259" y="257794"/>
                  </a:lnTo>
                  <a:lnTo>
                    <a:pt x="3293491" y="312800"/>
                  </a:lnTo>
                  <a:lnTo>
                    <a:pt x="3293491" y="490854"/>
                  </a:lnTo>
                  <a:lnTo>
                    <a:pt x="3199384" y="490854"/>
                  </a:lnTo>
                  <a:lnTo>
                    <a:pt x="3199384" y="0"/>
                  </a:lnTo>
                  <a:close/>
                </a:path>
                <a:path w="7962265" h="499109">
                  <a:moveTo>
                    <a:pt x="2780537" y="0"/>
                  </a:moveTo>
                  <a:lnTo>
                    <a:pt x="2874645" y="0"/>
                  </a:lnTo>
                  <a:lnTo>
                    <a:pt x="2874645" y="87122"/>
                  </a:lnTo>
                  <a:lnTo>
                    <a:pt x="2780537" y="87122"/>
                  </a:lnTo>
                  <a:lnTo>
                    <a:pt x="2780537" y="0"/>
                  </a:lnTo>
                  <a:close/>
                </a:path>
                <a:path w="7962265" h="499109">
                  <a:moveTo>
                    <a:pt x="1447038" y="0"/>
                  </a:moveTo>
                  <a:lnTo>
                    <a:pt x="1541145" y="0"/>
                  </a:lnTo>
                  <a:lnTo>
                    <a:pt x="1541145" y="87122"/>
                  </a:lnTo>
                  <a:lnTo>
                    <a:pt x="1447038" y="87122"/>
                  </a:lnTo>
                  <a:lnTo>
                    <a:pt x="1447038" y="0"/>
                  </a:lnTo>
                  <a:close/>
                </a:path>
                <a:path w="7962265" h="499109">
                  <a:moveTo>
                    <a:pt x="1066038" y="0"/>
                  </a:moveTo>
                  <a:lnTo>
                    <a:pt x="1160145" y="0"/>
                  </a:lnTo>
                  <a:lnTo>
                    <a:pt x="1160145" y="490854"/>
                  </a:lnTo>
                  <a:lnTo>
                    <a:pt x="1066038" y="490854"/>
                  </a:lnTo>
                  <a:lnTo>
                    <a:pt x="1066038" y="0"/>
                  </a:lnTo>
                  <a:close/>
                </a:path>
                <a:path w="7962265" h="499109">
                  <a:moveTo>
                    <a:pt x="875538" y="0"/>
                  </a:moveTo>
                  <a:lnTo>
                    <a:pt x="969644" y="0"/>
                  </a:lnTo>
                  <a:lnTo>
                    <a:pt x="969644" y="490854"/>
                  </a:lnTo>
                  <a:lnTo>
                    <a:pt x="875538" y="490854"/>
                  </a:lnTo>
                  <a:lnTo>
                    <a:pt x="875538" y="0"/>
                  </a:lnTo>
                  <a:close/>
                </a:path>
                <a:path w="7962265" h="499109">
                  <a:moveTo>
                    <a:pt x="0" y="0"/>
                  </a:moveTo>
                  <a:lnTo>
                    <a:pt x="159003" y="0"/>
                  </a:lnTo>
                  <a:lnTo>
                    <a:pt x="200296" y="454"/>
                  </a:lnTo>
                  <a:lnTo>
                    <a:pt x="259212" y="4125"/>
                  </a:lnTo>
                  <a:lnTo>
                    <a:pt x="297128" y="14509"/>
                  </a:lnTo>
                  <a:lnTo>
                    <a:pt x="332474" y="38512"/>
                  </a:lnTo>
                  <a:lnTo>
                    <a:pt x="360027" y="75279"/>
                  </a:lnTo>
                  <a:lnTo>
                    <a:pt x="374263" y="123094"/>
                  </a:lnTo>
                  <a:lnTo>
                    <a:pt x="376046" y="151002"/>
                  </a:lnTo>
                  <a:lnTo>
                    <a:pt x="375023" y="172694"/>
                  </a:lnTo>
                  <a:lnTo>
                    <a:pt x="366831" y="210742"/>
                  </a:lnTo>
                  <a:lnTo>
                    <a:pt x="340963" y="254508"/>
                  </a:lnTo>
                  <a:lnTo>
                    <a:pt x="305238" y="283487"/>
                  </a:lnTo>
                  <a:lnTo>
                    <a:pt x="266572" y="298703"/>
                  </a:lnTo>
                  <a:lnTo>
                    <a:pt x="223043" y="303958"/>
                  </a:lnTo>
                  <a:lnTo>
                    <a:pt x="163702" y="305688"/>
                  </a:lnTo>
                  <a:lnTo>
                    <a:pt x="99059" y="305688"/>
                  </a:lnTo>
                  <a:lnTo>
                    <a:pt x="99059" y="490854"/>
                  </a:lnTo>
                  <a:lnTo>
                    <a:pt x="0" y="49085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0279380" y="274320"/>
            <a:ext cx="1534668" cy="1554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92928" y="6426809"/>
            <a:ext cx="1407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878787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6 - Spring</a:t>
            </a:r>
            <a:r>
              <a:rPr sz="1200" spc="-95" dirty="0">
                <a:solidFill>
                  <a:srgbClr val="878787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770246" y="1090371"/>
            <a:ext cx="5220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What is the </a:t>
            </a:r>
            <a:r>
              <a:rPr sz="2800" spc="-10" dirty="0"/>
              <a:t>output </a:t>
            </a:r>
            <a:r>
              <a:rPr sz="2800" spc="-5" dirty="0"/>
              <a:t>of this</a:t>
            </a:r>
            <a:r>
              <a:rPr sz="2800" spc="50" dirty="0"/>
              <a:t> </a:t>
            </a:r>
            <a:r>
              <a:rPr sz="2800" spc="-10" dirty="0"/>
              <a:t>program?</a:t>
            </a:r>
            <a:endParaRPr sz="2800"/>
          </a:p>
        </p:txBody>
      </p:sp>
      <p:sp>
        <p:nvSpPr>
          <p:cNvPr id="20" name="object 20"/>
          <p:cNvSpPr txBox="1"/>
          <p:nvPr/>
        </p:nvSpPr>
        <p:spPr>
          <a:xfrm>
            <a:off x="4930902" y="1986153"/>
            <a:ext cx="4017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5520" algn="l"/>
              </a:tabLst>
            </a:pP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A</a:t>
            </a:r>
            <a:r>
              <a:rPr sz="4800" dirty="0">
                <a:solidFill>
                  <a:srgbClr val="008080"/>
                </a:solidFill>
                <a:latin typeface="Carlito"/>
                <a:cs typeface="Carlito"/>
              </a:rPr>
              <a:t>.	</a:t>
            </a: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C.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0902" y="4181347"/>
            <a:ext cx="513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008080"/>
                </a:solidFill>
                <a:latin typeface="Carlito"/>
                <a:cs typeface="Carlito"/>
              </a:rPr>
              <a:t>B.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44230" y="4181347"/>
            <a:ext cx="55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D.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5279" y="1170432"/>
            <a:ext cx="4059936" cy="49514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61795" y="2145782"/>
            <a:ext cx="2237691" cy="12015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67375" y="4397589"/>
            <a:ext cx="2447925" cy="9531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11770" y="2140014"/>
            <a:ext cx="1018319" cy="13137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74929" y="4223415"/>
            <a:ext cx="2449284" cy="13147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2928" y="6426809"/>
            <a:ext cx="1407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6 - Spring</a:t>
            </a:r>
            <a:r>
              <a:rPr sz="12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1289303"/>
            <a:ext cx="10240010" cy="4744720"/>
          </a:xfrm>
          <a:custGeom>
            <a:avLst/>
            <a:gdLst/>
            <a:ahLst/>
            <a:cxnLst/>
            <a:rect l="l" t="t" r="r" b="b"/>
            <a:pathLst>
              <a:path w="10240010" h="4744720">
                <a:moveTo>
                  <a:pt x="10239756" y="0"/>
                </a:moveTo>
                <a:lnTo>
                  <a:pt x="0" y="0"/>
                </a:lnTo>
                <a:lnTo>
                  <a:pt x="0" y="4744212"/>
                </a:lnTo>
                <a:lnTo>
                  <a:pt x="10239756" y="4744212"/>
                </a:lnTo>
                <a:lnTo>
                  <a:pt x="102397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declaration to the end </a:t>
            </a:r>
            <a:r>
              <a:rPr sz="2400" spc="-5" dirty="0"/>
              <a:t>of</a:t>
            </a:r>
            <a:r>
              <a:rPr sz="2400" spc="-50" dirty="0"/>
              <a:t> </a:t>
            </a:r>
            <a:r>
              <a:rPr sz="2400" dirty="0"/>
              <a:t>the </a:t>
            </a:r>
            <a:r>
              <a:rPr sz="2400" spc="515" dirty="0">
                <a:latin typeface="Arial"/>
                <a:cs typeface="Arial"/>
              </a:rPr>
              <a:t>{	}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/>
              <a:t>braces</a:t>
            </a:r>
            <a:endParaRPr sz="240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/>
              <a:t>for loop only </a:t>
            </a:r>
            <a:r>
              <a:rPr sz="2400" dirty="0"/>
              <a:t>exists in that</a:t>
            </a:r>
            <a:r>
              <a:rPr sz="2400" spc="-125" dirty="0"/>
              <a:t> </a:t>
            </a:r>
            <a:r>
              <a:rPr sz="2400" spc="-5" dirty="0"/>
              <a:t>loop</a:t>
            </a:r>
            <a:endParaRPr sz="2400"/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method exists </a:t>
            </a:r>
            <a:r>
              <a:rPr sz="2400" spc="-5" dirty="0"/>
              <a:t>only </a:t>
            </a:r>
            <a:r>
              <a:rPr sz="2400" dirty="0"/>
              <a:t>in that</a:t>
            </a:r>
            <a:r>
              <a:rPr sz="2400" spc="-155" dirty="0"/>
              <a:t> </a:t>
            </a:r>
            <a:r>
              <a:rPr sz="2400" dirty="0"/>
              <a:t>method</a:t>
            </a:r>
            <a:endParaRPr sz="2400"/>
          </a:p>
          <a:p>
            <a:pPr marL="2259330" marR="2446020" indent="-532130">
              <a:lnSpc>
                <a:spcPct val="134500"/>
              </a:lnSpc>
              <a:spcBef>
                <a:spcPts val="1970"/>
              </a:spcBef>
              <a:tabLst>
                <a:tab pos="2660015" algn="l"/>
                <a:tab pos="2792730" algn="l"/>
                <a:tab pos="3059430" algn="l"/>
                <a:tab pos="3326129" algn="l"/>
                <a:tab pos="3592829" algn="l"/>
                <a:tab pos="4258945" algn="l"/>
                <a:tab pos="5592445" algn="l"/>
              </a:tabLst>
            </a:pPr>
            <a:r>
              <a:rPr sz="1900" spc="21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1900" spc="305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1900" spc="170" dirty="0">
                <a:solidFill>
                  <a:srgbClr val="257E99"/>
                </a:solidFill>
                <a:latin typeface="Arial"/>
                <a:cs typeface="Arial"/>
              </a:rPr>
              <a:t>void	</a:t>
            </a:r>
            <a:r>
              <a:rPr sz="1900" spc="105" dirty="0">
                <a:solidFill>
                  <a:srgbClr val="795E25"/>
                </a:solidFill>
                <a:latin typeface="Arial"/>
                <a:cs typeface="Arial"/>
              </a:rPr>
              <a:t>example</a:t>
            </a:r>
            <a:r>
              <a:rPr sz="1900" spc="105" dirty="0">
                <a:latin typeface="Arial"/>
                <a:cs typeface="Arial"/>
              </a:rPr>
              <a:t>()	</a:t>
            </a:r>
            <a:r>
              <a:rPr sz="1900" spc="405" dirty="0">
                <a:latin typeface="Arial"/>
                <a:cs typeface="Arial"/>
              </a:rPr>
              <a:t>{  </a:t>
            </a:r>
            <a:r>
              <a:rPr sz="1900" spc="245" dirty="0">
                <a:solidFill>
                  <a:srgbClr val="000F80"/>
                </a:solidFill>
                <a:latin typeface="Arial"/>
                <a:cs typeface="Arial"/>
              </a:rPr>
              <a:t>System</a:t>
            </a:r>
            <a:r>
              <a:rPr sz="1900" spc="245" dirty="0">
                <a:latin typeface="Arial"/>
                <a:cs typeface="Arial"/>
              </a:rPr>
              <a:t>.</a:t>
            </a:r>
            <a:r>
              <a:rPr sz="1900" spc="245" dirty="0">
                <a:solidFill>
                  <a:srgbClr val="000F80"/>
                </a:solidFill>
                <a:latin typeface="Arial"/>
                <a:cs typeface="Arial"/>
              </a:rPr>
              <a:t>out</a:t>
            </a:r>
            <a:r>
              <a:rPr sz="1900" spc="245" dirty="0">
                <a:latin typeface="Arial"/>
                <a:cs typeface="Arial"/>
              </a:rPr>
              <a:t>.</a:t>
            </a:r>
            <a:r>
              <a:rPr sz="1900" spc="245" dirty="0">
                <a:solidFill>
                  <a:srgbClr val="795E25"/>
                </a:solidFill>
                <a:latin typeface="Arial"/>
                <a:cs typeface="Arial"/>
              </a:rPr>
              <a:t>println</a:t>
            </a:r>
            <a:r>
              <a:rPr sz="1900" spc="245" dirty="0">
                <a:latin typeface="Arial"/>
                <a:cs typeface="Arial"/>
              </a:rPr>
              <a:t>("hello");  </a:t>
            </a:r>
            <a:r>
              <a:rPr sz="1900" spc="375" dirty="0">
                <a:solidFill>
                  <a:srgbClr val="257E99"/>
                </a:solidFill>
                <a:latin typeface="Arial"/>
                <a:cs typeface="Arial"/>
              </a:rPr>
              <a:t>int		</a:t>
            </a:r>
            <a:r>
              <a:rPr sz="1900" spc="90" dirty="0">
                <a:solidFill>
                  <a:srgbClr val="000F80"/>
                </a:solidFill>
                <a:latin typeface="Arial"/>
                <a:cs typeface="Arial"/>
              </a:rPr>
              <a:t>x	</a:t>
            </a:r>
            <a:r>
              <a:rPr sz="1900" spc="-70" dirty="0">
                <a:latin typeface="Arial"/>
                <a:cs typeface="Arial"/>
              </a:rPr>
              <a:t>=	</a:t>
            </a:r>
            <a:r>
              <a:rPr sz="1900" spc="250" dirty="0">
                <a:solidFill>
                  <a:srgbClr val="098557"/>
                </a:solidFill>
                <a:latin typeface="Arial"/>
                <a:cs typeface="Arial"/>
              </a:rPr>
              <a:t>3</a:t>
            </a:r>
            <a:r>
              <a:rPr sz="1900" spc="250" dirty="0">
                <a:latin typeface="Arial"/>
                <a:cs typeface="Arial"/>
              </a:rPr>
              <a:t>;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7870" y="4364683"/>
            <a:ext cx="4157345" cy="118999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r>
              <a:rPr sz="1900" spc="520" dirty="0">
                <a:solidFill>
                  <a:srgbClr val="AE00DB"/>
                </a:solidFill>
                <a:latin typeface="Arial"/>
                <a:cs typeface="Arial"/>
              </a:rPr>
              <a:t>f</a:t>
            </a:r>
            <a:r>
              <a:rPr sz="1900" spc="195" dirty="0">
                <a:solidFill>
                  <a:srgbClr val="AE00DB"/>
                </a:solidFill>
                <a:latin typeface="Arial"/>
                <a:cs typeface="Arial"/>
              </a:rPr>
              <a:t>or</a:t>
            </a:r>
            <a:r>
              <a:rPr sz="1900" dirty="0">
                <a:solidFill>
                  <a:srgbClr val="AE00DB"/>
                </a:solidFill>
                <a:latin typeface="Arial"/>
                <a:cs typeface="Arial"/>
              </a:rPr>
              <a:t>	</a:t>
            </a:r>
            <a:r>
              <a:rPr sz="1900" spc="415" dirty="0">
                <a:latin typeface="Arial"/>
                <a:cs typeface="Arial"/>
              </a:rPr>
              <a:t>(</a:t>
            </a:r>
            <a:r>
              <a:rPr sz="1900" spc="170" dirty="0">
                <a:solidFill>
                  <a:srgbClr val="257E99"/>
                </a:solidFill>
                <a:latin typeface="Arial"/>
                <a:cs typeface="Arial"/>
              </a:rPr>
              <a:t>i</a:t>
            </a:r>
            <a:r>
              <a:rPr sz="1900" spc="440" dirty="0">
                <a:solidFill>
                  <a:srgbClr val="257E99"/>
                </a:solidFill>
                <a:latin typeface="Arial"/>
                <a:cs typeface="Arial"/>
              </a:rPr>
              <a:t>n</a:t>
            </a:r>
            <a:r>
              <a:rPr sz="1900" spc="509" dirty="0">
                <a:solidFill>
                  <a:srgbClr val="257E99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257E99"/>
                </a:solidFill>
                <a:latin typeface="Arial"/>
                <a:cs typeface="Arial"/>
              </a:rPr>
              <a:t>	</a:t>
            </a:r>
            <a:r>
              <a:rPr sz="1900" spc="620" dirty="0">
                <a:solidFill>
                  <a:srgbClr val="000F80"/>
                </a:solidFill>
                <a:latin typeface="Arial"/>
                <a:cs typeface="Arial"/>
              </a:rPr>
              <a:t>i</a:t>
            </a:r>
            <a:r>
              <a:rPr sz="1900" dirty="0">
                <a:solidFill>
                  <a:srgbClr val="000F80"/>
                </a:solidFill>
                <a:latin typeface="Arial"/>
                <a:cs typeface="Arial"/>
              </a:rPr>
              <a:t>	</a:t>
            </a:r>
            <a:r>
              <a:rPr sz="1900" spc="-70" dirty="0">
                <a:latin typeface="Arial"/>
                <a:cs typeface="Arial"/>
              </a:rPr>
              <a:t>=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solidFill>
                  <a:srgbClr val="098557"/>
                </a:solidFill>
                <a:latin typeface="Arial"/>
                <a:cs typeface="Arial"/>
              </a:rPr>
              <a:t>1</a:t>
            </a:r>
            <a:r>
              <a:rPr sz="1900" spc="509" dirty="0">
                <a:latin typeface="Arial"/>
                <a:cs typeface="Arial"/>
              </a:rPr>
              <a:t>;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620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70" dirty="0">
                <a:latin typeface="Arial"/>
                <a:cs typeface="Arial"/>
              </a:rPr>
              <a:t>&lt;=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15" dirty="0">
                <a:solidFill>
                  <a:srgbClr val="098557"/>
                </a:solidFill>
                <a:latin typeface="Arial"/>
                <a:cs typeface="Arial"/>
              </a:rPr>
              <a:t>1</a:t>
            </a:r>
            <a:r>
              <a:rPr sz="1900" spc="-5" dirty="0">
                <a:solidFill>
                  <a:srgbClr val="098557"/>
                </a:solidFill>
                <a:latin typeface="Arial"/>
                <a:cs typeface="Arial"/>
              </a:rPr>
              <a:t>0</a:t>
            </a:r>
            <a:r>
              <a:rPr sz="1900" spc="509" dirty="0">
                <a:latin typeface="Arial"/>
                <a:cs typeface="Arial"/>
              </a:rPr>
              <a:t>;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620" dirty="0">
                <a:latin typeface="Arial"/>
                <a:cs typeface="Arial"/>
              </a:rPr>
              <a:t>i</a:t>
            </a:r>
            <a:r>
              <a:rPr sz="1900" spc="-60" dirty="0">
                <a:latin typeface="Arial"/>
                <a:cs typeface="Arial"/>
              </a:rPr>
              <a:t>+</a:t>
            </a:r>
            <a:r>
              <a:rPr sz="1900" spc="170" dirty="0">
                <a:latin typeface="Arial"/>
                <a:cs typeface="Arial"/>
              </a:rPr>
              <a:t>+)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405" dirty="0">
                <a:latin typeface="Arial"/>
                <a:cs typeface="Arial"/>
              </a:rPr>
              <a:t>{</a:t>
            </a:r>
            <a:endParaRPr sz="1900">
              <a:latin typeface="Arial"/>
              <a:cs typeface="Arial"/>
            </a:endParaRPr>
          </a:p>
          <a:p>
            <a:pPr marR="124460" algn="ctr">
              <a:lnSpc>
                <a:spcPct val="100000"/>
              </a:lnSpc>
              <a:spcBef>
                <a:spcPts val="780"/>
              </a:spcBef>
            </a:pPr>
            <a:r>
              <a:rPr sz="1900" spc="229" dirty="0">
                <a:solidFill>
                  <a:srgbClr val="000F80"/>
                </a:solidFill>
                <a:latin typeface="Arial"/>
                <a:cs typeface="Arial"/>
              </a:rPr>
              <a:t>System</a:t>
            </a:r>
            <a:r>
              <a:rPr sz="1900" spc="229" dirty="0">
                <a:latin typeface="Arial"/>
                <a:cs typeface="Arial"/>
              </a:rPr>
              <a:t>.</a:t>
            </a:r>
            <a:r>
              <a:rPr sz="1900" spc="229" dirty="0">
                <a:solidFill>
                  <a:srgbClr val="000F80"/>
                </a:solidFill>
                <a:latin typeface="Arial"/>
                <a:cs typeface="Arial"/>
              </a:rPr>
              <a:t>out</a:t>
            </a:r>
            <a:r>
              <a:rPr sz="1900" spc="229" dirty="0">
                <a:latin typeface="Arial"/>
                <a:cs typeface="Arial"/>
              </a:rPr>
              <a:t>.</a:t>
            </a:r>
            <a:r>
              <a:rPr sz="1900" spc="229" dirty="0">
                <a:solidFill>
                  <a:srgbClr val="795E25"/>
                </a:solidFill>
                <a:latin typeface="Arial"/>
                <a:cs typeface="Arial"/>
              </a:rPr>
              <a:t>println</a:t>
            </a:r>
            <a:r>
              <a:rPr sz="1900" spc="229" dirty="0">
                <a:latin typeface="Arial"/>
                <a:cs typeface="Arial"/>
              </a:rPr>
              <a:t>(x);</a:t>
            </a:r>
            <a:endParaRPr sz="1900">
              <a:latin typeface="Arial"/>
              <a:cs typeface="Arial"/>
            </a:endParaRPr>
          </a:p>
          <a:p>
            <a:pPr marR="3990975" algn="ctr">
              <a:lnSpc>
                <a:spcPct val="100000"/>
              </a:lnSpc>
              <a:spcBef>
                <a:spcPts val="770"/>
              </a:spcBef>
            </a:pPr>
            <a:r>
              <a:rPr sz="1900" spc="405" dirty="0">
                <a:latin typeface="Arial"/>
                <a:cs typeface="Arial"/>
              </a:rPr>
              <a:t>}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5994" y="5627014"/>
            <a:ext cx="15811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405" dirty="0">
                <a:latin typeface="Arial"/>
                <a:cs typeface="Arial"/>
              </a:rPr>
              <a:t>}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915411" y="4064508"/>
            <a:ext cx="4806950" cy="1815464"/>
            <a:chOff x="2915411" y="4064508"/>
            <a:chExt cx="4806950" cy="1815464"/>
          </a:xfrm>
        </p:grpSpPr>
        <p:sp>
          <p:nvSpPr>
            <p:cNvPr id="10" name="object 10"/>
            <p:cNvSpPr/>
            <p:nvPr/>
          </p:nvSpPr>
          <p:spPr>
            <a:xfrm>
              <a:off x="2929889" y="4578858"/>
              <a:ext cx="274320" cy="914400"/>
            </a:xfrm>
            <a:custGeom>
              <a:avLst/>
              <a:gdLst/>
              <a:ahLst/>
              <a:cxnLst/>
              <a:rect l="l" t="t" r="r" b="b"/>
              <a:pathLst>
                <a:path w="274319" h="914400">
                  <a:moveTo>
                    <a:pt x="274320" y="914400"/>
                  </a:moveTo>
                  <a:lnTo>
                    <a:pt x="220956" y="912596"/>
                  </a:lnTo>
                  <a:lnTo>
                    <a:pt x="177355" y="907684"/>
                  </a:lnTo>
                  <a:lnTo>
                    <a:pt x="147947" y="900416"/>
                  </a:lnTo>
                  <a:lnTo>
                    <a:pt x="137160" y="891540"/>
                  </a:lnTo>
                  <a:lnTo>
                    <a:pt x="137160" y="480060"/>
                  </a:lnTo>
                  <a:lnTo>
                    <a:pt x="126372" y="471183"/>
                  </a:lnTo>
                  <a:lnTo>
                    <a:pt x="96964" y="463915"/>
                  </a:lnTo>
                  <a:lnTo>
                    <a:pt x="53363" y="459003"/>
                  </a:lnTo>
                  <a:lnTo>
                    <a:pt x="0" y="457200"/>
                  </a:lnTo>
                  <a:lnTo>
                    <a:pt x="53363" y="455396"/>
                  </a:lnTo>
                  <a:lnTo>
                    <a:pt x="96964" y="450484"/>
                  </a:lnTo>
                  <a:lnTo>
                    <a:pt x="126372" y="443216"/>
                  </a:lnTo>
                  <a:lnTo>
                    <a:pt x="137160" y="434340"/>
                  </a:lnTo>
                  <a:lnTo>
                    <a:pt x="137160" y="22860"/>
                  </a:lnTo>
                  <a:lnTo>
                    <a:pt x="147947" y="13983"/>
                  </a:lnTo>
                  <a:lnTo>
                    <a:pt x="177355" y="6715"/>
                  </a:lnTo>
                  <a:lnTo>
                    <a:pt x="220956" y="1803"/>
                  </a:lnTo>
                  <a:lnTo>
                    <a:pt x="274320" y="0"/>
                  </a:lnTo>
                </a:path>
              </a:pathLst>
            </a:custGeom>
            <a:ln w="28956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3873" y="4078986"/>
              <a:ext cx="334010" cy="1786255"/>
            </a:xfrm>
            <a:custGeom>
              <a:avLst/>
              <a:gdLst/>
              <a:ahLst/>
              <a:cxnLst/>
              <a:rect l="l" t="t" r="r" b="b"/>
              <a:pathLst>
                <a:path w="334009" h="1786254">
                  <a:moveTo>
                    <a:pt x="0" y="0"/>
                  </a:moveTo>
                  <a:lnTo>
                    <a:pt x="64972" y="2184"/>
                  </a:lnTo>
                  <a:lnTo>
                    <a:pt x="118014" y="8143"/>
                  </a:lnTo>
                  <a:lnTo>
                    <a:pt x="153769" y="16984"/>
                  </a:lnTo>
                  <a:lnTo>
                    <a:pt x="166877" y="27812"/>
                  </a:lnTo>
                  <a:lnTo>
                    <a:pt x="166877" y="865251"/>
                  </a:lnTo>
                  <a:lnTo>
                    <a:pt x="179986" y="876079"/>
                  </a:lnTo>
                  <a:lnTo>
                    <a:pt x="215741" y="884920"/>
                  </a:lnTo>
                  <a:lnTo>
                    <a:pt x="268783" y="890879"/>
                  </a:lnTo>
                  <a:lnTo>
                    <a:pt x="333755" y="893063"/>
                  </a:lnTo>
                  <a:lnTo>
                    <a:pt x="268783" y="895248"/>
                  </a:lnTo>
                  <a:lnTo>
                    <a:pt x="215741" y="901207"/>
                  </a:lnTo>
                  <a:lnTo>
                    <a:pt x="179986" y="910048"/>
                  </a:lnTo>
                  <a:lnTo>
                    <a:pt x="166877" y="920876"/>
                  </a:lnTo>
                  <a:lnTo>
                    <a:pt x="166877" y="1758314"/>
                  </a:lnTo>
                  <a:lnTo>
                    <a:pt x="153769" y="1769143"/>
                  </a:lnTo>
                  <a:lnTo>
                    <a:pt x="118014" y="1777984"/>
                  </a:lnTo>
                  <a:lnTo>
                    <a:pt x="64972" y="1783943"/>
                  </a:lnTo>
                  <a:lnTo>
                    <a:pt x="0" y="1786127"/>
                  </a:lnTo>
                </a:path>
              </a:pathLst>
            </a:custGeom>
            <a:ln w="28955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48727" y="4698619"/>
            <a:ext cx="1360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Arial"/>
                <a:cs typeface="Arial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rlito"/>
                <a:cs typeface="Carlito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rlito"/>
                <a:cs typeface="Carlito"/>
              </a:rPr>
              <a:t>scope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0852" y="4775961"/>
            <a:ext cx="1358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Arial"/>
                <a:cs typeface="Arial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rlito"/>
                <a:cs typeface="Carlito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rlito"/>
                <a:cs typeface="Carlito"/>
              </a:rPr>
              <a:t>scope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49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60" dirty="0"/>
              <a:t> </a:t>
            </a:r>
            <a:r>
              <a:rPr dirty="0"/>
              <a:t>Constants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2928" y="6426809"/>
            <a:ext cx="14071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rlito"/>
                <a:cs typeface="Carlito"/>
              </a:rPr>
              <a:t>Lesson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6 - Spring</a:t>
            </a:r>
            <a:r>
              <a:rPr sz="1200" spc="-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2023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8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1703257"/>
            <a:ext cx="9942830" cy="13754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fixed </a:t>
            </a:r>
            <a:r>
              <a:rPr sz="3200" dirty="0">
                <a:latin typeface="Carlito"/>
                <a:cs typeface="Carlito"/>
              </a:rPr>
              <a:t>value visible to the whole program </a:t>
            </a:r>
            <a:r>
              <a:rPr sz="3200" spc="-5" dirty="0">
                <a:latin typeface="Carlito"/>
                <a:cs typeface="Carlito"/>
              </a:rPr>
              <a:t>(the </a:t>
            </a:r>
            <a:r>
              <a:rPr sz="3200" dirty="0">
                <a:latin typeface="Carlito"/>
                <a:cs typeface="Carlito"/>
              </a:rPr>
              <a:t>entire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i="1" spc="-5" dirty="0">
                <a:latin typeface="Carlito"/>
                <a:cs typeface="Carlito"/>
              </a:rPr>
              <a:t>class</a:t>
            </a:r>
            <a:r>
              <a:rPr sz="3200" spc="-5" dirty="0">
                <a:latin typeface="Carlito"/>
                <a:cs typeface="Carlito"/>
              </a:rPr>
              <a:t>).</a:t>
            </a:r>
            <a:endParaRPr sz="3200">
              <a:latin typeface="Carlito"/>
              <a:cs typeface="Carlito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rlito"/>
                <a:cs typeface="Carlito"/>
              </a:rPr>
              <a:t>Value </a:t>
            </a:r>
            <a:r>
              <a:rPr sz="2800" dirty="0">
                <a:latin typeface="Carlito"/>
                <a:cs typeface="Carlito"/>
              </a:rPr>
              <a:t>can </a:t>
            </a:r>
            <a:r>
              <a:rPr sz="2800" spc="-5" dirty="0">
                <a:latin typeface="Carlito"/>
                <a:cs typeface="Carlito"/>
              </a:rPr>
              <a:t>be set </a:t>
            </a:r>
            <a:r>
              <a:rPr sz="2800" spc="-10" dirty="0">
                <a:latin typeface="Carlito"/>
                <a:cs typeface="Carlito"/>
              </a:rPr>
              <a:t>only </a:t>
            </a:r>
            <a:r>
              <a:rPr sz="2800" spc="-5" dirty="0">
                <a:latin typeface="Carlito"/>
                <a:cs typeface="Carlito"/>
              </a:rPr>
              <a:t>at </a:t>
            </a:r>
            <a:r>
              <a:rPr sz="2800" spc="-10" dirty="0">
                <a:latin typeface="Carlito"/>
                <a:cs typeface="Carlito"/>
              </a:rPr>
              <a:t>declaration; </a:t>
            </a:r>
            <a:r>
              <a:rPr sz="2800" spc="-5" dirty="0">
                <a:latin typeface="Carlito"/>
                <a:cs typeface="Carlito"/>
              </a:rPr>
              <a:t>cannot be reassigned  (so the value </a:t>
            </a:r>
            <a:r>
              <a:rPr sz="2800" spc="-10" dirty="0">
                <a:latin typeface="Carlito"/>
                <a:cs typeface="Carlito"/>
              </a:rPr>
              <a:t>is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constant</a:t>
            </a:r>
            <a:r>
              <a:rPr sz="2800" spc="-5" dirty="0">
                <a:latin typeface="Carlito"/>
                <a:cs typeface="Carlito"/>
              </a:rPr>
              <a:t>)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4282185"/>
            <a:ext cx="9283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9355" algn="l"/>
                <a:tab pos="2367280" algn="l"/>
                <a:tab pos="3378200" algn="l"/>
                <a:tab pos="4218940" algn="l"/>
                <a:tab pos="7082155" algn="l"/>
                <a:tab pos="7418705" algn="l"/>
              </a:tabLst>
            </a:pPr>
            <a:r>
              <a:rPr sz="2400" spc="27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2400" spc="390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2400" spc="445" dirty="0">
                <a:solidFill>
                  <a:srgbClr val="0000FF"/>
                </a:solidFill>
                <a:latin typeface="Arial"/>
                <a:cs typeface="Arial"/>
              </a:rPr>
              <a:t>final	</a:t>
            </a:r>
            <a:r>
              <a:rPr sz="2400" i="1" spc="185" dirty="0">
                <a:solidFill>
                  <a:srgbClr val="257E99"/>
                </a:solidFill>
                <a:latin typeface="Arial"/>
                <a:cs typeface="Arial"/>
              </a:rPr>
              <a:t>type	</a:t>
            </a:r>
            <a:r>
              <a:rPr sz="2400" spc="-310" dirty="0">
                <a:solidFill>
                  <a:srgbClr val="000F80"/>
                </a:solidFill>
                <a:latin typeface="Arial"/>
                <a:cs typeface="Arial"/>
              </a:rPr>
              <a:t>NAME_OF_CONSTANT	</a:t>
            </a:r>
            <a:r>
              <a:rPr sz="2400" spc="-85" dirty="0">
                <a:latin typeface="Arial"/>
                <a:cs typeface="Arial"/>
              </a:rPr>
              <a:t>=	</a:t>
            </a:r>
            <a:r>
              <a:rPr sz="2400" i="1" spc="204" dirty="0">
                <a:solidFill>
                  <a:srgbClr val="098557"/>
                </a:solidFill>
                <a:latin typeface="Arial"/>
                <a:cs typeface="Arial"/>
              </a:rPr>
              <a:t>expression</a:t>
            </a:r>
            <a:r>
              <a:rPr sz="2400" spc="204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00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Carlito</vt:lpstr>
      <vt:lpstr>Courier New</vt:lpstr>
      <vt:lpstr>Office Theme</vt:lpstr>
      <vt:lpstr>CSE 121 – Lesson 6</vt:lpstr>
      <vt:lpstr>Announcements, Reminders</vt:lpstr>
      <vt:lpstr>Last Time</vt:lpstr>
      <vt:lpstr>(PCM) Methods</vt:lpstr>
      <vt:lpstr>What is the output of this program?</vt:lpstr>
      <vt:lpstr>Scope</vt:lpstr>
      <vt:lpstr>PowerPoint Presentation</vt:lpstr>
      <vt:lpstr>Class 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mnats</cp:lastModifiedBy>
  <cp:revision>1</cp:revision>
  <dcterms:created xsi:type="dcterms:W3CDTF">2023-04-21T20:14:37Z</dcterms:created>
  <dcterms:modified xsi:type="dcterms:W3CDTF">2023-04-21T20:15:01Z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2023-04-21T00:00:00Z</vt:filetime>
  </property>
</Properties>
</file>