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259" r:id="rId2"/>
    <p:sldId id="266" r:id="rId3"/>
    <p:sldId id="311" r:id="rId4"/>
    <p:sldId id="310" r:id="rId5"/>
    <p:sldId id="308" r:id="rId6"/>
    <p:sldId id="309" r:id="rId7"/>
    <p:sldId id="260" r:id="rId8"/>
    <p:sldId id="312" r:id="rId9"/>
    <p:sldId id="267" r:id="rId10"/>
    <p:sldId id="268" r:id="rId11"/>
    <p:sldId id="269" r:id="rId12"/>
    <p:sldId id="270"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onsolas" panose="020B0609020204030204" pitchFamily="49"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oJJQ/Bx54phgIwE+RMXi9NrKuY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008080"/>
    <a:srgbClr val="990033"/>
    <a:srgbClr val="CCECFF"/>
    <a:srgbClr val="339966"/>
    <a:srgbClr val="0066FF"/>
    <a:srgbClr val="FFCC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0045" autoAdjust="0"/>
  </p:normalViewPr>
  <p:slideViewPr>
    <p:cSldViewPr snapToGrid="0">
      <p:cViewPr>
        <p:scale>
          <a:sx n="82" d="100"/>
          <a:sy n="82" d="100"/>
        </p:scale>
        <p:origin x="267" y="39"/>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256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233D88-8018-4E9F-AB4A-98A7BBAF2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7834B6-5C07-4317-936A-D39B3D436F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DF552-0698-4B73-9CF8-11036753CEB6}" type="datetimeFigureOut">
              <a:rPr lang="en-US" smtClean="0"/>
              <a:t>6/2/2023</a:t>
            </a:fld>
            <a:endParaRPr lang="en-US"/>
          </a:p>
        </p:txBody>
      </p:sp>
      <p:sp>
        <p:nvSpPr>
          <p:cNvPr id="4" name="Footer Placeholder 3">
            <a:extLst>
              <a:ext uri="{FF2B5EF4-FFF2-40B4-BE49-F238E27FC236}">
                <a16:creationId xmlns:a16="http://schemas.microsoft.com/office/drawing/2014/main" id="{E0D1CA0C-7DF0-4795-8351-9A39722C22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18879-4BC0-4CD3-9BD4-EA40A1FBCF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84190-D873-4EA6-8530-DA7A931EF15D}" type="slidenum">
              <a:rPr lang="en-US" smtClean="0"/>
              <a:t>‹#›</a:t>
            </a:fld>
            <a:endParaRPr lang="en-US"/>
          </a:p>
        </p:txBody>
      </p:sp>
    </p:spTree>
    <p:extLst>
      <p:ext uri="{BB962C8B-B14F-4D97-AF65-F5344CB8AC3E}">
        <p14:creationId xmlns:p14="http://schemas.microsoft.com/office/powerpoint/2010/main" val="2424131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573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361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19 - Spring 2023</a:t>
            </a:r>
            <a:endParaRPr dirty="0"/>
          </a:p>
        </p:txBody>
      </p:sp>
      <p:sp>
        <p:nvSpPr>
          <p:cNvPr id="21" name="Google Shape;2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5181600" cy="42850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body" idx="2"/>
          </p:nvPr>
        </p:nvSpPr>
        <p:spPr>
          <a:xfrm>
            <a:off x="6172200" y="1825625"/>
            <a:ext cx="5181600" cy="42850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19 - Spring 2023</a:t>
            </a:r>
            <a:endParaRPr dirty="0"/>
          </a:p>
        </p:txBody>
      </p:sp>
      <p:sp>
        <p:nvSpPr>
          <p:cNvPr id="28" name="Google Shape;2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 name="Google Shape;32;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19 - Spring 2023</a:t>
            </a:r>
            <a:endParaRPr/>
          </a:p>
        </p:txBody>
      </p:sp>
      <p:sp>
        <p:nvSpPr>
          <p:cNvPr id="35" name="Google Shape;3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Conten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838201" y="1889032"/>
            <a:ext cx="10515600" cy="395327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19 - Spring 2023</a:t>
            </a:r>
            <a:endParaRPr/>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19 - Spring 2023</a:t>
            </a:r>
            <a:endParaRPr/>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Activity">
    <p:spTree>
      <p:nvGrpSpPr>
        <p:cNvPr id="1" name="Shape 49"/>
        <p:cNvGrpSpPr/>
        <p:nvPr/>
      </p:nvGrpSpPr>
      <p:grpSpPr>
        <a:xfrm>
          <a:off x="0" y="0"/>
          <a:ext cx="0" cy="0"/>
          <a:chOff x="0" y="0"/>
          <a:chExt cx="0" cy="0"/>
        </a:xfrm>
      </p:grpSpPr>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19 - Spring 2023</a:t>
            </a:r>
            <a:endParaRPr/>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Rectangle: Rounded Corners 1">
            <a:extLst>
              <a:ext uri="{FF2B5EF4-FFF2-40B4-BE49-F238E27FC236}">
                <a16:creationId xmlns:a16="http://schemas.microsoft.com/office/drawing/2014/main" id="{2CD06408-CBE8-49C8-BF99-8A874C03FAC6}"/>
              </a:ext>
            </a:extLst>
          </p:cNvPr>
          <p:cNvSpPr/>
          <p:nvPr userDrawn="1"/>
        </p:nvSpPr>
        <p:spPr>
          <a:xfrm>
            <a:off x="10132840" y="136525"/>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13942D-824F-4D58-BD74-D47D2D03BFE9}"/>
              </a:ext>
            </a:extLst>
          </p:cNvPr>
          <p:cNvSpPr/>
          <p:nvPr userDrawn="1"/>
        </p:nvSpPr>
        <p:spPr>
          <a:xfrm>
            <a:off x="1456148" y="300788"/>
            <a:ext cx="834074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Poll in with your answer!</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4" name="Picture 3">
            <a:extLst>
              <a:ext uri="{FF2B5EF4-FFF2-40B4-BE49-F238E27FC236}">
                <a16:creationId xmlns:a16="http://schemas.microsoft.com/office/drawing/2014/main" id="{E3216A74-976C-4EDA-9493-A499A65F50CA}"/>
              </a:ext>
            </a:extLst>
          </p:cNvPr>
          <p:cNvPicPr>
            <a:picLocks noChangeAspect="1"/>
          </p:cNvPicPr>
          <p:nvPr userDrawn="1"/>
        </p:nvPicPr>
        <p:blipFill>
          <a:blip r:embed="rId2"/>
          <a:stretch>
            <a:fillRect/>
          </a:stretch>
        </p:blipFill>
        <p:spPr>
          <a:xfrm>
            <a:off x="10280127" y="273685"/>
            <a:ext cx="1534226" cy="1554480"/>
          </a:xfrm>
          <a:prstGeom prst="rect">
            <a:avLst/>
          </a:prstGeom>
        </p:spPr>
      </p:pic>
    </p:spTree>
    <p:extLst>
      <p:ext uri="{BB962C8B-B14F-4D97-AF65-F5344CB8AC3E}">
        <p14:creationId xmlns:p14="http://schemas.microsoft.com/office/powerpoint/2010/main" val="341887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600" b="0" i="1">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r>
              <a:rPr dirty="0"/>
              <a:t>Lesson</a:t>
            </a:r>
            <a:r>
              <a:rPr spc="-5" dirty="0"/>
              <a:t> </a:t>
            </a:r>
            <a:r>
              <a:rPr dirty="0"/>
              <a:t>0 -</a:t>
            </a:r>
            <a:r>
              <a:rPr spc="-10" dirty="0"/>
              <a:t> </a:t>
            </a:r>
            <a:r>
              <a:rPr dirty="0"/>
              <a:t>Spring</a:t>
            </a:r>
            <a:r>
              <a:rPr spc="-40" dirty="0"/>
              <a:t> </a:t>
            </a:r>
            <a:r>
              <a:rPr spc="-20" dirty="0"/>
              <a:t>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6/2/2023</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15570">
              <a:lnSpc>
                <a:spcPts val="1240"/>
              </a:lnSpc>
            </a:pPr>
            <a:fld id="{81D60167-4931-47E6-BA6A-407CBD079E47}" type="slidenum">
              <a:rPr dirty="0"/>
              <a:t>‹#›</a:t>
            </a:fld>
            <a:endParaRPr dirty="0"/>
          </a:p>
        </p:txBody>
      </p:sp>
    </p:spTree>
    <p:extLst>
      <p:ext uri="{BB962C8B-B14F-4D97-AF65-F5344CB8AC3E}">
        <p14:creationId xmlns:p14="http://schemas.microsoft.com/office/powerpoint/2010/main" val="120162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9"/>
          <p:cNvSpPr txBox="1">
            <a:spLocks noGrp="1"/>
          </p:cNvSpPr>
          <p:nvPr>
            <p:ph type="body" idx="2"/>
          </p:nvPr>
        </p:nvSpPr>
        <p:spPr>
          <a:xfrm>
            <a:off x="839788" y="2505075"/>
            <a:ext cx="5157787" cy="35930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9"/>
          <p:cNvSpPr txBox="1">
            <a:spLocks noGrp="1"/>
          </p:cNvSpPr>
          <p:nvPr>
            <p:ph type="body" idx="4"/>
          </p:nvPr>
        </p:nvSpPr>
        <p:spPr>
          <a:xfrm>
            <a:off x="6170612" y="2500577"/>
            <a:ext cx="5183188" cy="3597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522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556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Lesson 19 - Spring 2023</a:t>
            </a:r>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32"/>
          <p:cNvPicPr preferRelativeResize="0"/>
          <p:nvPr/>
        </p:nvPicPr>
        <p:blipFill rotWithShape="1">
          <a:blip r:embed="rId11">
            <a:alphaModFix/>
          </a:blip>
          <a:srcRect/>
          <a:stretch/>
        </p:blipFill>
        <p:spPr>
          <a:xfrm>
            <a:off x="0" y="6180666"/>
            <a:ext cx="12192000" cy="6773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0Klf3ZxKoPkOWyWOc4FbNF?si=b2187df112ec458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courses.cs.washington.edu/courses/cse416/" TargetMode="External"/><Relationship Id="rId13" Type="http://schemas.openxmlformats.org/officeDocument/2006/relationships/hyperlink" Target="http://courses.cs.washington.edu/courses/cse340/" TargetMode="External"/><Relationship Id="rId3" Type="http://schemas.openxmlformats.org/officeDocument/2006/relationships/hyperlink" Target="https://courses.cs.washington.edu/courses/cse154/" TargetMode="External"/><Relationship Id="rId7" Type="http://schemas.openxmlformats.org/officeDocument/2006/relationships/hyperlink" Target="https://courses.cs.washington.edu/courses/cse374/" TargetMode="External"/><Relationship Id="rId12" Type="http://schemas.openxmlformats.org/officeDocument/2006/relationships/hyperlink" Target="http://courses.cs.washington.edu/courses/cse341/" TargetMode="External"/><Relationship Id="rId17" Type="http://schemas.openxmlformats.org/officeDocument/2006/relationships/hyperlink" Target="https://courses.cs.washington.edu/courses/cse123/" TargetMode="External"/><Relationship Id="rId2" Type="http://schemas.openxmlformats.org/officeDocument/2006/relationships/notesSlide" Target="../notesSlides/notesSlide7.xml"/><Relationship Id="rId16" Type="http://schemas.openxmlformats.org/officeDocument/2006/relationships/hyperlink" Target="https://courses.cs.washington.edu/courses/cse122/" TargetMode="External"/><Relationship Id="rId1" Type="http://schemas.openxmlformats.org/officeDocument/2006/relationships/slideLayout" Target="../slideLayouts/slideLayout8.xml"/><Relationship Id="rId6" Type="http://schemas.openxmlformats.org/officeDocument/2006/relationships/hyperlink" Target="https://courses.cs.washington.edu/courses/cse373/" TargetMode="External"/><Relationship Id="rId11" Type="http://schemas.openxmlformats.org/officeDocument/2006/relationships/hyperlink" Target="http://courses.cs.washington.edu/courses/cse331/" TargetMode="External"/><Relationship Id="rId5" Type="http://schemas.openxmlformats.org/officeDocument/2006/relationships/hyperlink" Target="https://courses.cs.washington.edu/courses/cse180/" TargetMode="External"/><Relationship Id="rId15" Type="http://schemas.openxmlformats.org/officeDocument/2006/relationships/hyperlink" Target="https://www.cs.washington.edu/academics/ugrad/nonmajor-options/nonmajor-courses" TargetMode="External"/><Relationship Id="rId10" Type="http://schemas.openxmlformats.org/officeDocument/2006/relationships/hyperlink" Target="http://courses.cs.washington.edu/courses/cse351/" TargetMode="External"/><Relationship Id="rId4" Type="http://schemas.openxmlformats.org/officeDocument/2006/relationships/hyperlink" Target="https://courses.cs.washington.edu/courses/cse163/" TargetMode="External"/><Relationship Id="rId9" Type="http://schemas.openxmlformats.org/officeDocument/2006/relationships/hyperlink" Target="http://courses.cs.washington.edu/courses/cse311/" TargetMode="External"/><Relationship Id="rId14" Type="http://schemas.openxmlformats.org/officeDocument/2006/relationships/hyperlink" Target="https://www.cs.washington.edu/academics/ugrad/current-studen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karan/Project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xkcd.com/142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edstem.org/us/courses/37603/lessons/6218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Quine_(compu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18" Type="http://schemas.openxmlformats.org/officeDocument/2006/relationships/image" Target="../media/image21.jpg"/><Relationship Id="rId3" Type="http://schemas.openxmlformats.org/officeDocument/2006/relationships/image" Target="../media/image6.jpg"/><Relationship Id="rId21" Type="http://schemas.openxmlformats.org/officeDocument/2006/relationships/image" Target="../media/image24.jpg"/><Relationship Id="rId7" Type="http://schemas.openxmlformats.org/officeDocument/2006/relationships/image" Target="../media/image10.jpg"/><Relationship Id="rId12" Type="http://schemas.openxmlformats.org/officeDocument/2006/relationships/image" Target="../media/image15.jpg"/><Relationship Id="rId17" Type="http://schemas.openxmlformats.org/officeDocument/2006/relationships/image" Target="../media/image20.jpg"/><Relationship Id="rId2" Type="http://schemas.openxmlformats.org/officeDocument/2006/relationships/image" Target="../media/image5.jpg"/><Relationship Id="rId16" Type="http://schemas.openxmlformats.org/officeDocument/2006/relationships/image" Target="../media/image19.jpg"/><Relationship Id="rId20"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jpg"/><Relationship Id="rId24" Type="http://schemas.openxmlformats.org/officeDocument/2006/relationships/image" Target="../media/image27.jpg"/><Relationship Id="rId5" Type="http://schemas.openxmlformats.org/officeDocument/2006/relationships/image" Target="../media/image8.jpg"/><Relationship Id="rId15" Type="http://schemas.openxmlformats.org/officeDocument/2006/relationships/image" Target="../media/image18.jpg"/><Relationship Id="rId23" Type="http://schemas.openxmlformats.org/officeDocument/2006/relationships/image" Target="../media/image26.jpg"/><Relationship Id="rId10" Type="http://schemas.openxmlformats.org/officeDocument/2006/relationships/image" Target="../media/image13.jpg"/><Relationship Id="rId19" Type="http://schemas.openxmlformats.org/officeDocument/2006/relationships/image" Target="../media/image22.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 Id="rId22"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homes.cs.washington.edu/~mones/production.html" TargetMode="External"/><Relationship Id="rId3" Type="http://schemas.openxmlformats.org/officeDocument/2006/relationships/hyperlink" Target="https://www.youtube.com/watch?v=S7nL9IGWGqk" TargetMode="External"/><Relationship Id="rId7" Type="http://schemas.openxmlformats.org/officeDocument/2006/relationships/hyperlink" Target="https://www.youtube.com/watch?v=DEESvghKBUc&amp;list=PLTPQEx-31JXhosblxX6bQnCK_qy2No6uC&amp;index=3"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youtube.com/watch?v=h1NqpK4gDrM&amp;list=PLTPQEx-31JXhusD9twkKlguRlaQowh-Vw&amp;index=10" TargetMode="External"/><Relationship Id="rId11" Type="http://schemas.openxmlformats.org/officeDocument/2006/relationships/hyperlink" Target="https://www.chess.com/blog/CHESScom/hans-niemann-report" TargetMode="External"/><Relationship Id="rId5" Type="http://schemas.openxmlformats.org/officeDocument/2006/relationships/hyperlink" Target="https://www.youtube.com/watch?v=iMj9yz24gP8" TargetMode="External"/><Relationship Id="rId10" Type="http://schemas.openxmlformats.org/officeDocument/2006/relationships/hyperlink" Target="https://youtu.be/MTqUYFN5BbI?list=PLTPQEx-31JXhusD9twkKlguRlaQowh-Vw&amp;t=2285" TargetMode="External"/><Relationship Id="rId4" Type="http://schemas.openxmlformats.org/officeDocument/2006/relationships/hyperlink" Target="http://grail.cs.washington.edu/projects/nba_players/" TargetMode="External"/><Relationship Id="rId9" Type="http://schemas.openxmlformats.org/officeDocument/2006/relationships/hyperlink" Target="https://www.youtube.com/watch?v=heLdAGZu-VY&amp;list=PLTPQEx-31JXhosblxX6bQnCK_qy2No6uC&amp;index=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424247" y="1158240"/>
            <a:ext cx="9144000" cy="114277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CSE 121 – Lesson 19</a:t>
            </a:r>
            <a:endParaRPr dirty="0"/>
          </a:p>
        </p:txBody>
      </p:sp>
      <p:sp>
        <p:nvSpPr>
          <p:cNvPr id="91" name="Google Shape;91;p1"/>
          <p:cNvSpPr txBox="1">
            <a:spLocks noGrp="1"/>
          </p:cNvSpPr>
          <p:nvPr>
            <p:ph type="subTitle" idx="1"/>
          </p:nvPr>
        </p:nvSpPr>
        <p:spPr>
          <a:xfrm>
            <a:off x="1424247" y="2393085"/>
            <a:ext cx="9144000" cy="10077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Miya </a:t>
            </a:r>
            <a:r>
              <a:rPr lang="en-US" dirty="0" err="1"/>
              <a:t>Natsuhara</a:t>
            </a:r>
            <a:endParaRPr dirty="0"/>
          </a:p>
          <a:p>
            <a:pPr marL="0" lvl="0" indent="0" algn="ctr" rtl="0">
              <a:lnSpc>
                <a:spcPct val="90000"/>
              </a:lnSpc>
              <a:spcBef>
                <a:spcPts val="1000"/>
              </a:spcBef>
              <a:spcAft>
                <a:spcPts val="0"/>
              </a:spcAft>
              <a:buClr>
                <a:schemeClr val="dk1"/>
              </a:buClr>
              <a:buSzPts val="2400"/>
              <a:buNone/>
            </a:pPr>
            <a:r>
              <a:rPr lang="en-US" dirty="0"/>
              <a:t>Spring 2023</a:t>
            </a:r>
            <a:endParaRPr dirty="0"/>
          </a:p>
        </p:txBody>
      </p:sp>
      <p:sp>
        <p:nvSpPr>
          <p:cNvPr id="92" name="Google Shape;92;p1"/>
          <p:cNvSpPr txBox="1"/>
          <p:nvPr/>
        </p:nvSpPr>
        <p:spPr>
          <a:xfrm>
            <a:off x="3449782" y="4169006"/>
            <a:ext cx="5092930" cy="1341009"/>
          </a:xfrm>
          <a:prstGeom prst="rect">
            <a:avLst/>
          </a:prstGeom>
          <a:noFill/>
          <a:ln>
            <a:noFill/>
          </a:ln>
        </p:spPr>
        <p:txBody>
          <a:bodyPr spcFirstLastPara="1" wrap="square" lIns="91425" tIns="45700" rIns="91425" bIns="45700" numCol="5" anchor="t" anchorCtr="0">
            <a:normAutofit fontScale="92500" lnSpcReduction="10000"/>
          </a:bodyPr>
          <a:lstStyle/>
          <a:p>
            <a:pPr marL="0" marR="0" lvl="0" indent="0" rtl="0">
              <a:lnSpc>
                <a:spcPct val="90000"/>
              </a:lnSpc>
              <a:spcBef>
                <a:spcPts val="0"/>
              </a:spcBef>
              <a:spcAft>
                <a:spcPts val="0"/>
              </a:spcAft>
              <a:buClr>
                <a:schemeClr val="dk1"/>
              </a:buClr>
              <a:buSzPts val="2400"/>
              <a:buFont typeface="Arial"/>
              <a:buNone/>
            </a:pPr>
            <a:r>
              <a:rPr lang="en-US" sz="1800" i="1" u="sng" dirty="0">
                <a:solidFill>
                  <a:schemeClr val="dk1"/>
                </a:solidFill>
                <a:latin typeface="Calibri"/>
                <a:ea typeface="Calibri"/>
                <a:cs typeface="Calibri"/>
                <a:sym typeface="Calibri"/>
              </a:rPr>
              <a:t>TAs:</a:t>
            </a:r>
            <a:r>
              <a:rPr lang="en-US" sz="1800" i="1" dirty="0">
                <a:solidFill>
                  <a:schemeClr val="dk1"/>
                </a:solidFill>
                <a:latin typeface="Calibri"/>
                <a:ea typeface="Calibri"/>
                <a:cs typeface="Calibri"/>
                <a:sym typeface="Calibri"/>
              </a:rPr>
              <a:t> </a:t>
            </a:r>
          </a:p>
          <a:p>
            <a:pPr marL="0" marR="0" lvl="0" indent="0" rtl="0">
              <a:lnSpc>
                <a:spcPct val="90000"/>
              </a:lnSpc>
              <a:spcBef>
                <a:spcPts val="0"/>
              </a:spcBef>
              <a:spcAft>
                <a:spcPts val="0"/>
              </a:spcAft>
              <a:buClr>
                <a:schemeClr val="dk1"/>
              </a:buClr>
              <a:buSzPts val="2400"/>
              <a:buFont typeface="Arial"/>
              <a:buNone/>
            </a:pP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Jasmine</a:t>
            </a:r>
          </a:p>
          <a:p>
            <a:pPr marL="0" marR="0" lvl="0" indent="0" rtl="0">
              <a:lnSpc>
                <a:spcPct val="90000"/>
              </a:lnSpc>
              <a:spcBef>
                <a:spcPts val="0"/>
              </a:spcBef>
              <a:spcAft>
                <a:spcPts val="0"/>
              </a:spcAft>
              <a:buClr>
                <a:schemeClr val="dk1"/>
              </a:buClr>
              <a:buSzPts val="2400"/>
              <a:buFont typeface="Arial"/>
              <a:buNone/>
            </a:pPr>
            <a:r>
              <a:rPr lang="en-US" sz="1800" i="1" dirty="0" err="1">
                <a:solidFill>
                  <a:schemeClr val="dk1"/>
                </a:solidFill>
                <a:latin typeface="Calibri"/>
                <a:ea typeface="Calibri"/>
                <a:cs typeface="Calibri"/>
                <a:sym typeface="Calibri"/>
              </a:rPr>
              <a:t>Shananda</a:t>
            </a: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Vidhi</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Larry</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Jacqueline</a:t>
            </a:r>
          </a:p>
          <a:p>
            <a:pPr marL="0" marR="0" lvl="0" indent="0" rtl="0">
              <a:lnSpc>
                <a:spcPct val="90000"/>
              </a:lnSpc>
              <a:spcBef>
                <a:spcPts val="0"/>
              </a:spcBef>
              <a:spcAft>
                <a:spcPts val="0"/>
              </a:spcAft>
              <a:buClr>
                <a:schemeClr val="dk1"/>
              </a:buClr>
              <a:buSzPts val="2400"/>
              <a:buFont typeface="Arial"/>
              <a:buNone/>
            </a:pPr>
            <a:r>
              <a:rPr lang="en-US" sz="1800" i="1" dirty="0" err="1">
                <a:solidFill>
                  <a:schemeClr val="dk1"/>
                </a:solidFill>
                <a:latin typeface="Calibri"/>
                <a:ea typeface="Calibri"/>
                <a:cs typeface="Calibri"/>
                <a:sym typeface="Calibri"/>
              </a:rPr>
              <a:t>Afifah</a:t>
            </a: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Atharva</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Julia</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Anju</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Lydia</a:t>
            </a:r>
          </a:p>
          <a:p>
            <a:pPr marL="0" marR="0" lvl="0" indent="0" rtl="0">
              <a:lnSpc>
                <a:spcPct val="90000"/>
              </a:lnSpc>
              <a:spcBef>
                <a:spcPts val="0"/>
              </a:spcBef>
              <a:spcAft>
                <a:spcPts val="0"/>
              </a:spcAft>
              <a:buClr>
                <a:schemeClr val="dk1"/>
              </a:buClr>
              <a:buSzPts val="2400"/>
              <a:buFont typeface="Arial"/>
              <a:buNone/>
            </a:pPr>
            <a:r>
              <a:rPr lang="en-US" sz="1800" i="1" dirty="0" err="1">
                <a:solidFill>
                  <a:schemeClr val="dk1"/>
                </a:solidFill>
                <a:latin typeface="Calibri"/>
                <a:ea typeface="Calibri"/>
                <a:cs typeface="Calibri"/>
                <a:sym typeface="Calibri"/>
              </a:rPr>
              <a:t>Jonus</a:t>
            </a: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Hugh</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Mia</a:t>
            </a:r>
          </a:p>
          <a:p>
            <a:pPr marL="0" marR="0" lvl="0" indent="0" rtl="0">
              <a:lnSpc>
                <a:spcPct val="90000"/>
              </a:lnSpc>
              <a:spcBef>
                <a:spcPts val="0"/>
              </a:spcBef>
              <a:spcAft>
                <a:spcPts val="0"/>
              </a:spcAft>
              <a:buClr>
                <a:schemeClr val="dk1"/>
              </a:buClr>
              <a:buSzPts val="2400"/>
              <a:buFont typeface="Arial"/>
              <a:buNone/>
            </a:pPr>
            <a:r>
              <a:rPr lang="en-US" sz="1800" i="1" dirty="0" err="1">
                <a:solidFill>
                  <a:schemeClr val="dk1"/>
                </a:solidFill>
                <a:latin typeface="Calibri"/>
                <a:ea typeface="Calibri"/>
                <a:cs typeface="Calibri"/>
                <a:sym typeface="Calibri"/>
              </a:rPr>
              <a:t>Archit</a:t>
            </a: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Grace</a:t>
            </a:r>
          </a:p>
          <a:p>
            <a:pPr marL="0" marR="0" lvl="0" indent="0" rtl="0">
              <a:lnSpc>
                <a:spcPct val="90000"/>
              </a:lnSpc>
              <a:spcBef>
                <a:spcPts val="0"/>
              </a:spcBef>
              <a:spcAft>
                <a:spcPts val="0"/>
              </a:spcAft>
              <a:buClr>
                <a:schemeClr val="dk1"/>
              </a:buClr>
              <a:buSzPts val="2400"/>
              <a:buFont typeface="Arial"/>
              <a:buNone/>
            </a:pPr>
            <a:r>
              <a:rPr lang="en-US" sz="1800" i="1" dirty="0" err="1">
                <a:solidFill>
                  <a:schemeClr val="dk1"/>
                </a:solidFill>
                <a:latin typeface="Calibri"/>
                <a:ea typeface="Calibri"/>
                <a:cs typeface="Calibri"/>
                <a:sym typeface="Calibri"/>
              </a:rPr>
              <a:t>Kailye</a:t>
            </a:r>
            <a:endParaRPr lang="en-US" sz="1800" i="1" dirty="0">
              <a:solidFill>
                <a:schemeClr val="dk1"/>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Joshua</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James</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Justin</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Aishah</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Claire</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Lydia</a:t>
            </a:r>
          </a:p>
          <a:p>
            <a:pPr marL="0" marR="0" lvl="0" indent="0" rtl="0">
              <a:lnSpc>
                <a:spcPct val="90000"/>
              </a:lnSpc>
              <a:spcBef>
                <a:spcPts val="0"/>
              </a:spcBef>
              <a:spcAft>
                <a:spcPts val="0"/>
              </a:spcAft>
              <a:buClr>
                <a:schemeClr val="dk1"/>
              </a:buClr>
              <a:buSzPts val="2400"/>
              <a:buFont typeface="Arial"/>
              <a:buNone/>
            </a:pPr>
            <a:r>
              <a:rPr lang="en-US" sz="1800" i="1" dirty="0">
                <a:solidFill>
                  <a:schemeClr val="dk1"/>
                </a:solidFill>
                <a:latin typeface="Calibri"/>
                <a:ea typeface="Calibri"/>
                <a:cs typeface="Calibri"/>
                <a:sym typeface="Calibri"/>
              </a:rPr>
              <a:t>Kai</a:t>
            </a:r>
            <a:endParaRPr sz="1800" b="0" i="1"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8768092F-2257-4EDE-B588-B45BF0662688}"/>
              </a:ext>
            </a:extLst>
          </p:cNvPr>
          <p:cNvSpPr txBox="1"/>
          <p:nvPr/>
        </p:nvSpPr>
        <p:spPr>
          <a:xfrm>
            <a:off x="3314007" y="3446997"/>
            <a:ext cx="536448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Music: </a:t>
            </a:r>
            <a:r>
              <a:rPr lang="en-US" sz="2800" dirty="0">
                <a:latin typeface="Calibri" panose="020F0502020204030204" pitchFamily="34" charset="0"/>
                <a:cs typeface="Calibri" panose="020F0502020204030204" pitchFamily="34" charset="0"/>
                <a:hlinkClick r:id="rId3"/>
              </a:rPr>
              <a:t>121 23sp Lecture Vibes 🌸</a:t>
            </a:r>
            <a:endParaRPr lang="en-US" sz="2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E898425-9749-4DAA-AB0A-3AEACC578081}"/>
              </a:ext>
            </a:extLst>
          </p:cNvPr>
          <p:cNvSpPr txBox="1"/>
          <p:nvPr/>
        </p:nvSpPr>
        <p:spPr>
          <a:xfrm>
            <a:off x="354582" y="5510015"/>
            <a:ext cx="2366419" cy="523220"/>
          </a:xfrm>
          <a:prstGeom prst="rect">
            <a:avLst/>
          </a:prstGeom>
          <a:noFill/>
        </p:spPr>
        <p:txBody>
          <a:bodyPr wrap="square" rtlCol="0">
            <a:spAutoFit/>
          </a:bodyPr>
          <a:lstStyle/>
          <a:p>
            <a:pPr algn="ctr"/>
            <a:r>
              <a:rPr lang="en-US" sz="2800" b="1" dirty="0">
                <a:solidFill>
                  <a:srgbClr val="9900CC"/>
                </a:solidFill>
                <a:latin typeface="Calibri" panose="020F0502020204030204" pitchFamily="34" charset="0"/>
                <a:cs typeface="Calibri" panose="020F0502020204030204" pitchFamily="34" charset="0"/>
              </a:rPr>
              <a:t>sli.do #cse121</a:t>
            </a:r>
          </a:p>
        </p:txBody>
      </p:sp>
      <p:pic>
        <p:nvPicPr>
          <p:cNvPr id="5" name="Picture 4">
            <a:extLst>
              <a:ext uri="{FF2B5EF4-FFF2-40B4-BE49-F238E27FC236}">
                <a16:creationId xmlns:a16="http://schemas.microsoft.com/office/drawing/2014/main" id="{58D59D6A-5634-4CD3-9030-EABE4B678767}"/>
              </a:ext>
            </a:extLst>
          </p:cNvPr>
          <p:cNvPicPr>
            <a:picLocks noChangeAspect="1"/>
          </p:cNvPicPr>
          <p:nvPr/>
        </p:nvPicPr>
        <p:blipFill>
          <a:blip r:embed="rId4"/>
          <a:stretch>
            <a:fillRect/>
          </a:stretch>
        </p:blipFill>
        <p:spPr>
          <a:xfrm>
            <a:off x="635305" y="3789683"/>
            <a:ext cx="1804972" cy="1828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aphicFrame>
        <p:nvGraphicFramePr>
          <p:cNvPr id="232" name="Google Shape;232;p13"/>
          <p:cNvGraphicFramePr/>
          <p:nvPr>
            <p:extLst>
              <p:ext uri="{D42A27DB-BD31-4B8C-83A1-F6EECF244321}">
                <p14:modId xmlns:p14="http://schemas.microsoft.com/office/powerpoint/2010/main" val="1415869887"/>
              </p:ext>
            </p:extLst>
          </p:nvPr>
        </p:nvGraphicFramePr>
        <p:xfrm>
          <a:off x="5483025" y="2451457"/>
          <a:ext cx="5867599" cy="2946430"/>
        </p:xfrm>
        <a:graphic>
          <a:graphicData uri="http://schemas.openxmlformats.org/drawingml/2006/table">
            <a:tbl>
              <a:tblPr firstRow="1" bandRow="1">
                <a:noFill/>
              </a:tblPr>
              <a:tblGrid>
                <a:gridCol w="1331333">
                  <a:extLst>
                    <a:ext uri="{9D8B030D-6E8A-4147-A177-3AD203B41FA5}">
                      <a16:colId xmlns:a16="http://schemas.microsoft.com/office/drawing/2014/main" val="20000"/>
                    </a:ext>
                  </a:extLst>
                </a:gridCol>
                <a:gridCol w="4536266">
                  <a:extLst>
                    <a:ext uri="{9D8B030D-6E8A-4147-A177-3AD203B41FA5}">
                      <a16:colId xmlns:a16="http://schemas.microsoft.com/office/drawing/2014/main" val="20001"/>
                    </a:ext>
                  </a:extLst>
                </a:gridCol>
              </a:tblGrid>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Course</a:t>
                      </a:r>
                      <a:endParaRPr sz="14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Overview</a:t>
                      </a:r>
                      <a:endParaRPr sz="1400" u="none" strike="noStrike" cap="none" dirty="0"/>
                    </a:p>
                  </a:txBody>
                  <a:tcPr marL="45050" marR="45050" marT="45725" marB="45725"/>
                </a:tc>
                <a:extLst>
                  <a:ext uri="{0D108BD9-81ED-4DB2-BD59-A6C34878D82A}">
                    <a16:rowId xmlns:a16="http://schemas.microsoft.com/office/drawing/2014/main" val="10000"/>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solidFill>
                            <a:schemeClr val="hlink"/>
                          </a:solidFill>
                          <a:hlinkClick r:id="rId3"/>
                        </a:rPr>
                        <a:t>CSE 154</a:t>
                      </a:r>
                      <a:endParaRPr sz="1800" u="none" strike="noStrike" cap="none" dirty="0"/>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Intro. to web programming (several languages)</a:t>
                      </a:r>
                      <a:endParaRPr sz="1400" u="none" strike="noStrike" cap="none" dirty="0"/>
                    </a:p>
                  </a:txBody>
                  <a:tcPr marL="45050" marR="45050" marT="45725" marB="45725"/>
                </a:tc>
                <a:extLst>
                  <a:ext uri="{0D108BD9-81ED-4DB2-BD59-A6C34878D82A}">
                    <a16:rowId xmlns:a16="http://schemas.microsoft.com/office/drawing/2014/main" val="10001"/>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4"/>
                        </a:rPr>
                        <a:t>CSE 163</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Intermediate programming, data analysis (Python)</a:t>
                      </a:r>
                      <a:endParaRPr sz="1400" u="none" strike="noStrike" cap="none"/>
                    </a:p>
                  </a:txBody>
                  <a:tcPr marL="45050" marR="45050" marT="45725" marB="45725"/>
                </a:tc>
                <a:extLst>
                  <a:ext uri="{0D108BD9-81ED-4DB2-BD59-A6C34878D82A}">
                    <a16:rowId xmlns:a16="http://schemas.microsoft.com/office/drawing/2014/main" val="10002"/>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5"/>
                        </a:rPr>
                        <a:t>CSE 180</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Introduction to data science (Python)</a:t>
                      </a:r>
                      <a:endParaRPr sz="1400" u="none" strike="noStrike" cap="none" dirty="0"/>
                    </a:p>
                  </a:txBody>
                  <a:tcPr marL="45050" marR="45050" marT="45725" marB="45725"/>
                </a:tc>
                <a:extLst>
                  <a:ext uri="{0D108BD9-81ED-4DB2-BD59-A6C34878D82A}">
                    <a16:rowId xmlns:a16="http://schemas.microsoft.com/office/drawing/2014/main" val="10003"/>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6"/>
                        </a:rPr>
                        <a:t>CSE 373</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Data structures and algorithms (non-majors)</a:t>
                      </a:r>
                      <a:endParaRPr sz="1600" u="none" strike="noStrike" cap="none" dirty="0"/>
                    </a:p>
                  </a:txBody>
                  <a:tcPr marL="45050" marR="45050" marT="45725" marB="45725"/>
                </a:tc>
                <a:extLst>
                  <a:ext uri="{0D108BD9-81ED-4DB2-BD59-A6C34878D82A}">
                    <a16:rowId xmlns:a16="http://schemas.microsoft.com/office/drawing/2014/main" val="10004"/>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7"/>
                        </a:rPr>
                        <a:t>CSE 374</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Low-level programming and tools (C/C++)</a:t>
                      </a:r>
                      <a:endParaRPr sz="1400" u="none" strike="noStrike" cap="none" dirty="0"/>
                    </a:p>
                  </a:txBody>
                  <a:tcPr marL="45050" marR="45050" marT="45725" marB="45725"/>
                </a:tc>
                <a:extLst>
                  <a:ext uri="{0D108BD9-81ED-4DB2-BD59-A6C34878D82A}">
                    <a16:rowId xmlns:a16="http://schemas.microsoft.com/office/drawing/2014/main" val="10005"/>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8"/>
                        </a:rPr>
                        <a:t>CSE 416</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Intro. to Machine Learning</a:t>
                      </a:r>
                      <a:endParaRPr sz="1400" u="none" strike="noStrike" cap="none" dirty="0"/>
                    </a:p>
                  </a:txBody>
                  <a:tcPr marL="45050" marR="45050" marT="45725" marB="45725"/>
                </a:tc>
                <a:extLst>
                  <a:ext uri="{0D108BD9-81ED-4DB2-BD59-A6C34878D82A}">
                    <a16:rowId xmlns:a16="http://schemas.microsoft.com/office/drawing/2014/main" val="10006"/>
                  </a:ext>
                </a:extLst>
              </a:tr>
            </a:tbl>
          </a:graphicData>
        </a:graphic>
      </p:graphicFrame>
      <p:sp>
        <p:nvSpPr>
          <p:cNvPr id="227" name="Google Shape;22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Future Courses</a:t>
            </a:r>
            <a:endParaRPr/>
          </a:p>
        </p:txBody>
      </p:sp>
      <p:sp>
        <p:nvSpPr>
          <p:cNvPr id="228" name="Google Shape;228;p13"/>
          <p:cNvSpPr txBox="1">
            <a:spLocks noGrp="1"/>
          </p:cNvSpPr>
          <p:nvPr>
            <p:ph type="body" idx="1"/>
          </p:nvPr>
        </p:nvSpPr>
        <p:spPr>
          <a:xfrm>
            <a:off x="534927" y="1996897"/>
            <a:ext cx="4761473" cy="4824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None/>
            </a:pPr>
            <a:r>
              <a:rPr lang="en-US" sz="2000" dirty="0"/>
              <a:t>Majors</a:t>
            </a:r>
            <a:endParaRPr dirty="0"/>
          </a:p>
        </p:txBody>
      </p:sp>
      <p:graphicFrame>
        <p:nvGraphicFramePr>
          <p:cNvPr id="229" name="Google Shape;229;p13"/>
          <p:cNvGraphicFramePr/>
          <p:nvPr>
            <p:extLst>
              <p:ext uri="{D42A27DB-BD31-4B8C-83A1-F6EECF244321}">
                <p14:modId xmlns:p14="http://schemas.microsoft.com/office/powerpoint/2010/main" val="1421800207"/>
              </p:ext>
            </p:extLst>
          </p:nvPr>
        </p:nvGraphicFramePr>
        <p:xfrm>
          <a:off x="534927" y="2444290"/>
          <a:ext cx="4377272" cy="2551880"/>
        </p:xfrm>
        <a:graphic>
          <a:graphicData uri="http://schemas.openxmlformats.org/drawingml/2006/table">
            <a:tbl>
              <a:tblPr firstRow="1" bandRow="1">
                <a:noFill/>
              </a:tblPr>
              <a:tblGrid>
                <a:gridCol w="1104069">
                  <a:extLst>
                    <a:ext uri="{9D8B030D-6E8A-4147-A177-3AD203B41FA5}">
                      <a16:colId xmlns:a16="http://schemas.microsoft.com/office/drawing/2014/main" val="20000"/>
                    </a:ext>
                  </a:extLst>
                </a:gridCol>
                <a:gridCol w="3273203">
                  <a:extLst>
                    <a:ext uri="{9D8B030D-6E8A-4147-A177-3AD203B41FA5}">
                      <a16:colId xmlns:a16="http://schemas.microsoft.com/office/drawing/2014/main" val="20001"/>
                    </a:ext>
                  </a:extLst>
                </a:gridCol>
              </a:tblGrid>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Course</a:t>
                      </a:r>
                      <a:endParaRPr sz="14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Overview</a:t>
                      </a:r>
                      <a:endParaRPr sz="1400" u="none" strike="noStrike" cap="none"/>
                    </a:p>
                  </a:txBody>
                  <a:tcPr marL="44850" marR="44850" marT="45725" marB="45725"/>
                </a:tc>
                <a:extLst>
                  <a:ext uri="{0D108BD9-81ED-4DB2-BD59-A6C34878D82A}">
                    <a16:rowId xmlns:a16="http://schemas.microsoft.com/office/drawing/2014/main" val="10000"/>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9"/>
                        </a:rPr>
                        <a:t>CSE 311</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Mathematical foundations</a:t>
                      </a:r>
                      <a:endParaRPr sz="1600" u="none" strike="noStrike" cap="none" dirty="0"/>
                    </a:p>
                  </a:txBody>
                  <a:tcPr marL="44850" marR="44850" marT="45725" marB="45725"/>
                </a:tc>
                <a:extLst>
                  <a:ext uri="{0D108BD9-81ED-4DB2-BD59-A6C34878D82A}">
                    <a16:rowId xmlns:a16="http://schemas.microsoft.com/office/drawing/2014/main" val="10001"/>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0"/>
                        </a:rPr>
                        <a:t>CSE 351</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Low-level computer organization/abstraction 😉</a:t>
                      </a:r>
                      <a:endParaRPr sz="1400" u="none" strike="noStrike" cap="none"/>
                    </a:p>
                  </a:txBody>
                  <a:tcPr marL="44850" marR="44850" marT="45725" marB="45725"/>
                </a:tc>
                <a:extLst>
                  <a:ext uri="{0D108BD9-81ED-4DB2-BD59-A6C34878D82A}">
                    <a16:rowId xmlns:a16="http://schemas.microsoft.com/office/drawing/2014/main" val="10002"/>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1"/>
                        </a:rPr>
                        <a:t>CSE 331</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Software design/implementation</a:t>
                      </a:r>
                      <a:endParaRPr sz="1400" u="none" strike="noStrike" cap="none"/>
                    </a:p>
                  </a:txBody>
                  <a:tcPr marL="44850" marR="44850" marT="45725" marB="45725"/>
                </a:tc>
                <a:extLst>
                  <a:ext uri="{0D108BD9-81ED-4DB2-BD59-A6C34878D82A}">
                    <a16:rowId xmlns:a16="http://schemas.microsoft.com/office/drawing/2014/main" val="10003"/>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2"/>
                        </a:rPr>
                        <a:t>CSE 341</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Programming languages</a:t>
                      </a:r>
                      <a:endParaRPr sz="1600" u="none" strike="noStrike" cap="none"/>
                    </a:p>
                  </a:txBody>
                  <a:tcPr marL="44850" marR="44850" marT="45725" marB="45725"/>
                </a:tc>
                <a:extLst>
                  <a:ext uri="{0D108BD9-81ED-4DB2-BD59-A6C34878D82A}">
                    <a16:rowId xmlns:a16="http://schemas.microsoft.com/office/drawing/2014/main" val="10004"/>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3"/>
                        </a:rPr>
                        <a:t>CSE 340</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Interaction programming</a:t>
                      </a:r>
                      <a:endParaRPr sz="1600" u="none" strike="noStrike" cap="none" dirty="0"/>
                    </a:p>
                  </a:txBody>
                  <a:tcPr marL="44850" marR="44850" marT="45725" marB="45725"/>
                </a:tc>
                <a:extLst>
                  <a:ext uri="{0D108BD9-81ED-4DB2-BD59-A6C34878D82A}">
                    <a16:rowId xmlns:a16="http://schemas.microsoft.com/office/drawing/2014/main" val="10005"/>
                  </a:ext>
                </a:extLst>
              </a:tr>
            </a:tbl>
          </a:graphicData>
        </a:graphic>
      </p:graphicFrame>
      <p:sp>
        <p:nvSpPr>
          <p:cNvPr id="230" name="Google Shape;230;p13"/>
          <p:cNvSpPr txBox="1">
            <a:spLocks noGrp="1"/>
          </p:cNvSpPr>
          <p:nvPr>
            <p:ph type="body" idx="3"/>
          </p:nvPr>
        </p:nvSpPr>
        <p:spPr>
          <a:xfrm>
            <a:off x="5483025" y="2033000"/>
            <a:ext cx="4788000" cy="39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sz="2000" dirty="0"/>
              <a:t>Non-majors</a:t>
            </a:r>
            <a:endParaRPr sz="2000" dirty="0"/>
          </a:p>
        </p:txBody>
      </p:sp>
      <p:sp>
        <p:nvSpPr>
          <p:cNvPr id="231" name="Google Shape;23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33" name="Google Shape;233;p13"/>
          <p:cNvSpPr txBox="1"/>
          <p:nvPr/>
        </p:nvSpPr>
        <p:spPr>
          <a:xfrm>
            <a:off x="838199" y="5896696"/>
            <a:ext cx="105124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See: </a:t>
            </a:r>
            <a:r>
              <a:rPr lang="en-US" sz="1200" b="0" i="0" u="sng" strike="noStrike" cap="none">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https://www.cs.washington.edu/academics/ugrad/current-students</a:t>
            </a:r>
            <a:r>
              <a:rPr lang="en-US" sz="1200" b="0" i="0" u="none" strike="noStrike" cap="none">
                <a:solidFill>
                  <a:schemeClr val="dk1"/>
                </a:solidFill>
                <a:latin typeface="Calibri"/>
                <a:ea typeface="Calibri"/>
                <a:cs typeface="Calibri"/>
                <a:sym typeface="Calibri"/>
              </a:rPr>
              <a:t> and </a:t>
            </a:r>
            <a:r>
              <a:rPr lang="en-US" sz="1200" b="0" i="0" u="sng" strike="noStrike" cap="none">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https://www.cs.washington.edu/academics/ugrad/nonmajor-options/nonmajor-courses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4" name="Google Shape;234;p13"/>
          <p:cNvSpPr txBox="1"/>
          <p:nvPr/>
        </p:nvSpPr>
        <p:spPr>
          <a:xfrm>
            <a:off x="838199" y="1302405"/>
            <a:ext cx="891640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1" u="none" strike="noStrike" cap="none">
                <a:solidFill>
                  <a:schemeClr val="dk1"/>
                </a:solidFill>
                <a:latin typeface="Calibri"/>
                <a:ea typeface="Calibri"/>
                <a:cs typeface="Calibri"/>
                <a:sym typeface="Calibri"/>
              </a:rPr>
              <a:t>or “What can I do next?”</a:t>
            </a:r>
            <a:endParaRPr sz="1400" b="0" i="0" u="none" strike="noStrike" cap="none">
              <a:solidFill>
                <a:srgbClr val="000000"/>
              </a:solidFill>
              <a:latin typeface="Arial"/>
              <a:ea typeface="Arial"/>
              <a:cs typeface="Arial"/>
              <a:sym typeface="Arial"/>
            </a:endParaRPr>
          </a:p>
        </p:txBody>
      </p:sp>
      <p:graphicFrame>
        <p:nvGraphicFramePr>
          <p:cNvPr id="235" name="Google Shape;235;p13"/>
          <p:cNvGraphicFramePr/>
          <p:nvPr>
            <p:extLst>
              <p:ext uri="{D42A27DB-BD31-4B8C-83A1-F6EECF244321}">
                <p14:modId xmlns:p14="http://schemas.microsoft.com/office/powerpoint/2010/main" val="746226624"/>
              </p:ext>
            </p:extLst>
          </p:nvPr>
        </p:nvGraphicFramePr>
        <p:xfrm>
          <a:off x="5483025" y="598366"/>
          <a:ext cx="4761475" cy="1183650"/>
        </p:xfrm>
        <a:graphic>
          <a:graphicData uri="http://schemas.openxmlformats.org/drawingml/2006/table">
            <a:tbl>
              <a:tblPr firstRow="1" bandRow="1">
                <a:noFill/>
              </a:tblPr>
              <a:tblGrid>
                <a:gridCol w="1168216">
                  <a:extLst>
                    <a:ext uri="{9D8B030D-6E8A-4147-A177-3AD203B41FA5}">
                      <a16:colId xmlns:a16="http://schemas.microsoft.com/office/drawing/2014/main" val="20000"/>
                    </a:ext>
                  </a:extLst>
                </a:gridCol>
                <a:gridCol w="3593259">
                  <a:extLst>
                    <a:ext uri="{9D8B030D-6E8A-4147-A177-3AD203B41FA5}">
                      <a16:colId xmlns:a16="http://schemas.microsoft.com/office/drawing/2014/main" val="20001"/>
                    </a:ext>
                  </a:extLst>
                </a:gridCol>
              </a:tblGrid>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Course</a:t>
                      </a:r>
                      <a:endParaRPr sz="14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Overview</a:t>
                      </a:r>
                      <a:endParaRPr sz="1400" u="none" strike="noStrike" cap="none" dirty="0"/>
                    </a:p>
                  </a:txBody>
                  <a:tcPr marL="44850" marR="44850" marT="45725" marB="45725"/>
                </a:tc>
                <a:extLst>
                  <a:ext uri="{0D108BD9-81ED-4DB2-BD59-A6C34878D82A}">
                    <a16:rowId xmlns:a16="http://schemas.microsoft.com/office/drawing/2014/main" val="10000"/>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6"/>
                        </a:rPr>
                        <a:t>CSE 122</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Introduction to Computer Programming II</a:t>
                      </a:r>
                      <a:endParaRPr sz="1400" u="none" strike="noStrike" cap="none"/>
                    </a:p>
                  </a:txBody>
                  <a:tcPr marL="44850" marR="44850" marT="45725" marB="45725"/>
                </a:tc>
                <a:extLst>
                  <a:ext uri="{0D108BD9-81ED-4DB2-BD59-A6C34878D82A}">
                    <a16:rowId xmlns:a16="http://schemas.microsoft.com/office/drawing/2014/main" val="10001"/>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solidFill>
                            <a:schemeClr val="hlink"/>
                          </a:solidFill>
                          <a:hlinkClick r:id="rId17"/>
                        </a:rPr>
                        <a:t>CSE 123</a:t>
                      </a:r>
                      <a:endParaRPr sz="1800" u="none" strike="noStrike" cap="none" dirty="0"/>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Introduction to Computer Programming III</a:t>
                      </a:r>
                      <a:endParaRPr sz="1400" u="none" strike="noStrike" cap="none" dirty="0"/>
                    </a:p>
                  </a:txBody>
                  <a:tcPr marL="44850" marR="44850" marT="45725" marB="45725"/>
                </a:tc>
                <a:extLst>
                  <a:ext uri="{0D108BD9-81ED-4DB2-BD59-A6C34878D82A}">
                    <a16:rowId xmlns:a16="http://schemas.microsoft.com/office/drawing/2014/main" val="10002"/>
                  </a:ext>
                </a:extLst>
              </a:tr>
            </a:tbl>
          </a:graphicData>
        </a:graphic>
      </p:graphicFrame>
      <p:sp>
        <p:nvSpPr>
          <p:cNvPr id="236" name="Google Shape;23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Wrap-Up – Winter 2023 </a:t>
            </a:r>
            <a:endParaRPr/>
          </a:p>
        </p:txBody>
      </p:sp>
      <p:sp>
        <p:nvSpPr>
          <p:cNvPr id="2" name="TextBox 1">
            <a:extLst>
              <a:ext uri="{FF2B5EF4-FFF2-40B4-BE49-F238E27FC236}">
                <a16:creationId xmlns:a16="http://schemas.microsoft.com/office/drawing/2014/main" id="{99D0472F-7BAF-40DB-A60E-7FE300ED6BD2}"/>
              </a:ext>
            </a:extLst>
          </p:cNvPr>
          <p:cNvSpPr txBox="1"/>
          <p:nvPr/>
        </p:nvSpPr>
        <p:spPr>
          <a:xfrm>
            <a:off x="314507" y="5171813"/>
            <a:ext cx="6173656"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Other tech-related majors: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Informatics, ACMS, Electrical &amp; Computer Engineering,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Frequently Asked Questions</a:t>
            </a:r>
            <a:endParaRPr/>
          </a:p>
        </p:txBody>
      </p:sp>
      <p:sp>
        <p:nvSpPr>
          <p:cNvPr id="242" name="Google Shape;242;p14"/>
          <p:cNvSpPr txBox="1">
            <a:spLocks noGrp="1"/>
          </p:cNvSpPr>
          <p:nvPr>
            <p:ph type="body" idx="1"/>
          </p:nvPr>
        </p:nvSpPr>
        <p:spPr>
          <a:xfrm>
            <a:off x="838200" y="1611275"/>
            <a:ext cx="10515600" cy="4432800"/>
          </a:xfrm>
          <a:prstGeom prst="rect">
            <a:avLst/>
          </a:prstGeom>
          <a:noFill/>
          <a:ln>
            <a:noFill/>
          </a:ln>
        </p:spPr>
        <p:txBody>
          <a:bodyPr spcFirstLastPara="1" wrap="square" lIns="91425" tIns="45700" rIns="91425" bIns="45700" anchor="t" anchorCtr="0">
            <a:normAutofit lnSpcReduction="10000"/>
          </a:bodyPr>
          <a:lstStyle/>
          <a:p>
            <a:pPr marL="228600" lvl="0" indent="-243016" algn="l" rtl="0">
              <a:lnSpc>
                <a:spcPct val="90000"/>
              </a:lnSpc>
              <a:spcBef>
                <a:spcPts val="0"/>
              </a:spcBef>
              <a:spcAft>
                <a:spcPts val="0"/>
              </a:spcAft>
              <a:buClr>
                <a:schemeClr val="dk1"/>
              </a:buClr>
              <a:buSzPts val="3027"/>
              <a:buChar char="•"/>
            </a:pPr>
            <a:r>
              <a:rPr lang="en-US" dirty="0"/>
              <a:t>How can I get better at programming?</a:t>
            </a:r>
            <a:endParaRPr dirty="0"/>
          </a:p>
          <a:p>
            <a:pPr marL="685800" lvl="1" indent="-252386" algn="l" rtl="0">
              <a:lnSpc>
                <a:spcPct val="90000"/>
              </a:lnSpc>
              <a:spcBef>
                <a:spcPts val="500"/>
              </a:spcBef>
              <a:spcAft>
                <a:spcPts val="0"/>
              </a:spcAft>
              <a:buClr>
                <a:schemeClr val="dk1"/>
              </a:buClr>
              <a:buSzPts val="2595"/>
              <a:buChar char="•"/>
            </a:pPr>
            <a:r>
              <a:rPr lang="en-US" dirty="0"/>
              <a:t>Practice!</a:t>
            </a:r>
            <a:endParaRPr dirty="0"/>
          </a:p>
          <a:p>
            <a:pPr marL="228600" lvl="0" indent="-243016" algn="l" rtl="0">
              <a:lnSpc>
                <a:spcPct val="90000"/>
              </a:lnSpc>
              <a:spcBef>
                <a:spcPts val="1000"/>
              </a:spcBef>
              <a:spcAft>
                <a:spcPts val="0"/>
              </a:spcAft>
              <a:buClr>
                <a:schemeClr val="dk1"/>
              </a:buClr>
              <a:buSzPts val="3027"/>
              <a:buChar char="•"/>
            </a:pPr>
            <a:r>
              <a:rPr lang="en-US" dirty="0"/>
              <a:t>How can I learn to X?</a:t>
            </a:r>
            <a:endParaRPr dirty="0"/>
          </a:p>
          <a:p>
            <a:pPr marL="685800" lvl="1" indent="-252386" algn="l" rtl="0">
              <a:lnSpc>
                <a:spcPct val="90000"/>
              </a:lnSpc>
              <a:spcBef>
                <a:spcPts val="500"/>
              </a:spcBef>
              <a:spcAft>
                <a:spcPts val="0"/>
              </a:spcAft>
              <a:buClr>
                <a:schemeClr val="dk1"/>
              </a:buClr>
              <a:buSzPts val="2595"/>
              <a:buChar char="•"/>
            </a:pPr>
            <a:r>
              <a:rPr lang="en-US" dirty="0"/>
              <a:t>Search online, read books, look at examples :)</a:t>
            </a:r>
            <a:endParaRPr dirty="0"/>
          </a:p>
          <a:p>
            <a:pPr marL="228600" lvl="0" indent="-243016" algn="l" rtl="0">
              <a:lnSpc>
                <a:spcPct val="90000"/>
              </a:lnSpc>
              <a:spcBef>
                <a:spcPts val="1000"/>
              </a:spcBef>
              <a:spcAft>
                <a:spcPts val="0"/>
              </a:spcAft>
              <a:buClr>
                <a:schemeClr val="dk1"/>
              </a:buClr>
              <a:buSzPts val="3027"/>
              <a:buChar char="•"/>
            </a:pPr>
            <a:r>
              <a:rPr lang="en-US" dirty="0"/>
              <a:t>What should I work on next?</a:t>
            </a:r>
            <a:endParaRPr dirty="0"/>
          </a:p>
          <a:p>
            <a:pPr marL="685800" lvl="1" indent="-252386" algn="l" rtl="0">
              <a:lnSpc>
                <a:spcPct val="90000"/>
              </a:lnSpc>
              <a:spcBef>
                <a:spcPts val="500"/>
              </a:spcBef>
              <a:spcAft>
                <a:spcPts val="0"/>
              </a:spcAft>
              <a:buClr>
                <a:schemeClr val="dk1"/>
              </a:buClr>
              <a:buSzPts val="2595"/>
              <a:buChar char="•"/>
            </a:pPr>
            <a:r>
              <a:rPr lang="en-US" dirty="0"/>
              <a:t>Anything you can think of! (</a:t>
            </a:r>
            <a:r>
              <a:rPr lang="en-US" u="sng" dirty="0">
                <a:solidFill>
                  <a:schemeClr val="hlink"/>
                </a:solidFill>
                <a:hlinkClick r:id="rId3"/>
              </a:rPr>
              <a:t>Here are some ideas</a:t>
            </a:r>
            <a:r>
              <a:rPr lang="en-US" dirty="0"/>
              <a:t>)</a:t>
            </a:r>
            <a:endParaRPr dirty="0"/>
          </a:p>
          <a:p>
            <a:pPr marL="685800" lvl="1" indent="-252386" algn="l" rtl="0">
              <a:lnSpc>
                <a:spcPct val="90000"/>
              </a:lnSpc>
              <a:spcBef>
                <a:spcPts val="500"/>
              </a:spcBef>
              <a:spcAft>
                <a:spcPts val="0"/>
              </a:spcAft>
              <a:buClr>
                <a:schemeClr val="dk1"/>
              </a:buClr>
              <a:buSzPts val="2595"/>
              <a:buChar char="•"/>
            </a:pPr>
            <a:r>
              <a:rPr lang="en-US" u="sng" dirty="0">
                <a:solidFill>
                  <a:schemeClr val="hlink"/>
                </a:solidFill>
                <a:hlinkClick r:id="rId4"/>
              </a:rPr>
              <a:t>Beware</a:t>
            </a:r>
            <a:r>
              <a:rPr lang="en-US" dirty="0"/>
              <a:t>: it’s hard to tell what’s easy and what’s hard.</a:t>
            </a:r>
            <a:endParaRPr dirty="0"/>
          </a:p>
          <a:p>
            <a:pPr marL="228600" lvl="0" indent="-243016" algn="l" rtl="0">
              <a:lnSpc>
                <a:spcPct val="90000"/>
              </a:lnSpc>
              <a:spcBef>
                <a:spcPts val="1000"/>
              </a:spcBef>
              <a:spcAft>
                <a:spcPts val="0"/>
              </a:spcAft>
              <a:buClr>
                <a:schemeClr val="dk1"/>
              </a:buClr>
              <a:buSzPts val="3027"/>
              <a:buChar char="•"/>
            </a:pPr>
            <a:r>
              <a:rPr lang="en-US" dirty="0"/>
              <a:t>Should I learn another language? Which one?</a:t>
            </a:r>
            <a:endParaRPr dirty="0"/>
          </a:p>
          <a:p>
            <a:pPr marL="685800" lvl="1" indent="-252386" algn="l" rtl="0">
              <a:lnSpc>
                <a:spcPct val="90000"/>
              </a:lnSpc>
              <a:spcBef>
                <a:spcPts val="500"/>
              </a:spcBef>
              <a:spcAft>
                <a:spcPts val="0"/>
              </a:spcAft>
              <a:buClr>
                <a:schemeClr val="dk1"/>
              </a:buClr>
              <a:buSzPts val="2595"/>
              <a:buChar char="•"/>
            </a:pPr>
            <a:r>
              <a:rPr lang="en-US" dirty="0"/>
              <a:t>That depends–what do you want to do?</a:t>
            </a:r>
            <a:endParaRPr dirty="0"/>
          </a:p>
          <a:p>
            <a:pPr marL="228600" lvl="0" indent="-243016" algn="l" rtl="0">
              <a:lnSpc>
                <a:spcPct val="90000"/>
              </a:lnSpc>
              <a:spcBef>
                <a:spcPts val="1000"/>
              </a:spcBef>
              <a:spcAft>
                <a:spcPts val="0"/>
              </a:spcAft>
              <a:buClr>
                <a:schemeClr val="dk1"/>
              </a:buClr>
              <a:buSzPts val="3027"/>
              <a:buChar char="•"/>
            </a:pPr>
            <a:r>
              <a:rPr lang="en-US" dirty="0"/>
              <a:t>What’s the best programming language?</a:t>
            </a:r>
            <a:endParaRPr dirty="0"/>
          </a:p>
          <a:p>
            <a:pPr marL="685800" lvl="1" indent="-252386" algn="l" rtl="0">
              <a:lnSpc>
                <a:spcPct val="90000"/>
              </a:lnSpc>
              <a:spcBef>
                <a:spcPts val="500"/>
              </a:spcBef>
              <a:spcAft>
                <a:spcPts val="0"/>
              </a:spcAft>
              <a:buClr>
                <a:schemeClr val="dk1"/>
              </a:buClr>
              <a:buSzPts val="2595"/>
              <a:buChar char="•"/>
            </a:pPr>
            <a:r>
              <a:rPr lang="en-US" dirty="0"/>
              <a:t>😠 (take CSE 341 or CSE 413)</a:t>
            </a:r>
            <a:endParaRPr dirty="0"/>
          </a:p>
        </p:txBody>
      </p:sp>
      <p:sp>
        <p:nvSpPr>
          <p:cNvPr id="243" name="Google Shape;2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44" name="Google Shape;244;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Wrap-Up – Winter 2023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title"/>
          </p:nvPr>
        </p:nvSpPr>
        <p:spPr>
          <a:xfrm>
            <a:off x="-286468" y="2040580"/>
            <a:ext cx="7049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700" dirty="0"/>
              <a:t>Thank you!</a:t>
            </a:r>
            <a:endParaRPr sz="5100" dirty="0"/>
          </a:p>
        </p:txBody>
      </p:sp>
      <p:sp>
        <p:nvSpPr>
          <p:cNvPr id="250" name="Google Shape;2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51" name="Google Shape;251;p15"/>
          <p:cNvSpPr txBox="1"/>
          <p:nvPr/>
        </p:nvSpPr>
        <p:spPr>
          <a:xfrm>
            <a:off x="871084" y="3314955"/>
            <a:ext cx="4734000" cy="126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800" b="0" i="0" u="none" strike="noStrike" cap="none">
                <a:solidFill>
                  <a:schemeClr val="dk1"/>
                </a:solidFill>
                <a:latin typeface="Calibri"/>
                <a:ea typeface="Calibri"/>
                <a:cs typeface="Calibri"/>
                <a:sym typeface="Calibri"/>
              </a:rPr>
              <a:t>Ask </a:t>
            </a:r>
            <a:r>
              <a:rPr lang="en-US" sz="3800">
                <a:solidFill>
                  <a:schemeClr val="dk1"/>
                </a:solidFill>
                <a:latin typeface="Calibri"/>
                <a:ea typeface="Calibri"/>
                <a:cs typeface="Calibri"/>
                <a:sym typeface="Calibri"/>
              </a:rPr>
              <a:t>Me</a:t>
            </a:r>
            <a:r>
              <a:rPr lang="en-US" sz="3800" b="0" i="0" u="none" strike="noStrike" cap="none">
                <a:solidFill>
                  <a:schemeClr val="dk1"/>
                </a:solidFill>
                <a:latin typeface="Calibri"/>
                <a:ea typeface="Calibri"/>
                <a:cs typeface="Calibri"/>
                <a:sym typeface="Calibri"/>
              </a:rPr>
              <a:t> (Almost) Anything!</a:t>
            </a:r>
            <a:endParaRPr sz="2400" b="0" i="0" u="none" strike="noStrike" cap="none">
              <a:solidFill>
                <a:srgbClr val="000000"/>
              </a:solidFill>
              <a:latin typeface="Arial"/>
              <a:ea typeface="Arial"/>
              <a:cs typeface="Arial"/>
              <a:sym typeface="Arial"/>
            </a:endParaRPr>
          </a:p>
        </p:txBody>
      </p:sp>
      <p:sp>
        <p:nvSpPr>
          <p:cNvPr id="253" name="Google Shape;253;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Wrap-Up – Winter 2023 </a:t>
            </a:r>
            <a:endParaRPr/>
          </a:p>
        </p:txBody>
      </p:sp>
      <p:pic>
        <p:nvPicPr>
          <p:cNvPr id="1028" name="Picture 4" descr="No description available.">
            <a:extLst>
              <a:ext uri="{FF2B5EF4-FFF2-40B4-BE49-F238E27FC236}">
                <a16:creationId xmlns:a16="http://schemas.microsoft.com/office/drawing/2014/main" id="{D0F7F551-B25B-4E62-A27B-E732EF2EE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110" y="1060004"/>
            <a:ext cx="5377682" cy="4033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Announcements, Reminders</a:t>
            </a:r>
            <a:endParaRPr dirty="0"/>
          </a:p>
        </p:txBody>
      </p:sp>
      <p:sp>
        <p:nvSpPr>
          <p:cNvPr id="68" name="Google Shape;68;p19"/>
          <p:cNvSpPr txBox="1">
            <a:spLocks noGrp="1"/>
          </p:cNvSpPr>
          <p:nvPr>
            <p:ph type="body" idx="1"/>
          </p:nvPr>
        </p:nvSpPr>
        <p:spPr>
          <a:xfrm>
            <a:off x="838200" y="1460850"/>
            <a:ext cx="10665300" cy="4650000"/>
          </a:xfrm>
          <a:prstGeom prst="rect">
            <a:avLst/>
          </a:prstGeom>
          <a:noFill/>
          <a:ln>
            <a:noFill/>
          </a:ln>
        </p:spPr>
        <p:txBody>
          <a:bodyPr spcFirstLastPara="1" wrap="square" lIns="91425" tIns="45700" rIns="91425" bIns="45700" anchor="t" anchorCtr="0">
            <a:noAutofit/>
          </a:bodyPr>
          <a:lstStyle/>
          <a:p>
            <a:pPr indent="-406400">
              <a:lnSpc>
                <a:spcPct val="100000"/>
              </a:lnSpc>
              <a:buSzPts val="2800"/>
            </a:pPr>
            <a:r>
              <a:rPr lang="en-US" dirty="0">
                <a:solidFill>
                  <a:schemeClr val="tx1"/>
                </a:solidFill>
              </a:rPr>
              <a:t>Gumball (&amp; friends) Visit on Monday, June 5 1:00pm-3:00pm</a:t>
            </a:r>
          </a:p>
          <a:p>
            <a:pPr indent="-406400">
              <a:lnSpc>
                <a:spcPct val="100000"/>
              </a:lnSpc>
              <a:buSzPts val="2800"/>
            </a:pPr>
            <a:r>
              <a:rPr lang="en-US" dirty="0">
                <a:solidFill>
                  <a:schemeClr val="tx1"/>
                </a:solidFill>
              </a:rPr>
              <a:t>Final Exam: </a:t>
            </a:r>
            <a:r>
              <a:rPr lang="en-US" b="1" dirty="0">
                <a:solidFill>
                  <a:schemeClr val="tx1"/>
                </a:solidFill>
              </a:rPr>
              <a:t>Thursday, June 8 2:30pm-4:20pm</a:t>
            </a:r>
            <a:endParaRPr lang="en-US" sz="2400" dirty="0">
              <a:solidFill>
                <a:schemeClr val="tx1"/>
              </a:solidFill>
            </a:endParaRPr>
          </a:p>
          <a:p>
            <a:pPr indent="-406400">
              <a:lnSpc>
                <a:spcPct val="100000"/>
              </a:lnSpc>
              <a:buSzPts val="2800"/>
            </a:pPr>
            <a:r>
              <a:rPr lang="en-US" dirty="0">
                <a:solidFill>
                  <a:schemeClr val="tx1"/>
                </a:solidFill>
              </a:rPr>
              <a:t>Bob </a:t>
            </a:r>
            <a:r>
              <a:rPr lang="en-US" dirty="0" err="1">
                <a:solidFill>
                  <a:schemeClr val="tx1"/>
                </a:solidFill>
              </a:rPr>
              <a:t>Bandes</a:t>
            </a:r>
            <a:r>
              <a:rPr lang="en-US" dirty="0">
                <a:solidFill>
                  <a:schemeClr val="tx1"/>
                </a:solidFill>
              </a:rPr>
              <a:t> TA Award Nominations Open!</a:t>
            </a:r>
          </a:p>
          <a:p>
            <a:pPr indent="-406400">
              <a:lnSpc>
                <a:spcPct val="100000"/>
              </a:lnSpc>
              <a:buSzPts val="2800"/>
            </a:pPr>
            <a:r>
              <a:rPr lang="en-US" dirty="0">
                <a:solidFill>
                  <a:schemeClr val="tx1"/>
                </a:solidFill>
              </a:rPr>
              <a:t>Course Evaluations open now, and close Sunday June 4 at 11:59pm</a:t>
            </a:r>
          </a:p>
          <a:p>
            <a:pPr lvl="1" indent="-406400">
              <a:lnSpc>
                <a:spcPct val="100000"/>
              </a:lnSpc>
              <a:buSzPts val="2800"/>
            </a:pPr>
            <a:r>
              <a:rPr lang="en-US" dirty="0">
                <a:solidFill>
                  <a:schemeClr val="tx1"/>
                </a:solidFill>
              </a:rPr>
              <a:t>Currently at about </a:t>
            </a:r>
            <a:r>
              <a:rPr lang="en-US" dirty="0">
                <a:solidFill>
                  <a:srgbClr val="990033"/>
                </a:solidFill>
              </a:rPr>
              <a:t>16%</a:t>
            </a:r>
            <a:r>
              <a:rPr lang="en-US" dirty="0">
                <a:solidFill>
                  <a:schemeClr val="tx1"/>
                </a:solidFill>
              </a:rPr>
              <a:t> response rate!  </a:t>
            </a:r>
          </a:p>
          <a:p>
            <a:pPr indent="-406400">
              <a:lnSpc>
                <a:spcPct val="100000"/>
              </a:lnSpc>
              <a:buSzPts val="2800"/>
            </a:pPr>
            <a:r>
              <a:rPr lang="en-US" dirty="0">
                <a:solidFill>
                  <a:schemeClr val="tx1"/>
                </a:solidFill>
              </a:rPr>
              <a:t>Resubmission Cycle 7 is our </a:t>
            </a:r>
            <a:r>
              <a:rPr lang="en-US" i="1" dirty="0">
                <a:solidFill>
                  <a:schemeClr val="tx1"/>
                </a:solidFill>
              </a:rPr>
              <a:t>last</a:t>
            </a:r>
            <a:r>
              <a:rPr lang="en-US" dirty="0">
                <a:solidFill>
                  <a:schemeClr val="tx1"/>
                </a:solidFill>
              </a:rPr>
              <a:t> resubmission cycle and will close on Thursday, June 8 at 11:59pm</a:t>
            </a:r>
          </a:p>
          <a:p>
            <a:pPr indent="-406400">
              <a:lnSpc>
                <a:spcPct val="100000"/>
              </a:lnSpc>
              <a:buSzPts val="2800"/>
            </a:pPr>
            <a:r>
              <a:rPr lang="en-US" dirty="0">
                <a:solidFill>
                  <a:schemeClr val="tx1"/>
                </a:solidFill>
                <a:hlinkClick r:id="rId3"/>
              </a:rPr>
              <a:t>Minimum Grade Estimator</a:t>
            </a:r>
            <a:r>
              <a:rPr lang="en-US" dirty="0">
                <a:solidFill>
                  <a:schemeClr val="tx1"/>
                </a:solidFill>
              </a:rPr>
              <a:t> </a:t>
            </a: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19 - Spring 2023</a:t>
            </a:r>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F3AE28-18ED-4D97-B673-ED0A164264A8}"/>
              </a:ext>
            </a:extLst>
          </p:cNvPr>
          <p:cNvSpPr>
            <a:spLocks noGrp="1"/>
          </p:cNvSpPr>
          <p:nvPr>
            <p:ph type="ftr" idx="11"/>
          </p:nvPr>
        </p:nvSpPr>
        <p:spPr/>
        <p:txBody>
          <a:bodyPr/>
          <a:lstStyle/>
          <a:p>
            <a:r>
              <a:rPr lang="en-US"/>
              <a:t>Lesson 19 - Spring 2023</a:t>
            </a:r>
            <a:endParaRPr lang="en-US" dirty="0"/>
          </a:p>
        </p:txBody>
      </p:sp>
      <p:sp>
        <p:nvSpPr>
          <p:cNvPr id="6" name="Slide Number Placeholder 5">
            <a:extLst>
              <a:ext uri="{FF2B5EF4-FFF2-40B4-BE49-F238E27FC236}">
                <a16:creationId xmlns:a16="http://schemas.microsoft.com/office/drawing/2014/main" id="{8AECC9CF-53E4-4C61-A1DB-0AD8B4916B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7" name="Rectangle 6">
            <a:extLst>
              <a:ext uri="{FF2B5EF4-FFF2-40B4-BE49-F238E27FC236}">
                <a16:creationId xmlns:a16="http://schemas.microsoft.com/office/drawing/2014/main" id="{257ABCA3-9AFC-44DC-9196-65AEB94F2A52}"/>
              </a:ext>
            </a:extLst>
          </p:cNvPr>
          <p:cNvSpPr/>
          <p:nvPr/>
        </p:nvSpPr>
        <p:spPr>
          <a:xfrm>
            <a:off x="3372448" y="340619"/>
            <a:ext cx="5447104" cy="1200329"/>
          </a:xfrm>
          <a:prstGeom prst="rect">
            <a:avLst/>
          </a:prstGeom>
          <a:noFill/>
        </p:spPr>
        <p:txBody>
          <a:bodyPr wrap="square" lIns="91440" tIns="45720" rIns="91440" bIns="45720">
            <a:spAutoFit/>
          </a:bodyPr>
          <a:lstStyle/>
          <a:p>
            <a:pPr algn="ctr"/>
            <a:r>
              <a:rPr lang="en-US" sz="7200" b="1" spc="50" dirty="0">
                <a:ln w="9525" cmpd="sng">
                  <a:solidFill>
                    <a:srgbClr val="993366"/>
                  </a:solidFill>
                  <a:prstDash val="solid"/>
                </a:ln>
                <a:solidFill>
                  <a:srgbClr val="008080"/>
                </a:solidFill>
                <a:effectLst>
                  <a:glow rad="38100">
                    <a:schemeClr val="accent1">
                      <a:alpha val="40000"/>
                    </a:schemeClr>
                  </a:glow>
                </a:effectLst>
              </a:rPr>
              <a:t>You did it!!</a:t>
            </a:r>
          </a:p>
        </p:txBody>
      </p:sp>
      <p:pic>
        <p:nvPicPr>
          <p:cNvPr id="2050" name="Picture 2" descr="https://scontent-sea1-1.xx.fbcdn.net/v/t1.15752-9/351100588_638150481186732_170889487654610050_n.jpg?stp=dst-jpg_p403x403&amp;_nc_cat=104&amp;ccb=1-7&amp;_nc_sid=aee45a&amp;_nc_ohc=4nzAhC3uBeIAX96dfYm&amp;_nc_ht=scontent-sea1-1.xx&amp;oh=03_AdSiTAXTCsSX5_jjG_hcRua2j1uInvPQoHbyti0V0TCR6g&amp;oe=64A1C653">
            <a:extLst>
              <a:ext uri="{FF2B5EF4-FFF2-40B4-BE49-F238E27FC236}">
                <a16:creationId xmlns:a16="http://schemas.microsoft.com/office/drawing/2014/main" id="{B3E70FA1-FCB3-46E7-AE46-02999ABC9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40" y="1882462"/>
            <a:ext cx="5114925" cy="3838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sea1-1.xx.fbcdn.net/v/t1.15752-9/351343437_1658099784707451_8951875521589689885_n.jpg?stp=dst-jpg_p403x403&amp;_nc_cat=103&amp;ccb=1-7&amp;_nc_sid=aee45a&amp;_nc_ohc=AblPioBpqaMAX-Cat0v&amp;_nc_oc=AQnuGE66843HbUhkAEfJn93fx3suSGqfo4tuV3iDHpwKbTTCtYyqx6PqoMaR7lnFLJA&amp;_nc_ht=scontent-sea1-1.xx&amp;oh=03_AdT4NBqXUpufHvvmc9QOqCve4Kwaqk88eJaGCvpd-9DEdg&amp;oe=64A1A5F3">
            <a:extLst>
              <a:ext uri="{FF2B5EF4-FFF2-40B4-BE49-F238E27FC236}">
                <a16:creationId xmlns:a16="http://schemas.microsoft.com/office/drawing/2014/main" id="{ED4C8209-3D6A-4D42-B40D-962E2C7CA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262" y="1882462"/>
            <a:ext cx="511492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Learning Objectives</a:t>
            </a:r>
            <a:endParaRPr/>
          </a:p>
        </p:txBody>
      </p:sp>
      <p:sp>
        <p:nvSpPr>
          <p:cNvPr id="152" name="Google Shape;152;p3"/>
          <p:cNvSpPr txBox="1">
            <a:spLocks noGrp="1"/>
          </p:cNvSpPr>
          <p:nvPr>
            <p:ph type="body" idx="1"/>
          </p:nvPr>
        </p:nvSpPr>
        <p:spPr>
          <a:xfrm>
            <a:off x="838200" y="1825625"/>
            <a:ext cx="10515600" cy="42633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i="1"/>
              <a:t>or, “What did I learn in this class?”</a:t>
            </a:r>
            <a:endParaRPr/>
          </a:p>
          <a:p>
            <a:pPr marL="0" lvl="0" indent="0" algn="l" rtl="0">
              <a:lnSpc>
                <a:spcPct val="90000"/>
              </a:lnSpc>
              <a:spcBef>
                <a:spcPts val="1000"/>
              </a:spcBef>
              <a:spcAft>
                <a:spcPts val="0"/>
              </a:spcAft>
              <a:buClr>
                <a:schemeClr val="dk1"/>
              </a:buClr>
              <a:buSzPct val="100000"/>
              <a:buNone/>
            </a:pPr>
            <a:endParaRPr sz="900" i="1"/>
          </a:p>
          <a:p>
            <a:pPr marL="228600" lvl="0" indent="-228600" algn="l" rtl="0">
              <a:lnSpc>
                <a:spcPct val="90000"/>
              </a:lnSpc>
              <a:spcBef>
                <a:spcPts val="1000"/>
              </a:spcBef>
              <a:spcAft>
                <a:spcPts val="0"/>
              </a:spcAft>
              <a:buClr>
                <a:schemeClr val="dk1"/>
              </a:buClr>
              <a:buSzPct val="100000"/>
              <a:buFont typeface="Calibri"/>
              <a:buAutoNum type="arabicPeriod"/>
            </a:pPr>
            <a:r>
              <a:rPr lang="en-US" b="1"/>
              <a:t>Computational Thinking </a:t>
            </a:r>
            <a:r>
              <a:rPr lang="en-US"/>
              <a:t>Create an algorithm to solve a given problem and express that algorithm in a structured way (e.g. pseudocode)</a:t>
            </a:r>
            <a:endParaRPr b="0" i="0">
              <a:solidFill>
                <a:srgbClr val="212529"/>
              </a:solidFill>
            </a:endParaRPr>
          </a:p>
          <a:p>
            <a:pPr marL="228600" lvl="0" indent="-228600" algn="l" rtl="0">
              <a:lnSpc>
                <a:spcPct val="90000"/>
              </a:lnSpc>
              <a:spcBef>
                <a:spcPts val="1000"/>
              </a:spcBef>
              <a:spcAft>
                <a:spcPts val="0"/>
              </a:spcAft>
              <a:buClr>
                <a:srgbClr val="212529"/>
              </a:buClr>
              <a:buSzPct val="100000"/>
              <a:buFont typeface="Calibri"/>
              <a:buAutoNum type="arabicPeriod"/>
            </a:pPr>
            <a:r>
              <a:rPr lang="en-US" b="1" i="0">
                <a:solidFill>
                  <a:srgbClr val="212529"/>
                </a:solidFill>
              </a:rPr>
              <a:t>Comprehension</a:t>
            </a:r>
            <a:r>
              <a:rPr lang="en-US" b="0" i="0">
                <a:solidFill>
                  <a:srgbClr val="212529"/>
                </a:solidFill>
              </a:rPr>
              <a:t> Trace and predict the behavior of programs and systems</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Code Writing </a:t>
            </a:r>
            <a:r>
              <a:rPr lang="en-US"/>
              <a:t>Write functionally correct Java programs that meet a provided specification using control structures, primitive data types, and basic data abstractions</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Communication </a:t>
            </a:r>
            <a:r>
              <a:rPr lang="en-US"/>
              <a:t>Clearly and effectively describe the behavior of a given code snippet</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Debugging </a:t>
            </a:r>
            <a:r>
              <a:rPr lang="en-US"/>
              <a:t>Identify errors in a method’s behavior &amp; implement fixes for identified errors</a:t>
            </a:r>
            <a:endParaRPr b="0" i="0">
              <a:solidFill>
                <a:srgbClr val="212529"/>
              </a:solidFill>
            </a:endParaRPr>
          </a:p>
          <a:p>
            <a:pPr marL="228600" lvl="0" indent="-228600" algn="l" rtl="0">
              <a:lnSpc>
                <a:spcPct val="90000"/>
              </a:lnSpc>
              <a:spcBef>
                <a:spcPts val="1000"/>
              </a:spcBef>
              <a:spcAft>
                <a:spcPts val="0"/>
              </a:spcAft>
              <a:buClr>
                <a:srgbClr val="212529"/>
              </a:buClr>
              <a:buSzPct val="100000"/>
              <a:buFont typeface="Calibri"/>
              <a:buAutoNum type="arabicPeriod"/>
            </a:pPr>
            <a:r>
              <a:rPr lang="en-US" b="1" i="0">
                <a:solidFill>
                  <a:srgbClr val="212529"/>
                </a:solidFill>
              </a:rPr>
              <a:t>Decomposition</a:t>
            </a:r>
            <a:r>
              <a:rPr lang="en-US" b="0" i="0">
                <a:solidFill>
                  <a:srgbClr val="212529"/>
                </a:solidFill>
              </a:rPr>
              <a:t> Solve problems by breaking them into subproblems and recombining the solutions using techniques such as methods</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Ethics/Impact </a:t>
            </a:r>
            <a:r>
              <a:rPr lang="en-US"/>
              <a:t>Describe ethical and sociotechnical issues related to software and technology and explain how their choices as programmers can impact those issues</a:t>
            </a:r>
            <a:endParaRPr/>
          </a:p>
        </p:txBody>
      </p:sp>
      <p:sp>
        <p:nvSpPr>
          <p:cNvPr id="153" name="Google Shape;15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54" name="Google Shape;15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Wrap-Up – Winter 2023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33"/>
                </a:solidFill>
              </a:rPr>
              <a:t>(Optional)</a:t>
            </a:r>
            <a:r>
              <a:rPr lang="en-US" dirty="0"/>
              <a:t> </a:t>
            </a:r>
            <a:r>
              <a:rPr lang="en-US" sz="4000" dirty="0"/>
              <a:t>Quines</a:t>
            </a:r>
            <a:endParaRPr dirty="0"/>
          </a:p>
        </p:txBody>
      </p:sp>
      <p:sp>
        <p:nvSpPr>
          <p:cNvPr id="68" name="Google Shape;68;p19"/>
          <p:cNvSpPr txBox="1">
            <a:spLocks noGrp="1"/>
          </p:cNvSpPr>
          <p:nvPr>
            <p:ph type="body" idx="1"/>
          </p:nvPr>
        </p:nvSpPr>
        <p:spPr>
          <a:xfrm>
            <a:off x="763350" y="1998528"/>
            <a:ext cx="10665300" cy="2860944"/>
          </a:xfrm>
          <a:prstGeom prst="rect">
            <a:avLst/>
          </a:prstGeom>
          <a:noFill/>
          <a:ln>
            <a:noFill/>
          </a:ln>
        </p:spPr>
        <p:txBody>
          <a:bodyPr spcFirstLastPara="1" wrap="square" lIns="91425" tIns="45700" rIns="91425" bIns="45700" anchor="ctr" anchorCtr="0">
            <a:noAutofit/>
          </a:bodyPr>
          <a:lstStyle/>
          <a:p>
            <a:pPr marL="114300" indent="0" algn="ctr">
              <a:buNone/>
            </a:pPr>
            <a:r>
              <a:rPr lang="en-US" sz="3600" i="1" dirty="0"/>
              <a:t>A </a:t>
            </a:r>
            <a:r>
              <a:rPr lang="en-US" sz="3600" b="1" i="1" dirty="0">
                <a:hlinkClick r:id="rId3"/>
              </a:rPr>
              <a:t>quine</a:t>
            </a:r>
            <a:r>
              <a:rPr lang="en-US" sz="3600" i="1" dirty="0"/>
              <a:t> is a computer program which takes no input and produces a copy of its own source code as its only output. </a:t>
            </a:r>
            <a:endParaRPr lang="en-US" sz="2400" i="1" dirty="0">
              <a:solidFill>
                <a:srgbClr val="000000"/>
              </a:solidFill>
              <a:latin typeface="Consolas" panose="020B0609020204030204" pitchFamily="49" charset="0"/>
            </a:endParaRP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19 - Spring 2023</a:t>
            </a:r>
            <a:endParaRPr dirty="0"/>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extLst>
      <p:ext uri="{BB962C8B-B14F-4D97-AF65-F5344CB8AC3E}">
        <p14:creationId xmlns:p14="http://schemas.microsoft.com/office/powerpoint/2010/main" val="253597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33"/>
                </a:solidFill>
              </a:rPr>
              <a:t>(Optional)</a:t>
            </a:r>
            <a:r>
              <a:rPr lang="en-US" dirty="0"/>
              <a:t> </a:t>
            </a:r>
            <a:r>
              <a:rPr lang="en-US" sz="4000" dirty="0"/>
              <a:t>Quines</a:t>
            </a:r>
            <a:endParaRPr dirty="0"/>
          </a:p>
        </p:txBody>
      </p:sp>
      <p:sp>
        <p:nvSpPr>
          <p:cNvPr id="68" name="Google Shape;68;p19"/>
          <p:cNvSpPr txBox="1">
            <a:spLocks noGrp="1"/>
          </p:cNvSpPr>
          <p:nvPr>
            <p:ph type="body" idx="1"/>
          </p:nvPr>
        </p:nvSpPr>
        <p:spPr>
          <a:xfrm>
            <a:off x="209671" y="1934462"/>
            <a:ext cx="4742464" cy="2860944"/>
          </a:xfrm>
          <a:prstGeom prst="rect">
            <a:avLst/>
          </a:prstGeom>
          <a:noFill/>
          <a:ln>
            <a:noFill/>
          </a:ln>
        </p:spPr>
        <p:txBody>
          <a:bodyPr spcFirstLastPara="1" wrap="square" lIns="91425" tIns="45700" rIns="91425" bIns="45700" anchor="ctr" anchorCtr="0">
            <a:noAutofit/>
          </a:bodyPr>
          <a:lstStyle/>
          <a:p>
            <a:pPr marL="114300" indent="0" algn="ctr">
              <a:buNone/>
            </a:pPr>
            <a:r>
              <a:rPr lang="en-US" sz="2000" dirty="0">
                <a:solidFill>
                  <a:srgbClr val="000000"/>
                </a:solidFill>
                <a:latin typeface="Calibri" panose="020F0502020204030204" pitchFamily="34" charset="0"/>
                <a:cs typeface="Calibri" panose="020F0502020204030204" pitchFamily="34" charset="0"/>
              </a:rPr>
              <a:t>A quine in Java! </a:t>
            </a:r>
          </a:p>
          <a:p>
            <a:pPr marL="114300" indent="0" algn="ctr">
              <a:buNone/>
            </a:pPr>
            <a:r>
              <a:rPr lang="en-US" sz="2000" dirty="0">
                <a:solidFill>
                  <a:srgbClr val="000000"/>
                </a:solidFill>
                <a:latin typeface="Calibri" panose="020F0502020204030204" pitchFamily="34" charset="0"/>
                <a:cs typeface="Calibri" panose="020F0502020204030204" pitchFamily="34" charset="0"/>
              </a:rPr>
              <a:t>You can understand all of the code constructs and syntax used here! </a:t>
            </a:r>
          </a:p>
          <a:p>
            <a:pPr marL="114300" indent="0" algn="ctr">
              <a:buNone/>
            </a:pPr>
            <a:r>
              <a:rPr lang="en-US" sz="2000" dirty="0">
                <a:solidFill>
                  <a:srgbClr val="000000"/>
                </a:solidFill>
                <a:latin typeface="Calibri" panose="020F0502020204030204" pitchFamily="34" charset="0"/>
                <a:cs typeface="Calibri" panose="020F0502020204030204" pitchFamily="34" charset="0"/>
              </a:rPr>
              <a:t>(Even if you would never have written code like this yourself)</a:t>
            </a: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19 - Spring 2023</a:t>
            </a:r>
            <a:endParaRPr dirty="0"/>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2" name="Rectangle 1">
            <a:extLst>
              <a:ext uri="{FF2B5EF4-FFF2-40B4-BE49-F238E27FC236}">
                <a16:creationId xmlns:a16="http://schemas.microsoft.com/office/drawing/2014/main" id="{B9FB8272-BA3D-4641-A7A7-2534CD62C0EB}"/>
              </a:ext>
            </a:extLst>
          </p:cNvPr>
          <p:cNvSpPr/>
          <p:nvPr/>
        </p:nvSpPr>
        <p:spPr>
          <a:xfrm>
            <a:off x="4627815" y="60810"/>
            <a:ext cx="7354514" cy="307777"/>
          </a:xfrm>
          <a:prstGeom prst="rect">
            <a:avLst/>
          </a:prstGeom>
        </p:spPr>
        <p:txBody>
          <a:bodyPr wrap="square">
            <a:spAutoFit/>
          </a:bodyPr>
          <a:lstStyle/>
          <a:p>
            <a:endParaRPr lang="en-US" dirty="0">
              <a:latin typeface="Consolas" panose="020B0609020204030204" pitchFamily="49" charset="0"/>
            </a:endParaRPr>
          </a:p>
        </p:txBody>
      </p:sp>
      <p:sp>
        <p:nvSpPr>
          <p:cNvPr id="3" name="Rectangle 2">
            <a:extLst>
              <a:ext uri="{FF2B5EF4-FFF2-40B4-BE49-F238E27FC236}">
                <a16:creationId xmlns:a16="http://schemas.microsoft.com/office/drawing/2014/main" id="{2BCBC52B-F7C0-41E9-94B1-0A3703A741DB}"/>
              </a:ext>
            </a:extLst>
          </p:cNvPr>
          <p:cNvSpPr/>
          <p:nvPr/>
        </p:nvSpPr>
        <p:spPr>
          <a:xfrm>
            <a:off x="4994012" y="136525"/>
            <a:ext cx="7197988" cy="6340197"/>
          </a:xfrm>
          <a:prstGeom prst="rect">
            <a:avLst/>
          </a:prstGeom>
        </p:spPr>
        <p:txBody>
          <a:bodyPr wrap="square">
            <a:spAutoFit/>
          </a:bodyPr>
          <a:lstStyle/>
          <a:p>
            <a:r>
              <a:rPr lang="en-US" sz="1350" dirty="0">
                <a:solidFill>
                  <a:srgbClr val="0000FF"/>
                </a:solidFill>
                <a:latin typeface="Consolas" panose="020B0609020204030204" pitchFamily="49" charset="0"/>
              </a:rPr>
              <a:t>public</a:t>
            </a:r>
            <a:r>
              <a:rPr lang="en-US" sz="1350" dirty="0">
                <a:latin typeface="Consolas" panose="020B0609020204030204" pitchFamily="49" charset="0"/>
              </a:rPr>
              <a:t> </a:t>
            </a:r>
            <a:r>
              <a:rPr lang="en-US" sz="1350" dirty="0">
                <a:solidFill>
                  <a:srgbClr val="0000FF"/>
                </a:solidFill>
                <a:latin typeface="Consolas" panose="020B0609020204030204" pitchFamily="49" charset="0"/>
              </a:rPr>
              <a:t>class</a:t>
            </a:r>
            <a:r>
              <a:rPr lang="en-US" sz="1350" dirty="0">
                <a:latin typeface="Consolas" panose="020B0609020204030204" pitchFamily="49" charset="0"/>
              </a:rPr>
              <a:t> </a:t>
            </a:r>
            <a:r>
              <a:rPr lang="en-US" sz="1350" dirty="0">
                <a:solidFill>
                  <a:srgbClr val="267F99"/>
                </a:solidFill>
                <a:latin typeface="Consolas" panose="020B0609020204030204" pitchFamily="49" charset="0"/>
              </a:rPr>
              <a:t>Quine</a:t>
            </a:r>
            <a:r>
              <a:rPr lang="en-US" sz="1350" dirty="0">
                <a:latin typeface="Consolas" panose="020B0609020204030204" pitchFamily="49" charset="0"/>
              </a:rPr>
              <a:t> {</a:t>
            </a:r>
          </a:p>
          <a:p>
            <a:r>
              <a:rPr lang="en-US" sz="1350" dirty="0">
                <a:latin typeface="Consolas" panose="020B0609020204030204" pitchFamily="49" charset="0"/>
              </a:rPr>
              <a:t>  </a:t>
            </a:r>
            <a:r>
              <a:rPr lang="en-US" sz="1350" dirty="0">
                <a:solidFill>
                  <a:srgbClr val="0000FF"/>
                </a:solidFill>
                <a:latin typeface="Consolas" panose="020B0609020204030204" pitchFamily="49" charset="0"/>
              </a:rPr>
              <a:t>public</a:t>
            </a:r>
            <a:r>
              <a:rPr lang="en-US" sz="1350" dirty="0">
                <a:latin typeface="Consolas" panose="020B0609020204030204" pitchFamily="49" charset="0"/>
              </a:rPr>
              <a:t> </a:t>
            </a:r>
            <a:r>
              <a:rPr lang="en-US" sz="1350" dirty="0">
                <a:solidFill>
                  <a:srgbClr val="0000FF"/>
                </a:solidFill>
                <a:latin typeface="Consolas" panose="020B0609020204030204" pitchFamily="49" charset="0"/>
              </a:rPr>
              <a:t>static</a:t>
            </a:r>
            <a:r>
              <a:rPr lang="en-US" sz="1350" dirty="0">
                <a:latin typeface="Consolas" panose="020B0609020204030204" pitchFamily="49" charset="0"/>
              </a:rPr>
              <a:t> </a:t>
            </a:r>
            <a:r>
              <a:rPr lang="en-US" sz="1350" dirty="0">
                <a:solidFill>
                  <a:srgbClr val="267F99"/>
                </a:solidFill>
                <a:latin typeface="Consolas" panose="020B0609020204030204" pitchFamily="49" charset="0"/>
              </a:rPr>
              <a:t>void</a:t>
            </a:r>
            <a:r>
              <a:rPr lang="en-US" sz="1350" dirty="0">
                <a:latin typeface="Consolas" panose="020B0609020204030204" pitchFamily="49" charset="0"/>
              </a:rPr>
              <a:t> </a:t>
            </a:r>
            <a:r>
              <a:rPr lang="en-US" sz="1350" dirty="0">
                <a:solidFill>
                  <a:srgbClr val="795E26"/>
                </a:solidFill>
                <a:latin typeface="Consolas" panose="020B0609020204030204" pitchFamily="49" charset="0"/>
              </a:rPr>
              <a:t>main</a:t>
            </a:r>
            <a:r>
              <a:rPr lang="en-US" sz="1350" dirty="0">
                <a:latin typeface="Consolas" panose="020B0609020204030204" pitchFamily="49" charset="0"/>
              </a:rPr>
              <a:t>(</a:t>
            </a:r>
            <a:r>
              <a:rPr lang="en-US" sz="1350" dirty="0">
                <a:solidFill>
                  <a:srgbClr val="267F99"/>
                </a:solidFill>
                <a:latin typeface="Consolas" panose="020B0609020204030204" pitchFamily="49" charset="0"/>
              </a:rPr>
              <a:t>String</a:t>
            </a:r>
            <a:r>
              <a:rPr lang="en-US" sz="1350" dirty="0">
                <a:latin typeface="Consolas" panose="020B0609020204030204" pitchFamily="49" charset="0"/>
              </a:rPr>
              <a:t>[] </a:t>
            </a:r>
            <a:r>
              <a:rPr lang="en-US" sz="1350" dirty="0" err="1">
                <a:solidFill>
                  <a:srgbClr val="001080"/>
                </a:solidFill>
                <a:latin typeface="Consolas" panose="020B0609020204030204" pitchFamily="49" charset="0"/>
              </a:rPr>
              <a:t>args</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267F99"/>
                </a:solidFill>
                <a:latin typeface="Consolas" panose="020B0609020204030204" pitchFamily="49" charset="0"/>
              </a:rPr>
              <a:t>char</a:t>
            </a:r>
            <a:r>
              <a:rPr lang="en-US" sz="1350" dirty="0">
                <a:latin typeface="Consolas" panose="020B0609020204030204" pitchFamily="49" charset="0"/>
              </a:rPr>
              <a:t> </a:t>
            </a:r>
            <a:r>
              <a:rPr lang="en-US" sz="1350" dirty="0">
                <a:solidFill>
                  <a:srgbClr val="001080"/>
                </a:solidFill>
                <a:latin typeface="Consolas" panose="020B0609020204030204" pitchFamily="49" charset="0"/>
              </a:rPr>
              <a:t>q</a:t>
            </a:r>
            <a:r>
              <a:rPr lang="en-US" sz="1350" dirty="0">
                <a:latin typeface="Consolas" panose="020B0609020204030204" pitchFamily="49" charset="0"/>
              </a:rPr>
              <a:t> = </a:t>
            </a:r>
            <a:r>
              <a:rPr lang="en-US" sz="1350" dirty="0">
                <a:solidFill>
                  <a:srgbClr val="098658"/>
                </a:solidFill>
                <a:latin typeface="Consolas" panose="020B0609020204030204" pitchFamily="49" charset="0"/>
              </a:rPr>
              <a:t>34</a:t>
            </a:r>
            <a:r>
              <a:rPr lang="en-US" sz="1350" dirty="0">
                <a:latin typeface="Consolas" panose="020B0609020204030204" pitchFamily="49" charset="0"/>
              </a:rPr>
              <a:t>;      </a:t>
            </a:r>
            <a:r>
              <a:rPr lang="en-US" sz="1350" dirty="0">
                <a:solidFill>
                  <a:srgbClr val="008000"/>
                </a:solidFill>
                <a:latin typeface="Consolas" panose="020B0609020204030204" pitchFamily="49" charset="0"/>
              </a:rPr>
              <a:t>// Quotation mark character</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a:solidFill>
                  <a:srgbClr val="267F99"/>
                </a:solidFill>
                <a:latin typeface="Consolas" panose="020B0609020204030204" pitchFamily="49" charset="0"/>
              </a:rPr>
              <a:t>String</a:t>
            </a:r>
            <a:r>
              <a:rPr lang="en-US" sz="1350" dirty="0">
                <a:latin typeface="Consolas" panose="020B0609020204030204" pitchFamily="49" charset="0"/>
              </a:rPr>
              <a:t>[] </a:t>
            </a:r>
            <a:r>
              <a:rPr lang="en-US" sz="1350" dirty="0">
                <a:solidFill>
                  <a:srgbClr val="001080"/>
                </a:solidFill>
                <a:latin typeface="Consolas" panose="020B0609020204030204" pitchFamily="49" charset="0"/>
              </a:rPr>
              <a:t>l</a:t>
            </a:r>
            <a:r>
              <a:rPr lang="en-US" sz="1350" dirty="0">
                <a:latin typeface="Consolas" panose="020B0609020204030204" pitchFamily="49" charset="0"/>
              </a:rPr>
              <a:t> = {    </a:t>
            </a:r>
            <a:r>
              <a:rPr lang="en-US" sz="1350" dirty="0">
                <a:solidFill>
                  <a:srgbClr val="008000"/>
                </a:solidFill>
                <a:latin typeface="Consolas" panose="020B0609020204030204" pitchFamily="49" charset="0"/>
              </a:rPr>
              <a:t>// Array of source code</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"public class Quine"</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public static void main(String[] </a:t>
            </a:r>
            <a:r>
              <a:rPr lang="en-US" sz="1350" dirty="0" err="1">
                <a:solidFill>
                  <a:srgbClr val="A31515"/>
                </a:solidFill>
                <a:latin typeface="Consolas" panose="020B0609020204030204" pitchFamily="49" charset="0"/>
              </a:rPr>
              <a:t>args</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char q = 34;      // Quotation mark character"</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String[] l = {    // Array of source code"</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for (int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0;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&lt; 6;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Print opening code"</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System.out.println</a:t>
            </a:r>
            <a:r>
              <a:rPr lang="en-US" sz="1350" dirty="0">
                <a:solidFill>
                  <a:srgbClr val="A31515"/>
                </a:solidFill>
                <a:latin typeface="Consolas" panose="020B0609020204030204" pitchFamily="49" charset="0"/>
              </a:rPr>
              <a:t>(l[</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for (int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0;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&lt; </a:t>
            </a:r>
            <a:r>
              <a:rPr lang="en-US" sz="1350" dirty="0" err="1">
                <a:solidFill>
                  <a:srgbClr val="A31515"/>
                </a:solidFill>
                <a:latin typeface="Consolas" panose="020B0609020204030204" pitchFamily="49" charset="0"/>
              </a:rPr>
              <a:t>l.length</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Print string array"</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System.out.println</a:t>
            </a:r>
            <a:r>
              <a:rPr lang="en-US" sz="1350" dirty="0">
                <a:solidFill>
                  <a:srgbClr val="A31515"/>
                </a:solidFill>
                <a:latin typeface="Consolas" panose="020B0609020204030204" pitchFamily="49" charset="0"/>
              </a:rPr>
              <a:t>(l[6] + q + l[</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q +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for (int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7;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&lt; </a:t>
            </a:r>
            <a:r>
              <a:rPr lang="en-US" sz="1350" dirty="0" err="1">
                <a:solidFill>
                  <a:srgbClr val="A31515"/>
                </a:solidFill>
                <a:latin typeface="Consolas" panose="020B0609020204030204" pitchFamily="49" charset="0"/>
              </a:rPr>
              <a:t>l.length</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Print this code"</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System.out.println</a:t>
            </a:r>
            <a:r>
              <a:rPr lang="en-US" sz="1350" dirty="0">
                <a:solidFill>
                  <a:srgbClr val="A31515"/>
                </a:solidFill>
                <a:latin typeface="Consolas" panose="020B0609020204030204" pitchFamily="49" charset="0"/>
              </a:rPr>
              <a:t>(l[</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p>
          <a:p>
            <a:r>
              <a:rPr lang="en-US" sz="1350" dirty="0">
                <a:latin typeface="Consolas" panose="020B0609020204030204" pitchFamily="49" charset="0"/>
              </a:rPr>
              <a:t>    </a:t>
            </a:r>
            <a:r>
              <a:rPr lang="en-US" sz="1350" dirty="0">
                <a:solidFill>
                  <a:srgbClr val="AF00DB"/>
                </a:solidFill>
                <a:latin typeface="Consolas" panose="020B0609020204030204" pitchFamily="49" charset="0"/>
              </a:rPr>
              <a:t>for</a:t>
            </a:r>
            <a:r>
              <a:rPr lang="en-US" sz="1350" dirty="0">
                <a:latin typeface="Consolas" panose="020B0609020204030204" pitchFamily="49" charset="0"/>
              </a:rPr>
              <a:t> (</a:t>
            </a:r>
            <a:r>
              <a:rPr lang="en-US" sz="1350" dirty="0">
                <a:solidFill>
                  <a:srgbClr val="267F99"/>
                </a:solidFill>
                <a:latin typeface="Consolas" panose="020B0609020204030204" pitchFamily="49" charset="0"/>
              </a:rPr>
              <a:t>int</a:t>
            </a:r>
            <a:r>
              <a:rPr lang="en-US" sz="1350" dirty="0">
                <a:latin typeface="Consolas" panose="020B0609020204030204" pitchFamily="49" charset="0"/>
              </a:rPr>
              <a:t> </a:t>
            </a:r>
            <a:r>
              <a:rPr lang="en-US" sz="1350" dirty="0" err="1">
                <a:solidFill>
                  <a:srgbClr val="001080"/>
                </a:solidFill>
                <a:latin typeface="Consolas" panose="020B0609020204030204" pitchFamily="49" charset="0"/>
              </a:rPr>
              <a:t>i</a:t>
            </a:r>
            <a:r>
              <a:rPr lang="en-US" sz="1350" dirty="0">
                <a:latin typeface="Consolas" panose="020B0609020204030204" pitchFamily="49" charset="0"/>
              </a:rPr>
              <a:t> = </a:t>
            </a:r>
            <a:r>
              <a:rPr lang="en-US" sz="1350" dirty="0">
                <a:solidFill>
                  <a:srgbClr val="098658"/>
                </a:solidFill>
                <a:latin typeface="Consolas" panose="020B0609020204030204" pitchFamily="49" charset="0"/>
              </a:rPr>
              <a:t>0</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&lt; </a:t>
            </a:r>
            <a:r>
              <a:rPr lang="en-US" sz="1350" dirty="0">
                <a:solidFill>
                  <a:srgbClr val="098658"/>
                </a:solidFill>
                <a:latin typeface="Consolas" panose="020B0609020204030204" pitchFamily="49" charset="0"/>
              </a:rPr>
              <a:t>6</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a:t>
            </a:r>
            <a:r>
              <a:rPr lang="en-US" sz="1350" dirty="0">
                <a:solidFill>
                  <a:srgbClr val="008000"/>
                </a:solidFill>
                <a:latin typeface="Consolas" panose="020B0609020204030204" pitchFamily="49" charset="0"/>
              </a:rPr>
              <a:t>// Print opening code</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err="1">
                <a:solidFill>
                  <a:srgbClr val="001080"/>
                </a:solidFill>
                <a:latin typeface="Consolas" panose="020B0609020204030204" pitchFamily="49" charset="0"/>
              </a:rPr>
              <a:t>System</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out</a:t>
            </a:r>
            <a:r>
              <a:rPr lang="en-US" sz="1350" dirty="0" err="1">
                <a:latin typeface="Consolas" panose="020B0609020204030204" pitchFamily="49" charset="0"/>
              </a:rPr>
              <a:t>.</a:t>
            </a:r>
            <a:r>
              <a:rPr lang="en-US" sz="1350" dirty="0" err="1">
                <a:solidFill>
                  <a:srgbClr val="795E26"/>
                </a:solidFill>
                <a:latin typeface="Consolas" panose="020B0609020204030204" pitchFamily="49" charset="0"/>
              </a:rPr>
              <a:t>println</a:t>
            </a:r>
            <a:r>
              <a:rPr lang="en-US" sz="1350" dirty="0">
                <a:latin typeface="Consolas" panose="020B0609020204030204" pitchFamily="49" charset="0"/>
              </a:rPr>
              <a:t>(l[</a:t>
            </a:r>
            <a:r>
              <a:rPr lang="en-US" sz="1350" dirty="0" err="1">
                <a:latin typeface="Consolas" panose="020B0609020204030204" pitchFamily="49" charset="0"/>
              </a:rPr>
              <a:t>i</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F00DB"/>
                </a:solidFill>
                <a:latin typeface="Consolas" panose="020B0609020204030204" pitchFamily="49" charset="0"/>
              </a:rPr>
              <a:t>for</a:t>
            </a:r>
            <a:r>
              <a:rPr lang="en-US" sz="1350" dirty="0">
                <a:latin typeface="Consolas" panose="020B0609020204030204" pitchFamily="49" charset="0"/>
              </a:rPr>
              <a:t> (</a:t>
            </a:r>
            <a:r>
              <a:rPr lang="en-US" sz="1350" dirty="0">
                <a:solidFill>
                  <a:srgbClr val="267F99"/>
                </a:solidFill>
                <a:latin typeface="Consolas" panose="020B0609020204030204" pitchFamily="49" charset="0"/>
              </a:rPr>
              <a:t>int</a:t>
            </a:r>
            <a:r>
              <a:rPr lang="en-US" sz="1350" dirty="0">
                <a:latin typeface="Consolas" panose="020B0609020204030204" pitchFamily="49" charset="0"/>
              </a:rPr>
              <a:t> </a:t>
            </a:r>
            <a:r>
              <a:rPr lang="en-US" sz="1350" dirty="0" err="1">
                <a:solidFill>
                  <a:srgbClr val="001080"/>
                </a:solidFill>
                <a:latin typeface="Consolas" panose="020B0609020204030204" pitchFamily="49" charset="0"/>
              </a:rPr>
              <a:t>i</a:t>
            </a:r>
            <a:r>
              <a:rPr lang="en-US" sz="1350" dirty="0">
                <a:latin typeface="Consolas" panose="020B0609020204030204" pitchFamily="49" charset="0"/>
              </a:rPr>
              <a:t> = </a:t>
            </a:r>
            <a:r>
              <a:rPr lang="en-US" sz="1350" dirty="0">
                <a:solidFill>
                  <a:srgbClr val="098658"/>
                </a:solidFill>
                <a:latin typeface="Consolas" panose="020B0609020204030204" pitchFamily="49" charset="0"/>
              </a:rPr>
              <a:t>0</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&lt; </a:t>
            </a:r>
            <a:r>
              <a:rPr lang="en-US" sz="1350" dirty="0" err="1">
                <a:solidFill>
                  <a:srgbClr val="001080"/>
                </a:solidFill>
                <a:latin typeface="Consolas" panose="020B0609020204030204" pitchFamily="49" charset="0"/>
              </a:rPr>
              <a:t>l</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length</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a:t>
            </a:r>
            <a:r>
              <a:rPr lang="en-US" sz="1350" dirty="0">
                <a:solidFill>
                  <a:srgbClr val="008000"/>
                </a:solidFill>
                <a:latin typeface="Consolas" panose="020B0609020204030204" pitchFamily="49" charset="0"/>
              </a:rPr>
              <a:t>// Print string array</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err="1">
                <a:solidFill>
                  <a:srgbClr val="001080"/>
                </a:solidFill>
                <a:latin typeface="Consolas" panose="020B0609020204030204" pitchFamily="49" charset="0"/>
              </a:rPr>
              <a:t>System</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out</a:t>
            </a:r>
            <a:r>
              <a:rPr lang="en-US" sz="1350" dirty="0" err="1">
                <a:latin typeface="Consolas" panose="020B0609020204030204" pitchFamily="49" charset="0"/>
              </a:rPr>
              <a:t>.</a:t>
            </a:r>
            <a:r>
              <a:rPr lang="en-US" sz="1350" dirty="0" err="1">
                <a:solidFill>
                  <a:srgbClr val="795E26"/>
                </a:solidFill>
                <a:latin typeface="Consolas" panose="020B0609020204030204" pitchFamily="49" charset="0"/>
              </a:rPr>
              <a:t>println</a:t>
            </a:r>
            <a:r>
              <a:rPr lang="en-US" sz="1350" dirty="0">
                <a:latin typeface="Consolas" panose="020B0609020204030204" pitchFamily="49" charset="0"/>
              </a:rPr>
              <a:t>(l[</a:t>
            </a:r>
            <a:r>
              <a:rPr lang="en-US" sz="1350" dirty="0">
                <a:solidFill>
                  <a:srgbClr val="098658"/>
                </a:solidFill>
                <a:latin typeface="Consolas" panose="020B0609020204030204" pitchFamily="49" charset="0"/>
              </a:rPr>
              <a:t>6</a:t>
            </a:r>
            <a:r>
              <a:rPr lang="en-US" sz="1350" dirty="0">
                <a:latin typeface="Consolas" panose="020B0609020204030204" pitchFamily="49" charset="0"/>
              </a:rPr>
              <a:t>] + q + l[</a:t>
            </a:r>
            <a:r>
              <a:rPr lang="en-US" sz="1350" dirty="0" err="1">
                <a:latin typeface="Consolas" panose="020B0609020204030204" pitchFamily="49" charset="0"/>
              </a:rPr>
              <a:t>i</a:t>
            </a:r>
            <a:r>
              <a:rPr lang="en-US" sz="1350" dirty="0">
                <a:latin typeface="Consolas" panose="020B0609020204030204" pitchFamily="49" charset="0"/>
              </a:rPr>
              <a:t>] + q + </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F00DB"/>
                </a:solidFill>
                <a:latin typeface="Consolas" panose="020B0609020204030204" pitchFamily="49" charset="0"/>
              </a:rPr>
              <a:t>for</a:t>
            </a:r>
            <a:r>
              <a:rPr lang="en-US" sz="1350" dirty="0">
                <a:latin typeface="Consolas" panose="020B0609020204030204" pitchFamily="49" charset="0"/>
              </a:rPr>
              <a:t> (</a:t>
            </a:r>
            <a:r>
              <a:rPr lang="en-US" sz="1350" dirty="0">
                <a:solidFill>
                  <a:srgbClr val="267F99"/>
                </a:solidFill>
                <a:latin typeface="Consolas" panose="020B0609020204030204" pitchFamily="49" charset="0"/>
              </a:rPr>
              <a:t>int</a:t>
            </a:r>
            <a:r>
              <a:rPr lang="en-US" sz="1350" dirty="0">
                <a:latin typeface="Consolas" panose="020B0609020204030204" pitchFamily="49" charset="0"/>
              </a:rPr>
              <a:t> </a:t>
            </a:r>
            <a:r>
              <a:rPr lang="en-US" sz="1350" dirty="0" err="1">
                <a:solidFill>
                  <a:srgbClr val="001080"/>
                </a:solidFill>
                <a:latin typeface="Consolas" panose="020B0609020204030204" pitchFamily="49" charset="0"/>
              </a:rPr>
              <a:t>i</a:t>
            </a:r>
            <a:r>
              <a:rPr lang="en-US" sz="1350" dirty="0">
                <a:latin typeface="Consolas" panose="020B0609020204030204" pitchFamily="49" charset="0"/>
              </a:rPr>
              <a:t> = </a:t>
            </a:r>
            <a:r>
              <a:rPr lang="en-US" sz="1350" dirty="0">
                <a:solidFill>
                  <a:srgbClr val="098658"/>
                </a:solidFill>
                <a:latin typeface="Consolas" panose="020B0609020204030204" pitchFamily="49" charset="0"/>
              </a:rPr>
              <a:t>7</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&lt; </a:t>
            </a:r>
            <a:r>
              <a:rPr lang="en-US" sz="1350" dirty="0" err="1">
                <a:solidFill>
                  <a:srgbClr val="001080"/>
                </a:solidFill>
                <a:latin typeface="Consolas" panose="020B0609020204030204" pitchFamily="49" charset="0"/>
              </a:rPr>
              <a:t>l</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length</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a:t>
            </a:r>
            <a:r>
              <a:rPr lang="en-US" sz="1350" dirty="0">
                <a:solidFill>
                  <a:srgbClr val="008000"/>
                </a:solidFill>
                <a:latin typeface="Consolas" panose="020B0609020204030204" pitchFamily="49" charset="0"/>
              </a:rPr>
              <a:t>// Print this code</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err="1">
                <a:solidFill>
                  <a:srgbClr val="001080"/>
                </a:solidFill>
                <a:latin typeface="Consolas" panose="020B0609020204030204" pitchFamily="49" charset="0"/>
              </a:rPr>
              <a:t>System</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out</a:t>
            </a:r>
            <a:r>
              <a:rPr lang="en-US" sz="1350" dirty="0" err="1">
                <a:latin typeface="Consolas" panose="020B0609020204030204" pitchFamily="49" charset="0"/>
              </a:rPr>
              <a:t>.</a:t>
            </a:r>
            <a:r>
              <a:rPr lang="en-US" sz="1350" dirty="0" err="1">
                <a:solidFill>
                  <a:srgbClr val="795E26"/>
                </a:solidFill>
                <a:latin typeface="Consolas" panose="020B0609020204030204" pitchFamily="49" charset="0"/>
              </a:rPr>
              <a:t>println</a:t>
            </a:r>
            <a:r>
              <a:rPr lang="en-US" sz="1350" dirty="0">
                <a:latin typeface="Consolas" panose="020B0609020204030204" pitchFamily="49" charset="0"/>
              </a:rPr>
              <a:t>(l[</a:t>
            </a:r>
            <a:r>
              <a:rPr lang="en-US" sz="1350" dirty="0" err="1">
                <a:latin typeface="Consolas" panose="020B0609020204030204" pitchFamily="49" charset="0"/>
              </a:rPr>
              <a:t>i</a:t>
            </a:r>
            <a:r>
              <a:rPr lang="en-US" sz="1350" dirty="0">
                <a:latin typeface="Consolas" panose="020B0609020204030204" pitchFamily="49" charset="0"/>
              </a:rPr>
              <a:t>]);</a:t>
            </a:r>
          </a:p>
          <a:p>
            <a:r>
              <a:rPr lang="en-US" sz="1350" dirty="0">
                <a:latin typeface="Consolas" panose="020B0609020204030204" pitchFamily="49" charset="0"/>
              </a:rPr>
              <a:t>  }</a:t>
            </a:r>
          </a:p>
          <a:p>
            <a:r>
              <a:rPr lang="en-US" sz="1350" dirty="0">
                <a:latin typeface="Consolas" panose="020B0609020204030204" pitchFamily="49" charset="0"/>
              </a:rPr>
              <a:t>}</a:t>
            </a:r>
          </a:p>
        </p:txBody>
      </p:sp>
    </p:spTree>
    <p:extLst>
      <p:ext uri="{BB962C8B-B14F-4D97-AF65-F5344CB8AC3E}">
        <p14:creationId xmlns:p14="http://schemas.microsoft.com/office/powerpoint/2010/main" val="111175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1440" y="456085"/>
            <a:ext cx="4227830" cy="703398"/>
          </a:xfrm>
          <a:prstGeom prst="rect">
            <a:avLst/>
          </a:prstGeom>
        </p:spPr>
        <p:txBody>
          <a:bodyPr vert="horz" wrap="square" lIns="0" tIns="13335" rIns="0" bIns="0" rtlCol="0">
            <a:spAutoFit/>
          </a:bodyPr>
          <a:lstStyle/>
          <a:p>
            <a:pPr marL="12700">
              <a:lnSpc>
                <a:spcPct val="100000"/>
              </a:lnSpc>
              <a:spcBef>
                <a:spcPts val="105"/>
              </a:spcBef>
            </a:pPr>
            <a:r>
              <a:rPr lang="en-US" spc="-15" dirty="0"/>
              <a:t>Thank</a:t>
            </a:r>
            <a:r>
              <a:rPr spc="-15" dirty="0"/>
              <a:t> </a:t>
            </a:r>
            <a:r>
              <a:rPr dirty="0"/>
              <a:t>your </a:t>
            </a:r>
            <a:r>
              <a:rPr spc="-20" dirty="0"/>
              <a:t>TAs!</a:t>
            </a:r>
          </a:p>
        </p:txBody>
      </p:sp>
      <p:sp>
        <p:nvSpPr>
          <p:cNvPr id="3" name="object 3"/>
          <p:cNvSpPr txBox="1"/>
          <p:nvPr/>
        </p:nvSpPr>
        <p:spPr>
          <a:xfrm>
            <a:off x="11171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5</a:t>
            </a:r>
            <a:endParaRPr sz="1200">
              <a:latin typeface="Calibri"/>
              <a:cs typeface="Calibri"/>
            </a:endParaRPr>
          </a:p>
        </p:txBody>
      </p:sp>
      <p:sp>
        <p:nvSpPr>
          <p:cNvPr id="4" name="object 4"/>
          <p:cNvSpPr txBox="1"/>
          <p:nvPr/>
        </p:nvSpPr>
        <p:spPr>
          <a:xfrm>
            <a:off x="5392928" y="6426809"/>
            <a:ext cx="1427480" cy="20891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Calibri"/>
                <a:cs typeface="Calibri"/>
              </a:rPr>
              <a:t>Lesson </a:t>
            </a:r>
            <a:r>
              <a:rPr sz="1200" b="1" dirty="0">
                <a:solidFill>
                  <a:srgbClr val="FFFFFF"/>
                </a:solidFill>
                <a:latin typeface="Calibri"/>
                <a:cs typeface="Calibri"/>
              </a:rPr>
              <a:t>0</a:t>
            </a:r>
            <a:r>
              <a:rPr sz="1200" b="1" spc="-10" dirty="0">
                <a:solidFill>
                  <a:srgbClr val="FFFFFF"/>
                </a:solidFill>
                <a:latin typeface="Calibri"/>
                <a:cs typeface="Calibri"/>
              </a:rPr>
              <a:t> </a:t>
            </a:r>
            <a:r>
              <a:rPr sz="1200" b="1" spc="95" dirty="0">
                <a:solidFill>
                  <a:srgbClr val="FFFFFF"/>
                </a:solidFill>
                <a:latin typeface="Calibri"/>
                <a:cs typeface="Calibri"/>
              </a:rPr>
              <a:t>-</a:t>
            </a:r>
            <a:r>
              <a:rPr sz="1200" spc="-905" dirty="0">
                <a:solidFill>
                  <a:srgbClr val="FFFFFF"/>
                </a:solidFill>
                <a:latin typeface="Calibri"/>
                <a:cs typeface="Calibri"/>
              </a:rPr>
              <a:t>W</a:t>
            </a:r>
            <a:r>
              <a:rPr sz="1200" spc="-5" dirty="0">
                <a:solidFill>
                  <a:srgbClr val="FFFFFF"/>
                </a:solidFill>
                <a:latin typeface="Calibri"/>
                <a:cs typeface="Calibri"/>
              </a:rPr>
              <a:t>S</a:t>
            </a:r>
            <a:r>
              <a:rPr sz="1200" spc="-285" dirty="0">
                <a:solidFill>
                  <a:srgbClr val="FFFFFF"/>
                </a:solidFill>
                <a:latin typeface="Calibri"/>
                <a:cs typeface="Calibri"/>
              </a:rPr>
              <a:t>p</a:t>
            </a:r>
            <a:r>
              <a:rPr sz="1200" dirty="0">
                <a:solidFill>
                  <a:srgbClr val="FFFFFF"/>
                </a:solidFill>
                <a:latin typeface="Calibri"/>
                <a:cs typeface="Calibri"/>
              </a:rPr>
              <a:t>i</a:t>
            </a:r>
            <a:r>
              <a:rPr sz="1200" spc="-625" dirty="0">
                <a:solidFill>
                  <a:srgbClr val="FFFFFF"/>
                </a:solidFill>
                <a:latin typeface="Calibri"/>
                <a:cs typeface="Calibri"/>
              </a:rPr>
              <a:t>n</a:t>
            </a:r>
            <a:r>
              <a:rPr sz="1200" dirty="0">
                <a:solidFill>
                  <a:srgbClr val="FFFFFF"/>
                </a:solidFill>
                <a:latin typeface="Calibri"/>
                <a:cs typeface="Calibri"/>
              </a:rPr>
              <a:t>r</a:t>
            </a:r>
            <a:r>
              <a:rPr sz="1200" spc="-75" dirty="0">
                <a:solidFill>
                  <a:srgbClr val="FFFFFF"/>
                </a:solidFill>
                <a:latin typeface="Calibri"/>
                <a:cs typeface="Calibri"/>
              </a:rPr>
              <a:t>i</a:t>
            </a:r>
            <a:r>
              <a:rPr sz="1200" spc="-335" dirty="0">
                <a:solidFill>
                  <a:srgbClr val="FFFFFF"/>
                </a:solidFill>
                <a:latin typeface="Calibri"/>
                <a:cs typeface="Calibri"/>
              </a:rPr>
              <a:t>t</a:t>
            </a:r>
            <a:r>
              <a:rPr sz="1200" spc="-295" dirty="0">
                <a:solidFill>
                  <a:srgbClr val="FFFFFF"/>
                </a:solidFill>
                <a:latin typeface="Calibri"/>
                <a:cs typeface="Calibri"/>
              </a:rPr>
              <a:t>n</a:t>
            </a:r>
            <a:r>
              <a:rPr sz="1200" spc="-300" dirty="0">
                <a:solidFill>
                  <a:srgbClr val="FFFFFF"/>
                </a:solidFill>
                <a:latin typeface="Calibri"/>
                <a:cs typeface="Calibri"/>
              </a:rPr>
              <a:t>e</a:t>
            </a:r>
            <a:r>
              <a:rPr sz="1200" spc="-270" dirty="0">
                <a:solidFill>
                  <a:srgbClr val="FFFFFF"/>
                </a:solidFill>
                <a:latin typeface="Calibri"/>
                <a:cs typeface="Calibri"/>
              </a:rPr>
              <a:t>g</a:t>
            </a:r>
            <a:r>
              <a:rPr sz="1200" dirty="0">
                <a:solidFill>
                  <a:srgbClr val="FFFFFF"/>
                </a:solidFill>
                <a:latin typeface="Calibri"/>
                <a:cs typeface="Calibri"/>
              </a:rPr>
              <a:t>r</a:t>
            </a:r>
            <a:r>
              <a:rPr sz="1200" spc="-190" dirty="0">
                <a:solidFill>
                  <a:srgbClr val="FFFFFF"/>
                </a:solidFill>
                <a:latin typeface="Calibri"/>
                <a:cs typeface="Calibri"/>
              </a:rPr>
              <a:t> </a:t>
            </a:r>
            <a:r>
              <a:rPr sz="1200" spc="-300" dirty="0">
                <a:solidFill>
                  <a:srgbClr val="FFFFFF"/>
                </a:solidFill>
                <a:latin typeface="Calibri"/>
                <a:cs typeface="Calibri"/>
              </a:rPr>
              <a:t>22002233</a:t>
            </a:r>
            <a:endParaRPr sz="1200">
              <a:latin typeface="Calibri"/>
              <a:cs typeface="Calibri"/>
            </a:endParaRPr>
          </a:p>
        </p:txBody>
      </p:sp>
      <p:pic>
        <p:nvPicPr>
          <p:cNvPr id="5" name="object 5"/>
          <p:cNvPicPr/>
          <p:nvPr/>
        </p:nvPicPr>
        <p:blipFill>
          <a:blip r:embed="rId2" cstate="print"/>
          <a:stretch>
            <a:fillRect/>
          </a:stretch>
        </p:blipFill>
        <p:spPr>
          <a:xfrm>
            <a:off x="1821179" y="2875788"/>
            <a:ext cx="1091183" cy="1091184"/>
          </a:xfrm>
          <a:prstGeom prst="rect">
            <a:avLst/>
          </a:prstGeom>
        </p:spPr>
      </p:pic>
      <p:pic>
        <p:nvPicPr>
          <p:cNvPr id="6" name="object 6"/>
          <p:cNvPicPr/>
          <p:nvPr/>
        </p:nvPicPr>
        <p:blipFill>
          <a:blip r:embed="rId3" cstate="print"/>
          <a:stretch>
            <a:fillRect/>
          </a:stretch>
        </p:blipFill>
        <p:spPr>
          <a:xfrm>
            <a:off x="8401811" y="518159"/>
            <a:ext cx="1135379" cy="1135380"/>
          </a:xfrm>
          <a:prstGeom prst="rect">
            <a:avLst/>
          </a:prstGeom>
        </p:spPr>
      </p:pic>
      <p:pic>
        <p:nvPicPr>
          <p:cNvPr id="7" name="object 7"/>
          <p:cNvPicPr/>
          <p:nvPr/>
        </p:nvPicPr>
        <p:blipFill>
          <a:blip r:embed="rId4" cstate="print"/>
          <a:stretch>
            <a:fillRect/>
          </a:stretch>
        </p:blipFill>
        <p:spPr>
          <a:xfrm>
            <a:off x="8023859" y="3557015"/>
            <a:ext cx="1272540" cy="1274063"/>
          </a:xfrm>
          <a:prstGeom prst="rect">
            <a:avLst/>
          </a:prstGeom>
        </p:spPr>
      </p:pic>
      <p:pic>
        <p:nvPicPr>
          <p:cNvPr id="8" name="object 8"/>
          <p:cNvPicPr/>
          <p:nvPr/>
        </p:nvPicPr>
        <p:blipFill>
          <a:blip r:embed="rId5" cstate="print"/>
          <a:stretch>
            <a:fillRect/>
          </a:stretch>
        </p:blipFill>
        <p:spPr>
          <a:xfrm>
            <a:off x="9435083" y="3765803"/>
            <a:ext cx="1359407" cy="1359408"/>
          </a:xfrm>
          <a:prstGeom prst="rect">
            <a:avLst/>
          </a:prstGeom>
        </p:spPr>
      </p:pic>
      <p:pic>
        <p:nvPicPr>
          <p:cNvPr id="9" name="object 9"/>
          <p:cNvPicPr/>
          <p:nvPr/>
        </p:nvPicPr>
        <p:blipFill>
          <a:blip r:embed="rId6" cstate="print"/>
          <a:stretch>
            <a:fillRect/>
          </a:stretch>
        </p:blipFill>
        <p:spPr>
          <a:xfrm>
            <a:off x="8040623" y="4994147"/>
            <a:ext cx="932687" cy="934211"/>
          </a:xfrm>
          <a:prstGeom prst="rect">
            <a:avLst/>
          </a:prstGeom>
        </p:spPr>
      </p:pic>
      <p:pic>
        <p:nvPicPr>
          <p:cNvPr id="10" name="object 10"/>
          <p:cNvPicPr/>
          <p:nvPr/>
        </p:nvPicPr>
        <p:blipFill>
          <a:blip r:embed="rId7" cstate="print"/>
          <a:stretch>
            <a:fillRect/>
          </a:stretch>
        </p:blipFill>
        <p:spPr>
          <a:xfrm>
            <a:off x="3339084" y="3226307"/>
            <a:ext cx="1219200" cy="1219200"/>
          </a:xfrm>
          <a:prstGeom prst="rect">
            <a:avLst/>
          </a:prstGeom>
        </p:spPr>
      </p:pic>
      <p:pic>
        <p:nvPicPr>
          <p:cNvPr id="11" name="object 11"/>
          <p:cNvPicPr/>
          <p:nvPr/>
        </p:nvPicPr>
        <p:blipFill>
          <a:blip r:embed="rId8" cstate="print"/>
          <a:stretch>
            <a:fillRect/>
          </a:stretch>
        </p:blipFill>
        <p:spPr>
          <a:xfrm>
            <a:off x="2610611" y="1399032"/>
            <a:ext cx="1405127" cy="1272539"/>
          </a:xfrm>
          <a:prstGeom prst="rect">
            <a:avLst/>
          </a:prstGeom>
        </p:spPr>
      </p:pic>
      <p:pic>
        <p:nvPicPr>
          <p:cNvPr id="12" name="object 12"/>
          <p:cNvPicPr/>
          <p:nvPr/>
        </p:nvPicPr>
        <p:blipFill>
          <a:blip r:embed="rId9" cstate="print"/>
          <a:stretch>
            <a:fillRect/>
          </a:stretch>
        </p:blipFill>
        <p:spPr>
          <a:xfrm>
            <a:off x="96011" y="2714244"/>
            <a:ext cx="1217676" cy="1219199"/>
          </a:xfrm>
          <a:prstGeom prst="rect">
            <a:avLst/>
          </a:prstGeom>
        </p:spPr>
      </p:pic>
      <p:pic>
        <p:nvPicPr>
          <p:cNvPr id="13" name="object 13"/>
          <p:cNvPicPr/>
          <p:nvPr/>
        </p:nvPicPr>
        <p:blipFill>
          <a:blip r:embed="rId10" cstate="print"/>
          <a:stretch>
            <a:fillRect/>
          </a:stretch>
        </p:blipFill>
        <p:spPr>
          <a:xfrm>
            <a:off x="4872228" y="3035807"/>
            <a:ext cx="1053084" cy="1307591"/>
          </a:xfrm>
          <a:prstGeom prst="rect">
            <a:avLst/>
          </a:prstGeom>
        </p:spPr>
      </p:pic>
      <p:pic>
        <p:nvPicPr>
          <p:cNvPr id="14" name="object 14"/>
          <p:cNvPicPr/>
          <p:nvPr/>
        </p:nvPicPr>
        <p:blipFill>
          <a:blip r:embed="rId11" cstate="print"/>
          <a:stretch>
            <a:fillRect/>
          </a:stretch>
        </p:blipFill>
        <p:spPr>
          <a:xfrm>
            <a:off x="4512564" y="1280160"/>
            <a:ext cx="1424939" cy="1424939"/>
          </a:xfrm>
          <a:prstGeom prst="rect">
            <a:avLst/>
          </a:prstGeom>
        </p:spPr>
      </p:pic>
      <p:pic>
        <p:nvPicPr>
          <p:cNvPr id="15" name="object 15"/>
          <p:cNvPicPr/>
          <p:nvPr/>
        </p:nvPicPr>
        <p:blipFill>
          <a:blip r:embed="rId12" cstate="print"/>
          <a:stretch>
            <a:fillRect/>
          </a:stretch>
        </p:blipFill>
        <p:spPr>
          <a:xfrm>
            <a:off x="6100571" y="4529328"/>
            <a:ext cx="1604772" cy="1511808"/>
          </a:xfrm>
          <a:prstGeom prst="rect">
            <a:avLst/>
          </a:prstGeom>
        </p:spPr>
      </p:pic>
      <p:pic>
        <p:nvPicPr>
          <p:cNvPr id="16" name="object 16"/>
          <p:cNvPicPr/>
          <p:nvPr/>
        </p:nvPicPr>
        <p:blipFill>
          <a:blip r:embed="rId13" cstate="print"/>
          <a:stretch>
            <a:fillRect/>
          </a:stretch>
        </p:blipFill>
        <p:spPr>
          <a:xfrm>
            <a:off x="6646164" y="3433571"/>
            <a:ext cx="909827" cy="909827"/>
          </a:xfrm>
          <a:prstGeom prst="rect">
            <a:avLst/>
          </a:prstGeom>
        </p:spPr>
      </p:pic>
      <p:pic>
        <p:nvPicPr>
          <p:cNvPr id="17" name="object 17"/>
          <p:cNvPicPr/>
          <p:nvPr/>
        </p:nvPicPr>
        <p:blipFill>
          <a:blip r:embed="rId14" cstate="print"/>
          <a:stretch>
            <a:fillRect/>
          </a:stretch>
        </p:blipFill>
        <p:spPr>
          <a:xfrm>
            <a:off x="4418076" y="4776215"/>
            <a:ext cx="1298448" cy="1301496"/>
          </a:xfrm>
          <a:prstGeom prst="rect">
            <a:avLst/>
          </a:prstGeom>
        </p:spPr>
      </p:pic>
      <p:pic>
        <p:nvPicPr>
          <p:cNvPr id="18" name="object 18"/>
          <p:cNvPicPr/>
          <p:nvPr/>
        </p:nvPicPr>
        <p:blipFill>
          <a:blip r:embed="rId15" cstate="print"/>
          <a:stretch>
            <a:fillRect/>
          </a:stretch>
        </p:blipFill>
        <p:spPr>
          <a:xfrm>
            <a:off x="6318503" y="1653539"/>
            <a:ext cx="1424940" cy="1424939"/>
          </a:xfrm>
          <a:prstGeom prst="rect">
            <a:avLst/>
          </a:prstGeom>
        </p:spPr>
      </p:pic>
      <p:pic>
        <p:nvPicPr>
          <p:cNvPr id="19" name="object 19"/>
          <p:cNvPicPr/>
          <p:nvPr/>
        </p:nvPicPr>
        <p:blipFill>
          <a:blip r:embed="rId16" cstate="print"/>
          <a:stretch>
            <a:fillRect/>
          </a:stretch>
        </p:blipFill>
        <p:spPr>
          <a:xfrm>
            <a:off x="2487167" y="4800600"/>
            <a:ext cx="1228344" cy="1248156"/>
          </a:xfrm>
          <a:prstGeom prst="rect">
            <a:avLst/>
          </a:prstGeom>
        </p:spPr>
      </p:pic>
      <p:pic>
        <p:nvPicPr>
          <p:cNvPr id="20" name="object 20"/>
          <p:cNvPicPr/>
          <p:nvPr/>
        </p:nvPicPr>
        <p:blipFill>
          <a:blip r:embed="rId17" cstate="print"/>
          <a:stretch>
            <a:fillRect/>
          </a:stretch>
        </p:blipFill>
        <p:spPr>
          <a:xfrm>
            <a:off x="504444" y="1377696"/>
            <a:ext cx="1205483" cy="1205484"/>
          </a:xfrm>
          <a:prstGeom prst="rect">
            <a:avLst/>
          </a:prstGeom>
        </p:spPr>
      </p:pic>
      <p:pic>
        <p:nvPicPr>
          <p:cNvPr id="21" name="object 21"/>
          <p:cNvPicPr/>
          <p:nvPr/>
        </p:nvPicPr>
        <p:blipFill>
          <a:blip r:embed="rId18" cstate="print"/>
          <a:stretch>
            <a:fillRect/>
          </a:stretch>
        </p:blipFill>
        <p:spPr>
          <a:xfrm>
            <a:off x="310895" y="4398264"/>
            <a:ext cx="1705356" cy="1705356"/>
          </a:xfrm>
          <a:prstGeom prst="rect">
            <a:avLst/>
          </a:prstGeom>
        </p:spPr>
      </p:pic>
      <p:pic>
        <p:nvPicPr>
          <p:cNvPr id="22" name="object 22"/>
          <p:cNvPicPr/>
          <p:nvPr/>
        </p:nvPicPr>
        <p:blipFill>
          <a:blip r:embed="rId19" cstate="print"/>
          <a:stretch>
            <a:fillRect/>
          </a:stretch>
        </p:blipFill>
        <p:spPr>
          <a:xfrm>
            <a:off x="9189719" y="2034539"/>
            <a:ext cx="1359407" cy="1359408"/>
          </a:xfrm>
          <a:prstGeom prst="rect">
            <a:avLst/>
          </a:prstGeom>
        </p:spPr>
      </p:pic>
      <p:pic>
        <p:nvPicPr>
          <p:cNvPr id="23" name="object 23"/>
          <p:cNvPicPr/>
          <p:nvPr/>
        </p:nvPicPr>
        <p:blipFill>
          <a:blip r:embed="rId20" cstate="print"/>
          <a:stretch>
            <a:fillRect/>
          </a:stretch>
        </p:blipFill>
        <p:spPr>
          <a:xfrm>
            <a:off x="10893552" y="5001767"/>
            <a:ext cx="1101852" cy="1101852"/>
          </a:xfrm>
          <a:prstGeom prst="rect">
            <a:avLst/>
          </a:prstGeom>
        </p:spPr>
      </p:pic>
      <p:pic>
        <p:nvPicPr>
          <p:cNvPr id="24" name="object 24"/>
          <p:cNvPicPr/>
          <p:nvPr/>
        </p:nvPicPr>
        <p:blipFill>
          <a:blip r:embed="rId21" cstate="print"/>
          <a:stretch>
            <a:fillRect/>
          </a:stretch>
        </p:blipFill>
        <p:spPr>
          <a:xfrm>
            <a:off x="7894319" y="2095500"/>
            <a:ext cx="1146048" cy="1114044"/>
          </a:xfrm>
          <a:prstGeom prst="rect">
            <a:avLst/>
          </a:prstGeom>
        </p:spPr>
      </p:pic>
      <p:pic>
        <p:nvPicPr>
          <p:cNvPr id="25" name="object 25"/>
          <p:cNvPicPr/>
          <p:nvPr/>
        </p:nvPicPr>
        <p:blipFill>
          <a:blip r:embed="rId22" cstate="print"/>
          <a:stretch>
            <a:fillRect/>
          </a:stretch>
        </p:blipFill>
        <p:spPr>
          <a:xfrm>
            <a:off x="10436352" y="571500"/>
            <a:ext cx="1284731" cy="1284732"/>
          </a:xfrm>
          <a:prstGeom prst="rect">
            <a:avLst/>
          </a:prstGeom>
        </p:spPr>
      </p:pic>
      <p:pic>
        <p:nvPicPr>
          <p:cNvPr id="26" name="object 26"/>
          <p:cNvPicPr/>
          <p:nvPr/>
        </p:nvPicPr>
        <p:blipFill>
          <a:blip r:embed="rId23" cstate="print"/>
          <a:stretch>
            <a:fillRect/>
          </a:stretch>
        </p:blipFill>
        <p:spPr>
          <a:xfrm>
            <a:off x="10738104" y="2016251"/>
            <a:ext cx="1231392" cy="1635252"/>
          </a:xfrm>
          <a:prstGeom prst="rect">
            <a:avLst/>
          </a:prstGeom>
        </p:spPr>
      </p:pic>
      <p:pic>
        <p:nvPicPr>
          <p:cNvPr id="27" name="object 27"/>
          <p:cNvPicPr/>
          <p:nvPr/>
        </p:nvPicPr>
        <p:blipFill>
          <a:blip r:embed="rId24" cstate="print"/>
          <a:stretch>
            <a:fillRect/>
          </a:stretch>
        </p:blipFill>
        <p:spPr>
          <a:xfrm>
            <a:off x="6370320" y="199644"/>
            <a:ext cx="1153668" cy="11551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30E9-D35B-48EE-AF1A-410106460AF5}"/>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6B5BFCD5-70CB-491E-AB02-22CD6E2DB715}"/>
              </a:ext>
            </a:extLst>
          </p:cNvPr>
          <p:cNvSpPr>
            <a:spLocks noGrp="1"/>
          </p:cNvSpPr>
          <p:nvPr>
            <p:ph type="body" idx="1"/>
          </p:nvPr>
        </p:nvSpPr>
        <p:spPr/>
        <p:txBody>
          <a:bodyPr>
            <a:normAutofit/>
          </a:bodyPr>
          <a:lstStyle/>
          <a:p>
            <a:r>
              <a:rPr lang="en-US" i="0" dirty="0"/>
              <a:t>This is still a very new course! We are always looking for feedback on how to improve the class for you and for future students! Thank you for your patience and understanding as we continue to improve these new assignments, resources, and examples. </a:t>
            </a:r>
          </a:p>
          <a:p>
            <a:pPr lvl="1"/>
            <a:r>
              <a:rPr lang="en-US" dirty="0"/>
              <a:t>We </a:t>
            </a:r>
            <a:r>
              <a:rPr lang="en-US" i="1" dirty="0"/>
              <a:t>really</a:t>
            </a:r>
            <a:r>
              <a:rPr lang="en-US" dirty="0"/>
              <a:t> value your feedback! </a:t>
            </a:r>
          </a:p>
          <a:p>
            <a:pPr lvl="1"/>
            <a:r>
              <a:rPr lang="en-US" i="0" dirty="0"/>
              <a:t>Let us know what is or isn't working for you! </a:t>
            </a:r>
          </a:p>
          <a:p>
            <a:pPr lvl="1"/>
            <a:r>
              <a:rPr lang="en-US" i="0" dirty="0"/>
              <a:t>Something that went well in another course? Tell us about it! </a:t>
            </a:r>
          </a:p>
          <a:p>
            <a:pPr lvl="1"/>
            <a:endParaRPr lang="en-US" dirty="0"/>
          </a:p>
          <a:p>
            <a:r>
              <a:rPr lang="en-US" i="0" dirty="0"/>
              <a:t>…Please fill out course evals by </a:t>
            </a:r>
            <a:r>
              <a:rPr lang="en-US" b="1" i="0" dirty="0"/>
              <a:t>Sunday June 4 at 11:59pm </a:t>
            </a:r>
            <a:r>
              <a:rPr lang="en-US" i="0" dirty="0"/>
              <a:t>to provide feedback about the course! </a:t>
            </a:r>
          </a:p>
        </p:txBody>
      </p:sp>
      <p:sp>
        <p:nvSpPr>
          <p:cNvPr id="4" name="Footer Placeholder 3">
            <a:extLst>
              <a:ext uri="{FF2B5EF4-FFF2-40B4-BE49-F238E27FC236}">
                <a16:creationId xmlns:a16="http://schemas.microsoft.com/office/drawing/2014/main" id="{7FF3CA3B-68E8-42FD-A62C-011CB7094CF0}"/>
              </a:ext>
            </a:extLst>
          </p:cNvPr>
          <p:cNvSpPr>
            <a:spLocks noGrp="1"/>
          </p:cNvSpPr>
          <p:nvPr>
            <p:ph type="ftr" sz="quarter" idx="5"/>
          </p:nvPr>
        </p:nvSpPr>
        <p:spPr/>
        <p:txBody>
          <a:bodyPr/>
          <a:lstStyle/>
          <a:p>
            <a:pPr marL="12700">
              <a:lnSpc>
                <a:spcPts val="1240"/>
              </a:lnSpc>
            </a:pPr>
            <a:r>
              <a:rPr lang="en-US"/>
              <a:t>Lesson</a:t>
            </a:r>
            <a:r>
              <a:rPr lang="en-US" spc="-5"/>
              <a:t> </a:t>
            </a:r>
            <a:r>
              <a:rPr lang="en-US"/>
              <a:t>0 -</a:t>
            </a:r>
            <a:r>
              <a:rPr lang="en-US" spc="-10"/>
              <a:t> </a:t>
            </a:r>
            <a:r>
              <a:rPr lang="en-US"/>
              <a:t>Spring</a:t>
            </a:r>
            <a:r>
              <a:rPr lang="en-US" spc="-40"/>
              <a:t> </a:t>
            </a:r>
            <a:r>
              <a:rPr lang="en-US" spc="-20"/>
              <a:t>2023</a:t>
            </a:r>
            <a:endParaRPr lang="en-US" spc="-20" dirty="0"/>
          </a:p>
        </p:txBody>
      </p:sp>
      <p:sp>
        <p:nvSpPr>
          <p:cNvPr id="5" name="Slide Number Placeholder 4">
            <a:extLst>
              <a:ext uri="{FF2B5EF4-FFF2-40B4-BE49-F238E27FC236}">
                <a16:creationId xmlns:a16="http://schemas.microsoft.com/office/drawing/2014/main" id="{32BEF825-AC1B-4F89-BE8D-23550F96F2FB}"/>
              </a:ext>
            </a:extLst>
          </p:cNvPr>
          <p:cNvSpPr>
            <a:spLocks noGrp="1"/>
          </p:cNvSpPr>
          <p:nvPr>
            <p:ph type="sldNum" sz="quarter" idx="7"/>
          </p:nvPr>
        </p:nvSpPr>
        <p:spPr/>
        <p:txBody>
          <a:bodyPr/>
          <a:lstStyle/>
          <a:p>
            <a:pPr marL="115570">
              <a:lnSpc>
                <a:spcPts val="1240"/>
              </a:lnSpc>
            </a:pPr>
            <a:fld id="{81D60167-4931-47E6-BA6A-407CBD079E47}" type="slidenum">
              <a:rPr lang="en-US" smtClean="0"/>
              <a:t>8</a:t>
            </a:fld>
            <a:endParaRPr lang="en-US" dirty="0"/>
          </a:p>
        </p:txBody>
      </p:sp>
    </p:spTree>
    <p:extLst>
      <p:ext uri="{BB962C8B-B14F-4D97-AF65-F5344CB8AC3E}">
        <p14:creationId xmlns:p14="http://schemas.microsoft.com/office/powerpoint/2010/main" val="12948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Applications of CS</a:t>
            </a:r>
            <a:endParaRPr/>
          </a:p>
        </p:txBody>
      </p:sp>
      <p:sp>
        <p:nvSpPr>
          <p:cNvPr id="220" name="Google Shape;220;p12"/>
          <p:cNvSpPr txBox="1">
            <a:spLocks noGrp="1"/>
          </p:cNvSpPr>
          <p:nvPr>
            <p:ph type="body" idx="1"/>
          </p:nvPr>
        </p:nvSpPr>
        <p:spPr>
          <a:xfrm>
            <a:off x="838200" y="1825625"/>
            <a:ext cx="10515600" cy="421851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i="1"/>
              <a:t>or “What can I do with what I learned?”</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3"/>
              </a:rPr>
              <a:t>Detect and prevent toxicity online</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4"/>
              </a:rPr>
              <a:t>Digitize basketball players</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5"/>
              </a:rPr>
              <a:t>Help DHH people identify sounds</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6"/>
              </a:rPr>
              <a:t>Figure out how to best distribute relief funds</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7"/>
              </a:rPr>
              <a:t>Recognize disinformation online</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8"/>
              </a:rPr>
              <a:t>Make movies</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9"/>
              </a:rPr>
              <a:t>Improve digital collaboration</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10"/>
              </a:rPr>
              <a:t>Fix Olympic badminton</a:t>
            </a:r>
            <a:r>
              <a:rPr lang="en-US"/>
              <a:t> &amp; </a:t>
            </a:r>
            <a:r>
              <a:rPr lang="en-US" u="sng">
                <a:solidFill>
                  <a:schemeClr val="hlink"/>
                </a:solidFill>
                <a:hlinkClick r:id="rId11"/>
              </a:rPr>
              <a:t>Identintify cheating in chess</a:t>
            </a:r>
            <a:endParaRPr/>
          </a:p>
          <a:p>
            <a:pPr marL="228600" lvl="0" indent="-215265" algn="l" rtl="0">
              <a:lnSpc>
                <a:spcPct val="90000"/>
              </a:lnSpc>
              <a:spcBef>
                <a:spcPts val="1000"/>
              </a:spcBef>
              <a:spcAft>
                <a:spcPts val="0"/>
              </a:spcAft>
              <a:buClr>
                <a:schemeClr val="dk1"/>
              </a:buClr>
              <a:buSzPct val="100000"/>
              <a:buChar char="•"/>
            </a:pPr>
            <a:r>
              <a:rPr lang="en-US"/>
              <a:t>And so much more!</a:t>
            </a:r>
            <a:endParaRPr/>
          </a:p>
          <a:p>
            <a:pPr marL="228600" lvl="0" indent="-64135" algn="l" rtl="0">
              <a:lnSpc>
                <a:spcPct val="90000"/>
              </a:lnSpc>
              <a:spcBef>
                <a:spcPts val="1000"/>
              </a:spcBef>
              <a:spcAft>
                <a:spcPts val="0"/>
              </a:spcAft>
              <a:buClr>
                <a:schemeClr val="dk1"/>
              </a:buClr>
              <a:buSzPct val="100000"/>
              <a:buNone/>
            </a:pPr>
            <a:endParaRPr/>
          </a:p>
        </p:txBody>
      </p:sp>
      <p:sp>
        <p:nvSpPr>
          <p:cNvPr id="221" name="Google Shape;22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22" name="Google Shape;222;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Wrap-Up – Winter 2023 </a:t>
            </a:r>
            <a:endParaRPr/>
          </a:p>
        </p:txBody>
      </p:sp>
    </p:spTree>
  </p:cSld>
  <p:clrMapOvr>
    <a:masterClrMapping/>
  </p:clrMapOvr>
</p:sld>
</file>

<file path=ppt/theme/theme1.xml><?xml version="1.0" encoding="utf-8"?>
<a:theme xmlns:a="http://schemas.openxmlformats.org/drawingml/2006/main" name="Office Theme">
  <a:themeElements>
    <a:clrScheme name="Allen School">
      <a:dk1>
        <a:srgbClr val="000000"/>
      </a:dk1>
      <a:lt1>
        <a:srgbClr val="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37768</TotalTime>
  <Words>1314</Words>
  <Application>Microsoft Office PowerPoint</Application>
  <PresentationFormat>Widescreen</PresentationFormat>
  <Paragraphs>181</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Consolas</vt:lpstr>
      <vt:lpstr>Calibri</vt:lpstr>
      <vt:lpstr>Arial</vt:lpstr>
      <vt:lpstr>Office Theme</vt:lpstr>
      <vt:lpstr>CSE 121 – Lesson 19</vt:lpstr>
      <vt:lpstr>Announcements, Reminders</vt:lpstr>
      <vt:lpstr>PowerPoint Presentation</vt:lpstr>
      <vt:lpstr>Learning Objectives</vt:lpstr>
      <vt:lpstr>(Optional) Quines</vt:lpstr>
      <vt:lpstr>(Optional) Quines</vt:lpstr>
      <vt:lpstr>Thank your TAs!</vt:lpstr>
      <vt:lpstr>Thank you! </vt:lpstr>
      <vt:lpstr>Applications of CS</vt:lpstr>
      <vt:lpstr>Future Courses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121</dc:title>
  <dc:creator>Brett Wortzman</dc:creator>
  <cp:lastModifiedBy>mnats</cp:lastModifiedBy>
  <cp:revision>152</cp:revision>
  <dcterms:created xsi:type="dcterms:W3CDTF">2020-09-29T18:40:50Z</dcterms:created>
  <dcterms:modified xsi:type="dcterms:W3CDTF">2023-06-02T20:31:40Z</dcterms:modified>
</cp:coreProperties>
</file>