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66" r:id="rId3"/>
    <p:sldId id="281" r:id="rId4"/>
    <p:sldId id="286" r:id="rId5"/>
    <p:sldId id="287" r:id="rId6"/>
    <p:sldId id="288" r:id="rId7"/>
    <p:sldId id="289" r:id="rId8"/>
    <p:sldId id="290" r:id="rId9"/>
    <p:sldId id="291" r:id="rId10"/>
    <p:sldId id="279" r:id="rId11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Segoe UI Emoji" panose="020B0502040204020203" pitchFamily="3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oJJQ/Bx54phgIwE+RMXi9NrKu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8080"/>
    <a:srgbClr val="993366"/>
    <a:srgbClr val="339966"/>
    <a:srgbClr val="990033"/>
    <a:srgbClr val="CCECFF"/>
    <a:srgbClr val="FFFF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0045" autoAdjust="0"/>
  </p:normalViewPr>
  <p:slideViewPr>
    <p:cSldViewPr snapToGrid="0">
      <p:cViewPr varScale="1">
        <p:scale>
          <a:sx n="89" d="100"/>
          <a:sy n="89" d="100"/>
        </p:scale>
        <p:origin x="189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568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233D88-8018-4E9F-AB4A-98A7BBAF25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7834B6-5C07-4317-936A-D39B3D436F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DF552-0698-4B73-9CF8-11036753CEB6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D1CA0C-7DF0-4795-8351-9A39722C22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B18879-4BC0-4CD3-9BD4-EA40A1FBCF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84190-D873-4EA6-8530-DA7A931EF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3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2724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542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Tx/>
              <a:buChar char="-"/>
            </a:pPr>
            <a:endParaRPr sz="1800" dirty="0"/>
          </a:p>
        </p:txBody>
      </p:sp>
      <p:sp>
        <p:nvSpPr>
          <p:cNvPr id="65" name="Google Shape;6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69143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701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285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2" name="Google Shape;32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35" name="Google Shape;3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3"/>
          <p:cNvSpPr txBox="1">
            <a:spLocks noGrp="1"/>
          </p:cNvSpPr>
          <p:nvPr>
            <p:ph type="body" idx="1"/>
          </p:nvPr>
        </p:nvSpPr>
        <p:spPr>
          <a:xfrm>
            <a:off x="838201" y="1889032"/>
            <a:ext cx="10515600" cy="395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6" name="Google Shape;4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48" name="Google Shape;4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Activit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54" name="Google Shape;54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CD06408-CBE8-49C8-BF99-8A874C03FAC6}"/>
              </a:ext>
            </a:extLst>
          </p:cNvPr>
          <p:cNvSpPr/>
          <p:nvPr userDrawn="1"/>
        </p:nvSpPr>
        <p:spPr>
          <a:xfrm>
            <a:off x="10132840" y="136525"/>
            <a:ext cx="1828800" cy="1828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13942D-824F-4D58-BD74-D47D2D03BFE9}"/>
              </a:ext>
            </a:extLst>
          </p:cNvPr>
          <p:cNvSpPr/>
          <p:nvPr userDrawn="1"/>
        </p:nvSpPr>
        <p:spPr>
          <a:xfrm>
            <a:off x="1456148" y="300788"/>
            <a:ext cx="83407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Poll in with your answer!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AD69B2-6033-4E41-AADC-291D91B16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5855" y="273685"/>
            <a:ext cx="154277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87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Lesson 9 - Spring 2023</a:t>
            </a:r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0" y="6180666"/>
            <a:ext cx="12192000" cy="67733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WxIFj5lGV1tA8o2P2EcEC?si=f6bcc8ad6ef74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>
            <a:spLocks noGrp="1"/>
          </p:cNvSpPr>
          <p:nvPr>
            <p:ph type="ctrTitle"/>
          </p:nvPr>
        </p:nvSpPr>
        <p:spPr>
          <a:xfrm>
            <a:off x="1424247" y="1158240"/>
            <a:ext cx="9144000" cy="114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dirty="0"/>
              <a:t>CSE 121 – Lesson 9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898425-9749-4DAA-AB0A-3AEACC578081}"/>
              </a:ext>
            </a:extLst>
          </p:cNvPr>
          <p:cNvSpPr txBox="1"/>
          <p:nvPr/>
        </p:nvSpPr>
        <p:spPr>
          <a:xfrm>
            <a:off x="354582" y="5510015"/>
            <a:ext cx="236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9900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sli.do #cse121</a:t>
            </a: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5352D2B0-E63B-47D1-9082-3896AE986BB2}"/>
              </a:ext>
            </a:extLst>
          </p:cNvPr>
          <p:cNvSpPr txBox="1"/>
          <p:nvPr/>
        </p:nvSpPr>
        <p:spPr>
          <a:xfrm>
            <a:off x="3311339" y="2187598"/>
            <a:ext cx="5369815" cy="1634422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227329" algn="ctr">
              <a:lnSpc>
                <a:spcPct val="100000"/>
              </a:lnSpc>
              <a:spcBef>
                <a:spcPts val="825"/>
              </a:spcBef>
            </a:pPr>
            <a:r>
              <a:rPr sz="2400" dirty="0">
                <a:latin typeface="Calibri"/>
                <a:cs typeface="Calibri"/>
              </a:rPr>
              <a:t>Miya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Natsuhara</a:t>
            </a:r>
            <a:endParaRPr sz="2400" dirty="0">
              <a:latin typeface="Calibri"/>
              <a:cs typeface="Calibri"/>
            </a:endParaRPr>
          </a:p>
          <a:p>
            <a:pPr marL="229870" algn="ctr">
              <a:lnSpc>
                <a:spcPct val="100000"/>
              </a:lnSpc>
              <a:spcBef>
                <a:spcPts val="720"/>
              </a:spcBef>
            </a:pPr>
            <a:r>
              <a:rPr lang="en-US" sz="2400" dirty="0">
                <a:latin typeface="Calibri"/>
                <a:cs typeface="Calibri"/>
              </a:rPr>
              <a:t>Autumn </a:t>
            </a:r>
            <a:r>
              <a:rPr sz="2400" spc="-20" dirty="0">
                <a:latin typeface="Calibri"/>
                <a:cs typeface="Calibri"/>
              </a:rPr>
              <a:t>2023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05"/>
              </a:spcBef>
            </a:pPr>
            <a:r>
              <a:rPr sz="2800" dirty="0">
                <a:latin typeface="Calibri"/>
                <a:cs typeface="Calibri"/>
              </a:rPr>
              <a:t>Music: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lang="fr-FR" sz="2800" u="sng" dirty="0">
                <a:solidFill>
                  <a:srgbClr val="330064"/>
                </a:solidFill>
                <a:uFill>
                  <a:solidFill>
                    <a:srgbClr val="330064"/>
                  </a:solidFill>
                </a:uFill>
                <a:latin typeface="Calibri"/>
                <a:cs typeface="Calibri"/>
                <a:hlinkClick r:id="rId3"/>
              </a:rPr>
              <a:t>121 23au Lecture Tunes 🌦️</a:t>
            </a:r>
            <a:endParaRPr sz="2800" dirty="0">
              <a:latin typeface="Segoe UI Emoji"/>
              <a:cs typeface="Segoe UI Emoj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F50A71-8F8E-4B8C-B0B5-686C75847035}"/>
              </a:ext>
            </a:extLst>
          </p:cNvPr>
          <p:cNvSpPr txBox="1"/>
          <p:nvPr/>
        </p:nvSpPr>
        <p:spPr>
          <a:xfrm>
            <a:off x="3106292" y="3963299"/>
            <a:ext cx="5979415" cy="2308324"/>
          </a:xfrm>
          <a:prstGeom prst="rect">
            <a:avLst/>
          </a:prstGeom>
          <a:noFill/>
        </p:spPr>
        <p:txBody>
          <a:bodyPr wrap="square" numCol="6" rtlCol="0">
            <a:spAutoFit/>
          </a:bodyPr>
          <a:lstStyle/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TAs: </a:t>
            </a: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Trey</a:t>
            </a:r>
            <a:b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Sebastian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Annie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Jasmine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Lucas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Logan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Jacob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Christina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Colton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Janvi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Arkita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Vidhi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Ritesh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Hibbah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Julia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Sahej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Anju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Jonus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Luke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Andras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Archit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Ayesha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Vinay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Maria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Shreya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Andy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Nicolas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Shayna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Hannah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Aishah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Kriti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Minh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Vivian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Nicole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Simon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Jessie</a:t>
            </a: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Lydia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Yijia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DE78F4-C543-4C46-9760-D7B015C0F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279" y="3681215"/>
            <a:ext cx="1815024" cy="18288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90526F-F7F8-4AD6-A794-BB4CCC8B2B9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991528-6147-4BD0-8D74-58F4748E3C4E}"/>
              </a:ext>
            </a:extLst>
          </p:cNvPr>
          <p:cNvSpPr txBox="1"/>
          <p:nvPr/>
        </p:nvSpPr>
        <p:spPr>
          <a:xfrm>
            <a:off x="291211" y="1947293"/>
            <a:ext cx="3430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What is the output produced by executing this code?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4A75CC-3DE1-4C7B-99CB-700C99245020}"/>
              </a:ext>
            </a:extLst>
          </p:cNvPr>
          <p:cNvSpPr txBox="1"/>
          <p:nvPr/>
        </p:nvSpPr>
        <p:spPr>
          <a:xfrm>
            <a:off x="8686314" y="2036284"/>
            <a:ext cx="26674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7 -1 12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3 -1 13</a:t>
            </a:r>
          </a:p>
          <a:p>
            <a:endParaRPr lang="en-US" sz="2800" b="1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12 1 12</a:t>
            </a:r>
          </a:p>
          <a:p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28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-14 1 13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1CD233-E01C-4CC5-8D48-04070F812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310" y="1185799"/>
            <a:ext cx="4554528" cy="497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608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dirty="0"/>
              <a:t>Announcements, Reminders</a:t>
            </a:r>
            <a:endParaRPr dirty="0"/>
          </a:p>
        </p:txBody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8200" y="1460850"/>
            <a:ext cx="10665300" cy="46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Creative Project 2 released – due Tuesday, Oct 31 🎃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Resubmission Cycle 2 form released</a:t>
            </a:r>
          </a:p>
          <a:p>
            <a:pPr marL="965200" lvl="1" indent="-4572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Note: this is the last time C0 is eligible for resubmission.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Quiz 1 on Thursday, Nov 2 in quiz section</a:t>
            </a:r>
          </a:p>
          <a:p>
            <a:pPr indent="-406400">
              <a:lnSpc>
                <a:spcPct val="100000"/>
              </a:lnSpc>
              <a:buSzPts val="2800"/>
            </a:pPr>
            <a:r>
              <a:rPr lang="en-US" sz="3200" dirty="0">
                <a:solidFill>
                  <a:schemeClr val="tx1"/>
                </a:solidFill>
              </a:rPr>
              <a:t>Mid-Quarter Formative Feedback with Ken Yasuhara for part of class on Wednesday, Nov 1</a:t>
            </a:r>
            <a:endParaRPr lang="en-US" sz="3200"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0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2023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only if the test is true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Syntax of an if statement. Top line says &quot;if (test) {&quot; with test being highlighted in light blue. The next line is indented and highlighted in yellow with text that says &quot;body (statements to be executed)&quot;. The last line says &quot;}&quot;.">
            <a:extLst>
              <a:ext uri="{FF2B5EF4-FFF2-40B4-BE49-F238E27FC236}">
                <a16:creationId xmlns:a16="http://schemas.microsoft.com/office/drawing/2014/main" id="{DEC11AF5-795D-489D-B722-DF17DDF78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52" y="1633537"/>
            <a:ext cx="6093307" cy="179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tatic.us.edusercontent.com/files/Vnsz41NB0bTuY2iUiabGPRui">
            <a:extLst>
              <a:ext uri="{FF2B5EF4-FFF2-40B4-BE49-F238E27FC236}">
                <a16:creationId xmlns:a16="http://schemas.microsoft.com/office/drawing/2014/main" id="{E6B1AFC3-C68D-48B8-8F7B-5A650D05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029" y="1447794"/>
            <a:ext cx="5351984" cy="317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021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2023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315251"/>
            <a:ext cx="4861743" cy="1795463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Executes a block of statements if the test is true, executes another block of statements if the test is false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 descr="Text showing the syntax of an if/else statement. The first line says &quot;if (test) {&quot; with &quot;test&quot; being highlighted light blue. The line below has text that says &quot;statement(s)&quot; highlighted light blue. The line below has text that says &quot;} else {&quot; with &quot;else&quot; being highlighted yellow. The line below has text &quot;statement(s)&quot; highlighted yellow. The last line below has text that is &quot;}&quot;.">
            <a:extLst>
              <a:ext uri="{FF2B5EF4-FFF2-40B4-BE49-F238E27FC236}">
                <a16:creationId xmlns:a16="http://schemas.microsoft.com/office/drawing/2014/main" id="{0E0E41CF-4639-4BDB-9198-1AA7B78F0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113" y="1558865"/>
            <a:ext cx="3282285" cy="256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der at the top highlighted in blue with text that says “if/else statement control flow”.  Box 1 is gray and centered below the header with green highlighted text at the top middle of the box saying “START HERE”. The text in Box 1 says “Is the conditional test true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the controlled statement(s) inside the if statement”. Box 2 has an arrow below it that points to Box 4, located to the center left, below Box 2.  Box 3 is below Box 2 to the left and centered on the image. The text in Box 3 says “Execute the controlled statement(s) inside the else statement.“. Box 3 has an arrow below it that points to Box 3, located to the center right, below Box 3.  Box 4 is located at the bottom, aligned with Box 1 in the center. Text of Box 4 says “Execute the statement after the if/else statement”.">
            <a:extLst>
              <a:ext uri="{FF2B5EF4-FFF2-40B4-BE49-F238E27FC236}">
                <a16:creationId xmlns:a16="http://schemas.microsoft.com/office/drawing/2014/main" id="{0C1E4248-04CD-48E5-A81D-472BAF4B8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55" y="967671"/>
            <a:ext cx="5459022" cy="464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388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/>
            <a:r>
              <a:rPr lang="en-US" b="1" dirty="0">
                <a:solidFill>
                  <a:srgbClr val="008080"/>
                </a:solidFill>
              </a:rPr>
              <a:t>(PCM) </a:t>
            </a:r>
            <a:r>
              <a:rPr lang="en-US" b="1" dirty="0">
                <a:solidFill>
                  <a:schemeClr val="tx1"/>
                </a:solidFill>
              </a:rPr>
              <a:t>Conditionals</a:t>
            </a:r>
            <a:endParaRPr dirty="0"/>
          </a:p>
        </p:txBody>
      </p:sp>
      <p:sp>
        <p:nvSpPr>
          <p:cNvPr id="69" name="Google Shape;6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Lesson 9 - Spring 2023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EA84A-BB60-4B1B-A40D-378BD71826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896393"/>
            <a:ext cx="6168317" cy="2214322"/>
          </a:xfrm>
        </p:spPr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US" dirty="0"/>
              <a:t>Chooses between a block of statements to execute out of multiple choices, depending on which test it passes</a:t>
            </a:r>
          </a:p>
          <a:p>
            <a:r>
              <a:rPr lang="en-US" dirty="0"/>
              <a:t>If it ends in an else, exactly one block will be executed. </a:t>
            </a:r>
          </a:p>
          <a:p>
            <a:r>
              <a:rPr lang="en-US" dirty="0"/>
              <a:t>If it ends in an else if, at most one block will be executed, but the code also may not execute any blocks of statements.</a:t>
            </a:r>
          </a:p>
          <a:p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 descr="Text showing the syntax of an if/else statement. The first line says “if (test) {” with “test” being highlighted light blue. The line below has text that says “statement(s)” highlighted light blue. The line below has text that says “} else if (test) {” with “elseif (test)” being highlighted yellow. The line below has text “statement(s)” highlighted yellow. The last line below has text that is “}”.">
            <a:extLst>
              <a:ext uri="{FF2B5EF4-FFF2-40B4-BE49-F238E27FC236}">
                <a16:creationId xmlns:a16="http://schemas.microsoft.com/office/drawing/2014/main" id="{5C6FDFC3-BA1F-4F69-81F9-69464E9EC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428" y="1504781"/>
            <a:ext cx="3150287" cy="243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eader at the top highlighted in blue with text that says “if/else if statement control flow”.  Box 1 is gray and centered below the header with green highlighted text at the top middle of the box saying “START HERE”. The text in Box 1 says “Is test 1?“. To the left of Box 1 is red-highlighted test saying “NO” with an arrow that points downwards to Box 3. To the right of Box 1 is green-highlighted text that says “YES” with an arrow that points downwards to Box 2.  Box 2 is below Box 1 to the right and centered on the image. The text in Box 2 says “Execute statement(s) 1”. Box 2 has an arrow below it that points to Box 5, located to the center left, below Box 2.  Box 3 is below Box 1 to the left and centered on the image. The text in Box 3 says “Is the test 2 true?“. To the left of Box 3 is red-highlighted test saying “NO” with an arrow that points downwards to Box 5. To the right of Box 3 is green-highlighted text that says “YES” with an arrow that points downwards to Box 4.  Box 4 is located to the right of Box 3. The text of Box 4 says “Execute statement(s) 2”. Box 4 has an arrow to the right and below that points to Box 5 below it.  Box 5 is located at the bottom to the left of the image that says “Execute the statement(s) of the conditional structure”. ">
            <a:extLst>
              <a:ext uri="{FF2B5EF4-FFF2-40B4-BE49-F238E27FC236}">
                <a16:creationId xmlns:a16="http://schemas.microsoft.com/office/drawing/2014/main" id="{AFFDC275-92A6-46F2-B14E-F5342E4B6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59" y="1092037"/>
            <a:ext cx="5299280" cy="467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5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10558FA2-6DB8-4602-8F16-7CF096FD1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115" y="541651"/>
            <a:ext cx="7185769" cy="5051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877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3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B059E-F617-40F2-8036-2A7D20D9B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Problem-Solving Strategies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AA62EE-602A-45F5-819E-2345105FC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91746" cy="4285089"/>
          </a:xfrm>
        </p:spPr>
        <p:txBody>
          <a:bodyPr>
            <a:normAutofit/>
          </a:bodyPr>
          <a:lstStyle/>
          <a:p>
            <a:r>
              <a:rPr lang="en-US" sz="2400" b="1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Analogy</a:t>
            </a:r>
            <a:r>
              <a:rPr lang="en-US" sz="2400" dirty="0">
                <a:highlight>
                  <a:srgbClr val="FFCCC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– Is this similar to another problem you've seen?</a:t>
            </a:r>
            <a:endParaRPr lang="en-US" sz="2400" b="1" dirty="0">
              <a:highlight>
                <a:srgbClr val="FFCCC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Brainstorming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Consider steps to solve problem before jumping into code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Try to do an example "by hand"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outline steps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Solve sub-problems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Is there a smaller part of the problem to solve?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Debugging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– Does your solution behave correctly?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is it doing?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do you expect it to do? 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What area of your code controls that part of the output?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Iterative Development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Can we start by solving a different problem that is easier? </a:t>
            </a: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9290B-FDA6-4A84-88E5-3E11B1F2947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/>
              <a:t>Lesson 9 - Spring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4336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31960</TotalTime>
  <Words>609</Words>
  <Application>Microsoft Office PowerPoint</Application>
  <PresentationFormat>Widescreen</PresentationFormat>
  <Paragraphs>116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Segoe UI Emoji</vt:lpstr>
      <vt:lpstr>Arial</vt:lpstr>
      <vt:lpstr>Consolas</vt:lpstr>
      <vt:lpstr>Office Theme</vt:lpstr>
      <vt:lpstr>CSE 121 – Lesson 9</vt:lpstr>
      <vt:lpstr>Announcements, Reminders</vt:lpstr>
      <vt:lpstr>Common Problem-Solving Strategies</vt:lpstr>
      <vt:lpstr>(PCM) Conditionals</vt:lpstr>
      <vt:lpstr>(PCM) Conditionals</vt:lpstr>
      <vt:lpstr>(PCM) Conditionals</vt:lpstr>
      <vt:lpstr>PowerPoint Presentation</vt:lpstr>
      <vt:lpstr>Common Problem-Solving Strategies</vt:lpstr>
      <vt:lpstr>Common Problem-Solving Strategies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CSE 121</dc:title>
  <dc:creator>Brett Wortzman</dc:creator>
  <cp:lastModifiedBy>mnats</cp:lastModifiedBy>
  <cp:revision>104</cp:revision>
  <dcterms:created xsi:type="dcterms:W3CDTF">2020-09-29T18:40:50Z</dcterms:created>
  <dcterms:modified xsi:type="dcterms:W3CDTF">2023-10-27T18:05:44Z</dcterms:modified>
</cp:coreProperties>
</file>