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9" r:id="rId2"/>
    <p:sldId id="266" r:id="rId3"/>
    <p:sldId id="269" r:id="rId4"/>
    <p:sldId id="274" r:id="rId5"/>
    <p:sldId id="275" r:id="rId6"/>
    <p:sldId id="276" r:id="rId7"/>
    <p:sldId id="277" r:id="rId8"/>
    <p:sldId id="278" r:id="rId9"/>
    <p:sldId id="280" r:id="rId10"/>
    <p:sldId id="279" r:id="rId11"/>
    <p:sldId id="281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nsolas" panose="020B0609020204030204" pitchFamily="49" charset="0"/>
      <p:regular r:id="rId19"/>
      <p:bold r:id="rId20"/>
      <p:italic r:id="rId21"/>
      <p:boldItalic r:id="rId22"/>
    </p:embeddedFont>
    <p:embeddedFont>
      <p:font typeface="Segoe UI Emoji" panose="020B0502040204020203" pitchFamily="3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339966"/>
    <a:srgbClr val="FFFFCC"/>
    <a:srgbClr val="008080"/>
    <a:srgbClr val="CCECFF"/>
    <a:srgbClr val="0066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0045" autoAdjust="0"/>
  </p:normalViewPr>
  <p:slideViewPr>
    <p:cSldViewPr snapToGrid="0">
      <p:cViewPr varScale="1">
        <p:scale>
          <a:sx n="89" d="100"/>
          <a:sy n="89" d="100"/>
        </p:scale>
        <p:origin x="189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9424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8967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195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5856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483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043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157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5179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447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5 - Spring 2023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5 -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5 - Spring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5 - Spring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5 -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5 -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2F3067-EDB6-440E-885E-E8EFE296D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922" y="273685"/>
            <a:ext cx="1548636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5 - Spring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WxIFj5lGV1tA8o2P2EcEC?si=f6bcc8ad6ef7444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47177/discussion/362518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ndom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cloudflare.com/randomness-101-lavarand-in-produc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</a:t>
            </a:r>
            <a:r>
              <a:rPr lang="en-US"/>
              <a:t>Lesson 5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805D7FB5-3836-456E-823A-4723BE0D0DAD}"/>
              </a:ext>
            </a:extLst>
          </p:cNvPr>
          <p:cNvSpPr txBox="1"/>
          <p:nvPr/>
        </p:nvSpPr>
        <p:spPr>
          <a:xfrm>
            <a:off x="3311339" y="2187598"/>
            <a:ext cx="5369815" cy="163442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algn="ctr">
              <a:lnSpc>
                <a:spcPct val="100000"/>
              </a:lnSpc>
              <a:spcBef>
                <a:spcPts val="825"/>
              </a:spcBef>
            </a:pPr>
            <a:r>
              <a:rPr sz="2400" dirty="0">
                <a:latin typeface="Calibri"/>
                <a:cs typeface="Calibri"/>
              </a:rPr>
              <a:t>Miya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Natsuhara</a:t>
            </a:r>
            <a:endParaRPr sz="2400" dirty="0">
              <a:latin typeface="Calibri"/>
              <a:cs typeface="Calibri"/>
            </a:endParaRPr>
          </a:p>
          <a:p>
            <a:pPr marL="229870" algn="ctr">
              <a:lnSpc>
                <a:spcPct val="100000"/>
              </a:lnSpc>
              <a:spcBef>
                <a:spcPts val="720"/>
              </a:spcBef>
            </a:pPr>
            <a:r>
              <a:rPr lang="en-US" sz="2400" dirty="0">
                <a:latin typeface="Calibri"/>
                <a:cs typeface="Calibri"/>
              </a:rPr>
              <a:t>Autumn </a:t>
            </a:r>
            <a:r>
              <a:rPr sz="2400" spc="-20" dirty="0">
                <a:latin typeface="Calibri"/>
                <a:cs typeface="Calibri"/>
              </a:rPr>
              <a:t>2023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2800" dirty="0">
                <a:latin typeface="Calibri"/>
                <a:cs typeface="Calibri"/>
              </a:rPr>
              <a:t>Music: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lang="fr-FR" sz="28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3"/>
              </a:rPr>
              <a:t>121 23au Lecture Tunes 🌦️</a:t>
            </a:r>
            <a:endParaRPr sz="2800" dirty="0">
              <a:latin typeface="Segoe UI Emoji"/>
              <a:cs typeface="Segoe UI Emoj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6975E8-E213-4B6B-8649-3EE31E73D14E}"/>
              </a:ext>
            </a:extLst>
          </p:cNvPr>
          <p:cNvSpPr txBox="1"/>
          <p:nvPr/>
        </p:nvSpPr>
        <p:spPr>
          <a:xfrm>
            <a:off x="3106292" y="3963299"/>
            <a:ext cx="5979415" cy="2308324"/>
          </a:xfrm>
          <a:prstGeom prst="rect">
            <a:avLst/>
          </a:prstGeom>
          <a:noFill/>
        </p:spPr>
        <p:txBody>
          <a:bodyPr wrap="square" numCol="6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TAs: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Trey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Sebastian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Annie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Jasmine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Christian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Lucas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Logan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Jacob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Christina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Colton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Janvi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Arkita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Vidhi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Ritesh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Hibbah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Julia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Sahej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Anju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Jonus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Luke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Andras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Archit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Ayesha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Vinay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Maria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Shreya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Nicolas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Shayna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Hannah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Aishah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Kriti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Vivian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Nicole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Simon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Jessie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Yijia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F2FBA9-73FC-495D-98C3-0C3F15580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29" y="3687080"/>
            <a:ext cx="1821924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Random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5 -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6881" y="1739840"/>
            <a:ext cx="10515599" cy="141064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Random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object generates </a:t>
            </a:r>
            <a:r>
              <a:rPr lang="en-US" sz="32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-random numbers.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Random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 is found in the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java.util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package </a:t>
            </a:r>
          </a:p>
          <a:p>
            <a:pPr marL="571500" lvl="1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import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java.util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.*;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9B8F3B-B62E-487E-96E9-8A7E7A7DD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08789"/>
              </p:ext>
            </p:extLst>
          </p:nvPr>
        </p:nvGraphicFramePr>
        <p:xfrm>
          <a:off x="1107326" y="3287528"/>
          <a:ext cx="9977348" cy="2690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625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5417723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6443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 in the range [0,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or in other words, 0 to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inclusive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real number in the range [0.0, 1.0)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335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401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Math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5 -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9B8F3B-B62E-487E-96E9-8A7E7A7DD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266790"/>
              </p:ext>
            </p:extLst>
          </p:nvPr>
        </p:nvGraphicFramePr>
        <p:xfrm>
          <a:off x="1107326" y="1852110"/>
          <a:ext cx="9977348" cy="3741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142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6733206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4599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Math.abs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absolute value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45002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Math.ceil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rounded up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Math.floor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down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447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larger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4728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Math.min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smaller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0432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Math.round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to the nearest whole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63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Math.sqrt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square root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4684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Math.pow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raised to the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981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3CEA00F-7139-4EEE-A6D2-2AD2EB778351}"/>
              </a:ext>
            </a:extLst>
          </p:cNvPr>
          <p:cNvSpPr txBox="1"/>
          <p:nvPr/>
        </p:nvSpPr>
        <p:spPr>
          <a:xfrm>
            <a:off x="6364941" y="613470"/>
            <a:ext cx="4491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Calling: </a:t>
            </a:r>
          </a:p>
          <a:p>
            <a:r>
              <a:rPr lang="en-US" sz="3200" b="1" dirty="0">
                <a:solidFill>
                  <a:srgbClr val="33996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  Math.&lt;method&gt;(…)</a:t>
            </a:r>
          </a:p>
        </p:txBody>
      </p:sp>
    </p:spTree>
    <p:extLst>
      <p:ext uri="{BB962C8B-B14F-4D97-AF65-F5344CB8AC3E}">
        <p14:creationId xmlns:p14="http://schemas.microsoft.com/office/powerpoint/2010/main" val="126003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600" dirty="0">
                <a:solidFill>
                  <a:schemeClr val="tx1"/>
                </a:solidFill>
              </a:rPr>
              <a:t>Creative Project 1 is out, due Tues October 17</a:t>
            </a:r>
            <a:endParaRPr lang="en-US" sz="3200" dirty="0"/>
          </a:p>
          <a:p>
            <a:pPr indent="-406400">
              <a:lnSpc>
                <a:spcPct val="100000"/>
              </a:lnSpc>
              <a:buSzPts val="2800"/>
            </a:pPr>
            <a:r>
              <a:rPr lang="en-US" sz="3600" dirty="0"/>
              <a:t>Resubmission Cycle 0 released yesterday, due Thurs October 19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3200" dirty="0"/>
              <a:t>Even if you're not resubmitting – </a:t>
            </a:r>
            <a:r>
              <a:rPr lang="en-US" sz="3200" dirty="0">
                <a:solidFill>
                  <a:srgbClr val="993366"/>
                </a:solidFill>
              </a:rPr>
              <a:t>read your feedback!! 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sz="3600" dirty="0"/>
              <a:t>Quiz 0: Thursday, Oct 19 during section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3200" dirty="0">
                <a:hlinkClick r:id="rId3"/>
              </a:rPr>
              <a:t>Quiz logistics announcement</a:t>
            </a:r>
            <a:endParaRPr lang="en-US" sz="3200" dirty="0"/>
          </a:p>
          <a:p>
            <a:pPr indent="-406400">
              <a:lnSpc>
                <a:spcPct val="100000"/>
              </a:lnSpc>
              <a:buSzPts val="2800"/>
            </a:pPr>
            <a:r>
              <a:rPr lang="en-US" sz="3600" dirty="0"/>
              <a:t>Office Hour Problems (Miya's OH)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5 -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Last time: for loops!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5 -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1706791"/>
            <a:ext cx="10515599" cy="2385268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loops are our first 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control structure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syntactic structure that </a:t>
            </a:r>
            <a:r>
              <a:rPr lang="en-US" altLang="en-US" sz="28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controls</a:t>
            </a:r>
            <a:r>
              <a:rPr lang="en-US" altLang="en-US" sz="28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execution of other statements. </a:t>
            </a:r>
            <a:endParaRPr kumimoji="0" lang="en-US" altLang="en-US" sz="2800" b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3200" i="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Text showing the syntax for a for-loop. The first line of the for-loop contains text that says &quot;for (initialization; test; update) {&quot;. The next line is indented by one tab and says &quot;body (statements to be repeated)&quot;. The third and last line just contains the closing curly brace &quot;{&quot;.">
            <a:extLst>
              <a:ext uri="{FF2B5EF4-FFF2-40B4-BE49-F238E27FC236}">
                <a16:creationId xmlns:a16="http://schemas.microsoft.com/office/drawing/2014/main" id="{37808C7A-2B18-4494-BF5A-D1AF3188F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32" y="3098110"/>
            <a:ext cx="8210135" cy="27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85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Fencepost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5 -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AC389-11E6-4C20-A798-7F9FD3292D79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onsolas" panose="020B0609020204030204" pitchFamily="49" charset="0"/>
              </a:rPr>
              <a:t>g-u-m-b-a-l-l</a:t>
            </a:r>
          </a:p>
        </p:txBody>
      </p:sp>
    </p:spTree>
    <p:extLst>
      <p:ext uri="{BB962C8B-B14F-4D97-AF65-F5344CB8AC3E}">
        <p14:creationId xmlns:p14="http://schemas.microsoft.com/office/powerpoint/2010/main" val="3152085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Fencepost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5 -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AC389-11E6-4C20-A798-7F9FD3292D79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g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m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b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a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l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l</a:t>
            </a:r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201E4DE2-F9D6-4B4B-BF0B-E559D8E6EB03}"/>
              </a:ext>
            </a:extLst>
          </p:cNvPr>
          <p:cNvSpPr/>
          <p:nvPr/>
        </p:nvSpPr>
        <p:spPr>
          <a:xfrm>
            <a:off x="4479473" y="4972060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s 14">
            <a:extLst>
              <a:ext uri="{FF2B5EF4-FFF2-40B4-BE49-F238E27FC236}">
                <a16:creationId xmlns:a16="http://schemas.microsoft.com/office/drawing/2014/main" id="{D3F94C89-5509-46CD-B629-8775C9E987FF}"/>
              </a:ext>
            </a:extLst>
          </p:cNvPr>
          <p:cNvSpPr/>
          <p:nvPr/>
        </p:nvSpPr>
        <p:spPr>
          <a:xfrm>
            <a:off x="3630387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s 15">
            <a:extLst>
              <a:ext uri="{FF2B5EF4-FFF2-40B4-BE49-F238E27FC236}">
                <a16:creationId xmlns:a16="http://schemas.microsoft.com/office/drawing/2014/main" id="{FE1C3757-EACE-443D-A262-7C12285192B0}"/>
              </a:ext>
            </a:extLst>
          </p:cNvPr>
          <p:cNvSpPr/>
          <p:nvPr/>
        </p:nvSpPr>
        <p:spPr>
          <a:xfrm>
            <a:off x="5286649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s 16">
            <a:extLst>
              <a:ext uri="{FF2B5EF4-FFF2-40B4-BE49-F238E27FC236}">
                <a16:creationId xmlns:a16="http://schemas.microsoft.com/office/drawing/2014/main" id="{62965907-BCFA-4F86-82ED-64E71BA2304F}"/>
              </a:ext>
            </a:extLst>
          </p:cNvPr>
          <p:cNvSpPr/>
          <p:nvPr/>
        </p:nvSpPr>
        <p:spPr>
          <a:xfrm>
            <a:off x="6118319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Equals 17">
            <a:extLst>
              <a:ext uri="{FF2B5EF4-FFF2-40B4-BE49-F238E27FC236}">
                <a16:creationId xmlns:a16="http://schemas.microsoft.com/office/drawing/2014/main" id="{798B57DB-4449-486A-8AFE-D40D291229C7}"/>
              </a:ext>
            </a:extLst>
          </p:cNvPr>
          <p:cNvSpPr/>
          <p:nvPr/>
        </p:nvSpPr>
        <p:spPr>
          <a:xfrm>
            <a:off x="6979922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Equals 18">
            <a:extLst>
              <a:ext uri="{FF2B5EF4-FFF2-40B4-BE49-F238E27FC236}">
                <a16:creationId xmlns:a16="http://schemas.microsoft.com/office/drawing/2014/main" id="{C3C3CBC5-4957-4B13-B2CA-D137071FD85B}"/>
              </a:ext>
            </a:extLst>
          </p:cNvPr>
          <p:cNvSpPr/>
          <p:nvPr/>
        </p:nvSpPr>
        <p:spPr>
          <a:xfrm>
            <a:off x="7854591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30A9034-45E0-444A-988D-FD9E4234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95856C-260E-4610-A417-90CFB75D7809}"/>
              </a:ext>
            </a:extLst>
          </p:cNvPr>
          <p:cNvSpPr/>
          <p:nvPr/>
        </p:nvSpPr>
        <p:spPr>
          <a:xfrm>
            <a:off x="3442063" y="4735286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09AD19-667D-4D2A-8EA0-DD4848CBBA81}"/>
              </a:ext>
            </a:extLst>
          </p:cNvPr>
          <p:cNvSpPr/>
          <p:nvPr/>
        </p:nvSpPr>
        <p:spPr>
          <a:xfrm>
            <a:off x="4254137" y="4735285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AE5B78-2ABD-416C-BD88-CBD3FC8A4A9B}"/>
              </a:ext>
            </a:extLst>
          </p:cNvPr>
          <p:cNvSpPr/>
          <p:nvPr/>
        </p:nvSpPr>
        <p:spPr>
          <a:xfrm>
            <a:off x="5079274" y="4735285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8AB6F5-DA16-489D-9AC2-EF51585E167B}"/>
              </a:ext>
            </a:extLst>
          </p:cNvPr>
          <p:cNvSpPr/>
          <p:nvPr/>
        </p:nvSpPr>
        <p:spPr>
          <a:xfrm>
            <a:off x="5891349" y="4735285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FCB7AC-937C-4EDC-BEBF-C61A2A2958DF}"/>
              </a:ext>
            </a:extLst>
          </p:cNvPr>
          <p:cNvSpPr/>
          <p:nvPr/>
        </p:nvSpPr>
        <p:spPr>
          <a:xfrm>
            <a:off x="6773094" y="4735284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D19D4DC-782F-4512-AC82-748C250AD261}"/>
              </a:ext>
            </a:extLst>
          </p:cNvPr>
          <p:cNvSpPr/>
          <p:nvPr/>
        </p:nvSpPr>
        <p:spPr>
          <a:xfrm>
            <a:off x="7617825" y="4735283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2036A96-D479-49AD-9AD0-B1C0ECA896D8}"/>
              </a:ext>
            </a:extLst>
          </p:cNvPr>
          <p:cNvSpPr/>
          <p:nvPr/>
        </p:nvSpPr>
        <p:spPr>
          <a:xfrm>
            <a:off x="8479976" y="4735282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6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Nested for loops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5 -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39458"/>
            <a:ext cx="10515599" cy="288284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AF00DB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"outer loop iteration #"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AF00DB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>
                <a:solidFill>
                  <a:srgbClr val="267F99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&lt;= </a:t>
            </a:r>
            <a:r>
              <a:rPr lang="en-US" sz="2000" dirty="0">
                <a:solidFill>
                  <a:srgbClr val="098658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>
                <a:solidFill>
                  <a:srgbClr val="A31515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"    inner loop iteration #"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 + </a:t>
            </a:r>
            <a:r>
              <a:rPr lang="en-US" sz="2000" dirty="0" err="1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innerLoop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>
                <a:solidFill>
                  <a:srgbClr val="000000"/>
                </a:solidFill>
                <a:highlight>
                  <a:srgbClr val="CCECFF"/>
                </a:highlight>
                <a:latin typeface="Consolas" panose="020B0609020204030204" pitchFamily="49" charset="0"/>
              </a:rPr>
              <a:t>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System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00108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.</a:t>
            </a:r>
            <a:r>
              <a:rPr lang="en-US" sz="2000" dirty="0" err="1">
                <a:solidFill>
                  <a:srgbClr val="795E26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println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outerLoop</a:t>
            </a: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CC"/>
                </a:highlight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7549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0526F-F7F8-4AD6-A794-BB4CCC8B2B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5 -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806BE-25FC-4E76-838C-EDD2183DB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937697" y="1409936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output is produced by the following code?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A3F21-20D2-4F29-AB23-6A5F384AB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38" y="1986054"/>
            <a:ext cx="5152951" cy="2243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6689B2-C570-4B2F-BBAE-484CCC46BAC9}"/>
              </a:ext>
            </a:extLst>
          </p:cNvPr>
          <p:cNvSpPr txBox="1"/>
          <p:nvPr/>
        </p:nvSpPr>
        <p:spPr>
          <a:xfrm>
            <a:off x="605717" y="4700132"/>
            <a:ext cx="11025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				    B. 				C.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E3E7B3-A218-4262-9EB3-D40F7A6C26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29"/>
          <a:stretch/>
        </p:blipFill>
        <p:spPr>
          <a:xfrm>
            <a:off x="1452217" y="4206139"/>
            <a:ext cx="1028844" cy="1818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5494CF-D763-4977-8A2F-5F7E7B4CD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252" y="4005554"/>
            <a:ext cx="847843" cy="1838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61A646-C96B-403E-BF78-85718925A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8881" y="4005554"/>
            <a:ext cx="914528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87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0526F-F7F8-4AD6-A794-BB4CCC8B2B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5 -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806BE-25FC-4E76-838C-EDD2183DB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3197488" y="1332852"/>
            <a:ext cx="7717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code produces the following output?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689B2-C570-4B2F-BBAE-484CCC46BAC9}"/>
              </a:ext>
            </a:extLst>
          </p:cNvPr>
          <p:cNvSpPr txBox="1"/>
          <p:nvPr/>
        </p:nvSpPr>
        <p:spPr>
          <a:xfrm>
            <a:off x="719972" y="1671546"/>
            <a:ext cx="8977327" cy="41327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</a:p>
          <a:p>
            <a:pPr>
              <a:lnSpc>
                <a:spcPct val="300000"/>
              </a:lnSpc>
            </a:pPr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D86AAF-4E2B-4FB4-BC04-1E19E4935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217" y="2205764"/>
            <a:ext cx="1248718" cy="2446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F5EBAC-68C0-4052-8310-E9A6C80ED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949" y="2378786"/>
            <a:ext cx="3555158" cy="1545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AD20CD-54AA-4D16-8C84-B15E6A07F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699" y="4355078"/>
            <a:ext cx="3689657" cy="1662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66F97E-1471-4884-B7F2-F4C25BAB57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209" y="2335682"/>
            <a:ext cx="3797133" cy="1631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51BB87-3242-418D-BDA4-7583F25560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6209" y="4429969"/>
            <a:ext cx="3532472" cy="163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1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Pseudo-Randomness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5 -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16998"/>
            <a:ext cx="10047237" cy="4297074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Computers generate numbers in a predictable way using mathematical formulas.</a:t>
            </a:r>
          </a:p>
          <a:p>
            <a:pPr marL="114300" indent="0">
              <a:buNone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may include current time, mouse position, etc.</a:t>
            </a:r>
          </a:p>
          <a:p>
            <a:pPr marL="114300" indent="0">
              <a:buNone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 randomness is hard to achieve – we rely on natural processes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atmospheric noise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lava lamps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19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24485</TotalTime>
  <Words>617</Words>
  <Application>Microsoft Office PowerPoint</Application>
  <PresentationFormat>Widescreen</PresentationFormat>
  <Paragraphs>145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Consolas</vt:lpstr>
      <vt:lpstr>Calibri</vt:lpstr>
      <vt:lpstr>Segoe UI Emoji</vt:lpstr>
      <vt:lpstr>Office Theme</vt:lpstr>
      <vt:lpstr>CSE 121 – Lesson 5</vt:lpstr>
      <vt:lpstr>Announcements, Reminders</vt:lpstr>
      <vt:lpstr>Last time: for loops!</vt:lpstr>
      <vt:lpstr>Fencepost Pattern</vt:lpstr>
      <vt:lpstr>Fencepost Pattern</vt:lpstr>
      <vt:lpstr>(PCM) Nested for loops</vt:lpstr>
      <vt:lpstr>PowerPoint Presentation</vt:lpstr>
      <vt:lpstr>PowerPoint Presentation</vt:lpstr>
      <vt:lpstr>Pseudo-Randomness</vt:lpstr>
      <vt:lpstr>(PCM) Random</vt:lpstr>
      <vt:lpstr>(PCM) Math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mnats</cp:lastModifiedBy>
  <cp:revision>80</cp:revision>
  <dcterms:created xsi:type="dcterms:W3CDTF">2020-09-29T18:40:50Z</dcterms:created>
  <dcterms:modified xsi:type="dcterms:W3CDTF">2023-10-14T00:14:19Z</dcterms:modified>
</cp:coreProperties>
</file>