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handoutMasterIdLst>
    <p:handoutMasterId r:id="rId16"/>
  </p:handoutMasterIdLst>
  <p:sldIdLst>
    <p:sldId id="259" r:id="rId2"/>
    <p:sldId id="266" r:id="rId3"/>
    <p:sldId id="311" r:id="rId4"/>
    <p:sldId id="262" r:id="rId5"/>
    <p:sldId id="314" r:id="rId6"/>
    <p:sldId id="308" r:id="rId7"/>
    <p:sldId id="309" r:id="rId8"/>
    <p:sldId id="313" r:id="rId9"/>
    <p:sldId id="312" r:id="rId10"/>
    <p:sldId id="267" r:id="rId11"/>
    <p:sldId id="268" r:id="rId12"/>
    <p:sldId id="269" r:id="rId13"/>
    <p:sldId id="270"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nsolas" panose="020B0609020204030204" pitchFamily="49" charset="0"/>
      <p:regular r:id="rId21"/>
      <p:bold r:id="rId22"/>
      <p:italic r:id="rId23"/>
      <p:boldItalic r:id="rId24"/>
    </p:embeddedFont>
    <p:embeddedFont>
      <p:font typeface="Segoe UI Emoji" panose="020B0502040204020203"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oJJQ/Bx54phgIwE+RMXi9NrKuY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993366"/>
    <a:srgbClr val="990033"/>
    <a:srgbClr val="CCECFF"/>
    <a:srgbClr val="339966"/>
    <a:srgbClr val="0066FF"/>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0045" autoAdjust="0"/>
  </p:normalViewPr>
  <p:slideViewPr>
    <p:cSldViewPr snapToGrid="0">
      <p:cViewPr>
        <p:scale>
          <a:sx n="89" d="100"/>
          <a:sy n="89" d="100"/>
        </p:scale>
        <p:origin x="189"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233D88-8018-4E9F-AB4A-98A7BBAF2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7834B6-5C07-4317-936A-D39B3D436F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DF552-0698-4B73-9CF8-11036753CEB6}" type="datetimeFigureOut">
              <a:rPr lang="en-US" smtClean="0"/>
              <a:t>12/7/2023</a:t>
            </a:fld>
            <a:endParaRPr lang="en-US"/>
          </a:p>
        </p:txBody>
      </p:sp>
      <p:sp>
        <p:nvSpPr>
          <p:cNvPr id="4" name="Footer Placeholder 3">
            <a:extLst>
              <a:ext uri="{FF2B5EF4-FFF2-40B4-BE49-F238E27FC236}">
                <a16:creationId xmlns:a16="http://schemas.microsoft.com/office/drawing/2014/main" id="{E0D1CA0C-7DF0-4795-8351-9A39722C22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18879-4BC0-4CD3-9BD4-EA40A1FBC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84190-D873-4EA6-8530-DA7A931EF15D}" type="slidenum">
              <a:rPr lang="en-US" smtClean="0"/>
              <a:t>‹#›</a:t>
            </a:fld>
            <a:endParaRPr lang="en-US"/>
          </a:p>
        </p:txBody>
      </p:sp>
    </p:spTree>
    <p:extLst>
      <p:ext uri="{BB962C8B-B14F-4D97-AF65-F5344CB8AC3E}">
        <p14:creationId xmlns:p14="http://schemas.microsoft.com/office/powerpoint/2010/main" val="242413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573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361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dirty="0"/>
          </a:p>
        </p:txBody>
      </p:sp>
      <p:sp>
        <p:nvSpPr>
          <p:cNvPr id="21" name="Google Shape;2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body" idx="2"/>
          </p:nvPr>
        </p:nvSpPr>
        <p:spPr>
          <a:xfrm>
            <a:off x="6172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dirty="0"/>
          </a:p>
        </p:txBody>
      </p:sp>
      <p:sp>
        <p:nvSpPr>
          <p:cNvPr id="28" name="Google Shape;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a:p>
        </p:txBody>
      </p:sp>
      <p:sp>
        <p:nvSpPr>
          <p:cNvPr id="35" name="Google Shape;3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1" y="1889032"/>
            <a:ext cx="10515600" cy="39532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Activity">
    <p:spTree>
      <p:nvGrpSpPr>
        <p:cNvPr id="1" name="Shape 49"/>
        <p:cNvGrpSpPr/>
        <p:nvPr/>
      </p:nvGrpSpPr>
      <p:grpSpPr>
        <a:xfrm>
          <a:off x="0" y="0"/>
          <a:ext cx="0" cy="0"/>
          <a:chOff x="0" y="0"/>
          <a:chExt cx="0" cy="0"/>
        </a:xfrm>
      </p:grpSpPr>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Rectangle: Rounded Corners 1">
            <a:extLst>
              <a:ext uri="{FF2B5EF4-FFF2-40B4-BE49-F238E27FC236}">
                <a16:creationId xmlns:a16="http://schemas.microsoft.com/office/drawing/2014/main" id="{2CD06408-CBE8-49C8-BF99-8A874C03FAC6}"/>
              </a:ext>
            </a:extLst>
          </p:cNvPr>
          <p:cNvSpPr/>
          <p:nvPr userDrawn="1"/>
        </p:nvSpPr>
        <p:spPr>
          <a:xfrm>
            <a:off x="10132840" y="136525"/>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13942D-824F-4D58-BD74-D47D2D03BFE9}"/>
              </a:ext>
            </a:extLst>
          </p:cNvPr>
          <p:cNvSpPr/>
          <p:nvPr userDrawn="1"/>
        </p:nvSpPr>
        <p:spPr>
          <a:xfrm>
            <a:off x="1456148" y="300788"/>
            <a:ext cx="834074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Poll in with your answer!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6" name="Picture 5">
            <a:extLst>
              <a:ext uri="{FF2B5EF4-FFF2-40B4-BE49-F238E27FC236}">
                <a16:creationId xmlns:a16="http://schemas.microsoft.com/office/drawing/2014/main" id="{0DDF5B8D-E256-478A-8F30-2899A6E4B18B}"/>
              </a:ext>
            </a:extLst>
          </p:cNvPr>
          <p:cNvPicPr>
            <a:picLocks noChangeAspect="1"/>
          </p:cNvPicPr>
          <p:nvPr userDrawn="1"/>
        </p:nvPicPr>
        <p:blipFill>
          <a:blip r:embed="rId2"/>
          <a:stretch>
            <a:fillRect/>
          </a:stretch>
        </p:blipFill>
        <p:spPr>
          <a:xfrm>
            <a:off x="10272927" y="273685"/>
            <a:ext cx="1548625" cy="1554480"/>
          </a:xfrm>
          <a:prstGeom prst="rect">
            <a:avLst/>
          </a:prstGeom>
        </p:spPr>
      </p:pic>
    </p:spTree>
    <p:extLst>
      <p:ext uri="{BB962C8B-B14F-4D97-AF65-F5344CB8AC3E}">
        <p14:creationId xmlns:p14="http://schemas.microsoft.com/office/powerpoint/2010/main" val="341887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lang="en-US"/>
              <a:t>Lesson 18 - Autumn 2023</a:t>
            </a:r>
            <a:endParaRPr spc="-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15570">
              <a:lnSpc>
                <a:spcPts val="1240"/>
              </a:lnSpc>
            </a:pPr>
            <a:fld id="{81D60167-4931-47E6-BA6A-407CBD079E47}" type="slidenum">
              <a:rPr dirty="0"/>
              <a:t>‹#›</a:t>
            </a:fld>
            <a:endParaRPr dirty="0"/>
          </a:p>
        </p:txBody>
      </p:sp>
    </p:spTree>
    <p:extLst>
      <p:ext uri="{BB962C8B-B14F-4D97-AF65-F5344CB8AC3E}">
        <p14:creationId xmlns:p14="http://schemas.microsoft.com/office/powerpoint/2010/main" val="120162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9"/>
          <p:cNvSpPr txBox="1">
            <a:spLocks noGrp="1"/>
          </p:cNvSpPr>
          <p:nvPr>
            <p:ph type="body" idx="2"/>
          </p:nvPr>
        </p:nvSpPr>
        <p:spPr>
          <a:xfrm>
            <a:off x="839788" y="2505075"/>
            <a:ext cx="5157787" cy="35930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9"/>
          <p:cNvSpPr txBox="1">
            <a:spLocks noGrp="1"/>
          </p:cNvSpPr>
          <p:nvPr>
            <p:ph type="body" idx="4"/>
          </p:nvPr>
        </p:nvSpPr>
        <p:spPr>
          <a:xfrm>
            <a:off x="6170612" y="2500577"/>
            <a:ext cx="5183188" cy="3597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522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18 - Autumn 2023</a:t>
            </a:r>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55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Lesson 18 - Autumn 2023</a:t>
            </a:r>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p:cNvPicPr preferRelativeResize="0"/>
          <p:nvPr/>
        </p:nvPicPr>
        <p:blipFill rotWithShape="1">
          <a:blip r:embed="rId11">
            <a:alphaModFix/>
          </a:blip>
          <a:srcRect/>
          <a:stretch/>
        </p:blipFill>
        <p:spPr>
          <a:xfrm>
            <a:off x="0" y="6180666"/>
            <a:ext cx="12192000" cy="6773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pen.spotify.com/playlist/6WxIFj5lGV1tA8o2P2EcEC?si=f6bcc8ad6ef74442"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homes.cs.washington.edu/~mones/production.html" TargetMode="External"/><Relationship Id="rId3" Type="http://schemas.openxmlformats.org/officeDocument/2006/relationships/hyperlink" Target="https://www.youtube.com/watch?v=S7nL9IGWGqk" TargetMode="External"/><Relationship Id="rId7" Type="http://schemas.openxmlformats.org/officeDocument/2006/relationships/hyperlink" Target="https://www.youtube.com/watch?v=DEESvghKBUc&amp;list=PLTPQEx-31JXhosblxX6bQnCK_qy2No6uC&amp;index=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youtube.com/watch?v=h1NqpK4gDrM&amp;list=PLTPQEx-31JXhusD9twkKlguRlaQowh-Vw&amp;index=10" TargetMode="External"/><Relationship Id="rId11" Type="http://schemas.openxmlformats.org/officeDocument/2006/relationships/hyperlink" Target="https://www.chess.com/blog/CHESScom/hans-niemann-report" TargetMode="External"/><Relationship Id="rId5" Type="http://schemas.openxmlformats.org/officeDocument/2006/relationships/hyperlink" Target="https://www.youtube.com/watch?v=iMj9yz24gP8" TargetMode="External"/><Relationship Id="rId10" Type="http://schemas.openxmlformats.org/officeDocument/2006/relationships/hyperlink" Target="https://youtu.be/MTqUYFN5BbI?list=PLTPQEx-31JXhusD9twkKlguRlaQowh-Vw&amp;t=2285" TargetMode="External"/><Relationship Id="rId4" Type="http://schemas.openxmlformats.org/officeDocument/2006/relationships/hyperlink" Target="http://grail.cs.washington.edu/projects/nba_players/" TargetMode="External"/><Relationship Id="rId9" Type="http://schemas.openxmlformats.org/officeDocument/2006/relationships/hyperlink" Target="https://www.youtube.com/watch?v=heLdAGZu-VY&amp;list=PLTPQEx-31JXhosblxX6bQnCK_qy2No6uC&amp;index=14"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ourses.cs.washington.edu/courses/cse416/" TargetMode="External"/><Relationship Id="rId13" Type="http://schemas.openxmlformats.org/officeDocument/2006/relationships/hyperlink" Target="http://courses.cs.washington.edu/courses/cse340/" TargetMode="External"/><Relationship Id="rId3" Type="http://schemas.openxmlformats.org/officeDocument/2006/relationships/hyperlink" Target="https://courses.cs.washington.edu/courses/cse154/" TargetMode="External"/><Relationship Id="rId7" Type="http://schemas.openxmlformats.org/officeDocument/2006/relationships/hyperlink" Target="https://courses.cs.washington.edu/courses/cse374/" TargetMode="External"/><Relationship Id="rId12" Type="http://schemas.openxmlformats.org/officeDocument/2006/relationships/hyperlink" Target="http://courses.cs.washington.edu/courses/cse341/" TargetMode="External"/><Relationship Id="rId17" Type="http://schemas.openxmlformats.org/officeDocument/2006/relationships/hyperlink" Target="https://courses.cs.washington.edu/courses/cse123/" TargetMode="External"/><Relationship Id="rId2" Type="http://schemas.openxmlformats.org/officeDocument/2006/relationships/notesSlide" Target="../notesSlides/notesSlide6.xml"/><Relationship Id="rId16" Type="http://schemas.openxmlformats.org/officeDocument/2006/relationships/hyperlink" Target="https://courses.cs.washington.edu/courses/cse122/" TargetMode="External"/><Relationship Id="rId1" Type="http://schemas.openxmlformats.org/officeDocument/2006/relationships/slideLayout" Target="../slideLayouts/slideLayout8.xml"/><Relationship Id="rId6" Type="http://schemas.openxmlformats.org/officeDocument/2006/relationships/hyperlink" Target="https://courses.cs.washington.edu/courses/cse373/" TargetMode="External"/><Relationship Id="rId11" Type="http://schemas.openxmlformats.org/officeDocument/2006/relationships/hyperlink" Target="http://courses.cs.washington.edu/courses/cse331/" TargetMode="External"/><Relationship Id="rId5" Type="http://schemas.openxmlformats.org/officeDocument/2006/relationships/hyperlink" Target="https://courses.cs.washington.edu/courses/cse180/" TargetMode="External"/><Relationship Id="rId15" Type="http://schemas.openxmlformats.org/officeDocument/2006/relationships/hyperlink" Target="https://www.cs.washington.edu/academics/ugrad/nonmajor-options/nonmajor-courses" TargetMode="External"/><Relationship Id="rId10" Type="http://schemas.openxmlformats.org/officeDocument/2006/relationships/hyperlink" Target="http://courses.cs.washington.edu/courses/cse351/" TargetMode="External"/><Relationship Id="rId4" Type="http://schemas.openxmlformats.org/officeDocument/2006/relationships/hyperlink" Target="https://courses.cs.washington.edu/courses/cse163/" TargetMode="External"/><Relationship Id="rId9" Type="http://schemas.openxmlformats.org/officeDocument/2006/relationships/hyperlink" Target="http://courses.cs.washington.edu/courses/cse311/" TargetMode="External"/><Relationship Id="rId14" Type="http://schemas.openxmlformats.org/officeDocument/2006/relationships/hyperlink" Target="https://www.cs.washington.edu/academics/ugrad/current-studen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karan/Project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xkcd.com/142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Quine_(compu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21" Type="http://schemas.openxmlformats.org/officeDocument/2006/relationships/image" Target="../media/image24.png"/><Relationship Id="rId34" Type="http://schemas.openxmlformats.org/officeDocument/2006/relationships/image" Target="../media/image37.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png"/><Relationship Id="rId33" Type="http://schemas.openxmlformats.org/officeDocument/2006/relationships/image" Target="../media/image36.jpeg"/><Relationship Id="rId38" Type="http://schemas.openxmlformats.org/officeDocument/2006/relationships/image" Target="../media/image41.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jpeg"/><Relationship Id="rId37" Type="http://schemas.openxmlformats.org/officeDocument/2006/relationships/image" Target="../media/image40.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pn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jpeg"/><Relationship Id="rId8" Type="http://schemas.openxmlformats.org/officeDocument/2006/relationships/image" Target="../media/image11.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424247" y="1158240"/>
            <a:ext cx="9144000" cy="11427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CSE 121 – Lesson 18</a:t>
            </a:r>
            <a:endParaRPr dirty="0"/>
          </a:p>
        </p:txBody>
      </p:sp>
      <p:sp>
        <p:nvSpPr>
          <p:cNvPr id="4" name="TextBox 3">
            <a:extLst>
              <a:ext uri="{FF2B5EF4-FFF2-40B4-BE49-F238E27FC236}">
                <a16:creationId xmlns:a16="http://schemas.microsoft.com/office/drawing/2014/main" id="{FE898425-9749-4DAA-AB0A-3AEACC578081}"/>
              </a:ext>
            </a:extLst>
          </p:cNvPr>
          <p:cNvSpPr txBox="1"/>
          <p:nvPr/>
        </p:nvSpPr>
        <p:spPr>
          <a:xfrm>
            <a:off x="354582" y="5510015"/>
            <a:ext cx="2366419" cy="523220"/>
          </a:xfrm>
          <a:prstGeom prst="rect">
            <a:avLst/>
          </a:prstGeom>
          <a:noFill/>
        </p:spPr>
        <p:txBody>
          <a:bodyPr wrap="square" rtlCol="0">
            <a:spAutoFit/>
          </a:bodyPr>
          <a:lstStyle/>
          <a:p>
            <a:pPr algn="ctr"/>
            <a:r>
              <a:rPr lang="en-US" sz="2800" b="1" dirty="0">
                <a:solidFill>
                  <a:srgbClr val="9900CC"/>
                </a:solidFill>
                <a:latin typeface="Calibri" panose="020F0502020204030204" pitchFamily="34" charset="0"/>
                <a:cs typeface="Calibri" panose="020F0502020204030204" pitchFamily="34" charset="0"/>
              </a:rPr>
              <a:t>sli.do #cse121</a:t>
            </a:r>
          </a:p>
        </p:txBody>
      </p:sp>
      <p:pic>
        <p:nvPicPr>
          <p:cNvPr id="6" name="Picture 5">
            <a:extLst>
              <a:ext uri="{FF2B5EF4-FFF2-40B4-BE49-F238E27FC236}">
                <a16:creationId xmlns:a16="http://schemas.microsoft.com/office/drawing/2014/main" id="{BA3A3D10-5FD5-4D0D-A788-DA7001796889}"/>
              </a:ext>
            </a:extLst>
          </p:cNvPr>
          <p:cNvPicPr>
            <a:picLocks noChangeAspect="1"/>
          </p:cNvPicPr>
          <p:nvPr/>
        </p:nvPicPr>
        <p:blipFill>
          <a:blip r:embed="rId3"/>
          <a:stretch>
            <a:fillRect/>
          </a:stretch>
        </p:blipFill>
        <p:spPr>
          <a:xfrm>
            <a:off x="626835" y="3727920"/>
            <a:ext cx="1821912" cy="1828800"/>
          </a:xfrm>
          <a:prstGeom prst="rect">
            <a:avLst/>
          </a:prstGeom>
        </p:spPr>
      </p:pic>
      <p:sp>
        <p:nvSpPr>
          <p:cNvPr id="12" name="object 3">
            <a:extLst>
              <a:ext uri="{FF2B5EF4-FFF2-40B4-BE49-F238E27FC236}">
                <a16:creationId xmlns:a16="http://schemas.microsoft.com/office/drawing/2014/main" id="{948DAD4D-E9E8-463A-A215-9F831D4452C9}"/>
              </a:ext>
            </a:extLst>
          </p:cNvPr>
          <p:cNvSpPr txBox="1"/>
          <p:nvPr/>
        </p:nvSpPr>
        <p:spPr>
          <a:xfrm>
            <a:off x="3311339" y="2187598"/>
            <a:ext cx="5369815" cy="1634422"/>
          </a:xfrm>
          <a:prstGeom prst="rect">
            <a:avLst/>
          </a:prstGeom>
        </p:spPr>
        <p:txBody>
          <a:bodyPr vert="horz" wrap="square" lIns="0" tIns="104775" rIns="0" bIns="0" rtlCol="0">
            <a:spAutoFit/>
          </a:bodyPr>
          <a:lstStyle/>
          <a:p>
            <a:pPr marL="227329" algn="ctr">
              <a:lnSpc>
                <a:spcPct val="100000"/>
              </a:lnSpc>
              <a:spcBef>
                <a:spcPts val="825"/>
              </a:spcBef>
            </a:pPr>
            <a:r>
              <a:rPr sz="2400" dirty="0">
                <a:latin typeface="Calibri"/>
                <a:ea typeface="Calibri" panose="020F0502020204030204" pitchFamily="34" charset="0"/>
                <a:cs typeface="Calibri"/>
              </a:rPr>
              <a:t>Miya</a:t>
            </a:r>
            <a:r>
              <a:rPr sz="2400" spc="-15" dirty="0">
                <a:latin typeface="Calibri"/>
                <a:ea typeface="Calibri" panose="020F0502020204030204" pitchFamily="34" charset="0"/>
                <a:cs typeface="Calibri"/>
              </a:rPr>
              <a:t> </a:t>
            </a:r>
            <a:r>
              <a:rPr sz="2400" spc="-10" dirty="0">
                <a:latin typeface="Calibri"/>
                <a:ea typeface="Calibri" panose="020F0502020204030204" pitchFamily="34" charset="0"/>
                <a:cs typeface="Calibri"/>
              </a:rPr>
              <a:t>Natsuhara</a:t>
            </a:r>
            <a:endParaRPr sz="2400" dirty="0">
              <a:latin typeface="Calibri"/>
              <a:ea typeface="Calibri" panose="020F0502020204030204" pitchFamily="34" charset="0"/>
              <a:cs typeface="Calibri"/>
            </a:endParaRPr>
          </a:p>
          <a:p>
            <a:pPr marL="229870" algn="ctr">
              <a:lnSpc>
                <a:spcPct val="100000"/>
              </a:lnSpc>
              <a:spcBef>
                <a:spcPts val="720"/>
              </a:spcBef>
            </a:pPr>
            <a:r>
              <a:rPr lang="en-US" sz="2400" dirty="0">
                <a:latin typeface="Calibri"/>
                <a:ea typeface="Calibri" panose="020F0502020204030204" pitchFamily="34" charset="0"/>
                <a:cs typeface="Calibri"/>
              </a:rPr>
              <a:t>Autumn </a:t>
            </a:r>
            <a:r>
              <a:rPr sz="2400" spc="-20" dirty="0">
                <a:latin typeface="Calibri"/>
                <a:ea typeface="Calibri" panose="020F0502020204030204" pitchFamily="34" charset="0"/>
                <a:cs typeface="Calibri"/>
              </a:rPr>
              <a:t>2023</a:t>
            </a:r>
            <a:endParaRPr sz="2400" dirty="0">
              <a:latin typeface="Calibri"/>
              <a:ea typeface="Calibri" panose="020F0502020204030204" pitchFamily="34" charset="0"/>
              <a:cs typeface="Calibri"/>
            </a:endParaRPr>
          </a:p>
          <a:p>
            <a:pPr marL="12700">
              <a:lnSpc>
                <a:spcPct val="100000"/>
              </a:lnSpc>
              <a:spcBef>
                <a:spcPts val="2105"/>
              </a:spcBef>
            </a:pPr>
            <a:r>
              <a:rPr sz="2800" dirty="0">
                <a:latin typeface="Calibri"/>
                <a:ea typeface="Calibri" panose="020F0502020204030204" pitchFamily="34" charset="0"/>
                <a:cs typeface="Calibri"/>
              </a:rPr>
              <a:t>Music:</a:t>
            </a:r>
            <a:r>
              <a:rPr sz="2800" spc="-40" dirty="0">
                <a:latin typeface="Calibri"/>
                <a:ea typeface="Calibri" panose="020F0502020204030204" pitchFamily="34" charset="0"/>
                <a:cs typeface="Calibri"/>
              </a:rPr>
              <a:t> </a:t>
            </a:r>
            <a:r>
              <a:rPr lang="fr-FR" sz="2800" u="sng" dirty="0">
                <a:solidFill>
                  <a:srgbClr val="330064"/>
                </a:solidFill>
                <a:uFill>
                  <a:solidFill>
                    <a:srgbClr val="330064"/>
                  </a:solidFill>
                </a:uFill>
                <a:latin typeface="Calibri"/>
                <a:ea typeface="Calibri" panose="020F0502020204030204" pitchFamily="34" charset="0"/>
                <a:cs typeface="Calibri"/>
                <a:hlinkClick r:id="rId4"/>
              </a:rPr>
              <a:t>121 23au Lecture Tunes 🌦️</a:t>
            </a:r>
            <a:endParaRPr sz="2800" dirty="0">
              <a:latin typeface="Segoe UI Emoji"/>
              <a:ea typeface="Calibri" panose="020F0502020204030204" pitchFamily="34" charset="0"/>
              <a:cs typeface="Segoe UI Emoji"/>
            </a:endParaRPr>
          </a:p>
        </p:txBody>
      </p:sp>
      <p:sp>
        <p:nvSpPr>
          <p:cNvPr id="13" name="TextBox 12">
            <a:extLst>
              <a:ext uri="{FF2B5EF4-FFF2-40B4-BE49-F238E27FC236}">
                <a16:creationId xmlns:a16="http://schemas.microsoft.com/office/drawing/2014/main" id="{949AC470-F269-4CFF-995B-E48DC7BEE439}"/>
              </a:ext>
            </a:extLst>
          </p:cNvPr>
          <p:cNvSpPr txBox="1"/>
          <p:nvPr/>
        </p:nvSpPr>
        <p:spPr>
          <a:xfrm>
            <a:off x="3106292" y="3963299"/>
            <a:ext cx="5979415" cy="2308324"/>
          </a:xfrm>
          <a:prstGeom prst="rect">
            <a:avLst/>
          </a:prstGeom>
          <a:noFill/>
        </p:spPr>
        <p:txBody>
          <a:bodyPr wrap="square" numCol="6"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TAs: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Trey</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Sebastian</a:t>
            </a:r>
          </a:p>
          <a:p>
            <a:r>
              <a:rPr lang="en-US" sz="1800" dirty="0">
                <a:latin typeface="Calibri" panose="020F0502020204030204" pitchFamily="34" charset="0"/>
                <a:ea typeface="Calibri" panose="020F0502020204030204" pitchFamily="34" charset="0"/>
                <a:cs typeface="Calibri" panose="020F0502020204030204" pitchFamily="34" charset="0"/>
              </a:rPr>
              <a:t>Annie</a:t>
            </a:r>
          </a:p>
          <a:p>
            <a:r>
              <a:rPr lang="en-US" sz="1800" dirty="0">
                <a:latin typeface="Calibri" panose="020F0502020204030204" pitchFamily="34" charset="0"/>
                <a:ea typeface="Calibri" panose="020F0502020204030204" pitchFamily="34" charset="0"/>
                <a:cs typeface="Calibri" panose="020F0502020204030204" pitchFamily="34" charset="0"/>
              </a:rPr>
              <a:t>Jasmine</a:t>
            </a:r>
          </a:p>
          <a:p>
            <a:r>
              <a:rPr lang="en-US" sz="1800" dirty="0">
                <a:latin typeface="Calibri" panose="020F0502020204030204" pitchFamily="34" charset="0"/>
                <a:ea typeface="Calibri" panose="020F0502020204030204" pitchFamily="34" charset="0"/>
                <a:cs typeface="Calibri" panose="020F0502020204030204" pitchFamily="34" charset="0"/>
              </a:rPr>
              <a:t>Christian</a:t>
            </a:r>
          </a:p>
          <a:p>
            <a:r>
              <a:rPr lang="en-US" sz="1800" dirty="0">
                <a:latin typeface="Calibri" panose="020F0502020204030204" pitchFamily="34" charset="0"/>
                <a:ea typeface="Calibri" panose="020F0502020204030204" pitchFamily="34" charset="0"/>
                <a:cs typeface="Calibri" panose="020F0502020204030204" pitchFamily="34" charset="0"/>
              </a:rPr>
              <a:t>Lucas</a:t>
            </a:r>
          </a:p>
          <a:p>
            <a:r>
              <a:rPr lang="en-US" sz="1800" dirty="0">
                <a:latin typeface="Calibri" panose="020F0502020204030204" pitchFamily="34" charset="0"/>
                <a:ea typeface="Calibri" panose="020F0502020204030204" pitchFamily="34" charset="0"/>
                <a:cs typeface="Calibri" panose="020F0502020204030204" pitchFamily="34" charset="0"/>
              </a:rPr>
              <a:t>Logan</a:t>
            </a:r>
          </a:p>
          <a:p>
            <a:r>
              <a:rPr lang="en-US" sz="1800" dirty="0">
                <a:latin typeface="Calibri" panose="020F0502020204030204" pitchFamily="34" charset="0"/>
                <a:ea typeface="Calibri" panose="020F0502020204030204" pitchFamily="34" charset="0"/>
                <a:cs typeface="Calibri" panose="020F0502020204030204" pitchFamily="34" charset="0"/>
              </a:rPr>
              <a:t>Jacob</a:t>
            </a:r>
          </a:p>
          <a:p>
            <a:r>
              <a:rPr lang="en-US" sz="1800" dirty="0">
                <a:latin typeface="Calibri" panose="020F0502020204030204" pitchFamily="34" charset="0"/>
                <a:ea typeface="Calibri" panose="020F0502020204030204" pitchFamily="34" charset="0"/>
                <a:cs typeface="Calibri" panose="020F0502020204030204" pitchFamily="34" charset="0"/>
              </a:rPr>
              <a:t>Christina</a:t>
            </a:r>
          </a:p>
          <a:p>
            <a:r>
              <a:rPr lang="en-US" sz="1800" dirty="0">
                <a:latin typeface="Calibri" panose="020F0502020204030204" pitchFamily="34" charset="0"/>
                <a:ea typeface="Calibri" panose="020F0502020204030204" pitchFamily="34" charset="0"/>
                <a:cs typeface="Calibri" panose="020F0502020204030204" pitchFamily="34" charset="0"/>
              </a:rPr>
              <a:t>Colton</a:t>
            </a:r>
          </a:p>
          <a:p>
            <a:r>
              <a:rPr lang="en-US" sz="1800" dirty="0" err="1">
                <a:latin typeface="Calibri" panose="020F0502020204030204" pitchFamily="34" charset="0"/>
                <a:ea typeface="Calibri" panose="020F0502020204030204" pitchFamily="34" charset="0"/>
                <a:cs typeface="Calibri" panose="020F0502020204030204" pitchFamily="34" charset="0"/>
              </a:rPr>
              <a:t>Janvi</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err="1">
                <a:latin typeface="Calibri" panose="020F0502020204030204" pitchFamily="34" charset="0"/>
                <a:ea typeface="Calibri" panose="020F0502020204030204" pitchFamily="34" charset="0"/>
                <a:cs typeface="Calibri" panose="020F0502020204030204" pitchFamily="34" charset="0"/>
              </a:rPr>
              <a:t>Arkita</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Vidhi</a:t>
            </a:r>
          </a:p>
          <a:p>
            <a:r>
              <a:rPr lang="en-US" sz="1800" dirty="0" err="1">
                <a:latin typeface="Calibri" panose="020F0502020204030204" pitchFamily="34" charset="0"/>
                <a:ea typeface="Calibri" panose="020F0502020204030204" pitchFamily="34" charset="0"/>
                <a:cs typeface="Calibri" panose="020F0502020204030204" pitchFamily="34" charset="0"/>
              </a:rPr>
              <a:t>Ritesh</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err="1">
                <a:latin typeface="Calibri" panose="020F0502020204030204" pitchFamily="34" charset="0"/>
                <a:ea typeface="Calibri" panose="020F0502020204030204" pitchFamily="34" charset="0"/>
                <a:cs typeface="Calibri" panose="020F0502020204030204" pitchFamily="34" charset="0"/>
              </a:rPr>
              <a:t>Hibbah</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Julia</a:t>
            </a:r>
          </a:p>
          <a:p>
            <a:r>
              <a:rPr lang="en-US" sz="1800" dirty="0" err="1">
                <a:latin typeface="Calibri" panose="020F0502020204030204" pitchFamily="34" charset="0"/>
                <a:ea typeface="Calibri" panose="020F0502020204030204" pitchFamily="34" charset="0"/>
                <a:cs typeface="Calibri" panose="020F0502020204030204" pitchFamily="34" charset="0"/>
              </a:rPr>
              <a:t>Sahej</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Anju</a:t>
            </a:r>
          </a:p>
          <a:p>
            <a:r>
              <a:rPr lang="en-US" sz="1800" dirty="0" err="1">
                <a:latin typeface="Calibri" panose="020F0502020204030204" pitchFamily="34" charset="0"/>
                <a:ea typeface="Calibri" panose="020F0502020204030204" pitchFamily="34" charset="0"/>
                <a:cs typeface="Calibri" panose="020F0502020204030204" pitchFamily="34" charset="0"/>
              </a:rPr>
              <a:t>Jonus</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Lydia</a:t>
            </a:r>
          </a:p>
          <a:p>
            <a:r>
              <a:rPr lang="en-US" sz="1800" dirty="0">
                <a:latin typeface="Calibri" panose="020F0502020204030204" pitchFamily="34" charset="0"/>
                <a:ea typeface="Calibri" panose="020F0502020204030204" pitchFamily="34" charset="0"/>
                <a:cs typeface="Calibri" panose="020F0502020204030204" pitchFamily="34" charset="0"/>
              </a:rPr>
              <a:t>Luke</a:t>
            </a:r>
          </a:p>
          <a:p>
            <a:r>
              <a:rPr lang="en-US" sz="1800" dirty="0">
                <a:latin typeface="Calibri" panose="020F0502020204030204" pitchFamily="34" charset="0"/>
                <a:ea typeface="Calibri" panose="020F0502020204030204" pitchFamily="34" charset="0"/>
                <a:cs typeface="Calibri" panose="020F0502020204030204" pitchFamily="34" charset="0"/>
              </a:rPr>
              <a:t>Andras</a:t>
            </a:r>
          </a:p>
          <a:p>
            <a:r>
              <a:rPr lang="en-US" sz="1800" dirty="0" err="1">
                <a:latin typeface="Calibri" panose="020F0502020204030204" pitchFamily="34" charset="0"/>
                <a:ea typeface="Calibri" panose="020F0502020204030204" pitchFamily="34" charset="0"/>
                <a:cs typeface="Calibri" panose="020F0502020204030204" pitchFamily="34" charset="0"/>
              </a:rPr>
              <a:t>Archit</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Ayesha</a:t>
            </a:r>
          </a:p>
          <a:p>
            <a:r>
              <a:rPr lang="en-US" sz="1800" dirty="0">
                <a:latin typeface="Calibri" panose="020F0502020204030204" pitchFamily="34" charset="0"/>
                <a:ea typeface="Calibri" panose="020F0502020204030204" pitchFamily="34" charset="0"/>
                <a:cs typeface="Calibri" panose="020F0502020204030204" pitchFamily="34" charset="0"/>
              </a:rPr>
              <a:t>Vinay</a:t>
            </a:r>
          </a:p>
          <a:p>
            <a:r>
              <a:rPr lang="en-US" sz="1800" dirty="0">
                <a:latin typeface="Calibri" panose="020F0502020204030204" pitchFamily="34" charset="0"/>
                <a:ea typeface="Calibri" panose="020F0502020204030204" pitchFamily="34" charset="0"/>
                <a:cs typeface="Calibri" panose="020F0502020204030204" pitchFamily="34" charset="0"/>
              </a:rPr>
              <a:t>Maria</a:t>
            </a:r>
          </a:p>
          <a:p>
            <a:r>
              <a:rPr lang="en-US" sz="1800" dirty="0">
                <a:latin typeface="Calibri" panose="020F0502020204030204" pitchFamily="34" charset="0"/>
                <a:ea typeface="Calibri" panose="020F0502020204030204" pitchFamily="34" charset="0"/>
                <a:cs typeface="Calibri" panose="020F0502020204030204" pitchFamily="34" charset="0"/>
              </a:rPr>
              <a:t>Shreya</a:t>
            </a:r>
          </a:p>
          <a:p>
            <a:r>
              <a:rPr lang="en-US" sz="1800" dirty="0">
                <a:latin typeface="Calibri" panose="020F0502020204030204" pitchFamily="34" charset="0"/>
                <a:ea typeface="Calibri" panose="020F0502020204030204" pitchFamily="34" charset="0"/>
                <a:cs typeface="Calibri" panose="020F0502020204030204" pitchFamily="34" charset="0"/>
              </a:rPr>
              <a:t>Andy</a:t>
            </a:r>
          </a:p>
          <a:p>
            <a:r>
              <a:rPr lang="en-US" sz="1800" dirty="0">
                <a:latin typeface="Calibri" panose="020F0502020204030204" pitchFamily="34" charset="0"/>
                <a:ea typeface="Calibri" panose="020F0502020204030204" pitchFamily="34" charset="0"/>
                <a:cs typeface="Calibri" panose="020F0502020204030204" pitchFamily="34" charset="0"/>
              </a:rPr>
              <a:t>Nicolas</a:t>
            </a:r>
          </a:p>
          <a:p>
            <a:r>
              <a:rPr lang="en-US" sz="1800" dirty="0">
                <a:latin typeface="Calibri" panose="020F0502020204030204" pitchFamily="34" charset="0"/>
                <a:ea typeface="Calibri" panose="020F0502020204030204" pitchFamily="34" charset="0"/>
                <a:cs typeface="Calibri" panose="020F0502020204030204" pitchFamily="34" charset="0"/>
              </a:rPr>
              <a:t>Shayna</a:t>
            </a:r>
          </a:p>
          <a:p>
            <a:r>
              <a:rPr lang="en-US" sz="1800" dirty="0">
                <a:latin typeface="Calibri" panose="020F0502020204030204" pitchFamily="34" charset="0"/>
                <a:ea typeface="Calibri" panose="020F0502020204030204" pitchFamily="34" charset="0"/>
                <a:cs typeface="Calibri" panose="020F0502020204030204" pitchFamily="34" charset="0"/>
              </a:rPr>
              <a:t>Hannah</a:t>
            </a:r>
          </a:p>
          <a:p>
            <a:r>
              <a:rPr lang="en-US" sz="1800" dirty="0">
                <a:latin typeface="Calibri" panose="020F0502020204030204" pitchFamily="34" charset="0"/>
                <a:ea typeface="Calibri" panose="020F0502020204030204" pitchFamily="34" charset="0"/>
                <a:cs typeface="Calibri" panose="020F0502020204030204" pitchFamily="34" charset="0"/>
              </a:rPr>
              <a:t>Aishah</a:t>
            </a:r>
          </a:p>
          <a:p>
            <a:r>
              <a:rPr lang="en-US" sz="1800" dirty="0">
                <a:latin typeface="Calibri" panose="020F0502020204030204" pitchFamily="34" charset="0"/>
                <a:ea typeface="Calibri" panose="020F0502020204030204" pitchFamily="34" charset="0"/>
                <a:cs typeface="Calibri" panose="020F0502020204030204" pitchFamily="34" charset="0"/>
              </a:rPr>
              <a:t>Kriti</a:t>
            </a:r>
          </a:p>
          <a:p>
            <a:r>
              <a:rPr lang="en-US" sz="1800" dirty="0">
                <a:latin typeface="Calibri" panose="020F0502020204030204" pitchFamily="34" charset="0"/>
                <a:ea typeface="Calibri" panose="020F0502020204030204" pitchFamily="34" charset="0"/>
                <a:cs typeface="Calibri" panose="020F0502020204030204" pitchFamily="34" charset="0"/>
              </a:rPr>
              <a:t>Minh</a:t>
            </a:r>
          </a:p>
          <a:p>
            <a:r>
              <a:rPr lang="en-US" sz="1800" dirty="0">
                <a:latin typeface="Calibri" panose="020F0502020204030204" pitchFamily="34" charset="0"/>
                <a:ea typeface="Calibri" panose="020F0502020204030204" pitchFamily="34" charset="0"/>
                <a:cs typeface="Calibri" panose="020F0502020204030204" pitchFamily="34" charset="0"/>
              </a:rPr>
              <a:t>Vivian</a:t>
            </a:r>
          </a:p>
          <a:p>
            <a:r>
              <a:rPr lang="en-US" sz="1800" dirty="0">
                <a:latin typeface="Calibri" panose="020F0502020204030204" pitchFamily="34" charset="0"/>
                <a:ea typeface="Calibri" panose="020F0502020204030204" pitchFamily="34" charset="0"/>
                <a:cs typeface="Calibri" panose="020F0502020204030204" pitchFamily="34" charset="0"/>
              </a:rPr>
              <a:t>Nicole</a:t>
            </a:r>
          </a:p>
          <a:p>
            <a:r>
              <a:rPr lang="en-US" sz="1800" dirty="0">
                <a:latin typeface="Calibri" panose="020F0502020204030204" pitchFamily="34" charset="0"/>
                <a:ea typeface="Calibri" panose="020F0502020204030204" pitchFamily="34" charset="0"/>
                <a:cs typeface="Calibri" panose="020F0502020204030204" pitchFamily="34" charset="0"/>
              </a:rPr>
              <a:t>Simon</a:t>
            </a:r>
          </a:p>
          <a:p>
            <a:r>
              <a:rPr lang="en-US" sz="1800" dirty="0">
                <a:latin typeface="Calibri" panose="020F0502020204030204" pitchFamily="34" charset="0"/>
                <a:ea typeface="Calibri" panose="020F0502020204030204" pitchFamily="34" charset="0"/>
                <a:cs typeface="Calibri" panose="020F0502020204030204" pitchFamily="34" charset="0"/>
              </a:rPr>
              <a:t>Jessie</a:t>
            </a:r>
          </a:p>
          <a:p>
            <a:r>
              <a:rPr lang="en-US" sz="1800" dirty="0">
                <a:latin typeface="Calibri" panose="020F0502020204030204" pitchFamily="34" charset="0"/>
                <a:ea typeface="Calibri" panose="020F0502020204030204" pitchFamily="34" charset="0"/>
                <a:cs typeface="Calibri" panose="020F0502020204030204" pitchFamily="34" charset="0"/>
              </a:rPr>
              <a:t>Lydia</a:t>
            </a:r>
          </a:p>
          <a:p>
            <a:r>
              <a:rPr lang="en-US" sz="1800" dirty="0" err="1">
                <a:latin typeface="Calibri" panose="020F0502020204030204" pitchFamily="34" charset="0"/>
                <a:ea typeface="Calibri" panose="020F0502020204030204" pitchFamily="34" charset="0"/>
                <a:cs typeface="Calibri" panose="020F0502020204030204" pitchFamily="34" charset="0"/>
              </a:rPr>
              <a:t>Yijia</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Applications of CS</a:t>
            </a:r>
            <a:endParaRPr/>
          </a:p>
        </p:txBody>
      </p:sp>
      <p:sp>
        <p:nvSpPr>
          <p:cNvPr id="220" name="Google Shape;220;p12"/>
          <p:cNvSpPr txBox="1">
            <a:spLocks noGrp="1"/>
          </p:cNvSpPr>
          <p:nvPr>
            <p:ph type="body" idx="1"/>
          </p:nvPr>
        </p:nvSpPr>
        <p:spPr>
          <a:xfrm>
            <a:off x="838200" y="1825625"/>
            <a:ext cx="10515600" cy="421851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i="1"/>
              <a:t>or “What can I do with what I learned?”</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3"/>
              </a:rPr>
              <a:t>Detect and prevent toxicity online</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4"/>
              </a:rPr>
              <a:t>Digitize basketball players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5"/>
              </a:rPr>
              <a:t>Help DHH people identify sounds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6"/>
              </a:rPr>
              <a:t>Figure out how to best distribute relief funds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7"/>
              </a:rPr>
              <a:t>Recognize disinformation online</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8"/>
              </a:rPr>
              <a:t>Make movies</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9"/>
              </a:rPr>
              <a:t>Improve digital collaboration</a:t>
            </a:r>
            <a:endParaRPr/>
          </a:p>
          <a:p>
            <a:pPr marL="228600" lvl="0" indent="-215265" algn="l" rtl="0">
              <a:lnSpc>
                <a:spcPct val="90000"/>
              </a:lnSpc>
              <a:spcBef>
                <a:spcPts val="1000"/>
              </a:spcBef>
              <a:spcAft>
                <a:spcPts val="0"/>
              </a:spcAft>
              <a:buClr>
                <a:schemeClr val="dk1"/>
              </a:buClr>
              <a:buSzPct val="100000"/>
              <a:buChar char="•"/>
            </a:pPr>
            <a:r>
              <a:rPr lang="en-US" u="sng">
                <a:solidFill>
                  <a:schemeClr val="hlink"/>
                </a:solidFill>
                <a:hlinkClick r:id="rId10"/>
              </a:rPr>
              <a:t>Fix Olympic badminton</a:t>
            </a:r>
            <a:r>
              <a:rPr lang="en-US"/>
              <a:t> &amp; </a:t>
            </a:r>
            <a:r>
              <a:rPr lang="en-US" u="sng">
                <a:solidFill>
                  <a:schemeClr val="hlink"/>
                </a:solidFill>
                <a:hlinkClick r:id="rId11"/>
              </a:rPr>
              <a:t>Identintify cheating in chess</a:t>
            </a:r>
            <a:endParaRPr/>
          </a:p>
          <a:p>
            <a:pPr marL="228600" lvl="0" indent="-215265" algn="l" rtl="0">
              <a:lnSpc>
                <a:spcPct val="90000"/>
              </a:lnSpc>
              <a:spcBef>
                <a:spcPts val="1000"/>
              </a:spcBef>
              <a:spcAft>
                <a:spcPts val="0"/>
              </a:spcAft>
              <a:buClr>
                <a:schemeClr val="dk1"/>
              </a:buClr>
              <a:buSzPct val="100000"/>
              <a:buChar char="•"/>
            </a:pPr>
            <a:r>
              <a:rPr lang="en-US"/>
              <a:t>And so much more!</a:t>
            </a:r>
            <a:endParaRPr/>
          </a:p>
          <a:p>
            <a:pPr marL="228600" lvl="0" indent="-64135" algn="l" rtl="0">
              <a:lnSpc>
                <a:spcPct val="90000"/>
              </a:lnSpc>
              <a:spcBef>
                <a:spcPts val="1000"/>
              </a:spcBef>
              <a:spcAft>
                <a:spcPts val="0"/>
              </a:spcAft>
              <a:buClr>
                <a:schemeClr val="dk1"/>
              </a:buClr>
              <a:buSzPct val="100000"/>
              <a:buNone/>
            </a:pPr>
            <a:endParaRPr/>
          </a:p>
        </p:txBody>
      </p:sp>
      <p:sp>
        <p:nvSpPr>
          <p:cNvPr id="221" name="Google Shape;22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22" name="Google Shape;22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Lesson 18 - Autumn 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32" name="Google Shape;232;p13"/>
          <p:cNvGraphicFramePr/>
          <p:nvPr>
            <p:extLst>
              <p:ext uri="{D42A27DB-BD31-4B8C-83A1-F6EECF244321}">
                <p14:modId xmlns:p14="http://schemas.microsoft.com/office/powerpoint/2010/main" val="1415869887"/>
              </p:ext>
            </p:extLst>
          </p:nvPr>
        </p:nvGraphicFramePr>
        <p:xfrm>
          <a:off x="5483025" y="2451457"/>
          <a:ext cx="5867599" cy="2946430"/>
        </p:xfrm>
        <a:graphic>
          <a:graphicData uri="http://schemas.openxmlformats.org/drawingml/2006/table">
            <a:tbl>
              <a:tblPr firstRow="1" bandRow="1">
                <a:noFill/>
              </a:tblPr>
              <a:tblGrid>
                <a:gridCol w="1331333">
                  <a:extLst>
                    <a:ext uri="{9D8B030D-6E8A-4147-A177-3AD203B41FA5}">
                      <a16:colId xmlns:a16="http://schemas.microsoft.com/office/drawing/2014/main" val="20000"/>
                    </a:ext>
                  </a:extLst>
                </a:gridCol>
                <a:gridCol w="4536266">
                  <a:extLst>
                    <a:ext uri="{9D8B030D-6E8A-4147-A177-3AD203B41FA5}">
                      <a16:colId xmlns:a16="http://schemas.microsoft.com/office/drawing/2014/main" val="20001"/>
                    </a:ext>
                  </a:extLst>
                </a:gridCol>
              </a:tblGrid>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Course</a:t>
                      </a:r>
                      <a:endParaRPr sz="14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Overview</a:t>
                      </a:r>
                      <a:endParaRPr sz="1400" u="none" strike="noStrike" cap="none" dirty="0"/>
                    </a:p>
                  </a:txBody>
                  <a:tcPr marL="45050" marR="45050" marT="45725" marB="45725"/>
                </a:tc>
                <a:extLst>
                  <a:ext uri="{0D108BD9-81ED-4DB2-BD59-A6C34878D82A}">
                    <a16:rowId xmlns:a16="http://schemas.microsoft.com/office/drawing/2014/main" val="10000"/>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solidFill>
                            <a:schemeClr val="hlink"/>
                          </a:solidFill>
                          <a:hlinkClick r:id="rId3"/>
                        </a:rPr>
                        <a:t>CSE 154</a:t>
                      </a:r>
                      <a:endParaRPr sz="1800" u="none" strike="noStrike" cap="none" dirty="0"/>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Intro. to web programming (several languages)</a:t>
                      </a:r>
                      <a:endParaRPr sz="1400" u="none" strike="noStrike" cap="none" dirty="0"/>
                    </a:p>
                  </a:txBody>
                  <a:tcPr marL="45050" marR="45050" marT="45725" marB="45725"/>
                </a:tc>
                <a:extLst>
                  <a:ext uri="{0D108BD9-81ED-4DB2-BD59-A6C34878D82A}">
                    <a16:rowId xmlns:a16="http://schemas.microsoft.com/office/drawing/2014/main" val="10001"/>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4"/>
                        </a:rPr>
                        <a:t>CSE 163</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Intermediate programming, data analysis (Python)</a:t>
                      </a:r>
                      <a:endParaRPr sz="1400" u="none" strike="noStrike" cap="none"/>
                    </a:p>
                  </a:txBody>
                  <a:tcPr marL="45050" marR="45050" marT="45725" marB="45725"/>
                </a:tc>
                <a:extLst>
                  <a:ext uri="{0D108BD9-81ED-4DB2-BD59-A6C34878D82A}">
                    <a16:rowId xmlns:a16="http://schemas.microsoft.com/office/drawing/2014/main" val="10002"/>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5"/>
                        </a:rPr>
                        <a:t>CSE 180</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Introduction to data science (Python)</a:t>
                      </a:r>
                      <a:endParaRPr sz="1400" u="none" strike="noStrike" cap="none" dirty="0"/>
                    </a:p>
                  </a:txBody>
                  <a:tcPr marL="45050" marR="45050" marT="45725" marB="45725"/>
                </a:tc>
                <a:extLst>
                  <a:ext uri="{0D108BD9-81ED-4DB2-BD59-A6C34878D82A}">
                    <a16:rowId xmlns:a16="http://schemas.microsoft.com/office/drawing/2014/main" val="10003"/>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6"/>
                        </a:rPr>
                        <a:t>CSE 373</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Data structures and algorithms (non-majors)</a:t>
                      </a:r>
                      <a:endParaRPr sz="1600" u="none" strike="noStrike" cap="none" dirty="0"/>
                    </a:p>
                  </a:txBody>
                  <a:tcPr marL="45050" marR="45050" marT="45725" marB="45725"/>
                </a:tc>
                <a:extLst>
                  <a:ext uri="{0D108BD9-81ED-4DB2-BD59-A6C34878D82A}">
                    <a16:rowId xmlns:a16="http://schemas.microsoft.com/office/drawing/2014/main" val="10004"/>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7"/>
                        </a:rPr>
                        <a:t>CSE 374</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Low-level programming and tools (C/C++)</a:t>
                      </a:r>
                      <a:endParaRPr sz="1400" u="none" strike="noStrike" cap="none" dirty="0"/>
                    </a:p>
                  </a:txBody>
                  <a:tcPr marL="45050" marR="45050" marT="45725" marB="45725"/>
                </a:tc>
                <a:extLst>
                  <a:ext uri="{0D108BD9-81ED-4DB2-BD59-A6C34878D82A}">
                    <a16:rowId xmlns:a16="http://schemas.microsoft.com/office/drawing/2014/main" val="10005"/>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8"/>
                        </a:rPr>
                        <a:t>CSE 416</a:t>
                      </a:r>
                      <a:endParaRPr sz="1800" u="none" strike="noStrike" cap="none"/>
                    </a:p>
                  </a:txBody>
                  <a:tcPr marL="45050" marR="450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Intro. to Machine Learning</a:t>
                      </a:r>
                      <a:endParaRPr sz="1400" u="none" strike="noStrike" cap="none" dirty="0"/>
                    </a:p>
                  </a:txBody>
                  <a:tcPr marL="45050" marR="45050" marT="45725" marB="45725"/>
                </a:tc>
                <a:extLst>
                  <a:ext uri="{0D108BD9-81ED-4DB2-BD59-A6C34878D82A}">
                    <a16:rowId xmlns:a16="http://schemas.microsoft.com/office/drawing/2014/main" val="10006"/>
                  </a:ext>
                </a:extLst>
              </a:tr>
            </a:tbl>
          </a:graphicData>
        </a:graphic>
      </p:graphicFrame>
      <p:sp>
        <p:nvSpPr>
          <p:cNvPr id="227" name="Google Shape;22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Future Courses</a:t>
            </a:r>
            <a:endParaRPr/>
          </a:p>
        </p:txBody>
      </p:sp>
      <p:sp>
        <p:nvSpPr>
          <p:cNvPr id="228" name="Google Shape;228;p13"/>
          <p:cNvSpPr txBox="1">
            <a:spLocks noGrp="1"/>
          </p:cNvSpPr>
          <p:nvPr>
            <p:ph type="body" idx="1"/>
          </p:nvPr>
        </p:nvSpPr>
        <p:spPr>
          <a:xfrm>
            <a:off x="534927" y="1996897"/>
            <a:ext cx="4761473" cy="4824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None/>
            </a:pPr>
            <a:r>
              <a:rPr lang="en-US" sz="2000" dirty="0"/>
              <a:t>Majors</a:t>
            </a:r>
            <a:endParaRPr dirty="0"/>
          </a:p>
        </p:txBody>
      </p:sp>
      <p:graphicFrame>
        <p:nvGraphicFramePr>
          <p:cNvPr id="229" name="Google Shape;229;p13"/>
          <p:cNvGraphicFramePr/>
          <p:nvPr>
            <p:extLst>
              <p:ext uri="{D42A27DB-BD31-4B8C-83A1-F6EECF244321}">
                <p14:modId xmlns:p14="http://schemas.microsoft.com/office/powerpoint/2010/main" val="1421800207"/>
              </p:ext>
            </p:extLst>
          </p:nvPr>
        </p:nvGraphicFramePr>
        <p:xfrm>
          <a:off x="534927" y="2444290"/>
          <a:ext cx="4377272" cy="2551880"/>
        </p:xfrm>
        <a:graphic>
          <a:graphicData uri="http://schemas.openxmlformats.org/drawingml/2006/table">
            <a:tbl>
              <a:tblPr firstRow="1" bandRow="1">
                <a:noFill/>
              </a:tblPr>
              <a:tblGrid>
                <a:gridCol w="1104069">
                  <a:extLst>
                    <a:ext uri="{9D8B030D-6E8A-4147-A177-3AD203B41FA5}">
                      <a16:colId xmlns:a16="http://schemas.microsoft.com/office/drawing/2014/main" val="20000"/>
                    </a:ext>
                  </a:extLst>
                </a:gridCol>
                <a:gridCol w="3273203">
                  <a:extLst>
                    <a:ext uri="{9D8B030D-6E8A-4147-A177-3AD203B41FA5}">
                      <a16:colId xmlns:a16="http://schemas.microsoft.com/office/drawing/2014/main" val="20001"/>
                    </a:ext>
                  </a:extLst>
                </a:gridCol>
              </a:tblGrid>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Course</a:t>
                      </a:r>
                      <a:endParaRPr sz="14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Overview</a:t>
                      </a:r>
                      <a:endParaRPr sz="1400" u="none" strike="noStrike" cap="none"/>
                    </a:p>
                  </a:txBody>
                  <a:tcPr marL="44850" marR="44850" marT="45725" marB="45725"/>
                </a:tc>
                <a:extLst>
                  <a:ext uri="{0D108BD9-81ED-4DB2-BD59-A6C34878D82A}">
                    <a16:rowId xmlns:a16="http://schemas.microsoft.com/office/drawing/2014/main" val="10000"/>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9"/>
                        </a:rPr>
                        <a:t>CSE 311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Mathematical foundations</a:t>
                      </a:r>
                      <a:endParaRPr sz="1600" u="none" strike="noStrike" cap="none" dirty="0"/>
                    </a:p>
                  </a:txBody>
                  <a:tcPr marL="44850" marR="44850" marT="45725" marB="45725"/>
                </a:tc>
                <a:extLst>
                  <a:ext uri="{0D108BD9-81ED-4DB2-BD59-A6C34878D82A}">
                    <a16:rowId xmlns:a16="http://schemas.microsoft.com/office/drawing/2014/main" val="10001"/>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0"/>
                        </a:rPr>
                        <a:t>CSE 351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Low-level computer organization/abstraction 😉</a:t>
                      </a:r>
                      <a:endParaRPr sz="1400" u="none" strike="noStrike" cap="none"/>
                    </a:p>
                  </a:txBody>
                  <a:tcPr marL="44850" marR="44850" marT="45725" marB="45725"/>
                </a:tc>
                <a:extLst>
                  <a:ext uri="{0D108BD9-81ED-4DB2-BD59-A6C34878D82A}">
                    <a16:rowId xmlns:a16="http://schemas.microsoft.com/office/drawing/2014/main" val="10002"/>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1"/>
                        </a:rPr>
                        <a:t>CSE 331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Software design/implementation</a:t>
                      </a:r>
                      <a:endParaRPr sz="1400" u="none" strike="noStrike" cap="none"/>
                    </a:p>
                  </a:txBody>
                  <a:tcPr marL="44850" marR="44850" marT="45725" marB="45725"/>
                </a:tc>
                <a:extLst>
                  <a:ext uri="{0D108BD9-81ED-4DB2-BD59-A6C34878D82A}">
                    <a16:rowId xmlns:a16="http://schemas.microsoft.com/office/drawing/2014/main" val="10003"/>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2"/>
                        </a:rPr>
                        <a:t>CSE 341</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Programming languages</a:t>
                      </a:r>
                      <a:endParaRPr sz="1600" u="none" strike="noStrike" cap="none"/>
                    </a:p>
                  </a:txBody>
                  <a:tcPr marL="44850" marR="44850" marT="45725" marB="45725"/>
                </a:tc>
                <a:extLst>
                  <a:ext uri="{0D108BD9-81ED-4DB2-BD59-A6C34878D82A}">
                    <a16:rowId xmlns:a16="http://schemas.microsoft.com/office/drawing/2014/main" val="10004"/>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3"/>
                        </a:rPr>
                        <a:t>CSE 340</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Interaction programming</a:t>
                      </a:r>
                      <a:endParaRPr sz="1600" u="none" strike="noStrike" cap="none" dirty="0"/>
                    </a:p>
                  </a:txBody>
                  <a:tcPr marL="44850" marR="44850" marT="45725" marB="45725"/>
                </a:tc>
                <a:extLst>
                  <a:ext uri="{0D108BD9-81ED-4DB2-BD59-A6C34878D82A}">
                    <a16:rowId xmlns:a16="http://schemas.microsoft.com/office/drawing/2014/main" val="10005"/>
                  </a:ext>
                </a:extLst>
              </a:tr>
            </a:tbl>
          </a:graphicData>
        </a:graphic>
      </p:graphicFrame>
      <p:sp>
        <p:nvSpPr>
          <p:cNvPr id="230" name="Google Shape;230;p13"/>
          <p:cNvSpPr txBox="1">
            <a:spLocks noGrp="1"/>
          </p:cNvSpPr>
          <p:nvPr>
            <p:ph type="body" idx="3"/>
          </p:nvPr>
        </p:nvSpPr>
        <p:spPr>
          <a:xfrm>
            <a:off x="5483025" y="2033000"/>
            <a:ext cx="4788000" cy="39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US" sz="2000" dirty="0"/>
              <a:t>Non-majors</a:t>
            </a:r>
            <a:endParaRPr sz="2000" dirty="0"/>
          </a:p>
        </p:txBody>
      </p:sp>
      <p:sp>
        <p:nvSpPr>
          <p:cNvPr id="231" name="Google Shape;2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33" name="Google Shape;233;p13"/>
          <p:cNvSpPr txBox="1"/>
          <p:nvPr/>
        </p:nvSpPr>
        <p:spPr>
          <a:xfrm>
            <a:off x="838199" y="5896696"/>
            <a:ext cx="105124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See: </a:t>
            </a:r>
            <a:r>
              <a:rPr lang="en-US" sz="1200" b="0" i="0" u="sng" strike="noStrike" cap="non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https://www.cs.washington.edu/academics/ugrad/current-students</a:t>
            </a:r>
            <a:r>
              <a:rPr lang="en-US" sz="1200" b="0" i="0" u="none" strike="noStrike" cap="none">
                <a:solidFill>
                  <a:schemeClr val="dk1"/>
                </a:solidFill>
                <a:latin typeface="Calibri"/>
                <a:ea typeface="Calibri"/>
                <a:cs typeface="Calibri"/>
                <a:sym typeface="Calibri"/>
              </a:rPr>
              <a:t> and </a:t>
            </a:r>
            <a:r>
              <a:rPr lang="en-US" sz="12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https://www.cs.washington.edu/academics/ugrad/nonmajor-options/nonmajor-courses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4" name="Google Shape;234;p13"/>
          <p:cNvSpPr txBox="1"/>
          <p:nvPr/>
        </p:nvSpPr>
        <p:spPr>
          <a:xfrm>
            <a:off x="838199" y="1302405"/>
            <a:ext cx="891640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1" u="none" strike="noStrike" cap="none">
                <a:solidFill>
                  <a:schemeClr val="dk1"/>
                </a:solidFill>
                <a:latin typeface="Calibri"/>
                <a:ea typeface="Calibri"/>
                <a:cs typeface="Calibri"/>
                <a:sym typeface="Calibri"/>
              </a:rPr>
              <a:t>or “What can I do next?”</a:t>
            </a:r>
            <a:endParaRPr sz="1400" b="0" i="0" u="none" strike="noStrike" cap="none">
              <a:solidFill>
                <a:srgbClr val="000000"/>
              </a:solidFill>
              <a:latin typeface="Arial"/>
              <a:ea typeface="Arial"/>
              <a:cs typeface="Arial"/>
              <a:sym typeface="Arial"/>
            </a:endParaRPr>
          </a:p>
        </p:txBody>
      </p:sp>
      <p:graphicFrame>
        <p:nvGraphicFramePr>
          <p:cNvPr id="235" name="Google Shape;235;p13"/>
          <p:cNvGraphicFramePr/>
          <p:nvPr>
            <p:extLst>
              <p:ext uri="{D42A27DB-BD31-4B8C-83A1-F6EECF244321}">
                <p14:modId xmlns:p14="http://schemas.microsoft.com/office/powerpoint/2010/main" val="746226624"/>
              </p:ext>
            </p:extLst>
          </p:nvPr>
        </p:nvGraphicFramePr>
        <p:xfrm>
          <a:off x="5483025" y="598366"/>
          <a:ext cx="4761475" cy="1183650"/>
        </p:xfrm>
        <a:graphic>
          <a:graphicData uri="http://schemas.openxmlformats.org/drawingml/2006/table">
            <a:tbl>
              <a:tblPr firstRow="1" bandRow="1">
                <a:noFill/>
              </a:tblPr>
              <a:tblGrid>
                <a:gridCol w="1168216">
                  <a:extLst>
                    <a:ext uri="{9D8B030D-6E8A-4147-A177-3AD203B41FA5}">
                      <a16:colId xmlns:a16="http://schemas.microsoft.com/office/drawing/2014/main" val="20000"/>
                    </a:ext>
                  </a:extLst>
                </a:gridCol>
                <a:gridCol w="3593259">
                  <a:extLst>
                    <a:ext uri="{9D8B030D-6E8A-4147-A177-3AD203B41FA5}">
                      <a16:colId xmlns:a16="http://schemas.microsoft.com/office/drawing/2014/main" val="20001"/>
                    </a:ext>
                  </a:extLst>
                </a:gridCol>
              </a:tblGrid>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Course</a:t>
                      </a:r>
                      <a:endParaRPr sz="14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Overview</a:t>
                      </a:r>
                      <a:endParaRPr sz="1400" u="none" strike="noStrike" cap="none" dirty="0"/>
                    </a:p>
                  </a:txBody>
                  <a:tcPr marL="44850" marR="44850" marT="45725" marB="45725"/>
                </a:tc>
                <a:extLst>
                  <a:ext uri="{0D108BD9-81ED-4DB2-BD59-A6C34878D82A}">
                    <a16:rowId xmlns:a16="http://schemas.microsoft.com/office/drawing/2014/main" val="10000"/>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16"/>
                        </a:rPr>
                        <a:t>CSE 122</a:t>
                      </a:r>
                      <a:endParaRPr sz="1800" u="none" strike="noStrike" cap="none"/>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Introduction to Computer Programming II</a:t>
                      </a:r>
                      <a:endParaRPr sz="1400" u="none" strike="noStrike" cap="none"/>
                    </a:p>
                  </a:txBody>
                  <a:tcPr marL="44850" marR="44850" marT="45725" marB="45725"/>
                </a:tc>
                <a:extLst>
                  <a:ext uri="{0D108BD9-81ED-4DB2-BD59-A6C34878D82A}">
                    <a16:rowId xmlns:a16="http://schemas.microsoft.com/office/drawing/2014/main" val="10001"/>
                  </a:ext>
                </a:extLst>
              </a:tr>
              <a:tr h="39455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solidFill>
                            <a:schemeClr val="hlink"/>
                          </a:solidFill>
                          <a:hlinkClick r:id="rId17"/>
                        </a:rPr>
                        <a:t>CSE 123</a:t>
                      </a:r>
                      <a:endParaRPr sz="1800" u="none" strike="noStrike" cap="none" dirty="0"/>
                    </a:p>
                  </a:txBody>
                  <a:tcPr marL="44850" marR="448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Introduction to Computer Programming III</a:t>
                      </a:r>
                      <a:endParaRPr sz="1400" u="none" strike="noStrike" cap="none" dirty="0"/>
                    </a:p>
                  </a:txBody>
                  <a:tcPr marL="44850" marR="44850" marT="45725" marB="45725"/>
                </a:tc>
                <a:extLst>
                  <a:ext uri="{0D108BD9-81ED-4DB2-BD59-A6C34878D82A}">
                    <a16:rowId xmlns:a16="http://schemas.microsoft.com/office/drawing/2014/main" val="10002"/>
                  </a:ext>
                </a:extLst>
              </a:tr>
            </a:tbl>
          </a:graphicData>
        </a:graphic>
      </p:graphicFrame>
      <p:sp>
        <p:nvSpPr>
          <p:cNvPr id="236" name="Google Shape;23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Lesson 18 - Autumn 2023</a:t>
            </a:r>
            <a:endParaRPr/>
          </a:p>
        </p:txBody>
      </p:sp>
      <p:sp>
        <p:nvSpPr>
          <p:cNvPr id="2" name="TextBox 1">
            <a:extLst>
              <a:ext uri="{FF2B5EF4-FFF2-40B4-BE49-F238E27FC236}">
                <a16:creationId xmlns:a16="http://schemas.microsoft.com/office/drawing/2014/main" id="{99D0472F-7BAF-40DB-A60E-7FE300ED6BD2}"/>
              </a:ext>
            </a:extLst>
          </p:cNvPr>
          <p:cNvSpPr txBox="1"/>
          <p:nvPr/>
        </p:nvSpPr>
        <p:spPr>
          <a:xfrm>
            <a:off x="314507" y="5171813"/>
            <a:ext cx="6173656"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Other tech-related majors: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Informatics, ACMS, Electrical &amp; Computer Engineering,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Frequently Asked Questions</a:t>
            </a:r>
            <a:endParaRPr/>
          </a:p>
        </p:txBody>
      </p:sp>
      <p:sp>
        <p:nvSpPr>
          <p:cNvPr id="242" name="Google Shape;242;p14"/>
          <p:cNvSpPr txBox="1">
            <a:spLocks noGrp="1"/>
          </p:cNvSpPr>
          <p:nvPr>
            <p:ph type="body" idx="1"/>
          </p:nvPr>
        </p:nvSpPr>
        <p:spPr>
          <a:xfrm>
            <a:off x="838200" y="1611275"/>
            <a:ext cx="10515600" cy="4432800"/>
          </a:xfrm>
          <a:prstGeom prst="rect">
            <a:avLst/>
          </a:prstGeom>
          <a:noFill/>
          <a:ln>
            <a:noFill/>
          </a:ln>
        </p:spPr>
        <p:txBody>
          <a:bodyPr spcFirstLastPara="1" wrap="square" lIns="91425" tIns="45700" rIns="91425" bIns="45700" anchor="t" anchorCtr="0">
            <a:normAutofit lnSpcReduction="10000"/>
          </a:bodyPr>
          <a:lstStyle/>
          <a:p>
            <a:pPr marL="228600" lvl="0" indent="-243016" algn="l" rtl="0">
              <a:lnSpc>
                <a:spcPct val="90000"/>
              </a:lnSpc>
              <a:spcBef>
                <a:spcPts val="0"/>
              </a:spcBef>
              <a:spcAft>
                <a:spcPts val="0"/>
              </a:spcAft>
              <a:buClr>
                <a:schemeClr val="dk1"/>
              </a:buClr>
              <a:buSzPts val="3027"/>
              <a:buChar char="•"/>
            </a:pPr>
            <a:r>
              <a:rPr lang="en-US" dirty="0"/>
              <a:t>How can I get better at programming?</a:t>
            </a:r>
            <a:endParaRPr dirty="0"/>
          </a:p>
          <a:p>
            <a:pPr marL="685800" lvl="1" indent="-252386" algn="l" rtl="0">
              <a:lnSpc>
                <a:spcPct val="90000"/>
              </a:lnSpc>
              <a:spcBef>
                <a:spcPts val="500"/>
              </a:spcBef>
              <a:spcAft>
                <a:spcPts val="0"/>
              </a:spcAft>
              <a:buClr>
                <a:schemeClr val="dk1"/>
              </a:buClr>
              <a:buSzPts val="2595"/>
              <a:buChar char="•"/>
            </a:pPr>
            <a:r>
              <a:rPr lang="en-US" dirty="0"/>
              <a:t>Practice!</a:t>
            </a:r>
            <a:endParaRPr dirty="0"/>
          </a:p>
          <a:p>
            <a:pPr marL="228600" lvl="0" indent="-243016" algn="l" rtl="0">
              <a:lnSpc>
                <a:spcPct val="90000"/>
              </a:lnSpc>
              <a:spcBef>
                <a:spcPts val="1000"/>
              </a:spcBef>
              <a:spcAft>
                <a:spcPts val="0"/>
              </a:spcAft>
              <a:buClr>
                <a:schemeClr val="dk1"/>
              </a:buClr>
              <a:buSzPts val="3027"/>
              <a:buChar char="•"/>
            </a:pPr>
            <a:r>
              <a:rPr lang="en-US" dirty="0"/>
              <a:t>How can I learn to X?</a:t>
            </a:r>
            <a:endParaRPr dirty="0"/>
          </a:p>
          <a:p>
            <a:pPr marL="685800" lvl="1" indent="-252386" algn="l" rtl="0">
              <a:lnSpc>
                <a:spcPct val="90000"/>
              </a:lnSpc>
              <a:spcBef>
                <a:spcPts val="500"/>
              </a:spcBef>
              <a:spcAft>
                <a:spcPts val="0"/>
              </a:spcAft>
              <a:buClr>
                <a:schemeClr val="dk1"/>
              </a:buClr>
              <a:buSzPts val="2595"/>
              <a:buChar char="•"/>
            </a:pPr>
            <a:r>
              <a:rPr lang="en-US" dirty="0"/>
              <a:t>Search online, read books, look at examples :)</a:t>
            </a:r>
            <a:endParaRPr dirty="0"/>
          </a:p>
          <a:p>
            <a:pPr marL="228600" lvl="0" indent="-243016" algn="l" rtl="0">
              <a:lnSpc>
                <a:spcPct val="90000"/>
              </a:lnSpc>
              <a:spcBef>
                <a:spcPts val="1000"/>
              </a:spcBef>
              <a:spcAft>
                <a:spcPts val="0"/>
              </a:spcAft>
              <a:buClr>
                <a:schemeClr val="dk1"/>
              </a:buClr>
              <a:buSzPts val="3027"/>
              <a:buChar char="•"/>
            </a:pPr>
            <a:r>
              <a:rPr lang="en-US" dirty="0"/>
              <a:t>What should I work on next?</a:t>
            </a:r>
            <a:endParaRPr dirty="0"/>
          </a:p>
          <a:p>
            <a:pPr marL="685800" lvl="1" indent="-252386" algn="l" rtl="0">
              <a:lnSpc>
                <a:spcPct val="90000"/>
              </a:lnSpc>
              <a:spcBef>
                <a:spcPts val="500"/>
              </a:spcBef>
              <a:spcAft>
                <a:spcPts val="0"/>
              </a:spcAft>
              <a:buClr>
                <a:schemeClr val="dk1"/>
              </a:buClr>
              <a:buSzPts val="2595"/>
              <a:buChar char="•"/>
            </a:pPr>
            <a:r>
              <a:rPr lang="en-US" dirty="0"/>
              <a:t>Anything you can think of! (</a:t>
            </a:r>
            <a:r>
              <a:rPr lang="en-US" u="sng" dirty="0">
                <a:solidFill>
                  <a:schemeClr val="hlink"/>
                </a:solidFill>
                <a:hlinkClick r:id="rId3"/>
              </a:rPr>
              <a:t>Here are some ideas</a:t>
            </a:r>
            <a:r>
              <a:rPr lang="en-US" dirty="0"/>
              <a:t>)</a:t>
            </a:r>
            <a:endParaRPr dirty="0"/>
          </a:p>
          <a:p>
            <a:pPr marL="685800" lvl="1" indent="-252386" algn="l" rtl="0">
              <a:lnSpc>
                <a:spcPct val="90000"/>
              </a:lnSpc>
              <a:spcBef>
                <a:spcPts val="500"/>
              </a:spcBef>
              <a:spcAft>
                <a:spcPts val="0"/>
              </a:spcAft>
              <a:buClr>
                <a:schemeClr val="dk1"/>
              </a:buClr>
              <a:buSzPts val="2595"/>
              <a:buChar char="•"/>
            </a:pPr>
            <a:r>
              <a:rPr lang="en-US" u="sng" dirty="0">
                <a:solidFill>
                  <a:schemeClr val="hlink"/>
                </a:solidFill>
                <a:hlinkClick r:id="rId4"/>
              </a:rPr>
              <a:t>Beware</a:t>
            </a:r>
            <a:r>
              <a:rPr lang="en-US" dirty="0"/>
              <a:t>: it’s hard to tell what’s easy and what’s hard.</a:t>
            </a:r>
            <a:endParaRPr dirty="0"/>
          </a:p>
          <a:p>
            <a:pPr marL="228600" lvl="0" indent="-243016" algn="l" rtl="0">
              <a:lnSpc>
                <a:spcPct val="90000"/>
              </a:lnSpc>
              <a:spcBef>
                <a:spcPts val="1000"/>
              </a:spcBef>
              <a:spcAft>
                <a:spcPts val="0"/>
              </a:spcAft>
              <a:buClr>
                <a:schemeClr val="dk1"/>
              </a:buClr>
              <a:buSzPts val="3027"/>
              <a:buChar char="•"/>
            </a:pPr>
            <a:r>
              <a:rPr lang="en-US" dirty="0"/>
              <a:t>Should I learn another language? Which one?</a:t>
            </a:r>
            <a:endParaRPr dirty="0"/>
          </a:p>
          <a:p>
            <a:pPr marL="685800" lvl="1" indent="-252386" algn="l" rtl="0">
              <a:lnSpc>
                <a:spcPct val="90000"/>
              </a:lnSpc>
              <a:spcBef>
                <a:spcPts val="500"/>
              </a:spcBef>
              <a:spcAft>
                <a:spcPts val="0"/>
              </a:spcAft>
              <a:buClr>
                <a:schemeClr val="dk1"/>
              </a:buClr>
              <a:buSzPts val="2595"/>
              <a:buChar char="•"/>
            </a:pPr>
            <a:r>
              <a:rPr lang="en-US" dirty="0"/>
              <a:t>That depends–what do you want to do?</a:t>
            </a:r>
            <a:endParaRPr dirty="0"/>
          </a:p>
          <a:p>
            <a:pPr marL="228600" lvl="0" indent="-243016" algn="l" rtl="0">
              <a:lnSpc>
                <a:spcPct val="90000"/>
              </a:lnSpc>
              <a:spcBef>
                <a:spcPts val="1000"/>
              </a:spcBef>
              <a:spcAft>
                <a:spcPts val="0"/>
              </a:spcAft>
              <a:buClr>
                <a:schemeClr val="dk1"/>
              </a:buClr>
              <a:buSzPts val="3027"/>
              <a:buChar char="•"/>
            </a:pPr>
            <a:r>
              <a:rPr lang="en-US" dirty="0"/>
              <a:t>What’s the best programming language?</a:t>
            </a:r>
            <a:endParaRPr dirty="0"/>
          </a:p>
          <a:p>
            <a:pPr marL="685800" lvl="1" indent="-252386" algn="l" rtl="0">
              <a:lnSpc>
                <a:spcPct val="90000"/>
              </a:lnSpc>
              <a:spcBef>
                <a:spcPts val="500"/>
              </a:spcBef>
              <a:spcAft>
                <a:spcPts val="0"/>
              </a:spcAft>
              <a:buClr>
                <a:schemeClr val="dk1"/>
              </a:buClr>
              <a:buSzPts val="2595"/>
              <a:buChar char="•"/>
            </a:pPr>
            <a:r>
              <a:rPr lang="en-US" dirty="0"/>
              <a:t>😠 (take CSE 341 or CSE 413)</a:t>
            </a:r>
            <a:endParaRPr dirty="0"/>
          </a:p>
        </p:txBody>
      </p:sp>
      <p:sp>
        <p:nvSpPr>
          <p:cNvPr id="243" name="Google Shape;2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44" name="Google Shape;244;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Lesson 18 - Autumn 2023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286468" y="2040580"/>
            <a:ext cx="7049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700" dirty="0"/>
              <a:t>Thank you!</a:t>
            </a:r>
            <a:endParaRPr sz="5100" dirty="0"/>
          </a:p>
        </p:txBody>
      </p:sp>
      <p:sp>
        <p:nvSpPr>
          <p:cNvPr id="250" name="Google Shape;2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51" name="Google Shape;251;p15"/>
          <p:cNvSpPr txBox="1"/>
          <p:nvPr/>
        </p:nvSpPr>
        <p:spPr>
          <a:xfrm>
            <a:off x="871084" y="3314955"/>
            <a:ext cx="4734000" cy="126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800" b="0" i="0" u="none" strike="noStrike" cap="none">
                <a:solidFill>
                  <a:schemeClr val="dk1"/>
                </a:solidFill>
                <a:latin typeface="Calibri"/>
                <a:ea typeface="Calibri"/>
                <a:cs typeface="Calibri"/>
                <a:sym typeface="Calibri"/>
              </a:rPr>
              <a:t>Ask </a:t>
            </a:r>
            <a:r>
              <a:rPr lang="en-US" sz="3800">
                <a:solidFill>
                  <a:schemeClr val="dk1"/>
                </a:solidFill>
                <a:latin typeface="Calibri"/>
                <a:ea typeface="Calibri"/>
                <a:cs typeface="Calibri"/>
                <a:sym typeface="Calibri"/>
              </a:rPr>
              <a:t>Me</a:t>
            </a:r>
            <a:r>
              <a:rPr lang="en-US" sz="3800" b="0" i="0" u="none" strike="noStrike" cap="none">
                <a:solidFill>
                  <a:schemeClr val="dk1"/>
                </a:solidFill>
                <a:latin typeface="Calibri"/>
                <a:ea typeface="Calibri"/>
                <a:cs typeface="Calibri"/>
                <a:sym typeface="Calibri"/>
              </a:rPr>
              <a:t> (Almost) Anything!</a:t>
            </a:r>
            <a:endParaRPr sz="2400" b="0" i="0" u="none" strike="noStrike" cap="none">
              <a:solidFill>
                <a:srgbClr val="000000"/>
              </a:solidFill>
              <a:latin typeface="Arial"/>
              <a:ea typeface="Arial"/>
              <a:cs typeface="Arial"/>
              <a:sym typeface="Arial"/>
            </a:endParaRPr>
          </a:p>
        </p:txBody>
      </p:sp>
      <p:sp>
        <p:nvSpPr>
          <p:cNvPr id="253" name="Google Shape;253;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Lesson 18 - Autumn 2023</a:t>
            </a:r>
            <a:endParaRPr/>
          </a:p>
        </p:txBody>
      </p:sp>
      <p:pic>
        <p:nvPicPr>
          <p:cNvPr id="1026" name="Picture 2" descr="No description available.">
            <a:extLst>
              <a:ext uri="{FF2B5EF4-FFF2-40B4-BE49-F238E27FC236}">
                <a16:creationId xmlns:a16="http://schemas.microsoft.com/office/drawing/2014/main" id="{813B1B60-AEC5-4248-B53E-DA398BC1B1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75" r="22560"/>
          <a:stretch/>
        </p:blipFill>
        <p:spPr bwMode="auto">
          <a:xfrm>
            <a:off x="6836484" y="1008452"/>
            <a:ext cx="4114800" cy="4613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Announcements, Reminders</a:t>
            </a:r>
            <a:endParaRPr dirty="0"/>
          </a:p>
        </p:txBody>
      </p:sp>
      <p:sp>
        <p:nvSpPr>
          <p:cNvPr id="68" name="Google Shape;68;p19"/>
          <p:cNvSpPr txBox="1">
            <a:spLocks noGrp="1"/>
          </p:cNvSpPr>
          <p:nvPr>
            <p:ph type="body" idx="1"/>
          </p:nvPr>
        </p:nvSpPr>
        <p:spPr>
          <a:xfrm>
            <a:off x="838200" y="1460850"/>
            <a:ext cx="10665300" cy="4650000"/>
          </a:xfrm>
          <a:prstGeom prst="rect">
            <a:avLst/>
          </a:prstGeom>
          <a:noFill/>
          <a:ln>
            <a:noFill/>
          </a:ln>
        </p:spPr>
        <p:txBody>
          <a:bodyPr spcFirstLastPara="1" wrap="square" lIns="91425" tIns="45700" rIns="91425" bIns="45700" anchor="t" anchorCtr="0">
            <a:noAutofit/>
          </a:bodyPr>
          <a:lstStyle/>
          <a:p>
            <a:pPr indent="-406400">
              <a:lnSpc>
                <a:spcPct val="100000"/>
              </a:lnSpc>
              <a:buSzPts val="2800"/>
            </a:pPr>
            <a:r>
              <a:rPr lang="en-US" sz="2400" dirty="0">
                <a:solidFill>
                  <a:schemeClr val="tx1"/>
                </a:solidFill>
              </a:rPr>
              <a:t>Resubmission Cycle 7 update: </a:t>
            </a:r>
            <a:r>
              <a:rPr lang="en-US" sz="2400" b="1" i="1" dirty="0">
                <a:solidFill>
                  <a:srgbClr val="008080"/>
                </a:solidFill>
              </a:rPr>
              <a:t>all assignments eligible for resubmission</a:t>
            </a:r>
          </a:p>
          <a:p>
            <a:pPr lvl="1" indent="-406400">
              <a:lnSpc>
                <a:spcPct val="100000"/>
              </a:lnSpc>
              <a:buSzPts val="2800"/>
            </a:pPr>
            <a:r>
              <a:rPr lang="en-US" sz="1800" dirty="0">
                <a:solidFill>
                  <a:schemeClr val="tx1"/>
                </a:solidFill>
              </a:rPr>
              <a:t>Closes on Thursday, Dec 14</a:t>
            </a:r>
          </a:p>
          <a:p>
            <a:pPr indent="-406400">
              <a:lnSpc>
                <a:spcPct val="100000"/>
              </a:lnSpc>
              <a:buSzPts val="2800"/>
            </a:pPr>
            <a:r>
              <a:rPr lang="en-US" sz="2400" dirty="0">
                <a:solidFill>
                  <a:schemeClr val="tx1"/>
                </a:solidFill>
              </a:rPr>
              <a:t>Gumball (&amp; friends) Visit on Monday, Dec 11 1:00pm-3:00pm around Drumheller Fountain &amp; Rainier Vista</a:t>
            </a:r>
          </a:p>
          <a:p>
            <a:pPr indent="-406400">
              <a:lnSpc>
                <a:spcPct val="100000"/>
              </a:lnSpc>
              <a:buSzPts val="2800"/>
            </a:pPr>
            <a:r>
              <a:rPr lang="en-US" sz="2400" dirty="0">
                <a:solidFill>
                  <a:schemeClr val="tx1"/>
                </a:solidFill>
              </a:rPr>
              <a:t>TA-led Final Exam Review Session Tuesday, Dec 12 4:30pm-7:00pm in ARC147</a:t>
            </a:r>
          </a:p>
          <a:p>
            <a:pPr indent="-406400">
              <a:lnSpc>
                <a:spcPct val="100000"/>
              </a:lnSpc>
              <a:buSzPts val="2800"/>
            </a:pPr>
            <a:r>
              <a:rPr lang="en-US" sz="2400" dirty="0">
                <a:solidFill>
                  <a:schemeClr val="tx1"/>
                </a:solidFill>
              </a:rPr>
              <a:t>Final Exam: </a:t>
            </a:r>
            <a:r>
              <a:rPr lang="en-US" sz="2400" b="1" dirty="0">
                <a:solidFill>
                  <a:schemeClr val="tx1"/>
                </a:solidFill>
              </a:rPr>
              <a:t>Wednesday, Dec 13 12:30pm-2:20pm</a:t>
            </a:r>
          </a:p>
          <a:p>
            <a:pPr lvl="1" indent="-406400">
              <a:lnSpc>
                <a:spcPct val="100000"/>
              </a:lnSpc>
              <a:buSzPts val="2800"/>
            </a:pPr>
            <a:r>
              <a:rPr lang="en-US" sz="2000" dirty="0">
                <a:solidFill>
                  <a:schemeClr val="tx1"/>
                </a:solidFill>
              </a:rPr>
              <a:t>Seating charts have been posted! </a:t>
            </a:r>
          </a:p>
          <a:p>
            <a:pPr indent="-406400">
              <a:lnSpc>
                <a:spcPct val="100000"/>
              </a:lnSpc>
              <a:buSzPts val="2800"/>
            </a:pPr>
            <a:r>
              <a:rPr lang="en-US" sz="2400" dirty="0">
                <a:solidFill>
                  <a:schemeClr val="tx1"/>
                </a:solidFill>
              </a:rPr>
              <a:t>Bob </a:t>
            </a:r>
            <a:r>
              <a:rPr lang="en-US" sz="2400" dirty="0" err="1">
                <a:solidFill>
                  <a:schemeClr val="tx1"/>
                </a:solidFill>
              </a:rPr>
              <a:t>Bandes</a:t>
            </a:r>
            <a:r>
              <a:rPr lang="en-US" sz="2400" dirty="0">
                <a:solidFill>
                  <a:schemeClr val="tx1"/>
                </a:solidFill>
              </a:rPr>
              <a:t> TA Award Nominations Open!</a:t>
            </a:r>
          </a:p>
          <a:p>
            <a:pPr indent="-406400">
              <a:lnSpc>
                <a:spcPct val="100000"/>
              </a:lnSpc>
              <a:buSzPts val="2800"/>
            </a:pPr>
            <a:r>
              <a:rPr lang="en-US" sz="2400" dirty="0">
                <a:solidFill>
                  <a:schemeClr val="tx1"/>
                </a:solidFill>
              </a:rPr>
              <a:t>Course Evaluations open now, and close Sunday Dec 10 at 11:59pm</a:t>
            </a:r>
          </a:p>
          <a:p>
            <a:pPr lvl="1" indent="-406400">
              <a:lnSpc>
                <a:spcPct val="100000"/>
              </a:lnSpc>
              <a:buSzPts val="2800"/>
            </a:pPr>
            <a:r>
              <a:rPr lang="en-US" sz="2000" dirty="0">
                <a:solidFill>
                  <a:schemeClr val="tx1"/>
                </a:solidFill>
              </a:rPr>
              <a:t>Currently at about </a:t>
            </a:r>
            <a:r>
              <a:rPr lang="en-US" sz="2000" dirty="0">
                <a:solidFill>
                  <a:srgbClr val="990033"/>
                </a:solidFill>
              </a:rPr>
              <a:t>16%</a:t>
            </a:r>
            <a:r>
              <a:rPr lang="en-US" sz="2000" dirty="0">
                <a:solidFill>
                  <a:schemeClr val="tx1"/>
                </a:solidFill>
              </a:rPr>
              <a:t> response rate!  </a:t>
            </a: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18 - Autumn 2023</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F3AE28-18ED-4D97-B673-ED0A164264A8}"/>
              </a:ext>
            </a:extLst>
          </p:cNvPr>
          <p:cNvSpPr>
            <a:spLocks noGrp="1"/>
          </p:cNvSpPr>
          <p:nvPr>
            <p:ph type="ftr" idx="11"/>
          </p:nvPr>
        </p:nvSpPr>
        <p:spPr/>
        <p:txBody>
          <a:bodyPr/>
          <a:lstStyle/>
          <a:p>
            <a:r>
              <a:rPr lang="en-US"/>
              <a:t>Lesson 18 - Autumn 2023</a:t>
            </a:r>
            <a:endParaRPr lang="en-US" dirty="0"/>
          </a:p>
        </p:txBody>
      </p:sp>
      <p:sp>
        <p:nvSpPr>
          <p:cNvPr id="6" name="Slide Number Placeholder 5">
            <a:extLst>
              <a:ext uri="{FF2B5EF4-FFF2-40B4-BE49-F238E27FC236}">
                <a16:creationId xmlns:a16="http://schemas.microsoft.com/office/drawing/2014/main" id="{8AECC9CF-53E4-4C61-A1DB-0AD8B4916B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7" name="Rectangle 6">
            <a:extLst>
              <a:ext uri="{FF2B5EF4-FFF2-40B4-BE49-F238E27FC236}">
                <a16:creationId xmlns:a16="http://schemas.microsoft.com/office/drawing/2014/main" id="{257ABCA3-9AFC-44DC-9196-65AEB94F2A52}"/>
              </a:ext>
            </a:extLst>
          </p:cNvPr>
          <p:cNvSpPr/>
          <p:nvPr/>
        </p:nvSpPr>
        <p:spPr>
          <a:xfrm>
            <a:off x="3372448" y="340619"/>
            <a:ext cx="5447104" cy="1200329"/>
          </a:xfrm>
          <a:prstGeom prst="rect">
            <a:avLst/>
          </a:prstGeom>
          <a:noFill/>
        </p:spPr>
        <p:txBody>
          <a:bodyPr wrap="square" lIns="91440" tIns="45720" rIns="91440" bIns="45720">
            <a:spAutoFit/>
          </a:bodyPr>
          <a:lstStyle/>
          <a:p>
            <a:pPr algn="ctr"/>
            <a:r>
              <a:rPr lang="en-US" sz="7200" b="1" spc="50" dirty="0">
                <a:ln w="9525" cmpd="sng">
                  <a:solidFill>
                    <a:srgbClr val="993366"/>
                  </a:solidFill>
                  <a:prstDash val="solid"/>
                </a:ln>
                <a:solidFill>
                  <a:srgbClr val="008080"/>
                </a:solidFill>
                <a:effectLst>
                  <a:glow rad="38100">
                    <a:schemeClr val="accent1">
                      <a:alpha val="40000"/>
                    </a:schemeClr>
                  </a:glow>
                </a:effectLst>
              </a:rPr>
              <a:t>You did it!!</a:t>
            </a:r>
          </a:p>
        </p:txBody>
      </p:sp>
      <p:pic>
        <p:nvPicPr>
          <p:cNvPr id="2050" name="Picture 2" descr="https://scontent-sea1-1.xx.fbcdn.net/v/t1.15752-9/351100588_638150481186732_170889487654610050_n.jpg?stp=dst-jpg_p403x403&amp;_nc_cat=104&amp;ccb=1-7&amp;_nc_sid=aee45a&amp;_nc_ohc=4nzAhC3uBeIAX96dfYm&amp;_nc_ht=scontent-sea1-1.xx&amp;oh=03_AdSiTAXTCsSX5_jjG_hcRua2j1uInvPQoHbyti0V0TCR6g&amp;oe=64A1C653">
            <a:extLst>
              <a:ext uri="{FF2B5EF4-FFF2-40B4-BE49-F238E27FC236}">
                <a16:creationId xmlns:a16="http://schemas.microsoft.com/office/drawing/2014/main" id="{B3E70FA1-FCB3-46E7-AE46-02999ABC9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40" y="1882462"/>
            <a:ext cx="5114925" cy="3838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sea1-1.xx.fbcdn.net/v/t1.15752-9/351343437_1658099784707451_8951875521589689885_n.jpg?stp=dst-jpg_p403x403&amp;_nc_cat=103&amp;ccb=1-7&amp;_nc_sid=aee45a&amp;_nc_ohc=AblPioBpqaMAX-Cat0v&amp;_nc_oc=AQnuGE66843HbUhkAEfJn93fx3suSGqfo4tuV3iDHpwKbTTCtYyqx6PqoMaR7lnFLJA&amp;_nc_ht=scontent-sea1-1.xx&amp;oh=03_AdT4NBqXUpufHvvmc9QOqCve4Kwaqk88eJaGCvpd-9DEdg&amp;oe=64A1A5F3">
            <a:extLst>
              <a:ext uri="{FF2B5EF4-FFF2-40B4-BE49-F238E27FC236}">
                <a16:creationId xmlns:a16="http://schemas.microsoft.com/office/drawing/2014/main" id="{ED4C8209-3D6A-4D42-B40D-962E2C7CA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262" y="1882462"/>
            <a:ext cx="511492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Learning </a:t>
            </a:r>
            <a:r>
              <a:rPr spc="-10" dirty="0"/>
              <a:t>Objectives</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lang="en-US"/>
              <a:t>Lesson 18 - Autumn 2023</a:t>
            </a:r>
            <a:endParaRPr spc="-2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4</a:t>
            </a:fld>
            <a:endParaRPr dirty="0"/>
          </a:p>
        </p:txBody>
      </p:sp>
      <p:sp>
        <p:nvSpPr>
          <p:cNvPr id="3" name="object 3"/>
          <p:cNvSpPr txBox="1"/>
          <p:nvPr/>
        </p:nvSpPr>
        <p:spPr>
          <a:xfrm>
            <a:off x="916939" y="1626997"/>
            <a:ext cx="9859010" cy="3944862"/>
          </a:xfrm>
          <a:prstGeom prst="rect">
            <a:avLst/>
          </a:prstGeom>
        </p:spPr>
        <p:txBody>
          <a:bodyPr vert="horz" wrap="square" lIns="0" tIns="132080" rIns="0" bIns="0" rtlCol="0">
            <a:spAutoFit/>
          </a:bodyPr>
          <a:lstStyle/>
          <a:p>
            <a:pPr marL="12700">
              <a:lnSpc>
                <a:spcPct val="100000"/>
              </a:lnSpc>
              <a:spcBef>
                <a:spcPts val="1040"/>
              </a:spcBef>
            </a:pPr>
            <a:r>
              <a:rPr sz="2400" i="1" dirty="0">
                <a:latin typeface="Calibri"/>
                <a:cs typeface="Calibri"/>
              </a:rPr>
              <a:t>or,</a:t>
            </a:r>
            <a:r>
              <a:rPr sz="2400" i="1" spc="-15" dirty="0">
                <a:latin typeface="Calibri"/>
                <a:cs typeface="Calibri"/>
              </a:rPr>
              <a:t> </a:t>
            </a:r>
            <a:r>
              <a:rPr sz="2400" i="1" dirty="0">
                <a:latin typeface="Calibri"/>
                <a:cs typeface="Calibri"/>
              </a:rPr>
              <a:t>“What</a:t>
            </a:r>
            <a:r>
              <a:rPr sz="2400" i="1" spc="-20" dirty="0">
                <a:latin typeface="Calibri"/>
                <a:cs typeface="Calibri"/>
              </a:rPr>
              <a:t> </a:t>
            </a:r>
            <a:r>
              <a:rPr sz="2400" i="1" dirty="0">
                <a:latin typeface="Calibri"/>
                <a:cs typeface="Calibri"/>
              </a:rPr>
              <a:t>will</a:t>
            </a:r>
            <a:r>
              <a:rPr sz="2400" i="1" spc="-20" dirty="0">
                <a:latin typeface="Calibri"/>
                <a:cs typeface="Calibri"/>
              </a:rPr>
              <a:t> </a:t>
            </a:r>
            <a:r>
              <a:rPr sz="2400" i="1" dirty="0">
                <a:latin typeface="Calibri"/>
                <a:cs typeface="Calibri"/>
              </a:rPr>
              <a:t>I learn</a:t>
            </a:r>
            <a:r>
              <a:rPr sz="2400" i="1" spc="-20" dirty="0">
                <a:latin typeface="Calibri"/>
                <a:cs typeface="Calibri"/>
              </a:rPr>
              <a:t> </a:t>
            </a:r>
            <a:r>
              <a:rPr sz="2400" i="1" dirty="0">
                <a:latin typeface="Calibri"/>
                <a:cs typeface="Calibri"/>
              </a:rPr>
              <a:t>in</a:t>
            </a:r>
            <a:r>
              <a:rPr sz="2400" i="1" spc="-10" dirty="0">
                <a:latin typeface="Calibri"/>
                <a:cs typeface="Calibri"/>
              </a:rPr>
              <a:t> </a:t>
            </a:r>
            <a:r>
              <a:rPr sz="2400" i="1" dirty="0">
                <a:latin typeface="Calibri"/>
                <a:cs typeface="Calibri"/>
              </a:rPr>
              <a:t>this</a:t>
            </a:r>
            <a:r>
              <a:rPr sz="2400" i="1" spc="-15" dirty="0">
                <a:latin typeface="Calibri"/>
                <a:cs typeface="Calibri"/>
              </a:rPr>
              <a:t> </a:t>
            </a:r>
            <a:r>
              <a:rPr sz="2400" i="1" spc="-10" dirty="0">
                <a:latin typeface="Calibri"/>
                <a:cs typeface="Calibri"/>
              </a:rPr>
              <a:t>class?”</a:t>
            </a:r>
            <a:endParaRPr sz="2400" dirty="0">
              <a:latin typeface="Calibri"/>
              <a:cs typeface="Calibri"/>
            </a:endParaRPr>
          </a:p>
          <a:p>
            <a:pPr marL="241300" marR="5080" indent="-228600">
              <a:lnSpc>
                <a:spcPct val="70000"/>
              </a:lnSpc>
              <a:spcBef>
                <a:spcPts val="1800"/>
              </a:spcBef>
              <a:buFont typeface="Arial"/>
              <a:buChar char="•"/>
              <a:tabLst>
                <a:tab pos="241300" algn="l"/>
              </a:tabLst>
            </a:pPr>
            <a:r>
              <a:rPr lang="en-US" sz="2400" b="1" dirty="0">
                <a:latin typeface="Calibri"/>
                <a:cs typeface="Calibri"/>
              </a:rPr>
              <a:t>Computational Thinking</a:t>
            </a:r>
          </a:p>
          <a:p>
            <a:pPr marL="241300" marR="5080" indent="-228600">
              <a:lnSpc>
                <a:spcPct val="70000"/>
              </a:lnSpc>
              <a:spcBef>
                <a:spcPts val="1800"/>
              </a:spcBef>
              <a:buFont typeface="Arial"/>
              <a:buChar char="•"/>
              <a:tabLst>
                <a:tab pos="241300" algn="l"/>
              </a:tabLst>
            </a:pPr>
            <a:r>
              <a:rPr lang="en-US" sz="2400" b="1" dirty="0">
                <a:latin typeface="Calibri"/>
                <a:cs typeface="Calibri"/>
              </a:rPr>
              <a:t>Code Comprehension</a:t>
            </a:r>
          </a:p>
          <a:p>
            <a:pPr marL="241300" marR="5080" indent="-228600">
              <a:lnSpc>
                <a:spcPct val="70000"/>
              </a:lnSpc>
              <a:spcBef>
                <a:spcPts val="1800"/>
              </a:spcBef>
              <a:buFont typeface="Arial"/>
              <a:buChar char="•"/>
              <a:tabLst>
                <a:tab pos="241300" algn="l"/>
              </a:tabLst>
            </a:pPr>
            <a:r>
              <a:rPr lang="en-US" sz="2400" b="1" dirty="0">
                <a:latin typeface="Calibri"/>
                <a:cs typeface="Calibri"/>
              </a:rPr>
              <a:t>Code Writing</a:t>
            </a:r>
          </a:p>
          <a:p>
            <a:pPr marL="241300" marR="5080" indent="-228600">
              <a:lnSpc>
                <a:spcPct val="70000"/>
              </a:lnSpc>
              <a:spcBef>
                <a:spcPts val="1800"/>
              </a:spcBef>
              <a:buFont typeface="Arial"/>
              <a:buChar char="•"/>
              <a:tabLst>
                <a:tab pos="241300" algn="l"/>
              </a:tabLst>
            </a:pPr>
            <a:r>
              <a:rPr lang="en-US" sz="2400" b="1" dirty="0">
                <a:latin typeface="Calibri"/>
                <a:cs typeface="Calibri"/>
              </a:rPr>
              <a:t>Communication</a:t>
            </a:r>
          </a:p>
          <a:p>
            <a:pPr marL="241300" marR="5080" indent="-228600">
              <a:lnSpc>
                <a:spcPct val="70000"/>
              </a:lnSpc>
              <a:spcBef>
                <a:spcPts val="1800"/>
              </a:spcBef>
              <a:buFont typeface="Arial"/>
              <a:buChar char="•"/>
              <a:tabLst>
                <a:tab pos="241300" algn="l"/>
              </a:tabLst>
            </a:pPr>
            <a:r>
              <a:rPr lang="en-US" sz="2400" b="1" dirty="0">
                <a:latin typeface="Calibri"/>
                <a:cs typeface="Calibri"/>
              </a:rPr>
              <a:t>Testing</a:t>
            </a:r>
          </a:p>
          <a:p>
            <a:pPr marL="241300" marR="5080" indent="-228600">
              <a:lnSpc>
                <a:spcPct val="70000"/>
              </a:lnSpc>
              <a:spcBef>
                <a:spcPts val="1800"/>
              </a:spcBef>
              <a:buFont typeface="Arial"/>
              <a:buChar char="•"/>
              <a:tabLst>
                <a:tab pos="241300" algn="l"/>
              </a:tabLst>
            </a:pPr>
            <a:r>
              <a:rPr lang="en-US" sz="2400" b="1" dirty="0">
                <a:latin typeface="Calibri"/>
                <a:cs typeface="Calibri"/>
              </a:rPr>
              <a:t>Debugging</a:t>
            </a:r>
          </a:p>
          <a:p>
            <a:pPr marL="241300" marR="5080" indent="-228600">
              <a:lnSpc>
                <a:spcPct val="70000"/>
              </a:lnSpc>
              <a:spcBef>
                <a:spcPts val="1800"/>
              </a:spcBef>
              <a:buFont typeface="Arial"/>
              <a:buChar char="•"/>
              <a:tabLst>
                <a:tab pos="241300" algn="l"/>
              </a:tabLst>
            </a:pPr>
            <a:r>
              <a:rPr lang="en-US" sz="2400" b="1" dirty="0">
                <a:latin typeface="Calibri"/>
                <a:cs typeface="Calibri"/>
              </a:rPr>
              <a:t>Ethics / Impact</a:t>
            </a:r>
            <a:endParaRPr sz="24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C0F7-0083-4613-BA8B-AAF3814C59CB}"/>
              </a:ext>
            </a:extLst>
          </p:cNvPr>
          <p:cNvSpPr>
            <a:spLocks noGrp="1"/>
          </p:cNvSpPr>
          <p:nvPr>
            <p:ph type="title"/>
          </p:nvPr>
        </p:nvSpPr>
        <p:spPr>
          <a:xfrm>
            <a:off x="838200" y="338231"/>
            <a:ext cx="10515600" cy="1325563"/>
          </a:xfrm>
        </p:spPr>
        <p:txBody>
          <a:bodyPr/>
          <a:lstStyle/>
          <a:p>
            <a:r>
              <a:rPr lang="en-US" b="1" dirty="0">
                <a:solidFill>
                  <a:srgbClr val="990033"/>
                </a:solidFill>
              </a:rPr>
              <a:t>(Optional)</a:t>
            </a:r>
            <a:r>
              <a:rPr lang="en-US" dirty="0"/>
              <a:t> Using </a:t>
            </a:r>
            <a:r>
              <a:rPr lang="en-US" dirty="0">
                <a:latin typeface="Consolas" panose="020B0609020204030204" pitchFamily="49" charset="0"/>
              </a:rPr>
              <a:t>String[] </a:t>
            </a:r>
            <a:r>
              <a:rPr lang="en-US" dirty="0" err="1">
                <a:latin typeface="Consolas" panose="020B0609020204030204" pitchFamily="49" charset="0"/>
              </a:rPr>
              <a:t>args</a:t>
            </a:r>
            <a:r>
              <a:rPr lang="en-US" dirty="0">
                <a:latin typeface="Calibri" panose="020F0502020204030204" pitchFamily="34" charset="0"/>
                <a:ea typeface="Calibri" panose="020F0502020204030204" pitchFamily="34" charset="0"/>
                <a:cs typeface="Calibri" panose="020F0502020204030204" pitchFamily="34" charset="0"/>
              </a:rPr>
              <a:t>!</a:t>
            </a:r>
          </a:p>
        </p:txBody>
      </p:sp>
      <p:sp>
        <p:nvSpPr>
          <p:cNvPr id="3" name="Text Placeholder 2">
            <a:extLst>
              <a:ext uri="{FF2B5EF4-FFF2-40B4-BE49-F238E27FC236}">
                <a16:creationId xmlns:a16="http://schemas.microsoft.com/office/drawing/2014/main" id="{31720C79-2BCD-4B85-A621-71809CA700FC}"/>
              </a:ext>
            </a:extLst>
          </p:cNvPr>
          <p:cNvSpPr>
            <a:spLocks noGrp="1"/>
          </p:cNvSpPr>
          <p:nvPr>
            <p:ph type="body" idx="1"/>
          </p:nvPr>
        </p:nvSpPr>
        <p:spPr>
          <a:xfrm>
            <a:off x="852847" y="2056915"/>
            <a:ext cx="3579304" cy="3114390"/>
          </a:xfrm>
        </p:spPr>
        <p:txBody>
          <a:bodyPr anchor="ctr">
            <a:normAutofit/>
          </a:bodyPr>
          <a:lstStyle/>
          <a:p>
            <a:pPr marL="114300" indent="0" algn="ctr">
              <a:buNone/>
            </a:pPr>
            <a:r>
              <a:rPr lang="en-US" sz="2400" dirty="0">
                <a:latin typeface="Consolas" panose="020B0609020204030204" pitchFamily="49" charset="0"/>
              </a:rPr>
              <a:t>String[] </a:t>
            </a:r>
            <a:r>
              <a:rPr lang="en-US" sz="2400" dirty="0" err="1">
                <a:latin typeface="Consolas" panose="020B0609020204030204" pitchFamily="49" charset="0"/>
              </a:rPr>
              <a:t>args</a:t>
            </a:r>
            <a:r>
              <a:rPr lang="en-US" sz="2400" dirty="0"/>
              <a:t> is just a parameter to our </a:t>
            </a:r>
            <a:r>
              <a:rPr lang="en-US" sz="2400" dirty="0">
                <a:latin typeface="Consolas" panose="020B0609020204030204" pitchFamily="49" charset="0"/>
              </a:rPr>
              <a:t>main</a:t>
            </a:r>
            <a:r>
              <a:rPr lang="en-US" sz="2400" dirty="0"/>
              <a:t> method…but we never call </a:t>
            </a:r>
            <a:r>
              <a:rPr lang="en-US" sz="2400" dirty="0">
                <a:latin typeface="Consolas" panose="020B0609020204030204" pitchFamily="49" charset="0"/>
              </a:rPr>
              <a:t>main</a:t>
            </a:r>
            <a:r>
              <a:rPr lang="en-US" sz="2400" dirty="0"/>
              <a:t>, so how do we pass anything to </a:t>
            </a:r>
            <a:r>
              <a:rPr lang="en-US" sz="2400" dirty="0" err="1">
                <a:latin typeface="Consolas" panose="020B0609020204030204" pitchFamily="49" charset="0"/>
              </a:rPr>
              <a:t>args</a:t>
            </a:r>
            <a:r>
              <a:rPr lang="en-US" sz="2400" dirty="0"/>
              <a:t>? </a:t>
            </a:r>
          </a:p>
        </p:txBody>
      </p:sp>
      <p:sp>
        <p:nvSpPr>
          <p:cNvPr id="4" name="Text Placeholder 3">
            <a:extLst>
              <a:ext uri="{FF2B5EF4-FFF2-40B4-BE49-F238E27FC236}">
                <a16:creationId xmlns:a16="http://schemas.microsoft.com/office/drawing/2014/main" id="{FCFC9AD8-BE43-4858-9D8E-314547DB82E7}"/>
              </a:ext>
            </a:extLst>
          </p:cNvPr>
          <p:cNvSpPr>
            <a:spLocks noGrp="1"/>
          </p:cNvSpPr>
          <p:nvPr>
            <p:ph type="body" idx="2"/>
          </p:nvPr>
        </p:nvSpPr>
        <p:spPr>
          <a:xfrm>
            <a:off x="4781774" y="2056914"/>
            <a:ext cx="6572026" cy="3230469"/>
          </a:xfrm>
        </p:spPr>
        <p:txBody>
          <a:bodyPr/>
          <a:lstStyle/>
          <a:p>
            <a:pPr marL="114300" indent="0">
              <a:buNone/>
            </a:pPr>
            <a:r>
              <a:rPr lang="en-US" dirty="0"/>
              <a:t>When we run our program from the </a:t>
            </a:r>
            <a:r>
              <a:rPr lang="en-US" i="1" dirty="0"/>
              <a:t>terminal</a:t>
            </a:r>
            <a:r>
              <a:rPr lang="en-US" dirty="0"/>
              <a:t>, we can pass "command-line arguments" to the main method, and they become the contents of </a:t>
            </a:r>
            <a:r>
              <a:rPr lang="en-US" dirty="0" err="1"/>
              <a:t>args</a:t>
            </a:r>
            <a:endParaRPr lang="en-US" dirty="0"/>
          </a:p>
          <a:p>
            <a:pPr marL="114300" indent="0">
              <a:buNone/>
            </a:pPr>
            <a:endParaRPr lang="en-US" dirty="0"/>
          </a:p>
          <a:p>
            <a:pPr marL="114300" indent="0">
              <a:buNone/>
            </a:pPr>
            <a:r>
              <a:rPr lang="en-US" sz="2000" dirty="0" err="1">
                <a:latin typeface="Consolas" panose="020B0609020204030204" pitchFamily="49" charset="0"/>
              </a:rPr>
              <a:t>javac</a:t>
            </a:r>
            <a:r>
              <a:rPr lang="en-US" sz="2000" dirty="0">
                <a:latin typeface="Consolas" panose="020B0609020204030204" pitchFamily="49" charset="0"/>
              </a:rPr>
              <a:t> MyProgram.java</a:t>
            </a:r>
          </a:p>
          <a:p>
            <a:pPr marL="114300" indent="0">
              <a:buNone/>
            </a:pPr>
            <a:r>
              <a:rPr lang="en-US" sz="2000" dirty="0">
                <a:latin typeface="Consolas" panose="020B0609020204030204" pitchFamily="49" charset="0"/>
              </a:rPr>
              <a:t>java </a:t>
            </a:r>
            <a:r>
              <a:rPr lang="en-US" sz="2000" dirty="0" err="1">
                <a:latin typeface="Consolas" panose="020B0609020204030204" pitchFamily="49" charset="0"/>
              </a:rPr>
              <a:t>MyProgram</a:t>
            </a:r>
            <a:r>
              <a:rPr lang="en-US" sz="2000" dirty="0">
                <a:latin typeface="Consolas" panose="020B0609020204030204" pitchFamily="49" charset="0"/>
              </a:rPr>
              <a:t> these 7 words will go in </a:t>
            </a:r>
            <a:r>
              <a:rPr lang="en-US" sz="2000" dirty="0" err="1">
                <a:latin typeface="Consolas" panose="020B0609020204030204" pitchFamily="49" charset="0"/>
              </a:rPr>
              <a:t>args</a:t>
            </a:r>
            <a:endParaRPr lang="en-US" sz="2000" dirty="0">
              <a:latin typeface="Consolas" panose="020B0609020204030204" pitchFamily="49" charset="0"/>
            </a:endParaRPr>
          </a:p>
        </p:txBody>
      </p:sp>
      <p:sp>
        <p:nvSpPr>
          <p:cNvPr id="5" name="Footer Placeholder 4">
            <a:extLst>
              <a:ext uri="{FF2B5EF4-FFF2-40B4-BE49-F238E27FC236}">
                <a16:creationId xmlns:a16="http://schemas.microsoft.com/office/drawing/2014/main" id="{32ACCA87-0AC6-44E9-8426-24C2AC5162E0}"/>
              </a:ext>
            </a:extLst>
          </p:cNvPr>
          <p:cNvSpPr>
            <a:spLocks noGrp="1"/>
          </p:cNvSpPr>
          <p:nvPr>
            <p:ph type="ftr" idx="11"/>
          </p:nvPr>
        </p:nvSpPr>
        <p:spPr/>
        <p:txBody>
          <a:bodyPr/>
          <a:lstStyle/>
          <a:p>
            <a:r>
              <a:rPr lang="en-US"/>
              <a:t>Lesson 18 - Autumn 2023</a:t>
            </a:r>
            <a:endParaRPr lang="en-US" dirty="0"/>
          </a:p>
        </p:txBody>
      </p:sp>
      <p:sp>
        <p:nvSpPr>
          <p:cNvPr id="6" name="Slide Number Placeholder 5">
            <a:extLst>
              <a:ext uri="{FF2B5EF4-FFF2-40B4-BE49-F238E27FC236}">
                <a16:creationId xmlns:a16="http://schemas.microsoft.com/office/drawing/2014/main" id="{B82099D3-E9C6-4619-815B-BC5998F636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0822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33"/>
                </a:solidFill>
              </a:rPr>
              <a:t>(Optional)</a:t>
            </a:r>
            <a:r>
              <a:rPr lang="en-US" dirty="0"/>
              <a:t> </a:t>
            </a:r>
            <a:r>
              <a:rPr lang="en-US" sz="4000" dirty="0"/>
              <a:t>Quines</a:t>
            </a:r>
            <a:endParaRPr dirty="0"/>
          </a:p>
        </p:txBody>
      </p:sp>
      <p:sp>
        <p:nvSpPr>
          <p:cNvPr id="68" name="Google Shape;68;p19"/>
          <p:cNvSpPr txBox="1">
            <a:spLocks noGrp="1"/>
          </p:cNvSpPr>
          <p:nvPr>
            <p:ph type="body" idx="1"/>
          </p:nvPr>
        </p:nvSpPr>
        <p:spPr>
          <a:xfrm>
            <a:off x="763350" y="1998528"/>
            <a:ext cx="10665300" cy="2860944"/>
          </a:xfrm>
          <a:prstGeom prst="rect">
            <a:avLst/>
          </a:prstGeom>
          <a:noFill/>
          <a:ln>
            <a:noFill/>
          </a:ln>
        </p:spPr>
        <p:txBody>
          <a:bodyPr spcFirstLastPara="1" wrap="square" lIns="91425" tIns="45700" rIns="91425" bIns="45700" anchor="ctr" anchorCtr="0">
            <a:noAutofit/>
          </a:bodyPr>
          <a:lstStyle/>
          <a:p>
            <a:pPr marL="114300" indent="0" algn="ctr">
              <a:buNone/>
            </a:pPr>
            <a:r>
              <a:rPr lang="en-US" sz="3600" i="1" dirty="0"/>
              <a:t>A </a:t>
            </a:r>
            <a:r>
              <a:rPr lang="en-US" sz="3600" b="1" i="1" dirty="0">
                <a:hlinkClick r:id="rId3"/>
              </a:rPr>
              <a:t>quine</a:t>
            </a:r>
            <a:r>
              <a:rPr lang="en-US" sz="3600" i="1" dirty="0"/>
              <a:t> is a computer program which takes no input and produces a copy of its own source code as its only output. </a:t>
            </a:r>
            <a:endParaRPr lang="en-US" sz="2400" i="1" dirty="0">
              <a:solidFill>
                <a:srgbClr val="000000"/>
              </a:solidFill>
              <a:latin typeface="Consolas" panose="020B0609020204030204" pitchFamily="49" charset="0"/>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18 - Autumn 2023</a:t>
            </a:r>
            <a:endParaRPr dirty="0"/>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extLst>
      <p:ext uri="{BB962C8B-B14F-4D97-AF65-F5344CB8AC3E}">
        <p14:creationId xmlns:p14="http://schemas.microsoft.com/office/powerpoint/2010/main" val="253597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33"/>
                </a:solidFill>
              </a:rPr>
              <a:t>(Optional)</a:t>
            </a:r>
            <a:r>
              <a:rPr lang="en-US" dirty="0"/>
              <a:t> </a:t>
            </a:r>
            <a:r>
              <a:rPr lang="en-US" sz="4000" dirty="0"/>
              <a:t>Quines</a:t>
            </a:r>
            <a:endParaRPr dirty="0"/>
          </a:p>
        </p:txBody>
      </p:sp>
      <p:sp>
        <p:nvSpPr>
          <p:cNvPr id="68" name="Google Shape;68;p19"/>
          <p:cNvSpPr txBox="1">
            <a:spLocks noGrp="1"/>
          </p:cNvSpPr>
          <p:nvPr>
            <p:ph type="body" idx="1"/>
          </p:nvPr>
        </p:nvSpPr>
        <p:spPr>
          <a:xfrm>
            <a:off x="209671" y="1934462"/>
            <a:ext cx="4742464" cy="2860944"/>
          </a:xfrm>
          <a:prstGeom prst="rect">
            <a:avLst/>
          </a:prstGeom>
          <a:noFill/>
          <a:ln>
            <a:noFill/>
          </a:ln>
        </p:spPr>
        <p:txBody>
          <a:bodyPr spcFirstLastPara="1" wrap="square" lIns="91425" tIns="45700" rIns="91425" bIns="45700" anchor="ctr" anchorCtr="0">
            <a:noAutofit/>
          </a:bodyPr>
          <a:lstStyle/>
          <a:p>
            <a:pPr marL="114300" indent="0" algn="ctr">
              <a:buNone/>
            </a:pPr>
            <a:r>
              <a:rPr lang="en-US" sz="2000" dirty="0">
                <a:solidFill>
                  <a:srgbClr val="000000"/>
                </a:solidFill>
                <a:latin typeface="Calibri" panose="020F0502020204030204" pitchFamily="34" charset="0"/>
                <a:cs typeface="Calibri" panose="020F0502020204030204" pitchFamily="34" charset="0"/>
              </a:rPr>
              <a:t>A quine in Java! </a:t>
            </a:r>
          </a:p>
          <a:p>
            <a:pPr marL="114300" indent="0" algn="ctr">
              <a:buNone/>
            </a:pPr>
            <a:r>
              <a:rPr lang="en-US" sz="2000" dirty="0">
                <a:solidFill>
                  <a:srgbClr val="000000"/>
                </a:solidFill>
                <a:latin typeface="Calibri" panose="020F0502020204030204" pitchFamily="34" charset="0"/>
                <a:cs typeface="Calibri" panose="020F0502020204030204" pitchFamily="34" charset="0"/>
              </a:rPr>
              <a:t>You can understand all of the code constructs and syntax used here! </a:t>
            </a:r>
          </a:p>
          <a:p>
            <a:pPr marL="114300" indent="0" algn="ctr">
              <a:buNone/>
            </a:pPr>
            <a:r>
              <a:rPr lang="en-US" sz="2000" dirty="0">
                <a:solidFill>
                  <a:srgbClr val="000000"/>
                </a:solidFill>
                <a:latin typeface="Calibri" panose="020F0502020204030204" pitchFamily="34" charset="0"/>
                <a:cs typeface="Calibri" panose="020F0502020204030204" pitchFamily="34" charset="0"/>
              </a:rPr>
              <a:t>(Even if you would never have written code like this yourself)</a:t>
            </a: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18 - Autumn 2023</a:t>
            </a:r>
            <a:endParaRPr dirty="0"/>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2" name="Rectangle 1">
            <a:extLst>
              <a:ext uri="{FF2B5EF4-FFF2-40B4-BE49-F238E27FC236}">
                <a16:creationId xmlns:a16="http://schemas.microsoft.com/office/drawing/2014/main" id="{B9FB8272-BA3D-4641-A7A7-2534CD62C0EB}"/>
              </a:ext>
            </a:extLst>
          </p:cNvPr>
          <p:cNvSpPr/>
          <p:nvPr/>
        </p:nvSpPr>
        <p:spPr>
          <a:xfrm>
            <a:off x="4627815" y="60810"/>
            <a:ext cx="7354514" cy="307777"/>
          </a:xfrm>
          <a:prstGeom prst="rect">
            <a:avLst/>
          </a:prstGeom>
        </p:spPr>
        <p:txBody>
          <a:bodyPr wrap="square">
            <a:spAutoFit/>
          </a:bodyPr>
          <a:lstStyle/>
          <a:p>
            <a:endParaRPr lang="en-US" dirty="0">
              <a:latin typeface="Consolas" panose="020B0609020204030204" pitchFamily="49" charset="0"/>
            </a:endParaRPr>
          </a:p>
        </p:txBody>
      </p:sp>
      <p:sp>
        <p:nvSpPr>
          <p:cNvPr id="3" name="Rectangle 2">
            <a:extLst>
              <a:ext uri="{FF2B5EF4-FFF2-40B4-BE49-F238E27FC236}">
                <a16:creationId xmlns:a16="http://schemas.microsoft.com/office/drawing/2014/main" id="{2BCBC52B-F7C0-41E9-94B1-0A3703A741DB}"/>
              </a:ext>
            </a:extLst>
          </p:cNvPr>
          <p:cNvSpPr/>
          <p:nvPr/>
        </p:nvSpPr>
        <p:spPr>
          <a:xfrm>
            <a:off x="4994012" y="136525"/>
            <a:ext cx="7197988" cy="6340197"/>
          </a:xfrm>
          <a:prstGeom prst="rect">
            <a:avLst/>
          </a:prstGeom>
        </p:spPr>
        <p:txBody>
          <a:bodyPr wrap="square">
            <a:spAutoFit/>
          </a:bodyPr>
          <a:lstStyle/>
          <a:p>
            <a:r>
              <a:rPr lang="en-US" sz="1350" dirty="0">
                <a:solidFill>
                  <a:srgbClr val="0000FF"/>
                </a:solidFill>
                <a:latin typeface="Consolas" panose="020B0609020204030204" pitchFamily="49" charset="0"/>
              </a:rPr>
              <a:t>public</a:t>
            </a:r>
            <a:r>
              <a:rPr lang="en-US" sz="1350" dirty="0">
                <a:latin typeface="Consolas" panose="020B0609020204030204" pitchFamily="49" charset="0"/>
              </a:rPr>
              <a:t> </a:t>
            </a:r>
            <a:r>
              <a:rPr lang="en-US" sz="1350" dirty="0">
                <a:solidFill>
                  <a:srgbClr val="0000FF"/>
                </a:solidFill>
                <a:latin typeface="Consolas" panose="020B0609020204030204" pitchFamily="49" charset="0"/>
              </a:rPr>
              <a:t>class</a:t>
            </a:r>
            <a:r>
              <a:rPr lang="en-US" sz="1350" dirty="0">
                <a:latin typeface="Consolas" panose="020B0609020204030204" pitchFamily="49" charset="0"/>
              </a:rPr>
              <a:t> </a:t>
            </a:r>
            <a:r>
              <a:rPr lang="en-US" sz="1350" dirty="0">
                <a:solidFill>
                  <a:srgbClr val="267F99"/>
                </a:solidFill>
                <a:latin typeface="Consolas" panose="020B0609020204030204" pitchFamily="49" charset="0"/>
              </a:rPr>
              <a:t>Quine</a:t>
            </a:r>
            <a:r>
              <a:rPr lang="en-US" sz="1350" dirty="0">
                <a:latin typeface="Consolas" panose="020B0609020204030204" pitchFamily="49" charset="0"/>
              </a:rPr>
              <a:t> {</a:t>
            </a:r>
          </a:p>
          <a:p>
            <a:r>
              <a:rPr lang="en-US" sz="1350" dirty="0">
                <a:latin typeface="Consolas" panose="020B0609020204030204" pitchFamily="49" charset="0"/>
              </a:rPr>
              <a:t>  </a:t>
            </a:r>
            <a:r>
              <a:rPr lang="en-US" sz="1350" dirty="0">
                <a:solidFill>
                  <a:srgbClr val="0000FF"/>
                </a:solidFill>
                <a:latin typeface="Consolas" panose="020B0609020204030204" pitchFamily="49" charset="0"/>
              </a:rPr>
              <a:t>public</a:t>
            </a:r>
            <a:r>
              <a:rPr lang="en-US" sz="1350" dirty="0">
                <a:latin typeface="Consolas" panose="020B0609020204030204" pitchFamily="49" charset="0"/>
              </a:rPr>
              <a:t> </a:t>
            </a:r>
            <a:r>
              <a:rPr lang="en-US" sz="1350" dirty="0">
                <a:solidFill>
                  <a:srgbClr val="0000FF"/>
                </a:solidFill>
                <a:latin typeface="Consolas" panose="020B0609020204030204" pitchFamily="49" charset="0"/>
              </a:rPr>
              <a:t>static</a:t>
            </a:r>
            <a:r>
              <a:rPr lang="en-US" sz="1350" dirty="0">
                <a:latin typeface="Consolas" panose="020B0609020204030204" pitchFamily="49" charset="0"/>
              </a:rPr>
              <a:t> </a:t>
            </a:r>
            <a:r>
              <a:rPr lang="en-US" sz="1350" dirty="0">
                <a:solidFill>
                  <a:srgbClr val="267F99"/>
                </a:solidFill>
                <a:latin typeface="Consolas" panose="020B0609020204030204" pitchFamily="49" charset="0"/>
              </a:rPr>
              <a:t>void</a:t>
            </a:r>
            <a:r>
              <a:rPr lang="en-US" sz="1350" dirty="0">
                <a:latin typeface="Consolas" panose="020B0609020204030204" pitchFamily="49" charset="0"/>
              </a:rPr>
              <a:t> </a:t>
            </a:r>
            <a:r>
              <a:rPr lang="en-US" sz="1350" dirty="0">
                <a:solidFill>
                  <a:srgbClr val="795E26"/>
                </a:solidFill>
                <a:latin typeface="Consolas" panose="020B0609020204030204" pitchFamily="49" charset="0"/>
              </a:rPr>
              <a:t>main</a:t>
            </a:r>
            <a:r>
              <a:rPr lang="en-US" sz="1350" dirty="0">
                <a:latin typeface="Consolas" panose="020B0609020204030204" pitchFamily="49" charset="0"/>
              </a:rPr>
              <a:t>(</a:t>
            </a:r>
            <a:r>
              <a:rPr lang="en-US" sz="1350" dirty="0">
                <a:solidFill>
                  <a:srgbClr val="267F99"/>
                </a:solidFill>
                <a:latin typeface="Consolas" panose="020B0609020204030204" pitchFamily="49" charset="0"/>
              </a:rPr>
              <a:t>String</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args</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267F99"/>
                </a:solidFill>
                <a:latin typeface="Consolas" panose="020B0609020204030204" pitchFamily="49" charset="0"/>
              </a:rPr>
              <a:t>char</a:t>
            </a:r>
            <a:r>
              <a:rPr lang="en-US" sz="1350" dirty="0">
                <a:latin typeface="Consolas" panose="020B0609020204030204" pitchFamily="49" charset="0"/>
              </a:rPr>
              <a:t> </a:t>
            </a:r>
            <a:r>
              <a:rPr lang="en-US" sz="1350" dirty="0">
                <a:solidFill>
                  <a:srgbClr val="001080"/>
                </a:solidFill>
                <a:latin typeface="Consolas" panose="020B0609020204030204" pitchFamily="49" charset="0"/>
              </a:rPr>
              <a:t>q</a:t>
            </a:r>
            <a:r>
              <a:rPr lang="en-US" sz="1350" dirty="0">
                <a:latin typeface="Consolas" panose="020B0609020204030204" pitchFamily="49" charset="0"/>
              </a:rPr>
              <a:t> = </a:t>
            </a:r>
            <a:r>
              <a:rPr lang="en-US" sz="1350" dirty="0">
                <a:solidFill>
                  <a:srgbClr val="098658"/>
                </a:solidFill>
                <a:latin typeface="Consolas" panose="020B0609020204030204" pitchFamily="49" charset="0"/>
              </a:rPr>
              <a:t>34</a:t>
            </a:r>
            <a:r>
              <a:rPr lang="en-US" sz="1350" dirty="0">
                <a:latin typeface="Consolas" panose="020B0609020204030204" pitchFamily="49" charset="0"/>
              </a:rPr>
              <a:t>;      </a:t>
            </a:r>
            <a:r>
              <a:rPr lang="en-US" sz="1350" dirty="0">
                <a:solidFill>
                  <a:srgbClr val="008000"/>
                </a:solidFill>
                <a:latin typeface="Consolas" panose="020B0609020204030204" pitchFamily="49" charset="0"/>
              </a:rPr>
              <a:t>// Quotation mark character</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a:solidFill>
                  <a:srgbClr val="267F99"/>
                </a:solidFill>
                <a:latin typeface="Consolas" panose="020B0609020204030204" pitchFamily="49" charset="0"/>
              </a:rPr>
              <a:t>String</a:t>
            </a:r>
            <a:r>
              <a:rPr lang="en-US" sz="1350" dirty="0">
                <a:latin typeface="Consolas" panose="020B0609020204030204" pitchFamily="49" charset="0"/>
              </a:rPr>
              <a:t>[] </a:t>
            </a:r>
            <a:r>
              <a:rPr lang="en-US" sz="1350" dirty="0">
                <a:solidFill>
                  <a:srgbClr val="001080"/>
                </a:solidFill>
                <a:latin typeface="Consolas" panose="020B0609020204030204" pitchFamily="49" charset="0"/>
              </a:rPr>
              <a:t>l</a:t>
            </a:r>
            <a:r>
              <a:rPr lang="en-US" sz="1350" dirty="0">
                <a:latin typeface="Consolas" panose="020B0609020204030204" pitchFamily="49" charset="0"/>
              </a:rPr>
              <a:t> = {    </a:t>
            </a:r>
            <a:r>
              <a:rPr lang="en-US" sz="1350" dirty="0">
                <a:solidFill>
                  <a:srgbClr val="008000"/>
                </a:solidFill>
                <a:latin typeface="Consolas" panose="020B0609020204030204" pitchFamily="49" charset="0"/>
              </a:rPr>
              <a:t>// Array of source code</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"public class Quine"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public static void main(String[] </a:t>
            </a:r>
            <a:r>
              <a:rPr lang="en-US" sz="1350" dirty="0" err="1">
                <a:solidFill>
                  <a:srgbClr val="A31515"/>
                </a:solidFill>
                <a:latin typeface="Consolas" panose="020B0609020204030204" pitchFamily="49" charset="0"/>
              </a:rPr>
              <a:t>args</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char q = 34;      // Quotation mark character"</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String[] l = {    // Array of source code"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for (int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0;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&lt; 6;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Print opening code"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System.out.println</a:t>
            </a:r>
            <a:r>
              <a:rPr lang="en-US" sz="1350" dirty="0">
                <a:solidFill>
                  <a:srgbClr val="A31515"/>
                </a:solidFill>
                <a:latin typeface="Consolas" panose="020B0609020204030204" pitchFamily="49" charset="0"/>
              </a:rPr>
              <a:t>(l[</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for (int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0;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&lt; </a:t>
            </a:r>
            <a:r>
              <a:rPr lang="en-US" sz="1350" dirty="0" err="1">
                <a:solidFill>
                  <a:srgbClr val="A31515"/>
                </a:solidFill>
                <a:latin typeface="Consolas" panose="020B0609020204030204" pitchFamily="49" charset="0"/>
              </a:rPr>
              <a:t>l.length</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Print string array"</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System.out.println</a:t>
            </a:r>
            <a:r>
              <a:rPr lang="en-US" sz="1350" dirty="0">
                <a:solidFill>
                  <a:srgbClr val="A31515"/>
                </a:solidFill>
                <a:latin typeface="Consolas" panose="020B0609020204030204" pitchFamily="49" charset="0"/>
              </a:rPr>
              <a:t>(l[6] + q + l[</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q +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for (int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7;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&lt; </a:t>
            </a:r>
            <a:r>
              <a:rPr lang="en-US" sz="1350" dirty="0" err="1">
                <a:solidFill>
                  <a:srgbClr val="A31515"/>
                </a:solidFill>
                <a:latin typeface="Consolas" panose="020B0609020204030204" pitchFamily="49" charset="0"/>
              </a:rPr>
              <a:t>l.length</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    // Print this code"</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err="1">
                <a:solidFill>
                  <a:srgbClr val="A31515"/>
                </a:solidFill>
                <a:latin typeface="Consolas" panose="020B0609020204030204" pitchFamily="49" charset="0"/>
              </a:rPr>
              <a:t>System.out.println</a:t>
            </a:r>
            <a:r>
              <a:rPr lang="en-US" sz="1350" dirty="0">
                <a:solidFill>
                  <a:srgbClr val="A31515"/>
                </a:solidFill>
                <a:latin typeface="Consolas" panose="020B0609020204030204" pitchFamily="49" charset="0"/>
              </a:rPr>
              <a:t>(l[</a:t>
            </a:r>
            <a:r>
              <a:rPr lang="en-US" sz="1350" dirty="0" err="1">
                <a:solidFill>
                  <a:srgbClr val="A31515"/>
                </a:solidFill>
                <a:latin typeface="Consolas" panose="020B0609020204030204" pitchFamily="49" charset="0"/>
              </a:rPr>
              <a:t>i</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  }"</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p>
          <a:p>
            <a:r>
              <a:rPr lang="en-US" sz="1350" dirty="0">
                <a:latin typeface="Consolas" panose="020B0609020204030204" pitchFamily="49" charset="0"/>
              </a:rPr>
              <a:t>    </a:t>
            </a:r>
            <a:r>
              <a:rPr lang="en-US" sz="1350" dirty="0">
                <a:solidFill>
                  <a:srgbClr val="AF00DB"/>
                </a:solidFill>
                <a:latin typeface="Consolas" panose="020B0609020204030204" pitchFamily="49" charset="0"/>
              </a:rPr>
              <a:t>for</a:t>
            </a:r>
            <a:r>
              <a:rPr lang="en-US" sz="1350" dirty="0">
                <a:latin typeface="Consolas" panose="020B0609020204030204" pitchFamily="49" charset="0"/>
              </a:rPr>
              <a:t> (</a:t>
            </a:r>
            <a:r>
              <a:rPr lang="en-US" sz="1350" dirty="0">
                <a:solidFill>
                  <a:srgbClr val="267F99"/>
                </a:solidFill>
                <a:latin typeface="Consolas" panose="020B0609020204030204" pitchFamily="49" charset="0"/>
              </a:rPr>
              <a:t>int</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i</a:t>
            </a:r>
            <a:r>
              <a:rPr lang="en-US" sz="1350" dirty="0">
                <a:latin typeface="Consolas" panose="020B0609020204030204" pitchFamily="49" charset="0"/>
              </a:rPr>
              <a:t> = </a:t>
            </a:r>
            <a:r>
              <a:rPr lang="en-US" sz="1350" dirty="0">
                <a:solidFill>
                  <a:srgbClr val="098658"/>
                </a:solidFill>
                <a:latin typeface="Consolas" panose="020B0609020204030204" pitchFamily="49" charset="0"/>
              </a:rPr>
              <a:t>0</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&lt; </a:t>
            </a:r>
            <a:r>
              <a:rPr lang="en-US" sz="1350" dirty="0">
                <a:solidFill>
                  <a:srgbClr val="098658"/>
                </a:solidFill>
                <a:latin typeface="Consolas" panose="020B0609020204030204" pitchFamily="49" charset="0"/>
              </a:rPr>
              <a:t>6</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a:t>
            </a:r>
            <a:r>
              <a:rPr lang="en-US" sz="1350" dirty="0">
                <a:solidFill>
                  <a:srgbClr val="008000"/>
                </a:solidFill>
                <a:latin typeface="Consolas" panose="020B0609020204030204" pitchFamily="49" charset="0"/>
              </a:rPr>
              <a:t>// Print opening code</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err="1">
                <a:solidFill>
                  <a:srgbClr val="001080"/>
                </a:solidFill>
                <a:latin typeface="Consolas" panose="020B0609020204030204" pitchFamily="49" charset="0"/>
              </a:rPr>
              <a:t>System</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out</a:t>
            </a:r>
            <a:r>
              <a:rPr lang="en-US" sz="1350" dirty="0" err="1">
                <a:latin typeface="Consolas" panose="020B0609020204030204" pitchFamily="49" charset="0"/>
              </a:rPr>
              <a:t>.</a:t>
            </a:r>
            <a:r>
              <a:rPr lang="en-US" sz="1350" dirty="0" err="1">
                <a:solidFill>
                  <a:srgbClr val="795E26"/>
                </a:solidFill>
                <a:latin typeface="Consolas" panose="020B0609020204030204" pitchFamily="49" charset="0"/>
              </a:rPr>
              <a:t>println</a:t>
            </a:r>
            <a:r>
              <a:rPr lang="en-US" sz="1350" dirty="0">
                <a:latin typeface="Consolas" panose="020B0609020204030204" pitchFamily="49" charset="0"/>
              </a:rPr>
              <a:t>(l[</a:t>
            </a:r>
            <a:r>
              <a:rPr lang="en-US" sz="1350" dirty="0" err="1">
                <a:latin typeface="Consolas" panose="020B0609020204030204" pitchFamily="49" charset="0"/>
              </a:rPr>
              <a:t>i</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F00DB"/>
                </a:solidFill>
                <a:latin typeface="Consolas" panose="020B0609020204030204" pitchFamily="49" charset="0"/>
              </a:rPr>
              <a:t>for</a:t>
            </a:r>
            <a:r>
              <a:rPr lang="en-US" sz="1350" dirty="0">
                <a:latin typeface="Consolas" panose="020B0609020204030204" pitchFamily="49" charset="0"/>
              </a:rPr>
              <a:t> (</a:t>
            </a:r>
            <a:r>
              <a:rPr lang="en-US" sz="1350" dirty="0">
                <a:solidFill>
                  <a:srgbClr val="267F99"/>
                </a:solidFill>
                <a:latin typeface="Consolas" panose="020B0609020204030204" pitchFamily="49" charset="0"/>
              </a:rPr>
              <a:t>int</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i</a:t>
            </a:r>
            <a:r>
              <a:rPr lang="en-US" sz="1350" dirty="0">
                <a:latin typeface="Consolas" panose="020B0609020204030204" pitchFamily="49" charset="0"/>
              </a:rPr>
              <a:t> = </a:t>
            </a:r>
            <a:r>
              <a:rPr lang="en-US" sz="1350" dirty="0">
                <a:solidFill>
                  <a:srgbClr val="098658"/>
                </a:solidFill>
                <a:latin typeface="Consolas" panose="020B0609020204030204" pitchFamily="49" charset="0"/>
              </a:rPr>
              <a:t>0</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&lt; </a:t>
            </a:r>
            <a:r>
              <a:rPr lang="en-US" sz="1350" dirty="0" err="1">
                <a:solidFill>
                  <a:srgbClr val="001080"/>
                </a:solidFill>
                <a:latin typeface="Consolas" panose="020B0609020204030204" pitchFamily="49" charset="0"/>
              </a:rPr>
              <a:t>l</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length</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a:t>
            </a:r>
            <a:r>
              <a:rPr lang="en-US" sz="1350" dirty="0">
                <a:solidFill>
                  <a:srgbClr val="008000"/>
                </a:solidFill>
                <a:latin typeface="Consolas" panose="020B0609020204030204" pitchFamily="49" charset="0"/>
              </a:rPr>
              <a:t>// Print string array</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err="1">
                <a:solidFill>
                  <a:srgbClr val="001080"/>
                </a:solidFill>
                <a:latin typeface="Consolas" panose="020B0609020204030204" pitchFamily="49" charset="0"/>
              </a:rPr>
              <a:t>System</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out</a:t>
            </a:r>
            <a:r>
              <a:rPr lang="en-US" sz="1350" dirty="0" err="1">
                <a:latin typeface="Consolas" panose="020B0609020204030204" pitchFamily="49" charset="0"/>
              </a:rPr>
              <a:t>.</a:t>
            </a:r>
            <a:r>
              <a:rPr lang="en-US" sz="1350" dirty="0" err="1">
                <a:solidFill>
                  <a:srgbClr val="795E26"/>
                </a:solidFill>
                <a:latin typeface="Consolas" panose="020B0609020204030204" pitchFamily="49" charset="0"/>
              </a:rPr>
              <a:t>println</a:t>
            </a:r>
            <a:r>
              <a:rPr lang="en-US" sz="1350" dirty="0">
                <a:latin typeface="Consolas" panose="020B0609020204030204" pitchFamily="49" charset="0"/>
              </a:rPr>
              <a:t>(l[</a:t>
            </a:r>
            <a:r>
              <a:rPr lang="en-US" sz="1350" dirty="0">
                <a:solidFill>
                  <a:srgbClr val="098658"/>
                </a:solidFill>
                <a:latin typeface="Consolas" panose="020B0609020204030204" pitchFamily="49" charset="0"/>
              </a:rPr>
              <a:t>6</a:t>
            </a:r>
            <a:r>
              <a:rPr lang="en-US" sz="1350" dirty="0">
                <a:latin typeface="Consolas" panose="020B0609020204030204" pitchFamily="49" charset="0"/>
              </a:rPr>
              <a:t>] + q + l[</a:t>
            </a:r>
            <a:r>
              <a:rPr lang="en-US" sz="1350" dirty="0" err="1">
                <a:latin typeface="Consolas" panose="020B0609020204030204" pitchFamily="49" charset="0"/>
              </a:rPr>
              <a:t>i</a:t>
            </a:r>
            <a:r>
              <a:rPr lang="en-US" sz="1350" dirty="0">
                <a:latin typeface="Consolas" panose="020B0609020204030204" pitchFamily="49" charset="0"/>
              </a:rPr>
              <a:t>] + q + </a:t>
            </a:r>
            <a:r>
              <a:rPr lang="en-US" sz="1350" dirty="0">
                <a:solidFill>
                  <a:srgbClr val="A31515"/>
                </a:solidFill>
                <a:latin typeface="Consolas" panose="020B0609020204030204" pitchFamily="49" charset="0"/>
              </a:rPr>
              <a:t>','</a:t>
            </a:r>
            <a:r>
              <a:rPr lang="en-US" sz="1350" dirty="0">
                <a:latin typeface="Consolas" panose="020B0609020204030204" pitchFamily="49" charset="0"/>
              </a:rPr>
              <a:t>);</a:t>
            </a:r>
          </a:p>
          <a:p>
            <a:r>
              <a:rPr lang="en-US" sz="1350" dirty="0">
                <a:latin typeface="Consolas" panose="020B0609020204030204" pitchFamily="49" charset="0"/>
              </a:rPr>
              <a:t>    </a:t>
            </a:r>
            <a:r>
              <a:rPr lang="en-US" sz="1350" dirty="0">
                <a:solidFill>
                  <a:srgbClr val="AF00DB"/>
                </a:solidFill>
                <a:latin typeface="Consolas" panose="020B0609020204030204" pitchFamily="49" charset="0"/>
              </a:rPr>
              <a:t>for</a:t>
            </a:r>
            <a:r>
              <a:rPr lang="en-US" sz="1350" dirty="0">
                <a:latin typeface="Consolas" panose="020B0609020204030204" pitchFamily="49" charset="0"/>
              </a:rPr>
              <a:t> (</a:t>
            </a:r>
            <a:r>
              <a:rPr lang="en-US" sz="1350" dirty="0">
                <a:solidFill>
                  <a:srgbClr val="267F99"/>
                </a:solidFill>
                <a:latin typeface="Consolas" panose="020B0609020204030204" pitchFamily="49" charset="0"/>
              </a:rPr>
              <a:t>int</a:t>
            </a:r>
            <a:r>
              <a:rPr lang="en-US" sz="1350" dirty="0">
                <a:latin typeface="Consolas" panose="020B0609020204030204" pitchFamily="49" charset="0"/>
              </a:rPr>
              <a:t> </a:t>
            </a:r>
            <a:r>
              <a:rPr lang="en-US" sz="1350" dirty="0" err="1">
                <a:solidFill>
                  <a:srgbClr val="001080"/>
                </a:solidFill>
                <a:latin typeface="Consolas" panose="020B0609020204030204" pitchFamily="49" charset="0"/>
              </a:rPr>
              <a:t>i</a:t>
            </a:r>
            <a:r>
              <a:rPr lang="en-US" sz="1350" dirty="0">
                <a:latin typeface="Consolas" panose="020B0609020204030204" pitchFamily="49" charset="0"/>
              </a:rPr>
              <a:t> = </a:t>
            </a:r>
            <a:r>
              <a:rPr lang="en-US" sz="1350" dirty="0">
                <a:solidFill>
                  <a:srgbClr val="098658"/>
                </a:solidFill>
                <a:latin typeface="Consolas" panose="020B0609020204030204" pitchFamily="49" charset="0"/>
              </a:rPr>
              <a:t>7</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&lt; </a:t>
            </a:r>
            <a:r>
              <a:rPr lang="en-US" sz="1350" dirty="0" err="1">
                <a:solidFill>
                  <a:srgbClr val="001080"/>
                </a:solidFill>
                <a:latin typeface="Consolas" panose="020B0609020204030204" pitchFamily="49" charset="0"/>
              </a:rPr>
              <a:t>l</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length</a:t>
            </a:r>
            <a:r>
              <a:rPr lang="en-US" sz="1350" dirty="0">
                <a:latin typeface="Consolas" panose="020B0609020204030204" pitchFamily="49" charset="0"/>
              </a:rPr>
              <a:t>; </a:t>
            </a:r>
            <a:r>
              <a:rPr lang="en-US" sz="1350" dirty="0" err="1">
                <a:latin typeface="Consolas" panose="020B0609020204030204" pitchFamily="49" charset="0"/>
              </a:rPr>
              <a:t>i</a:t>
            </a:r>
            <a:r>
              <a:rPr lang="en-US" sz="1350" dirty="0">
                <a:latin typeface="Consolas" panose="020B0609020204030204" pitchFamily="49" charset="0"/>
              </a:rPr>
              <a:t>++)    </a:t>
            </a:r>
            <a:r>
              <a:rPr lang="en-US" sz="1350" dirty="0">
                <a:solidFill>
                  <a:srgbClr val="008000"/>
                </a:solidFill>
                <a:latin typeface="Consolas" panose="020B0609020204030204" pitchFamily="49" charset="0"/>
              </a:rPr>
              <a:t>// Print this code</a:t>
            </a:r>
            <a:endParaRPr lang="en-US" sz="1350" dirty="0">
              <a:latin typeface="Consolas" panose="020B0609020204030204" pitchFamily="49" charset="0"/>
            </a:endParaRPr>
          </a:p>
          <a:p>
            <a:r>
              <a:rPr lang="en-US" sz="1350" dirty="0">
                <a:latin typeface="Consolas" panose="020B0609020204030204" pitchFamily="49" charset="0"/>
              </a:rPr>
              <a:t>        </a:t>
            </a:r>
            <a:r>
              <a:rPr lang="en-US" sz="1350" dirty="0" err="1">
                <a:solidFill>
                  <a:srgbClr val="001080"/>
                </a:solidFill>
                <a:latin typeface="Consolas" panose="020B0609020204030204" pitchFamily="49" charset="0"/>
              </a:rPr>
              <a:t>System</a:t>
            </a:r>
            <a:r>
              <a:rPr lang="en-US" sz="1350" dirty="0" err="1">
                <a:latin typeface="Consolas" panose="020B0609020204030204" pitchFamily="49" charset="0"/>
              </a:rPr>
              <a:t>.</a:t>
            </a:r>
            <a:r>
              <a:rPr lang="en-US" sz="1350" dirty="0" err="1">
                <a:solidFill>
                  <a:srgbClr val="001080"/>
                </a:solidFill>
                <a:latin typeface="Consolas" panose="020B0609020204030204" pitchFamily="49" charset="0"/>
              </a:rPr>
              <a:t>out</a:t>
            </a:r>
            <a:r>
              <a:rPr lang="en-US" sz="1350" dirty="0" err="1">
                <a:latin typeface="Consolas" panose="020B0609020204030204" pitchFamily="49" charset="0"/>
              </a:rPr>
              <a:t>.</a:t>
            </a:r>
            <a:r>
              <a:rPr lang="en-US" sz="1350" dirty="0" err="1">
                <a:solidFill>
                  <a:srgbClr val="795E26"/>
                </a:solidFill>
                <a:latin typeface="Consolas" panose="020B0609020204030204" pitchFamily="49" charset="0"/>
              </a:rPr>
              <a:t>println</a:t>
            </a:r>
            <a:r>
              <a:rPr lang="en-US" sz="1350" dirty="0">
                <a:latin typeface="Consolas" panose="020B0609020204030204" pitchFamily="49" charset="0"/>
              </a:rPr>
              <a:t>(l[</a:t>
            </a:r>
            <a:r>
              <a:rPr lang="en-US" sz="1350" dirty="0" err="1">
                <a:latin typeface="Consolas" panose="020B0609020204030204" pitchFamily="49" charset="0"/>
              </a:rPr>
              <a:t>i</a:t>
            </a:r>
            <a:r>
              <a:rPr lang="en-US" sz="1350" dirty="0">
                <a:latin typeface="Consolas" panose="020B0609020204030204" pitchFamily="49" charset="0"/>
              </a:rPr>
              <a:t>]);</a:t>
            </a:r>
          </a:p>
          <a:p>
            <a:r>
              <a:rPr lang="en-US" sz="1350" dirty="0">
                <a:latin typeface="Consolas" panose="020B0609020204030204" pitchFamily="49" charset="0"/>
              </a:rPr>
              <a:t>  }</a:t>
            </a:r>
          </a:p>
          <a:p>
            <a:r>
              <a:rPr lang="en-US" sz="1350" dirty="0">
                <a:latin typeface="Consolas" panose="020B0609020204030204" pitchFamily="49" charset="0"/>
              </a:rPr>
              <a:t>}</a:t>
            </a:r>
          </a:p>
        </p:txBody>
      </p:sp>
    </p:spTree>
    <p:extLst>
      <p:ext uri="{BB962C8B-B14F-4D97-AF65-F5344CB8AC3E}">
        <p14:creationId xmlns:p14="http://schemas.microsoft.com/office/powerpoint/2010/main" val="111175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4427" y="137204"/>
            <a:ext cx="4227830" cy="696595"/>
          </a:xfrm>
          <a:prstGeom prst="rect">
            <a:avLst/>
          </a:prstGeom>
        </p:spPr>
        <p:txBody>
          <a:bodyPr vert="horz" wrap="square" lIns="0" tIns="13335" rIns="0" bIns="0" rtlCol="0">
            <a:spAutoFit/>
          </a:bodyPr>
          <a:lstStyle/>
          <a:p>
            <a:pPr marL="12700">
              <a:lnSpc>
                <a:spcPct val="100000"/>
              </a:lnSpc>
              <a:spcBef>
                <a:spcPts val="105"/>
              </a:spcBef>
            </a:pPr>
            <a:r>
              <a:rPr lang="en-US" dirty="0"/>
              <a:t>Thank your </a:t>
            </a:r>
            <a:r>
              <a:rPr spc="-20" dirty="0"/>
              <a:t>TAs!</a:t>
            </a:r>
          </a:p>
        </p:txBody>
      </p:sp>
      <p:sp>
        <p:nvSpPr>
          <p:cNvPr id="28" name="Footer Placeholder 27">
            <a:extLst>
              <a:ext uri="{FF2B5EF4-FFF2-40B4-BE49-F238E27FC236}">
                <a16:creationId xmlns:a16="http://schemas.microsoft.com/office/drawing/2014/main" id="{A474178C-51FE-4683-AC86-458C98A2B281}"/>
              </a:ext>
            </a:extLst>
          </p:cNvPr>
          <p:cNvSpPr>
            <a:spLocks noGrp="1"/>
          </p:cNvSpPr>
          <p:nvPr>
            <p:ph type="ftr" sz="quarter" idx="5"/>
          </p:nvPr>
        </p:nvSpPr>
        <p:spPr>
          <a:xfrm>
            <a:off x="5016144" y="6464985"/>
            <a:ext cx="1765655" cy="88215"/>
          </a:xfrm>
        </p:spPr>
        <p:txBody>
          <a:bodyPr/>
          <a:lstStyle/>
          <a:p>
            <a:pPr marL="12700">
              <a:lnSpc>
                <a:spcPts val="1240"/>
              </a:lnSpc>
            </a:pPr>
            <a:r>
              <a:rPr lang="en-US"/>
              <a:t>Lesson 18 - Autumn 2023</a:t>
            </a:r>
            <a:endParaRPr lang="en-US" spc="-20" dirty="0"/>
          </a:p>
        </p:txBody>
      </p:sp>
      <p:sp>
        <p:nvSpPr>
          <p:cNvPr id="29" name="Slide Number Placeholder 28">
            <a:extLst>
              <a:ext uri="{FF2B5EF4-FFF2-40B4-BE49-F238E27FC236}">
                <a16:creationId xmlns:a16="http://schemas.microsoft.com/office/drawing/2014/main" id="{A8D9F641-BC82-4219-B1B8-8E86964A1A2B}"/>
              </a:ext>
            </a:extLst>
          </p:cNvPr>
          <p:cNvSpPr>
            <a:spLocks noGrp="1"/>
          </p:cNvSpPr>
          <p:nvPr>
            <p:ph type="sldNum" sz="quarter" idx="7"/>
          </p:nvPr>
        </p:nvSpPr>
        <p:spPr>
          <a:xfrm flipH="1">
            <a:off x="10914751" y="6464985"/>
            <a:ext cx="45719" cy="45719"/>
          </a:xfrm>
        </p:spPr>
        <p:txBody>
          <a:bodyPr/>
          <a:lstStyle/>
          <a:p>
            <a:pPr marL="115570">
              <a:lnSpc>
                <a:spcPts val="1240"/>
              </a:lnSpc>
            </a:pPr>
            <a:fld id="{81D60167-4931-47E6-BA6A-407CBD079E47}" type="slidenum">
              <a:rPr lang="en-US" smtClean="0"/>
              <a:t>8</a:t>
            </a:fld>
            <a:endParaRPr lang="en-US" dirty="0"/>
          </a:p>
        </p:txBody>
      </p:sp>
      <p:pic>
        <p:nvPicPr>
          <p:cNvPr id="31" name="Picture 30">
            <a:extLst>
              <a:ext uri="{FF2B5EF4-FFF2-40B4-BE49-F238E27FC236}">
                <a16:creationId xmlns:a16="http://schemas.microsoft.com/office/drawing/2014/main" id="{26B43290-3C73-4CD8-98F6-270A086A2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0239" y="293310"/>
            <a:ext cx="1504761" cy="1504761"/>
          </a:xfrm>
          <a:prstGeom prst="rect">
            <a:avLst/>
          </a:prstGeom>
        </p:spPr>
      </p:pic>
      <p:pic>
        <p:nvPicPr>
          <p:cNvPr id="33" name="Picture 32">
            <a:extLst>
              <a:ext uri="{FF2B5EF4-FFF2-40B4-BE49-F238E27FC236}">
                <a16:creationId xmlns:a16="http://schemas.microsoft.com/office/drawing/2014/main" id="{F47EA8EE-C295-4C76-8FBF-554EA158E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858" y="195184"/>
            <a:ext cx="985970" cy="1176552"/>
          </a:xfrm>
          <a:prstGeom prst="rect">
            <a:avLst/>
          </a:prstGeom>
        </p:spPr>
      </p:pic>
      <p:pic>
        <p:nvPicPr>
          <p:cNvPr id="35" name="Picture 34">
            <a:extLst>
              <a:ext uri="{FF2B5EF4-FFF2-40B4-BE49-F238E27FC236}">
                <a16:creationId xmlns:a16="http://schemas.microsoft.com/office/drawing/2014/main" id="{593C39BB-3B83-4DD1-8457-C1FAB2A8C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9915" y="1852036"/>
            <a:ext cx="1373511" cy="1373511"/>
          </a:xfrm>
          <a:prstGeom prst="rect">
            <a:avLst/>
          </a:prstGeom>
        </p:spPr>
      </p:pic>
      <p:pic>
        <p:nvPicPr>
          <p:cNvPr id="37" name="Picture 36">
            <a:extLst>
              <a:ext uri="{FF2B5EF4-FFF2-40B4-BE49-F238E27FC236}">
                <a16:creationId xmlns:a16="http://schemas.microsoft.com/office/drawing/2014/main" id="{A3E7690B-4180-45B3-B9D2-9504B5C1C5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4976" y="164779"/>
            <a:ext cx="1782913" cy="1782913"/>
          </a:xfrm>
          <a:prstGeom prst="rect">
            <a:avLst/>
          </a:prstGeom>
        </p:spPr>
      </p:pic>
      <p:pic>
        <p:nvPicPr>
          <p:cNvPr id="39" name="Picture 38">
            <a:extLst>
              <a:ext uri="{FF2B5EF4-FFF2-40B4-BE49-F238E27FC236}">
                <a16:creationId xmlns:a16="http://schemas.microsoft.com/office/drawing/2014/main" id="{5D411357-4C3A-4B10-A410-EF43E6C0F3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5186" y="2044749"/>
            <a:ext cx="1223444" cy="1223444"/>
          </a:xfrm>
          <a:prstGeom prst="rect">
            <a:avLst/>
          </a:prstGeom>
        </p:spPr>
      </p:pic>
      <p:pic>
        <p:nvPicPr>
          <p:cNvPr id="41" name="Picture 40">
            <a:extLst>
              <a:ext uri="{FF2B5EF4-FFF2-40B4-BE49-F238E27FC236}">
                <a16:creationId xmlns:a16="http://schemas.microsoft.com/office/drawing/2014/main" id="{7B92A2B4-3017-46BE-9A22-87DD28F06C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3720" y="3270159"/>
            <a:ext cx="1339531" cy="1339531"/>
          </a:xfrm>
          <a:prstGeom prst="rect">
            <a:avLst/>
          </a:prstGeom>
        </p:spPr>
      </p:pic>
      <p:pic>
        <p:nvPicPr>
          <p:cNvPr id="45" name="Picture 44">
            <a:extLst>
              <a:ext uri="{FF2B5EF4-FFF2-40B4-BE49-F238E27FC236}">
                <a16:creationId xmlns:a16="http://schemas.microsoft.com/office/drawing/2014/main" id="{0C4B0533-0D6D-4704-BD95-E2D6FF8E1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0556" y="3600078"/>
            <a:ext cx="1012094" cy="1012094"/>
          </a:xfrm>
          <a:prstGeom prst="rect">
            <a:avLst/>
          </a:prstGeom>
        </p:spPr>
      </p:pic>
      <p:pic>
        <p:nvPicPr>
          <p:cNvPr id="47" name="Picture 46">
            <a:extLst>
              <a:ext uri="{FF2B5EF4-FFF2-40B4-BE49-F238E27FC236}">
                <a16:creationId xmlns:a16="http://schemas.microsoft.com/office/drawing/2014/main" id="{60340EEC-B6BE-4B70-AFAB-77B5BC54E2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516" y="4963068"/>
            <a:ext cx="1204433" cy="1204433"/>
          </a:xfrm>
          <a:prstGeom prst="rect">
            <a:avLst/>
          </a:prstGeom>
        </p:spPr>
      </p:pic>
      <p:pic>
        <p:nvPicPr>
          <p:cNvPr id="49" name="Picture 48">
            <a:extLst>
              <a:ext uri="{FF2B5EF4-FFF2-40B4-BE49-F238E27FC236}">
                <a16:creationId xmlns:a16="http://schemas.microsoft.com/office/drawing/2014/main" id="{AD381F24-5914-4FE2-ACDD-30B8C11810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790" y="1018517"/>
            <a:ext cx="1030159" cy="1030159"/>
          </a:xfrm>
          <a:prstGeom prst="rect">
            <a:avLst/>
          </a:prstGeom>
        </p:spPr>
      </p:pic>
      <p:pic>
        <p:nvPicPr>
          <p:cNvPr id="51" name="Picture 50">
            <a:extLst>
              <a:ext uri="{FF2B5EF4-FFF2-40B4-BE49-F238E27FC236}">
                <a16:creationId xmlns:a16="http://schemas.microsoft.com/office/drawing/2014/main" id="{B781984B-F90F-42A8-AB94-8057F155F2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00952" y="1999821"/>
            <a:ext cx="1197486" cy="1197486"/>
          </a:xfrm>
          <a:prstGeom prst="rect">
            <a:avLst/>
          </a:prstGeom>
        </p:spPr>
      </p:pic>
      <p:pic>
        <p:nvPicPr>
          <p:cNvPr id="53" name="Picture 52">
            <a:extLst>
              <a:ext uri="{FF2B5EF4-FFF2-40B4-BE49-F238E27FC236}">
                <a16:creationId xmlns:a16="http://schemas.microsoft.com/office/drawing/2014/main" id="{5379D7F3-F323-40B5-88ED-0FC53FCD7A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15345" y="1673728"/>
            <a:ext cx="970907" cy="970907"/>
          </a:xfrm>
          <a:prstGeom prst="rect">
            <a:avLst/>
          </a:prstGeom>
        </p:spPr>
      </p:pic>
      <p:pic>
        <p:nvPicPr>
          <p:cNvPr id="55" name="Picture 54">
            <a:extLst>
              <a:ext uri="{FF2B5EF4-FFF2-40B4-BE49-F238E27FC236}">
                <a16:creationId xmlns:a16="http://schemas.microsoft.com/office/drawing/2014/main" id="{ABFD64F1-10E3-493C-80D5-2AD8A99718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6327470" y="2387921"/>
            <a:ext cx="1158639" cy="868979"/>
          </a:xfrm>
          <a:prstGeom prst="rect">
            <a:avLst/>
          </a:prstGeom>
        </p:spPr>
      </p:pic>
      <p:pic>
        <p:nvPicPr>
          <p:cNvPr id="57" name="Picture 56">
            <a:extLst>
              <a:ext uri="{FF2B5EF4-FFF2-40B4-BE49-F238E27FC236}">
                <a16:creationId xmlns:a16="http://schemas.microsoft.com/office/drawing/2014/main" id="{F8926B2E-30DE-4B53-881F-B8453C0CF61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06077" y="2605709"/>
            <a:ext cx="1091917" cy="1091917"/>
          </a:xfrm>
          <a:prstGeom prst="rect">
            <a:avLst/>
          </a:prstGeom>
        </p:spPr>
      </p:pic>
      <p:pic>
        <p:nvPicPr>
          <p:cNvPr id="61" name="Picture 60">
            <a:extLst>
              <a:ext uri="{FF2B5EF4-FFF2-40B4-BE49-F238E27FC236}">
                <a16:creationId xmlns:a16="http://schemas.microsoft.com/office/drawing/2014/main" id="{5C4251FA-2150-4BA5-B1B8-07F1D03618C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4196" y="501600"/>
            <a:ext cx="998400" cy="998400"/>
          </a:xfrm>
          <a:prstGeom prst="rect">
            <a:avLst/>
          </a:prstGeom>
        </p:spPr>
      </p:pic>
      <p:pic>
        <p:nvPicPr>
          <p:cNvPr id="63" name="Picture 62">
            <a:extLst>
              <a:ext uri="{FF2B5EF4-FFF2-40B4-BE49-F238E27FC236}">
                <a16:creationId xmlns:a16="http://schemas.microsoft.com/office/drawing/2014/main" id="{18B3BC88-E972-4F01-BC07-88C4576F9F8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95718" y="877702"/>
            <a:ext cx="1074098" cy="1074098"/>
          </a:xfrm>
          <a:prstGeom prst="rect">
            <a:avLst/>
          </a:prstGeom>
        </p:spPr>
      </p:pic>
      <p:pic>
        <p:nvPicPr>
          <p:cNvPr id="65" name="Picture 64">
            <a:extLst>
              <a:ext uri="{FF2B5EF4-FFF2-40B4-BE49-F238E27FC236}">
                <a16:creationId xmlns:a16="http://schemas.microsoft.com/office/drawing/2014/main" id="{2E8F875B-3098-4B2E-B4D8-79336F72935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14659" y="3440490"/>
            <a:ext cx="1169200" cy="1169200"/>
          </a:xfrm>
          <a:prstGeom prst="rect">
            <a:avLst/>
          </a:prstGeom>
        </p:spPr>
      </p:pic>
      <p:pic>
        <p:nvPicPr>
          <p:cNvPr id="67" name="Picture 66">
            <a:extLst>
              <a:ext uri="{FF2B5EF4-FFF2-40B4-BE49-F238E27FC236}">
                <a16:creationId xmlns:a16="http://schemas.microsoft.com/office/drawing/2014/main" id="{C4D433AE-B34A-4824-A66E-2BA31D95C4E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06080" y="1414751"/>
            <a:ext cx="1137527" cy="1140178"/>
          </a:xfrm>
          <a:prstGeom prst="rect">
            <a:avLst/>
          </a:prstGeom>
        </p:spPr>
      </p:pic>
      <p:pic>
        <p:nvPicPr>
          <p:cNvPr id="69" name="Picture 68">
            <a:extLst>
              <a:ext uri="{FF2B5EF4-FFF2-40B4-BE49-F238E27FC236}">
                <a16:creationId xmlns:a16="http://schemas.microsoft.com/office/drawing/2014/main" id="{B236C2AD-F9B8-43AD-A7BF-DA0739E2292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833548" y="3282753"/>
            <a:ext cx="1317260" cy="1238759"/>
          </a:xfrm>
          <a:prstGeom prst="rect">
            <a:avLst/>
          </a:prstGeom>
        </p:spPr>
      </p:pic>
      <p:pic>
        <p:nvPicPr>
          <p:cNvPr id="71" name="Picture 70">
            <a:extLst>
              <a:ext uri="{FF2B5EF4-FFF2-40B4-BE49-F238E27FC236}">
                <a16:creationId xmlns:a16="http://schemas.microsoft.com/office/drawing/2014/main" id="{D980615A-8F8C-4E1E-828E-FC19A511F9F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96504" y="3181429"/>
            <a:ext cx="1168391" cy="1168391"/>
          </a:xfrm>
          <a:prstGeom prst="rect">
            <a:avLst/>
          </a:prstGeom>
        </p:spPr>
      </p:pic>
      <p:pic>
        <p:nvPicPr>
          <p:cNvPr id="73" name="Picture 72">
            <a:extLst>
              <a:ext uri="{FF2B5EF4-FFF2-40B4-BE49-F238E27FC236}">
                <a16:creationId xmlns:a16="http://schemas.microsoft.com/office/drawing/2014/main" id="{05A89059-EAC8-4F24-9853-5D6C6064A6F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06748" y="203713"/>
            <a:ext cx="1063737" cy="1063737"/>
          </a:xfrm>
          <a:prstGeom prst="rect">
            <a:avLst/>
          </a:prstGeom>
        </p:spPr>
      </p:pic>
      <p:pic>
        <p:nvPicPr>
          <p:cNvPr id="75" name="Picture 74">
            <a:extLst>
              <a:ext uri="{FF2B5EF4-FFF2-40B4-BE49-F238E27FC236}">
                <a16:creationId xmlns:a16="http://schemas.microsoft.com/office/drawing/2014/main" id="{23348F9A-2334-4B1B-95F3-39B32C4CE25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99586" y="3729593"/>
            <a:ext cx="1051147" cy="991141"/>
          </a:xfrm>
          <a:prstGeom prst="rect">
            <a:avLst/>
          </a:prstGeom>
        </p:spPr>
      </p:pic>
      <p:pic>
        <p:nvPicPr>
          <p:cNvPr id="77" name="Picture 76">
            <a:extLst>
              <a:ext uri="{FF2B5EF4-FFF2-40B4-BE49-F238E27FC236}">
                <a16:creationId xmlns:a16="http://schemas.microsoft.com/office/drawing/2014/main" id="{E6CB0720-6E7D-4DF5-8190-D67F36FD65D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996843" y="4781580"/>
            <a:ext cx="1263286" cy="1274906"/>
          </a:xfrm>
          <a:prstGeom prst="rect">
            <a:avLst/>
          </a:prstGeom>
        </p:spPr>
      </p:pic>
      <p:pic>
        <p:nvPicPr>
          <p:cNvPr id="79" name="Picture 78">
            <a:extLst>
              <a:ext uri="{FF2B5EF4-FFF2-40B4-BE49-F238E27FC236}">
                <a16:creationId xmlns:a16="http://schemas.microsoft.com/office/drawing/2014/main" id="{9EAC79D4-5F34-4A2A-9327-980C4B11BFE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01227" y="4694541"/>
            <a:ext cx="1373511" cy="1373511"/>
          </a:xfrm>
          <a:prstGeom prst="rect">
            <a:avLst/>
          </a:prstGeom>
        </p:spPr>
      </p:pic>
      <p:pic>
        <p:nvPicPr>
          <p:cNvPr id="81" name="Picture 80">
            <a:extLst>
              <a:ext uri="{FF2B5EF4-FFF2-40B4-BE49-F238E27FC236}">
                <a16:creationId xmlns:a16="http://schemas.microsoft.com/office/drawing/2014/main" id="{A0EA654F-CC23-4FFA-BF90-8E9B98B26373}"/>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97926" y="1045911"/>
            <a:ext cx="1159939" cy="985419"/>
          </a:xfrm>
          <a:prstGeom prst="rect">
            <a:avLst/>
          </a:prstGeom>
        </p:spPr>
      </p:pic>
      <p:pic>
        <p:nvPicPr>
          <p:cNvPr id="85" name="Picture 84">
            <a:extLst>
              <a:ext uri="{FF2B5EF4-FFF2-40B4-BE49-F238E27FC236}">
                <a16:creationId xmlns:a16="http://schemas.microsoft.com/office/drawing/2014/main" id="{DE6A65B4-E30B-41A4-B6E0-9D8A6E1FABF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64750" y="4839516"/>
            <a:ext cx="1110000" cy="1230373"/>
          </a:xfrm>
          <a:prstGeom prst="rect">
            <a:avLst/>
          </a:prstGeom>
        </p:spPr>
      </p:pic>
      <p:pic>
        <p:nvPicPr>
          <p:cNvPr id="87" name="Picture 86">
            <a:extLst>
              <a:ext uri="{FF2B5EF4-FFF2-40B4-BE49-F238E27FC236}">
                <a16:creationId xmlns:a16="http://schemas.microsoft.com/office/drawing/2014/main" id="{9B6E834E-0830-4A67-9FFF-05B303C87D9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01280" y="2270674"/>
            <a:ext cx="999485" cy="999485"/>
          </a:xfrm>
          <a:prstGeom prst="rect">
            <a:avLst/>
          </a:prstGeom>
        </p:spPr>
      </p:pic>
      <p:pic>
        <p:nvPicPr>
          <p:cNvPr id="89" name="Picture 88">
            <a:extLst>
              <a:ext uri="{FF2B5EF4-FFF2-40B4-BE49-F238E27FC236}">
                <a16:creationId xmlns:a16="http://schemas.microsoft.com/office/drawing/2014/main" id="{090E76CD-FAAE-4C94-8C43-67869F49F5A4}"/>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098359" y="4473028"/>
            <a:ext cx="1598400" cy="1598400"/>
          </a:xfrm>
          <a:prstGeom prst="rect">
            <a:avLst/>
          </a:prstGeom>
        </p:spPr>
      </p:pic>
      <p:pic>
        <p:nvPicPr>
          <p:cNvPr id="91" name="Picture 90">
            <a:extLst>
              <a:ext uri="{FF2B5EF4-FFF2-40B4-BE49-F238E27FC236}">
                <a16:creationId xmlns:a16="http://schemas.microsoft.com/office/drawing/2014/main" id="{CA09718E-F070-4660-8EFB-EFBEFF9EDF71}"/>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923272" y="2402792"/>
            <a:ext cx="1267410" cy="1267410"/>
          </a:xfrm>
          <a:prstGeom prst="rect">
            <a:avLst/>
          </a:prstGeom>
        </p:spPr>
      </p:pic>
      <p:pic>
        <p:nvPicPr>
          <p:cNvPr id="93" name="Picture 92">
            <a:extLst>
              <a:ext uri="{FF2B5EF4-FFF2-40B4-BE49-F238E27FC236}">
                <a16:creationId xmlns:a16="http://schemas.microsoft.com/office/drawing/2014/main" id="{B9EC9B78-C0D4-4F80-8EBD-548E1B217BAE}"/>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66158" y="4471489"/>
            <a:ext cx="1598400" cy="1598400"/>
          </a:xfrm>
          <a:prstGeom prst="rect">
            <a:avLst/>
          </a:prstGeom>
        </p:spPr>
      </p:pic>
      <p:pic>
        <p:nvPicPr>
          <p:cNvPr id="95" name="Picture 94">
            <a:extLst>
              <a:ext uri="{FF2B5EF4-FFF2-40B4-BE49-F238E27FC236}">
                <a16:creationId xmlns:a16="http://schemas.microsoft.com/office/drawing/2014/main" id="{15743495-914F-4718-8D4F-4D79D73D328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349674" y="3113542"/>
            <a:ext cx="1267410" cy="1267410"/>
          </a:xfrm>
          <a:prstGeom prst="rect">
            <a:avLst/>
          </a:prstGeom>
        </p:spPr>
      </p:pic>
      <p:pic>
        <p:nvPicPr>
          <p:cNvPr id="97" name="Picture 96">
            <a:extLst>
              <a:ext uri="{FF2B5EF4-FFF2-40B4-BE49-F238E27FC236}">
                <a16:creationId xmlns:a16="http://schemas.microsoft.com/office/drawing/2014/main" id="{CF715A98-0B39-4241-9B05-6E6201EAC09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873908" y="4628542"/>
            <a:ext cx="1236540" cy="1238760"/>
          </a:xfrm>
          <a:prstGeom prst="rect">
            <a:avLst/>
          </a:prstGeom>
        </p:spPr>
      </p:pic>
      <p:pic>
        <p:nvPicPr>
          <p:cNvPr id="43" name="Picture 42">
            <a:extLst>
              <a:ext uri="{FF2B5EF4-FFF2-40B4-BE49-F238E27FC236}">
                <a16:creationId xmlns:a16="http://schemas.microsoft.com/office/drawing/2014/main" id="{C8FD2D93-1D33-4CE1-A616-36E611E0784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96833" y="2135566"/>
            <a:ext cx="1074099" cy="1074099"/>
          </a:xfrm>
          <a:prstGeom prst="rect">
            <a:avLst/>
          </a:prstGeom>
        </p:spPr>
      </p:pic>
      <p:pic>
        <p:nvPicPr>
          <p:cNvPr id="59" name="Picture 58">
            <a:extLst>
              <a:ext uri="{FF2B5EF4-FFF2-40B4-BE49-F238E27FC236}">
                <a16:creationId xmlns:a16="http://schemas.microsoft.com/office/drawing/2014/main" id="{726CDB59-A5D6-48DB-83C7-445BE59F2FA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069342" y="1391979"/>
            <a:ext cx="901380" cy="970907"/>
          </a:xfrm>
          <a:prstGeom prst="rect">
            <a:avLst/>
          </a:prstGeom>
        </p:spPr>
      </p:pic>
      <p:pic>
        <p:nvPicPr>
          <p:cNvPr id="167" name="Picture 166">
            <a:extLst>
              <a:ext uri="{FF2B5EF4-FFF2-40B4-BE49-F238E27FC236}">
                <a16:creationId xmlns:a16="http://schemas.microsoft.com/office/drawing/2014/main" id="{FA5843F1-3064-47DA-B435-0396D1C1D75F}"/>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399215" y="4745702"/>
            <a:ext cx="940060" cy="1115039"/>
          </a:xfrm>
          <a:prstGeom prst="rect">
            <a:avLst/>
          </a:prstGeom>
        </p:spPr>
      </p:pic>
      <p:pic>
        <p:nvPicPr>
          <p:cNvPr id="83" name="Picture 82">
            <a:extLst>
              <a:ext uri="{FF2B5EF4-FFF2-40B4-BE49-F238E27FC236}">
                <a16:creationId xmlns:a16="http://schemas.microsoft.com/office/drawing/2014/main" id="{A7CD4AED-C1DE-4BEB-A5EA-BCA1703FBD2C}"/>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296400" y="1703429"/>
            <a:ext cx="1297431" cy="1297431"/>
          </a:xfrm>
          <a:prstGeom prst="rect">
            <a:avLst/>
          </a:prstGeom>
        </p:spPr>
      </p:pic>
      <p:pic>
        <p:nvPicPr>
          <p:cNvPr id="169" name="Picture 168">
            <a:extLst>
              <a:ext uri="{FF2B5EF4-FFF2-40B4-BE49-F238E27FC236}">
                <a16:creationId xmlns:a16="http://schemas.microsoft.com/office/drawing/2014/main" id="{425FD17A-9AFE-4626-97F2-B5EE351F239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99337" y="3836020"/>
            <a:ext cx="1214398" cy="1027599"/>
          </a:xfrm>
          <a:prstGeom prst="rect">
            <a:avLst/>
          </a:prstGeom>
        </p:spPr>
      </p:pic>
      <p:pic>
        <p:nvPicPr>
          <p:cNvPr id="171" name="Picture 170">
            <a:extLst>
              <a:ext uri="{FF2B5EF4-FFF2-40B4-BE49-F238E27FC236}">
                <a16:creationId xmlns:a16="http://schemas.microsoft.com/office/drawing/2014/main" id="{12B9C135-DBF0-4426-A05B-38C0236D98E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607312" y="3294680"/>
            <a:ext cx="1307785" cy="1324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4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4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4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5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63"/>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71"/>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7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81"/>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87"/>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89"/>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43"/>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167"/>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69"/>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nodeType="afterEffect">
                                  <p:stCondLst>
                                    <p:cond delay="500"/>
                                  </p:stCondLst>
                                  <p:childTnLst>
                                    <p:set>
                                      <p:cBhvr>
                                        <p:cTn id="57" dur="1" fill="hold">
                                          <p:stCondLst>
                                            <p:cond delay="0"/>
                                          </p:stCondLst>
                                        </p:cTn>
                                        <p:tgtEl>
                                          <p:spTgt spid="171"/>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50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nodeType="afterEffect">
                                  <p:stCondLst>
                                    <p:cond delay="500"/>
                                  </p:stCondLst>
                                  <p:childTnLst>
                                    <p:set>
                                      <p:cBhvr>
                                        <p:cTn id="63" dur="1" fill="hold">
                                          <p:stCondLst>
                                            <p:cond delay="0"/>
                                          </p:stCondLst>
                                        </p:cTn>
                                        <p:tgtEl>
                                          <p:spTgt spid="33"/>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nodeType="afterEffect">
                                  <p:stCondLst>
                                    <p:cond delay="500"/>
                                  </p:stCondLst>
                                  <p:childTnLst>
                                    <p:set>
                                      <p:cBhvr>
                                        <p:cTn id="66" dur="1" fill="hold">
                                          <p:stCondLst>
                                            <p:cond delay="0"/>
                                          </p:stCondLst>
                                        </p:cTn>
                                        <p:tgtEl>
                                          <p:spTgt spid="37"/>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nodeType="afterEffect">
                                  <p:stCondLst>
                                    <p:cond delay="500"/>
                                  </p:stCondLst>
                                  <p:childTnLst>
                                    <p:set>
                                      <p:cBhvr>
                                        <p:cTn id="69" dur="1" fill="hold">
                                          <p:stCondLst>
                                            <p:cond delay="0"/>
                                          </p:stCondLst>
                                        </p:cTn>
                                        <p:tgtEl>
                                          <p:spTgt spid="51"/>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nodeType="afterEffect">
                                  <p:stCondLst>
                                    <p:cond delay="500"/>
                                  </p:stCondLst>
                                  <p:childTnLst>
                                    <p:set>
                                      <p:cBhvr>
                                        <p:cTn id="72" dur="1" fill="hold">
                                          <p:stCondLst>
                                            <p:cond delay="0"/>
                                          </p:stCondLst>
                                        </p:cTn>
                                        <p:tgtEl>
                                          <p:spTgt spid="55"/>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nodeType="afterEffect">
                                  <p:stCondLst>
                                    <p:cond delay="500"/>
                                  </p:stCondLst>
                                  <p:childTnLst>
                                    <p:set>
                                      <p:cBhvr>
                                        <p:cTn id="75" dur="1" fill="hold">
                                          <p:stCondLst>
                                            <p:cond delay="0"/>
                                          </p:stCondLst>
                                        </p:cTn>
                                        <p:tgtEl>
                                          <p:spTgt spid="65"/>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nodeType="afterEffect">
                                  <p:stCondLst>
                                    <p:cond delay="500"/>
                                  </p:stCondLst>
                                  <p:childTnLst>
                                    <p:set>
                                      <p:cBhvr>
                                        <p:cTn id="78" dur="1" fill="hold">
                                          <p:stCondLst>
                                            <p:cond delay="0"/>
                                          </p:stCondLst>
                                        </p:cTn>
                                        <p:tgtEl>
                                          <p:spTgt spid="67"/>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nodeType="afterEffect">
                                  <p:stCondLst>
                                    <p:cond delay="500"/>
                                  </p:stCondLst>
                                  <p:childTnLst>
                                    <p:set>
                                      <p:cBhvr>
                                        <p:cTn id="81" dur="1" fill="hold">
                                          <p:stCondLst>
                                            <p:cond delay="0"/>
                                          </p:stCondLst>
                                        </p:cTn>
                                        <p:tgtEl>
                                          <p:spTgt spid="69"/>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nodeType="afterEffect">
                                  <p:stCondLst>
                                    <p:cond delay="500"/>
                                  </p:stCondLst>
                                  <p:childTnLst>
                                    <p:set>
                                      <p:cBhvr>
                                        <p:cTn id="84" dur="1" fill="hold">
                                          <p:stCondLst>
                                            <p:cond delay="0"/>
                                          </p:stCondLst>
                                        </p:cTn>
                                        <p:tgtEl>
                                          <p:spTgt spid="73"/>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nodeType="afterEffect">
                                  <p:stCondLst>
                                    <p:cond delay="500"/>
                                  </p:stCondLst>
                                  <p:childTnLst>
                                    <p:set>
                                      <p:cBhvr>
                                        <p:cTn id="87" dur="1" fill="hold">
                                          <p:stCondLst>
                                            <p:cond delay="0"/>
                                          </p:stCondLst>
                                        </p:cTn>
                                        <p:tgtEl>
                                          <p:spTgt spid="75"/>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nodeType="afterEffect">
                                  <p:stCondLst>
                                    <p:cond delay="500"/>
                                  </p:stCondLst>
                                  <p:childTnLst>
                                    <p:set>
                                      <p:cBhvr>
                                        <p:cTn id="90" dur="1" fill="hold">
                                          <p:stCondLst>
                                            <p:cond delay="0"/>
                                          </p:stCondLst>
                                        </p:cTn>
                                        <p:tgtEl>
                                          <p:spTgt spid="77"/>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nodeType="afterEffect">
                                  <p:stCondLst>
                                    <p:cond delay="500"/>
                                  </p:stCondLst>
                                  <p:childTnLst>
                                    <p:set>
                                      <p:cBhvr>
                                        <p:cTn id="93" dur="1" fill="hold">
                                          <p:stCondLst>
                                            <p:cond delay="0"/>
                                          </p:stCondLst>
                                        </p:cTn>
                                        <p:tgtEl>
                                          <p:spTgt spid="85"/>
                                        </p:tgtEl>
                                        <p:attrNameLst>
                                          <p:attrName>style.visibility</p:attrName>
                                        </p:attrNameLst>
                                      </p:cBhvr>
                                      <p:to>
                                        <p:strVal val="visible"/>
                                      </p:to>
                                    </p:set>
                                  </p:childTnLst>
                                </p:cTn>
                              </p:par>
                            </p:childTnLst>
                          </p:cTn>
                        </p:par>
                        <p:par>
                          <p:cTn id="94" fill="hold">
                            <p:stCondLst>
                              <p:cond delay="15000"/>
                            </p:stCondLst>
                            <p:childTnLst>
                              <p:par>
                                <p:cTn id="95" presetID="1" presetClass="entr" presetSubtype="0" fill="hold" nodeType="afterEffect">
                                  <p:stCondLst>
                                    <p:cond delay="500"/>
                                  </p:stCondLst>
                                  <p:childTnLst>
                                    <p:set>
                                      <p:cBhvr>
                                        <p:cTn id="96" dur="1" fill="hold">
                                          <p:stCondLst>
                                            <p:cond delay="0"/>
                                          </p:stCondLst>
                                        </p:cTn>
                                        <p:tgtEl>
                                          <p:spTgt spid="91"/>
                                        </p:tgtEl>
                                        <p:attrNameLst>
                                          <p:attrName>style.visibility</p:attrName>
                                        </p:attrNameLst>
                                      </p:cBhvr>
                                      <p:to>
                                        <p:strVal val="visible"/>
                                      </p:to>
                                    </p:set>
                                  </p:childTnLst>
                                </p:cTn>
                              </p:par>
                            </p:childTnLst>
                          </p:cTn>
                        </p:par>
                        <p:par>
                          <p:cTn id="97" fill="hold">
                            <p:stCondLst>
                              <p:cond delay="15500"/>
                            </p:stCondLst>
                            <p:childTnLst>
                              <p:par>
                                <p:cTn id="98" presetID="1" presetClass="entr" presetSubtype="0" fill="hold" nodeType="afterEffect">
                                  <p:stCondLst>
                                    <p:cond delay="500"/>
                                  </p:stCondLst>
                                  <p:childTnLst>
                                    <p:set>
                                      <p:cBhvr>
                                        <p:cTn id="99" dur="1" fill="hold">
                                          <p:stCondLst>
                                            <p:cond delay="0"/>
                                          </p:stCondLst>
                                        </p:cTn>
                                        <p:tgtEl>
                                          <p:spTgt spid="93"/>
                                        </p:tgtEl>
                                        <p:attrNameLst>
                                          <p:attrName>style.visibility</p:attrName>
                                        </p:attrNameLst>
                                      </p:cBhvr>
                                      <p:to>
                                        <p:strVal val="visible"/>
                                      </p:to>
                                    </p:set>
                                  </p:childTnLst>
                                </p:cTn>
                              </p:par>
                            </p:childTnLst>
                          </p:cTn>
                        </p:par>
                        <p:par>
                          <p:cTn id="100" fill="hold">
                            <p:stCondLst>
                              <p:cond delay="16000"/>
                            </p:stCondLst>
                            <p:childTnLst>
                              <p:par>
                                <p:cTn id="101" presetID="1" presetClass="entr" presetSubtype="0" fill="hold" nodeType="afterEffect">
                                  <p:stCondLst>
                                    <p:cond delay="500"/>
                                  </p:stCondLst>
                                  <p:childTnLst>
                                    <p:set>
                                      <p:cBhvr>
                                        <p:cTn id="102" dur="1" fill="hold">
                                          <p:stCondLst>
                                            <p:cond delay="0"/>
                                          </p:stCondLst>
                                        </p:cTn>
                                        <p:tgtEl>
                                          <p:spTgt spid="95"/>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nodeType="afterEffect">
                                  <p:stCondLst>
                                    <p:cond delay="500"/>
                                  </p:stCondLst>
                                  <p:childTnLst>
                                    <p:set>
                                      <p:cBhvr>
                                        <p:cTn id="105" dur="1" fill="hold">
                                          <p:stCondLst>
                                            <p:cond delay="0"/>
                                          </p:stCondLst>
                                        </p:cTn>
                                        <p:tgtEl>
                                          <p:spTgt spid="97"/>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nodeType="afterEffect">
                                  <p:stCondLst>
                                    <p:cond delay="500"/>
                                  </p:stCondLst>
                                  <p:childTnLst>
                                    <p:set>
                                      <p:cBhvr>
                                        <p:cTn id="108" dur="1" fill="hold">
                                          <p:stCondLst>
                                            <p:cond delay="0"/>
                                          </p:stCondLst>
                                        </p:cTn>
                                        <p:tgtEl>
                                          <p:spTgt spid="59"/>
                                        </p:tgtEl>
                                        <p:attrNameLst>
                                          <p:attrName>style.visibility</p:attrName>
                                        </p:attrNameLst>
                                      </p:cBhvr>
                                      <p:to>
                                        <p:strVal val="visible"/>
                                      </p:to>
                                    </p:set>
                                  </p:childTnLst>
                                </p:cTn>
                              </p:par>
                            </p:childTnLst>
                          </p:cTn>
                        </p:par>
                        <p:par>
                          <p:cTn id="109" fill="hold">
                            <p:stCondLst>
                              <p:cond delay="17500"/>
                            </p:stCondLst>
                            <p:childTnLst>
                              <p:par>
                                <p:cTn id="110" presetID="1" presetClass="entr" presetSubtype="0" fill="hold" nodeType="afterEffect">
                                  <p:stCondLst>
                                    <p:cond delay="500"/>
                                  </p:stCondLst>
                                  <p:childTnLst>
                                    <p:set>
                                      <p:cBhvr>
                                        <p:cTn id="111" dur="1" fill="hold">
                                          <p:stCondLst>
                                            <p:cond delay="0"/>
                                          </p:stCondLst>
                                        </p:cTn>
                                        <p:tgtEl>
                                          <p:spTgt spid="83"/>
                                        </p:tgtEl>
                                        <p:attrNameLst>
                                          <p:attrName>style.visibility</p:attrName>
                                        </p:attrNameLst>
                                      </p:cBhvr>
                                      <p:to>
                                        <p:strVal val="visible"/>
                                      </p:to>
                                    </p:set>
                                  </p:childTnLst>
                                </p:cTn>
                              </p:par>
                            </p:childTnLst>
                          </p:cTn>
                        </p:par>
                        <p:par>
                          <p:cTn id="112" fill="hold">
                            <p:stCondLst>
                              <p:cond delay="18000"/>
                            </p:stCondLst>
                            <p:childTnLst>
                              <p:par>
                                <p:cTn id="113" presetID="1" presetClass="entr" presetSubtype="0" fill="hold" nodeType="afterEffect">
                                  <p:stCondLst>
                                    <p:cond delay="500"/>
                                  </p:stCondLst>
                                  <p:childTnLst>
                                    <p:set>
                                      <p:cBhvr>
                                        <p:cTn id="1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30E9-D35B-48EE-AF1A-410106460AF5}"/>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6B5BFCD5-70CB-491E-AB02-22CD6E2DB715}"/>
              </a:ext>
            </a:extLst>
          </p:cNvPr>
          <p:cNvSpPr>
            <a:spLocks noGrp="1"/>
          </p:cNvSpPr>
          <p:nvPr>
            <p:ph type="body" idx="1"/>
          </p:nvPr>
        </p:nvSpPr>
        <p:spPr/>
        <p:txBody>
          <a:bodyPr>
            <a:normAutofit/>
          </a:bodyPr>
          <a:lstStyle/>
          <a:p>
            <a:r>
              <a:rPr lang="en-US" i="0" dirty="0"/>
              <a:t>This is still a very new course! We are always looking for feedback on how to improve the class for you and for future students! Thank you for your patience and understanding as we continue to improve these new assignments, resources, and examples. </a:t>
            </a:r>
          </a:p>
          <a:p>
            <a:pPr lvl="1"/>
            <a:r>
              <a:rPr lang="en-US" dirty="0"/>
              <a:t>We </a:t>
            </a:r>
            <a:r>
              <a:rPr lang="en-US" i="1" dirty="0"/>
              <a:t>really</a:t>
            </a:r>
            <a:r>
              <a:rPr lang="en-US" dirty="0"/>
              <a:t> value your feedback! </a:t>
            </a:r>
          </a:p>
          <a:p>
            <a:pPr lvl="1"/>
            <a:r>
              <a:rPr lang="en-US" i="0" dirty="0"/>
              <a:t>Let us know what is or isn't working for you! </a:t>
            </a:r>
          </a:p>
          <a:p>
            <a:pPr lvl="1"/>
            <a:r>
              <a:rPr lang="en-US" i="0" dirty="0"/>
              <a:t>Something that went well in another course? Tell us about it! </a:t>
            </a:r>
          </a:p>
          <a:p>
            <a:pPr lvl="1"/>
            <a:endParaRPr lang="en-US" dirty="0"/>
          </a:p>
          <a:p>
            <a:r>
              <a:rPr lang="en-US" i="0" dirty="0"/>
              <a:t>…Please fill out course evals by </a:t>
            </a:r>
            <a:r>
              <a:rPr lang="en-US" b="1" i="0" dirty="0"/>
              <a:t>Sunday Dec 10 at 11:59pm </a:t>
            </a:r>
            <a:r>
              <a:rPr lang="en-US" i="0" dirty="0"/>
              <a:t>to provide feedback about the course! </a:t>
            </a:r>
          </a:p>
        </p:txBody>
      </p:sp>
      <p:sp>
        <p:nvSpPr>
          <p:cNvPr id="4" name="Footer Placeholder 3">
            <a:extLst>
              <a:ext uri="{FF2B5EF4-FFF2-40B4-BE49-F238E27FC236}">
                <a16:creationId xmlns:a16="http://schemas.microsoft.com/office/drawing/2014/main" id="{7FF3CA3B-68E8-42FD-A62C-011CB7094CF0}"/>
              </a:ext>
            </a:extLst>
          </p:cNvPr>
          <p:cNvSpPr>
            <a:spLocks noGrp="1"/>
          </p:cNvSpPr>
          <p:nvPr>
            <p:ph type="ftr" sz="quarter" idx="5"/>
          </p:nvPr>
        </p:nvSpPr>
        <p:spPr/>
        <p:txBody>
          <a:bodyPr/>
          <a:lstStyle/>
          <a:p>
            <a:pPr marL="12700">
              <a:lnSpc>
                <a:spcPts val="1240"/>
              </a:lnSpc>
            </a:pPr>
            <a:r>
              <a:rPr lang="en-US"/>
              <a:t>Lesson 18 - Autumn 2023</a:t>
            </a:r>
            <a:endParaRPr lang="en-US" spc="-20" dirty="0"/>
          </a:p>
        </p:txBody>
      </p:sp>
      <p:sp>
        <p:nvSpPr>
          <p:cNvPr id="5" name="Slide Number Placeholder 4">
            <a:extLst>
              <a:ext uri="{FF2B5EF4-FFF2-40B4-BE49-F238E27FC236}">
                <a16:creationId xmlns:a16="http://schemas.microsoft.com/office/drawing/2014/main" id="{32BEF825-AC1B-4F89-BE8D-23550F96F2FB}"/>
              </a:ext>
            </a:extLst>
          </p:cNvPr>
          <p:cNvSpPr>
            <a:spLocks noGrp="1"/>
          </p:cNvSpPr>
          <p:nvPr>
            <p:ph type="sldNum" sz="quarter" idx="7"/>
          </p:nvPr>
        </p:nvSpPr>
        <p:spPr/>
        <p:txBody>
          <a:bodyPr/>
          <a:lstStyle/>
          <a:p>
            <a:pPr marL="115570">
              <a:lnSpc>
                <a:spcPts val="1240"/>
              </a:lnSpc>
            </a:pPr>
            <a:fld id="{81D60167-4931-47E6-BA6A-407CBD079E47}" type="slidenum">
              <a:rPr lang="en-US" smtClean="0"/>
              <a:t>9</a:t>
            </a:fld>
            <a:endParaRPr lang="en-US" dirty="0"/>
          </a:p>
        </p:txBody>
      </p:sp>
    </p:spTree>
    <p:extLst>
      <p:ext uri="{BB962C8B-B14F-4D97-AF65-F5344CB8AC3E}">
        <p14:creationId xmlns:p14="http://schemas.microsoft.com/office/powerpoint/2010/main" val="12948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llen School">
      <a:dk1>
        <a:srgbClr val="000000"/>
      </a:dk1>
      <a:lt1>
        <a:srgbClr val="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39220</TotalTime>
  <Words>1223</Words>
  <Application>Microsoft Office PowerPoint</Application>
  <PresentationFormat>Widescreen</PresentationFormat>
  <Paragraphs>208</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Segoe UI Emoji</vt:lpstr>
      <vt:lpstr>Consolas</vt:lpstr>
      <vt:lpstr>Office Theme</vt:lpstr>
      <vt:lpstr>CSE 121 – Lesson 18</vt:lpstr>
      <vt:lpstr>Announcements, Reminders</vt:lpstr>
      <vt:lpstr>PowerPoint Presentation</vt:lpstr>
      <vt:lpstr>Learning Objectives</vt:lpstr>
      <vt:lpstr>(Optional) Using String[] args!</vt:lpstr>
      <vt:lpstr>(Optional) Quines</vt:lpstr>
      <vt:lpstr>(Optional) Quines</vt:lpstr>
      <vt:lpstr>Thank your TAs!</vt:lpstr>
      <vt:lpstr>Thank you! </vt:lpstr>
      <vt:lpstr>Applications of CS</vt:lpstr>
      <vt:lpstr>Future Courses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121</dc:title>
  <dc:creator>Brett Wortzman</dc:creator>
  <cp:lastModifiedBy>mnats</cp:lastModifiedBy>
  <cp:revision>158</cp:revision>
  <dcterms:created xsi:type="dcterms:W3CDTF">2020-09-29T18:40:50Z</dcterms:created>
  <dcterms:modified xsi:type="dcterms:W3CDTF">2023-12-08T19:08:17Z</dcterms:modified>
</cp:coreProperties>
</file>