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266" r:id="rId3"/>
    <p:sldId id="378" r:id="rId4"/>
    <p:sldId id="304" r:id="rId5"/>
    <p:sldId id="305" r:id="rId6"/>
    <p:sldId id="351" r:id="rId7"/>
    <p:sldId id="353" r:id="rId8"/>
    <p:sldId id="354" r:id="rId9"/>
    <p:sldId id="357" r:id="rId10"/>
    <p:sldId id="358" r:id="rId11"/>
    <p:sldId id="356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Segoe UI Emoji" panose="020B0502040204020203" pitchFamily="34" charset="0"/>
      <p:regular r:id="rId52"/>
    </p:embeddedFont>
    <p:embeddedFont>
      <p:font typeface="Source Code Pro" panose="020B0509030403020204" pitchFamily="49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FFCCCC"/>
    <a:srgbClr val="993366"/>
    <a:srgbClr val="CCECFF"/>
    <a:srgbClr val="0066FF"/>
    <a:srgbClr val="FFFFCC"/>
    <a:srgbClr val="008080"/>
    <a:srgbClr val="3399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11/29/2023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2023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937049" y="300788"/>
            <a:ext cx="7378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CBE20-32B9-482F-8966-E6CFBCFE4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342" y="273685"/>
            <a:ext cx="1545796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15 -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7177/discussion/39319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3au/exams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6A693E1-1370-45A2-A373-3FFD61BC2CA0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ea typeface="Calibri" panose="020F0502020204030204" pitchFamily="34" charset="0"/>
                <a:cs typeface="Calibri"/>
              </a:rPr>
              <a:t>Miya</a:t>
            </a:r>
            <a:r>
              <a:rPr sz="2400" spc="-15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/>
                <a:ea typeface="Calibri" panose="020F0502020204030204" pitchFamily="34" charset="0"/>
                <a:cs typeface="Calibri"/>
              </a:rPr>
              <a:t>Natsuhara</a:t>
            </a:r>
            <a:endParaRPr sz="2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Autumn </a:t>
            </a:r>
            <a:r>
              <a:rPr sz="2400" spc="-20" dirty="0">
                <a:latin typeface="Calibri"/>
                <a:ea typeface="Calibri" panose="020F0502020204030204" pitchFamily="34" charset="0"/>
                <a:cs typeface="Calibri"/>
              </a:rPr>
              <a:t>2023</a:t>
            </a:r>
            <a:endParaRPr sz="2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ea typeface="Calibri" panose="020F0502020204030204" pitchFamily="34" charset="0"/>
                <a:cs typeface="Calibri"/>
              </a:rPr>
              <a:t>Music:</a:t>
            </a:r>
            <a:r>
              <a:rPr sz="2800" spc="-4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ea typeface="Calibri" panose="020F0502020204030204" pitchFamily="34" charset="0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ea typeface="Calibri" panose="020F0502020204030204" pitchFamily="34" charset="0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7EB0F-A8E7-4A28-BCDD-252E9D61BEB2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2D9C7-C6AD-4130-AC73-A7C3C77B8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9" y="3758527"/>
            <a:ext cx="181858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Utility Class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61146"/>
              </p:ext>
            </p:extLst>
          </p:nvPr>
        </p:nvGraphicFramePr>
        <p:xfrm>
          <a:off x="838199" y="1353215"/>
          <a:ext cx="11016344" cy="404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57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6992087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representing the array, such as </a:t>
                      </a:r>
                      <a:br>
                        <a:rPr lang="en-US" sz="1600" dirty="0">
                          <a:latin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Arrays.fill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(array, value);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Sets every element to the given 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representing the array; if the array contains other arrays as elements, the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90DB1-7419-41D3-AECA-B001A00C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Matrices </a:t>
            </a:r>
          </a:p>
          <a:p>
            <a:pPr lvl="1"/>
            <a:r>
              <a:rPr lang="en-US" sz="2800" dirty="0"/>
              <a:t>Useful in various applications requiring complex math! </a:t>
            </a:r>
          </a:p>
          <a:p>
            <a:r>
              <a:rPr lang="en-US" sz="3200" dirty="0"/>
              <a:t>Board games </a:t>
            </a:r>
          </a:p>
          <a:p>
            <a:pPr lvl="1"/>
            <a:r>
              <a:rPr lang="en-US" sz="2800" dirty="0"/>
              <a:t>(e.g., chess/checkerboard, tic tac toe, sudoku)</a:t>
            </a:r>
          </a:p>
          <a:p>
            <a:r>
              <a:rPr lang="en-US" sz="3200" dirty="0"/>
              <a:t>Representing information in a grid or table </a:t>
            </a:r>
          </a:p>
          <a:p>
            <a:pPr lvl="1"/>
            <a:r>
              <a:rPr lang="en-US" sz="2800" dirty="0"/>
              <a:t>(e.g., scorekeeping, gradebook)</a:t>
            </a:r>
          </a:p>
          <a:p>
            <a:r>
              <a:rPr lang="en-US" sz="3200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D1EF-4AA9-4DA2-A029-F7F5CE0C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80036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5855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29676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15020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40771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12172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2595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93821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662756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065641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30581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71952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43095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25838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44504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149228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36656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4084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69795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7354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70470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536276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0163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92124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P3 released later today – last assignment!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Focused on 2D arrays!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No dedicated resubmission cycle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(Feedback will not be released the following Tuesday)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Extending P3's planned deadline to </a:t>
            </a:r>
            <a:r>
              <a:rPr lang="en-US" b="1" dirty="0">
                <a:solidFill>
                  <a:schemeClr val="tx1"/>
                </a:solidFill>
              </a:rPr>
              <a:t>Thursday</a:t>
            </a:r>
            <a:r>
              <a:rPr lang="en-US" dirty="0">
                <a:solidFill>
                  <a:schemeClr val="tx1"/>
                </a:solidFill>
              </a:rPr>
              <a:t> next week (12/7)…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so you have an additional 2 days to work on it!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Gumball (&amp; friends) Visit on Monday, December 11 1:00pm-3:00pm</a:t>
            </a:r>
            <a:endParaRPr lang="en-US" sz="32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Wednesday, Dec 13 12:30pm-2:20pm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  <a:hlinkClick r:id="rId3"/>
              </a:rPr>
              <a:t>Left-Handed Seating Requests Form</a:t>
            </a:r>
            <a:r>
              <a:rPr lang="en-US" dirty="0">
                <a:solidFill>
                  <a:schemeClr val="tx1"/>
                </a:solidFill>
              </a:rPr>
              <a:t>, closes end-of-day Monday, Dec 4.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15 - Autumn 2023</a:t>
            </a: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F98E-A4EC-4480-A6B1-5026D4671E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044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49927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12015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359730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391093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22687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46249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42178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206926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094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7403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59498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0783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25460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06467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06151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8339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52152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48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5242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5319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54902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96147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56929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942080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4635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2430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51035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129573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286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4DBA-9458-4D73-9E3C-542D544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Final Exam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8082-719C-4721-AF9A-6917D50E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692"/>
            <a:ext cx="11242639" cy="46762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 Exam: </a:t>
            </a:r>
            <a:r>
              <a:rPr lang="en-US" b="1" dirty="0"/>
              <a:t>Wednesday, December 13 12:30pm-2:20pm</a:t>
            </a:r>
          </a:p>
          <a:p>
            <a:r>
              <a:rPr lang="en-US" dirty="0"/>
              <a:t>In-person, on paper, with assigned seating</a:t>
            </a:r>
          </a:p>
          <a:p>
            <a:r>
              <a:rPr lang="en-US" dirty="0"/>
              <a:t>No collaboration – should be completed individually</a:t>
            </a:r>
          </a:p>
          <a:p>
            <a:r>
              <a:rPr lang="en-US" dirty="0"/>
              <a:t>You may bring in </a:t>
            </a:r>
            <a:r>
              <a:rPr lang="en-US" b="1" dirty="0"/>
              <a:t>one 8.5x11-inch </a:t>
            </a:r>
            <a:r>
              <a:rPr lang="en-US" dirty="0"/>
              <a:t>sheet of notes, handwritten or typed, double-sided</a:t>
            </a:r>
          </a:p>
          <a:p>
            <a:r>
              <a:rPr lang="en-US" dirty="0"/>
              <a:t>Focused on behavior (not style)</a:t>
            </a:r>
          </a:p>
          <a:p>
            <a:r>
              <a:rPr lang="en-US" dirty="0"/>
              <a:t>You should make every attempt to write correct Java syntax</a:t>
            </a:r>
          </a:p>
          <a:p>
            <a:r>
              <a:rPr lang="en-US" dirty="0"/>
              <a:t>Next week will be focused on Final Exam review and preparation</a:t>
            </a:r>
          </a:p>
          <a:p>
            <a:pPr lvl="1"/>
            <a:r>
              <a:rPr lang="en-US" sz="2200" dirty="0"/>
              <a:t>We are also planning a Final Exam Review Session on Tuesday of finals week (12/12)</a:t>
            </a:r>
          </a:p>
          <a:p>
            <a:r>
              <a:rPr lang="en-US" dirty="0"/>
              <a:t>More details on </a:t>
            </a:r>
            <a:r>
              <a:rPr lang="en-US" dirty="0">
                <a:hlinkClick r:id="rId2"/>
              </a:rPr>
              <a:t>course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0DE74-369D-4424-8A1F-2DD329FA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4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6023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8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31843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ighlight>
                            <a:srgbClr val="CCECFF"/>
                          </a:highlight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7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46778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0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44854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07497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6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63550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4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36325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1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81834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62832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4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09483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6565F-624B-4792-B0DC-C82F16A530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460111" y="1601654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D0C86-D203-43A6-B873-3BD3986BA4AD}"/>
              </a:ext>
            </a:extLst>
          </p:cNvPr>
          <p:cNvSpPr txBox="1"/>
          <p:nvPr/>
        </p:nvSpPr>
        <p:spPr>
          <a:xfrm>
            <a:off x="6505636" y="2962188"/>
            <a:ext cx="5369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would be produced by this code. What would those four lines be?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62F2C-AA53-4053-90DE-1BEA1062A6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7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271939" cy="591671"/>
          </a:xfrm>
        </p:spPr>
        <p:txBody>
          <a:bodyPr>
            <a:normAutofit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computeAverages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1488" y="1110727"/>
            <a:ext cx="6098893" cy="168626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The average values for each location were [42.666666666666664, 40.333333333333336, 43.333333333333336] </a:t>
            </a:r>
            <a:br>
              <a:rPr lang="en-US" dirty="0"/>
            </a:b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C7-744D-44D8-B4DA-4D0771A25D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1758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185044BE-E8BA-4170-9E06-4D3371E2CBF6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6B493270-B3D1-4381-BE48-963EC8A2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99616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4916B000-DA2B-4C9B-9776-76736E4B5C43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rgbClr val="FF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</p:spTree>
    <p:extLst>
      <p:ext uri="{BB962C8B-B14F-4D97-AF65-F5344CB8AC3E}">
        <p14:creationId xmlns:p14="http://schemas.microsoft.com/office/powerpoint/2010/main" val="21427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6565F-624B-4792-B0DC-C82F16A530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Autumn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460111" y="1601654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3FC88-C8F0-43DD-8134-A48CC3E13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6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An array of arrays!</a:t>
            </a:r>
          </a:p>
          <a:p>
            <a:pPr marL="0" indent="0" algn="ctr">
              <a:buNone/>
            </a:pPr>
            <a:endParaRPr lang="en-US" sz="1600" i="1" dirty="0"/>
          </a:p>
          <a:p>
            <a:r>
              <a:rPr lang="en-US" sz="3200" dirty="0"/>
              <a:t>The </a:t>
            </a:r>
            <a:r>
              <a:rPr lang="en-US" sz="3200" i="1" dirty="0" err="1"/>
              <a:t>ElementType</a:t>
            </a:r>
            <a:r>
              <a:rPr lang="en-US" sz="3200" dirty="0"/>
              <a:t> of the array is another array itself! </a:t>
            </a:r>
          </a:p>
          <a:p>
            <a:pPr lvl="1"/>
            <a:r>
              <a:rPr lang="en-US" sz="2800" dirty="0"/>
              <a:t>Your first example of “nested data structures” </a:t>
            </a:r>
          </a:p>
          <a:p>
            <a:pPr lvl="2"/>
            <a:r>
              <a:rPr lang="en-US" sz="2400" dirty="0"/>
              <a:t>There will be more in CSE 122!</a:t>
            </a:r>
            <a:endParaRPr lang="en-US" sz="3200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 </a:t>
            </a:r>
          </a:p>
          <a:p>
            <a:pPr marL="0" indent="0">
              <a:buNone/>
            </a:pPr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8E1D5-846E-44ED-9848-F51A3F857518}"/>
              </a:ext>
            </a:extLst>
          </p:cNvPr>
          <p:cNvSpPr txBox="1"/>
          <p:nvPr/>
        </p:nvSpPr>
        <p:spPr>
          <a:xfrm>
            <a:off x="1646246" y="4193135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3C700-2D16-4FDB-97F4-73C8B03A3E17}"/>
              </a:ext>
            </a:extLst>
          </p:cNvPr>
          <p:cNvSpPr txBox="1"/>
          <p:nvPr/>
        </p:nvSpPr>
        <p:spPr>
          <a:xfrm>
            <a:off x="4969218" y="4345535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5099E-AFE0-4B7E-87A8-5738FA929F24}"/>
              </a:ext>
            </a:extLst>
          </p:cNvPr>
          <p:cNvSpPr txBox="1"/>
          <p:nvPr/>
        </p:nvSpPr>
        <p:spPr>
          <a:xfrm>
            <a:off x="8197556" y="4128816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87055-755A-44BC-8728-7351AED21146}"/>
              </a:ext>
            </a:extLst>
          </p:cNvPr>
          <p:cNvSpPr txBox="1"/>
          <p:nvPr/>
        </p:nvSpPr>
        <p:spPr>
          <a:xfrm>
            <a:off x="2796173" y="5186221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1D526-B9D8-4BC3-BCDB-A9FC0BED98E7}"/>
              </a:ext>
            </a:extLst>
          </p:cNvPr>
          <p:cNvSpPr txBox="1"/>
          <p:nvPr/>
        </p:nvSpPr>
        <p:spPr>
          <a:xfrm>
            <a:off x="7069697" y="5107765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  <p:pic>
        <p:nvPicPr>
          <p:cNvPr id="2050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771B0B99-F94D-4520-9C55-A0BBB2CD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73" y="526154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93293-555F-4942-8B04-EDE11759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18017" cy="480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An array of arrays!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The two dimensions are “rows” and “columns”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 </a:t>
            </a:r>
          </a:p>
          <a:p>
            <a:pPr marL="0" indent="0">
              <a:buNone/>
            </a:pPr>
            <a:endParaRPr lang="en-US" sz="3200" i="1" dirty="0"/>
          </a:p>
        </p:txBody>
      </p:sp>
      <p:pic>
        <p:nvPicPr>
          <p:cNvPr id="4098" name="Picture 2" descr="https://static.us.edusercontent.com/files/e55lmLPLwx6go6t1SJwOnX3K">
            <a:extLst>
              <a:ext uri="{FF2B5EF4-FFF2-40B4-BE49-F238E27FC236}">
                <a16:creationId xmlns:a16="http://schemas.microsoft.com/office/drawing/2014/main" id="{4FC02A4D-F56D-40A2-A882-C58587BB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24" y="2192582"/>
            <a:ext cx="6332220" cy="36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B09DE-4417-476E-96FC-919E280A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18017" cy="48053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A slightly more accurate view…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reference semantics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F8378-C35C-4A2D-B9F4-CBEC0DB0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62" y="2736668"/>
            <a:ext cx="6841487" cy="29343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E9982-CC9E-48FF-9D4A-4C5BD503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 </a:t>
            </a:r>
            <a:r>
              <a:rPr lang="en-US" dirty="0"/>
              <a:t>2D Array Traversals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45839-CF8A-46FE-95CD-A0EE0F5F1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6E45D-8E63-4B1C-A1AA-1723DC01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38585</TotalTime>
  <Words>3066</Words>
  <Application>Microsoft Office PowerPoint</Application>
  <PresentationFormat>Widescreen</PresentationFormat>
  <Paragraphs>1390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Source Code Pro</vt:lpstr>
      <vt:lpstr>Calibri</vt:lpstr>
      <vt:lpstr>Arial</vt:lpstr>
      <vt:lpstr>Segoe UI Emoji</vt:lpstr>
      <vt:lpstr>Consolas</vt:lpstr>
      <vt:lpstr>Office Theme</vt:lpstr>
      <vt:lpstr>CSE 121 – Lesson 15</vt:lpstr>
      <vt:lpstr>Announcements, Reminders</vt:lpstr>
      <vt:lpstr>Final Exam Details</vt:lpstr>
      <vt:lpstr>PowerPoint Presentation</vt:lpstr>
      <vt:lpstr>PowerPoint Presentation</vt:lpstr>
      <vt:lpstr>(PCM) 2D Arrays</vt:lpstr>
      <vt:lpstr>(PCM) 2D Arrays</vt:lpstr>
      <vt:lpstr>(PCM) 2D Arrays</vt:lpstr>
      <vt:lpstr>(PCM) 2D Array Traversals</vt:lpstr>
      <vt:lpstr>Arrays Utility Class</vt:lpstr>
      <vt:lpstr>Applications of 2D Arrays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computeAverages()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156</cp:revision>
  <dcterms:created xsi:type="dcterms:W3CDTF">2020-09-29T18:40:50Z</dcterms:created>
  <dcterms:modified xsi:type="dcterms:W3CDTF">2023-11-29T23:06:16Z</dcterms:modified>
</cp:coreProperties>
</file>