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6" r:id="rId3"/>
    <p:sldId id="276" r:id="rId4"/>
    <p:sldId id="275" r:id="rId5"/>
    <p:sldId id="277" r:id="rId6"/>
    <p:sldId id="278" r:id="rId7"/>
    <p:sldId id="279" r:id="rId8"/>
    <p:sldId id="280" r:id="rId9"/>
    <p:sldId id="281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egoe UI Emoji" panose="020B0502040204020203" pitchFamily="3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8080"/>
    <a:srgbClr val="993366"/>
    <a:srgbClr val="339966"/>
    <a:srgbClr val="990033"/>
    <a:srgbClr val="CCECFF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0045" autoAdjust="0"/>
  </p:normalViewPr>
  <p:slideViewPr>
    <p:cSldViewPr snapToGrid="0">
      <p:cViewPr varScale="1">
        <p:scale>
          <a:sx n="89" d="100"/>
          <a:sy n="89" d="100"/>
        </p:scale>
        <p:origin x="189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31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0463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32971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0945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8849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9685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000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12 - Spring 2023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12 -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12 - Spring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12 - Spring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12 -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12 -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EB6EE5-92F3-40A4-B04F-EC4995116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9811" y="273685"/>
            <a:ext cx="1574857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12 - Spring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WxIFj5lGV1tA8o2P2EcEC?si=f6bcc8ad6ef7444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47177/discussion/381251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.org/doi/10.1126/science.aax234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12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DAB70AE-C071-480E-8C1A-621F3DC384A1}"/>
              </a:ext>
            </a:extLst>
          </p:cNvPr>
          <p:cNvSpPr txBox="1"/>
          <p:nvPr/>
        </p:nvSpPr>
        <p:spPr>
          <a:xfrm>
            <a:off x="3311339" y="2187598"/>
            <a:ext cx="5369815" cy="163442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algn="ctr">
              <a:lnSpc>
                <a:spcPct val="100000"/>
              </a:lnSpc>
              <a:spcBef>
                <a:spcPts val="825"/>
              </a:spcBef>
            </a:pPr>
            <a:r>
              <a:rPr sz="2400" dirty="0">
                <a:latin typeface="Calibri"/>
                <a:cs typeface="Calibri"/>
              </a:rPr>
              <a:t>Miya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Natsuhara</a:t>
            </a:r>
            <a:endParaRPr sz="2400" dirty="0">
              <a:latin typeface="Calibri"/>
              <a:cs typeface="Calibri"/>
            </a:endParaRPr>
          </a:p>
          <a:p>
            <a:pPr marL="229870" algn="ctr">
              <a:lnSpc>
                <a:spcPct val="100000"/>
              </a:lnSpc>
              <a:spcBef>
                <a:spcPts val="720"/>
              </a:spcBef>
            </a:pPr>
            <a:r>
              <a:rPr lang="en-US" sz="2400" dirty="0">
                <a:latin typeface="Calibri"/>
                <a:cs typeface="Calibri"/>
              </a:rPr>
              <a:t>Autumn </a:t>
            </a:r>
            <a:r>
              <a:rPr sz="2400" spc="-20" dirty="0">
                <a:latin typeface="Calibri"/>
                <a:cs typeface="Calibri"/>
              </a:rPr>
              <a:t>2023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2800" dirty="0">
                <a:latin typeface="Calibri"/>
                <a:cs typeface="Calibri"/>
              </a:rPr>
              <a:t>Music: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lang="fr-FR" sz="28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3"/>
              </a:rPr>
              <a:t>121 23au Lecture Tunes 🌦️</a:t>
            </a:r>
            <a:endParaRPr sz="2800" dirty="0">
              <a:latin typeface="Segoe UI Emoji"/>
              <a:cs typeface="Segoe UI Emoj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566861-5FC1-4071-B645-DBB0F4D5F88C}"/>
              </a:ext>
            </a:extLst>
          </p:cNvPr>
          <p:cNvSpPr txBox="1"/>
          <p:nvPr/>
        </p:nvSpPr>
        <p:spPr>
          <a:xfrm>
            <a:off x="3106292" y="3963299"/>
            <a:ext cx="5979415" cy="2308324"/>
          </a:xfrm>
          <a:prstGeom prst="rect">
            <a:avLst/>
          </a:prstGeom>
          <a:noFill/>
        </p:spPr>
        <p:txBody>
          <a:bodyPr wrap="square" numCol="6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TAs: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Trey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Sebastian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Annie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Jasmine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Lucas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Logan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Jacob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Colton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Janvi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Arkita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Vidhi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Ritesh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Hibbah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Julia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Sahej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Anju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Jonus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Luke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Andras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Archit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Ayesha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Vinay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Maria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Shreya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Shayna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Hannah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Aishah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Kriti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Vivian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Simon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Jessie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Yijia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1E27BA-5DE0-4334-885B-CA025812F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05" y="3681215"/>
            <a:ext cx="1852772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University holiday on Friday (11/10) – Campus is closed!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No class session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No IPL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No Miya office hours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Programming Assignment 2 deadline extended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Now due </a:t>
            </a:r>
            <a:r>
              <a:rPr lang="en-US" b="1" dirty="0"/>
              <a:t>Tuesday, Nov 14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Quiz 0 grades posted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See </a:t>
            </a:r>
            <a:r>
              <a:rPr lang="en-US" dirty="0">
                <a:hlinkClick r:id="rId3"/>
              </a:rPr>
              <a:t>announcement </a:t>
            </a:r>
            <a:r>
              <a:rPr lang="en-US" dirty="0"/>
              <a:t>for details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Quiz 1 will be graded once make ups have been completed (for students who were sick on Quiz 1 day)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12 -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C2 Art!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12 -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FF8419-C53C-4FBA-B59A-6EC716186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4" y="4508537"/>
            <a:ext cx="2316928" cy="160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571ED41-C5D1-40AD-ABDA-04E160BAC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296" y="330389"/>
            <a:ext cx="3710970" cy="329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23BFE6F-2132-45BE-B46B-B802AE24C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92" y="3190686"/>
            <a:ext cx="214312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AC08B39-1ED2-4DC7-9001-2E1108320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938" y="3569487"/>
            <a:ext cx="4687838" cy="25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B411F18-387B-46BE-9D5E-73B801145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24" y="112998"/>
            <a:ext cx="3410051" cy="213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FCC9498-C76E-46F8-88F4-204C7936B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422" y="193154"/>
            <a:ext cx="1658901" cy="158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45F01AC-B61F-4868-BF3F-BF05801A1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11" y="1182178"/>
            <a:ext cx="1612639" cy="267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FCE5DE40-C135-4A99-931B-84220E81A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117" y="2087325"/>
            <a:ext cx="2798717" cy="15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7929F756-8945-4ADF-8CA8-EA0CEFD53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07" y="3872779"/>
            <a:ext cx="2214731" cy="15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137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Edge Cases! (And Testing)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12 -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30A9034-45E0-444A-988D-FD9E4234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51" y="1525402"/>
            <a:ext cx="10515599" cy="3807196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writing a method, especially one that takes input of some kind (e.g., parameters, user input) it's good to think carefully about the assumptions you can make (or cannot make) about this input. </a:t>
            </a:r>
          </a:p>
          <a:p>
            <a:pPr marL="114300" indent="0">
              <a:buFont typeface="Arial"/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Font typeface="Arial"/>
              <a:buNone/>
            </a:pPr>
            <a:r>
              <a:rPr lang="en-US" sz="24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Edge case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scenario that is uncommon but possible, especially at the "edge" of an input's valid range. </a:t>
            </a:r>
          </a:p>
          <a:p>
            <a:pPr marL="114300" indent="0"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❔Are we sure that all possible months are handled? </a:t>
            </a:r>
          </a:p>
          <a:p>
            <a:pPr marL="114300" indent="0"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❔Are we sure that all possible days are handled? </a:t>
            </a:r>
          </a:p>
          <a:p>
            <a:pPr marL="114300" indent="0"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❔ Are we sure that all possible combinations of months and days are handled? </a:t>
            </a:r>
          </a:p>
        </p:txBody>
      </p:sp>
    </p:spTree>
    <p:extLst>
      <p:ext uri="{BB962C8B-B14F-4D97-AF65-F5344CB8AC3E}">
        <p14:creationId xmlns:p14="http://schemas.microsoft.com/office/powerpoint/2010/main" val="420660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Prioritizing Patients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12 -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30A9034-45E0-444A-988D-FD9E4234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51" y="1563363"/>
            <a:ext cx="10515599" cy="3731278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the specification where we determine a "priority score" for a patient. </a:t>
            </a:r>
          </a:p>
          <a:p>
            <a:pPr marL="114300" indent="0">
              <a:buFont typeface="Arial"/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specification asks you to use a formula that takes into consideration: 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patient's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patient's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zip code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Whether the hospital is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in-network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patient's insurance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patient's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 level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patient's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5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Prioritizing Patients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12 -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30A9034-45E0-444A-988D-FD9E4234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836" y="1464103"/>
            <a:ext cx="10515599" cy="392979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a second to reflect – what does it mean to assign people "priority" in terms of healthcare? 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assigning somebody a priority score, what factors go into it? 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factors that we think are relevant reflect other social factors inadvertently?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P2, we chose age, zip code, in-network, pain, temperature – can we think of any way these might introduce bias? </a:t>
            </a:r>
          </a:p>
        </p:txBody>
      </p:sp>
    </p:spTree>
    <p:extLst>
      <p:ext uri="{BB962C8B-B14F-4D97-AF65-F5344CB8AC3E}">
        <p14:creationId xmlns:p14="http://schemas.microsoft.com/office/powerpoint/2010/main" val="359449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Prioritizing Patients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12 -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30A9034-45E0-444A-988D-FD9E4234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1380614"/>
            <a:ext cx="10515599" cy="4677691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and reports from 2019 indicated algorithms for patient prioritization and allocation of care systematically privileged white patients over black ones (algorithm being used in the care of ~70 million patients)</a:t>
            </a:r>
          </a:p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not consider race, but made a key assumption: those with the greatest care needs will benefit most from the program (and should have priority).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health costs as a proxy for "care needs"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 with lower incomes tend to have lower health costs because they don't have insurance, time off work to get medical care, etc.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Socioeconomics compound with historical disenfranchisement of Black Americans, with correlate with lower on average economic bracket. </a:t>
            </a:r>
          </a:p>
        </p:txBody>
      </p:sp>
    </p:spTree>
    <p:extLst>
      <p:ext uri="{BB962C8B-B14F-4D97-AF65-F5344CB8AC3E}">
        <p14:creationId xmlns:p14="http://schemas.microsoft.com/office/powerpoint/2010/main" val="2732000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Prioritizing Patients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12 -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30A9034-45E0-444A-988D-FD9E4234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63" y="1281180"/>
            <a:ext cx="10515599" cy="4381712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racial bias can exist algorithmically.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How? Aren't computers supposed to be unbiased and neutral?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impact of that in healthcare?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Study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(Obermeyer et al 2019) finds that, with this health care costs serving as a proxy, resulted in: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estimate that the algorithmic racial bias reduced the number of patients who were black to be flagged needing extra care by more than half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 Association for Advancement of Science (AAAS) indicates that black patients were assigned same risk/prioritization level, but were substantially sicker than white patients and were not given the appropriate level of care as a result. </a:t>
            </a:r>
          </a:p>
        </p:txBody>
      </p:sp>
    </p:spTree>
    <p:extLst>
      <p:ext uri="{BB962C8B-B14F-4D97-AF65-F5344CB8AC3E}">
        <p14:creationId xmlns:p14="http://schemas.microsoft.com/office/powerpoint/2010/main" val="90125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Prioritizing Patients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12 -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30A9034-45E0-444A-988D-FD9E4234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63" y="1517400"/>
            <a:ext cx="10515599" cy="390927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What's the takeaway?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 Science is not neutral, and the work we can do can easily reify already-existing social biases, whether we intend to or not. 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be actively mindful of the assumptions we make in our implementations.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P2 specifically, is using zip code as a proxy for priority potentially unethical?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is included?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is excluded? 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 does not exist in a vacuum – be mindful, reflect, and more than anything…continue to "debug" socio-technical issues!</a:t>
            </a:r>
          </a:p>
        </p:txBody>
      </p:sp>
    </p:spTree>
    <p:extLst>
      <p:ext uri="{BB962C8B-B14F-4D97-AF65-F5344CB8AC3E}">
        <p14:creationId xmlns:p14="http://schemas.microsoft.com/office/powerpoint/2010/main" val="3666642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33065</TotalTime>
  <Words>755</Words>
  <Application>Microsoft Office PowerPoint</Application>
  <PresentationFormat>Widescreen</PresentationFormat>
  <Paragraphs>121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Segoe UI Emoji</vt:lpstr>
      <vt:lpstr>Calibri</vt:lpstr>
      <vt:lpstr>Arial</vt:lpstr>
      <vt:lpstr>Office Theme</vt:lpstr>
      <vt:lpstr>CSE 121 – Lesson 12</vt:lpstr>
      <vt:lpstr>Announcements, Reminders</vt:lpstr>
      <vt:lpstr>C2 Art!</vt:lpstr>
      <vt:lpstr>Edge Cases! (And Testing)</vt:lpstr>
      <vt:lpstr>Prioritizing Patients</vt:lpstr>
      <vt:lpstr>Prioritizing Patients</vt:lpstr>
      <vt:lpstr>Prioritizing Patients</vt:lpstr>
      <vt:lpstr>Prioritizing Patients</vt:lpstr>
      <vt:lpstr>Prioritizing Patients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mnats</cp:lastModifiedBy>
  <cp:revision>116</cp:revision>
  <dcterms:created xsi:type="dcterms:W3CDTF">2020-09-29T18:40:50Z</dcterms:created>
  <dcterms:modified xsi:type="dcterms:W3CDTF">2023-11-08T17:36:39Z</dcterms:modified>
</cp:coreProperties>
</file>