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906" y="57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5808-BF35-4B39-ACD9-DE1F901D74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6EC7C-C410-48BA-B9E0-63AB5E0B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4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92928" y="6464985"/>
            <a:ext cx="1693672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A6E0-9F80-4607-B345-CDF78222D56C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665989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92928" y="6464985"/>
            <a:ext cx="1617472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B96C-784D-4DD2-80C5-CB18349DCB0D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589789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5392928" y="6464984"/>
            <a:ext cx="1769872" cy="255855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5A91-AC53-4D17-8F69-D2C5827E9E5F}" type="datetime1">
              <a:rPr lang="en-US" smtClean="0"/>
              <a:t>9/26/2023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068811" y="6464984"/>
            <a:ext cx="589789" cy="240615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392928" y="6464985"/>
            <a:ext cx="1769872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D001-C4FE-4E9A-A7F3-7F9EE9FD4CB5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437389" cy="178433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392928" y="6464985"/>
            <a:ext cx="1769872" cy="156068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dirty="0"/>
              <a:t>Lesson 0 - Autumn 2023</a:t>
            </a: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B5E05-F7A0-433C-A039-47A8CBD5B66B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437389" cy="164415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81341"/>
            <a:ext cx="12191999" cy="6740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947864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37106"/>
            <a:ext cx="10017760" cy="402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92928" y="6464985"/>
            <a:ext cx="1541272" cy="156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87B8-7A79-47C9-B41A-159F15425CB6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437389" cy="156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en.spotify.com/playlist/6WxIFj5lGV1tA8o2P2EcEC?si=f6bcc8ad6ef7444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3au/syllabu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3au/syllabus/#grad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3sp/syllabus/#academic-honesty-and-collaboration" TargetMode="External"/><Relationship Id="rId2" Type="http://schemas.openxmlformats.org/officeDocument/2006/relationships/hyperlink" Target="https://courses.cs.washington.edu/courses/cse121/23au/gen-a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cs.washington.edu/courses/cse121/23au/syllabus/#academic-honesty-and-collabora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3au/syllabus/" TargetMode="External"/><Relationship Id="rId2" Type="http://schemas.openxmlformats.org/officeDocument/2006/relationships/hyperlink" Target="https://forms.gle/U1MZcJHgdyVkHASh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21" Type="http://schemas.openxmlformats.org/officeDocument/2006/relationships/image" Target="../media/image23.png"/><Relationship Id="rId34" Type="http://schemas.openxmlformats.org/officeDocument/2006/relationships/image" Target="../media/image3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Relationship Id="rId8" Type="http://schemas.openxmlformats.org/officeDocument/2006/relationships/image" Target="../media/image10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shington.edu/academics/ugrad/nonmajor-options/intro-courses" TargetMode="External"/><Relationship Id="rId2" Type="http://schemas.openxmlformats.org/officeDocument/2006/relationships/hyperlink" Target="https://placement.cs.washington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6077" y="1279601"/>
            <a:ext cx="66776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Welcome</a:t>
            </a:r>
            <a:r>
              <a:rPr sz="6000" spc="-10" dirty="0"/>
              <a:t> </a:t>
            </a:r>
            <a:r>
              <a:rPr sz="6000" dirty="0"/>
              <a:t>to</a:t>
            </a:r>
            <a:r>
              <a:rPr sz="6000" spc="-15" dirty="0"/>
              <a:t> </a:t>
            </a:r>
            <a:r>
              <a:rPr sz="6000" dirty="0"/>
              <a:t>CSE</a:t>
            </a:r>
            <a:r>
              <a:rPr sz="6000" spc="-10" dirty="0"/>
              <a:t> </a:t>
            </a:r>
            <a:r>
              <a:rPr sz="6000" spc="-20" dirty="0"/>
              <a:t>121!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309998" y="2133600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527" y="5521553"/>
            <a:ext cx="2084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#cse121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FC43A-B123-485D-8ED7-B7B725E34C31}"/>
              </a:ext>
            </a:extLst>
          </p:cNvPr>
          <p:cNvSpPr txBox="1"/>
          <p:nvPr/>
        </p:nvSpPr>
        <p:spPr>
          <a:xfrm>
            <a:off x="3393185" y="3922787"/>
            <a:ext cx="5206496" cy="2069936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600" dirty="0">
                <a:latin typeface="+mj-lt"/>
              </a:rPr>
              <a:t>TAs: 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Trey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Sebastian</a:t>
            </a:r>
          </a:p>
          <a:p>
            <a:r>
              <a:rPr lang="en-US" sz="1600" dirty="0">
                <a:latin typeface="+mj-lt"/>
              </a:rPr>
              <a:t>Annie</a:t>
            </a:r>
          </a:p>
          <a:p>
            <a:r>
              <a:rPr lang="en-US" sz="1600" dirty="0">
                <a:latin typeface="+mj-lt"/>
              </a:rPr>
              <a:t>Jasmine</a:t>
            </a:r>
          </a:p>
          <a:p>
            <a:r>
              <a:rPr lang="en-US" sz="1600" dirty="0">
                <a:latin typeface="+mj-lt"/>
              </a:rPr>
              <a:t>Christian</a:t>
            </a:r>
          </a:p>
          <a:p>
            <a:r>
              <a:rPr lang="en-US" sz="1600" dirty="0">
                <a:latin typeface="+mj-lt"/>
              </a:rPr>
              <a:t>Lucas</a:t>
            </a:r>
          </a:p>
          <a:p>
            <a:r>
              <a:rPr lang="en-US" sz="1600" dirty="0">
                <a:latin typeface="+mj-lt"/>
              </a:rPr>
              <a:t>Logan</a:t>
            </a:r>
          </a:p>
          <a:p>
            <a:r>
              <a:rPr lang="en-US" sz="1600" dirty="0">
                <a:latin typeface="+mj-lt"/>
              </a:rPr>
              <a:t>Jacob</a:t>
            </a:r>
          </a:p>
          <a:p>
            <a:r>
              <a:rPr lang="en-US" sz="1600" dirty="0">
                <a:latin typeface="+mj-lt"/>
              </a:rPr>
              <a:t>Christina</a:t>
            </a:r>
          </a:p>
          <a:p>
            <a:r>
              <a:rPr lang="en-US" sz="1600" dirty="0">
                <a:latin typeface="+mj-lt"/>
              </a:rPr>
              <a:t>Colton</a:t>
            </a:r>
          </a:p>
          <a:p>
            <a:r>
              <a:rPr lang="en-US" sz="1600" dirty="0" err="1">
                <a:latin typeface="+mj-lt"/>
              </a:rPr>
              <a:t>Janvi</a:t>
            </a:r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Arkita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Vidhi</a:t>
            </a:r>
          </a:p>
          <a:p>
            <a:r>
              <a:rPr lang="en-US" sz="1600" dirty="0" err="1">
                <a:latin typeface="+mj-lt"/>
              </a:rPr>
              <a:t>Ritesh</a:t>
            </a:r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Hibbah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Julia</a:t>
            </a:r>
          </a:p>
          <a:p>
            <a:r>
              <a:rPr lang="en-US" sz="1600" dirty="0" err="1">
                <a:latin typeface="+mj-lt"/>
              </a:rPr>
              <a:t>Sahej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Anju</a:t>
            </a:r>
          </a:p>
          <a:p>
            <a:r>
              <a:rPr lang="en-US" sz="1600" dirty="0" err="1">
                <a:latin typeface="+mj-lt"/>
              </a:rPr>
              <a:t>Jonus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Lydia</a:t>
            </a:r>
          </a:p>
          <a:p>
            <a:r>
              <a:rPr lang="en-US" sz="1600" dirty="0">
                <a:latin typeface="+mj-lt"/>
              </a:rPr>
              <a:t>Luke</a:t>
            </a:r>
          </a:p>
          <a:p>
            <a:r>
              <a:rPr lang="en-US" sz="1600" dirty="0">
                <a:latin typeface="+mj-lt"/>
              </a:rPr>
              <a:t>Andras</a:t>
            </a:r>
          </a:p>
          <a:p>
            <a:r>
              <a:rPr lang="en-US" sz="1600" dirty="0" err="1">
                <a:latin typeface="+mj-lt"/>
              </a:rPr>
              <a:t>Archit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Ayesha</a:t>
            </a:r>
          </a:p>
          <a:p>
            <a:r>
              <a:rPr lang="en-US" sz="1600" dirty="0">
                <a:latin typeface="+mj-lt"/>
              </a:rPr>
              <a:t>Vinay</a:t>
            </a:r>
          </a:p>
          <a:p>
            <a:r>
              <a:rPr lang="en-US" sz="1600" dirty="0">
                <a:latin typeface="+mj-lt"/>
              </a:rPr>
              <a:t>Maria</a:t>
            </a:r>
          </a:p>
          <a:p>
            <a:r>
              <a:rPr lang="en-US" sz="1600" dirty="0">
                <a:latin typeface="+mj-lt"/>
              </a:rPr>
              <a:t>Shreya</a:t>
            </a:r>
          </a:p>
          <a:p>
            <a:r>
              <a:rPr lang="en-US" sz="1600" dirty="0">
                <a:latin typeface="+mj-lt"/>
              </a:rPr>
              <a:t>Andy</a:t>
            </a:r>
          </a:p>
          <a:p>
            <a:r>
              <a:rPr lang="en-US" sz="1600" dirty="0">
                <a:latin typeface="+mj-lt"/>
              </a:rPr>
              <a:t>Nicolas</a:t>
            </a:r>
          </a:p>
          <a:p>
            <a:r>
              <a:rPr lang="en-US" sz="1600" dirty="0">
                <a:latin typeface="+mj-lt"/>
              </a:rPr>
              <a:t>Shayna</a:t>
            </a:r>
          </a:p>
          <a:p>
            <a:r>
              <a:rPr lang="en-US" sz="1600" dirty="0">
                <a:latin typeface="+mj-lt"/>
              </a:rPr>
              <a:t>Hannah</a:t>
            </a:r>
          </a:p>
          <a:p>
            <a:r>
              <a:rPr lang="en-US" sz="1600" dirty="0">
                <a:latin typeface="+mj-lt"/>
              </a:rPr>
              <a:t>Aishah</a:t>
            </a:r>
          </a:p>
          <a:p>
            <a:r>
              <a:rPr lang="en-US" sz="1600" dirty="0">
                <a:latin typeface="+mj-lt"/>
              </a:rPr>
              <a:t>Kriti</a:t>
            </a:r>
          </a:p>
          <a:p>
            <a:r>
              <a:rPr lang="en-US" sz="1600" dirty="0">
                <a:latin typeface="+mj-lt"/>
              </a:rPr>
              <a:t>Minh</a:t>
            </a:r>
          </a:p>
          <a:p>
            <a:r>
              <a:rPr lang="en-US" sz="1600" dirty="0">
                <a:latin typeface="+mj-lt"/>
              </a:rPr>
              <a:t>Vivian</a:t>
            </a:r>
          </a:p>
          <a:p>
            <a:r>
              <a:rPr lang="en-US" sz="1600" dirty="0">
                <a:latin typeface="+mj-lt"/>
              </a:rPr>
              <a:t>Nicole</a:t>
            </a:r>
          </a:p>
          <a:p>
            <a:r>
              <a:rPr lang="en-US" sz="1600" dirty="0">
                <a:latin typeface="+mj-lt"/>
              </a:rPr>
              <a:t>Simon</a:t>
            </a:r>
          </a:p>
          <a:p>
            <a:r>
              <a:rPr lang="en-US" sz="1600" dirty="0">
                <a:latin typeface="+mj-lt"/>
              </a:rPr>
              <a:t>Jessie</a:t>
            </a:r>
          </a:p>
          <a:p>
            <a:r>
              <a:rPr lang="en-US" sz="1600" dirty="0">
                <a:latin typeface="+mj-lt"/>
              </a:rPr>
              <a:t>Lydia</a:t>
            </a:r>
          </a:p>
          <a:p>
            <a:r>
              <a:rPr lang="en-US" sz="1600" dirty="0" err="1">
                <a:latin typeface="+mj-lt"/>
              </a:rPr>
              <a:t>Yijia</a:t>
            </a:r>
            <a:endParaRPr lang="en-US" sz="1600" dirty="0">
              <a:latin typeface="+mj-lt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75F51F2-FB12-4803-8A05-2E7F9EA2C6C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lang="en-US" spc="-2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4F74CD3-72A3-49FB-93EF-3934E58804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B47075-9788-43B3-82E1-7AD7BF10A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92" y="3710813"/>
            <a:ext cx="1810540" cy="1824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3341370" cy="2740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objectives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similar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917A4B"/>
                </a:solidFill>
                <a:latin typeface="Calibri"/>
                <a:cs typeface="Calibri"/>
              </a:rPr>
              <a:t>Our</a:t>
            </a:r>
            <a:r>
              <a:rPr sz="2800" spc="-70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17A4B"/>
                </a:solidFill>
                <a:latin typeface="Calibri"/>
                <a:cs typeface="Calibri"/>
              </a:rPr>
              <a:t>learning</a:t>
            </a:r>
            <a:r>
              <a:rPr sz="2800" spc="-65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917A4B"/>
                </a:solidFill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56565"/>
            <a:ext cx="3749675" cy="22967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Tools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Assessment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grading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Collaboration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88891" y="4175759"/>
            <a:ext cx="593090" cy="169545"/>
            <a:chOff x="4088891" y="4175759"/>
            <a:chExt cx="593090" cy="169545"/>
          </a:xfrm>
        </p:grpSpPr>
        <p:sp>
          <p:nvSpPr>
            <p:cNvPr id="6" name="object 6"/>
            <p:cNvSpPr/>
            <p:nvPr/>
          </p:nvSpPr>
          <p:spPr>
            <a:xfrm>
              <a:off x="4094987" y="4181855"/>
              <a:ext cx="581025" cy="157480"/>
            </a:xfrm>
            <a:custGeom>
              <a:avLst/>
              <a:gdLst/>
              <a:ahLst/>
              <a:cxnLst/>
              <a:rect l="l" t="t" r="r" b="b"/>
              <a:pathLst>
                <a:path w="581025" h="157479">
                  <a:moveTo>
                    <a:pt x="160147" y="0"/>
                  </a:moveTo>
                  <a:lnTo>
                    <a:pt x="0" y="78486"/>
                  </a:lnTo>
                  <a:lnTo>
                    <a:pt x="160147" y="156972"/>
                  </a:lnTo>
                  <a:lnTo>
                    <a:pt x="160147" y="117729"/>
                  </a:lnTo>
                  <a:lnTo>
                    <a:pt x="580644" y="117729"/>
                  </a:lnTo>
                  <a:lnTo>
                    <a:pt x="580644" y="39243"/>
                  </a:lnTo>
                  <a:lnTo>
                    <a:pt x="160147" y="39243"/>
                  </a:lnTo>
                  <a:lnTo>
                    <a:pt x="160147" y="0"/>
                  </a:lnTo>
                  <a:close/>
                </a:path>
              </a:pathLst>
            </a:custGeom>
            <a:solidFill>
              <a:srgbClr val="917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4987" y="4181855"/>
              <a:ext cx="581025" cy="157480"/>
            </a:xfrm>
            <a:custGeom>
              <a:avLst/>
              <a:gdLst/>
              <a:ahLst/>
              <a:cxnLst/>
              <a:rect l="l" t="t" r="r" b="b"/>
              <a:pathLst>
                <a:path w="581025" h="157479">
                  <a:moveTo>
                    <a:pt x="580644" y="39243"/>
                  </a:moveTo>
                  <a:lnTo>
                    <a:pt x="160147" y="39243"/>
                  </a:lnTo>
                  <a:lnTo>
                    <a:pt x="160147" y="0"/>
                  </a:lnTo>
                  <a:lnTo>
                    <a:pt x="0" y="78486"/>
                  </a:lnTo>
                  <a:lnTo>
                    <a:pt x="160147" y="156972"/>
                  </a:lnTo>
                  <a:lnTo>
                    <a:pt x="160147" y="117729"/>
                  </a:lnTo>
                  <a:lnTo>
                    <a:pt x="580644" y="117729"/>
                  </a:lnTo>
                  <a:lnTo>
                    <a:pt x="580644" y="39243"/>
                  </a:lnTo>
                  <a:close/>
                </a:path>
              </a:pathLst>
            </a:custGeom>
            <a:ln w="12192">
              <a:solidFill>
                <a:srgbClr val="695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9" name="object 9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2CC993-DF67-4D18-930D-2F69A46D51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60" y="411480"/>
            <a:ext cx="8107680" cy="5405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00B43-47C6-4F32-9D6F-A26EFE32D9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20" dirty="0"/>
              <a:t> </a:t>
            </a:r>
            <a:r>
              <a:rPr dirty="0"/>
              <a:t>Learning</a:t>
            </a:r>
            <a:r>
              <a:rPr spc="-5" dirty="0"/>
              <a:t> </a:t>
            </a:r>
            <a:r>
              <a:rPr spc="-10" dirty="0"/>
              <a:t>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39" y="1445716"/>
            <a:ext cx="10240645" cy="4630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595"/>
              </a:lnSpc>
              <a:spcBef>
                <a:spcPts val="10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requires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active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participation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It’s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simple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sitting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listening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talk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 you.</a:t>
            </a:r>
            <a:endParaRPr sz="24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40"/>
              </a:spcBef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Requires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deliberate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practice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learning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doing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25"/>
              </a:spcBef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Benefits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collaborative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learning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05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Hybrid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classroom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model</a:t>
            </a:r>
            <a:endParaRPr sz="2400">
              <a:latin typeface="Calibri"/>
              <a:cs typeface="Calibri"/>
            </a:endParaRPr>
          </a:p>
          <a:p>
            <a:pPr marL="812800" marR="3510279" lvl="1" indent="-342900">
              <a:lnSpc>
                <a:spcPct val="80000"/>
              </a:lnSpc>
              <a:spcBef>
                <a:spcPts val="520"/>
              </a:spcBef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Asks you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preparation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before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form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readings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practice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problems.</a:t>
            </a:r>
            <a:endParaRPr sz="2000">
              <a:latin typeface="Calibri"/>
              <a:cs typeface="Calibri"/>
            </a:endParaRPr>
          </a:p>
          <a:p>
            <a:pPr marL="1270000" lvl="2" indent="-34353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sz="1800" dirty="0">
                <a:latin typeface="Calibri"/>
                <a:cs typeface="Calibri"/>
              </a:rPr>
              <a:t>Should take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~30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minutes 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day</a:t>
            </a:r>
            <a:endParaRPr sz="1800">
              <a:latin typeface="Calibri"/>
              <a:cs typeface="Calibri"/>
            </a:endParaRPr>
          </a:p>
          <a:p>
            <a:pPr marL="812800" lvl="1" indent="-343535">
              <a:lnSpc>
                <a:spcPts val="2160"/>
              </a:lnSpc>
              <a:spcBef>
                <a:spcPts val="15"/>
              </a:spcBef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Class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start with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brief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recap,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  <a:p>
            <a:pPr marR="4130675" algn="r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reading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practice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problems leave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off.</a:t>
            </a:r>
            <a:endParaRPr sz="2000">
              <a:latin typeface="Calibri"/>
              <a:cs typeface="Calibri"/>
            </a:endParaRPr>
          </a:p>
          <a:p>
            <a:pPr marL="342265" marR="4120515" lvl="1" indent="-342265" algn="r">
              <a:lnSpc>
                <a:spcPts val="2160"/>
              </a:lnSpc>
              <a:spcBef>
                <a:spcPts val="25"/>
              </a:spcBef>
              <a:buSzPct val="90000"/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000" dirty="0">
                <a:latin typeface="Calibri"/>
                <a:cs typeface="Calibri"/>
              </a:rPr>
              <a:t>Attendance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isn’t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graded,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trying</a:t>
            </a:r>
            <a:endParaRPr sz="2000">
              <a:latin typeface="Calibri"/>
              <a:cs typeface="Calibri"/>
            </a:endParaRPr>
          </a:p>
          <a:p>
            <a:pPr marL="8128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succeeding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class!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05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Pre-</a:t>
            </a:r>
            <a:r>
              <a:rPr sz="2400" dirty="0">
                <a:latin typeface="Calibri"/>
                <a:cs typeface="Calibri"/>
              </a:rPr>
              <a:t>class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ungraded, </a:t>
            </a:r>
            <a:r>
              <a:rPr sz="2400" spc="-25" dirty="0">
                <a:latin typeface="Calibri"/>
                <a:cs typeface="Calibri"/>
              </a:rPr>
              <a:t>but</a:t>
            </a:r>
            <a:endParaRPr sz="2400">
              <a:latin typeface="Calibri"/>
              <a:cs typeface="Calibri"/>
            </a:endParaRPr>
          </a:p>
          <a:p>
            <a:pPr marL="812800" lvl="1" indent="-343535">
              <a:lnSpc>
                <a:spcPts val="2160"/>
              </a:lnSpc>
              <a:spcBef>
                <a:spcPts val="40"/>
              </a:spcBef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It’s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okay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challenging!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10" dirty="0">
                <a:latin typeface="Calibri"/>
                <a:cs typeface="Calibri"/>
              </a:rPr>
              <a:t> means</a:t>
            </a:r>
            <a:endParaRPr sz="2000">
              <a:latin typeface="Calibri"/>
              <a:cs typeface="Calibri"/>
            </a:endParaRPr>
          </a:p>
          <a:p>
            <a:pPr marL="8128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you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learning!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3523" y="4244340"/>
            <a:ext cx="3724655" cy="248412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EAF6C-69E4-4D1B-AA30-97848A58225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lang="en-US" spc="-2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AC09B-4E21-449F-B51A-D207610896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Metacognition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740" y="1508582"/>
            <a:ext cx="10198735" cy="410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6923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9E7927"/>
                </a:solidFill>
                <a:latin typeface="Calibri"/>
                <a:cs typeface="Calibri"/>
              </a:rPr>
              <a:t>Metacognition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asking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questions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solution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process.</a:t>
            </a:r>
            <a:endParaRPr sz="2600">
              <a:latin typeface="Calibri"/>
              <a:cs typeface="Calibri"/>
            </a:endParaRPr>
          </a:p>
          <a:p>
            <a:pPr marL="354965" indent="-342900">
              <a:lnSpc>
                <a:spcPts val="2980"/>
              </a:lnSpc>
              <a:spcBef>
                <a:spcPts val="2245"/>
              </a:spcBef>
              <a:buSzPct val="6923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Examples:</a:t>
            </a:r>
            <a:endParaRPr sz="2600">
              <a:latin typeface="Calibri"/>
              <a:cs typeface="Calibri"/>
            </a:endParaRPr>
          </a:p>
          <a:p>
            <a:pPr marL="812165" lvl="1" indent="-343535">
              <a:lnSpc>
                <a:spcPts val="2100"/>
              </a:lnSpc>
              <a:buSzPct val="81818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b="1" dirty="0">
                <a:latin typeface="Calibri"/>
                <a:cs typeface="Calibri"/>
              </a:rPr>
              <a:t>While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debugging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explain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yourself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you’re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making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your</a:t>
            </a:r>
            <a:endParaRPr sz="2200">
              <a:latin typeface="Calibri"/>
              <a:cs typeface="Calibri"/>
            </a:endParaRPr>
          </a:p>
          <a:p>
            <a:pPr marL="812165">
              <a:lnSpc>
                <a:spcPts val="2100"/>
              </a:lnSpc>
            </a:pPr>
            <a:r>
              <a:rPr sz="2200" spc="-10" dirty="0">
                <a:latin typeface="Calibri"/>
                <a:cs typeface="Calibri"/>
              </a:rPr>
              <a:t>program.</a:t>
            </a:r>
            <a:endParaRPr sz="2200">
              <a:latin typeface="Calibri"/>
              <a:cs typeface="Calibri"/>
            </a:endParaRPr>
          </a:p>
          <a:p>
            <a:pPr marL="812165" marR="237490" lvl="1" indent="-342900">
              <a:lnSpc>
                <a:spcPct val="70000"/>
              </a:lnSpc>
              <a:spcBef>
                <a:spcPts val="650"/>
              </a:spcBef>
              <a:buSzPct val="81818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b="1" dirty="0">
                <a:latin typeface="Calibri"/>
                <a:cs typeface="Calibri"/>
              </a:rPr>
              <a:t>Before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running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your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program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make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explicit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prediction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expect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spc="-20" dirty="0">
                <a:latin typeface="Calibri"/>
                <a:cs typeface="Calibri"/>
              </a:rPr>
              <a:t>see.</a:t>
            </a:r>
            <a:endParaRPr sz="2200">
              <a:latin typeface="Calibri"/>
              <a:cs typeface="Calibri"/>
            </a:endParaRPr>
          </a:p>
          <a:p>
            <a:pPr marL="812165" lvl="1" indent="-343535">
              <a:lnSpc>
                <a:spcPts val="1945"/>
              </a:lnSpc>
              <a:buSzPct val="81818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b="1" dirty="0">
                <a:latin typeface="Calibri"/>
                <a:cs typeface="Calibri"/>
              </a:rPr>
              <a:t>When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coding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aware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you’re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making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progress,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take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break</a:t>
            </a:r>
            <a:endParaRPr sz="2200">
              <a:latin typeface="Calibri"/>
              <a:cs typeface="Calibri"/>
            </a:endParaRPr>
          </a:p>
          <a:p>
            <a:pPr marL="812165">
              <a:lnSpc>
                <a:spcPts val="2100"/>
              </a:lnSpc>
            </a:pPr>
            <a:r>
              <a:rPr sz="2200" dirty="0">
                <a:latin typeface="Calibri"/>
                <a:cs typeface="Calibri"/>
              </a:rPr>
              <a:t>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different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strategy.</a:t>
            </a:r>
            <a:endParaRPr sz="2200">
              <a:latin typeface="Calibri"/>
              <a:cs typeface="Calibri"/>
            </a:endParaRPr>
          </a:p>
          <a:p>
            <a:pPr marL="812165" lvl="1" indent="-343535">
              <a:lnSpc>
                <a:spcPts val="2405"/>
              </a:lnSpc>
              <a:buSzPct val="81818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b="1" dirty="0">
                <a:latin typeface="Calibri"/>
                <a:cs typeface="Calibri"/>
              </a:rPr>
              <a:t>When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designing</a:t>
            </a:r>
            <a:r>
              <a:rPr sz="2200" spc="-1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269365" lvl="2" indent="-343535">
              <a:lnSpc>
                <a:spcPts val="2095"/>
              </a:lnSpc>
              <a:buSzPct val="94736"/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1900" dirty="0">
                <a:latin typeface="Calibri"/>
                <a:cs typeface="Calibri"/>
              </a:rPr>
              <a:t>Explain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tradeoffs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using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different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data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structure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algorithm.</a:t>
            </a:r>
            <a:endParaRPr sz="1900">
              <a:latin typeface="Calibri"/>
              <a:cs typeface="Calibri"/>
            </a:endParaRPr>
          </a:p>
          <a:p>
            <a:pPr marL="1269365" lvl="2" indent="-343535">
              <a:lnSpc>
                <a:spcPts val="2095"/>
              </a:lnSpc>
              <a:buSzPct val="94736"/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1900" dirty="0">
                <a:latin typeface="Calibri"/>
                <a:cs typeface="Calibri"/>
              </a:rPr>
              <a:t>If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one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more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requirements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change,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how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would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solution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change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as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result?</a:t>
            </a:r>
            <a:endParaRPr sz="1900">
              <a:latin typeface="Calibri"/>
              <a:cs typeface="Calibri"/>
            </a:endParaRPr>
          </a:p>
          <a:p>
            <a:pPr marL="1269365" lvl="2" indent="-343535">
              <a:lnSpc>
                <a:spcPts val="2045"/>
              </a:lnSpc>
              <a:buSzPct val="94736"/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1900" dirty="0">
                <a:latin typeface="Calibri"/>
                <a:cs typeface="Calibri"/>
              </a:rPr>
              <a:t>Reflect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how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you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ruled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out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alternative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ideas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along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way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solution.</a:t>
            </a:r>
            <a:endParaRPr sz="1900">
              <a:latin typeface="Calibri"/>
              <a:cs typeface="Calibri"/>
            </a:endParaRPr>
          </a:p>
          <a:p>
            <a:pPr marL="812165" lvl="1" indent="-343535">
              <a:lnSpc>
                <a:spcPts val="2495"/>
              </a:lnSpc>
              <a:buSzPct val="81818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200" b="1" dirty="0">
                <a:latin typeface="Calibri"/>
                <a:cs typeface="Calibri"/>
              </a:rPr>
              <a:t>When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studying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relationship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topic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other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ideas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course?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07039-AEAB-4460-8421-0274A8B6B04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lang="en-US"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9CDD1-F066-499E-8C20-9A4F3918BA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Learning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CSE</a:t>
            </a:r>
            <a:r>
              <a:rPr spc="-20" dirty="0"/>
              <a:t> </a:t>
            </a:r>
            <a:r>
              <a:rPr dirty="0"/>
              <a:t>121</a:t>
            </a:r>
            <a:r>
              <a:rPr spc="-20" dirty="0"/>
              <a:t> </a:t>
            </a:r>
            <a:r>
              <a:rPr dirty="0"/>
              <a:t>(or</a:t>
            </a:r>
            <a:r>
              <a:rPr spc="-5" dirty="0"/>
              <a:t> </a:t>
            </a:r>
            <a:r>
              <a:rPr spc="-10" dirty="0"/>
              <a:t>anywhere)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0493" y="1874169"/>
            <a:ext cx="8845174" cy="40495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Course</a:t>
            </a:r>
            <a:r>
              <a:rPr spc="-15" dirty="0"/>
              <a:t> </a:t>
            </a:r>
            <a:r>
              <a:rPr dirty="0"/>
              <a:t>Culture</a:t>
            </a:r>
            <a:r>
              <a:rPr spc="5" dirty="0"/>
              <a:t> </a:t>
            </a:r>
            <a:r>
              <a:rPr dirty="0"/>
              <a:t>and</a:t>
            </a:r>
            <a:r>
              <a:rPr spc="-10" dirty="0"/>
              <a:t> Support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42432"/>
            <a:ext cx="8422640" cy="29437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SzPct val="87500"/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Currently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773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students</a:t>
            </a:r>
            <a:r>
              <a:rPr sz="3200" spc="-10" dirty="0">
                <a:latin typeface="Calibri"/>
                <a:cs typeface="Calibri"/>
              </a:rPr>
              <a:t> enrolled!</a:t>
            </a:r>
            <a:endParaRPr sz="32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9135" algn="l"/>
              </a:tabLst>
            </a:pPr>
            <a:r>
              <a:rPr sz="2800" dirty="0">
                <a:latin typeface="Calibri"/>
                <a:cs typeface="Calibri"/>
              </a:rPr>
              <a:t>Wide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range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backgrounds,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interests,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goals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9135" algn="l"/>
              </a:tabLst>
            </a:pPr>
            <a:r>
              <a:rPr sz="2800" b="1" dirty="0">
                <a:latin typeface="Calibri"/>
                <a:cs typeface="Calibri"/>
              </a:rPr>
              <a:t>Everyone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new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programming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SzPct val="87500"/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Support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help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other!</a:t>
            </a:r>
            <a:endParaRPr sz="32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9135" algn="l"/>
              </a:tabLst>
            </a:pPr>
            <a:r>
              <a:rPr sz="2800" dirty="0">
                <a:latin typeface="Calibri"/>
                <a:cs typeface="Calibri"/>
              </a:rPr>
              <a:t>Form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study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groups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9135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question,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almost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certainly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too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Course</a:t>
            </a:r>
            <a:r>
              <a:rPr spc="-5" dirty="0"/>
              <a:t> </a:t>
            </a:r>
            <a:r>
              <a:rPr dirty="0"/>
              <a:t>Culture</a:t>
            </a:r>
            <a:r>
              <a:rPr spc="-2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Support:</a:t>
            </a:r>
            <a:r>
              <a:rPr spc="-10" dirty="0"/>
              <a:t> </a:t>
            </a:r>
            <a:r>
              <a:rPr dirty="0"/>
              <a:t>Getting</a:t>
            </a:r>
            <a:r>
              <a:rPr spc="-15" dirty="0"/>
              <a:t> </a:t>
            </a:r>
            <a:r>
              <a:rPr spc="-20" dirty="0"/>
              <a:t>Help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39" y="1534795"/>
            <a:ext cx="10212705" cy="4161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775"/>
              </a:lnSpc>
              <a:spcBef>
                <a:spcPts val="10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Discussion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Board</a:t>
            </a:r>
            <a:endParaRPr sz="2400" dirty="0">
              <a:latin typeface="Calibri"/>
              <a:cs typeface="Calibri"/>
            </a:endParaRPr>
          </a:p>
          <a:p>
            <a:pPr marL="812800" lvl="1" indent="-343535">
              <a:lnSpc>
                <a:spcPts val="2185"/>
              </a:lnSpc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Feel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free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Ed</a:t>
            </a:r>
            <a:endParaRPr sz="2000" dirty="0">
              <a:latin typeface="Calibri"/>
              <a:cs typeface="Calibri"/>
            </a:endParaRPr>
          </a:p>
          <a:p>
            <a:pPr marL="812800" lvl="1" indent="-343535">
              <a:lnSpc>
                <a:spcPts val="2290"/>
              </a:lnSpc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encourage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answer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peoples’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questions!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great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learn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ts val="2775"/>
              </a:lnSpc>
              <a:spcBef>
                <a:spcPts val="13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Introductory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Programming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(Office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Hours)</a:t>
            </a:r>
            <a:endParaRPr sz="2400" dirty="0">
              <a:latin typeface="Calibri"/>
              <a:cs typeface="Calibri"/>
            </a:endParaRPr>
          </a:p>
          <a:p>
            <a:pPr marL="812800" lvl="1" indent="-343535">
              <a:lnSpc>
                <a:spcPts val="2180"/>
              </a:lnSpc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TAs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help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hours,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look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code</a:t>
            </a:r>
            <a:endParaRPr sz="2000" dirty="0">
              <a:latin typeface="Calibri"/>
              <a:cs typeface="Calibri"/>
            </a:endParaRPr>
          </a:p>
          <a:p>
            <a:pPr marL="812800" lvl="1" indent="-343535">
              <a:lnSpc>
                <a:spcPts val="2285"/>
              </a:lnSpc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You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IPL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b="1" dirty="0">
                <a:latin typeface="Calibri"/>
                <a:cs typeface="Calibri"/>
              </a:rPr>
              <a:t>any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course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questions,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just</a:t>
            </a:r>
            <a:r>
              <a:rPr sz="2000" spc="-10" dirty="0">
                <a:latin typeface="Calibri"/>
                <a:cs typeface="Calibri"/>
              </a:rPr>
              <a:t> assignments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ts val="2770"/>
              </a:lnSpc>
              <a:spcBef>
                <a:spcPts val="14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Section</a:t>
            </a:r>
            <a:endParaRPr sz="2400" dirty="0">
              <a:latin typeface="Calibri"/>
              <a:cs typeface="Calibri"/>
            </a:endParaRPr>
          </a:p>
          <a:p>
            <a:pPr marL="812800" lvl="1" indent="-343535">
              <a:lnSpc>
                <a:spcPts val="2290"/>
              </a:lnSpc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Work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25" dirty="0">
                <a:latin typeface="Calibri"/>
                <a:cs typeface="Calibri"/>
              </a:rPr>
              <a:t> you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ts val="2770"/>
              </a:lnSpc>
              <a:spcBef>
                <a:spcPts val="14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Email</a:t>
            </a:r>
            <a:endParaRPr sz="2400" dirty="0">
              <a:latin typeface="Calibri"/>
              <a:cs typeface="Calibri"/>
            </a:endParaRPr>
          </a:p>
          <a:p>
            <a:pPr marL="812800" lvl="1" indent="-343535">
              <a:lnSpc>
                <a:spcPts val="1930"/>
              </a:lnSpc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prefer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content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logistic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questions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discussion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board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(even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you</a:t>
            </a:r>
            <a:endParaRPr sz="2000" dirty="0">
              <a:latin typeface="Calibri"/>
              <a:cs typeface="Calibri"/>
            </a:endParaRPr>
          </a:p>
          <a:p>
            <a:pPr marL="812800">
              <a:lnSpc>
                <a:spcPts val="1935"/>
              </a:lnSpc>
            </a:pPr>
            <a:r>
              <a:rPr sz="2000" dirty="0">
                <a:latin typeface="Calibri"/>
                <a:cs typeface="Calibri"/>
              </a:rPr>
              <a:t>make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private).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lang="en-US" sz="2000" spc="15" dirty="0">
                <a:latin typeface="Calibri"/>
                <a:cs typeface="Calibri"/>
              </a:rPr>
              <a:t>773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&gt;&gt;&gt;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41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us!</a:t>
            </a:r>
            <a:endParaRPr sz="2000" dirty="0">
              <a:latin typeface="Calibri"/>
              <a:cs typeface="Calibri"/>
            </a:endParaRPr>
          </a:p>
          <a:p>
            <a:pPr marL="812800" marR="170815" lvl="1" indent="-342900">
              <a:lnSpc>
                <a:spcPct val="70000"/>
              </a:lnSpc>
              <a:spcBef>
                <a:spcPts val="610"/>
              </a:spcBef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For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serious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circumstances, you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email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Miya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directly.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never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hurts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email </a:t>
            </a:r>
            <a:r>
              <a:rPr sz="2000" dirty="0">
                <a:latin typeface="Calibri"/>
                <a:cs typeface="Calibri"/>
              </a:rPr>
              <a:t>me,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it’s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logistic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question,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politely ask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discussion board.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F43D8-423A-4683-9019-9DF780AD012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lang="en-US"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42755-951B-4CC5-ADD9-7AEB48FDA2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Course</a:t>
            </a:r>
            <a:r>
              <a:rPr spc="-15" dirty="0"/>
              <a:t> </a:t>
            </a:r>
            <a:r>
              <a:rPr dirty="0"/>
              <a:t>Culture</a:t>
            </a:r>
            <a:r>
              <a:rPr spc="5" dirty="0"/>
              <a:t> </a:t>
            </a:r>
            <a:r>
              <a:rPr dirty="0"/>
              <a:t>and</a:t>
            </a:r>
            <a:r>
              <a:rPr spc="-10" dirty="0"/>
              <a:t> Support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218964-E008-4115-82EB-A01BEC551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737106"/>
            <a:ext cx="10017760" cy="255454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/>
              <a:t>Policies designed with flexibility in mind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Resubmissions, lecture recordings, asynchronous discussion board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0" dirty="0"/>
              <a:t>But</a:t>
            </a:r>
            <a:r>
              <a:rPr lang="en-US" i="0" dirty="0"/>
              <a:t>, life and the world still happen around us…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Please reach out ASAP</a:t>
            </a:r>
            <a:r>
              <a:rPr lang="en-US" i="0" dirty="0"/>
              <a:t> if you’re struggling or have circumstances that require extra support</a:t>
            </a:r>
            <a:endParaRPr lang="en-US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30ABD-AECF-4125-BB00-C8A9819EDE5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lang="en-US" spc="-2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C152A-8AFF-4B8A-81C3-35FA3C7DDF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World</a:t>
            </a:r>
            <a:r>
              <a:rPr spc="-10" dirty="0"/>
              <a:t> </a:t>
            </a:r>
            <a:r>
              <a:rPr dirty="0"/>
              <a:t>Around CSE</a:t>
            </a:r>
            <a:r>
              <a:rPr spc="-20" dirty="0"/>
              <a:t> </a:t>
            </a:r>
            <a:r>
              <a:rPr spc="-25" dirty="0"/>
              <a:t>121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39" y="1886358"/>
            <a:ext cx="10122535" cy="390334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70"/>
              </a:spcBef>
              <a:buSzPct val="64285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Calibri"/>
                <a:cs typeface="Calibri"/>
              </a:rPr>
              <a:t>Our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goal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great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CSE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121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experience</a:t>
            </a:r>
            <a:endParaRPr sz="2800">
              <a:latin typeface="Calibri"/>
              <a:cs typeface="Calibri"/>
            </a:endParaRPr>
          </a:p>
          <a:p>
            <a:pPr marL="812800" lvl="1" indent="-343535">
              <a:lnSpc>
                <a:spcPts val="2735"/>
              </a:lnSpc>
              <a:spcBef>
                <a:spcPts val="235"/>
              </a:spcBef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>
                <a:latin typeface="Calibri"/>
                <a:cs typeface="Calibri"/>
              </a:rPr>
              <a:t>But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121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exist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vacuum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there’s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world</a:t>
            </a:r>
            <a:endParaRPr sz="2400">
              <a:latin typeface="Calibri"/>
              <a:cs typeface="Calibri"/>
            </a:endParaRPr>
          </a:p>
          <a:p>
            <a:pPr marL="8128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 </a:t>
            </a:r>
            <a:r>
              <a:rPr sz="2400" spc="-10" dirty="0">
                <a:latin typeface="Calibri"/>
                <a:cs typeface="Calibri"/>
              </a:rPr>
              <a:t>education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3195"/>
              </a:lnSpc>
              <a:spcBef>
                <a:spcPts val="645"/>
              </a:spcBef>
              <a:buSzPct val="64285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Calibri"/>
                <a:cs typeface="Calibri"/>
              </a:rPr>
              <a:t>We’ve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course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policies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maximum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flexibility: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ability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195"/>
              </a:lnSpc>
            </a:pPr>
            <a:r>
              <a:rPr sz="2800" dirty="0">
                <a:latin typeface="Calibri"/>
                <a:cs typeface="Calibri"/>
              </a:rPr>
              <a:t>resubmit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assignments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retake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quizzes</a:t>
            </a:r>
            <a:endParaRPr sz="28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229"/>
              </a:spcBef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>
                <a:latin typeface="Calibri"/>
                <a:cs typeface="Calibri"/>
              </a:rPr>
              <a:t>But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cannot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cover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individual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situation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marR="302895" indent="-343535">
              <a:lnSpc>
                <a:spcPts val="3020"/>
              </a:lnSpc>
              <a:spcBef>
                <a:spcPts val="2125"/>
              </a:spcBef>
              <a:buSzPct val="64285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dirty="0">
                <a:latin typeface="Calibri"/>
                <a:cs typeface="Calibri"/>
              </a:rPr>
              <a:t>Please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reach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out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accommodations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kind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deal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unfamiliar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situations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74A02-0F76-4159-B361-3C01E6A6E9C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lang="en-US"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9DC43-2B1B-4AE8-A95A-2111F6C418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3341370" cy="2740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objectives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similar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Our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56565"/>
            <a:ext cx="3749675" cy="22967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917A4B"/>
                </a:solidFill>
                <a:latin typeface="Calibri"/>
                <a:cs typeface="Calibri"/>
              </a:rPr>
              <a:t>Tools</a:t>
            </a:r>
            <a:r>
              <a:rPr sz="2800" spc="-70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17A4B"/>
                </a:solidFill>
                <a:latin typeface="Calibri"/>
                <a:cs typeface="Calibri"/>
              </a:rPr>
              <a:t>and</a:t>
            </a:r>
            <a:r>
              <a:rPr sz="2800" spc="-45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917A4B"/>
                </a:solidFill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917A4B"/>
                </a:solidFill>
                <a:latin typeface="Calibri"/>
                <a:cs typeface="Calibri"/>
              </a:rPr>
              <a:t>Course</a:t>
            </a:r>
            <a:r>
              <a:rPr sz="2400" spc="-35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17A4B"/>
                </a:solidFill>
                <a:latin typeface="Calibri"/>
                <a:cs typeface="Calibri"/>
              </a:rPr>
              <a:t>Website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solidFill>
                  <a:srgbClr val="917A4B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Assessment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grading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Collaboration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60992" y="2004060"/>
            <a:ext cx="593090" cy="169545"/>
            <a:chOff x="9460992" y="2004060"/>
            <a:chExt cx="593090" cy="169545"/>
          </a:xfrm>
        </p:grpSpPr>
        <p:sp>
          <p:nvSpPr>
            <p:cNvPr id="6" name="object 6"/>
            <p:cNvSpPr/>
            <p:nvPr/>
          </p:nvSpPr>
          <p:spPr>
            <a:xfrm>
              <a:off x="9467088" y="2010156"/>
              <a:ext cx="581025" cy="157480"/>
            </a:xfrm>
            <a:custGeom>
              <a:avLst/>
              <a:gdLst/>
              <a:ahLst/>
              <a:cxnLst/>
              <a:rect l="l" t="t" r="r" b="b"/>
              <a:pathLst>
                <a:path w="581025" h="157480">
                  <a:moveTo>
                    <a:pt x="160146" y="0"/>
                  </a:moveTo>
                  <a:lnTo>
                    <a:pt x="0" y="78486"/>
                  </a:lnTo>
                  <a:lnTo>
                    <a:pt x="160146" y="156972"/>
                  </a:lnTo>
                  <a:lnTo>
                    <a:pt x="160146" y="117729"/>
                  </a:lnTo>
                  <a:lnTo>
                    <a:pt x="580643" y="117729"/>
                  </a:lnTo>
                  <a:lnTo>
                    <a:pt x="580643" y="39243"/>
                  </a:lnTo>
                  <a:lnTo>
                    <a:pt x="160146" y="39243"/>
                  </a:lnTo>
                  <a:lnTo>
                    <a:pt x="160146" y="0"/>
                  </a:lnTo>
                  <a:close/>
                </a:path>
              </a:pathLst>
            </a:custGeom>
            <a:solidFill>
              <a:srgbClr val="917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67088" y="2010156"/>
              <a:ext cx="581025" cy="157480"/>
            </a:xfrm>
            <a:custGeom>
              <a:avLst/>
              <a:gdLst/>
              <a:ahLst/>
              <a:cxnLst/>
              <a:rect l="l" t="t" r="r" b="b"/>
              <a:pathLst>
                <a:path w="581025" h="157480">
                  <a:moveTo>
                    <a:pt x="580643" y="39243"/>
                  </a:moveTo>
                  <a:lnTo>
                    <a:pt x="160146" y="39243"/>
                  </a:lnTo>
                  <a:lnTo>
                    <a:pt x="160146" y="0"/>
                  </a:lnTo>
                  <a:lnTo>
                    <a:pt x="0" y="78486"/>
                  </a:lnTo>
                  <a:lnTo>
                    <a:pt x="160146" y="156972"/>
                  </a:lnTo>
                  <a:lnTo>
                    <a:pt x="160146" y="117729"/>
                  </a:lnTo>
                  <a:lnTo>
                    <a:pt x="580643" y="117729"/>
                  </a:lnTo>
                  <a:lnTo>
                    <a:pt x="580643" y="39243"/>
                  </a:lnTo>
                  <a:close/>
                </a:path>
              </a:pathLst>
            </a:custGeom>
            <a:ln w="12191">
              <a:solidFill>
                <a:srgbClr val="695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3341370" cy="2740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objectives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similar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Our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56565"/>
            <a:ext cx="3749675" cy="22967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Tools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Assessment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grading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Collaboration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Course </a:t>
            </a:r>
            <a:r>
              <a:rPr spc="-10" dirty="0"/>
              <a:t>Website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283" y="1613916"/>
            <a:ext cx="3473450" cy="646430"/>
          </a:xfrm>
          <a:prstGeom prst="rect">
            <a:avLst/>
          </a:prstGeom>
          <a:solidFill>
            <a:srgbClr val="330064"/>
          </a:solidFill>
        </p:spPr>
        <p:txBody>
          <a:bodyPr vert="horz" wrap="square" lIns="0" tIns="1905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15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cs.uw.edu/121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391282"/>
            <a:ext cx="4015740" cy="17354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166370" indent="-228600">
              <a:lnSpc>
                <a:spcPts val="305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Primary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source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course </a:t>
            </a:r>
            <a:r>
              <a:rPr sz="2800" dirty="0">
                <a:latin typeface="Calibri"/>
                <a:cs typeface="Calibri"/>
              </a:rPr>
              <a:t>information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i="1" dirty="0">
                <a:latin typeface="Calibri"/>
                <a:cs typeface="Calibri"/>
              </a:rPr>
              <a:t>not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Canvas)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5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Calendar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contain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links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(almost)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814CC-2D7E-47E8-8BC9-0796C6154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"/>
            <a:ext cx="6606201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4667E0B-474A-4489-8BDA-D27CACD3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05" y="838200"/>
            <a:ext cx="6606201" cy="4953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Course </a:t>
            </a:r>
            <a:r>
              <a:rPr spc="-10" dirty="0"/>
              <a:t>Website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1600200"/>
            <a:ext cx="4030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Please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review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the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syllabus </a:t>
            </a:r>
            <a:r>
              <a:rPr sz="2400" i="1" spc="-10" dirty="0">
                <a:latin typeface="Calibri"/>
                <a:cs typeface="Calibri"/>
              </a:rPr>
              <a:t>ASAP.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D00DFC-5E0F-4325-BADC-E01894A44169}"/>
              </a:ext>
            </a:extLst>
          </p:cNvPr>
          <p:cNvSpPr/>
          <p:nvPr/>
        </p:nvSpPr>
        <p:spPr>
          <a:xfrm>
            <a:off x="5574723" y="1752599"/>
            <a:ext cx="533400" cy="239395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C283C4-D07A-4A48-9A9D-37E96455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90800"/>
            <a:ext cx="3726595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957D48-F589-4686-B555-C5E3531D1640}"/>
              </a:ext>
            </a:extLst>
          </p:cNvPr>
          <p:cNvCxnSpPr>
            <a:stCxn id="16" idx="1"/>
          </p:cNvCxnSpPr>
          <p:nvPr/>
        </p:nvCxnSpPr>
        <p:spPr>
          <a:xfrm flipH="1">
            <a:off x="4267200" y="1872297"/>
            <a:ext cx="1307523" cy="71850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0703EE-C3A5-4234-87BD-6F28DC57EC2D}"/>
              </a:ext>
            </a:extLst>
          </p:cNvPr>
          <p:cNvCxnSpPr/>
          <p:nvPr/>
        </p:nvCxnSpPr>
        <p:spPr>
          <a:xfrm flipH="1">
            <a:off x="4259995" y="1872296"/>
            <a:ext cx="1314728" cy="346170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3493770" cy="26276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45910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Our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online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learning platform</a:t>
            </a:r>
            <a:endParaRPr sz="2800">
              <a:latin typeface="Calibri"/>
              <a:cs typeface="Calibri"/>
            </a:endParaRPr>
          </a:p>
          <a:p>
            <a:pPr marL="241300" marR="68453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Lessons,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sections, </a:t>
            </a:r>
            <a:r>
              <a:rPr sz="2800" dirty="0">
                <a:latin typeface="Calibri"/>
                <a:cs typeface="Calibri"/>
              </a:rPr>
              <a:t>quizzes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here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Intro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walkthrough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8EDE7-2D7E-4928-8514-732B8ADC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90600"/>
            <a:ext cx="7049499" cy="39435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Other</a:t>
            </a:r>
            <a:r>
              <a:rPr spc="-20" dirty="0"/>
              <a:t> </a:t>
            </a:r>
            <a:r>
              <a:rPr dirty="0"/>
              <a:t>Course</a:t>
            </a:r>
            <a:r>
              <a:rPr spc="-10" dirty="0"/>
              <a:t> Tools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7723" y="1900427"/>
            <a:ext cx="1175003" cy="11750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704" y="2057400"/>
            <a:ext cx="3227832" cy="9555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21277" y="2206879"/>
            <a:ext cx="31229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My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Digital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Hand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Queueing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office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hours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6334" y="3997578"/>
            <a:ext cx="250926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>
                <a:latin typeface="Arial"/>
                <a:cs typeface="Arial"/>
              </a:rPr>
              <a:t>Visual Studio Code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6334" y="4302378"/>
            <a:ext cx="220853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Develop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offline</a:t>
            </a:r>
            <a:endParaRPr lang="en-US" sz="2000" spc="-1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000" spc="-10" dirty="0">
                <a:latin typeface="Arial"/>
                <a:cs typeface="Arial"/>
              </a:rPr>
              <a:t>Debugger Tool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3238" y="1980133"/>
            <a:ext cx="929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Canvas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3238" y="2285492"/>
            <a:ext cx="24745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Gradebook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Lecture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recordings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84640" y="3864686"/>
            <a:ext cx="7162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Sli.do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4640" y="4170045"/>
            <a:ext cx="25723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9019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In-</a:t>
            </a:r>
            <a:r>
              <a:rPr sz="2000" dirty="0">
                <a:latin typeface="Arial"/>
                <a:cs typeface="Arial"/>
              </a:rPr>
              <a:t>class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activities (ungraded)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account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needed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2588" y="3838955"/>
            <a:ext cx="1103376" cy="110337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7A255A-C899-4F2F-9963-E8AB83F9D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3341370" cy="2740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objectives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similar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Our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56565"/>
            <a:ext cx="3749675" cy="22967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Tools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917A4B"/>
                </a:solidFill>
                <a:latin typeface="Calibri"/>
                <a:cs typeface="Calibri"/>
              </a:rPr>
              <a:t>Assessment</a:t>
            </a:r>
            <a:r>
              <a:rPr sz="2800" spc="-80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17A4B"/>
                </a:solidFill>
                <a:latin typeface="Calibri"/>
                <a:cs typeface="Calibri"/>
              </a:rPr>
              <a:t>and</a:t>
            </a:r>
            <a:r>
              <a:rPr sz="2800" spc="-110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917A4B"/>
                </a:solidFill>
                <a:latin typeface="Calibri"/>
                <a:cs typeface="Calibri"/>
              </a:rPr>
              <a:t>grading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Collaboration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056876" y="3299459"/>
            <a:ext cx="593090" cy="169545"/>
            <a:chOff x="10056876" y="3299459"/>
            <a:chExt cx="593090" cy="169545"/>
          </a:xfrm>
        </p:grpSpPr>
        <p:sp>
          <p:nvSpPr>
            <p:cNvPr id="6" name="object 6"/>
            <p:cNvSpPr/>
            <p:nvPr/>
          </p:nvSpPr>
          <p:spPr>
            <a:xfrm>
              <a:off x="10062972" y="3305555"/>
              <a:ext cx="581025" cy="157480"/>
            </a:xfrm>
            <a:custGeom>
              <a:avLst/>
              <a:gdLst/>
              <a:ahLst/>
              <a:cxnLst/>
              <a:rect l="l" t="t" r="r" b="b"/>
              <a:pathLst>
                <a:path w="581025" h="157479">
                  <a:moveTo>
                    <a:pt x="160147" y="0"/>
                  </a:moveTo>
                  <a:lnTo>
                    <a:pt x="0" y="78486"/>
                  </a:lnTo>
                  <a:lnTo>
                    <a:pt x="160147" y="156972"/>
                  </a:lnTo>
                  <a:lnTo>
                    <a:pt x="160147" y="117729"/>
                  </a:lnTo>
                  <a:lnTo>
                    <a:pt x="580644" y="117729"/>
                  </a:lnTo>
                  <a:lnTo>
                    <a:pt x="580644" y="39243"/>
                  </a:lnTo>
                  <a:lnTo>
                    <a:pt x="160147" y="39243"/>
                  </a:lnTo>
                  <a:lnTo>
                    <a:pt x="160147" y="0"/>
                  </a:lnTo>
                  <a:close/>
                </a:path>
              </a:pathLst>
            </a:custGeom>
            <a:solidFill>
              <a:srgbClr val="917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62972" y="3305555"/>
              <a:ext cx="581025" cy="157480"/>
            </a:xfrm>
            <a:custGeom>
              <a:avLst/>
              <a:gdLst/>
              <a:ahLst/>
              <a:cxnLst/>
              <a:rect l="l" t="t" r="r" b="b"/>
              <a:pathLst>
                <a:path w="581025" h="157479">
                  <a:moveTo>
                    <a:pt x="580644" y="39243"/>
                  </a:moveTo>
                  <a:lnTo>
                    <a:pt x="160147" y="39243"/>
                  </a:lnTo>
                  <a:lnTo>
                    <a:pt x="160147" y="0"/>
                  </a:lnTo>
                  <a:lnTo>
                    <a:pt x="0" y="78486"/>
                  </a:lnTo>
                  <a:lnTo>
                    <a:pt x="160147" y="156972"/>
                  </a:lnTo>
                  <a:lnTo>
                    <a:pt x="160147" y="117729"/>
                  </a:lnTo>
                  <a:lnTo>
                    <a:pt x="580644" y="117729"/>
                  </a:lnTo>
                  <a:lnTo>
                    <a:pt x="580644" y="39243"/>
                  </a:lnTo>
                  <a:close/>
                </a:path>
              </a:pathLst>
            </a:custGeom>
            <a:ln w="12192">
              <a:solidFill>
                <a:srgbClr val="695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Assessment</a:t>
            </a:r>
            <a:r>
              <a:rPr spc="-35" dirty="0"/>
              <a:t> </a:t>
            </a:r>
            <a:r>
              <a:rPr dirty="0"/>
              <a:t>and </a:t>
            </a:r>
            <a:r>
              <a:rPr spc="-10" dirty="0"/>
              <a:t>Grading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6408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0" dirty="0">
                <a:latin typeface="Calibri"/>
                <a:cs typeface="Calibri"/>
              </a:rPr>
              <a:t>Our</a:t>
            </a:r>
            <a:r>
              <a:rPr sz="2800" i="0" spc="-5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goal</a:t>
            </a:r>
            <a:r>
              <a:rPr sz="2800" i="0" spc="-6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in</a:t>
            </a:r>
            <a:r>
              <a:rPr sz="2800" i="0" spc="-3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the</a:t>
            </a:r>
            <a:r>
              <a:rPr sz="2800" i="0" spc="-5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course</a:t>
            </a:r>
            <a:r>
              <a:rPr sz="2800" i="0" spc="-3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is</a:t>
            </a:r>
            <a:r>
              <a:rPr sz="2800" i="0" spc="-4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for</a:t>
            </a:r>
            <a:r>
              <a:rPr sz="2800" i="0" spc="-5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you</a:t>
            </a:r>
            <a:r>
              <a:rPr sz="2800" i="0" spc="-3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to</a:t>
            </a:r>
            <a:r>
              <a:rPr sz="2800" i="0" spc="-105" dirty="0">
                <a:latin typeface="Calibri"/>
                <a:cs typeface="Calibri"/>
              </a:rPr>
              <a:t> </a:t>
            </a:r>
            <a:r>
              <a:rPr sz="2800" b="1" i="0" dirty="0">
                <a:latin typeface="Calibri"/>
                <a:cs typeface="Calibri"/>
              </a:rPr>
              <a:t>gain</a:t>
            </a:r>
            <a:r>
              <a:rPr sz="2800" b="1" i="0" spc="-40" dirty="0">
                <a:latin typeface="Calibri"/>
                <a:cs typeface="Calibri"/>
              </a:rPr>
              <a:t> </a:t>
            </a:r>
            <a:r>
              <a:rPr sz="2800" b="1" i="0" dirty="0">
                <a:latin typeface="Calibri"/>
                <a:cs typeface="Calibri"/>
              </a:rPr>
              <a:t>proficiency</a:t>
            </a:r>
            <a:r>
              <a:rPr sz="2800" b="1" i="0" spc="-30" dirty="0">
                <a:latin typeface="Calibri"/>
                <a:cs typeface="Calibri"/>
              </a:rPr>
              <a:t> </a:t>
            </a:r>
            <a:r>
              <a:rPr sz="2800" b="1" i="0" dirty="0">
                <a:latin typeface="Calibri"/>
                <a:cs typeface="Calibri"/>
              </a:rPr>
              <a:t>of</a:t>
            </a:r>
            <a:r>
              <a:rPr sz="2800" b="1" i="0" spc="-55" dirty="0">
                <a:latin typeface="Calibri"/>
                <a:cs typeface="Calibri"/>
              </a:rPr>
              <a:t> </a:t>
            </a:r>
            <a:r>
              <a:rPr sz="2800" b="1" i="0" dirty="0">
                <a:latin typeface="Calibri"/>
                <a:cs typeface="Calibri"/>
              </a:rPr>
              <a:t>the</a:t>
            </a:r>
            <a:r>
              <a:rPr sz="2800" b="1" i="0" spc="-45" dirty="0">
                <a:latin typeface="Calibri"/>
                <a:cs typeface="Calibri"/>
              </a:rPr>
              <a:t> </a:t>
            </a:r>
            <a:r>
              <a:rPr sz="2800" b="1" i="0" spc="-10" dirty="0">
                <a:latin typeface="Calibri"/>
                <a:cs typeface="Calibri"/>
              </a:rPr>
              <a:t>concepts </a:t>
            </a:r>
            <a:r>
              <a:rPr sz="2800" b="1" i="0" dirty="0">
                <a:latin typeface="Calibri"/>
                <a:cs typeface="Calibri"/>
              </a:rPr>
              <a:t>and</a:t>
            </a:r>
            <a:r>
              <a:rPr sz="2800" b="1" i="0" spc="-30" dirty="0">
                <a:latin typeface="Calibri"/>
                <a:cs typeface="Calibri"/>
              </a:rPr>
              <a:t> </a:t>
            </a:r>
            <a:r>
              <a:rPr sz="2800" b="1" i="0" dirty="0">
                <a:latin typeface="Calibri"/>
                <a:cs typeface="Calibri"/>
              </a:rPr>
              <a:t>skills</a:t>
            </a:r>
            <a:r>
              <a:rPr sz="2800" b="1" i="0" spc="-5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we</a:t>
            </a:r>
            <a:r>
              <a:rPr sz="2800" i="0" spc="-45" dirty="0">
                <a:latin typeface="Calibri"/>
                <a:cs typeface="Calibri"/>
              </a:rPr>
              <a:t> </a:t>
            </a:r>
            <a:r>
              <a:rPr sz="2800" i="0" spc="-10" dirty="0">
                <a:latin typeface="Calibri"/>
                <a:cs typeface="Calibri"/>
              </a:rPr>
              <a:t>teach</a:t>
            </a:r>
            <a:endParaRPr sz="2800">
              <a:latin typeface="Calibri"/>
              <a:cs typeface="Calibri"/>
            </a:endParaRPr>
          </a:p>
          <a:p>
            <a:pPr marL="241300" marR="889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0" dirty="0">
                <a:latin typeface="Calibri"/>
                <a:cs typeface="Calibri"/>
              </a:rPr>
              <a:t>We</a:t>
            </a:r>
            <a:r>
              <a:rPr sz="2800" i="0" spc="-6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assess</a:t>
            </a:r>
            <a:r>
              <a:rPr sz="2800" i="0" spc="-3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your</a:t>
            </a:r>
            <a:r>
              <a:rPr sz="2800" i="0" spc="-5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proficiency</a:t>
            </a:r>
            <a:r>
              <a:rPr sz="2800" i="0" spc="-4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by</a:t>
            </a:r>
            <a:r>
              <a:rPr sz="2800" i="0" spc="-4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asking</a:t>
            </a:r>
            <a:r>
              <a:rPr sz="2800" i="0" spc="-6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you</a:t>
            </a:r>
            <a:r>
              <a:rPr sz="2800" i="0" spc="-3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to</a:t>
            </a:r>
            <a:r>
              <a:rPr sz="2800" i="0" spc="-5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apply</a:t>
            </a:r>
            <a:r>
              <a:rPr sz="2800" i="0" spc="-4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the</a:t>
            </a:r>
            <a:r>
              <a:rPr sz="2800" i="0" spc="-5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concepts</a:t>
            </a:r>
            <a:r>
              <a:rPr sz="2800" i="0" spc="-25" dirty="0">
                <a:latin typeface="Calibri"/>
                <a:cs typeface="Calibri"/>
              </a:rPr>
              <a:t> and </a:t>
            </a:r>
            <a:r>
              <a:rPr sz="2800" i="0" dirty="0">
                <a:latin typeface="Calibri"/>
                <a:cs typeface="Calibri"/>
              </a:rPr>
              <a:t>skills</a:t>
            </a:r>
            <a:r>
              <a:rPr sz="2800" i="0" spc="-3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on</a:t>
            </a:r>
            <a:r>
              <a:rPr sz="2800" i="0" spc="-4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tasks</a:t>
            </a:r>
            <a:r>
              <a:rPr sz="2800" i="0" spc="-3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or</a:t>
            </a:r>
            <a:r>
              <a:rPr sz="2800" i="0" spc="-35" dirty="0">
                <a:latin typeface="Calibri"/>
                <a:cs typeface="Calibri"/>
              </a:rPr>
              <a:t> </a:t>
            </a:r>
            <a:r>
              <a:rPr sz="2800" i="0" spc="-10" dirty="0">
                <a:latin typeface="Calibri"/>
                <a:cs typeface="Calibri"/>
              </a:rPr>
              <a:t>problems</a:t>
            </a:r>
            <a:endParaRPr sz="2800">
              <a:latin typeface="Calibri"/>
              <a:cs typeface="Calibri"/>
            </a:endParaRPr>
          </a:p>
          <a:p>
            <a:pPr marL="241300" marR="111125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0" dirty="0">
                <a:latin typeface="Calibri"/>
                <a:cs typeface="Calibri"/>
              </a:rPr>
              <a:t>By</a:t>
            </a:r>
            <a:r>
              <a:rPr sz="2800" i="0" spc="-6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necessity,</a:t>
            </a:r>
            <a:r>
              <a:rPr sz="2800" i="0" spc="-2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we</a:t>
            </a:r>
            <a:r>
              <a:rPr sz="2800" i="0" spc="-5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are</a:t>
            </a:r>
            <a:r>
              <a:rPr sz="2800" i="0" spc="-5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assessing</a:t>
            </a:r>
            <a:r>
              <a:rPr sz="2800" i="0" spc="-3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your</a:t>
            </a:r>
            <a:r>
              <a:rPr sz="2800" i="0" spc="-95" dirty="0">
                <a:latin typeface="Calibri"/>
                <a:cs typeface="Calibri"/>
              </a:rPr>
              <a:t> </a:t>
            </a:r>
            <a:r>
              <a:rPr sz="2800" i="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</a:t>
            </a:r>
            <a:r>
              <a:rPr sz="2800" i="0" spc="-4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as</a:t>
            </a:r>
            <a:r>
              <a:rPr sz="2800" i="0" spc="-6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a</a:t>
            </a:r>
            <a:r>
              <a:rPr sz="2800" i="0" spc="-5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proxy</a:t>
            </a:r>
            <a:r>
              <a:rPr sz="2800" i="0" spc="-4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for</a:t>
            </a:r>
            <a:r>
              <a:rPr sz="2800" i="0" spc="-65" dirty="0">
                <a:latin typeface="Calibri"/>
                <a:cs typeface="Calibri"/>
              </a:rPr>
              <a:t> </a:t>
            </a:r>
            <a:r>
              <a:rPr sz="2800" i="0" spc="-20" dirty="0">
                <a:latin typeface="Calibri"/>
                <a:cs typeface="Calibri"/>
              </a:rPr>
              <a:t>your </a:t>
            </a:r>
            <a:r>
              <a:rPr sz="2800" i="0" spc="-10" dirty="0">
                <a:latin typeface="Calibri"/>
                <a:cs typeface="Calibri"/>
              </a:rPr>
              <a:t>proficiency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Resubmission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9" y="1737106"/>
            <a:ext cx="10017760" cy="408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Learning</a:t>
            </a:r>
            <a:r>
              <a:rPr spc="-50" dirty="0"/>
              <a:t> </a:t>
            </a:r>
            <a:r>
              <a:rPr dirty="0"/>
              <a:t>takes</a:t>
            </a:r>
            <a:r>
              <a:rPr spc="-20" dirty="0"/>
              <a:t> </a:t>
            </a:r>
            <a:r>
              <a:rPr dirty="0"/>
              <a:t>time,</a:t>
            </a:r>
            <a:r>
              <a:rPr spc="-2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doesn’t</a:t>
            </a:r>
            <a:r>
              <a:rPr spc="-20" dirty="0"/>
              <a:t> </a:t>
            </a:r>
            <a:r>
              <a:rPr dirty="0"/>
              <a:t>always</a:t>
            </a:r>
            <a:r>
              <a:rPr spc="-25" dirty="0"/>
              <a:t> </a:t>
            </a:r>
            <a:r>
              <a:rPr dirty="0"/>
              <a:t>happen</a:t>
            </a:r>
            <a:r>
              <a:rPr spc="-45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first</a:t>
            </a:r>
            <a:r>
              <a:rPr spc="-15" dirty="0"/>
              <a:t> </a:t>
            </a:r>
            <a:r>
              <a:rPr spc="-20" dirty="0"/>
              <a:t>try!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00" dirty="0"/>
          </a:p>
          <a:p>
            <a:pPr marL="469900" marR="102235" indent="-343535">
              <a:lnSpc>
                <a:spcPct val="70000"/>
              </a:lnSpc>
              <a:buSzPct val="69230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i="0" dirty="0">
                <a:latin typeface="Calibri"/>
                <a:cs typeface="Calibri"/>
              </a:rPr>
              <a:t>Each</a:t>
            </a:r>
            <a:r>
              <a:rPr sz="3200" i="0" spc="-35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week,</a:t>
            </a:r>
            <a:r>
              <a:rPr sz="3200" i="0" spc="-40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one</a:t>
            </a:r>
            <a:r>
              <a:rPr sz="3200" i="0" spc="-15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previous</a:t>
            </a:r>
            <a:r>
              <a:rPr sz="3200" i="0" spc="-45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Programming</a:t>
            </a:r>
            <a:r>
              <a:rPr sz="3200" i="0" spc="-15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Assignment</a:t>
            </a:r>
            <a:r>
              <a:rPr sz="3200" i="0" spc="-50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or</a:t>
            </a:r>
            <a:r>
              <a:rPr sz="3200" i="0" spc="-20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Creative</a:t>
            </a:r>
            <a:r>
              <a:rPr sz="3200" i="0" spc="-30" dirty="0">
                <a:latin typeface="Calibri"/>
                <a:cs typeface="Calibri"/>
              </a:rPr>
              <a:t> </a:t>
            </a:r>
            <a:r>
              <a:rPr sz="3200" i="0" spc="-10" dirty="0">
                <a:latin typeface="Calibri"/>
                <a:cs typeface="Calibri"/>
              </a:rPr>
              <a:t>Project </a:t>
            </a:r>
            <a:r>
              <a:rPr sz="3200" i="0" dirty="0">
                <a:latin typeface="Calibri"/>
                <a:cs typeface="Calibri"/>
              </a:rPr>
              <a:t>can</a:t>
            </a:r>
            <a:r>
              <a:rPr sz="3200" i="0" spc="-15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be</a:t>
            </a:r>
            <a:r>
              <a:rPr sz="3200" i="0" spc="-15" dirty="0">
                <a:latin typeface="Calibri"/>
                <a:cs typeface="Calibri"/>
              </a:rPr>
              <a:t> </a:t>
            </a:r>
            <a:r>
              <a:rPr sz="3200" i="0" spc="-10" dirty="0">
                <a:latin typeface="Calibri"/>
                <a:cs typeface="Calibri"/>
              </a:rPr>
              <a:t>resubmitted</a:t>
            </a:r>
          </a:p>
          <a:p>
            <a:pPr marL="927100" lvl="1" indent="-343535">
              <a:lnSpc>
                <a:spcPts val="2215"/>
              </a:lnSpc>
              <a:buSzPct val="81818"/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200" dirty="0">
                <a:latin typeface="Calibri"/>
                <a:cs typeface="Calibri"/>
              </a:rPr>
              <a:t>Must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accompanied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write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explaining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changes.</a:t>
            </a:r>
            <a:endParaRPr sz="2200" dirty="0">
              <a:latin typeface="Calibri"/>
              <a:cs typeface="Calibri"/>
            </a:endParaRPr>
          </a:p>
          <a:p>
            <a:pPr marL="927100" lvl="1" indent="-343535">
              <a:lnSpc>
                <a:spcPts val="2345"/>
              </a:lnSpc>
              <a:buSzPct val="81818"/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200" dirty="0">
                <a:latin typeface="Calibri"/>
                <a:cs typeface="Calibri"/>
              </a:rPr>
              <a:t>Grade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resubmission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replaces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original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grade.</a:t>
            </a:r>
            <a:endParaRPr sz="2200" dirty="0">
              <a:latin typeface="Calibri"/>
              <a:cs typeface="Calibri"/>
            </a:endParaRPr>
          </a:p>
          <a:p>
            <a:pPr marL="927100" marR="5080" lvl="1" indent="-342900">
              <a:lnSpc>
                <a:spcPct val="70000"/>
              </a:lnSpc>
              <a:spcBef>
                <a:spcPts val="645"/>
              </a:spcBef>
              <a:buSzPct val="81818"/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200" dirty="0">
                <a:latin typeface="Calibri"/>
                <a:cs typeface="Calibri"/>
              </a:rPr>
              <a:t>An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assignment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eligible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resubmission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lang="en-US" sz="2200" spc="-5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3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resubmission cycles following its grades being released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469900" indent="-343535">
              <a:lnSpc>
                <a:spcPts val="2495"/>
              </a:lnSpc>
              <a:buSzPct val="81818"/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lang="en-US" sz="3000" i="0" dirty="0">
                <a:latin typeface="Calibri"/>
                <a:cs typeface="Calibri"/>
              </a:rPr>
              <a:t>Your lowest 2 quiz problem grades will be dropped from your gradebook (not considered when calculating course grades)</a:t>
            </a:r>
            <a:endParaRPr sz="3000" i="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i="0" dirty="0">
                <a:latin typeface="Calibri"/>
                <a:cs typeface="Calibri"/>
              </a:rPr>
              <a:t>See</a:t>
            </a:r>
            <a:r>
              <a:rPr i="0" spc="-25" dirty="0">
                <a:latin typeface="Calibri"/>
                <a:cs typeface="Calibri"/>
              </a:rPr>
              <a:t> </a:t>
            </a:r>
            <a:r>
              <a:rPr i="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syllabus</a:t>
            </a:r>
            <a:r>
              <a:rPr i="0" spc="-45" dirty="0">
                <a:solidFill>
                  <a:srgbClr val="330064"/>
                </a:solidFill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for</a:t>
            </a:r>
            <a:r>
              <a:rPr i="0" spc="-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more</a:t>
            </a:r>
            <a:r>
              <a:rPr i="0" spc="-2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details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Grading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1746250"/>
            <a:ext cx="9478645" cy="3931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Grades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should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reflect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your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proficiency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in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the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course </a:t>
            </a:r>
            <a:r>
              <a:rPr sz="2400" i="1" spc="-10" dirty="0">
                <a:latin typeface="Calibri"/>
                <a:cs typeface="Calibri"/>
              </a:rPr>
              <a:t>objectives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assignments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graded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(Excellent),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b="1" dirty="0">
                <a:latin typeface="Calibri"/>
                <a:cs typeface="Calibri"/>
              </a:rPr>
              <a:t>S </a:t>
            </a:r>
            <a:r>
              <a:rPr sz="2000" b="1" spc="-10" dirty="0">
                <a:latin typeface="Calibri"/>
                <a:cs typeface="Calibri"/>
              </a:rPr>
              <a:t>(Satisfactory),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(Not</a:t>
            </a:r>
            <a:r>
              <a:rPr sz="2000" b="1" spc="-20" dirty="0">
                <a:latin typeface="Calibri"/>
                <a:cs typeface="Calibri"/>
              </a:rPr>
              <a:t> yet)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certain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circumstances,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(Unassessable)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assigned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Final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grades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 assigned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amount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work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each</a:t>
            </a:r>
            <a:r>
              <a:rPr lang="en-US"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level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294640" indent="-282575">
              <a:lnSpc>
                <a:spcPct val="100000"/>
              </a:lnSpc>
              <a:buFont typeface="Arial"/>
              <a:buChar char="•"/>
              <a:tabLst>
                <a:tab pos="294640" algn="l"/>
                <a:tab pos="295275" algn="l"/>
              </a:tabLst>
            </a:pPr>
            <a:r>
              <a:rPr sz="2400" dirty="0">
                <a:latin typeface="Calibri"/>
                <a:cs typeface="Calibri"/>
              </a:rPr>
              <a:t>See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syllabus</a:t>
            </a:r>
            <a:r>
              <a:rPr sz="2400" spc="-10" dirty="0">
                <a:solidFill>
                  <a:srgbClr val="330064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details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3341370" cy="2740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objectives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similar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Our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56565"/>
            <a:ext cx="3749675" cy="22967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Tools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Assessment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grading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917A4B"/>
                </a:solidFill>
                <a:latin typeface="Calibri"/>
                <a:cs typeface="Calibri"/>
              </a:rPr>
              <a:t>Collaboration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67343" y="3803903"/>
            <a:ext cx="591820" cy="170815"/>
            <a:chOff x="8467343" y="3803903"/>
            <a:chExt cx="591820" cy="170815"/>
          </a:xfrm>
        </p:grpSpPr>
        <p:sp>
          <p:nvSpPr>
            <p:cNvPr id="6" name="object 6"/>
            <p:cNvSpPr/>
            <p:nvPr/>
          </p:nvSpPr>
          <p:spPr>
            <a:xfrm>
              <a:off x="8473439" y="3809999"/>
              <a:ext cx="579120" cy="158750"/>
            </a:xfrm>
            <a:custGeom>
              <a:avLst/>
              <a:gdLst/>
              <a:ahLst/>
              <a:cxnLst/>
              <a:rect l="l" t="t" r="r" b="b"/>
              <a:pathLst>
                <a:path w="579120" h="158750">
                  <a:moveTo>
                    <a:pt x="161670" y="0"/>
                  </a:moveTo>
                  <a:lnTo>
                    <a:pt x="0" y="79248"/>
                  </a:lnTo>
                  <a:lnTo>
                    <a:pt x="161670" y="158495"/>
                  </a:lnTo>
                  <a:lnTo>
                    <a:pt x="161670" y="118872"/>
                  </a:lnTo>
                  <a:lnTo>
                    <a:pt x="579119" y="118872"/>
                  </a:lnTo>
                  <a:lnTo>
                    <a:pt x="579119" y="39624"/>
                  </a:lnTo>
                  <a:lnTo>
                    <a:pt x="161670" y="39624"/>
                  </a:lnTo>
                  <a:lnTo>
                    <a:pt x="161670" y="0"/>
                  </a:lnTo>
                  <a:close/>
                </a:path>
              </a:pathLst>
            </a:custGeom>
            <a:solidFill>
              <a:srgbClr val="917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73439" y="3809999"/>
              <a:ext cx="579120" cy="158750"/>
            </a:xfrm>
            <a:custGeom>
              <a:avLst/>
              <a:gdLst/>
              <a:ahLst/>
              <a:cxnLst/>
              <a:rect l="l" t="t" r="r" b="b"/>
              <a:pathLst>
                <a:path w="579120" h="158750">
                  <a:moveTo>
                    <a:pt x="579119" y="39624"/>
                  </a:moveTo>
                  <a:lnTo>
                    <a:pt x="161670" y="39624"/>
                  </a:lnTo>
                  <a:lnTo>
                    <a:pt x="161670" y="0"/>
                  </a:lnTo>
                  <a:lnTo>
                    <a:pt x="0" y="79248"/>
                  </a:lnTo>
                  <a:lnTo>
                    <a:pt x="161670" y="158495"/>
                  </a:lnTo>
                  <a:lnTo>
                    <a:pt x="161670" y="118872"/>
                  </a:lnTo>
                  <a:lnTo>
                    <a:pt x="579119" y="118872"/>
                  </a:lnTo>
                  <a:lnTo>
                    <a:pt x="579119" y="39624"/>
                  </a:lnTo>
                  <a:close/>
                </a:path>
              </a:pathLst>
            </a:custGeom>
            <a:ln w="12192">
              <a:solidFill>
                <a:srgbClr val="695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C6A7B-4DEE-477C-8878-5B78CB51E1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00800"/>
            <a:ext cx="589789" cy="240615"/>
          </a:xfrm>
        </p:spPr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Collaboration</a:t>
            </a:r>
            <a:r>
              <a:rPr spc="-15" dirty="0"/>
              <a:t> </a:t>
            </a:r>
            <a:r>
              <a:rPr spc="-10" dirty="0"/>
              <a:t>Policy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524000"/>
            <a:ext cx="10295255" cy="4429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Learning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is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hard,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but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it’s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easier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when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you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learn from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each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other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You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 encouraged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form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study groups, work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together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practice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review,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discuss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approaches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high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level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general,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share ideas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together,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don’t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copy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Never send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someone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else</a:t>
            </a:r>
            <a:endParaRPr sz="2000" dirty="0">
              <a:latin typeface="Calibri"/>
              <a:cs typeface="Calibri"/>
            </a:endParaRPr>
          </a:p>
          <a:p>
            <a:pPr marL="6985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write </a:t>
            </a:r>
            <a:r>
              <a:rPr sz="2000" spc="-25" dirty="0">
                <a:latin typeface="Calibri"/>
                <a:cs typeface="Calibri"/>
              </a:rPr>
              <a:t>up.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discuss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cite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them</a:t>
            </a:r>
            <a:endParaRPr sz="2400" dirty="0">
              <a:latin typeface="Calibri"/>
              <a:cs typeface="Calibri"/>
            </a:endParaRPr>
          </a:p>
          <a:p>
            <a:pPr marL="241300" marR="25209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grading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predominantly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substantially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your </a:t>
            </a:r>
            <a:r>
              <a:rPr sz="2400" b="1" spc="-25" dirty="0">
                <a:latin typeface="Calibri"/>
                <a:cs typeface="Calibri"/>
              </a:rPr>
              <a:t>own</a:t>
            </a:r>
            <a:endParaRPr lang="en-US" sz="2400" b="1" spc="-25" dirty="0">
              <a:latin typeface="Calibri"/>
              <a:cs typeface="Calibri"/>
            </a:endParaRPr>
          </a:p>
          <a:p>
            <a:pPr marL="698500" lvl="1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000" dirty="0">
                <a:latin typeface="Calibri"/>
                <a:cs typeface="Calibri"/>
              </a:rPr>
              <a:t>There is a dedicated </a:t>
            </a:r>
            <a:r>
              <a:rPr lang="en-US" sz="2000" dirty="0">
                <a:latin typeface="Calibri"/>
                <a:cs typeface="Calibri"/>
                <a:hlinkClick r:id="rId2"/>
              </a:rPr>
              <a:t>page</a:t>
            </a:r>
            <a:r>
              <a:rPr lang="en-US" sz="2000" dirty="0">
                <a:latin typeface="Calibri"/>
                <a:cs typeface="Calibri"/>
              </a:rPr>
              <a:t> explaining the policy around use of generative AI tools </a:t>
            </a:r>
            <a:endParaRPr sz="2000" dirty="0">
              <a:latin typeface="Calibri"/>
              <a:cs typeface="Calibri"/>
            </a:endParaRPr>
          </a:p>
          <a:p>
            <a:pPr marL="291465" indent="-279400">
              <a:lnSpc>
                <a:spcPct val="100000"/>
              </a:lnSpc>
              <a:spcBef>
                <a:spcPts val="135"/>
              </a:spcBef>
              <a:buClr>
                <a:srgbClr val="000000"/>
              </a:buClr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Withdrawal</a:t>
            </a:r>
            <a:r>
              <a:rPr sz="2400" u="sng" spc="-10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 policy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See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4"/>
              </a:rPr>
              <a:t>syllabus</a:t>
            </a:r>
            <a:r>
              <a:rPr sz="2400" spc="-5" dirty="0">
                <a:solidFill>
                  <a:srgbClr val="330064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details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F2EF6-30E9-4AEE-8233-8F5402F49B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53800" y="6375768"/>
            <a:ext cx="589789" cy="178434"/>
          </a:xfrm>
        </p:spPr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3341370" cy="2740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917A4B"/>
                </a:solidFill>
                <a:latin typeface="Calibri"/>
                <a:cs typeface="Calibri"/>
              </a:rPr>
              <a:t>About</a:t>
            </a:r>
            <a:r>
              <a:rPr sz="2800" spc="-60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917A4B"/>
                </a:solidFill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objectives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similar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Our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56565"/>
            <a:ext cx="3749675" cy="22967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Tools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Assessment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grading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Collaboration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00527" y="1987295"/>
            <a:ext cx="593090" cy="169545"/>
            <a:chOff x="2700527" y="1987295"/>
            <a:chExt cx="593090" cy="169545"/>
          </a:xfrm>
        </p:grpSpPr>
        <p:sp>
          <p:nvSpPr>
            <p:cNvPr id="6" name="object 6"/>
            <p:cNvSpPr/>
            <p:nvPr/>
          </p:nvSpPr>
          <p:spPr>
            <a:xfrm>
              <a:off x="2706623" y="1993391"/>
              <a:ext cx="581025" cy="157480"/>
            </a:xfrm>
            <a:custGeom>
              <a:avLst/>
              <a:gdLst/>
              <a:ahLst/>
              <a:cxnLst/>
              <a:rect l="l" t="t" r="r" b="b"/>
              <a:pathLst>
                <a:path w="581025" h="157480">
                  <a:moveTo>
                    <a:pt x="160146" y="0"/>
                  </a:moveTo>
                  <a:lnTo>
                    <a:pt x="0" y="78486"/>
                  </a:lnTo>
                  <a:lnTo>
                    <a:pt x="160146" y="156972"/>
                  </a:lnTo>
                  <a:lnTo>
                    <a:pt x="160146" y="117729"/>
                  </a:lnTo>
                  <a:lnTo>
                    <a:pt x="580643" y="117729"/>
                  </a:lnTo>
                  <a:lnTo>
                    <a:pt x="580643" y="39243"/>
                  </a:lnTo>
                  <a:lnTo>
                    <a:pt x="160146" y="39243"/>
                  </a:lnTo>
                  <a:lnTo>
                    <a:pt x="160146" y="0"/>
                  </a:lnTo>
                  <a:close/>
                </a:path>
              </a:pathLst>
            </a:custGeom>
            <a:solidFill>
              <a:srgbClr val="917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6623" y="1993391"/>
              <a:ext cx="581025" cy="157480"/>
            </a:xfrm>
            <a:custGeom>
              <a:avLst/>
              <a:gdLst/>
              <a:ahLst/>
              <a:cxnLst/>
              <a:rect l="l" t="t" r="r" b="b"/>
              <a:pathLst>
                <a:path w="581025" h="157480">
                  <a:moveTo>
                    <a:pt x="580643" y="39243"/>
                  </a:moveTo>
                  <a:lnTo>
                    <a:pt x="160146" y="39243"/>
                  </a:lnTo>
                  <a:lnTo>
                    <a:pt x="160146" y="0"/>
                  </a:lnTo>
                  <a:lnTo>
                    <a:pt x="0" y="78486"/>
                  </a:lnTo>
                  <a:lnTo>
                    <a:pt x="160146" y="156972"/>
                  </a:lnTo>
                  <a:lnTo>
                    <a:pt x="160146" y="117729"/>
                  </a:lnTo>
                  <a:lnTo>
                    <a:pt x="580643" y="117729"/>
                  </a:lnTo>
                  <a:lnTo>
                    <a:pt x="580643" y="39243"/>
                  </a:lnTo>
                  <a:close/>
                </a:path>
              </a:pathLst>
            </a:custGeom>
            <a:ln w="12191">
              <a:solidFill>
                <a:srgbClr val="695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Help</a:t>
            </a:r>
            <a:r>
              <a:rPr spc="-10" dirty="0"/>
              <a:t> </a:t>
            </a:r>
            <a:r>
              <a:rPr dirty="0"/>
              <a:t>Us</a:t>
            </a:r>
            <a:r>
              <a:rPr spc="-15" dirty="0"/>
              <a:t> </a:t>
            </a:r>
            <a:r>
              <a:rPr spc="-10" dirty="0"/>
              <a:t>Improve!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58701"/>
            <a:ext cx="10108565" cy="39757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121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super</a:t>
            </a:r>
            <a:r>
              <a:rPr sz="2800" b="1" i="1" spc="-40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new!</a:t>
            </a:r>
            <a:endParaRPr sz="2800">
              <a:latin typeface="Calibri"/>
              <a:cs typeface="Calibri"/>
            </a:endParaRPr>
          </a:p>
          <a:p>
            <a:pPr marL="241300" marR="628650" indent="-228600">
              <a:lnSpc>
                <a:spcPts val="302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worked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hard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build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think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effective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supportive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help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succeed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probably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didn’t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right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appreciate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patience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understanding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make </a:t>
            </a:r>
            <a:r>
              <a:rPr sz="2800" dirty="0">
                <a:latin typeface="Calibri"/>
                <a:cs typeface="Calibri"/>
              </a:rPr>
              <a:t>adjustments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quarter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lots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feedback!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340"/>
              </a:spcBef>
              <a:buSzPct val="116666"/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Post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and/or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Anonymous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Feedback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CFC2B-E746-464B-B78B-E7E652BFAB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201400" y="6497324"/>
            <a:ext cx="589789" cy="178434"/>
          </a:xfrm>
        </p:spPr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“Homework”</a:t>
            </a:r>
            <a:r>
              <a:rPr spc="-20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Next</a:t>
            </a:r>
            <a:r>
              <a:rPr spc="-5" dirty="0"/>
              <a:t> </a:t>
            </a:r>
            <a:r>
              <a:rPr spc="-20" dirty="0"/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39" y="1921205"/>
            <a:ext cx="9931400" cy="38265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5080" indent="-343535">
              <a:lnSpc>
                <a:spcPts val="3030"/>
              </a:lnSpc>
              <a:spcBef>
                <a:spcPts val="475"/>
              </a:spcBef>
              <a:buSzPct val="64285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Calibri"/>
                <a:cs typeface="Calibri"/>
              </a:rPr>
              <a:t>First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assignment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released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Friday,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things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mean</a:t>
            </a:r>
            <a:r>
              <a:rPr sz="2800" spc="-10" dirty="0">
                <a:latin typeface="Calibri"/>
                <a:cs typeface="Calibri"/>
              </a:rPr>
              <a:t>time.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75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SzPct val="64285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Calibri"/>
                <a:cs typeface="Calibri"/>
              </a:rPr>
              <a:t>TODO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week</a:t>
            </a:r>
            <a:endParaRPr sz="2800" dirty="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245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Fill</a:t>
            </a:r>
            <a:r>
              <a:rPr sz="2400" u="sng" spc="-35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out</a:t>
            </a:r>
            <a:r>
              <a:rPr sz="2400" u="sng" spc="-25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the</a:t>
            </a:r>
            <a:r>
              <a:rPr sz="2400" u="sng" spc="-25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introductory</a:t>
            </a:r>
            <a:r>
              <a:rPr sz="2400" u="sng" spc="-30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survey</a:t>
            </a:r>
            <a:endParaRPr sz="2400" dirty="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Post</a:t>
            </a:r>
            <a:r>
              <a:rPr sz="2400" u="sng" spc="-15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an</a:t>
            </a:r>
            <a:r>
              <a:rPr sz="2400" u="sng" spc="-20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introduction</a:t>
            </a:r>
            <a:r>
              <a:rPr sz="2400" u="sng" spc="-30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video</a:t>
            </a:r>
            <a:r>
              <a:rPr sz="2400" u="sng" spc="-10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on</a:t>
            </a:r>
            <a:r>
              <a:rPr sz="2400" u="sng" spc="-15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your</a:t>
            </a:r>
            <a:r>
              <a:rPr sz="2400" u="sng" spc="-25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section’s</a:t>
            </a:r>
            <a:r>
              <a:rPr sz="2400" u="sng" spc="-15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Ed</a:t>
            </a:r>
            <a:r>
              <a:rPr sz="2400" u="sng" spc="-15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</a:rPr>
              <a:t>thread!</a:t>
            </a:r>
            <a:r>
              <a:rPr sz="2400" spc="-10" dirty="0">
                <a:solidFill>
                  <a:srgbClr val="33006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latin typeface="Segoe UI Emoji"/>
                <a:cs typeface="Segoe UI Emoji"/>
              </a:rPr>
              <a:t>😊</a:t>
            </a:r>
            <a:endParaRPr sz="2400" dirty="0">
              <a:latin typeface="Segoe UI Emoji"/>
              <a:cs typeface="Segoe UI Emoji"/>
            </a:endParaRPr>
          </a:p>
          <a:p>
            <a:pPr marL="812800" lvl="1" indent="-343535">
              <a:lnSpc>
                <a:spcPct val="100000"/>
              </a:lnSpc>
              <a:spcBef>
                <a:spcPts val="190"/>
              </a:spcBef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dirty="0">
                <a:latin typeface="Calibri"/>
                <a:cs typeface="Calibri"/>
              </a:rPr>
              <a:t>Go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classmates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Thursday’s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quiz</a:t>
            </a:r>
            <a:r>
              <a:rPr sz="2400" spc="-10" dirty="0">
                <a:latin typeface="Calibri"/>
                <a:cs typeface="Calibri"/>
              </a:rPr>
              <a:t> section</a:t>
            </a:r>
            <a:endParaRPr sz="2400" dirty="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234"/>
              </a:spcBef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400" dirty="0">
                <a:latin typeface="Calibri"/>
                <a:cs typeface="Calibri"/>
              </a:rPr>
              <a:t>⭐</a:t>
            </a:r>
            <a:r>
              <a:rPr sz="2400" dirty="0">
                <a:latin typeface="Calibri"/>
                <a:cs typeface="Calibri"/>
              </a:rPr>
              <a:t>Complete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pre-class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Friday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(see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calendar)</a:t>
            </a:r>
            <a:endParaRPr sz="2400" dirty="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200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Check</a:t>
            </a:r>
            <a:r>
              <a:rPr sz="2400" u="sng" spc="-40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over syllabus</a:t>
            </a:r>
            <a:r>
              <a:rPr sz="2400" u="sng" spc="-25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spc="-10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details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904A5-580E-4E24-940D-23C2FD28DE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lang="en-US" spc="-2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8A64-9434-49F0-B110-7C5F62694A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Hi,</a:t>
            </a:r>
            <a:r>
              <a:rPr spc="-10" dirty="0"/>
              <a:t> </a:t>
            </a:r>
            <a:r>
              <a:rPr dirty="0"/>
              <a:t>I’m</a:t>
            </a:r>
            <a:r>
              <a:rPr spc="-5" dirty="0"/>
              <a:t> </a:t>
            </a:r>
            <a:r>
              <a:rPr dirty="0"/>
              <a:t>Miya!</a:t>
            </a:r>
            <a:r>
              <a:rPr spc="-5" dirty="0"/>
              <a:t> </a:t>
            </a:r>
            <a:r>
              <a:rPr spc="-10" dirty="0"/>
              <a:t>(she/her)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08836"/>
            <a:ext cx="5510530" cy="40094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SzPct val="107692"/>
              <a:buFont typeface="Arial"/>
              <a:buChar char="•"/>
              <a:tabLst>
                <a:tab pos="241300" algn="l"/>
              </a:tabLst>
            </a:pPr>
            <a:r>
              <a:rPr lang="en-US" sz="2600" dirty="0">
                <a:latin typeface="Calibri"/>
                <a:cs typeface="Calibri"/>
              </a:rPr>
              <a:t>Assistant Teaching Professor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Allen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School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SzPct val="107692"/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UW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CSE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alum</a:t>
            </a:r>
            <a:endParaRPr sz="26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765"/>
              </a:spcBef>
              <a:buSzPct val="127272"/>
              <a:buFont typeface="Arial"/>
              <a:buChar char="•"/>
              <a:tabLst>
                <a:tab pos="699135" algn="l"/>
              </a:tabLst>
            </a:pPr>
            <a:r>
              <a:rPr sz="2200" dirty="0">
                <a:latin typeface="Calibri"/>
                <a:cs typeface="Calibri"/>
              </a:rPr>
              <a:t>BS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CSE</a:t>
            </a:r>
            <a:endParaRPr sz="22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730"/>
              </a:spcBef>
              <a:buSzPct val="127272"/>
              <a:buFont typeface="Arial"/>
              <a:buChar char="•"/>
              <a:tabLst>
                <a:tab pos="699135" algn="l"/>
              </a:tabLst>
            </a:pPr>
            <a:r>
              <a:rPr sz="2200" dirty="0">
                <a:latin typeface="Calibri"/>
                <a:cs typeface="Calibri"/>
              </a:rPr>
              <a:t>BA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Math</a:t>
            </a:r>
            <a:endParaRPr sz="22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745"/>
              </a:spcBef>
              <a:buSzPct val="127272"/>
              <a:buFont typeface="Arial"/>
              <a:buChar char="•"/>
              <a:tabLst>
                <a:tab pos="699135" algn="l"/>
              </a:tabLst>
            </a:pPr>
            <a:r>
              <a:rPr sz="2200" dirty="0">
                <a:latin typeface="Calibri"/>
                <a:cs typeface="Calibri"/>
              </a:rPr>
              <a:t>Minor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ASL</a:t>
            </a:r>
            <a:endParaRPr sz="22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735"/>
              </a:spcBef>
              <a:buSzPct val="127272"/>
              <a:buFont typeface="Arial"/>
              <a:buChar char="•"/>
              <a:tabLst>
                <a:tab pos="699135" algn="l"/>
              </a:tabLst>
            </a:pPr>
            <a:r>
              <a:rPr sz="2200" dirty="0">
                <a:latin typeface="Calibri"/>
                <a:cs typeface="Calibri"/>
              </a:rPr>
              <a:t>MS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CSE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SzPct val="107692"/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Former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Software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Engineer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10" dirty="0">
                <a:latin typeface="Calibri"/>
                <a:cs typeface="Calibri"/>
              </a:rPr>
              <a:t> Microsoft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SzPct val="107692"/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Dog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mom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943" y="571500"/>
            <a:ext cx="3800855" cy="5067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27" y="137204"/>
            <a:ext cx="42278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Meet</a:t>
            </a:r>
            <a:r>
              <a:rPr spc="-15" dirty="0"/>
              <a:t> </a:t>
            </a:r>
            <a:r>
              <a:rPr dirty="0"/>
              <a:t>your </a:t>
            </a:r>
            <a:r>
              <a:rPr lang="en-US" dirty="0"/>
              <a:t>40</a:t>
            </a:r>
            <a:r>
              <a:rPr dirty="0"/>
              <a:t> </a:t>
            </a:r>
            <a:r>
              <a:rPr spc="-20" dirty="0"/>
              <a:t>TAs!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A474178C-51FE-4683-AC86-458C98A2B28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016144" y="6464985"/>
            <a:ext cx="1765655" cy="88215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Lesson 0 - Autumn 2023</a:t>
            </a:r>
            <a:endParaRPr lang="en-US" spc="-20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8D9F641-BC82-4219-B1B8-8E86964A1A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 flipH="1">
            <a:off x="10914751" y="6464985"/>
            <a:ext cx="45719" cy="45719"/>
          </a:xfrm>
        </p:spPr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B43290-3C73-4CD8-98F6-270A086A2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239" y="293310"/>
            <a:ext cx="1504761" cy="15047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7EA8EE-C295-4C76-8FBF-554EA158E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8" y="195184"/>
            <a:ext cx="985970" cy="11765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3C39BB-3B83-4DD1-8457-C1FAB2A8C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15" y="1852036"/>
            <a:ext cx="1373511" cy="13735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3E7690B-4180-45B3-B9D2-9504B5C1C5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76" y="164779"/>
            <a:ext cx="1782913" cy="17829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411357-4C3A-4B10-A410-EF43E6C0F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86" y="2044749"/>
            <a:ext cx="1223444" cy="12234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B92A2B4-3017-46BE-9A22-87DD28F06C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0" y="3270159"/>
            <a:ext cx="1339531" cy="13395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C4B0533-0D6D-4704-BD95-E2D6FF8E13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56" y="3600078"/>
            <a:ext cx="1012094" cy="10120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340EEC-B6BE-4B70-AFAB-77B5BC54E2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6" y="4963068"/>
            <a:ext cx="1204433" cy="120443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D381F24-5914-4FE2-ACDD-30B8C11810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0" y="1018517"/>
            <a:ext cx="1030159" cy="10301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781984B-F90F-42A8-AB94-8057F155F2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52" y="1999821"/>
            <a:ext cx="1197486" cy="119748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379D7F3-F323-40B5-88ED-0FC53FCD7A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45" y="1673728"/>
            <a:ext cx="970907" cy="97090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BFD64F1-10E3-493C-80D5-2AD8A99718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7470" y="2387921"/>
            <a:ext cx="1158639" cy="86897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8926B2E-30DE-4B53-881F-B8453C0CF6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77" y="2605709"/>
            <a:ext cx="1091917" cy="1091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C4251FA-2150-4BA5-B1B8-07F1D03618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96" y="501600"/>
            <a:ext cx="998400" cy="998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8B3BC88-E972-4F01-BC07-88C4576F9F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51" y="1032657"/>
            <a:ext cx="1074098" cy="107409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E8F875B-3098-4B2E-B4D8-79336F7293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9" y="3440490"/>
            <a:ext cx="1169200" cy="1169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4D433AE-B34A-4824-A66E-2BA31D95C4E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80" y="1414751"/>
            <a:ext cx="1137527" cy="114017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236C2AD-F9B8-43AD-A7BF-DA0739E229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48" y="3282753"/>
            <a:ext cx="1317260" cy="123875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980615A-8F8C-4E1E-828E-FC19A511F9F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04" y="3181429"/>
            <a:ext cx="1168391" cy="116839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5A89059-EAC8-4F24-9853-5D6C6064A6F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48" y="203713"/>
            <a:ext cx="1063737" cy="106373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3348F9A-2334-4B1B-95F3-39B32C4CE25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86" y="3729593"/>
            <a:ext cx="1051147" cy="99114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6CB0720-6E7D-4DF5-8190-D67F36FD65D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43" y="4781580"/>
            <a:ext cx="1263286" cy="127490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EAC79D4-5F34-4A2A-9327-980C4B11BFE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27" y="4694541"/>
            <a:ext cx="1373511" cy="137351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0EA654F-CC23-4FFA-BF90-8E9B98B2637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26" y="1045911"/>
            <a:ext cx="1159939" cy="9854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E6A65B4-E30B-41A4-B6E0-9D8A6E1FABF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50" y="4839516"/>
            <a:ext cx="1110000" cy="123037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B6E834E-0830-4A67-9FFF-05B303C87D9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0" y="2270674"/>
            <a:ext cx="999485" cy="99948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90E76CD-FAAE-4C94-8C43-67869F49F5A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8" y="4419238"/>
            <a:ext cx="1598400" cy="15984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A09718E-F070-4660-8EFB-EFBEFF9EDF7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72" y="2402792"/>
            <a:ext cx="1267410" cy="126741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9EC9B78-C0D4-4F80-8EBD-548E1B217BA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58" y="4471489"/>
            <a:ext cx="1598400" cy="15984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5743495-914F-4718-8D4F-4D79D73D328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74" y="3113542"/>
            <a:ext cx="1267410" cy="126741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F715A98-0B39-4241-9B05-6E6201EAC09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08" y="4628542"/>
            <a:ext cx="1236540" cy="12387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FD2D93-1D33-4CE1-A616-36E611E0784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33" y="2135566"/>
            <a:ext cx="1074099" cy="107409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26CDB59-A5D6-48DB-83C7-445BE59F2FA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42" y="1391979"/>
            <a:ext cx="901380" cy="970907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A5843F1-3064-47DA-B435-0396D1C1D75F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20" y="4745702"/>
            <a:ext cx="940060" cy="111503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7CD4AED-C1DE-4BEB-A5EA-BCA1703FBD2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703429"/>
            <a:ext cx="1297431" cy="1297431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425FD17A-9AFE-4626-97F2-B5EE351F2390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7" y="3836020"/>
            <a:ext cx="1214398" cy="1027599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12B9C135-DBF0-4426-A05B-38C0236D98E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12" y="3294680"/>
            <a:ext cx="1307785" cy="132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3341370" cy="2740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917A4B"/>
                </a:solidFill>
                <a:latin typeface="Calibri"/>
                <a:cs typeface="Calibri"/>
              </a:rPr>
              <a:t>About</a:t>
            </a:r>
            <a:r>
              <a:rPr sz="2800" spc="-40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17A4B"/>
                </a:solidFill>
                <a:latin typeface="Calibri"/>
                <a:cs typeface="Calibri"/>
              </a:rPr>
              <a:t>this</a:t>
            </a:r>
            <a:r>
              <a:rPr sz="2800" spc="-45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917A4B"/>
                </a:solidFill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solidFill>
                  <a:srgbClr val="917A4B"/>
                </a:solidFill>
                <a:latin typeface="Calibri"/>
                <a:cs typeface="Calibri"/>
              </a:rPr>
              <a:t>Learning</a:t>
            </a:r>
            <a:r>
              <a:rPr sz="2400" spc="-5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17A4B"/>
                </a:solidFill>
                <a:latin typeface="Calibri"/>
                <a:cs typeface="Calibri"/>
              </a:rPr>
              <a:t>objectives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solidFill>
                  <a:srgbClr val="917A4B"/>
                </a:solidFill>
                <a:latin typeface="Calibri"/>
                <a:cs typeface="Calibri"/>
              </a:rPr>
              <a:t>Other</a:t>
            </a:r>
            <a:r>
              <a:rPr sz="2400" spc="-15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917A4B"/>
                </a:solidFill>
                <a:latin typeface="Calibri"/>
                <a:cs typeface="Calibri"/>
              </a:rPr>
              <a:t>similar</a:t>
            </a:r>
            <a:r>
              <a:rPr sz="2400" spc="-40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17A4B"/>
                </a:solidFill>
                <a:latin typeface="Calibri"/>
                <a:cs typeface="Calibri"/>
              </a:rPr>
              <a:t>courses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solidFill>
                  <a:srgbClr val="917A4B"/>
                </a:solidFill>
                <a:latin typeface="Calibri"/>
                <a:cs typeface="Calibri"/>
              </a:rPr>
              <a:t>Course</a:t>
            </a:r>
            <a:r>
              <a:rPr sz="2400" spc="-35" dirty="0">
                <a:solidFill>
                  <a:srgbClr val="917A4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17A4B"/>
                </a:solidFill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Our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56565"/>
            <a:ext cx="3749675" cy="22967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Tools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Assessment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grading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Collaboration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22191" y="2516123"/>
            <a:ext cx="591820" cy="170815"/>
            <a:chOff x="3822191" y="2516123"/>
            <a:chExt cx="591820" cy="170815"/>
          </a:xfrm>
        </p:grpSpPr>
        <p:sp>
          <p:nvSpPr>
            <p:cNvPr id="6" name="object 6"/>
            <p:cNvSpPr/>
            <p:nvPr/>
          </p:nvSpPr>
          <p:spPr>
            <a:xfrm>
              <a:off x="3828287" y="2522219"/>
              <a:ext cx="579120" cy="158750"/>
            </a:xfrm>
            <a:custGeom>
              <a:avLst/>
              <a:gdLst/>
              <a:ahLst/>
              <a:cxnLst/>
              <a:rect l="l" t="t" r="r" b="b"/>
              <a:pathLst>
                <a:path w="579120" h="158750">
                  <a:moveTo>
                    <a:pt x="161671" y="0"/>
                  </a:moveTo>
                  <a:lnTo>
                    <a:pt x="0" y="79247"/>
                  </a:lnTo>
                  <a:lnTo>
                    <a:pt x="161671" y="158495"/>
                  </a:lnTo>
                  <a:lnTo>
                    <a:pt x="161671" y="118871"/>
                  </a:lnTo>
                  <a:lnTo>
                    <a:pt x="579120" y="118871"/>
                  </a:lnTo>
                  <a:lnTo>
                    <a:pt x="579120" y="39624"/>
                  </a:lnTo>
                  <a:lnTo>
                    <a:pt x="161671" y="39624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917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8287" y="2522219"/>
              <a:ext cx="579120" cy="158750"/>
            </a:xfrm>
            <a:custGeom>
              <a:avLst/>
              <a:gdLst/>
              <a:ahLst/>
              <a:cxnLst/>
              <a:rect l="l" t="t" r="r" b="b"/>
              <a:pathLst>
                <a:path w="579120" h="158750">
                  <a:moveTo>
                    <a:pt x="579120" y="39624"/>
                  </a:moveTo>
                  <a:lnTo>
                    <a:pt x="161671" y="39624"/>
                  </a:lnTo>
                  <a:lnTo>
                    <a:pt x="161671" y="0"/>
                  </a:lnTo>
                  <a:lnTo>
                    <a:pt x="0" y="79247"/>
                  </a:lnTo>
                  <a:lnTo>
                    <a:pt x="161671" y="158495"/>
                  </a:lnTo>
                  <a:lnTo>
                    <a:pt x="161671" y="118871"/>
                  </a:lnTo>
                  <a:lnTo>
                    <a:pt x="579120" y="118871"/>
                  </a:lnTo>
                  <a:lnTo>
                    <a:pt x="579120" y="39624"/>
                  </a:lnTo>
                  <a:close/>
                </a:path>
              </a:pathLst>
            </a:custGeom>
            <a:ln w="12192">
              <a:solidFill>
                <a:srgbClr val="695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Learning </a:t>
            </a:r>
            <a:r>
              <a:rPr spc="-10" dirty="0"/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626997"/>
            <a:ext cx="9859010" cy="3944862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400" i="1" dirty="0">
                <a:latin typeface="Calibri"/>
                <a:cs typeface="Calibri"/>
              </a:rPr>
              <a:t>or,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“What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will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 learn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this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class?”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Computational Thinking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Code Comprehension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Code Writing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Communication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Testing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Debugging</a:t>
            </a:r>
          </a:p>
          <a:p>
            <a:pPr marL="241300" marR="5080" indent="-228600">
              <a:lnSpc>
                <a:spcPct val="7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dirty="0">
                <a:latin typeface="Calibri"/>
                <a:cs typeface="Calibri"/>
              </a:rPr>
              <a:t>Ethics / Impact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Other</a:t>
            </a:r>
            <a:r>
              <a:rPr spc="-30" dirty="0"/>
              <a:t> </a:t>
            </a:r>
            <a:r>
              <a:rPr dirty="0"/>
              <a:t>Similar</a:t>
            </a:r>
            <a:r>
              <a:rPr spc="-5" dirty="0"/>
              <a:t> </a:t>
            </a:r>
            <a:r>
              <a:rPr spc="-10" dirty="0"/>
              <a:t>Courses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497457"/>
          <a:ext cx="10515600" cy="341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006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Good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choice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if…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CSE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121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9D2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You’ve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never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programmed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before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AND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are,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want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be,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CS,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CE,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ECE,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Info,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etc.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requires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Java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programming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CSE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122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You’ve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done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programming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(roughly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course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worth)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programming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language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AND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are,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want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be,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CS,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CE,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ECE,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Info,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etc.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requires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Java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programming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CSE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123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9D2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You’ve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taken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CSE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122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AND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are,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want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be,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CS,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CE,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ECE,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Info,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etc.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requires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Java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programming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CSE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You’ve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never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programmed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before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AND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You’re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interested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science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analysis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OR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You’d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rather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Python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Java*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OR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are,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want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be,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Physics,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Bio,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Stat,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etc.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where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analyzing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through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programming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useful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01064" y="5208777"/>
            <a:ext cx="60712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Arial"/>
                <a:cs typeface="Arial"/>
              </a:rPr>
              <a:t>Other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courses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of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interest: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CSE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154,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CSE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25" dirty="0">
                <a:latin typeface="Arial"/>
                <a:cs typeface="Arial"/>
              </a:rPr>
              <a:t>163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dirty="0">
                <a:latin typeface="Arial"/>
                <a:cs typeface="Arial"/>
              </a:rPr>
              <a:t>See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6700CA"/>
                </a:solidFill>
                <a:uFill>
                  <a:solidFill>
                    <a:srgbClr val="6700CA"/>
                  </a:solidFill>
                </a:uFill>
                <a:latin typeface="Arial"/>
                <a:cs typeface="Arial"/>
                <a:hlinkClick r:id="rId2"/>
              </a:rPr>
              <a:t>Guided</a:t>
            </a:r>
            <a:r>
              <a:rPr sz="1600" i="1" u="sng" spc="-45" dirty="0">
                <a:solidFill>
                  <a:srgbClr val="6700CA"/>
                </a:solidFill>
                <a:uFill>
                  <a:solidFill>
                    <a:srgbClr val="6700C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i="1" u="sng" spc="-10" dirty="0">
                <a:solidFill>
                  <a:srgbClr val="6700CA"/>
                </a:solidFill>
                <a:uFill>
                  <a:solidFill>
                    <a:srgbClr val="6700CA"/>
                  </a:solidFill>
                </a:uFill>
                <a:latin typeface="Arial"/>
                <a:cs typeface="Arial"/>
                <a:hlinkClick r:id="rId2"/>
              </a:rPr>
              <a:t>Self-</a:t>
            </a:r>
            <a:r>
              <a:rPr sz="1600" i="1" u="sng" dirty="0">
                <a:solidFill>
                  <a:srgbClr val="6700CA"/>
                </a:solidFill>
                <a:uFill>
                  <a:solidFill>
                    <a:srgbClr val="6700CA"/>
                  </a:solidFill>
                </a:uFill>
                <a:latin typeface="Arial"/>
                <a:cs typeface="Arial"/>
                <a:hlinkClick r:id="rId2"/>
              </a:rPr>
              <a:t>Placement</a:t>
            </a:r>
            <a:r>
              <a:rPr sz="1600" i="1" spc="-45" dirty="0">
                <a:solidFill>
                  <a:srgbClr val="6700CA"/>
                </a:solidFill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and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6700CA"/>
                </a:solidFill>
                <a:uFill>
                  <a:solidFill>
                    <a:srgbClr val="6700CA"/>
                  </a:solidFill>
                </a:uFill>
                <a:latin typeface="Arial"/>
                <a:cs typeface="Arial"/>
                <a:hlinkClick r:id="rId3"/>
              </a:rPr>
              <a:t>Introductory</a:t>
            </a:r>
            <a:r>
              <a:rPr sz="1600" i="1" u="sng" spc="-30" dirty="0">
                <a:solidFill>
                  <a:srgbClr val="6700CA"/>
                </a:solidFill>
                <a:uFill>
                  <a:solidFill>
                    <a:srgbClr val="6700C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i="1" u="sng" dirty="0">
                <a:solidFill>
                  <a:srgbClr val="6700CA"/>
                </a:solidFill>
                <a:uFill>
                  <a:solidFill>
                    <a:srgbClr val="6700CA"/>
                  </a:solidFill>
                </a:uFill>
                <a:latin typeface="Arial"/>
                <a:cs typeface="Arial"/>
                <a:hlinkClick r:id="rId3"/>
              </a:rPr>
              <a:t>Courses</a:t>
            </a:r>
            <a:r>
              <a:rPr sz="1600" i="1" spc="-35" dirty="0">
                <a:solidFill>
                  <a:srgbClr val="6700CA"/>
                </a:solidFill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for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more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info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307" y="385962"/>
            <a:ext cx="4975860" cy="1164590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1864"/>
              </a:spcBef>
            </a:pPr>
            <a:r>
              <a:rPr dirty="0"/>
              <a:t>Course</a:t>
            </a:r>
            <a:r>
              <a:rPr spc="-10" dirty="0"/>
              <a:t> Components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Arial"/>
                <a:cs typeface="Arial"/>
              </a:rPr>
              <a:t>Meetings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1264" y="1789176"/>
            <a:ext cx="1744980" cy="426720"/>
          </a:xfrm>
          <a:custGeom>
            <a:avLst/>
            <a:gdLst/>
            <a:ahLst/>
            <a:cxnLst/>
            <a:rect l="l" t="t" r="r" b="b"/>
            <a:pathLst>
              <a:path w="1744979" h="426719">
                <a:moveTo>
                  <a:pt x="1673860" y="0"/>
                </a:moveTo>
                <a:lnTo>
                  <a:pt x="71119" y="0"/>
                </a:lnTo>
                <a:lnTo>
                  <a:pt x="43451" y="5593"/>
                </a:lnTo>
                <a:lnTo>
                  <a:pt x="20843" y="20843"/>
                </a:lnTo>
                <a:lnTo>
                  <a:pt x="5593" y="43451"/>
                </a:lnTo>
                <a:lnTo>
                  <a:pt x="0" y="71120"/>
                </a:lnTo>
                <a:lnTo>
                  <a:pt x="0" y="355600"/>
                </a:lnTo>
                <a:lnTo>
                  <a:pt x="5593" y="383268"/>
                </a:lnTo>
                <a:lnTo>
                  <a:pt x="20843" y="405876"/>
                </a:lnTo>
                <a:lnTo>
                  <a:pt x="43451" y="421126"/>
                </a:lnTo>
                <a:lnTo>
                  <a:pt x="71119" y="426720"/>
                </a:lnTo>
                <a:lnTo>
                  <a:pt x="1673860" y="426720"/>
                </a:lnTo>
                <a:lnTo>
                  <a:pt x="1701528" y="421126"/>
                </a:lnTo>
                <a:lnTo>
                  <a:pt x="1724136" y="405876"/>
                </a:lnTo>
                <a:lnTo>
                  <a:pt x="1739386" y="383268"/>
                </a:lnTo>
                <a:lnTo>
                  <a:pt x="1744980" y="355600"/>
                </a:lnTo>
                <a:lnTo>
                  <a:pt x="1744980" y="71120"/>
                </a:lnTo>
                <a:lnTo>
                  <a:pt x="1739386" y="43451"/>
                </a:lnTo>
                <a:lnTo>
                  <a:pt x="1724136" y="20843"/>
                </a:lnTo>
                <a:lnTo>
                  <a:pt x="1701528" y="5593"/>
                </a:lnTo>
                <a:lnTo>
                  <a:pt x="1673860" y="0"/>
                </a:lnTo>
                <a:close/>
              </a:path>
            </a:pathLst>
          </a:custGeom>
          <a:solidFill>
            <a:srgbClr val="F98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2444" y="1889505"/>
            <a:ext cx="643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LECTURES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7797" y="1846275"/>
            <a:ext cx="3721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(x20)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01968" y="1789176"/>
            <a:ext cx="1744980" cy="426720"/>
          </a:xfrm>
          <a:custGeom>
            <a:avLst/>
            <a:gdLst/>
            <a:ahLst/>
            <a:cxnLst/>
            <a:rect l="l" t="t" r="r" b="b"/>
            <a:pathLst>
              <a:path w="1744979" h="426719">
                <a:moveTo>
                  <a:pt x="1673859" y="0"/>
                </a:moveTo>
                <a:lnTo>
                  <a:pt x="71120" y="0"/>
                </a:lnTo>
                <a:lnTo>
                  <a:pt x="43451" y="5593"/>
                </a:lnTo>
                <a:lnTo>
                  <a:pt x="20843" y="20843"/>
                </a:lnTo>
                <a:lnTo>
                  <a:pt x="5593" y="43451"/>
                </a:lnTo>
                <a:lnTo>
                  <a:pt x="0" y="71120"/>
                </a:lnTo>
                <a:lnTo>
                  <a:pt x="0" y="355600"/>
                </a:lnTo>
                <a:lnTo>
                  <a:pt x="5593" y="383268"/>
                </a:lnTo>
                <a:lnTo>
                  <a:pt x="20843" y="405876"/>
                </a:lnTo>
                <a:lnTo>
                  <a:pt x="43451" y="421126"/>
                </a:lnTo>
                <a:lnTo>
                  <a:pt x="71120" y="426720"/>
                </a:lnTo>
                <a:lnTo>
                  <a:pt x="1673859" y="426720"/>
                </a:lnTo>
                <a:lnTo>
                  <a:pt x="1701528" y="421126"/>
                </a:lnTo>
                <a:lnTo>
                  <a:pt x="1724136" y="405876"/>
                </a:lnTo>
                <a:lnTo>
                  <a:pt x="1739386" y="383268"/>
                </a:lnTo>
                <a:lnTo>
                  <a:pt x="1744979" y="355600"/>
                </a:lnTo>
                <a:lnTo>
                  <a:pt x="1744979" y="71120"/>
                </a:lnTo>
                <a:lnTo>
                  <a:pt x="1739386" y="43451"/>
                </a:lnTo>
                <a:lnTo>
                  <a:pt x="1724136" y="20843"/>
                </a:lnTo>
                <a:lnTo>
                  <a:pt x="1701528" y="5593"/>
                </a:lnTo>
                <a:lnTo>
                  <a:pt x="1673859" y="0"/>
                </a:lnTo>
                <a:close/>
              </a:path>
            </a:pathLst>
          </a:custGeom>
          <a:solidFill>
            <a:srgbClr val="F7B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57719" y="1889505"/>
            <a:ext cx="633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SECTIONS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8308" y="1875282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(x18)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9852" y="4290059"/>
            <a:ext cx="1744980" cy="426720"/>
          </a:xfrm>
          <a:custGeom>
            <a:avLst/>
            <a:gdLst/>
            <a:ahLst/>
            <a:cxnLst/>
            <a:rect l="l" t="t" r="r" b="b"/>
            <a:pathLst>
              <a:path w="1744980" h="426720">
                <a:moveTo>
                  <a:pt x="1673860" y="0"/>
                </a:moveTo>
                <a:lnTo>
                  <a:pt x="71119" y="0"/>
                </a:lnTo>
                <a:lnTo>
                  <a:pt x="43435" y="5593"/>
                </a:lnTo>
                <a:lnTo>
                  <a:pt x="20829" y="20843"/>
                </a:lnTo>
                <a:lnTo>
                  <a:pt x="5588" y="43451"/>
                </a:lnTo>
                <a:lnTo>
                  <a:pt x="0" y="71119"/>
                </a:lnTo>
                <a:lnTo>
                  <a:pt x="0" y="355600"/>
                </a:lnTo>
                <a:lnTo>
                  <a:pt x="5588" y="383268"/>
                </a:lnTo>
                <a:lnTo>
                  <a:pt x="20829" y="405876"/>
                </a:lnTo>
                <a:lnTo>
                  <a:pt x="43435" y="421126"/>
                </a:lnTo>
                <a:lnTo>
                  <a:pt x="71119" y="426719"/>
                </a:lnTo>
                <a:lnTo>
                  <a:pt x="1673860" y="426719"/>
                </a:lnTo>
                <a:lnTo>
                  <a:pt x="1701528" y="421126"/>
                </a:lnTo>
                <a:lnTo>
                  <a:pt x="1724136" y="405876"/>
                </a:lnTo>
                <a:lnTo>
                  <a:pt x="1739386" y="383268"/>
                </a:lnTo>
                <a:lnTo>
                  <a:pt x="1744980" y="355600"/>
                </a:lnTo>
                <a:lnTo>
                  <a:pt x="1744980" y="71119"/>
                </a:lnTo>
                <a:lnTo>
                  <a:pt x="1739386" y="43451"/>
                </a:lnTo>
                <a:lnTo>
                  <a:pt x="1724136" y="20843"/>
                </a:lnTo>
                <a:lnTo>
                  <a:pt x="1701528" y="5593"/>
                </a:lnTo>
                <a:lnTo>
                  <a:pt x="1673860" y="0"/>
                </a:lnTo>
                <a:close/>
              </a:path>
            </a:pathLst>
          </a:custGeom>
          <a:solidFill>
            <a:srgbClr val="53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7425" y="4299966"/>
            <a:ext cx="1049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PROGRAMMING ASSIGNMENTS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72840" y="4277867"/>
            <a:ext cx="1744980" cy="428625"/>
          </a:xfrm>
          <a:custGeom>
            <a:avLst/>
            <a:gdLst/>
            <a:ahLst/>
            <a:cxnLst/>
            <a:rect l="l" t="t" r="r" b="b"/>
            <a:pathLst>
              <a:path w="1744979" h="428625">
                <a:moveTo>
                  <a:pt x="1673606" y="0"/>
                </a:moveTo>
                <a:lnTo>
                  <a:pt x="71374" y="0"/>
                </a:lnTo>
                <a:lnTo>
                  <a:pt x="43612" y="5615"/>
                </a:lnTo>
                <a:lnTo>
                  <a:pt x="20923" y="20923"/>
                </a:lnTo>
                <a:lnTo>
                  <a:pt x="5615" y="43612"/>
                </a:lnTo>
                <a:lnTo>
                  <a:pt x="0" y="71373"/>
                </a:lnTo>
                <a:lnTo>
                  <a:pt x="0" y="356869"/>
                </a:lnTo>
                <a:lnTo>
                  <a:pt x="5615" y="384631"/>
                </a:lnTo>
                <a:lnTo>
                  <a:pt x="20923" y="407320"/>
                </a:lnTo>
                <a:lnTo>
                  <a:pt x="43612" y="422628"/>
                </a:lnTo>
                <a:lnTo>
                  <a:pt x="71374" y="428243"/>
                </a:lnTo>
                <a:lnTo>
                  <a:pt x="1673606" y="428243"/>
                </a:lnTo>
                <a:lnTo>
                  <a:pt x="1701367" y="422628"/>
                </a:lnTo>
                <a:lnTo>
                  <a:pt x="1724056" y="407320"/>
                </a:lnTo>
                <a:lnTo>
                  <a:pt x="1739364" y="384631"/>
                </a:lnTo>
                <a:lnTo>
                  <a:pt x="1744980" y="356869"/>
                </a:lnTo>
                <a:lnTo>
                  <a:pt x="1744980" y="71373"/>
                </a:lnTo>
                <a:lnTo>
                  <a:pt x="1739364" y="43612"/>
                </a:lnTo>
                <a:lnTo>
                  <a:pt x="1724056" y="20923"/>
                </a:lnTo>
                <a:lnTo>
                  <a:pt x="1701367" y="5615"/>
                </a:lnTo>
                <a:lnTo>
                  <a:pt x="1673606" y="0"/>
                </a:lnTo>
                <a:close/>
              </a:path>
            </a:pathLst>
          </a:custGeom>
          <a:solidFill>
            <a:srgbClr val="0EB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09821" y="4380103"/>
            <a:ext cx="1272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CREATIVE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5238" y="4335017"/>
            <a:ext cx="286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(x4)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9369" y="4337050"/>
            <a:ext cx="286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(x4)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80631" y="4276344"/>
            <a:ext cx="1746885" cy="428625"/>
          </a:xfrm>
          <a:custGeom>
            <a:avLst/>
            <a:gdLst/>
            <a:ahLst/>
            <a:cxnLst/>
            <a:rect l="l" t="t" r="r" b="b"/>
            <a:pathLst>
              <a:path w="1746884" h="428625">
                <a:moveTo>
                  <a:pt x="1675129" y="0"/>
                </a:moveTo>
                <a:lnTo>
                  <a:pt x="71374" y="0"/>
                </a:lnTo>
                <a:lnTo>
                  <a:pt x="43612" y="5615"/>
                </a:lnTo>
                <a:lnTo>
                  <a:pt x="20923" y="20923"/>
                </a:lnTo>
                <a:lnTo>
                  <a:pt x="5615" y="43612"/>
                </a:lnTo>
                <a:lnTo>
                  <a:pt x="0" y="71373"/>
                </a:lnTo>
                <a:lnTo>
                  <a:pt x="0" y="356869"/>
                </a:lnTo>
                <a:lnTo>
                  <a:pt x="5615" y="384631"/>
                </a:lnTo>
                <a:lnTo>
                  <a:pt x="20923" y="407320"/>
                </a:lnTo>
                <a:lnTo>
                  <a:pt x="43612" y="422628"/>
                </a:lnTo>
                <a:lnTo>
                  <a:pt x="71374" y="428243"/>
                </a:lnTo>
                <a:lnTo>
                  <a:pt x="1675129" y="428243"/>
                </a:lnTo>
                <a:lnTo>
                  <a:pt x="1702891" y="422628"/>
                </a:lnTo>
                <a:lnTo>
                  <a:pt x="1725580" y="407320"/>
                </a:lnTo>
                <a:lnTo>
                  <a:pt x="1740888" y="384631"/>
                </a:lnTo>
                <a:lnTo>
                  <a:pt x="1746503" y="356869"/>
                </a:lnTo>
                <a:lnTo>
                  <a:pt x="1746503" y="71373"/>
                </a:lnTo>
                <a:lnTo>
                  <a:pt x="1740888" y="43612"/>
                </a:lnTo>
                <a:lnTo>
                  <a:pt x="1725580" y="20923"/>
                </a:lnTo>
                <a:lnTo>
                  <a:pt x="1702891" y="5615"/>
                </a:lnTo>
                <a:lnTo>
                  <a:pt x="1675129" y="0"/>
                </a:lnTo>
                <a:close/>
              </a:path>
            </a:pathLst>
          </a:custGeom>
          <a:solidFill>
            <a:srgbClr val="EE5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78420" y="4377944"/>
            <a:ext cx="551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QUIZZES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8431" y="4335017"/>
            <a:ext cx="287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(x3)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0257" y="2323033"/>
            <a:ext cx="300736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We’re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here!</a:t>
            </a:r>
            <a:endParaRPr sz="1400">
              <a:latin typeface="Arial"/>
              <a:cs typeface="Arial"/>
            </a:endParaRPr>
          </a:p>
          <a:p>
            <a:pPr marL="299085" marR="47942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Introduce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concepts,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practice </a:t>
            </a:r>
            <a:r>
              <a:rPr sz="1400" dirty="0">
                <a:latin typeface="Arial"/>
                <a:cs typeface="Arial"/>
              </a:rPr>
              <a:t>ideas,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discuss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applications.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Arial"/>
                <a:cs typeface="Arial"/>
              </a:rPr>
              <a:t>Pre-</a:t>
            </a:r>
            <a:r>
              <a:rPr sz="1400" dirty="0">
                <a:latin typeface="Arial"/>
                <a:cs typeface="Arial"/>
              </a:rPr>
              <a:t>class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materials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prepare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for </a:t>
            </a:r>
            <a:r>
              <a:rPr sz="1400" dirty="0">
                <a:latin typeface="Arial"/>
                <a:cs typeface="Arial"/>
              </a:rPr>
              <a:t>class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each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day.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before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class.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80961" y="2324226"/>
            <a:ext cx="355727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Held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person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More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practice,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reviews,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applications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TA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advice,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how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effective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student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Preparation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quizzes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20" dirty="0">
                <a:latin typeface="Arial"/>
                <a:cs typeface="Arial"/>
              </a:rPr>
              <a:t> exams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60642" y="4824729"/>
            <a:ext cx="222059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Taken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section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45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minutes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computer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1579" y="4813757"/>
            <a:ext cx="21075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More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open-ended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assignments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Explore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new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ideas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applications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7982" y="4821427"/>
            <a:ext cx="285623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Structured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assignments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Programming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Java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Applying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implementing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course concepts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343643" y="4273296"/>
            <a:ext cx="1746885" cy="426720"/>
          </a:xfrm>
          <a:custGeom>
            <a:avLst/>
            <a:gdLst/>
            <a:ahLst/>
            <a:cxnLst/>
            <a:rect l="l" t="t" r="r" b="b"/>
            <a:pathLst>
              <a:path w="1746884" h="426720">
                <a:moveTo>
                  <a:pt x="1675383" y="0"/>
                </a:moveTo>
                <a:lnTo>
                  <a:pt x="71120" y="0"/>
                </a:lnTo>
                <a:lnTo>
                  <a:pt x="43451" y="5593"/>
                </a:lnTo>
                <a:lnTo>
                  <a:pt x="20843" y="20843"/>
                </a:lnTo>
                <a:lnTo>
                  <a:pt x="5593" y="43451"/>
                </a:lnTo>
                <a:lnTo>
                  <a:pt x="0" y="71119"/>
                </a:lnTo>
                <a:lnTo>
                  <a:pt x="0" y="355599"/>
                </a:lnTo>
                <a:lnTo>
                  <a:pt x="5593" y="383268"/>
                </a:lnTo>
                <a:lnTo>
                  <a:pt x="20843" y="405876"/>
                </a:lnTo>
                <a:lnTo>
                  <a:pt x="43451" y="421126"/>
                </a:lnTo>
                <a:lnTo>
                  <a:pt x="71120" y="426719"/>
                </a:lnTo>
                <a:lnTo>
                  <a:pt x="1675383" y="426719"/>
                </a:lnTo>
                <a:lnTo>
                  <a:pt x="1703052" y="421126"/>
                </a:lnTo>
                <a:lnTo>
                  <a:pt x="1725660" y="405876"/>
                </a:lnTo>
                <a:lnTo>
                  <a:pt x="1740910" y="383268"/>
                </a:lnTo>
                <a:lnTo>
                  <a:pt x="1746503" y="355599"/>
                </a:lnTo>
                <a:lnTo>
                  <a:pt x="1746503" y="71119"/>
                </a:lnTo>
                <a:lnTo>
                  <a:pt x="1740910" y="43451"/>
                </a:lnTo>
                <a:lnTo>
                  <a:pt x="1725660" y="20843"/>
                </a:lnTo>
                <a:lnTo>
                  <a:pt x="1703052" y="5593"/>
                </a:lnTo>
                <a:lnTo>
                  <a:pt x="1675383" y="0"/>
                </a:lnTo>
                <a:close/>
              </a:path>
            </a:pathLst>
          </a:custGeom>
          <a:solidFill>
            <a:srgbClr val="AD5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018268" y="4374642"/>
            <a:ext cx="39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EXAM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1291696" y="4331589"/>
            <a:ext cx="286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(x1)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23907" y="4821427"/>
            <a:ext cx="1769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Culminating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exam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400" b="1" dirty="0">
                <a:latin typeface="Arial"/>
                <a:cs typeface="Arial"/>
              </a:rPr>
              <a:t>Date/Time TBA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982" y="3798189"/>
            <a:ext cx="1005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Assessments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1918</Words>
  <Application>Microsoft Office PowerPoint</Application>
  <PresentationFormat>Widescreen</PresentationFormat>
  <Paragraphs>413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Segoe UI Emoji</vt:lpstr>
      <vt:lpstr>Office Theme</vt:lpstr>
      <vt:lpstr>Welcome to CSE 121!</vt:lpstr>
      <vt:lpstr>Agenda</vt:lpstr>
      <vt:lpstr>Agenda</vt:lpstr>
      <vt:lpstr>Hi, I’m Miya! (she/her)</vt:lpstr>
      <vt:lpstr>Meet your 40 TAs!</vt:lpstr>
      <vt:lpstr>Agenda</vt:lpstr>
      <vt:lpstr>Learning Objectives</vt:lpstr>
      <vt:lpstr>Other Similar Courses</vt:lpstr>
      <vt:lpstr>Course Components Meetings</vt:lpstr>
      <vt:lpstr>Agenda</vt:lpstr>
      <vt:lpstr>PowerPoint Presentation</vt:lpstr>
      <vt:lpstr>How Learning Works</vt:lpstr>
      <vt:lpstr>Metacognition</vt:lpstr>
      <vt:lpstr>Learning in CSE 121 (or anywhere)</vt:lpstr>
      <vt:lpstr>Course Culture and Support</vt:lpstr>
      <vt:lpstr>Course Culture and Support: Getting Help</vt:lpstr>
      <vt:lpstr>Course Culture and Support</vt:lpstr>
      <vt:lpstr>The World Around CSE 121</vt:lpstr>
      <vt:lpstr>Agenda</vt:lpstr>
      <vt:lpstr>Course Website</vt:lpstr>
      <vt:lpstr>Course Website</vt:lpstr>
      <vt:lpstr>Ed</vt:lpstr>
      <vt:lpstr>Other Course Tools</vt:lpstr>
      <vt:lpstr>Agenda</vt:lpstr>
      <vt:lpstr>Assessment and Grading</vt:lpstr>
      <vt:lpstr>Resubmission</vt:lpstr>
      <vt:lpstr>Grading</vt:lpstr>
      <vt:lpstr>Agenda</vt:lpstr>
      <vt:lpstr>Collaboration Policy</vt:lpstr>
      <vt:lpstr>Help Us Improve!</vt:lpstr>
      <vt:lpstr>“Homework” for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CSE 121!</dc:title>
  <dc:creator>Brett Wortzman</dc:creator>
  <cp:lastModifiedBy>mnats</cp:lastModifiedBy>
  <cp:revision>14</cp:revision>
  <dcterms:created xsi:type="dcterms:W3CDTF">2023-04-21T19:54:48Z</dcterms:created>
  <dcterms:modified xsi:type="dcterms:W3CDTF">2023-09-28T00:18:31Z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2023-04-21T00:00:00Z</vt:filetime>
  </property>
  <property fmtid="{D5CDD505-2E9C-101B-9397-08002B2CF9AE}" pid="5" name="Producer">
    <vt:lpwstr>Microsoft® PowerPoint® 2019</vt:lpwstr>
  </property>
</Properties>
</file>