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HniEjpUu9/53ZcarIF2nLEIE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ba Garz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EEE0-7874-40D9-B02F-F258DE8F10CE}">
  <a:tblStyle styleId="{2F6EEEE0-7874-40D9-B02F-F258DE8F10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5d9513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5d9513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05d95136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6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0/" TargetMode="External"/><Relationship Id="rId12" Type="http://schemas.openxmlformats.org/officeDocument/2006/relationships/hyperlink" Target="https://courses.cs.washington.edu/courses/cse374/" TargetMode="External"/><Relationship Id="rId17" Type="http://schemas.openxmlformats.org/officeDocument/2006/relationships/hyperlink" Target="https://courses.cs.washington.edu/courses/cse123/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courses.cs.washington.edu/courses/cse122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ourses.cs.washington.edu/courses/cse341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nonmajor-options/nonmajor-course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www.cs.washington.edu/academics/ugrad/current-studen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stem.org/us/courses/23931/discussion/229453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spreadsheets/d/1vDbsItvO_7a_Q6LDb5XwCZEuol1yYtsDDkb-_J_2J8g/copy" TargetMode="External"/><Relationship Id="rId5" Type="http://schemas.openxmlformats.org/officeDocument/2006/relationships/hyperlink" Target="https://courses.cs.washington.edu/courses/cse121/22au/exams/121au22_final_cheatsheet.pdf" TargetMode="External"/><Relationship Id="rId4" Type="http://schemas.openxmlformats.org/officeDocument/2006/relationships/hyperlink" Target="https://courses.cs.washington.edu/courses/cse121/22au/exams/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26" Type="http://schemas.openxmlformats.org/officeDocument/2006/relationships/image" Target="../media/image32.jpg"/><Relationship Id="rId39" Type="http://schemas.openxmlformats.org/officeDocument/2006/relationships/image" Target="../media/image45.jpg"/><Relationship Id="rId21" Type="http://schemas.openxmlformats.org/officeDocument/2006/relationships/image" Target="../media/image27.jpg"/><Relationship Id="rId34" Type="http://schemas.openxmlformats.org/officeDocument/2006/relationships/image" Target="../media/image40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29" Type="http://schemas.openxmlformats.org/officeDocument/2006/relationships/image" Target="../media/image35.jpg"/><Relationship Id="rId41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32" Type="http://schemas.openxmlformats.org/officeDocument/2006/relationships/image" Target="../media/image38.jpg"/><Relationship Id="rId37" Type="http://schemas.openxmlformats.org/officeDocument/2006/relationships/image" Target="../media/image43.jpg"/><Relationship Id="rId40" Type="http://schemas.openxmlformats.org/officeDocument/2006/relationships/image" Target="../media/image46.pn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28" Type="http://schemas.openxmlformats.org/officeDocument/2006/relationships/image" Target="../media/image34.jpg"/><Relationship Id="rId36" Type="http://schemas.openxmlformats.org/officeDocument/2006/relationships/image" Target="../media/image42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31" Type="http://schemas.openxmlformats.org/officeDocument/2006/relationships/image" Target="../media/image37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8.jpg"/><Relationship Id="rId27" Type="http://schemas.openxmlformats.org/officeDocument/2006/relationships/image" Target="../media/image33.jpg"/><Relationship Id="rId30" Type="http://schemas.openxmlformats.org/officeDocument/2006/relationships/image" Target="../media/image36.jpg"/><Relationship Id="rId35" Type="http://schemas.openxmlformats.org/officeDocument/2006/relationships/image" Target="../media/image41.jpg"/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g"/><Relationship Id="rId33" Type="http://schemas.openxmlformats.org/officeDocument/2006/relationships/image" Target="../media/image39.png"/><Relationship Id="rId38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22 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or “What can I do with what I learned?”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Digitize basketball players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Help DHH people identify sounds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Recognize disinformation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8"/>
              </a:rPr>
              <a:t>Make movies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9"/>
              </a:rPr>
              <a:t>Improve digital collaboration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10"/>
              </a:rPr>
              <a:t>Fix Olympic badminton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And so much more!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24731" y="3027679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Majors</a:t>
            </a:r>
            <a:endParaRPr/>
          </a:p>
        </p:txBody>
      </p:sp>
      <p:graphicFrame>
        <p:nvGraphicFramePr>
          <p:cNvPr id="249" name="Google Shape;249;p13"/>
          <p:cNvGraphicFramePr/>
          <p:nvPr/>
        </p:nvGraphicFramePr>
        <p:xfrm>
          <a:off x="838199" y="3499863"/>
          <a:ext cx="4761475" cy="23673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CSE 341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Programming languages (!)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CSE 340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Interaction programming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2265680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Non-majors</a:t>
            </a:r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aphicFrame>
        <p:nvGraphicFramePr>
          <p:cNvPr id="253" name="Google Shape;253;p13"/>
          <p:cNvGraphicFramePr/>
          <p:nvPr/>
        </p:nvGraphicFramePr>
        <p:xfrm>
          <a:off x="6169024" y="2765706"/>
          <a:ext cx="4783475" cy="313101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Intro. to web programming (several languages)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Data structures and algorithms (non-majors)</a:t>
                      </a:r>
                      <a:endParaRPr sz="160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programming and tools (C/C++)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3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Intro. to Machine Learning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  <p:graphicFrame>
        <p:nvGraphicFramePr>
          <p:cNvPr id="256" name="Google Shape;256;p13"/>
          <p:cNvGraphicFramePr/>
          <p:nvPr/>
        </p:nvGraphicFramePr>
        <p:xfrm>
          <a:off x="838199" y="1844029"/>
          <a:ext cx="4761475" cy="118365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6"/>
                        </a:rPr>
                        <a:t>CSE 122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7"/>
                        </a:rPr>
                        <a:t>CSE 123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III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can I get better at programming?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Practice!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How can I learn to X?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Search online, read books, look at examples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should I work on next?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Anything you can think of!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/>
              <a:t>)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Beware</a:t>
            </a:r>
            <a:r>
              <a:rPr lang="en-US"/>
              <a:t>: it’s hard to tell what’s easy and what’s hard.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Should I learn another language? Which one?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That depends–what do you want to do?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What’s the best programming language?</a:t>
            </a:r>
            <a:endParaRPr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😠 (take CSE 341)</a:t>
            </a:r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781294" y="39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Thank you!!!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72" name="Google Shape;2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132" y="1644685"/>
            <a:ext cx="5371574" cy="35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5"/>
          <p:cNvSpPr txBox="1"/>
          <p:nvPr/>
        </p:nvSpPr>
        <p:spPr>
          <a:xfrm>
            <a:off x="4050889" y="5427617"/>
            <a:ext cx="39764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Us (Almost) Anything!</a:t>
            </a:r>
            <a:endParaRPr/>
          </a:p>
        </p:txBody>
      </p:sp>
      <p:pic>
        <p:nvPicPr>
          <p:cNvPr id="274" name="Google Shape;274;p15"/>
          <p:cNvPicPr preferRelativeResize="0"/>
          <p:nvPr/>
        </p:nvPicPr>
        <p:blipFill rotWithShape="1">
          <a:blip r:embed="rId4">
            <a:alphaModFix/>
          </a:blip>
          <a:srcRect r="10189" b="9974"/>
          <a:stretch/>
        </p:blipFill>
        <p:spPr>
          <a:xfrm>
            <a:off x="8027299" y="1027906"/>
            <a:ext cx="3387538" cy="452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05d95136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105" name="Google Shape;105;g1b05d951360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g1b05d951360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P3 due tonight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R7 due Sunday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Can use to extend P3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Final exam next Wednesday, 12:30-2:20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Read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exam policies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One note page, no more than 8.5” x 11”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Reference sheet</a:t>
            </a:r>
            <a:r>
              <a:rPr lang="en-US" dirty="0"/>
              <a:t> provided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Assigned seats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Grade guarantee calculator</a:t>
            </a:r>
            <a:r>
              <a:rPr lang="en-US" dirty="0"/>
              <a:t> posted later today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>
            <a:spLocks noGrp="1"/>
          </p:cNvSpPr>
          <p:nvPr>
            <p:ph type="title"/>
          </p:nvPr>
        </p:nvSpPr>
        <p:spPr>
          <a:xfrm>
            <a:off x="514413" y="16210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Thank your TAs!</a:t>
            </a:r>
            <a:endParaRPr/>
          </a:p>
        </p:txBody>
      </p:sp>
      <p:sp>
        <p:nvSpPr>
          <p:cNvPr id="112" name="Google Shape;112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13" name="Google Shape;113;p2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Wrap-Up – Autumn 2022</a:t>
            </a:r>
            <a:endParaRPr/>
          </a:p>
        </p:txBody>
      </p:sp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955" y="16652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8840" y="52042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3863" y="2594668"/>
            <a:ext cx="91384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16960" y="3190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8368" y="135032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4433" y="45014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62139" y="4686301"/>
            <a:ext cx="90875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69278" y="397878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44473" y="49896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2">
            <a:alphaModFix/>
          </a:blip>
          <a:srcRect l="20904"/>
          <a:stretch/>
        </p:blipFill>
        <p:spPr>
          <a:xfrm>
            <a:off x="7989584" y="4066710"/>
            <a:ext cx="841776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46120" y="17064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734655" y="140293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478016" y="506412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6955" y="50853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98510" y="14047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481078" y="468587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561171" y="1402935"/>
            <a:ext cx="91684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068626" y="3622849"/>
            <a:ext cx="91357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40362" y="33580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393893" y="515418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625106" y="26114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4857813" y="207584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990961" y="417098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66067" y="1928398"/>
            <a:ext cx="76264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3165489" y="292366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837917" y="377190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989225" y="1558519"/>
            <a:ext cx="89281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2734655" y="5099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255414" y="38556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0374979" y="160100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833538" y="358707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4361956" y="3137730"/>
            <a:ext cx="82697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490947" y="420881"/>
            <a:ext cx="97676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9050522" y="245275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7955796" y="2579650"/>
            <a:ext cx="74044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10257141" y="364189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6464300" y="4842281"/>
            <a:ext cx="86654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960400" y="2526753"/>
            <a:ext cx="88130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733142" y="281693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25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5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750"/>
                            </p:stCondLst>
                            <p:childTnLst>
                              <p:par>
                                <p:cTn id="1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250"/>
                            </p:stCondLst>
                            <p:childTnLst>
                              <p:par>
                                <p:cTn id="1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750"/>
                            </p:stCondLst>
                            <p:childTnLst>
                              <p:par>
                                <p:cTn id="1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250"/>
                            </p:stCondLst>
                            <p:childTnLst>
                              <p:par>
                                <p:cTn id="1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875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9250"/>
                            </p:stCondLst>
                            <p:childTnLst>
                              <p:par>
                                <p:cTn id="1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9500"/>
                            </p:stCondLst>
                            <p:childTnLst>
                              <p:par>
                                <p:cTn id="1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or, “What did I learn in this class?”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 i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1"/>
              <a:t>Computational Thinking </a:t>
            </a:r>
            <a:r>
              <a:rPr lang="en-US"/>
              <a:t>Create an algorithm to solve a given problem and express that algorithm in a structured way (e.g. pseudocode)</a:t>
            </a:r>
            <a:endParaRPr b="0" i="0">
              <a:solidFill>
                <a:srgbClr val="21252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Calibri"/>
              <a:buAutoNum type="arabicPeriod"/>
            </a:pPr>
            <a:r>
              <a:rPr lang="en-US" b="1" i="0">
                <a:solidFill>
                  <a:srgbClr val="212529"/>
                </a:solidFill>
              </a:rPr>
              <a:t>Comprehension</a:t>
            </a:r>
            <a:r>
              <a:rPr lang="en-US" b="0" i="0">
                <a:solidFill>
                  <a:srgbClr val="212529"/>
                </a:solidFill>
              </a:rPr>
              <a:t> Trace and predict the behavior of programs and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1"/>
              <a:t>Code Writing </a:t>
            </a:r>
            <a:r>
              <a:rPr lang="en-US"/>
              <a:t>Write functionally correct Java programs that meet a provided specification using control structures, primitive data types, and basic data abstractions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1"/>
              <a:t>Communication </a:t>
            </a:r>
            <a:r>
              <a:rPr lang="en-US"/>
              <a:t>Clearly and effectively describe the behavior of a given code snippet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1"/>
              <a:t>Debugging </a:t>
            </a:r>
            <a:r>
              <a:rPr lang="en-US"/>
              <a:t>Identify errors in a method’s behavior &amp; implement fixes for identified errors</a:t>
            </a:r>
            <a:endParaRPr b="0" i="0">
              <a:solidFill>
                <a:srgbClr val="212529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529"/>
              </a:buClr>
              <a:buSzPct val="100000"/>
              <a:buFont typeface="Calibri"/>
              <a:buAutoNum type="arabicPeriod"/>
            </a:pPr>
            <a:r>
              <a:rPr lang="en-US" b="1" i="0">
                <a:solidFill>
                  <a:srgbClr val="212529"/>
                </a:solidFill>
              </a:rPr>
              <a:t>Decomposition</a:t>
            </a:r>
            <a:r>
              <a:rPr lang="en-US" b="0" i="0">
                <a:solidFill>
                  <a:srgbClr val="212529"/>
                </a:solidFill>
              </a:rPr>
              <a:t> Solve problems by breaking them into subproblems and recombining the solutions using techniques such as methods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b="1"/>
              <a:t>Ethics/Impact </a:t>
            </a:r>
            <a:r>
              <a:rPr lang="en-US"/>
              <a:t>Describe ethical and sociotechnical issues related to software and technology and explain how their choices as programmers can impact those issues</a:t>
            </a:r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160" name="Google Shape;16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Wrap-Up – Autumn 2022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6" name="Google Shape;196;p7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New Hobby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03" name="Google Shape;2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04" name="Google Shape;2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 made some pretty cool crafts yourself!</a:t>
            </a:r>
            <a:endParaRPr/>
          </a:p>
        </p:txBody>
      </p:sp>
      <p:sp>
        <p:nvSpPr>
          <p:cNvPr id="212" name="Google Shape;21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13" name="Google Shape;21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14" name="Google Shape;2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635" y="1690688"/>
            <a:ext cx="4418308" cy="38410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5" name="Google Shape;21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600" y="1690688"/>
            <a:ext cx="5601635" cy="40028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 made some pretty cool crafts yourself!</a:t>
            </a:r>
            <a:endParaRPr/>
          </a:p>
        </p:txBody>
      </p:sp>
      <p:sp>
        <p:nvSpPr>
          <p:cNvPr id="221" name="Google Shape;2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22" name="Google Shape;2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23" name="Google Shape;2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576" y="1542770"/>
            <a:ext cx="4436914" cy="44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3520" y="1682550"/>
            <a:ext cx="4495084" cy="39829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You made some pretty cool crafts yourself!</a:t>
            </a:r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Wrap-Up – Autumn 2022</a:t>
            </a:r>
            <a:endParaRPr/>
          </a:p>
        </p:txBody>
      </p:sp>
      <p:sp>
        <p:nvSpPr>
          <p:cNvPr id="231" name="Google Shape;2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2988" y="1472229"/>
            <a:ext cx="2026024" cy="25512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30" y="2620169"/>
            <a:ext cx="4064000" cy="2806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8777" y="1605280"/>
            <a:ext cx="2903423" cy="44538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597</Words>
  <Application>Microsoft Office PowerPoint</Application>
  <PresentationFormat>Widescreen</PresentationFormat>
  <Paragraphs>116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You Made It!</vt:lpstr>
      <vt:lpstr>Announcements</vt:lpstr>
      <vt:lpstr>Thank your TAs!</vt:lpstr>
      <vt:lpstr>Learning Objectives</vt:lpstr>
      <vt:lpstr>PowerPoint Presentation</vt:lpstr>
      <vt:lpstr>Digression: My New Hobby</vt:lpstr>
      <vt:lpstr>You made some pretty cool crafts yourself!</vt:lpstr>
      <vt:lpstr>You made some pretty cool crafts yourself!</vt:lpstr>
      <vt:lpstr>You made some pretty cool crafts yourself!</vt:lpstr>
      <vt:lpstr>Applications of CS</vt:lpstr>
      <vt:lpstr>Future Courses</vt:lpstr>
      <vt:lpstr>Frequently Asked Questions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Made It!</dc:title>
  <dc:creator>Brett Wortzman</dc:creator>
  <cp:lastModifiedBy>brettwo</cp:lastModifiedBy>
  <cp:revision>1</cp:revision>
  <dcterms:created xsi:type="dcterms:W3CDTF">2020-09-29T18:40:50Z</dcterms:created>
  <dcterms:modified xsi:type="dcterms:W3CDTF">2022-12-10T06:15:50Z</dcterms:modified>
</cp:coreProperties>
</file>