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  <p:sldId id="269" r:id="rId15"/>
    <p:sldId id="270" r:id="rId16"/>
    <p:sldId id="271" r:id="rId17"/>
    <p:sldId id="289" r:id="rId18"/>
    <p:sldId id="290" r:id="rId19"/>
    <p:sldId id="288" r:id="rId20"/>
    <p:sldId id="274" r:id="rId21"/>
    <p:sldId id="275" r:id="rId22"/>
    <p:sldId id="276" r:id="rId23"/>
    <p:sldId id="287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QI0ZgXoy9LUXRJexdloy81ALP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645F7E-C657-46E2-B84E-77713F07F4B8}">
  <a:tblStyle styleId="{75645F7E-C657-46E2-B84E-77713F07F4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2149" autoAdjust="0"/>
  </p:normalViewPr>
  <p:slideViewPr>
    <p:cSldViewPr snapToGrid="0">
      <p:cViewPr varScale="1">
        <p:scale>
          <a:sx n="103" d="100"/>
          <a:sy n="103" d="100"/>
        </p:scale>
        <p:origin x="1190" y="77"/>
      </p:cViewPr>
      <p:guideLst/>
    </p:cSldViewPr>
  </p:slideViewPr>
  <p:outlineViewPr>
    <p:cViewPr>
      <p:scale>
        <a:sx n="33" d="100"/>
        <a:sy n="33" d="100"/>
      </p:scale>
      <p:origin x="0" y="-9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/>
              <a:t>Brett</a:t>
            </a:r>
            <a:endParaRPr b="0" dirty="0"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:45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266" name="Google Shape;2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/>
              <a:t>Brett</a:t>
            </a:r>
            <a:endParaRPr b="0" dirty="0"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76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/>
              <a:t>Brett</a:t>
            </a:r>
            <a:endParaRPr b="0" dirty="0"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17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:55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13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304" name="Google Shape;3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Mention other tools coming soon: IntelliJ, </a:t>
            </a:r>
            <a:r>
              <a:rPr lang="en-US" i="1" dirty="0" err="1"/>
              <a:t>MyDigitalHand</a:t>
            </a:r>
            <a:r>
              <a:rPr lang="en-US" i="1" dirty="0"/>
              <a:t>, TBD polling tool (sli.do?)</a:t>
            </a:r>
            <a:endParaRPr i="1" dirty="0"/>
          </a:p>
        </p:txBody>
      </p:sp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:05</a:t>
            </a:r>
          </a:p>
          <a:p>
            <a:r>
              <a:rPr lang="en-US" dirty="0"/>
              <a:t>Elba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115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 on down comes Friday.</a:t>
            </a:r>
            <a:endParaRPr dirty="0"/>
          </a:p>
        </p:txBody>
      </p:sp>
      <p:sp>
        <p:nvSpPr>
          <p:cNvPr id="350" name="Google Shape;3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:32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Elba</a:t>
            </a:r>
            <a:endParaRPr dirty="0"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:37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Brett</a:t>
            </a:r>
            <a:endParaRPr dirty="0"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2au/syllabus/#revision-resubmission-and-reattempt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2au/syllabus/#grade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2au/syllabus/#academic-honesty-and-collaboratio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9" Type="http://schemas.openxmlformats.org/officeDocument/2006/relationships/image" Target="../media/image41.jpg"/><Relationship Id="rId21" Type="http://schemas.openxmlformats.org/officeDocument/2006/relationships/image" Target="../media/image23.jpg"/><Relationship Id="rId34" Type="http://schemas.openxmlformats.org/officeDocument/2006/relationships/image" Target="../media/image36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jpg"/><Relationship Id="rId20" Type="http://schemas.openxmlformats.org/officeDocument/2006/relationships/image" Target="../media/image22.jpg"/><Relationship Id="rId29" Type="http://schemas.openxmlformats.org/officeDocument/2006/relationships/image" Target="../media/image31.jpg"/><Relationship Id="rId41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24" Type="http://schemas.openxmlformats.org/officeDocument/2006/relationships/image" Target="../media/image26.jpg"/><Relationship Id="rId32" Type="http://schemas.openxmlformats.org/officeDocument/2006/relationships/image" Target="../media/image34.jpg"/><Relationship Id="rId37" Type="http://schemas.openxmlformats.org/officeDocument/2006/relationships/image" Target="../media/image39.jpg"/><Relationship Id="rId40" Type="http://schemas.openxmlformats.org/officeDocument/2006/relationships/image" Target="../media/image42.PN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28" Type="http://schemas.openxmlformats.org/officeDocument/2006/relationships/image" Target="../media/image30.jpg"/><Relationship Id="rId36" Type="http://schemas.openxmlformats.org/officeDocument/2006/relationships/image" Target="../media/image38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31" Type="http://schemas.openxmlformats.org/officeDocument/2006/relationships/image" Target="../media/image33.jp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jpg"/><Relationship Id="rId22" Type="http://schemas.openxmlformats.org/officeDocument/2006/relationships/image" Target="../media/image24.jpg"/><Relationship Id="rId27" Type="http://schemas.openxmlformats.org/officeDocument/2006/relationships/image" Target="../media/image29.jpg"/><Relationship Id="rId30" Type="http://schemas.openxmlformats.org/officeDocument/2006/relationships/image" Target="../media/image32.jpg"/><Relationship Id="rId35" Type="http://schemas.openxmlformats.org/officeDocument/2006/relationships/image" Target="../media/image37.jpg"/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33" Type="http://schemas.openxmlformats.org/officeDocument/2006/relationships/image" Target="../media/image35.png"/><Relationship Id="rId38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s.washington.edu/academics/ugrad/nonmajor-options/intro-cours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Welcome to CSE 121!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Brett Wortzman/Elba Garza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Autumn 2022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524000" y="4701912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Help Us Improve!</a:t>
            </a:r>
            <a:endParaRPr dirty="0"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CSE 121 is </a:t>
            </a:r>
            <a:r>
              <a:rPr lang="en-US" b="1" i="1" dirty="0"/>
              <a:t>brand new!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worked hard to build a course we think will be effective and supportive and help you succeed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probably didn’t get it all right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appreciate your patience and understanding if we need to make adjustments during the quarter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Please give us lots of feedback!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Post on Ed and/or use the Anonymous Feedback Tool</a:t>
            </a:r>
            <a:endParaRPr dirty="0"/>
          </a:p>
        </p:txBody>
      </p:sp>
      <p:sp>
        <p:nvSpPr>
          <p:cNvPr id="289" name="Google Shape;289;p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90" name="Google Shape;29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Components</a:t>
            </a:r>
            <a:endParaRPr/>
          </a:p>
        </p:txBody>
      </p:sp>
      <p:sp>
        <p:nvSpPr>
          <p:cNvPr id="221" name="Google Shape;221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51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Lessons (aka Lectures)</a:t>
            </a:r>
            <a:endParaRPr/>
          </a:p>
        </p:txBody>
      </p:sp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839788" y="2195145"/>
            <a:ext cx="5157787" cy="32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WF, 11:30 or 2:30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in KNE; recordings released after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First introductions to course concepts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Mix of presentation of content and practice activities/problems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Pre-work for most sessions</a:t>
            </a:r>
            <a:endParaRPr dirty="0"/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5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Sections</a:t>
            </a:r>
            <a:endParaRPr/>
          </a:p>
        </p:txBody>
      </p:sp>
      <p:sp>
        <p:nvSpPr>
          <p:cNvPr id="224" name="Google Shape;224;p11"/>
          <p:cNvSpPr txBox="1">
            <a:spLocks noGrp="1"/>
          </p:cNvSpPr>
          <p:nvPr>
            <p:ph type="body" idx="4"/>
          </p:nvPr>
        </p:nvSpPr>
        <p:spPr>
          <a:xfrm>
            <a:off x="6170612" y="2195145"/>
            <a:ext cx="5183188" cy="32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TuTh</a:t>
            </a:r>
            <a:r>
              <a:rPr lang="en-US" dirty="0"/>
              <a:t>, various times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Led by TAs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in person; </a:t>
            </a:r>
            <a:r>
              <a:rPr lang="en-US" b="1" i="1" dirty="0"/>
              <a:t>not </a:t>
            </a:r>
            <a:r>
              <a:rPr lang="en-US" dirty="0"/>
              <a:t>recorded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Materials will be released online afterwards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Additional review, discussion, and practice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Mostly practice problems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25" name="Google Shape;2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26" name="Google Shape;2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7" name="Google Shape;227;p11"/>
          <p:cNvSpPr txBox="1"/>
          <p:nvPr/>
        </p:nvSpPr>
        <p:spPr>
          <a:xfrm>
            <a:off x="839788" y="5418840"/>
            <a:ext cx="107331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 not taken, but you are responsible for all material (including announcements).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>
                <a:solidFill>
                  <a:schemeClr val="accent5"/>
                </a:solidFill>
              </a:rPr>
              <a:t>Our learning model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en-US" dirty="0"/>
              <a:t>Hello, World!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Assessment and grading</a:t>
            </a:r>
            <a:endParaRPr dirty="0">
              <a:solidFill>
                <a:srgbClr val="C0C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Collaboration</a:t>
            </a:r>
            <a:endParaRPr dirty="0">
              <a:solidFill>
                <a:srgbClr val="C0C0C0"/>
              </a:solidFill>
            </a:endParaRPr>
          </a:p>
        </p:txBody>
      </p:sp>
      <p:sp>
        <p:nvSpPr>
          <p:cNvPr id="235" name="Google Shape;2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p12"/>
          <p:cNvSpPr/>
          <p:nvPr/>
        </p:nvSpPr>
        <p:spPr>
          <a:xfrm flipH="1">
            <a:off x="4095656" y="4181465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43" name="Google Shape;24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44" name="Google Shape;244;p13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51" name="Google Shape;2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52" name="Google Shape;2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53" name="Google Shape;253;p14" descr="Woobles penguin"/>
          <p:cNvPicPr preferRelativeResize="0"/>
          <p:nvPr/>
        </p:nvPicPr>
        <p:blipFill rotWithShape="1">
          <a:blip r:embed="rId3">
            <a:alphaModFix/>
          </a:blip>
          <a:srcRect l="14000" t="23600" r="4999"/>
          <a:stretch/>
        </p:blipFill>
        <p:spPr>
          <a:xfrm>
            <a:off x="838200" y="2534195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60" name="Google Shape;26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61" name="Google Shape;26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l="45418" t="9557" r="15276" b="13343"/>
          <a:stretch/>
        </p:blipFill>
        <p:spPr>
          <a:xfrm>
            <a:off x="7672334" y="2534196"/>
            <a:ext cx="3439803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70" name="Google Shape;2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71" name="Google Shape;2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72" name="Google Shape;272;p16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Course Culture and Support</a:t>
            </a:r>
            <a:endParaRPr dirty="0"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Currently 841 students enrolled!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Wide range of backgrounds, interests, and goals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i="1" dirty="0"/>
              <a:t>Everyone</a:t>
            </a:r>
            <a:r>
              <a:rPr lang="en-US" dirty="0"/>
              <a:t> is new to programming</a:t>
            </a:r>
            <a:endParaRPr lang="en-US" i="1" dirty="0"/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Support and help each other!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Form study groups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If you have a question, others almost certainly do too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Lots of ways to get support from us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Message board, IPL, section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dirty="0"/>
          </a:p>
        </p:txBody>
      </p:sp>
      <p:sp>
        <p:nvSpPr>
          <p:cNvPr id="289" name="Google Shape;289;p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90" name="Google Shape;29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7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Course Culture and Support</a:t>
            </a:r>
            <a:endParaRPr dirty="0"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Policies designed with flexibility in mind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Resubmissions/Retakes, lecture recordings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dirty="0"/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But life and the world still happen…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lang="en-US" b="1" dirty="0"/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b="1" i="1" dirty="0"/>
              <a:t>Please reach out ASAP 	</a:t>
            </a:r>
            <a:r>
              <a:rPr lang="en-US" i="1" dirty="0"/>
              <a:t>if you’re struggling or have circumstances that require extra support</a:t>
            </a:r>
            <a:endParaRPr lang="en-US" b="1" i="1" dirty="0"/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SzPts val="2800"/>
            </a:pPr>
            <a:endParaRPr dirty="0"/>
          </a:p>
        </p:txBody>
      </p:sp>
      <p:sp>
        <p:nvSpPr>
          <p:cNvPr id="289" name="Google Shape;289;p1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90" name="Google Shape;29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18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4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Learning objectives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Other similar courses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components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learning model</a:t>
            </a:r>
            <a:endParaRPr dirty="0"/>
          </a:p>
        </p:txBody>
      </p:sp>
      <p:sp>
        <p:nvSpPr>
          <p:cNvPr id="288" name="Google Shape;288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dirty="0">
                <a:solidFill>
                  <a:schemeClr val="accent2"/>
                </a:solidFill>
              </a:rPr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dirty="0">
                <a:solidFill>
                  <a:schemeClr val="accent2"/>
                </a:solidFill>
              </a:rPr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dirty="0">
                <a:solidFill>
                  <a:schemeClr val="accent2"/>
                </a:solidFill>
              </a:rPr>
              <a:t>Ed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Hello, World!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Assessment and grading</a:t>
            </a:r>
            <a:endParaRPr dirty="0">
              <a:solidFill>
                <a:srgbClr val="C0C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Collaboration</a:t>
            </a:r>
            <a:endParaRPr dirty="0">
              <a:solidFill>
                <a:srgbClr val="C0C0C0"/>
              </a:solidFill>
            </a:endParaRPr>
          </a:p>
        </p:txBody>
      </p:sp>
      <p:sp>
        <p:nvSpPr>
          <p:cNvPr id="289" name="Google Shape;28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290" name="Google Shape;29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18"/>
          <p:cNvSpPr/>
          <p:nvPr/>
        </p:nvSpPr>
        <p:spPr>
          <a:xfrm flipH="1">
            <a:off x="9467756" y="2009765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46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Hello, World!</a:t>
            </a:r>
            <a:endParaRPr lang="en-US" dirty="0">
              <a:solidFill>
                <a:srgbClr val="DDDDD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Assessment and grading</a:t>
            </a:r>
            <a:endParaRPr dirty="0">
              <a:solidFill>
                <a:srgbClr val="C0C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Collaboration</a:t>
            </a:r>
            <a:endParaRPr dirty="0">
              <a:solidFill>
                <a:srgbClr val="C0C0C0"/>
              </a:solidFill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97" name="Google Shape;29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98" name="Google Shape;29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99" name="Google Shape;299;p19"/>
          <p:cNvSpPr txBox="1"/>
          <p:nvPr/>
        </p:nvSpPr>
        <p:spPr>
          <a:xfrm>
            <a:off x="1129328" y="1613158"/>
            <a:ext cx="3473152" cy="646331"/>
          </a:xfrm>
          <a:prstGeom prst="rect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cs.uw.edu/121</a:t>
            </a:r>
            <a:endParaRPr/>
          </a:p>
        </p:txBody>
      </p:sp>
      <p:sp>
        <p:nvSpPr>
          <p:cNvPr id="300" name="Google Shape;300;p19"/>
          <p:cNvSpPr txBox="1"/>
          <p:nvPr/>
        </p:nvSpPr>
        <p:spPr>
          <a:xfrm>
            <a:off x="838200" y="2423160"/>
            <a:ext cx="4320540" cy="336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Canvas)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3860" y="1001760"/>
            <a:ext cx="6533479" cy="466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3860" y="1001760"/>
            <a:ext cx="6533479" cy="46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09" name="Google Shape;30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10" name="Google Shape;310;p20"/>
          <p:cNvSpPr txBox="1"/>
          <p:nvPr/>
        </p:nvSpPr>
        <p:spPr>
          <a:xfrm>
            <a:off x="838200" y="2423160"/>
            <a:ext cx="4320540" cy="336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0"/>
          <p:cNvSpPr/>
          <p:nvPr/>
        </p:nvSpPr>
        <p:spPr>
          <a:xfrm>
            <a:off x="5583105" y="2370910"/>
            <a:ext cx="374075" cy="145953"/>
          </a:xfrm>
          <a:prstGeom prst="rect">
            <a:avLst/>
          </a:prstGeom>
          <a:noFill/>
          <a:ln w="28575" cap="flat" cmpd="sng">
            <a:solidFill>
              <a:srgbClr val="2500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0"/>
          <p:cNvSpPr txBox="1"/>
          <p:nvPr/>
        </p:nvSpPr>
        <p:spPr>
          <a:xfrm>
            <a:off x="516980" y="1880485"/>
            <a:ext cx="5638800" cy="55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/>
          </a:p>
        </p:txBody>
      </p:sp>
      <p:sp>
        <p:nvSpPr>
          <p:cNvPr id="313" name="Google Shape;313;p20"/>
          <p:cNvSpPr/>
          <p:nvPr/>
        </p:nvSpPr>
        <p:spPr>
          <a:xfrm>
            <a:off x="457201" y="2370910"/>
            <a:ext cx="4214388" cy="3094566"/>
          </a:xfrm>
          <a:prstGeom prst="rect">
            <a:avLst/>
          </a:prstGeom>
          <a:noFill/>
          <a:ln w="57150" cap="flat" cmpd="sng">
            <a:solidFill>
              <a:srgbClr val="2500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4" name="Google Shape;314;p20"/>
          <p:cNvCxnSpPr/>
          <p:nvPr/>
        </p:nvCxnSpPr>
        <p:spPr>
          <a:xfrm flipH="1">
            <a:off x="4671589" y="2370910"/>
            <a:ext cx="911516" cy="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5" name="Google Shape;315;p20"/>
          <p:cNvCxnSpPr/>
          <p:nvPr/>
        </p:nvCxnSpPr>
        <p:spPr>
          <a:xfrm flipH="1">
            <a:off x="4671589" y="2516863"/>
            <a:ext cx="911516" cy="294861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6" name="Google Shape;316;p20"/>
          <p:cNvPicPr preferRelativeResize="0"/>
          <p:nvPr/>
        </p:nvPicPr>
        <p:blipFill rotWithShape="1">
          <a:blip r:embed="rId4">
            <a:alphaModFix/>
          </a:blip>
          <a:srcRect l="24696"/>
          <a:stretch/>
        </p:blipFill>
        <p:spPr>
          <a:xfrm>
            <a:off x="475496" y="2384939"/>
            <a:ext cx="4187040" cy="3066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Ed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72269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online learning platform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Lessons, sections, assignments posted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Linked from calendar</a:t>
            </a:r>
          </a:p>
          <a:p>
            <a:pPr marL="228600" indent="-228600">
              <a:buSzPts val="2800"/>
            </a:pPr>
            <a:r>
              <a:rPr lang="en-US" dirty="0"/>
              <a:t>Submit graded work</a:t>
            </a:r>
          </a:p>
          <a:p>
            <a:pPr marL="228600" indent="-228600">
              <a:buSzPts val="2800"/>
            </a:pPr>
            <a:r>
              <a:rPr lang="en-US" dirty="0"/>
              <a:t>Receive/View feedback</a:t>
            </a:r>
          </a:p>
          <a:p>
            <a:pPr marL="228600" indent="-228600">
              <a:buSzPts val="2800"/>
            </a:pPr>
            <a:r>
              <a:rPr lang="en-US" dirty="0"/>
              <a:t>Message board</a:t>
            </a:r>
          </a:p>
          <a:p>
            <a:pPr marL="685800" lvl="1" indent="-228600">
              <a:buSzPts val="2800"/>
            </a:pPr>
            <a:r>
              <a:rPr lang="en-US" dirty="0"/>
              <a:t>Including announcements</a:t>
            </a:r>
          </a:p>
        </p:txBody>
      </p:sp>
      <p:sp>
        <p:nvSpPr>
          <p:cNvPr id="323" name="Google Shape;3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24" name="Google Shape;3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6137" y="1158844"/>
            <a:ext cx="6390798" cy="3997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0F2396-228A-4F71-9361-11E80C3F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💻: 👋🌎</a:t>
            </a:r>
            <a:br>
              <a:rPr lang="en-US" dirty="0"/>
            </a:br>
            <a:r>
              <a:rPr lang="en-US" dirty="0"/>
              <a:t>Hello, World!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43E2B5-435A-4184-BAE0-DBBBB92D2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D7DD4-83AC-4572-80F0-F138CECEF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53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53" name="Google Shape;35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/>
          </a:p>
          <a:p>
            <a:pPr marL="228600" indent="-228600">
              <a:buClr>
                <a:schemeClr val="accent2"/>
              </a:buClr>
              <a:buSzPts val="2800"/>
            </a:pPr>
            <a:r>
              <a:rPr lang="en-US" dirty="0"/>
              <a:t>Hello, World!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dirty="0">
                <a:solidFill>
                  <a:schemeClr val="accent2"/>
                </a:solidFill>
              </a:rPr>
              <a:t>Assessment and grading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Collaboration</a:t>
            </a:r>
            <a:endParaRPr dirty="0"/>
          </a:p>
        </p:txBody>
      </p:sp>
      <p:sp>
        <p:nvSpPr>
          <p:cNvPr id="355" name="Google Shape;35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356" name="Google Shape;35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57" name="Google Shape;357;p24"/>
          <p:cNvSpPr/>
          <p:nvPr/>
        </p:nvSpPr>
        <p:spPr>
          <a:xfrm flipH="1">
            <a:off x="10075979" y="3830107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Assignments and Grading</a:t>
            </a:r>
            <a:endParaRPr dirty="0"/>
          </a:p>
        </p:txBody>
      </p:sp>
      <p:sp>
        <p:nvSpPr>
          <p:cNvPr id="363" name="Google Shape;36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goal in the course is for you to </a:t>
            </a:r>
            <a:r>
              <a:rPr lang="en-US" b="1" dirty="0"/>
              <a:t>gain proficiency the concepts and skills </a:t>
            </a:r>
            <a:r>
              <a:rPr lang="en-US" dirty="0"/>
              <a:t>we teach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assess your proficiency by asking you to apply the concepts and skills on tasks or 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By necessity, we are assessing your </a:t>
            </a:r>
            <a:r>
              <a:rPr lang="en-US" i="1" dirty="0"/>
              <a:t>work</a:t>
            </a:r>
            <a:r>
              <a:rPr lang="en-US" dirty="0"/>
              <a:t> as a proxy for your proficiency</a:t>
            </a:r>
            <a:endParaRPr dirty="0"/>
          </a:p>
        </p:txBody>
      </p:sp>
      <p:sp>
        <p:nvSpPr>
          <p:cNvPr id="364" name="Google Shape;36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65" name="Google Shape;36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Assignments</a:t>
            </a:r>
            <a:endParaRPr dirty="0"/>
          </a:p>
        </p:txBody>
      </p:sp>
      <p:sp>
        <p:nvSpPr>
          <p:cNvPr id="371" name="Google Shape;37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Your learning in this course will be assessed in four ways: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Programming Assignments (~biweekly, 4 total)</a:t>
            </a:r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Structured programming assignments to assess your proficiency of programming concepts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Creative Projects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Smaller, more open-ended assignments to give you space to explore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Quizzes (4 total, in section)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Series of problems covering all material up to that point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Final Exam (Wednesday, December 14)</a:t>
            </a:r>
          </a:p>
          <a:p>
            <a:pPr marL="1143000" lvl="2" indent="-228600">
              <a:buSzPts val="2400"/>
            </a:pPr>
            <a:r>
              <a:rPr lang="en-US" dirty="0"/>
              <a:t>Final, culminating assessment of all your skills and knowledge</a:t>
            </a:r>
          </a:p>
          <a:p>
            <a:pPr marL="1143000" lvl="2" indent="-228600">
              <a:buSzPts val="2400"/>
            </a:pPr>
            <a:endParaRPr b="1" dirty="0"/>
          </a:p>
        </p:txBody>
      </p:sp>
      <p:sp>
        <p:nvSpPr>
          <p:cNvPr id="372" name="Google Shape;3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73" name="Google Shape;3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Resubmission/Retakes</a:t>
            </a:r>
            <a:endParaRPr dirty="0"/>
          </a:p>
        </p:txBody>
      </p:sp>
      <p:sp>
        <p:nvSpPr>
          <p:cNvPr id="379" name="Google Shape;37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/>
              <a:t>Learning takes time, and doesn’t always happen on the first try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One previous Programming Assignment or Creative Project can be </a:t>
            </a:r>
            <a:r>
              <a:rPr lang="en-US" b="1" dirty="0"/>
              <a:t>resubmitted</a:t>
            </a:r>
            <a:r>
              <a:rPr lang="en-US" dirty="0"/>
              <a:t> each week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Must be accompanied by a write-up describing changes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Grade on resubmission will replace original grade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Each assignment should only be resubmitted once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en-US" dirty="0"/>
              <a:t>Each Quiz can be retaken once</a:t>
            </a:r>
          </a:p>
          <a:p>
            <a:pPr marL="685800" lvl="1" indent="-228600">
              <a:buSzPts val="2400"/>
            </a:pPr>
            <a:r>
              <a:rPr lang="en-US" dirty="0"/>
              <a:t>Retakes scheduled at certain times– details forthcoming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  <p:sp>
        <p:nvSpPr>
          <p:cNvPr id="380" name="Google Shape;38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81" name="Google Shape;38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87" name="Google Shape;38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2202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Grades should reflect your proficiency in the course objectives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assignments will be graded </a:t>
            </a:r>
            <a:r>
              <a:rPr lang="en-US" b="1" dirty="0"/>
              <a:t>E (Excellent), S (Satisfactory), or N (Not yet)</a:t>
            </a:r>
          </a:p>
          <a:p>
            <a:pPr marL="685800" lvl="1" indent="-228600">
              <a:spcBef>
                <a:spcPts val="1000"/>
              </a:spcBef>
              <a:buSzPct val="100000"/>
            </a:pPr>
            <a:r>
              <a:rPr lang="en-US" dirty="0"/>
              <a:t>Under certain circumstances, a grade of U (</a:t>
            </a:r>
            <a:r>
              <a:rPr lang="en-US" dirty="0" err="1"/>
              <a:t>Unassessable</a:t>
            </a:r>
            <a:r>
              <a:rPr lang="en-US" dirty="0"/>
              <a:t>) may be assigned</a:t>
            </a:r>
          </a:p>
          <a:p>
            <a:pPr marL="685800" lvl="1" indent="-228600">
              <a:spcBef>
                <a:spcPts val="1000"/>
              </a:spcBef>
              <a:buSzPct val="100000"/>
            </a:pPr>
            <a:r>
              <a:rPr lang="en-US" dirty="0"/>
              <a:t>In some cases, not all grades will be given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Final grades will be assigned based on the </a:t>
            </a:r>
            <a:r>
              <a:rPr lang="en-US" b="1" dirty="0"/>
              <a:t>amount of work at each level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  <p:sp>
        <p:nvSpPr>
          <p:cNvPr id="388" name="Google Shape;3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389" name="Google Shape;3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95" name="Google Shape;39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96" name="Google Shape;39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Hello, World!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Assessment and grading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dirty="0">
                <a:solidFill>
                  <a:schemeClr val="accent2"/>
                </a:solidFill>
              </a:rPr>
              <a:t>Collaboration</a:t>
            </a:r>
            <a:endParaRPr dirty="0"/>
          </a:p>
        </p:txBody>
      </p:sp>
      <p:sp>
        <p:nvSpPr>
          <p:cNvPr id="397" name="Google Shape;39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398" name="Google Shape;39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99" name="Google Shape;399;p29"/>
          <p:cNvSpPr/>
          <p:nvPr/>
        </p:nvSpPr>
        <p:spPr>
          <a:xfrm flipH="1">
            <a:off x="8472914" y="4326499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>
                <a:solidFill>
                  <a:schemeClr val="accent5"/>
                </a:solidFill>
              </a:rPr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Hello, World!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Assessment and grading</a:t>
            </a:r>
            <a:endParaRPr dirty="0">
              <a:solidFill>
                <a:srgbClr val="C0C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Collaboration</a:t>
            </a:r>
            <a:endParaRPr dirty="0">
              <a:solidFill>
                <a:srgbClr val="C0C0C0"/>
              </a:solidFill>
            </a:endParaRPr>
          </a:p>
        </p:txBody>
      </p:sp>
      <p:sp>
        <p:nvSpPr>
          <p:cNvPr id="109" name="Google Shape;10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110" name="Google Shape;1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1" name="Google Shape;111;p3"/>
          <p:cNvSpPr/>
          <p:nvPr/>
        </p:nvSpPr>
        <p:spPr>
          <a:xfrm flipH="1">
            <a:off x="2554014" y="1992762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405" name="Google Shape;40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Learning is hard, but it’s easier when you learn from each other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You are encouraged to form study groups; work together on pre-class work, practice and review; and discuss your ideas and approaches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work you submit for grading </a:t>
            </a:r>
            <a:r>
              <a:rPr lang="en-US" b="1" dirty="0"/>
              <a:t>must be </a:t>
            </a:r>
            <a:r>
              <a:rPr lang="en-US" b="1" i="1" dirty="0"/>
              <a:t>predominantly </a:t>
            </a:r>
            <a:r>
              <a:rPr lang="en-US" b="1" dirty="0"/>
              <a:t>and </a:t>
            </a:r>
            <a:r>
              <a:rPr lang="en-US" b="1" i="1" dirty="0"/>
              <a:t>substantially </a:t>
            </a:r>
            <a:r>
              <a:rPr lang="en-US" b="1" dirty="0"/>
              <a:t>your own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Work that violates policy may be withdrawn within 72 hours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406" name="Google Shape;40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407" name="Google Shape;40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Hi, I’m Brett! (he/him)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555361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Associate Teaching Professor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Frequent intro CS instructor 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Lead designer/developer of new 12X curriculum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Also interested in CS education/pedagogy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Previously: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trained CS teachers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developed CS curriculum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taught high school CS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worked as a software engineer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8" name="Google Shape;11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119" name="Google Shape;11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 r="27378"/>
          <a:stretch/>
        </p:blipFill>
        <p:spPr>
          <a:xfrm>
            <a:off x="8610600" y="2018611"/>
            <a:ext cx="3182830" cy="292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Hi, I’m Elba! (she/her)</a:t>
            </a:r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555361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Newly minted Assistant Teaching Professor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PhD in CS (Computer Architecture)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Previously: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taught CSCE 121... at a different university!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TA’d multiple CS courses</a:t>
            </a:r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128" name="Google Shape;1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0311" y="3077172"/>
            <a:ext cx="2269458" cy="3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520323" y="555959"/>
            <a:ext cx="3029433" cy="2269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Meet (most of) your 42 TAs!</a:t>
            </a:r>
            <a:endParaRPr dirty="0"/>
          </a:p>
        </p:txBody>
      </p:sp>
      <p:sp>
        <p:nvSpPr>
          <p:cNvPr id="156" name="Google Shape;15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0 - Autumn 2022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61A1C-9DC7-42EE-9F79-CD7F531FB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55" y="166525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DF18A-E16A-4DB5-8ED6-E754ACBE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40" y="520424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E636B-E369-46F1-A136-99C3C09DA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863" y="2594668"/>
            <a:ext cx="913846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567A4-790D-44A9-B9D8-7ACC40026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960" y="319088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0292B-E871-406C-8094-5E88AF5AE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368" y="1350328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8FCD6-D37E-44F1-8D14-ADF7E56E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433" y="4501473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5A0B27-8F3C-48B1-99C8-D202B31E0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2139" y="4686301"/>
            <a:ext cx="908755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D2B0B5-01F1-48AE-986D-EBE46D224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9278" y="3978789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AE3871-C035-40DC-A7E7-395AEC216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4473" y="4989600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EE81A1-D7F7-42B3-8A0B-491FBE4976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904"/>
          <a:stretch/>
        </p:blipFill>
        <p:spPr>
          <a:xfrm>
            <a:off x="7989584" y="4066710"/>
            <a:ext cx="841776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F969F8-0107-42AC-928F-9A69A3EF04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6120" y="170643"/>
            <a:ext cx="9144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916C4B-992A-4F0A-A313-2D80C482F7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4655" y="1402935"/>
            <a:ext cx="914400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4656877-66A7-4B61-9D3C-2F960FD230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78016" y="5064126"/>
            <a:ext cx="914400" cy="914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6B4DA9-BE7F-46BB-A6B9-AE62560F55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955" y="5085385"/>
            <a:ext cx="914400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8925A4-7040-4254-BB5C-0B8ADA9142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8510" y="1404764"/>
            <a:ext cx="914400" cy="91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69548B-39B9-4C22-871C-1F91E83A5D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81078" y="4685877"/>
            <a:ext cx="914400" cy="91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C36057-B440-4DE1-996B-37B052F6B9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1171" y="1402935"/>
            <a:ext cx="916845" cy="914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F0AFE4-645E-4B13-89DB-474CA872C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68626" y="3622849"/>
            <a:ext cx="913574" cy="91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0832B8-435D-4C25-9C16-A0A18BF4DC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40362" y="3358010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8522BE-9CE8-42CB-AAA7-6A1F7FC153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93893" y="5154180"/>
            <a:ext cx="914400" cy="914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B85AE1-81D9-4C08-BDA4-2225731BB27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25106" y="2611457"/>
            <a:ext cx="914400" cy="914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A236901-3268-49EC-AB9D-83E53CAB193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57813" y="2075841"/>
            <a:ext cx="914400" cy="914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956D1E0-80D0-4B50-8E26-81131ED21AB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90961" y="4170985"/>
            <a:ext cx="914400" cy="914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A13E12E-0771-4F8E-86F7-6D4E66BED68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66067" y="1928398"/>
            <a:ext cx="762643" cy="914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5E24CA-2627-478A-8667-1BE74935A2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65489" y="2923662"/>
            <a:ext cx="914400" cy="914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AC477D-5651-4A9C-AE3A-18FEE983795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37917" y="3771901"/>
            <a:ext cx="914400" cy="914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AA5703F-1823-4FEA-8587-AC96F6D1167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89225" y="1558519"/>
            <a:ext cx="892817" cy="914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0603922-DE7E-45EE-9CC9-4DFCF5D800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734655" y="5099400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D528804-8120-4E96-99A6-AAA033956A2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5414" y="3855612"/>
            <a:ext cx="914400" cy="914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87206D4-C95B-4C13-8876-D05125F14FF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74979" y="1601007"/>
            <a:ext cx="914400" cy="91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EA9C4BE-3708-4BB8-866E-BAD66AF7653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33538" y="3587073"/>
            <a:ext cx="914400" cy="9144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6A6EB8B-BE36-472C-BFD2-25C61BE8CEF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61956" y="3137730"/>
            <a:ext cx="826971" cy="9144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BE3988C2-A065-4196-80B3-26C02E8B913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490947" y="420881"/>
            <a:ext cx="976762" cy="9144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5ED4139-CA4B-4D58-ABF6-4446E71BBF3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50522" y="2452758"/>
            <a:ext cx="914400" cy="9144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CB766A98-3EAC-4F1C-B458-0AB27CF3D66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55796" y="2579650"/>
            <a:ext cx="740442" cy="91440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E69D94A5-F2D0-45A4-90EB-2574C994A90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257141" y="3641893"/>
            <a:ext cx="914400" cy="91440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1618405A-7F24-4E84-BE6C-0FA1EE78565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464300" y="4842281"/>
            <a:ext cx="866541" cy="91440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022D5C35-4F12-4750-8AB1-15A1425E713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960400" y="2526753"/>
            <a:ext cx="881307" cy="9144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2C3A303F-ACF7-4EA0-932A-2C14CF85130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33142" y="2816937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25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75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5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75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25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75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0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25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750"/>
                            </p:stCondLst>
                            <p:childTnLst>
                              <p:par>
                                <p:cTn id="2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96" name="Google Shape;196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Hello, World!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Assessment and grading</a:t>
            </a:r>
            <a:endParaRPr dirty="0">
              <a:solidFill>
                <a:srgbClr val="C0C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C0C0C0"/>
                </a:solidFill>
              </a:rPr>
              <a:t>Collaboration</a:t>
            </a:r>
            <a:endParaRPr dirty="0">
              <a:solidFill>
                <a:srgbClr val="C0C0C0"/>
              </a:solidFill>
            </a:endParaRPr>
          </a:p>
        </p:txBody>
      </p:sp>
      <p:sp>
        <p:nvSpPr>
          <p:cNvPr id="197" name="Google Shape;19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Lesson 0 - Autumn 2022</a:t>
            </a:r>
            <a:endParaRPr dirty="0"/>
          </a:p>
        </p:txBody>
      </p:sp>
      <p:sp>
        <p:nvSpPr>
          <p:cNvPr id="198" name="Google Shape;19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8"/>
          <p:cNvSpPr/>
          <p:nvPr/>
        </p:nvSpPr>
        <p:spPr>
          <a:xfrm flipH="1">
            <a:off x="3827868" y="2522483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205" name="Google Shape;20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will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Seven themes:</a:t>
            </a:r>
          </a:p>
          <a:p>
            <a:pPr indent="-457200">
              <a:buSzPct val="100000"/>
            </a:pPr>
            <a:r>
              <a:rPr lang="en-US" dirty="0"/>
              <a:t>Computational Thinking</a:t>
            </a:r>
          </a:p>
          <a:p>
            <a:pPr indent="-457200">
              <a:buSzPct val="100000"/>
            </a:pPr>
            <a:r>
              <a:rPr lang="en-US" dirty="0"/>
              <a:t>Code Comprehension</a:t>
            </a:r>
          </a:p>
          <a:p>
            <a:pPr indent="-457200">
              <a:buSzPct val="100000"/>
            </a:pPr>
            <a:r>
              <a:rPr lang="en-US" dirty="0"/>
              <a:t>Code Writing</a:t>
            </a:r>
          </a:p>
          <a:p>
            <a:pPr indent="-457200">
              <a:buSzPct val="100000"/>
            </a:pPr>
            <a:endParaRPr lang="en-US" dirty="0"/>
          </a:p>
          <a:p>
            <a:pPr indent="-457200">
              <a:buSzPct val="100000"/>
            </a:pPr>
            <a:endParaRPr lang="en-US" dirty="0"/>
          </a:p>
          <a:p>
            <a:pPr indent="-457200">
              <a:buSzPct val="100000"/>
            </a:pPr>
            <a:endParaRPr lang="en-US" dirty="0"/>
          </a:p>
          <a:p>
            <a:pPr indent="-457200">
              <a:buSzPct val="100000"/>
            </a:pPr>
            <a:endParaRPr lang="en-US" dirty="0"/>
          </a:p>
          <a:p>
            <a:pPr indent="-457200">
              <a:buSzPct val="100000"/>
            </a:pPr>
            <a:r>
              <a:rPr lang="en-US" dirty="0"/>
              <a:t>Communication</a:t>
            </a:r>
          </a:p>
          <a:p>
            <a:pPr indent="-457200">
              <a:buSzPct val="100000"/>
            </a:pPr>
            <a:r>
              <a:rPr lang="en-US" dirty="0"/>
              <a:t>Testing</a:t>
            </a:r>
          </a:p>
          <a:p>
            <a:pPr indent="-457200">
              <a:buSzPct val="100000"/>
            </a:pPr>
            <a:r>
              <a:rPr lang="en-US" dirty="0"/>
              <a:t>Debugging</a:t>
            </a:r>
          </a:p>
          <a:p>
            <a:pPr indent="-457200">
              <a:buSzPct val="100000"/>
            </a:pPr>
            <a:r>
              <a:rPr lang="en-US" dirty="0"/>
              <a:t>Ethics/Impact</a:t>
            </a:r>
          </a:p>
        </p:txBody>
      </p:sp>
      <p:sp>
        <p:nvSpPr>
          <p:cNvPr id="206" name="Google Shape;20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07" name="Google Shape;20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Other Similar Courses</a:t>
            </a:r>
            <a:endParaRPr/>
          </a:p>
        </p:txBody>
      </p:sp>
      <p:graphicFrame>
        <p:nvGraphicFramePr>
          <p:cNvPr id="213" name="Google Shape;213;p10"/>
          <p:cNvGraphicFramePr/>
          <p:nvPr>
            <p:extLst>
              <p:ext uri="{D42A27DB-BD31-4B8C-83A1-F6EECF244321}">
                <p14:modId xmlns:p14="http://schemas.microsoft.com/office/powerpoint/2010/main" val="3710169421"/>
              </p:ext>
            </p:extLst>
          </p:nvPr>
        </p:nvGraphicFramePr>
        <p:xfrm>
          <a:off x="838200" y="1825625"/>
          <a:ext cx="10515600" cy="3210610"/>
        </p:xfrm>
        <a:graphic>
          <a:graphicData uri="http://schemas.openxmlformats.org/drawingml/2006/table">
            <a:tbl>
              <a:tblPr firstRow="1" bandRow="1">
                <a:noFill/>
                <a:tableStyleId>{75645F7E-C657-46E2-B84E-77713F07F4B8}</a:tableStyleId>
              </a:tblPr>
              <a:tblGrid>
                <a:gridCol w="16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Course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Good choice if…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CSE 121</a:t>
                      </a:r>
                      <a:endParaRPr sz="16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/>
                        <a:t>You’ve never programmed before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/>
                        <a:t>You are, or want to be, in a major such as CS, CE, ECE, Info, etc. that requires Java programming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6184669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CSE 122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You’ve done some programming (roughly one course worth) in </a:t>
                      </a:r>
                      <a:r>
                        <a:rPr lang="en-US" sz="1600" i="1" dirty="0"/>
                        <a:t>any</a:t>
                      </a:r>
                      <a:r>
                        <a:rPr lang="en-US" sz="1600" i="0" dirty="0"/>
                        <a:t> programming language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/>
                        <a:t>You are, or want to be, in a major such as CS, CE, ECE, Info, etc. that requires Java programming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CSE 143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 took CSE 142 at UW, at a community college, or through UW in the High School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CSE 160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You’ve never programmed before AND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You’re interested in data science and analysis OR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You’d rather learn Python than Java* OR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You are, or want to be, in a major such as Physics, Bio, Stat, etc. where analyzing data through programming is useful</a:t>
                      </a:r>
                      <a:endParaRPr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4" name="Google Shape;21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0 - Autumn 2022</a:t>
            </a:r>
            <a:endParaRPr dirty="0"/>
          </a:p>
        </p:txBody>
      </p:sp>
      <p:sp>
        <p:nvSpPr>
          <p:cNvPr id="215" name="Google Shape;21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27307-2D24-6C28-CFF5-8BFAB8271228}"/>
              </a:ext>
            </a:extLst>
          </p:cNvPr>
          <p:cNvSpPr txBox="1"/>
          <p:nvPr/>
        </p:nvSpPr>
        <p:spPr>
          <a:xfrm>
            <a:off x="922083" y="5179039"/>
            <a:ext cx="8921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Other courses of interest: CSE 154, CSE 123 (23wi), CSE 163 (23wi)</a:t>
            </a:r>
            <a:br>
              <a:rPr lang="en-US" sz="1600" i="1" dirty="0"/>
            </a:br>
            <a:br>
              <a:rPr lang="en-US" sz="1600" i="1" dirty="0"/>
            </a:br>
            <a:r>
              <a:rPr lang="en-US" sz="1600" i="1" dirty="0"/>
              <a:t>See </a:t>
            </a:r>
            <a:r>
              <a:rPr lang="en-US" sz="1600" i="1" dirty="0">
                <a:hlinkClick r:id="rId3"/>
              </a:rPr>
              <a:t>Guided Self-Placement</a:t>
            </a:r>
            <a:r>
              <a:rPr lang="en-US" sz="1600" i="1" dirty="0"/>
              <a:t> and </a:t>
            </a:r>
            <a:r>
              <a:rPr lang="en-US" sz="1600" i="1" dirty="0">
                <a:hlinkClick r:id="rId4"/>
              </a:rPr>
              <a:t>Introductory Courses</a:t>
            </a:r>
            <a:r>
              <a:rPr lang="en-US" sz="1600" i="1" dirty="0"/>
              <a:t> for more info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1472</Words>
  <Application>Microsoft Office PowerPoint</Application>
  <PresentationFormat>Widescreen</PresentationFormat>
  <Paragraphs>333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Welcome to CSE 121!</vt:lpstr>
      <vt:lpstr>Agenda</vt:lpstr>
      <vt:lpstr>Agenda</vt:lpstr>
      <vt:lpstr>Hi, I’m Brett! (he/him)</vt:lpstr>
      <vt:lpstr>Hi, I’m Elba! (she/her)</vt:lpstr>
      <vt:lpstr>Meet (most of) your 42 TAs!</vt:lpstr>
      <vt:lpstr>Agenda</vt:lpstr>
      <vt:lpstr>Learning Objectives</vt:lpstr>
      <vt:lpstr>Other Similar Courses</vt:lpstr>
      <vt:lpstr>Help Us Improve!</vt:lpstr>
      <vt:lpstr>Course Components</vt:lpstr>
      <vt:lpstr>Agenda</vt:lpstr>
      <vt:lpstr>PowerPoint Presentation</vt:lpstr>
      <vt:lpstr>Digression: My Pandemic Hobby</vt:lpstr>
      <vt:lpstr>Digression: My Pandemic Hobby</vt:lpstr>
      <vt:lpstr>Digression: My Pandemic Hobby</vt:lpstr>
      <vt:lpstr>Course Culture and Support</vt:lpstr>
      <vt:lpstr>Course Culture and Support</vt:lpstr>
      <vt:lpstr>Agenda</vt:lpstr>
      <vt:lpstr>Course Website</vt:lpstr>
      <vt:lpstr>Course Website</vt:lpstr>
      <vt:lpstr>Ed</vt:lpstr>
      <vt:lpstr>💻: 👋🌎 Hello, World!</vt:lpstr>
      <vt:lpstr>Agenda</vt:lpstr>
      <vt:lpstr>Assignments and Grading</vt:lpstr>
      <vt:lpstr>Assignments</vt:lpstr>
      <vt:lpstr>Resubmission/Retakes</vt:lpstr>
      <vt:lpstr>Grading</vt:lpstr>
      <vt:lpstr>Agenda</vt:lpstr>
      <vt:lpstr>Collaboration Policy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121!</dc:title>
  <dc:creator>Brett Wortzman</dc:creator>
  <cp:lastModifiedBy>brettwo</cp:lastModifiedBy>
  <cp:revision>13</cp:revision>
  <dcterms:created xsi:type="dcterms:W3CDTF">2020-09-29T18:40:50Z</dcterms:created>
  <dcterms:modified xsi:type="dcterms:W3CDTF">2022-09-28T18:06:57Z</dcterms:modified>
</cp:coreProperties>
</file>