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ink/ink1.xml" ContentType="application/inkml+xml"/>
  <Override PartName="/ppt/notesSlides/notesSlide4.xml" ContentType="application/vnd.openxmlformats-officedocument.presentationml.notesSlide+xml"/>
  <Override PartName="/ppt/ink/ink2.xml" ContentType="application/inkml+xml"/>
  <Override PartName="/ppt/ink/ink3.xml" ContentType="application/inkml+xml"/>
  <Override PartName="/ppt/tags/tag3.xml" ContentType="application/vnd.openxmlformats-officedocument.presentationml.tags+xml"/>
  <Override PartName="/ppt/notesSlides/notesSlide5.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6.xml" ContentType="application/vnd.openxmlformats-officedocument.presentationml.notesSlide+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7.xml" ContentType="application/vnd.openxmlformats-officedocument.presentationml.notesSlide+xml"/>
  <Override PartName="/ppt/ink/ink4.xml" ContentType="application/inkml+xml"/>
  <Override PartName="/ppt/tags/tag11.xml" ContentType="application/vnd.openxmlformats-officedocument.presentationml.tags+xml"/>
  <Override PartName="/ppt/tags/tag12.xml" ContentType="application/vnd.openxmlformats-officedocument.presentationml.tags+xml"/>
  <Override PartName="/ppt/notesSlides/notesSlide8.xml" ContentType="application/vnd.openxmlformats-officedocument.presentationml.notesSlide+xml"/>
  <Override PartName="/ppt/ink/ink5.xml" ContentType="application/inkml+xml"/>
  <Override PartName="/ppt/tags/tag13.xml" ContentType="application/vnd.openxmlformats-officedocument.presentationml.tags+xml"/>
  <Override PartName="/ppt/tags/tag14.xml" ContentType="application/vnd.openxmlformats-officedocument.presentationml.tags+xml"/>
  <Override PartName="/ppt/notesSlides/notesSlide9.xml" ContentType="application/vnd.openxmlformats-officedocument.presentationml.notesSlide+xml"/>
  <Override PartName="/ppt/ink/ink6.xml" ContentType="application/inkml+xml"/>
  <Override PartName="/ppt/tags/tag15.xml" ContentType="application/vnd.openxmlformats-officedocument.presentationml.tags+xml"/>
  <Override PartName="/ppt/tags/tag16.xml" ContentType="application/vnd.openxmlformats-officedocument.presentationml.tags+xml"/>
  <Override PartName="/ppt/ink/ink7.xml" ContentType="application/inkml+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ink/ink8.xml" ContentType="application/inkml+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72" r:id="rId1"/>
  </p:sldMasterIdLst>
  <p:notesMasterIdLst>
    <p:notesMasterId r:id="rId43"/>
  </p:notesMasterIdLst>
  <p:sldIdLst>
    <p:sldId id="257" r:id="rId2"/>
    <p:sldId id="294" r:id="rId3"/>
    <p:sldId id="340" r:id="rId4"/>
    <p:sldId id="341" r:id="rId5"/>
    <p:sldId id="362" r:id="rId6"/>
    <p:sldId id="363" r:id="rId7"/>
    <p:sldId id="364" r:id="rId8"/>
    <p:sldId id="367" r:id="rId9"/>
    <p:sldId id="365" r:id="rId10"/>
    <p:sldId id="366" r:id="rId11"/>
    <p:sldId id="379" r:id="rId12"/>
    <p:sldId id="380" r:id="rId13"/>
    <p:sldId id="381" r:id="rId14"/>
    <p:sldId id="382" r:id="rId15"/>
    <p:sldId id="383" r:id="rId16"/>
    <p:sldId id="384" r:id="rId17"/>
    <p:sldId id="385" r:id="rId18"/>
    <p:sldId id="386" r:id="rId19"/>
    <p:sldId id="368" r:id="rId20"/>
    <p:sldId id="342" r:id="rId21"/>
    <p:sldId id="344" r:id="rId22"/>
    <p:sldId id="345" r:id="rId23"/>
    <p:sldId id="346" r:id="rId24"/>
    <p:sldId id="347" r:id="rId25"/>
    <p:sldId id="351" r:id="rId26"/>
    <p:sldId id="352" r:id="rId27"/>
    <p:sldId id="353" r:id="rId28"/>
    <p:sldId id="359" r:id="rId29"/>
    <p:sldId id="360" r:id="rId30"/>
    <p:sldId id="361" r:id="rId31"/>
    <p:sldId id="358" r:id="rId32"/>
    <p:sldId id="369" r:id="rId33"/>
    <p:sldId id="370" r:id="rId34"/>
    <p:sldId id="371" r:id="rId35"/>
    <p:sldId id="372" r:id="rId36"/>
    <p:sldId id="373" r:id="rId37"/>
    <p:sldId id="374" r:id="rId38"/>
    <p:sldId id="375" r:id="rId39"/>
    <p:sldId id="376" r:id="rId40"/>
    <p:sldId id="377" r:id="rId41"/>
    <p:sldId id="378" r:id="rId4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B2A8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39" autoAdjust="0"/>
    <p:restoredTop sz="90433" autoAdjust="0"/>
  </p:normalViewPr>
  <p:slideViewPr>
    <p:cSldViewPr snapToGrid="0">
      <p:cViewPr varScale="1">
        <p:scale>
          <a:sx n="179" d="100"/>
          <a:sy n="179" d="100"/>
        </p:scale>
        <p:origin x="1032" y="19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s>
</file>

<file path=ppt/ink/ink1.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1024"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19-03-13T21:47:16.152"/>
    </inkml:context>
    <inkml:brush xml:id="br0">
      <inkml:brushProperty name="width" value="0.05292" units="cm"/>
      <inkml:brushProperty name="height" value="0.05292" units="cm"/>
      <inkml:brushProperty name="color" value="#FF0000"/>
    </inkml:brush>
  </inkml:definitions>
  <inkml:trace contextRef="#ctx0" brushRef="#br0">9417 7604 320 0,'0'-26'121'0,"3"18"-95"0,-3 5 18 15,0 3 0-15,0 0-29 16,6 0-9-16,6 0-12 16,5-3-4-16,13-2 5 15,12 0 20-15,17-3 12 0,16-3 0 16,14-5-1-16,18 6-6 16,12-3 0-16,21 2-9 15,12 3-2-15,15 5-5 16,14-2-1-16,16 5-1 15,14 0-2-15,12 0 1 0,12-2 1 16,24 2-3 0,3-6 0-16,3 6 3 15,3-8 1-15,-15 11-1 0,-12-8-2 16,-17 15 1-16,-16-10 1 16,-18 11-1-1,-17-6 2-15,-15 8-2 0,-12-10-1 16,-15 8 3-1,-15-6 0-15,-12 3-1 0,-12-8 1 16,-14 5-7-16,-13-8-1 16,-11 6 8-16,-13-6 5 15,-8 3-65-15,-6 6-30 16,-15 10 43-16,0 0 23 16</inkml:trace>
  <inkml:trace contextRef="#ctx0" brushRef="#br0" timeOffset="1125.53">16531 7668 256 0,'-12'-14'96'0,"3"12"-75"0,15 2 6 0,-6 0-4 0,0 0-2 16,0 0 4-16,9 2 13 16,0 1 8-16,6 0-24 15,-1-1-10-15,4 1-4 0,3 0 6 16,9-1 3-16,6 1-4 16,11 2-3-16,16-2-3 15,17 2 0-15,18-2 0 16,12-1 1-16,18 4 0 15,15-6 2-15,15 2 1 16,6-4 1-16,11 2-2 16,7-3 1-16,3 0-2 15,-4 1 0-15,4-3-3 16,-1-1-1-16,1 4-1 16,-4-4 0-16,-5 6-5 15,-3-5 1 1,-4 5 0-16,-11-3 2 0,-6 1-1 15,-3-1-1-15,-3 6 1 16,-4-6-1-16,1 3 0 16,-3 0 0-16,-6 3 0 15,0-6 2-15,0 6-3 0,0-3 0 16,-6 0 3 0,3-3 1-16,0 6-1 0,0-6-2 15,6 3-2-15,6 0 1 16,-9 3 1-16,29-6 0 15,-11 6 0-15,-12-6 2 16,-15 6-1-16,-12-9-1 16,-15 6-4-16,-14-2-2 15,-13 2-48-15,-14 0-21 16,-22 5 38 0,-17-2 18-16</inkml:trace>
  <inkml:trace contextRef="#ctx0" brushRef="#br0" timeOffset="3337.5">4794 8596 252 0,'-24'-16'96'0,"15"14"-75"0,0-6 14 0,6 8 3 16,3-3-2-16,0 3 2 15,9-2-16-15,6-4-12 16,6 1 6-16,9 0 6 0,15-3-2 15,14 0 0-15,18 0-5 16,19-5-1-16,20-1-4 16,21-4 1-16,26 2 0 15,13-5 1-15,18 5-2 16,8-3 1-16,18 6-4 16,3-3-2-16,10 8 2 15,-4-5 0-15,12 8-3 16,-3-6-1-1,6 9-1-15,0-9 1 16,-6 11-2-16,-11-8-1 0,-10 13 5 16,-24-7 1-16,-8 2 2 15,-15-3 0-15,-19 6-4 16,-17-6-1-16,-24 3-1 0,-17-5 1 16,-22 0-29-16,-17-3-9 15,-16 2-100-15,-20 12-41 16,-18-6 88-16,-18 2 45 15</inkml:trace>
</inkml:ink>
</file>

<file path=ppt/ink/ink2.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1024"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19-03-13T21:53:46.004"/>
    </inkml:context>
    <inkml:brush xml:id="br0">
      <inkml:brushProperty name="width" value="0.05292" units="cm"/>
      <inkml:brushProperty name="height" value="0.05292" units="cm"/>
      <inkml:brushProperty name="color" value="#FF0000"/>
    </inkml:brush>
  </inkml:definitions>
  <inkml:trace contextRef="#ctx0" brushRef="#br0">3484 7583 348 0,'-3'-40'129'0,"6"27"-100"0,3 5-11 0,0 8-12 16,0 0 10-16,6-3 9 0,9 6-4 15,15 0-1-15,32 5-12 16,16 2 12-16,26 1 7 0,41 2-6 16,28-2-1-16,32 2-4 15,42-5 0-15,33 2-2 16,6-4 1-16,23 2-2 15,22-6 0-15,17 6-1 16,-9-5 2-16,-23 0-3 16,-10 2-1-16,-44-5-4 15,-24 2-1-15,-35 1-1 16,-43-6 2-16,-29 1 1 16,-30-1 1-16,-26-2 0 15,-19 0 2-15,-14-3-3 0,-12 0-2 16,-7 2-7-1,-8 1-1-15,-3 5-32 16,-3-5-14-16,0 2-26 0,6 3-11 16,2 5 47-16,10-5 20 15</inkml:trace>
  <inkml:trace contextRef="#ctx0" brushRef="#br0" timeOffset="1695.95">13411 7678 332 0,'6'-13'126'0,"-3"13"-98"0,9 0-10 0,-6 0-10 15,3 0 9-15,6-3 11 16,9 1-5-16,11-4-4 15,22 4-10-15,35-1 9 0,21-2 8 16,42 5-3-16,24-3-1 16,29 3-8-16,30 0-1 15,6 3 1-15,24-1 3 0,15 4 0 16,15-4-1-16,11 6 0 16,16 0 0-1,11 3-6-15,-15-1-4 16,-2 4-3-16,-21 4 0 15,-22-5-2-15,-23 1-1 0,-29-4 5 16,-31-2 1-16,-23-3 0 16,-21 1 1-16,-24-4-4 15,-27 1-2-15,-21-3 0 16,-17-3-1-16,-16-2 0 16,-14 0 0-16,-15-3-5 15,-18 0 1-15,-18 0-7 16,-14-5-1-16,-25 2-2 15,-38-7-1-15,-33-1 1 16,-48-10 1-16,-47 3 1 16,-42-19 0-16,-41 2 4 0,-28-4 5 15,-77 2-3-15,25 8 0 16,13 15 3-16,25-1 3 16,6 7 5-16,15 5 4 15,44 6-11-15,27 2-5 16,48 3 9-16,44 0 5 15,42 6-2 1,33-1-3-16,29 5-10 0,27 1-5 0,33 10-2 16,57 0 1-1,59 6 1-15,89-14 1 16,84-10-2-16,62 7 1 16,33 1 5-16,18 10 4 15,0 5 9-15,-12 4 7 0,-33 1-55 16,-5-2-24-16</inkml:trace>
  <inkml:trace contextRef="#ctx0" brushRef="#br0" timeOffset="44062.13">16260 14036 152 0,'-6'0'57'0,"0"-5"-44"0,9 5 16 16,-3 0 4-16,0 0 1 15,0 0 5-15,0 0 4 16,0-3 3-16,0 3-24 16,0 0 3-16,3 0-1 0,-3 0 3 15,9 0-1 1,3 3-15-16,3 0-6 15,-1-1-3-15,4 1-5 16,3 2 2-16,0 0-1 0,3 3 0 16,-3 0 0-16,5 3-2 15,1 2 7 1,6-2 3-16,-3-1 1 16,2 3 1-16,-2-2-2 0,3 2 1 15,0-7-2-15,-1 2 2 16,1-1-2-16,-3 4 2 15,3 0-4-15,-3-1 0 16,-1-2-1 0,1 3 1-16,6-6 0 0,-4 6 1 15,1-3-2-15,0 2 1 16,0-2 0-16,-4 0 1 16,4-3-2-16,-3 3-2 15,0-2 1-15,-3 1-1 0,2-1 0 16,4 2 2-16,-3-3-3 15,0 3 0 1,-4 0 3-16,7 0 1 16,0 0 1-16,-3 0 2 15,-1 0-3-15,-2-3 0 0,0 0-1 16,0 0 1-16,3 1 0 16,-1-4 1-16,1 1-5 15,0 2 1-15,3 1 0 16,-4-1 0-16,1 3 0 15,3-3 2-15,-3 3-1 16,5-3-1-16,1 3 1 16,0-2 1-16,-1-1-1 15,1 0-1-15,3 0 1 0,-3 3 1 16,-1 0-3-16,1 0 0 16,3 3 1-16,-1-1 0 15,7 1 0-15,0-3 0 16,-1 3 0-16,1-3 0 15,0 5 0 1,-1-5 2-16,1 5-1 16,0-5-1-16,5 10 1 0,1-7 1 15,5 5-1-15,-2-8-1 16,0 5 1-16,-4-8-1 16,1 6 0-16,-1-3 2 15,4 5-3-15,5-5 0 0,7 5 1 16,-4-8 2-1,1 3-1-15,-4-2-1 16,4 4 1-16,0-2-1 16,8 3 0-16,0-3 0 0,-2 0 0 15,-7-3 0-15,-2 0 2 16,14 1 3-16,-2 4-2 16,-1-2 0-16,1 0 1 15,-7-5 0-15,-2 2-7 16,-1-2 0-16,1 2 1 15,2 0 1 1,10 3-2-16,2-5 2 0,0-1 10 16,-2-2 3-16,-1 0-8 15,4 0-1-15,5 0-10 16,-12 0-3-16,-8 0 1 16,-10-2 0-16,-5 2-54 0,-12 0-25 15,-12 0 45-15,-19 5 21 16</inkml:trace>
  <inkml:trace contextRef="#ctx0" brushRef="#br0" timeOffset="45202.17">17177 14544 160 0,'-6'-5'63'0,"6"10"-49"0,-3-5 16 16,3-2 3-16,0 2 15 15,-3-3 9-15,3 0-8 0,0 3-2 16,0 0-27-16,-3 0-7 0,3 3-2 16,0-3 4-16,3 5 3 15,0 0-23-15,6 1-8 16,3-1 4-16,2 0 3 15,4 3 5-15,6 3 3 16,3-1 12 0,6 4 6-16,8 2-6 15,4-1-1-15,3-1-5 0,-1-1-3 0,-2-3 0 16,-1 1-1-16,4 2 4 16,0-2 5-16,-1 2-1 15,10-2 1 1,-1-1-3-16,1-4-1 0,0 1-3 15,-1-1 1 1,4-1-2-16,-4 0 0 0,4 3-6 16,2-2 1-16,1 2 0 15,-7-6 2-15,-2 3 1 16,-4-2 3-16,-2 2 1 16,-3-2 3-16,-1 2-5 15,1 1-1-15,6 2 0 0,-4-3 0 16,1 0-2-1,-3-2-2-15,-4 2 1 0,-5-5 1 16,0 3-1 0,-4-1 2-16,1 4-2 0,-3-4-1 15,0 4 1-15,-1-1-1 16,4 3 0-16,-6-3 0 16,12 3-3-16,-4-3 0 15,4 3 4 1,-3-2 1-16,3 2 0 0,-4-3-2 15,4 3 1-15,-3-3-1 16,2 8 0-16,1-7 0 16,3 7-3-16,5-8 2 15,-2 8 1-15,-3-10 0 0,-1 8 2 16,1-9 1 0,0 9-1-16,-4-6-2 0,4 11-2 15,0-5 1-15,-1 7 1 16,1-7 0-16,3 4 0 15,-1-7 2-15,1 6-3 16,0-9 0-16,-1 3 1 16,-2-3 2-16,3 3-1 15,2-3-1-15,1 3 1 16,2-2-1-16,1 2 0 0,0-8 0 16,-4 5 0-16,-2-8 0 15,0 3-14-15,-4-2-5 16,4-6-105-16,6 2-45 15</inkml:trace>
</inkml:ink>
</file>

<file path=ppt/ink/ink3.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1024"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19-03-13T21:55:08.743"/>
    </inkml:context>
    <inkml:brush xml:id="br0">
      <inkml:brushProperty name="width" value="0.05292" units="cm"/>
      <inkml:brushProperty name="height" value="0.05292" units="cm"/>
      <inkml:brushProperty name="color" value="#FF0000"/>
    </inkml:brush>
  </inkml:definitions>
  <inkml:trace contextRef="#ctx0" brushRef="#br0">18308 6371 144 0,'-27'-2'55'0,"24"2"-43"0,3 0 3 0,0 0-1 16,0 0 4-16,0 0 6 16,0 0 15-16,0-3 11 0,0 3-27 15,3-3 10-15,0 1 2 0,3-1 9 16,3 3 6-16,6-3-36 15,8 3-17 1,13 0-5-16,9 0 1 0,11 0 17 16,16 3 8-16,23 2-2 15,6-2 1-15,15 2-6 16,9 3 1-16,-125-8 6 31,230 8-10-15,-46-8-1-16,-29 0-3 15,-27-3 2-15,-24 1-1 16,-21-1 0-16,-20-2-3 16,-18 0-105-16,-25 2-45 0</inkml:trace>
</inkml:ink>
</file>

<file path=ppt/ink/ink4.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1024"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19-03-13T21:59:28.168"/>
    </inkml:context>
    <inkml:brush xml:id="br0">
      <inkml:brushProperty name="width" value="0.05292" units="cm"/>
      <inkml:brushProperty name="height" value="0.05292" units="cm"/>
      <inkml:brushProperty name="color" value="#FF0000"/>
    </inkml:brush>
  </inkml:definitions>
  <inkml:trace contextRef="#ctx0" brushRef="#br0">6291 4421 252 0,'-3'-26'96'0,"3"13"-75"0,3 10 6 0,-3 0-2 16,0 1-1-16,0-6 3 0,-3-3 10 16,-3-2 6-16,0-6-23 15,-2 1-6-15,-4-1-3 0,-3-2-1 16,-3 0 2-16,-6 0-2 15,0 0-1-15,0-3-3 16,4 0 1-16,-1-2-2 16,0 2 0-16,-3-5 1 15,-3-14 1-15,-2 9 1 16,-4-6 0-16,-6 6-4 16,-3-1-1-16,-5 6-3 15,-13 3-1-15,4 2-1 16,-4 0 0-16,4 6 0 15,-1 2 0-15,1 5 0 0,-4 3 0 16,-11 0 2-16,-1 3 0 16,-2 5-3-16,-1 3 0 15,1 5 2-15,-1 0 2 16,1 2-2-16,0 1-2 16,2 5 2-16,4-1 2 15,-7 12-2-15,1 2-2 16,-9 3 2-16,-1 5 0 15,1-3 1-15,3 3 0 16,-4-2-3-16,1 2 2 16,2-3-1-1,4 1 0-15,0 7 0 16,2 8 0-16,4 6 0 0,-10-1 0 0,-2-2 0 16,6-3 0-16,2-2 0 15,7 5-2-15,-1 3 0 16,4 7 0-16,-4-2 0 15,1-3 0 1,8-2 0-16,-5-3 3 0,5-1-2 16,1 9 1-16,-1 8 0 15,-5 3 0-15,-1-4 0 16,1-1-2-16,5-7 0 16,7 7 3-16,2 12 0 15,4 0 3-15,-4-2-3 16,6-6 0-1,-2 1 1-15,-7 7 0 0,1 19-3 16,2-8 0 0,0-3-12-16,4 9-5 15,2 12 11-15,-3 22 6 0,7-19 3 16,5-8 0-16,0 16 1 16,1-5 1-16,-1-11-1 0,-9 6-1 15,10 15 1-15,-4-5-1 16,6-13 0-16,9 0 0 15,6 13 0-15,10-5 2 16,-7-14-1-16,9 3 2 16,0 19 2-16,3-6 2 15,3-12-3-15,3 1-1 16,3 17-3-16,9-5-1 16,11-14 1-16,16 0 2 15,3 13-1-15,2-2-1 0,4-16 3 16,2-11 0-16,4-2-4 15,17 0-1-15,4-1 1 16,-13-12 0-16,1-17 1 16,-7-10 0-16,7-8-9 15,11-8-4 1,10-7 24-16,-10-9 12 16,-6-5-5-16,-2-8 0 0,2-6-4 15,4-1 1-15,11 1-4 16,-9-7-1-16,-2-3-2 15,-7-13 2-15,7-5-3 0,-1-1 1 16,9 3-3 0,-8-2 0-16,-7-3-1 15,-5-3 0-15,-1 1 2 0,-2 2 3 16,5 0-2-16,1-6 1 16,-1-2-3-16,-5-10 2 15,-1 7-4-15,-5-5 0 16,5 0-1-16,1 0 1 15,20 0-2-15,-8-10 2 16,-7-1 0-16,-5-2 1 16,-1 3-2-1,-2-1-2-15,2 9 1 16,7-14-1-16,5 0 2 16,-2-10 1-16,-7 2-1 0,-2 3 1 0,-1 8 0 15,4-8 3-15,14 2-3 16,-8-4-2-16,-4 7 0 15,-5 3-1 1,-4 5-3-16,1-8 2 16,-1 0 3-16,7-21 1 0,8 8 1 15,-8-2 0-15,-4 1-2 16,-2-20 1-16,0 0-2 16,2 8 2-16,1 5-2 15,8-5-1-15,1-11 1 16,-7 11 1-16,-2 2-1 15,-4 3 2 1,1-11-2-16,-10-4 2 16,1 9-2-16,0 6-1 0,2-7-2 15,-2-7-1-15,-7 4-3 16,-5 7 1-16,-6 9 1 0,-6-30 2 16,-3 8 1-16,-10 3 1 15,-5 10 0-15,-6-31 2 16,0 7-3-16,-11 6 0 15,-7 11-1-15,-9-25-2 16,0 20-4-16,-3 7-2 16,4 18-35-16,-1 22-13 15,-6 16 30-15,-3 23 16 16</inkml:trace>
  <inkml:trace contextRef="#ctx0" brushRef="#br0" timeOffset="5603.08">14658 11806 280 0,'18'-6'104'0,"-18"6"-81"0,-3-2 12 0,3 2 0 16,0 0-8-16,0 0-1 16,0 0 19-1,0 0 10-15,-6-6-29 0,0 4-3 0,-8-6-1 16,-1 3-9-16,-18-3-2 15,6 0-6-15,-38-3-2 16,14 3 3-16,-29 0 3 0,17 3-4 16,-29 0-3-1,20 2-8-15,-23 0-4 16,24 1 12-16,-22 2 5 16,22 0-11-16,-39-3-4 0,24 0 12 15,-25 3 8-15,25 0-5 16,-36-2-3-16,24 2-3 15,-18 0 1-15,27 0-1 16,-31 0-1-16,28 0 3 16,-21 0 0-1,27 0-4-15,-39 0 1 0,29 0 0 16,-26 2 0 0,27 1 0-16,-30 0 0 15,27-1-3-15,-15 4 2 0,24-4 1 16,-25 6 0-16,28 0 0 0,-27 0 0 15,24 0 0-15,-24 11 0 16,23-6 0-16,-41 13 0 16,27-5 0-1,-15 17 0-15,27-9-3 16,-21 2 2-16,23-4 1 0,-5 2 2 16,18-5-3-16,-10 5-2 15,16-8 2-15,-24 5 2 16,17-4 0-16,-11 9-1 15,18-4 1-15,-13 13-1 16,19-9-3-16,-19 12 2 16,19-9-1-1,-9 6 0-15,14-9 2 0,-11 9 0 0,14-8-3 16,-20 10 2 0,17-7 1-16,-26 20 0 15,17-12 0-15,-8 17 0 0,17-12 0 16,-5 10 0-16,11-13 0 15,-11 5 0-15,11-10 0 16,-11 13 0-16,14-11 0 16,-8 27 0-16,11-16 0 15,-6 16 0-15,13-16-3 16,-4 10 2-16,9-12-4 16,7 20 1-16,5-13 0 15,9 8-1-15,3-10 4 16,9 5 0-16,0-14-2 0,9 6 2 15,-3-8 1 1,9 8 0-16,0-10 0 0,12 2 0 31,-6-8 0-31,23 2 2 0,-8-7-1 16,18-3 2-16,-10-2-2 16,16-9 2-16,-13-2-2 0,31-3 2 15,-13-2 0-15,19-6 1 16,-19 0-2-16,19-5 1 15,-16 0-4-15,27-5 0 16,-17 0 1-16,8-6 2 16,-17 3-1-16,17-8 2 15,-18 6-2-15,31-3-1 16,-22 2 1-16,15-10 1 16,-17 8-1-16,29-6-1 0,-21 6 1 15,16-3-1-15,-19 5 0 16,9-4 0-16,-14 1 0 15,17-2 0-15,-17 3 0 16,17-5 2-16,-18 4-1 16,27-7-1-1,-20 5-2-15,35-7 1 16,-27 4 1-16,24-7 0 16,-26 4 0-16,29-7 0 0,-24 8 0 15,12-8 0-15,-23 8-9 16,35-8-4-16,-24 2 15 15,30-4 8-15,-29 7-7 16,40-5 0-16,-28 7-10 16,23-7-3-16,-27 6 6 15,36-7 1-15,-27 7 3 16,12-14 0-16,-27 8 0 16,30-11 0-16,-26 11 4 0,14-6 5 15,-24 9-5-15,3-3-2 16,-14 2-4-16,5 3 1 15,-14 6-4-15,11-1 1 16,-14 4 2 0,8-1 1-16,-14 2 1 15,11-1 0-15,-14 1-3 0,26 1 2 16,-15 3 3 0,19-4 3-16,-19 4-4 0,13-6-3 0,-16 3 3 15,19-6 1-15,-16 3 0 16,12-16-2-16,-14 6-2 15,8-11-1-15,-14 5 2 16,11-5 0 0,-14 8-2-16,17-8 2 0,-14 8 10 15,2-11 5-15,-11 9 0 16,-3-22 2-16,-10 10-3 16,-5-15 0-16,-6 10-7 15,-15-7-4-15,0 10-1 16,-27-19 1-16,6 14-3 15,-27-24-2-15,10 16-5 16,-31-3 0-16,13 13-9 16,-40-2-2-1,19 10-74-15,-39 14-33 0,-75-1 65 16,48 27 30-16</inkml:trace>
  <inkml:trace contextRef="#ctx0" brushRef="#br0" timeOffset="15884.84">24050 7501 244 0,'11'-93'90'0,"-2"67"-70"0,6-3-5 0,-3 18-6 15,-3-2-4-15,6-6 4 16,-3-2 13-16,-3-5 8 16,-3-19-15-16,-9-13 7 0,-12-6 5 15,-18 1 2 1,-29-9 5-16,-22-23-18 0,-26-6-9 16,-30 11-5-16,-23 11-2 15,-49 8-20-15,-35 15-7 16,-45 22 5-16,-29 20 5 0,-18 20-1 15,-10 20 1-15,7 35 3 16,21 16 3-16,14 2 7 16,15 19 2-1,16 24 6-15,14 2 2 0,15 24 2 16,11 14 2-16,25 15-1 16,29 11 0-16,31 31-5 15,38-2-1-15,32 29-1 16,42 24-2-16,39-8-2 0,48 24 1 15,35 8-8 1,31-17-2-16,31 4 10 16,19-32 7-1,24-1 4-15,8-36 2 0,9-11-2 0,16-18-1 16,5-35 12 0,24-21 6-16,54-8-18 0,2-32-9 15,4-21 3-15,-19-23 2 16,4-27 6-1,-15-14 6-15,-27-15 8 0,-3-13 7 16,-21-17-2-16,-20-39 0 16,-1-5-6-16,-12-14-3 15,7-34-9-15,-10-13-5 16,-11-24-2-16,2-16 1 16,-65 67 3-16,33-115 2 0,-24-7 3 15,-24 10 4-15,-20-26-10 16,-25-27-2-16,-41-5-4 15,-36-16-2-15,-32-18-8 16,-22-1-3-16,-17 46-10 16,-3-3-1-1,-4 63-90-15,-11 59-41 0,-9 52 79 16,42 30 37 0</inkml:trace>
</inkml:ink>
</file>

<file path=ppt/ink/ink5.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1024"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19-03-13T22:04:46.479"/>
    </inkml:context>
    <inkml:brush xml:id="br0">
      <inkml:brushProperty name="width" value="0.05292" units="cm"/>
      <inkml:brushProperty name="height" value="0.05292" units="cm"/>
      <inkml:brushProperty name="color" value="#FF0000"/>
    </inkml:brush>
  </inkml:definitions>
  <inkml:trace contextRef="#ctx0" brushRef="#br0">19418 12068 316 0,'-12'-22'121'0,"9"20"-95"0,9-6 16 16,-3 5 1-16,0 1-4 15,3-1 4-15,-3 3-11 0,3 3-2 16,3-1-17 0,6 4 3-16,6-4 4 0,14 3-2 0,22-2 1 15,23 2 1-15,18-7 0 16,33 2-5-16,24-6 1 15,30 6-3-15,20-2 0 16,12 2-3-16,10 2-1 16,-7 1-3-16,-3 0-1 15,-20-1 5-15,-19 1 6 16,-17-6-10 0,-15 3-4-16,-24 0-6 15,-24 0-2-15,-18-2 0 0,-17-1 4 16,-15-2 1-16,-13 0 1 15,-8 2-40-15,-12-8-15 16,0 9 27-16,9-30 16 16</inkml:trace>
  <inkml:trace contextRef="#ctx0" brushRef="#br0" timeOffset="1067.94">2568 13234 172 0,'-21'-45'66'0,"12"32"-52"0,3 0 3 16,0 8-2-16,0-1 25 15,-3-1 13-15,0-1 20 16,3 0 7-16,0 0-43 0,3 2-7 0,18 1 8 16,12 0-8-1,21 0-4-15,38-1-1 16,30 1-6-16,45 2-2 15,23 3-12-15,22 0-2 16,-1 0-5-16,9 0 0 16,-5-2 2-16,-7-1 2 15,-17 0 1-15,-22-5 3 16,-14 0-25-16,-15 6-12 16,-21-1 13-16,-26 1 9 15</inkml:trace>
</inkml:ink>
</file>

<file path=ppt/ink/ink6.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1024"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19-03-13T22:07:34.271"/>
    </inkml:context>
    <inkml:brush xml:id="br0">
      <inkml:brushProperty name="width" value="0.05292" units="cm"/>
      <inkml:brushProperty name="height" value="0.05292" units="cm"/>
      <inkml:brushProperty name="color" value="#FF0000"/>
    </inkml:brush>
  </inkml:definitions>
  <inkml:trace contextRef="#ctx0" brushRef="#br0">18698 17666 228 0,'0'0'85'0,"0"-2"-66"0,0 2 16 16,0-6 6-16,0 6-7 15,0 8 1-15,0-8 4 16,3 0 5-16,-3 0-24 0,0 0-24 0,3 6-11 15,0-6 22-15,0 5 11 16,3 0-5-16,-1-2-2 16,4 2-1-1,0 3-1-15,3-8 0 16,-3 0-3-16,9-3 1 16,6 1-2-16,-3 2 2 15,-3-3-2-15,-1-2 0 16,4 5-1-16,-3-3 2 15,0 3-3 1,-3-3-2-16,0 3 0 16,0-2-1-16,-4 2 0 15,1-5 0-15,0 5 0 0,0 0 2 16,0 0-3-16,3 0 0 16,0 0 1-16,0 0 0 15,0-6 0-15,0 6 2 0,-1 0-1 16,1-2-1-16,-3 2 1 15,3-6-1-15,-3 12 0 16,3-12 0 0,0 12-3-16,0-12 2 0,5 6 1 15,-2 0 0-15,0 0 0 16,3 0 0-16,0 0 0 16,-3-5 2-16,0 10-1 15,-1-10 2-15,-2 10-2 16,0-10-1-16,-3 5 1 15,0 0 1-15,0 0-1 16,-3-3 2-16,-3 3-9 16,0-5-3-16,0 5-105 15,3 0-49-15,0-8 83 16,-3 11 42-16</inkml:trace>
</inkml:ink>
</file>

<file path=ppt/ink/ink7.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1024"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19-03-13T22:09:21.780"/>
    </inkml:context>
    <inkml:brush xml:id="br0">
      <inkml:brushProperty name="width" value="0.05292" units="cm"/>
      <inkml:brushProperty name="height" value="0.05292" units="cm"/>
      <inkml:brushProperty name="color" value="#FF0000"/>
    </inkml:brush>
  </inkml:definitions>
  <inkml:trace contextRef="#ctx0" brushRef="#br0">7369 5117 272 0,'-3'-40'101'0,"6"32"-78"0,0 0 0 0,0 6-4 0,0-1-9 16,3 1 2-16,0-1 4 16,6 3 2-16,11 0-9 15,16 0 14-15,18-3 9 0,23 1-18 16,36-4-10-16,36 6-3 15,35-5-2-15,43 2 1 16,26 3 0-16,26 0 0 0,19 3 0 16,18 5 0-1,-7 3 0-15,12-1 0 16,-50 1 2 0,-77-3-3-16,115 5-2 0,-88-5 2 15,76 5 2-15,-85-2-7 16,32-6-1-16,-69-2 21 15,-14-1 12-15,-39-2 5 16,-21-2 2-16,-24-1-12 0,-11-2-3 16,-18 2-12-16,-10-2-7 15,-8-1-94-15,-6 4-41 16,-3-1 66-16,5 3 35 16</inkml:trace>
  <inkml:trace contextRef="#ctx0" brushRef="#br0" timeOffset="1221.32">15554 5151 208 0,'-12'0'79'0,"7"-5"-61"0,-1 3 30 0,6 2 9 15,0 0-12 1,0 0-1-16,0 0-10 0,0 0-1 16,6 0-19-16,2 0-12 0,19 2-5 15,18-2-8-15,20-5-1 16,25 0 27-16,35-3 11 15,29 2-8-15,34-4-2 16,32 4-10-16,9 1-2 16,27-3-2-16,-35 6 1 15,-58-1 0-15,108-2 1 16,-74-1 0 0,83 1 2-16,-81 2 1 0,54 1 1 15,-71-1-2 1,20 0-1-16,-53 3-3 15,9-2 1-15,-36-1-2 0,-15 1-1 16,-24-1-26-16,-14 0-12 16,-16 1 1-16,-53-1 2 15</inkml:trace>
</inkml:ink>
</file>

<file path=ppt/ink/ink8.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1024"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19-03-13T22:16:02.037"/>
    </inkml:context>
    <inkml:brush xml:id="br0">
      <inkml:brushProperty name="width" value="0.05292" units="cm"/>
      <inkml:brushProperty name="height" value="0.05292" units="cm"/>
      <inkml:brushProperty name="color" value="#FF0000"/>
    </inkml:brush>
  </inkml:definitions>
  <inkml:trace contextRef="#ctx0" brushRef="#br0">10598 17611 248 0,'0'-11'93'0,"6"8"-72"0,6 1 20 0,-6-1 4 16,6-2 3-16,6 5 3 16,3-5-36-16,0-3-18 15,0 8 0-15,2-6 10 0,4 4 9 16,0-4-4-16,3 6-2 16,5-5-1-16,4 5 1 15,12 0 1-15,5 5 1 16,1-5-2-16,2 0-1 15,7 0-1-15,2-5 0 0,7 5 0 16,5 0 2-16,-3 0-3 16,4 0 1-1,2 0-3 1,6 0 2-16,-2 0-2 0,-4 0 0 0,-3 0 1 16,1 0 1-16,2 0-3 15,1 0-1-15,-1 5 1 16,-3-5 0-1,4 6-2-15,2-6-2 0,3 2 1 16,-5 4-1 0,-1 2 0-16,0-8 0 15,4 2 2-15,-4 1 1 16,6 5-1-16,-2-6-2 0,8 1 1 16,-6-3-1-16,6 0 0 15,-2 5 0-15,17 1 0 16,-9-6 2-16,-6 2-1 15,-9-2-1-15,7 8-2 16,-10-8 1-16,-3 3 1 0,-2-6 2 16,2 3-1-16,-2-2 2 15,-1 7-2-15,-3-5-1 16,1 3-2-16,-4-3 1 16,4 5 1-1,-7-5 0-15,4 8 0 0,-7-8 2 16,1 10-1-1,-4-10-1-15,1 3 1 16,-1-3-1-16,1 0 0 16,-7-3 2-16,7 3-1 0,-7-5 2 15,4 5-2-15,2-5-1 16,1 5 1-16,-1-8 1 16,1 8-1-16,2-5-1 15,1 10-2-15,-1-5 1 16,4 0 1-16,-1-5 2 0,1 5-1 15,-4-6-1-15,1 9 1 16,-1-6-1-16,-2 6 0 16,-4-8 0-16,1-1-3 15,-1 4 2-15,1-1 1 16,-4-5 2-16,7 8-1 16,-4-3-1-16,7 1 1 15,2-6-1-15,7 3 0 16,-1-3 2-16,3 2-1 15,1-7-1-15,-1 5 1 16,4 0-1 0,2 3 0-16,-3-3 0 0,-2 5-5 15,-7-5-1-15,-2 0-26 0,-10 1-11 16,-2-4 22 0,-16-2 10-16</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B05E09E-868B-40EC-BA91-3578DBCC70C2}" type="datetimeFigureOut">
              <a:rPr lang="en-US" smtClean="0"/>
              <a:t>3/7/20</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546EDC3-0BF2-4865-AA1F-F16399449A02}" type="slidenum">
              <a:rPr lang="en-US" smtClean="0"/>
              <a:t>‹#›</a:t>
            </a:fld>
            <a:endParaRPr lang="en-US"/>
          </a:p>
        </p:txBody>
      </p:sp>
    </p:spTree>
    <p:extLst>
      <p:ext uri="{BB962C8B-B14F-4D97-AF65-F5344CB8AC3E}">
        <p14:creationId xmlns:p14="http://schemas.microsoft.com/office/powerpoint/2010/main" val="12565020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a:ln/>
        </p:spPr>
      </p:sp>
      <p:sp>
        <p:nvSpPr>
          <p:cNvPr id="51203" name="Notes Placeholder 2"/>
          <p:cNvSpPr>
            <a:spLocks noGrp="1"/>
          </p:cNvSpPr>
          <p:nvPr>
            <p:ph type="body" idx="1"/>
          </p:nvPr>
        </p:nvSpPr>
        <p:spPr>
          <a:noFill/>
          <a:ln/>
        </p:spPr>
        <p:txBody>
          <a:bodyPr/>
          <a:lstStyle/>
          <a:p>
            <a:endParaRPr lang="en-US" dirty="0"/>
          </a:p>
        </p:txBody>
      </p:sp>
      <p:sp>
        <p:nvSpPr>
          <p:cNvPr id="51204" name="Slide Number Placeholder 3"/>
          <p:cNvSpPr>
            <a:spLocks noGrp="1"/>
          </p:cNvSpPr>
          <p:nvPr>
            <p:ph type="sldNum" sz="quarter" idx="5"/>
          </p:nvPr>
        </p:nvSpPr>
        <p:spPr>
          <a:noFill/>
        </p:spPr>
        <p:txBody>
          <a:bodyPr/>
          <a:lstStyle/>
          <a:p>
            <a:fld id="{7F803353-72E2-470C-8E67-87750F01FAF1}" type="slidenum">
              <a:rPr lang="en-US"/>
              <a:pPr/>
              <a:t>1</a:t>
            </a:fld>
            <a:endParaRPr lang="en-US"/>
          </a:p>
        </p:txBody>
      </p:sp>
    </p:spTree>
    <p:extLst>
      <p:ext uri="{BB962C8B-B14F-4D97-AF65-F5344CB8AC3E}">
        <p14:creationId xmlns:p14="http://schemas.microsoft.com/office/powerpoint/2010/main" val="107040569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Shape 23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35" name="Shape 235"/>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a:p>
        </p:txBody>
      </p:sp>
      <p:sp>
        <p:nvSpPr>
          <p:cNvPr id="236" name="Shape 236"/>
          <p:cNvSpPr txBox="1">
            <a:spLocks noGrp="1"/>
          </p:cNvSpPr>
          <p:nvPr>
            <p:ph type="sldNum" idx="12"/>
          </p:nvPr>
        </p:nvSpPr>
        <p:spPr>
          <a:xfrm>
            <a:off x="3884612" y="8685213"/>
            <a:ext cx="2971800" cy="457200"/>
          </a:xfrm>
          <a:prstGeom prst="rect">
            <a:avLst/>
          </a:prstGeom>
        </p:spPr>
        <p:txBody>
          <a:bodyPr lIns="91425" tIns="45700" rIns="91425" bIns="45700" anchor="b" anchorCtr="0">
            <a:noAutofit/>
          </a:bodyPr>
          <a:lstStyle/>
          <a:p>
            <a:pPr lvl="0" rtl="0">
              <a:spcBef>
                <a:spcPts val="0"/>
              </a:spcBef>
              <a:buNone/>
            </a:pPr>
            <a:fld id="{00000000-1234-1234-1234-123412341234}" type="slidenum">
              <a:rPr lang="en-US"/>
              <a:t>34</a:t>
            </a:fld>
            <a:endParaRPr lang="en-US"/>
          </a:p>
        </p:txBody>
      </p:sp>
    </p:spTree>
    <p:extLst>
      <p:ext uri="{BB962C8B-B14F-4D97-AF65-F5344CB8AC3E}">
        <p14:creationId xmlns:p14="http://schemas.microsoft.com/office/powerpoint/2010/main" val="342617239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1"/>
        <p:cNvGrpSpPr/>
        <p:nvPr/>
      </p:nvGrpSpPr>
      <p:grpSpPr>
        <a:xfrm>
          <a:off x="0" y="0"/>
          <a:ext cx="0" cy="0"/>
          <a:chOff x="0" y="0"/>
          <a:chExt cx="0" cy="0"/>
        </a:xfrm>
      </p:grpSpPr>
      <p:sp>
        <p:nvSpPr>
          <p:cNvPr id="242" name="Shape 242"/>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43" name="Shape 243"/>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a:p>
        </p:txBody>
      </p:sp>
      <p:sp>
        <p:nvSpPr>
          <p:cNvPr id="244" name="Shape 244"/>
          <p:cNvSpPr txBox="1">
            <a:spLocks noGrp="1"/>
          </p:cNvSpPr>
          <p:nvPr>
            <p:ph type="sldNum" idx="12"/>
          </p:nvPr>
        </p:nvSpPr>
        <p:spPr>
          <a:xfrm>
            <a:off x="3884612" y="8685213"/>
            <a:ext cx="2971800" cy="457200"/>
          </a:xfrm>
          <a:prstGeom prst="rect">
            <a:avLst/>
          </a:prstGeom>
        </p:spPr>
        <p:txBody>
          <a:bodyPr lIns="91425" tIns="45700" rIns="91425" bIns="45700" anchor="b" anchorCtr="0">
            <a:noAutofit/>
          </a:bodyPr>
          <a:lstStyle/>
          <a:p>
            <a:pPr lvl="0" rtl="0">
              <a:spcBef>
                <a:spcPts val="0"/>
              </a:spcBef>
              <a:buNone/>
            </a:pPr>
            <a:fld id="{00000000-1234-1234-1234-123412341234}" type="slidenum">
              <a:rPr lang="en-US"/>
              <a:t>35</a:t>
            </a:fld>
            <a:endParaRPr lang="en-US"/>
          </a:p>
        </p:txBody>
      </p:sp>
    </p:spTree>
    <p:extLst>
      <p:ext uri="{BB962C8B-B14F-4D97-AF65-F5344CB8AC3E}">
        <p14:creationId xmlns:p14="http://schemas.microsoft.com/office/powerpoint/2010/main" val="60283283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9"/>
        <p:cNvGrpSpPr/>
        <p:nvPr/>
      </p:nvGrpSpPr>
      <p:grpSpPr>
        <a:xfrm>
          <a:off x="0" y="0"/>
          <a:ext cx="0" cy="0"/>
          <a:chOff x="0" y="0"/>
          <a:chExt cx="0" cy="0"/>
        </a:xfrm>
      </p:grpSpPr>
      <p:sp>
        <p:nvSpPr>
          <p:cNvPr id="250" name="Shape 250"/>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51" name="Shape 251"/>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r>
              <a:rPr lang="en-US" dirty="0"/>
              <a:t>http://www.captcha.net/</a:t>
            </a:r>
            <a:endParaRPr dirty="0"/>
          </a:p>
        </p:txBody>
      </p:sp>
      <p:sp>
        <p:nvSpPr>
          <p:cNvPr id="252" name="Shape 252"/>
          <p:cNvSpPr txBox="1">
            <a:spLocks noGrp="1"/>
          </p:cNvSpPr>
          <p:nvPr>
            <p:ph type="sldNum" idx="12"/>
          </p:nvPr>
        </p:nvSpPr>
        <p:spPr>
          <a:xfrm>
            <a:off x="3884612" y="8685213"/>
            <a:ext cx="2971800" cy="457200"/>
          </a:xfrm>
          <a:prstGeom prst="rect">
            <a:avLst/>
          </a:prstGeom>
        </p:spPr>
        <p:txBody>
          <a:bodyPr lIns="91425" tIns="45700" rIns="91425" bIns="45700" anchor="b" anchorCtr="0">
            <a:noAutofit/>
          </a:bodyPr>
          <a:lstStyle/>
          <a:p>
            <a:pPr lvl="0" rtl="0">
              <a:spcBef>
                <a:spcPts val="0"/>
              </a:spcBef>
              <a:buNone/>
            </a:pPr>
            <a:fld id="{00000000-1234-1234-1234-123412341234}" type="slidenum">
              <a:rPr lang="en-US"/>
              <a:t>36</a:t>
            </a:fld>
            <a:endParaRPr lang="en-US"/>
          </a:p>
        </p:txBody>
      </p:sp>
    </p:spTree>
    <p:extLst>
      <p:ext uri="{BB962C8B-B14F-4D97-AF65-F5344CB8AC3E}">
        <p14:creationId xmlns:p14="http://schemas.microsoft.com/office/powerpoint/2010/main" val="41258723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
        <p:cNvGrpSpPr/>
        <p:nvPr/>
      </p:nvGrpSpPr>
      <p:grpSpPr>
        <a:xfrm>
          <a:off x="0" y="0"/>
          <a:ext cx="0" cy="0"/>
          <a:chOff x="0" y="0"/>
          <a:chExt cx="0" cy="0"/>
        </a:xfrm>
      </p:grpSpPr>
      <p:sp>
        <p:nvSpPr>
          <p:cNvPr id="258" name="Shape 258"/>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59" name="Shape 259"/>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a:p>
        </p:txBody>
      </p:sp>
      <p:sp>
        <p:nvSpPr>
          <p:cNvPr id="260" name="Shape 260"/>
          <p:cNvSpPr txBox="1">
            <a:spLocks noGrp="1"/>
          </p:cNvSpPr>
          <p:nvPr>
            <p:ph type="sldNum" idx="12"/>
          </p:nvPr>
        </p:nvSpPr>
        <p:spPr>
          <a:xfrm>
            <a:off x="3884612" y="8685213"/>
            <a:ext cx="2971800" cy="457200"/>
          </a:xfrm>
          <a:prstGeom prst="rect">
            <a:avLst/>
          </a:prstGeom>
        </p:spPr>
        <p:txBody>
          <a:bodyPr lIns="91425" tIns="45700" rIns="91425" bIns="45700" anchor="b" anchorCtr="0">
            <a:noAutofit/>
          </a:bodyPr>
          <a:lstStyle/>
          <a:p>
            <a:pPr lvl="0" rtl="0">
              <a:spcBef>
                <a:spcPts val="0"/>
              </a:spcBef>
              <a:buNone/>
            </a:pPr>
            <a:fld id="{00000000-1234-1234-1234-123412341234}" type="slidenum">
              <a:rPr lang="en-US"/>
              <a:t>37</a:t>
            </a:fld>
            <a:endParaRPr lang="en-US"/>
          </a:p>
        </p:txBody>
      </p:sp>
    </p:spTree>
    <p:extLst>
      <p:ext uri="{BB962C8B-B14F-4D97-AF65-F5344CB8AC3E}">
        <p14:creationId xmlns:p14="http://schemas.microsoft.com/office/powerpoint/2010/main" val="28581272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Shape 266"/>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67" name="Shape 267"/>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r>
              <a:rPr lang="en-US" dirty="0"/>
              <a:t>https://fold.it/portal/</a:t>
            </a:r>
            <a:endParaRPr dirty="0"/>
          </a:p>
        </p:txBody>
      </p:sp>
      <p:sp>
        <p:nvSpPr>
          <p:cNvPr id="268" name="Shape 268"/>
          <p:cNvSpPr txBox="1">
            <a:spLocks noGrp="1"/>
          </p:cNvSpPr>
          <p:nvPr>
            <p:ph type="sldNum" idx="12"/>
          </p:nvPr>
        </p:nvSpPr>
        <p:spPr>
          <a:xfrm>
            <a:off x="3884612" y="8685213"/>
            <a:ext cx="2971800" cy="457200"/>
          </a:xfrm>
          <a:prstGeom prst="rect">
            <a:avLst/>
          </a:prstGeom>
        </p:spPr>
        <p:txBody>
          <a:bodyPr lIns="91425" tIns="45700" rIns="91425" bIns="45700" anchor="b" anchorCtr="0">
            <a:noAutofit/>
          </a:bodyPr>
          <a:lstStyle/>
          <a:p>
            <a:pPr lvl="0" rtl="0">
              <a:spcBef>
                <a:spcPts val="0"/>
              </a:spcBef>
              <a:buNone/>
            </a:pPr>
            <a:fld id="{00000000-1234-1234-1234-123412341234}" type="slidenum">
              <a:rPr lang="en-US"/>
              <a:t>38</a:t>
            </a:fld>
            <a:endParaRPr lang="en-US"/>
          </a:p>
        </p:txBody>
      </p:sp>
    </p:spTree>
    <p:extLst>
      <p:ext uri="{BB962C8B-B14F-4D97-AF65-F5344CB8AC3E}">
        <p14:creationId xmlns:p14="http://schemas.microsoft.com/office/powerpoint/2010/main" val="186350178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3"/>
        <p:cNvGrpSpPr/>
        <p:nvPr/>
      </p:nvGrpSpPr>
      <p:grpSpPr>
        <a:xfrm>
          <a:off x="0" y="0"/>
          <a:ext cx="0" cy="0"/>
          <a:chOff x="0" y="0"/>
          <a:chExt cx="0" cy="0"/>
        </a:xfrm>
      </p:grpSpPr>
      <p:sp>
        <p:nvSpPr>
          <p:cNvPr id="274" name="Shape 274"/>
          <p:cNvSpPr>
            <a:spLocks noGrp="1" noRot="1" noChangeAspect="1"/>
          </p:cNvSpPr>
          <p:nvPr>
            <p:ph type="sldImg" idx="2"/>
          </p:nvPr>
        </p:nvSpPr>
        <p:spPr>
          <a:xfrm>
            <a:off x="1143000" y="685800"/>
            <a:ext cx="4572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75" name="Shape 275"/>
          <p:cNvSpPr txBox="1">
            <a:spLocks noGrp="1"/>
          </p:cNvSpPr>
          <p:nvPr>
            <p:ph type="body" idx="1"/>
          </p:nvPr>
        </p:nvSpPr>
        <p:spPr>
          <a:xfrm>
            <a:off x="685800" y="4343400"/>
            <a:ext cx="5486400" cy="4114800"/>
          </a:xfrm>
          <a:prstGeom prst="rect">
            <a:avLst/>
          </a:prstGeom>
        </p:spPr>
        <p:txBody>
          <a:bodyPr lIns="91425" tIns="91425" rIns="91425" bIns="91425" anchor="t" anchorCtr="0">
            <a:noAutofit/>
          </a:bodyPr>
          <a:lstStyle/>
          <a:p>
            <a:pPr lvl="0" rtl="0">
              <a:spcBef>
                <a:spcPts val="0"/>
              </a:spcBef>
              <a:buNone/>
            </a:pPr>
            <a:endParaRPr/>
          </a:p>
        </p:txBody>
      </p:sp>
      <p:sp>
        <p:nvSpPr>
          <p:cNvPr id="276" name="Shape 276"/>
          <p:cNvSpPr txBox="1">
            <a:spLocks noGrp="1"/>
          </p:cNvSpPr>
          <p:nvPr>
            <p:ph type="sldNum" idx="12"/>
          </p:nvPr>
        </p:nvSpPr>
        <p:spPr>
          <a:xfrm>
            <a:off x="3884612" y="8685213"/>
            <a:ext cx="2971800" cy="457200"/>
          </a:xfrm>
          <a:prstGeom prst="rect">
            <a:avLst/>
          </a:prstGeom>
        </p:spPr>
        <p:txBody>
          <a:bodyPr lIns="91425" tIns="45700" rIns="91425" bIns="45700" anchor="b" anchorCtr="0">
            <a:noAutofit/>
          </a:bodyPr>
          <a:lstStyle/>
          <a:p>
            <a:pPr lvl="0" rtl="0">
              <a:spcBef>
                <a:spcPts val="0"/>
              </a:spcBef>
              <a:buNone/>
            </a:pPr>
            <a:fld id="{00000000-1234-1234-1234-123412341234}" type="slidenum">
              <a:rPr lang="en-US"/>
              <a:t>39</a:t>
            </a:fld>
            <a:endParaRPr lang="en-US"/>
          </a:p>
        </p:txBody>
      </p:sp>
    </p:spTree>
    <p:extLst>
      <p:ext uri="{BB962C8B-B14F-4D97-AF65-F5344CB8AC3E}">
        <p14:creationId xmlns:p14="http://schemas.microsoft.com/office/powerpoint/2010/main" val="4434030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Sight: blind, low vision, </a:t>
            </a:r>
            <a:r>
              <a:rPr lang="en-US" b="1" dirty="0"/>
              <a:t>color blind</a:t>
            </a:r>
          </a:p>
          <a:p>
            <a:r>
              <a:rPr lang="en-US" dirty="0"/>
              <a:t>Hearing: deaf, hard of hearing</a:t>
            </a:r>
          </a:p>
          <a:p>
            <a:r>
              <a:rPr lang="en-US" dirty="0"/>
              <a:t>Speech: limited ability to speak, </a:t>
            </a:r>
            <a:r>
              <a:rPr lang="en-US" b="1" dirty="0"/>
              <a:t>stuttering</a:t>
            </a:r>
          </a:p>
          <a:p>
            <a:r>
              <a:rPr lang="en-US" dirty="0"/>
              <a:t>Mobility: limited ability to walk, use hands, arms</a:t>
            </a:r>
          </a:p>
          <a:p>
            <a:r>
              <a:rPr lang="en-US" dirty="0"/>
              <a:t>Cognition: </a:t>
            </a:r>
            <a:r>
              <a:rPr lang="en-US" b="1" dirty="0"/>
              <a:t>dyslexia</a:t>
            </a:r>
            <a:r>
              <a:rPr lang="en-US" dirty="0"/>
              <a:t>, </a:t>
            </a:r>
            <a:r>
              <a:rPr lang="en-US" b="1" dirty="0"/>
              <a:t>short-term memory loss</a:t>
            </a:r>
            <a:r>
              <a:rPr lang="en-US" dirty="0"/>
              <a:t>, </a:t>
            </a:r>
            <a:r>
              <a:rPr lang="en-US" b="1" dirty="0"/>
              <a:t>dementia</a:t>
            </a:r>
          </a:p>
          <a:p>
            <a:r>
              <a:rPr lang="en-US" dirty="0"/>
              <a:t>Multiple: deaf-blindness</a:t>
            </a:r>
          </a:p>
        </p:txBody>
      </p:sp>
      <p:sp>
        <p:nvSpPr>
          <p:cNvPr id="4" name="Slide Number Placeholder 3"/>
          <p:cNvSpPr>
            <a:spLocks noGrp="1"/>
          </p:cNvSpPr>
          <p:nvPr>
            <p:ph type="sldNum" sz="quarter" idx="10"/>
          </p:nvPr>
        </p:nvSpPr>
        <p:spPr/>
        <p:txBody>
          <a:bodyPr/>
          <a:lstStyle/>
          <a:p>
            <a:fld id="{9546EDC3-0BF2-4865-AA1F-F16399449A02}" type="slidenum">
              <a:rPr lang="en-US" smtClean="0"/>
              <a:t>9</a:t>
            </a:fld>
            <a:endParaRPr lang="en-US"/>
          </a:p>
        </p:txBody>
      </p:sp>
    </p:spTree>
    <p:extLst>
      <p:ext uri="{BB962C8B-B14F-4D97-AF65-F5344CB8AC3E}">
        <p14:creationId xmlns:p14="http://schemas.microsoft.com/office/powerpoint/2010/main" val="39838916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Sight: blind, low vision, </a:t>
            </a:r>
            <a:r>
              <a:rPr lang="en-US" b="1" dirty="0"/>
              <a:t>color blind</a:t>
            </a:r>
          </a:p>
          <a:p>
            <a:r>
              <a:rPr lang="en-US" dirty="0"/>
              <a:t>Hearing: deaf, hard of hearing</a:t>
            </a:r>
          </a:p>
          <a:p>
            <a:r>
              <a:rPr lang="en-US" dirty="0"/>
              <a:t>Speech: limited ability to speak, </a:t>
            </a:r>
            <a:r>
              <a:rPr lang="en-US" b="1" dirty="0"/>
              <a:t>stuttering</a:t>
            </a:r>
          </a:p>
          <a:p>
            <a:r>
              <a:rPr lang="en-US" dirty="0"/>
              <a:t>Mobility: limited ability to walk, use hands, arms</a:t>
            </a:r>
          </a:p>
          <a:p>
            <a:r>
              <a:rPr lang="en-US" dirty="0"/>
              <a:t>Cognition: </a:t>
            </a:r>
            <a:r>
              <a:rPr lang="en-US" b="1" dirty="0"/>
              <a:t>dyslexia</a:t>
            </a:r>
            <a:r>
              <a:rPr lang="en-US" dirty="0"/>
              <a:t>, </a:t>
            </a:r>
            <a:r>
              <a:rPr lang="en-US" b="1" dirty="0"/>
              <a:t>short-term memory loss</a:t>
            </a:r>
            <a:r>
              <a:rPr lang="en-US" dirty="0"/>
              <a:t>, </a:t>
            </a:r>
            <a:r>
              <a:rPr lang="en-US" b="1" dirty="0"/>
              <a:t>dementia</a:t>
            </a:r>
          </a:p>
          <a:p>
            <a:r>
              <a:rPr lang="en-US" dirty="0"/>
              <a:t>Multiple: deaf-blindness</a:t>
            </a:r>
          </a:p>
        </p:txBody>
      </p:sp>
      <p:sp>
        <p:nvSpPr>
          <p:cNvPr id="4" name="Slide Number Placeholder 3"/>
          <p:cNvSpPr>
            <a:spLocks noGrp="1"/>
          </p:cNvSpPr>
          <p:nvPr>
            <p:ph type="sldNum" sz="quarter" idx="10"/>
          </p:nvPr>
        </p:nvSpPr>
        <p:spPr/>
        <p:txBody>
          <a:bodyPr/>
          <a:lstStyle/>
          <a:p>
            <a:fld id="{9546EDC3-0BF2-4865-AA1F-F16399449A02}" type="slidenum">
              <a:rPr lang="en-US" smtClean="0"/>
              <a:t>10</a:t>
            </a:fld>
            <a:endParaRPr lang="en-US"/>
          </a:p>
        </p:txBody>
      </p:sp>
    </p:spTree>
    <p:extLst>
      <p:ext uri="{BB962C8B-B14F-4D97-AF65-F5344CB8AC3E}">
        <p14:creationId xmlns:p14="http://schemas.microsoft.com/office/powerpoint/2010/main" val="28044852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Ghoti</a:t>
            </a:r>
            <a:r>
              <a:rPr lang="en-US" dirty="0"/>
              <a:t>:  “</a:t>
            </a:r>
            <a:r>
              <a:rPr lang="en-US" dirty="0" err="1"/>
              <a:t>gh</a:t>
            </a:r>
            <a:r>
              <a:rPr lang="en-US" dirty="0"/>
              <a:t>” as in “tough”, “o” as</a:t>
            </a:r>
            <a:r>
              <a:rPr lang="en-US" baseline="0" dirty="0"/>
              <a:t> in “women”, “</a:t>
            </a:r>
            <a:r>
              <a:rPr lang="en-US" baseline="0" dirty="0" err="1"/>
              <a:t>ti</a:t>
            </a:r>
            <a:r>
              <a:rPr lang="en-US" baseline="0" dirty="0"/>
              <a:t>” as in “nation”</a:t>
            </a:r>
            <a:endParaRPr lang="en-US" dirty="0"/>
          </a:p>
        </p:txBody>
      </p:sp>
      <p:sp>
        <p:nvSpPr>
          <p:cNvPr id="4" name="Slide Number Placeholder 3"/>
          <p:cNvSpPr>
            <a:spLocks noGrp="1"/>
          </p:cNvSpPr>
          <p:nvPr>
            <p:ph type="sldNum" sz="quarter" idx="10"/>
          </p:nvPr>
        </p:nvSpPr>
        <p:spPr/>
        <p:txBody>
          <a:bodyPr/>
          <a:lstStyle/>
          <a:p>
            <a:fld id="{9546EDC3-0BF2-4865-AA1F-F16399449A02}" type="slidenum">
              <a:rPr lang="en-US" smtClean="0"/>
              <a:t>15</a:t>
            </a:fld>
            <a:endParaRPr lang="en-US"/>
          </a:p>
        </p:txBody>
      </p:sp>
    </p:spTree>
    <p:extLst>
      <p:ext uri="{BB962C8B-B14F-4D97-AF65-F5344CB8AC3E}">
        <p14:creationId xmlns:p14="http://schemas.microsoft.com/office/powerpoint/2010/main" val="3885655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p:cNvSpPr>
            <a:spLocks noGrp="1" noRot="1" noChangeAspect="1" noTextEdit="1"/>
          </p:cNvSpPr>
          <p:nvPr>
            <p:ph type="sldImg"/>
          </p:nvPr>
        </p:nvSpPr>
        <p:spPr>
          <a:ln/>
        </p:spPr>
      </p:sp>
      <p:sp>
        <p:nvSpPr>
          <p:cNvPr id="12291" name="Notes Placeholder 2"/>
          <p:cNvSpPr>
            <a:spLocks noGrp="1"/>
          </p:cNvSpPr>
          <p:nvPr>
            <p:ph type="body" idx="1"/>
          </p:nvPr>
        </p:nvSpPr>
        <p:spPr>
          <a:noFill/>
        </p:spPr>
        <p:txBody>
          <a:bodyPr/>
          <a:lstStyle/>
          <a:p>
            <a:endParaRPr lang="en-US" altLang="en-US">
              <a:latin typeface="Arial" panose="020B0604020202020204" pitchFamily="34" charset="0"/>
            </a:endParaRPr>
          </a:p>
        </p:txBody>
      </p:sp>
      <p:sp>
        <p:nvSpPr>
          <p:cNvPr id="12292" name="Date Placeholder 3"/>
          <p:cNvSpPr>
            <a:spLocks noGrp="1"/>
          </p:cNvSpPr>
          <p:nvPr>
            <p:ph type="dt" sz="quarter" idx="1"/>
          </p:nvPr>
        </p:nvSpPr>
        <p:spPr>
          <a:noFill/>
        </p:spPr>
        <p:txBody>
          <a:bodyPr/>
          <a:lstStyle>
            <a:lvl1pPr defTabSz="930275">
              <a:defRPr>
                <a:solidFill>
                  <a:schemeClr val="tx1"/>
                </a:solidFill>
                <a:latin typeface="Arial" panose="020B0604020202020204" pitchFamily="34" charset="0"/>
              </a:defRPr>
            </a:lvl1pPr>
            <a:lvl2pPr marL="742950" indent="-285750" defTabSz="930275">
              <a:defRPr>
                <a:solidFill>
                  <a:schemeClr val="tx1"/>
                </a:solidFill>
                <a:latin typeface="Arial" panose="020B0604020202020204" pitchFamily="34" charset="0"/>
              </a:defRPr>
            </a:lvl2pPr>
            <a:lvl3pPr marL="1143000" indent="-228600" defTabSz="930275">
              <a:defRPr>
                <a:solidFill>
                  <a:schemeClr val="tx1"/>
                </a:solidFill>
                <a:latin typeface="Arial" panose="020B0604020202020204" pitchFamily="34" charset="0"/>
              </a:defRPr>
            </a:lvl3pPr>
            <a:lvl4pPr marL="1600200" indent="-228600" defTabSz="930275">
              <a:defRPr>
                <a:solidFill>
                  <a:schemeClr val="tx1"/>
                </a:solidFill>
                <a:latin typeface="Arial" panose="020B0604020202020204" pitchFamily="34" charset="0"/>
              </a:defRPr>
            </a:lvl4pPr>
            <a:lvl5pPr marL="2057400" indent="-228600" defTabSz="930275">
              <a:defRPr>
                <a:solidFill>
                  <a:schemeClr val="tx1"/>
                </a:solidFill>
                <a:latin typeface="Arial" panose="020B0604020202020204" pitchFamily="34" charset="0"/>
              </a:defRPr>
            </a:lvl5pPr>
            <a:lvl6pPr marL="2514600" indent="-228600" defTabSz="930275" eaLnBrk="0" fontAlgn="base" hangingPunct="0">
              <a:spcBef>
                <a:spcPct val="0"/>
              </a:spcBef>
              <a:spcAft>
                <a:spcPct val="0"/>
              </a:spcAft>
              <a:defRPr>
                <a:solidFill>
                  <a:schemeClr val="tx1"/>
                </a:solidFill>
                <a:latin typeface="Arial" panose="020B0604020202020204" pitchFamily="34" charset="0"/>
              </a:defRPr>
            </a:lvl6pPr>
            <a:lvl7pPr marL="2971800" indent="-228600" defTabSz="930275" eaLnBrk="0" fontAlgn="base" hangingPunct="0">
              <a:spcBef>
                <a:spcPct val="0"/>
              </a:spcBef>
              <a:spcAft>
                <a:spcPct val="0"/>
              </a:spcAft>
              <a:defRPr>
                <a:solidFill>
                  <a:schemeClr val="tx1"/>
                </a:solidFill>
                <a:latin typeface="Arial" panose="020B0604020202020204" pitchFamily="34" charset="0"/>
              </a:defRPr>
            </a:lvl7pPr>
            <a:lvl8pPr marL="3429000" indent="-228600" defTabSz="930275" eaLnBrk="0" fontAlgn="base" hangingPunct="0">
              <a:spcBef>
                <a:spcPct val="0"/>
              </a:spcBef>
              <a:spcAft>
                <a:spcPct val="0"/>
              </a:spcAft>
              <a:defRPr>
                <a:solidFill>
                  <a:schemeClr val="tx1"/>
                </a:solidFill>
                <a:latin typeface="Arial" panose="020B0604020202020204" pitchFamily="34" charset="0"/>
              </a:defRPr>
            </a:lvl8pPr>
            <a:lvl9pPr marL="3886200" indent="-228600" defTabSz="930275" eaLnBrk="0" fontAlgn="base" hangingPunct="0">
              <a:spcBef>
                <a:spcPct val="0"/>
              </a:spcBef>
              <a:spcAft>
                <a:spcPct val="0"/>
              </a:spcAft>
              <a:defRPr>
                <a:solidFill>
                  <a:schemeClr val="tx1"/>
                </a:solidFill>
                <a:latin typeface="Arial" panose="020B0604020202020204" pitchFamily="34" charset="0"/>
              </a:defRPr>
            </a:lvl9pPr>
          </a:lstStyle>
          <a:p>
            <a:fld id="{CC39E18F-1FC6-4F8E-9FE7-0D1D60EC7794}" type="datetime8">
              <a:rPr lang="en-US" altLang="en-US" smtClean="0"/>
              <a:pPr/>
              <a:t>3/7/20 3:26 PM</a:t>
            </a:fld>
            <a:endParaRPr lang="en-US" altLang="en-US"/>
          </a:p>
        </p:txBody>
      </p:sp>
      <p:sp>
        <p:nvSpPr>
          <p:cNvPr id="12293" name="Slide Number Placeholder 4"/>
          <p:cNvSpPr>
            <a:spLocks noGrp="1"/>
          </p:cNvSpPr>
          <p:nvPr>
            <p:ph type="sldNum" sz="quarter" idx="5"/>
          </p:nvPr>
        </p:nvSpPr>
        <p:spPr>
          <a:noFill/>
        </p:spPr>
        <p:txBody>
          <a:bodyPr/>
          <a:lstStyle>
            <a:lvl1pPr defTabSz="930275">
              <a:defRPr>
                <a:solidFill>
                  <a:schemeClr val="tx1"/>
                </a:solidFill>
                <a:latin typeface="Arial" panose="020B0604020202020204" pitchFamily="34" charset="0"/>
              </a:defRPr>
            </a:lvl1pPr>
            <a:lvl2pPr marL="742950" indent="-285750" defTabSz="930275">
              <a:defRPr>
                <a:solidFill>
                  <a:schemeClr val="tx1"/>
                </a:solidFill>
                <a:latin typeface="Arial" panose="020B0604020202020204" pitchFamily="34" charset="0"/>
              </a:defRPr>
            </a:lvl2pPr>
            <a:lvl3pPr marL="1143000" indent="-228600" defTabSz="930275">
              <a:defRPr>
                <a:solidFill>
                  <a:schemeClr val="tx1"/>
                </a:solidFill>
                <a:latin typeface="Arial" panose="020B0604020202020204" pitchFamily="34" charset="0"/>
              </a:defRPr>
            </a:lvl3pPr>
            <a:lvl4pPr marL="1600200" indent="-228600" defTabSz="930275">
              <a:defRPr>
                <a:solidFill>
                  <a:schemeClr val="tx1"/>
                </a:solidFill>
                <a:latin typeface="Arial" panose="020B0604020202020204" pitchFamily="34" charset="0"/>
              </a:defRPr>
            </a:lvl4pPr>
            <a:lvl5pPr marL="2057400" indent="-228600" defTabSz="930275">
              <a:defRPr>
                <a:solidFill>
                  <a:schemeClr val="tx1"/>
                </a:solidFill>
                <a:latin typeface="Arial" panose="020B0604020202020204" pitchFamily="34" charset="0"/>
              </a:defRPr>
            </a:lvl5pPr>
            <a:lvl6pPr marL="2514600" indent="-228600" defTabSz="930275" eaLnBrk="0" fontAlgn="base" hangingPunct="0">
              <a:spcBef>
                <a:spcPct val="0"/>
              </a:spcBef>
              <a:spcAft>
                <a:spcPct val="0"/>
              </a:spcAft>
              <a:defRPr>
                <a:solidFill>
                  <a:schemeClr val="tx1"/>
                </a:solidFill>
                <a:latin typeface="Arial" panose="020B0604020202020204" pitchFamily="34" charset="0"/>
              </a:defRPr>
            </a:lvl6pPr>
            <a:lvl7pPr marL="2971800" indent="-228600" defTabSz="930275" eaLnBrk="0" fontAlgn="base" hangingPunct="0">
              <a:spcBef>
                <a:spcPct val="0"/>
              </a:spcBef>
              <a:spcAft>
                <a:spcPct val="0"/>
              </a:spcAft>
              <a:defRPr>
                <a:solidFill>
                  <a:schemeClr val="tx1"/>
                </a:solidFill>
                <a:latin typeface="Arial" panose="020B0604020202020204" pitchFamily="34" charset="0"/>
              </a:defRPr>
            </a:lvl7pPr>
            <a:lvl8pPr marL="3429000" indent="-228600" defTabSz="930275" eaLnBrk="0" fontAlgn="base" hangingPunct="0">
              <a:spcBef>
                <a:spcPct val="0"/>
              </a:spcBef>
              <a:spcAft>
                <a:spcPct val="0"/>
              </a:spcAft>
              <a:defRPr>
                <a:solidFill>
                  <a:schemeClr val="tx1"/>
                </a:solidFill>
                <a:latin typeface="Arial" panose="020B0604020202020204" pitchFamily="34" charset="0"/>
              </a:defRPr>
            </a:lvl8pPr>
            <a:lvl9pPr marL="3886200" indent="-228600" defTabSz="930275" eaLnBrk="0" fontAlgn="base" hangingPunct="0">
              <a:spcBef>
                <a:spcPct val="0"/>
              </a:spcBef>
              <a:spcAft>
                <a:spcPct val="0"/>
              </a:spcAft>
              <a:defRPr>
                <a:solidFill>
                  <a:schemeClr val="tx1"/>
                </a:solidFill>
                <a:latin typeface="Arial" panose="020B0604020202020204" pitchFamily="34" charset="0"/>
              </a:defRPr>
            </a:lvl9pPr>
          </a:lstStyle>
          <a:p>
            <a:fld id="{39ECF047-1B5E-4AA3-A278-7973319C3EEB}" type="slidenum">
              <a:rPr lang="en-US" altLang="en-US"/>
              <a:pPr/>
              <a:t>22</a:t>
            </a:fld>
            <a:endParaRPr lang="en-US" altLang="en-US"/>
          </a:p>
        </p:txBody>
      </p:sp>
    </p:spTree>
    <p:extLst>
      <p:ext uri="{BB962C8B-B14F-4D97-AF65-F5344CB8AC3E}">
        <p14:creationId xmlns:p14="http://schemas.microsoft.com/office/powerpoint/2010/main" val="40007155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a:ln/>
        </p:spPr>
      </p:sp>
      <p:sp>
        <p:nvSpPr>
          <p:cNvPr id="14339" name="Notes Placeholder 2"/>
          <p:cNvSpPr>
            <a:spLocks noGrp="1"/>
          </p:cNvSpPr>
          <p:nvPr>
            <p:ph type="body" idx="1"/>
          </p:nvPr>
        </p:nvSpPr>
        <p:spPr>
          <a:noFill/>
        </p:spPr>
        <p:txBody>
          <a:bodyPr/>
          <a:lstStyle/>
          <a:p>
            <a:pPr defTabSz="930275" eaLnBrk="1" hangingPunct="1">
              <a:spcBef>
                <a:spcPct val="0"/>
              </a:spcBef>
            </a:pPr>
            <a:endParaRPr lang="en-US" altLang="en-US">
              <a:latin typeface="Arial" panose="020B0604020202020204" pitchFamily="34" charset="0"/>
            </a:endParaRPr>
          </a:p>
        </p:txBody>
      </p:sp>
      <p:sp>
        <p:nvSpPr>
          <p:cNvPr id="14340" name="Slide Number Placeholder 3"/>
          <p:cNvSpPr>
            <a:spLocks noGrp="1"/>
          </p:cNvSpPr>
          <p:nvPr>
            <p:ph type="sldNum" sz="quarter" idx="5"/>
          </p:nvPr>
        </p:nvSpPr>
        <p:spPr>
          <a:noFill/>
        </p:spPr>
        <p:txBody>
          <a:bodyPr/>
          <a:lstStyle>
            <a:lvl1pPr defTabSz="930275">
              <a:defRPr>
                <a:solidFill>
                  <a:schemeClr val="tx1"/>
                </a:solidFill>
                <a:latin typeface="Arial" panose="020B0604020202020204" pitchFamily="34" charset="0"/>
              </a:defRPr>
            </a:lvl1pPr>
            <a:lvl2pPr marL="742950" indent="-285750" defTabSz="930275">
              <a:defRPr>
                <a:solidFill>
                  <a:schemeClr val="tx1"/>
                </a:solidFill>
                <a:latin typeface="Arial" panose="020B0604020202020204" pitchFamily="34" charset="0"/>
              </a:defRPr>
            </a:lvl2pPr>
            <a:lvl3pPr marL="1143000" indent="-228600" defTabSz="930275">
              <a:defRPr>
                <a:solidFill>
                  <a:schemeClr val="tx1"/>
                </a:solidFill>
                <a:latin typeface="Arial" panose="020B0604020202020204" pitchFamily="34" charset="0"/>
              </a:defRPr>
            </a:lvl3pPr>
            <a:lvl4pPr marL="1600200" indent="-228600" defTabSz="930275">
              <a:defRPr>
                <a:solidFill>
                  <a:schemeClr val="tx1"/>
                </a:solidFill>
                <a:latin typeface="Arial" panose="020B0604020202020204" pitchFamily="34" charset="0"/>
              </a:defRPr>
            </a:lvl4pPr>
            <a:lvl5pPr marL="2057400" indent="-228600" defTabSz="930275">
              <a:defRPr>
                <a:solidFill>
                  <a:schemeClr val="tx1"/>
                </a:solidFill>
                <a:latin typeface="Arial" panose="020B0604020202020204" pitchFamily="34" charset="0"/>
              </a:defRPr>
            </a:lvl5pPr>
            <a:lvl6pPr marL="2514600" indent="-228600" defTabSz="930275" eaLnBrk="0" fontAlgn="base" hangingPunct="0">
              <a:spcBef>
                <a:spcPct val="0"/>
              </a:spcBef>
              <a:spcAft>
                <a:spcPct val="0"/>
              </a:spcAft>
              <a:defRPr>
                <a:solidFill>
                  <a:schemeClr val="tx1"/>
                </a:solidFill>
                <a:latin typeface="Arial" panose="020B0604020202020204" pitchFamily="34" charset="0"/>
              </a:defRPr>
            </a:lvl6pPr>
            <a:lvl7pPr marL="2971800" indent="-228600" defTabSz="930275" eaLnBrk="0" fontAlgn="base" hangingPunct="0">
              <a:spcBef>
                <a:spcPct val="0"/>
              </a:spcBef>
              <a:spcAft>
                <a:spcPct val="0"/>
              </a:spcAft>
              <a:defRPr>
                <a:solidFill>
                  <a:schemeClr val="tx1"/>
                </a:solidFill>
                <a:latin typeface="Arial" panose="020B0604020202020204" pitchFamily="34" charset="0"/>
              </a:defRPr>
            </a:lvl7pPr>
            <a:lvl8pPr marL="3429000" indent="-228600" defTabSz="930275" eaLnBrk="0" fontAlgn="base" hangingPunct="0">
              <a:spcBef>
                <a:spcPct val="0"/>
              </a:spcBef>
              <a:spcAft>
                <a:spcPct val="0"/>
              </a:spcAft>
              <a:defRPr>
                <a:solidFill>
                  <a:schemeClr val="tx1"/>
                </a:solidFill>
                <a:latin typeface="Arial" panose="020B0604020202020204" pitchFamily="34" charset="0"/>
              </a:defRPr>
            </a:lvl8pPr>
            <a:lvl9pPr marL="3886200" indent="-228600" defTabSz="930275" eaLnBrk="0" fontAlgn="base" hangingPunct="0">
              <a:spcBef>
                <a:spcPct val="0"/>
              </a:spcBef>
              <a:spcAft>
                <a:spcPct val="0"/>
              </a:spcAft>
              <a:defRPr>
                <a:solidFill>
                  <a:schemeClr val="tx1"/>
                </a:solidFill>
                <a:latin typeface="Arial" panose="020B0604020202020204" pitchFamily="34" charset="0"/>
              </a:defRPr>
            </a:lvl9pPr>
          </a:lstStyle>
          <a:p>
            <a:fld id="{8353798B-9180-40B0-9B8E-84599877336A}" type="slidenum">
              <a:rPr lang="en-US" altLang="en-US"/>
              <a:pPr/>
              <a:t>23</a:t>
            </a:fld>
            <a:endParaRPr lang="en-US" altLang="en-US"/>
          </a:p>
        </p:txBody>
      </p:sp>
    </p:spTree>
    <p:extLst>
      <p:ext uri="{BB962C8B-B14F-4D97-AF65-F5344CB8AC3E}">
        <p14:creationId xmlns:p14="http://schemas.microsoft.com/office/powerpoint/2010/main" val="16884983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a:ln/>
        </p:spPr>
      </p:sp>
      <p:sp>
        <p:nvSpPr>
          <p:cNvPr id="16387" name="Notes Placeholder 2"/>
          <p:cNvSpPr>
            <a:spLocks noGrp="1"/>
          </p:cNvSpPr>
          <p:nvPr>
            <p:ph type="body" idx="1"/>
          </p:nvPr>
        </p:nvSpPr>
        <p:spPr>
          <a:noFill/>
        </p:spPr>
        <p:txBody>
          <a:bodyPr/>
          <a:lstStyle/>
          <a:p>
            <a:endParaRPr lang="en-US" altLang="en-US">
              <a:latin typeface="Arial" panose="020B0604020202020204" pitchFamily="34" charset="0"/>
            </a:endParaRPr>
          </a:p>
        </p:txBody>
      </p:sp>
      <p:sp>
        <p:nvSpPr>
          <p:cNvPr id="16388" name="Slide Number Placeholder 3"/>
          <p:cNvSpPr>
            <a:spLocks noGrp="1"/>
          </p:cNvSpPr>
          <p:nvPr>
            <p:ph type="sldNum" sz="quarter" idx="5"/>
          </p:nvPr>
        </p:nvSpPr>
        <p:spPr>
          <a:noFill/>
        </p:spPr>
        <p:txBody>
          <a:bodyPr/>
          <a:lstStyle>
            <a:lvl1pPr defTabSz="930275">
              <a:defRPr>
                <a:solidFill>
                  <a:schemeClr val="tx1"/>
                </a:solidFill>
                <a:latin typeface="Arial" panose="020B0604020202020204" pitchFamily="34" charset="0"/>
              </a:defRPr>
            </a:lvl1pPr>
            <a:lvl2pPr marL="742950" indent="-285750" defTabSz="930275">
              <a:defRPr>
                <a:solidFill>
                  <a:schemeClr val="tx1"/>
                </a:solidFill>
                <a:latin typeface="Arial" panose="020B0604020202020204" pitchFamily="34" charset="0"/>
              </a:defRPr>
            </a:lvl2pPr>
            <a:lvl3pPr marL="1143000" indent="-228600" defTabSz="930275">
              <a:defRPr>
                <a:solidFill>
                  <a:schemeClr val="tx1"/>
                </a:solidFill>
                <a:latin typeface="Arial" panose="020B0604020202020204" pitchFamily="34" charset="0"/>
              </a:defRPr>
            </a:lvl3pPr>
            <a:lvl4pPr marL="1600200" indent="-228600" defTabSz="930275">
              <a:defRPr>
                <a:solidFill>
                  <a:schemeClr val="tx1"/>
                </a:solidFill>
                <a:latin typeface="Arial" panose="020B0604020202020204" pitchFamily="34" charset="0"/>
              </a:defRPr>
            </a:lvl4pPr>
            <a:lvl5pPr marL="2057400" indent="-228600" defTabSz="930275">
              <a:defRPr>
                <a:solidFill>
                  <a:schemeClr val="tx1"/>
                </a:solidFill>
                <a:latin typeface="Arial" panose="020B0604020202020204" pitchFamily="34" charset="0"/>
              </a:defRPr>
            </a:lvl5pPr>
            <a:lvl6pPr marL="2514600" indent="-228600" defTabSz="930275" eaLnBrk="0" fontAlgn="base" hangingPunct="0">
              <a:spcBef>
                <a:spcPct val="0"/>
              </a:spcBef>
              <a:spcAft>
                <a:spcPct val="0"/>
              </a:spcAft>
              <a:defRPr>
                <a:solidFill>
                  <a:schemeClr val="tx1"/>
                </a:solidFill>
                <a:latin typeface="Arial" panose="020B0604020202020204" pitchFamily="34" charset="0"/>
              </a:defRPr>
            </a:lvl6pPr>
            <a:lvl7pPr marL="2971800" indent="-228600" defTabSz="930275" eaLnBrk="0" fontAlgn="base" hangingPunct="0">
              <a:spcBef>
                <a:spcPct val="0"/>
              </a:spcBef>
              <a:spcAft>
                <a:spcPct val="0"/>
              </a:spcAft>
              <a:defRPr>
                <a:solidFill>
                  <a:schemeClr val="tx1"/>
                </a:solidFill>
                <a:latin typeface="Arial" panose="020B0604020202020204" pitchFamily="34" charset="0"/>
              </a:defRPr>
            </a:lvl7pPr>
            <a:lvl8pPr marL="3429000" indent="-228600" defTabSz="930275" eaLnBrk="0" fontAlgn="base" hangingPunct="0">
              <a:spcBef>
                <a:spcPct val="0"/>
              </a:spcBef>
              <a:spcAft>
                <a:spcPct val="0"/>
              </a:spcAft>
              <a:defRPr>
                <a:solidFill>
                  <a:schemeClr val="tx1"/>
                </a:solidFill>
                <a:latin typeface="Arial" panose="020B0604020202020204" pitchFamily="34" charset="0"/>
              </a:defRPr>
            </a:lvl8pPr>
            <a:lvl9pPr marL="3886200" indent="-228600" defTabSz="930275" eaLnBrk="0" fontAlgn="base" hangingPunct="0">
              <a:spcBef>
                <a:spcPct val="0"/>
              </a:spcBef>
              <a:spcAft>
                <a:spcPct val="0"/>
              </a:spcAft>
              <a:defRPr>
                <a:solidFill>
                  <a:schemeClr val="tx1"/>
                </a:solidFill>
                <a:latin typeface="Arial" panose="020B0604020202020204" pitchFamily="34" charset="0"/>
              </a:defRPr>
            </a:lvl9pPr>
          </a:lstStyle>
          <a:p>
            <a:fld id="{1125C016-29A6-4AC8-9ACB-8F92D86F66CE}" type="slidenum">
              <a:rPr lang="en-US" altLang="en-US"/>
              <a:pPr/>
              <a:t>24</a:t>
            </a:fld>
            <a:endParaRPr lang="en-US" altLang="en-US"/>
          </a:p>
        </p:txBody>
      </p:sp>
    </p:spTree>
    <p:extLst>
      <p:ext uri="{BB962C8B-B14F-4D97-AF65-F5344CB8AC3E}">
        <p14:creationId xmlns:p14="http://schemas.microsoft.com/office/powerpoint/2010/main" val="15205241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Beware of savior complex!</a:t>
            </a:r>
          </a:p>
        </p:txBody>
      </p:sp>
      <p:sp>
        <p:nvSpPr>
          <p:cNvPr id="4" name="Slide Number Placeholder 3"/>
          <p:cNvSpPr>
            <a:spLocks noGrp="1"/>
          </p:cNvSpPr>
          <p:nvPr>
            <p:ph type="sldNum" sz="quarter" idx="10"/>
          </p:nvPr>
        </p:nvSpPr>
        <p:spPr/>
        <p:txBody>
          <a:bodyPr/>
          <a:lstStyle/>
          <a:p>
            <a:fld id="{9546EDC3-0BF2-4865-AA1F-F16399449A02}" type="slidenum">
              <a:rPr lang="en-US" smtClean="0"/>
              <a:t>27</a:t>
            </a:fld>
            <a:endParaRPr lang="en-US"/>
          </a:p>
        </p:txBody>
      </p:sp>
    </p:spTree>
    <p:extLst>
      <p:ext uri="{BB962C8B-B14F-4D97-AF65-F5344CB8AC3E}">
        <p14:creationId xmlns:p14="http://schemas.microsoft.com/office/powerpoint/2010/main" val="36465188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fontAlgn="base">
              <a:buAutoNum type="arabicParenR"/>
            </a:pPr>
            <a:r>
              <a:rPr lang="en-US" sz="1200" b="0" i="0" kern="1200" dirty="0">
                <a:solidFill>
                  <a:schemeClr val="tx1"/>
                </a:solidFill>
                <a:effectLst/>
                <a:latin typeface="+mn-lt"/>
                <a:ea typeface="+mn-ea"/>
                <a:cs typeface="+mn-cs"/>
              </a:rPr>
              <a:t>She could buy a money transfer at a bank. Her parents would travel to the nearest town to retrieve it. And transfers were not instant.</a:t>
            </a:r>
          </a:p>
          <a:p>
            <a:pPr marL="228600" indent="-228600" fontAlgn="base">
              <a:buAutoNum type="arabicParenR"/>
            </a:pPr>
            <a:r>
              <a:rPr lang="en-US" sz="1200" b="0" i="0" kern="1200" dirty="0">
                <a:solidFill>
                  <a:schemeClr val="tx1"/>
                </a:solidFill>
                <a:effectLst/>
                <a:latin typeface="+mn-lt"/>
                <a:ea typeface="+mn-ea"/>
                <a:cs typeface="+mn-cs"/>
              </a:rPr>
              <a:t>The other way was to find someone going to </a:t>
            </a:r>
            <a:r>
              <a:rPr lang="en-US" sz="1200" b="0" i="0" kern="1200" dirty="0" err="1">
                <a:solidFill>
                  <a:schemeClr val="tx1"/>
                </a:solidFill>
                <a:effectLst/>
                <a:latin typeface="+mn-lt"/>
                <a:ea typeface="+mn-ea"/>
                <a:cs typeface="+mn-cs"/>
              </a:rPr>
              <a:t>Muranga</a:t>
            </a:r>
            <a:r>
              <a:rPr lang="en-US" sz="1200" b="0" i="0" kern="1200" dirty="0">
                <a:solidFill>
                  <a:schemeClr val="tx1"/>
                </a:solidFill>
                <a:effectLst/>
                <a:latin typeface="+mn-lt"/>
                <a:ea typeface="+mn-ea"/>
                <a:cs typeface="+mn-cs"/>
              </a:rPr>
              <a:t>, perhaps a bus driver, and give him an envelope of cash.</a:t>
            </a:r>
          </a:p>
          <a:p>
            <a:pPr marL="228600" indent="-228600" fontAlgn="base">
              <a:buAutoNum type="arabicParenR"/>
            </a:pPr>
            <a:endParaRPr lang="en-US" sz="1200" b="0" i="0" kern="1200" dirty="0">
              <a:solidFill>
                <a:schemeClr val="tx1"/>
              </a:solidFill>
              <a:effectLst/>
              <a:latin typeface="+mn-lt"/>
              <a:ea typeface="+mn-ea"/>
              <a:cs typeface="+mn-cs"/>
            </a:endParaRPr>
          </a:p>
          <a:p>
            <a:pPr marL="0" indent="0" fontAlgn="base">
              <a:buNone/>
            </a:pPr>
            <a:r>
              <a:rPr lang="en-US" sz="1200" b="0" i="0" kern="1200" dirty="0">
                <a:solidFill>
                  <a:schemeClr val="tx1"/>
                </a:solidFill>
                <a:effectLst/>
                <a:latin typeface="+mn-lt"/>
                <a:ea typeface="+mn-ea"/>
                <a:cs typeface="+mn-cs"/>
              </a:rPr>
              <a:t>M-</a:t>
            </a:r>
            <a:r>
              <a:rPr lang="en-US" sz="1200" b="0" i="0" kern="1200" dirty="0" err="1">
                <a:solidFill>
                  <a:schemeClr val="tx1"/>
                </a:solidFill>
                <a:effectLst/>
                <a:latin typeface="+mn-lt"/>
                <a:ea typeface="+mn-ea"/>
                <a:cs typeface="+mn-cs"/>
              </a:rPr>
              <a:t>Pesa</a:t>
            </a:r>
            <a:r>
              <a:rPr lang="en-US" sz="1200" b="0" i="0" kern="1200" dirty="0">
                <a:solidFill>
                  <a:schemeClr val="tx1"/>
                </a:solidFill>
                <a:effectLst/>
                <a:latin typeface="+mn-lt"/>
                <a:ea typeface="+mn-ea"/>
                <a:cs typeface="+mn-cs"/>
              </a:rPr>
              <a:t> is available to any </a:t>
            </a:r>
            <a:r>
              <a:rPr lang="en-US" sz="1200" b="0" i="0" kern="1200" dirty="0" err="1">
                <a:solidFill>
                  <a:schemeClr val="tx1"/>
                </a:solidFill>
                <a:effectLst/>
                <a:latin typeface="+mn-lt"/>
                <a:ea typeface="+mn-ea"/>
                <a:cs typeface="+mn-cs"/>
              </a:rPr>
              <a:t>Safaricom</a:t>
            </a:r>
            <a:r>
              <a:rPr lang="en-US" sz="1200" b="0" i="0" kern="1200" dirty="0">
                <a:solidFill>
                  <a:schemeClr val="tx1"/>
                </a:solidFill>
                <a:effectLst/>
                <a:latin typeface="+mn-lt"/>
                <a:ea typeface="+mn-ea"/>
                <a:cs typeface="+mn-cs"/>
              </a:rPr>
              <a:t> customer. But it’s only useful if there’s a nearby agent who can accept or disburse cash.</a:t>
            </a:r>
          </a:p>
        </p:txBody>
      </p:sp>
      <p:sp>
        <p:nvSpPr>
          <p:cNvPr id="4" name="Slide Number Placeholder 3"/>
          <p:cNvSpPr>
            <a:spLocks noGrp="1"/>
          </p:cNvSpPr>
          <p:nvPr>
            <p:ph type="sldNum" sz="quarter" idx="10"/>
          </p:nvPr>
        </p:nvSpPr>
        <p:spPr/>
        <p:txBody>
          <a:bodyPr/>
          <a:lstStyle/>
          <a:p>
            <a:fld id="{9546EDC3-0BF2-4865-AA1F-F16399449A02}" type="slidenum">
              <a:rPr lang="en-US" smtClean="0"/>
              <a:t>30</a:t>
            </a:fld>
            <a:endParaRPr lang="en-US"/>
          </a:p>
        </p:txBody>
      </p:sp>
    </p:spTree>
    <p:extLst>
      <p:ext uri="{BB962C8B-B14F-4D97-AF65-F5344CB8AC3E}">
        <p14:creationId xmlns:p14="http://schemas.microsoft.com/office/powerpoint/2010/main" val="23895703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731520"/>
            <a:ext cx="7772400" cy="1470025"/>
          </a:xfrm>
          <a:effectLst>
            <a:outerShdw blurRad="50800" dist="38100" dir="2700000" algn="tl" rotWithShape="0">
              <a:prstClr val="black">
                <a:alpha val="40000"/>
              </a:prstClr>
            </a:outerShdw>
          </a:effectLst>
        </p:spPr>
        <p:txBody>
          <a:bodyPr/>
          <a:lstStyle>
            <a:lvl1pPr>
              <a:lnSpc>
                <a:spcPct val="80000"/>
              </a:lnSpc>
              <a:defRPr>
                <a:latin typeface="Calibri" pitchFamily="34" charset="0"/>
              </a:defRPr>
            </a:lvl1pPr>
          </a:lstStyle>
          <a:p>
            <a:r>
              <a:rPr lang="en-US"/>
              <a:t>Click to edit Master title style</a:t>
            </a:r>
            <a:endParaRPr lang="en-US" dirty="0"/>
          </a:p>
        </p:txBody>
      </p:sp>
      <p:sp>
        <p:nvSpPr>
          <p:cNvPr id="3" name="Subtitle 2"/>
          <p:cNvSpPr>
            <a:spLocks noGrp="1"/>
          </p:cNvSpPr>
          <p:nvPr>
            <p:ph type="subTitle" idx="1"/>
          </p:nvPr>
        </p:nvSpPr>
        <p:spPr>
          <a:xfrm>
            <a:off x="685800" y="2377440"/>
            <a:ext cx="7772400" cy="1752600"/>
          </a:xfrm>
        </p:spPr>
        <p:txBody>
          <a:bodyPr/>
          <a:lstStyle>
            <a:lvl1pPr marL="0" indent="0" algn="r">
              <a:buNone/>
              <a:defRPr sz="3200" b="0">
                <a:latin typeface="Calibri" pitchFamily="34" charset="0"/>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US" dirty="0"/>
          </a:p>
        </p:txBody>
      </p:sp>
      <p:sp>
        <p:nvSpPr>
          <p:cNvPr id="4" name="Slide Number Placeholder 3"/>
          <p:cNvSpPr>
            <a:spLocks noGrp="1"/>
          </p:cNvSpPr>
          <p:nvPr>
            <p:ph type="sldNum" sz="quarter" idx="10"/>
          </p:nvPr>
        </p:nvSpPr>
        <p:spPr/>
        <p:txBody>
          <a:bodyPr/>
          <a:lstStyle/>
          <a:p>
            <a:fld id="{88226397-485F-4BB0-931C-8A629C361199}" type="slidenum">
              <a:rPr lang="en-US" smtClean="0"/>
              <a:t>‹#›</a:t>
            </a:fld>
            <a:endParaRPr lang="en-US"/>
          </a:p>
        </p:txBody>
      </p:sp>
    </p:spTree>
    <p:extLst>
      <p:ext uri="{BB962C8B-B14F-4D97-AF65-F5344CB8AC3E}">
        <p14:creationId xmlns:p14="http://schemas.microsoft.com/office/powerpoint/2010/main" val="37051108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57018" y="435678"/>
            <a:ext cx="8405982" cy="762000"/>
          </a:xfrm>
        </p:spPr>
        <p:txBody>
          <a:bodyPr/>
          <a:lstStyle/>
          <a:p>
            <a:r>
              <a:rPr lang="en-US"/>
              <a:t>Click to edit Master title style</a:t>
            </a:r>
            <a:endParaRPr lang="en-US" dirty="0"/>
          </a:p>
        </p:txBody>
      </p:sp>
      <p:sp>
        <p:nvSpPr>
          <p:cNvPr id="3" name="Content Placeholder 2"/>
          <p:cNvSpPr>
            <a:spLocks noGrp="1"/>
          </p:cNvSpPr>
          <p:nvPr>
            <p:ph idx="1"/>
          </p:nvPr>
        </p:nvSpPr>
        <p:spPr>
          <a:xfrm>
            <a:off x="396875" y="1362075"/>
            <a:ext cx="8366125" cy="4972050"/>
          </a:xfrm>
        </p:spPr>
        <p:txBody>
          <a:bodyPr/>
          <a:lstStyle>
            <a:lvl1pPr>
              <a:defRPr sz="2800" b="0"/>
            </a:lvl1pPr>
            <a:lvl2pPr>
              <a:defRPr sz="2400"/>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Slide Number Placeholder 3"/>
          <p:cNvSpPr>
            <a:spLocks noGrp="1"/>
          </p:cNvSpPr>
          <p:nvPr>
            <p:ph type="sldNum" sz="quarter" idx="10"/>
          </p:nvPr>
        </p:nvSpPr>
        <p:spPr>
          <a:xfrm>
            <a:off x="8534400" y="6492240"/>
            <a:ext cx="609600" cy="365125"/>
          </a:xfrm>
        </p:spPr>
        <p:txBody>
          <a:bodyPr/>
          <a:lstStyle>
            <a:lvl1pPr algn="ctr">
              <a:defRPr sz="1200">
                <a:solidFill>
                  <a:srgbClr val="4B2A85"/>
                </a:solidFill>
              </a:defRPr>
            </a:lvl1pPr>
          </a:lstStyle>
          <a:p>
            <a:fld id="{88226397-485F-4BB0-931C-8A629C361199}" type="slidenum">
              <a:rPr lang="en-US" smtClean="0"/>
              <a:t>‹#›</a:t>
            </a:fld>
            <a:endParaRPr lang="en-US"/>
          </a:p>
        </p:txBody>
      </p:sp>
    </p:spTree>
    <p:extLst>
      <p:ext uri="{BB962C8B-B14F-4D97-AF65-F5344CB8AC3E}">
        <p14:creationId xmlns:p14="http://schemas.microsoft.com/office/powerpoint/2010/main" val="33614274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357018" y="435678"/>
            <a:ext cx="8405982" cy="762000"/>
          </a:xfrm>
        </p:spPr>
        <p:txBody>
          <a:bodyPr/>
          <a:lstStyle/>
          <a:p>
            <a:r>
              <a:rPr lang="en-US"/>
              <a:t>Click to edit Master title style</a:t>
            </a:r>
            <a:endParaRPr lang="en-US" dirty="0"/>
          </a:p>
        </p:txBody>
      </p:sp>
      <p:sp>
        <p:nvSpPr>
          <p:cNvPr id="3" name="Content Placeholder 2"/>
          <p:cNvSpPr>
            <a:spLocks noGrp="1"/>
          </p:cNvSpPr>
          <p:nvPr>
            <p:ph idx="1"/>
          </p:nvPr>
        </p:nvSpPr>
        <p:spPr>
          <a:xfrm>
            <a:off x="357018" y="1362075"/>
            <a:ext cx="4114800" cy="4972050"/>
          </a:xfrm>
        </p:spPr>
        <p:txBody>
          <a:bodyPr/>
          <a:lstStyle>
            <a:lvl1pPr>
              <a:defRPr sz="2800" b="0"/>
            </a:lvl1pPr>
            <a:lvl2pPr>
              <a:defRPr sz="2400"/>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Slide Number Placeholder 3"/>
          <p:cNvSpPr>
            <a:spLocks noGrp="1"/>
          </p:cNvSpPr>
          <p:nvPr>
            <p:ph type="sldNum" sz="quarter" idx="10"/>
          </p:nvPr>
        </p:nvSpPr>
        <p:spPr>
          <a:xfrm>
            <a:off x="8534400" y="6492240"/>
            <a:ext cx="609600" cy="365125"/>
          </a:xfrm>
        </p:spPr>
        <p:txBody>
          <a:bodyPr/>
          <a:lstStyle>
            <a:lvl1pPr algn="ctr">
              <a:defRPr sz="1200">
                <a:solidFill>
                  <a:srgbClr val="4B2A85"/>
                </a:solidFill>
              </a:defRPr>
            </a:lvl1pPr>
          </a:lstStyle>
          <a:p>
            <a:fld id="{88226397-485F-4BB0-931C-8A629C361199}" type="slidenum">
              <a:rPr lang="en-US" smtClean="0"/>
              <a:t>‹#›</a:t>
            </a:fld>
            <a:endParaRPr lang="en-US"/>
          </a:p>
        </p:txBody>
      </p:sp>
      <p:sp>
        <p:nvSpPr>
          <p:cNvPr id="5" name="Content Placeholder 2"/>
          <p:cNvSpPr>
            <a:spLocks noGrp="1"/>
          </p:cNvSpPr>
          <p:nvPr>
            <p:ph idx="11"/>
          </p:nvPr>
        </p:nvSpPr>
        <p:spPr>
          <a:xfrm>
            <a:off x="4648200" y="1362075"/>
            <a:ext cx="4114800" cy="4972050"/>
          </a:xfrm>
        </p:spPr>
        <p:txBody>
          <a:bodyPr/>
          <a:lstStyle>
            <a:lvl1pPr>
              <a:defRPr sz="2800" b="0"/>
            </a:lvl1pPr>
            <a:lvl2pPr>
              <a:defRPr sz="2400"/>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721162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357762" y="438912"/>
            <a:ext cx="8405238" cy="762000"/>
          </a:xfrm>
        </p:spPr>
        <p:txBody>
          <a:bodyPr/>
          <a:lstStyle/>
          <a:p>
            <a:r>
              <a:rPr lang="en-US"/>
              <a:t>Click to edit Master title style</a:t>
            </a:r>
          </a:p>
        </p:txBody>
      </p:sp>
      <p:sp>
        <p:nvSpPr>
          <p:cNvPr id="3" name="Slide Number Placeholder 2"/>
          <p:cNvSpPr>
            <a:spLocks noGrp="1"/>
          </p:cNvSpPr>
          <p:nvPr>
            <p:ph type="sldNum" sz="quarter" idx="10"/>
          </p:nvPr>
        </p:nvSpPr>
        <p:spPr/>
        <p:txBody>
          <a:bodyPr/>
          <a:lstStyle/>
          <a:p>
            <a:fld id="{88226397-485F-4BB0-931C-8A629C361199}" type="slidenum">
              <a:rPr lang="en-US" smtClean="0"/>
              <a:t>‹#›</a:t>
            </a:fld>
            <a:endParaRPr lang="en-US"/>
          </a:p>
        </p:txBody>
      </p:sp>
    </p:spTree>
    <p:extLst>
      <p:ext uri="{BB962C8B-B14F-4D97-AF65-F5344CB8AC3E}">
        <p14:creationId xmlns:p14="http://schemas.microsoft.com/office/powerpoint/2010/main" val="19651361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88226397-485F-4BB0-931C-8A629C361199}" type="slidenum">
              <a:rPr lang="en-US" smtClean="0"/>
              <a:t>‹#›</a:t>
            </a:fld>
            <a:endParaRPr lang="en-US"/>
          </a:p>
        </p:txBody>
      </p:sp>
    </p:spTree>
    <p:extLst>
      <p:ext uri="{BB962C8B-B14F-4D97-AF65-F5344CB8AC3E}">
        <p14:creationId xmlns:p14="http://schemas.microsoft.com/office/powerpoint/2010/main" val="16209558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and body">
    <p:spTree>
      <p:nvGrpSpPr>
        <p:cNvPr id="1" name="Shape 36"/>
        <p:cNvGrpSpPr/>
        <p:nvPr/>
      </p:nvGrpSpPr>
      <p:grpSpPr>
        <a:xfrm>
          <a:off x="0" y="0"/>
          <a:ext cx="0" cy="0"/>
          <a:chOff x="0" y="0"/>
          <a:chExt cx="0" cy="0"/>
        </a:xfrm>
      </p:grpSpPr>
      <p:sp>
        <p:nvSpPr>
          <p:cNvPr id="37" name="Shape 37"/>
          <p:cNvSpPr txBox="1">
            <a:spLocks noGrp="1"/>
          </p:cNvSpPr>
          <p:nvPr>
            <p:ph type="title"/>
          </p:nvPr>
        </p:nvSpPr>
        <p:spPr>
          <a:xfrm>
            <a:off x="311700" y="593366"/>
            <a:ext cx="8520600" cy="763500"/>
          </a:xfrm>
          <a:prstGeom prst="rect">
            <a:avLst/>
          </a:prstGeom>
        </p:spPr>
        <p:txBody>
          <a:bodyPr lIns="91425" tIns="91425" rIns="91425" bIns="91425" anchor="t" anchorCtr="0"/>
          <a:lstStyle>
            <a:lvl1pPr lvl="0" rtl="0">
              <a:spcBef>
                <a:spcPts val="0"/>
              </a:spcBef>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38" name="Shape 38"/>
          <p:cNvSpPr txBox="1">
            <a:spLocks noGrp="1"/>
          </p:cNvSpPr>
          <p:nvPr>
            <p:ph type="body" idx="1"/>
          </p:nvPr>
        </p:nvSpPr>
        <p:spPr>
          <a:xfrm>
            <a:off x="311700" y="1536633"/>
            <a:ext cx="8520600" cy="4555200"/>
          </a:xfrm>
          <a:prstGeom prst="rect">
            <a:avLst/>
          </a:prstGeom>
        </p:spPr>
        <p:txBody>
          <a:bodyPr lIns="91425" tIns="91425" rIns="91425" bIns="91425" anchor="t" anchorCtr="0"/>
          <a:lstStyle>
            <a:lvl1pPr lvl="0" rtl="0">
              <a:spcBef>
                <a:spcPts val="0"/>
              </a:spcBef>
              <a:defRPr/>
            </a:lvl1pPr>
            <a:lvl2pPr lvl="1" rtl="0">
              <a:spcBef>
                <a:spcPts val="0"/>
              </a:spcBef>
              <a:defRPr/>
            </a:lvl2pPr>
            <a:lvl3pPr lvl="2" rtl="0">
              <a:spcBef>
                <a:spcPts val="0"/>
              </a:spcBef>
              <a:defRPr/>
            </a:lvl3pPr>
            <a:lvl4pPr lvl="3" rtl="0">
              <a:spcBef>
                <a:spcPts val="0"/>
              </a:spcBef>
              <a:defRPr/>
            </a:lvl4pPr>
            <a:lvl5pPr lvl="4" rtl="0">
              <a:spcBef>
                <a:spcPts val="0"/>
              </a:spcBef>
              <a:defRPr/>
            </a:lvl5pPr>
            <a:lvl6pPr lvl="5" rtl="0">
              <a:spcBef>
                <a:spcPts val="0"/>
              </a:spcBef>
              <a:defRPr/>
            </a:lvl6pPr>
            <a:lvl7pPr lvl="6" rtl="0">
              <a:spcBef>
                <a:spcPts val="0"/>
              </a:spcBef>
              <a:defRPr/>
            </a:lvl7pPr>
            <a:lvl8pPr lvl="7" rtl="0">
              <a:spcBef>
                <a:spcPts val="0"/>
              </a:spcBef>
              <a:defRPr/>
            </a:lvl8pPr>
            <a:lvl9pPr lvl="8" rtl="0">
              <a:spcBef>
                <a:spcPts val="0"/>
              </a:spcBef>
              <a:defRPr/>
            </a:lvl9pPr>
          </a:lstStyle>
          <a:p>
            <a:endParaRPr/>
          </a:p>
        </p:txBody>
      </p:sp>
      <p:sp>
        <p:nvSpPr>
          <p:cNvPr id="39" name="Shape 39"/>
          <p:cNvSpPr txBox="1">
            <a:spLocks noGrp="1"/>
          </p:cNvSpPr>
          <p:nvPr>
            <p:ph type="sldNum" idx="12"/>
          </p:nvPr>
        </p:nvSpPr>
        <p:spPr>
          <a:xfrm>
            <a:off x="8472457" y="6217622"/>
            <a:ext cx="548700" cy="524700"/>
          </a:xfrm>
          <a:prstGeom prst="rect">
            <a:avLst/>
          </a:prstGeom>
        </p:spPr>
        <p:txBody>
          <a:bodyPr lIns="91425" tIns="91425" rIns="91425" bIns="91425" anchor="ctr" anchorCtr="0">
            <a:noAutofit/>
          </a:bodyPr>
          <a:lstStyle/>
          <a:p>
            <a:pPr lvl="0" rtl="0">
              <a:spcBef>
                <a:spcPts val="0"/>
              </a:spcBef>
              <a:buNone/>
            </a:pPr>
            <a:fld id="{00000000-1234-1234-1234-123412341234}" type="slidenum">
              <a:rPr lang="en-US"/>
              <a:t>‹#›</a:t>
            </a:fld>
            <a:endParaRPr lang="en-US"/>
          </a:p>
        </p:txBody>
      </p:sp>
    </p:spTree>
    <p:extLst>
      <p:ext uri="{BB962C8B-B14F-4D97-AF65-F5344CB8AC3E}">
        <p14:creationId xmlns:p14="http://schemas.microsoft.com/office/powerpoint/2010/main" val="5374030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bwMode="auto">
          <a:xfrm>
            <a:off x="374090" y="371182"/>
            <a:ext cx="8388910" cy="762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endParaRPr lang="en-US" dirty="0"/>
          </a:p>
        </p:txBody>
      </p:sp>
      <p:sp>
        <p:nvSpPr>
          <p:cNvPr id="8195" name="Rectangle 3"/>
          <p:cNvSpPr>
            <a:spLocks noGrp="1" noChangeArrowheads="1"/>
          </p:cNvSpPr>
          <p:nvPr>
            <p:ph type="body" idx="1"/>
          </p:nvPr>
        </p:nvSpPr>
        <p:spPr bwMode="auto">
          <a:xfrm>
            <a:off x="396875" y="1362075"/>
            <a:ext cx="8366125" cy="49720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Slide Number Placeholder 10"/>
          <p:cNvSpPr>
            <a:spLocks noGrp="1"/>
          </p:cNvSpPr>
          <p:nvPr>
            <p:ph type="sldNum" sz="quarter" idx="4"/>
          </p:nvPr>
        </p:nvSpPr>
        <p:spPr>
          <a:xfrm>
            <a:off x="8534400" y="6492875"/>
            <a:ext cx="609600" cy="365125"/>
          </a:xfrm>
          <a:prstGeom prst="rect">
            <a:avLst/>
          </a:prstGeom>
        </p:spPr>
        <p:txBody>
          <a:bodyPr vert="horz" lIns="91440" tIns="45720" rIns="91440" bIns="45720" rtlCol="0" anchor="ctr"/>
          <a:lstStyle>
            <a:lvl1pPr algn="ctr">
              <a:defRPr sz="1200" b="1">
                <a:solidFill>
                  <a:srgbClr val="4B2A85"/>
                </a:solidFill>
                <a:latin typeface="Calibri" pitchFamily="34" charset="0"/>
                <a:cs typeface="Calibri" pitchFamily="34" charset="0"/>
              </a:defRPr>
            </a:lvl1pPr>
          </a:lstStyle>
          <a:p>
            <a:fld id="{88226397-485F-4BB0-931C-8A629C361199}" type="slidenum">
              <a:rPr lang="en-US" smtClean="0"/>
              <a:t>‹#›</a:t>
            </a:fld>
            <a:endParaRPr lang="en-US"/>
          </a:p>
        </p:txBody>
      </p:sp>
      <p:sp>
        <p:nvSpPr>
          <p:cNvPr id="9" name="Rectangle 8"/>
          <p:cNvSpPr>
            <a:spLocks noChangeArrowheads="1"/>
          </p:cNvSpPr>
          <p:nvPr/>
        </p:nvSpPr>
        <p:spPr bwMode="auto">
          <a:xfrm>
            <a:off x="0" y="0"/>
            <a:ext cx="9144000" cy="228600"/>
          </a:xfrm>
          <a:prstGeom prst="rect">
            <a:avLst/>
          </a:prstGeom>
          <a:solidFill>
            <a:srgbClr val="4B2A85"/>
          </a:solidFill>
          <a:ln w="9525">
            <a:noFill/>
            <a:miter lim="800000"/>
            <a:headEnd/>
            <a:tailEnd/>
          </a:ln>
          <a:effectLst/>
        </p:spPr>
        <p:txBody>
          <a:bodyPr wrap="none" anchor="ctr"/>
          <a:lstStyle/>
          <a:p>
            <a:pPr algn="ctr">
              <a:defRPr/>
            </a:pPr>
            <a:endParaRPr lang="en-US" b="0" dirty="0">
              <a:latin typeface="Times New Roman" pitchFamily="18" charset="0"/>
            </a:endParaRPr>
          </a:p>
        </p:txBody>
      </p:sp>
      <p:pic>
        <p:nvPicPr>
          <p:cNvPr id="12" name="Picture 11"/>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26376" y="25342"/>
            <a:ext cx="2150721" cy="169037"/>
          </a:xfrm>
          <a:prstGeom prst="rect">
            <a:avLst/>
          </a:prstGeom>
        </p:spPr>
      </p:pic>
      <p:sp>
        <p:nvSpPr>
          <p:cNvPr id="13" name="TextBox 12"/>
          <p:cNvSpPr txBox="1"/>
          <p:nvPr/>
        </p:nvSpPr>
        <p:spPr>
          <a:xfrm>
            <a:off x="7859673" y="-2231"/>
            <a:ext cx="1284327" cy="230832"/>
          </a:xfrm>
          <a:prstGeom prst="rect">
            <a:avLst/>
          </a:prstGeom>
          <a:noFill/>
        </p:spPr>
        <p:txBody>
          <a:bodyPr wrap="none" rtlCol="0">
            <a:spAutoFit/>
          </a:bodyPr>
          <a:lstStyle/>
          <a:p>
            <a:pPr algn="r"/>
            <a:r>
              <a:rPr lang="en-US" sz="900" b="0" i="0" dirty="0">
                <a:solidFill>
                  <a:schemeClr val="bg1"/>
                </a:solidFill>
                <a:latin typeface="Roboto Regular" charset="0"/>
                <a:ea typeface="Roboto Regular" charset="0"/>
                <a:cs typeface="Roboto Regular" charset="0"/>
              </a:rPr>
              <a:t>CSE 120</a:t>
            </a:r>
            <a:r>
              <a:rPr lang="en-US" sz="900" b="0" i="0" baseline="0" dirty="0">
                <a:solidFill>
                  <a:schemeClr val="bg1"/>
                </a:solidFill>
                <a:latin typeface="Roboto Regular" charset="0"/>
                <a:ea typeface="Roboto Regular" charset="0"/>
                <a:cs typeface="Roboto Regular" charset="0"/>
              </a:rPr>
              <a:t>, </a:t>
            </a:r>
            <a:r>
              <a:rPr lang="en-US" sz="900" b="0" i="0" dirty="0">
                <a:solidFill>
                  <a:schemeClr val="bg1"/>
                </a:solidFill>
                <a:latin typeface="Roboto Regular" charset="0"/>
                <a:ea typeface="Roboto Regular" charset="0"/>
                <a:cs typeface="Roboto Regular" charset="0"/>
              </a:rPr>
              <a:t>Winter 2020</a:t>
            </a:r>
          </a:p>
        </p:txBody>
      </p:sp>
      <p:sp>
        <p:nvSpPr>
          <p:cNvPr id="17" name="TextBox 16"/>
          <p:cNvSpPr txBox="1"/>
          <p:nvPr/>
        </p:nvSpPr>
        <p:spPr>
          <a:xfrm>
            <a:off x="3638910" y="-2231"/>
            <a:ext cx="1866217" cy="230832"/>
          </a:xfrm>
          <a:prstGeom prst="rect">
            <a:avLst/>
          </a:prstGeom>
          <a:noFill/>
        </p:spPr>
        <p:txBody>
          <a:bodyPr wrap="none" rtlCol="0">
            <a:spAutoFit/>
          </a:bodyPr>
          <a:lstStyle/>
          <a:p>
            <a:pPr algn="ctr"/>
            <a:r>
              <a:rPr lang="en-US" sz="900" b="0" i="0" dirty="0">
                <a:solidFill>
                  <a:schemeClr val="bg1"/>
                </a:solidFill>
                <a:latin typeface="Roboto Regular" charset="0"/>
                <a:ea typeface="Roboto Regular" charset="0"/>
                <a:cs typeface="Roboto Regular" charset="0"/>
              </a:rPr>
              <a:t>L25:  Computing for Social Good</a:t>
            </a:r>
          </a:p>
        </p:txBody>
      </p:sp>
    </p:spTree>
    <p:extLst>
      <p:ext uri="{BB962C8B-B14F-4D97-AF65-F5344CB8AC3E}">
        <p14:creationId xmlns:p14="http://schemas.microsoft.com/office/powerpoint/2010/main" val="4137010291"/>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Lst>
  <p:hf hdr="0" ftr="0" dt="0"/>
  <p:txStyles>
    <p:titleStyle>
      <a:lvl1pPr marL="119063" indent="-119063" algn="l" rtl="0" eaLnBrk="1" fontAlgn="base" hangingPunct="1">
        <a:spcBef>
          <a:spcPct val="0"/>
        </a:spcBef>
        <a:spcAft>
          <a:spcPct val="0"/>
        </a:spcAft>
        <a:defRPr sz="3600" b="1">
          <a:solidFill>
            <a:schemeClr val="tx1"/>
          </a:solidFill>
          <a:latin typeface="Calibri" pitchFamily="34" charset="0"/>
          <a:ea typeface="+mj-ea"/>
          <a:cs typeface="+mj-cs"/>
        </a:defRPr>
      </a:lvl1pPr>
      <a:lvl2pPr marL="119063" indent="-119063" algn="l" rtl="0" eaLnBrk="1" fontAlgn="base" hangingPunct="1">
        <a:spcBef>
          <a:spcPct val="0"/>
        </a:spcBef>
        <a:spcAft>
          <a:spcPct val="0"/>
        </a:spcAft>
        <a:defRPr sz="3600" b="1">
          <a:solidFill>
            <a:schemeClr val="tx1"/>
          </a:solidFill>
          <a:latin typeface="Arial Narrow" pitchFamily="34" charset="0"/>
        </a:defRPr>
      </a:lvl2pPr>
      <a:lvl3pPr marL="119063" indent="-119063" algn="l" rtl="0" eaLnBrk="1" fontAlgn="base" hangingPunct="1">
        <a:spcBef>
          <a:spcPct val="0"/>
        </a:spcBef>
        <a:spcAft>
          <a:spcPct val="0"/>
        </a:spcAft>
        <a:defRPr sz="3600" b="1">
          <a:solidFill>
            <a:schemeClr val="tx1"/>
          </a:solidFill>
          <a:latin typeface="Arial Narrow" pitchFamily="34" charset="0"/>
        </a:defRPr>
      </a:lvl3pPr>
      <a:lvl4pPr marL="119063" indent="-119063" algn="l" rtl="0" eaLnBrk="1" fontAlgn="base" hangingPunct="1">
        <a:spcBef>
          <a:spcPct val="0"/>
        </a:spcBef>
        <a:spcAft>
          <a:spcPct val="0"/>
        </a:spcAft>
        <a:defRPr sz="3600" b="1">
          <a:solidFill>
            <a:schemeClr val="tx1"/>
          </a:solidFill>
          <a:latin typeface="Arial Narrow" pitchFamily="34" charset="0"/>
        </a:defRPr>
      </a:lvl4pPr>
      <a:lvl5pPr marL="119063" indent="-119063" algn="l" rtl="0" eaLnBrk="1" fontAlgn="base" hangingPunct="1">
        <a:spcBef>
          <a:spcPct val="0"/>
        </a:spcBef>
        <a:spcAft>
          <a:spcPct val="0"/>
        </a:spcAft>
        <a:defRPr sz="3600" b="1">
          <a:solidFill>
            <a:schemeClr val="tx1"/>
          </a:solidFill>
          <a:latin typeface="Arial Narrow" pitchFamily="34" charset="0"/>
        </a:defRPr>
      </a:lvl5pPr>
      <a:lvl6pPr marL="576263" algn="l" rtl="0" eaLnBrk="1" fontAlgn="base" hangingPunct="1">
        <a:spcBef>
          <a:spcPct val="0"/>
        </a:spcBef>
        <a:spcAft>
          <a:spcPct val="0"/>
        </a:spcAft>
        <a:defRPr sz="3600" b="1">
          <a:solidFill>
            <a:schemeClr val="tx1"/>
          </a:solidFill>
          <a:latin typeface="Arial Narrow" pitchFamily="34" charset="0"/>
        </a:defRPr>
      </a:lvl6pPr>
      <a:lvl7pPr marL="1033463" algn="l" rtl="0" eaLnBrk="1" fontAlgn="base" hangingPunct="1">
        <a:spcBef>
          <a:spcPct val="0"/>
        </a:spcBef>
        <a:spcAft>
          <a:spcPct val="0"/>
        </a:spcAft>
        <a:defRPr sz="3600" b="1">
          <a:solidFill>
            <a:schemeClr val="tx1"/>
          </a:solidFill>
          <a:latin typeface="Arial Narrow" pitchFamily="34" charset="0"/>
        </a:defRPr>
      </a:lvl7pPr>
      <a:lvl8pPr marL="1490663" algn="l" rtl="0" eaLnBrk="1" fontAlgn="base" hangingPunct="1">
        <a:spcBef>
          <a:spcPct val="0"/>
        </a:spcBef>
        <a:spcAft>
          <a:spcPct val="0"/>
        </a:spcAft>
        <a:defRPr sz="3600" b="1">
          <a:solidFill>
            <a:schemeClr val="tx1"/>
          </a:solidFill>
          <a:latin typeface="Arial Narrow" pitchFamily="34" charset="0"/>
        </a:defRPr>
      </a:lvl8pPr>
      <a:lvl9pPr marL="1947863" algn="l" rtl="0" eaLnBrk="1" fontAlgn="base" hangingPunct="1">
        <a:spcBef>
          <a:spcPct val="0"/>
        </a:spcBef>
        <a:spcAft>
          <a:spcPct val="0"/>
        </a:spcAft>
        <a:defRPr sz="3600" b="1">
          <a:solidFill>
            <a:schemeClr val="tx1"/>
          </a:solidFill>
          <a:latin typeface="Arial Narrow" pitchFamily="34" charset="0"/>
        </a:defRPr>
      </a:lvl9pPr>
    </p:titleStyle>
    <p:bodyStyle>
      <a:lvl1pPr marL="342900" indent="-342900" algn="l" rtl="0" eaLnBrk="1" fontAlgn="base" hangingPunct="1">
        <a:spcBef>
          <a:spcPct val="20000"/>
        </a:spcBef>
        <a:spcAft>
          <a:spcPct val="0"/>
        </a:spcAft>
        <a:buClr>
          <a:srgbClr val="4B2A85"/>
        </a:buClr>
        <a:buSzPct val="60000"/>
        <a:buFont typeface="Wingdings" panose="05000000000000000000" pitchFamily="2" charset="2"/>
        <a:buChar char="v"/>
        <a:defRPr sz="2400" b="1">
          <a:solidFill>
            <a:schemeClr val="tx1"/>
          </a:solidFill>
          <a:latin typeface="Calibri" pitchFamily="34" charset="0"/>
          <a:ea typeface="+mn-ea"/>
          <a:cs typeface="+mn-cs"/>
        </a:defRPr>
      </a:lvl1pPr>
      <a:lvl2pPr marL="649224" indent="-285750" algn="l" rtl="0" eaLnBrk="1" fontAlgn="base" hangingPunct="1">
        <a:spcBef>
          <a:spcPct val="20000"/>
        </a:spcBef>
        <a:spcAft>
          <a:spcPct val="0"/>
        </a:spcAft>
        <a:buClr>
          <a:srgbClr val="4B2A85"/>
        </a:buClr>
        <a:buSzPct val="110000"/>
        <a:buFont typeface="Wingdings" pitchFamily="2" charset="2"/>
        <a:buChar char="§"/>
        <a:defRPr sz="2000">
          <a:solidFill>
            <a:schemeClr val="tx1"/>
          </a:solidFill>
          <a:latin typeface="Calibri" pitchFamily="34" charset="0"/>
        </a:defRPr>
      </a:lvl2pPr>
      <a:lvl3pPr marL="914400" indent="-228600" algn="l" rtl="0" eaLnBrk="1" fontAlgn="base" hangingPunct="1">
        <a:spcBef>
          <a:spcPct val="20000"/>
        </a:spcBef>
        <a:spcAft>
          <a:spcPct val="0"/>
        </a:spcAft>
        <a:buClr>
          <a:srgbClr val="4B2A85"/>
        </a:buClr>
        <a:buSzPct val="80000"/>
        <a:buFont typeface="Arial" panose="020B0604020202020204" pitchFamily="34" charset="0"/>
        <a:buChar char="•"/>
        <a:defRPr sz="2000">
          <a:solidFill>
            <a:schemeClr val="tx1"/>
          </a:solidFill>
          <a:latin typeface="Calibri" pitchFamily="34" charset="0"/>
        </a:defRPr>
      </a:lvl3pPr>
      <a:lvl4pPr marL="1170432" indent="-228600" algn="l" rtl="0" eaLnBrk="1" fontAlgn="base" hangingPunct="1">
        <a:spcBef>
          <a:spcPct val="20000"/>
        </a:spcBef>
        <a:spcAft>
          <a:spcPct val="0"/>
        </a:spcAft>
        <a:buClr>
          <a:srgbClr val="4B2A85"/>
        </a:buClr>
        <a:buChar char="–"/>
        <a:defRPr sz="2000">
          <a:solidFill>
            <a:schemeClr val="tx1"/>
          </a:solidFill>
          <a:latin typeface="Calibri" pitchFamily="34" charset="0"/>
        </a:defRPr>
      </a:lvl4pPr>
      <a:lvl5pPr marL="1444752" indent="-228600" algn="l" rtl="0" eaLnBrk="1" fontAlgn="base" hangingPunct="1">
        <a:spcBef>
          <a:spcPct val="20000"/>
        </a:spcBef>
        <a:spcAft>
          <a:spcPct val="0"/>
        </a:spcAft>
        <a:buClr>
          <a:srgbClr val="4B2A85"/>
        </a:buClr>
        <a:buChar char="»"/>
        <a:defRPr sz="2000">
          <a:solidFill>
            <a:schemeClr val="tx1"/>
          </a:solidFill>
          <a:latin typeface="Calibri" pitchFamily="34" charset="0"/>
        </a:defRPr>
      </a:lvl5pPr>
      <a:lvl6pPr marL="2514600" indent="-228600" algn="l" rtl="0" eaLnBrk="1" fontAlgn="base" hangingPunct="1">
        <a:spcBef>
          <a:spcPct val="20000"/>
        </a:spcBef>
        <a:spcAft>
          <a:spcPct val="0"/>
        </a:spcAft>
        <a:buChar char="»"/>
        <a:defRPr sz="2000">
          <a:solidFill>
            <a:schemeClr val="tx1"/>
          </a:solidFill>
          <a:latin typeface="Arial" charset="0"/>
        </a:defRPr>
      </a:lvl6pPr>
      <a:lvl7pPr marL="2971800" indent="-228600" algn="l" rtl="0" eaLnBrk="1" fontAlgn="base" hangingPunct="1">
        <a:spcBef>
          <a:spcPct val="20000"/>
        </a:spcBef>
        <a:spcAft>
          <a:spcPct val="0"/>
        </a:spcAft>
        <a:buChar char="»"/>
        <a:defRPr sz="2000">
          <a:solidFill>
            <a:schemeClr val="tx1"/>
          </a:solidFill>
          <a:latin typeface="Arial" charset="0"/>
        </a:defRPr>
      </a:lvl7pPr>
      <a:lvl8pPr marL="3429000" indent="-228600" algn="l" rtl="0" eaLnBrk="1" fontAlgn="base" hangingPunct="1">
        <a:spcBef>
          <a:spcPct val="20000"/>
        </a:spcBef>
        <a:spcAft>
          <a:spcPct val="0"/>
        </a:spcAft>
        <a:buChar char="»"/>
        <a:defRPr sz="2000">
          <a:solidFill>
            <a:schemeClr val="tx1"/>
          </a:solidFill>
          <a:latin typeface="Arial" charset="0"/>
        </a:defRPr>
      </a:lvl8pPr>
      <a:lvl9pPr marL="3886200" indent="-228600" algn="l" rtl="0" eaLnBrk="1" fontAlgn="base" hangingPunct="1">
        <a:spcBef>
          <a:spcPct val="20000"/>
        </a:spcBef>
        <a:spcAft>
          <a:spcPct val="0"/>
        </a:spcAft>
        <a:buChar char="»"/>
        <a:defRPr sz="2000">
          <a:solidFill>
            <a:schemeClr val="tx1"/>
          </a:solidFill>
          <a:latin typeface="Arial"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image" Target="../media/image2.jpeg"/><Relationship Id="rId5" Type="http://schemas.openxmlformats.org/officeDocument/2006/relationships/hyperlink" Target="https://ideas.ted.com/the-smart-strategy-that-one-lgbtq-forum-uses-to-keep-out-trolls-and-bullies/" TargetMode="External"/><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hyperlink" Target="https://www.w3.org/WAI/people-use-web/abilities-barriers/"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11.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customXml" Target="../ink/ink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hyperlink" Target="https://99percentinvisible.org/episode/curb-cuts/" TargetMode="External"/><Relationship Id="rId1" Type="http://schemas.openxmlformats.org/officeDocument/2006/relationships/slideLayout" Target="../slideLayouts/slideLayout2.xml"/><Relationship Id="rId5" Type="http://schemas.openxmlformats.org/officeDocument/2006/relationships/image" Target="../media/image14.emf"/><Relationship Id="rId4" Type="http://schemas.openxmlformats.org/officeDocument/2006/relationships/customXml" Target="../ink/ink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tcat.cs.washington.edu/" TargetMode="External"/><Relationship Id="rId2" Type="http://schemas.openxmlformats.org/officeDocument/2006/relationships/hyperlink" Target="http://www.cs.washington.edu/people/faculty/ladner/research" TargetMode="External"/><Relationship Id="rId1" Type="http://schemas.openxmlformats.org/officeDocument/2006/relationships/slideLayout" Target="../slideLayouts/slideLayout2.xml"/><Relationship Id="rId6" Type="http://schemas.openxmlformats.org/officeDocument/2006/relationships/image" Target="../media/image15.emf"/><Relationship Id="rId5" Type="http://schemas.openxmlformats.org/officeDocument/2006/relationships/customXml" Target="../ink/ink3.xml"/><Relationship Id="rId4" Type="http://schemas.openxmlformats.org/officeDocument/2006/relationships/hyperlink" Target="http://depts.washington.edu/madlab/" TargetMode="Externa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5.xml"/><Relationship Id="rId1" Type="http://schemas.openxmlformats.org/officeDocument/2006/relationships/tags" Target="../tags/tag3.xml"/><Relationship Id="rId4" Type="http://schemas.openxmlformats.org/officeDocument/2006/relationships/image" Target="../media/image13.png"/></Relationships>
</file>

<file path=ppt/slides/_rels/slide23.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tags" Target="../tags/tag6.xml"/><Relationship Id="rId7" Type="http://schemas.openxmlformats.org/officeDocument/2006/relationships/image" Target="../media/image14.jpeg"/><Relationship Id="rId2" Type="http://schemas.openxmlformats.org/officeDocument/2006/relationships/tags" Target="../tags/tag5.xml"/><Relationship Id="rId1" Type="http://schemas.openxmlformats.org/officeDocument/2006/relationships/tags" Target="../tags/tag4.xml"/><Relationship Id="rId6" Type="http://schemas.openxmlformats.org/officeDocument/2006/relationships/image" Target="../media/image13.png"/><Relationship Id="rId5" Type="http://schemas.openxmlformats.org/officeDocument/2006/relationships/notesSlide" Target="../notesSlides/notesSlide6.xml"/><Relationship Id="rId4"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8" Type="http://schemas.openxmlformats.org/officeDocument/2006/relationships/image" Target="../media/image16.jpeg"/><Relationship Id="rId3" Type="http://schemas.openxmlformats.org/officeDocument/2006/relationships/tags" Target="../tags/tag9.xml"/><Relationship Id="rId7" Type="http://schemas.openxmlformats.org/officeDocument/2006/relationships/image" Target="../media/image13.png"/><Relationship Id="rId12" Type="http://schemas.openxmlformats.org/officeDocument/2006/relationships/image" Target="../media/image22.emf"/><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notesSlide" Target="../notesSlides/notesSlide7.xml"/><Relationship Id="rId11" Type="http://schemas.openxmlformats.org/officeDocument/2006/relationships/customXml" Target="../ink/ink4.xml"/><Relationship Id="rId5" Type="http://schemas.openxmlformats.org/officeDocument/2006/relationships/slideLayout" Target="../slideLayouts/slideLayout5.xml"/><Relationship Id="rId10" Type="http://schemas.openxmlformats.org/officeDocument/2006/relationships/image" Target="../media/image18.jpeg"/><Relationship Id="rId4" Type="http://schemas.openxmlformats.org/officeDocument/2006/relationships/tags" Target="../tags/tag10.xml"/><Relationship Id="rId9" Type="http://schemas.openxmlformats.org/officeDocument/2006/relationships/image" Target="../media/image17.jpeg"/></Relationships>
</file>

<file path=ppt/slides/_rels/slide25.xml.rels><?xml version="1.0" encoding="UTF-8" standalone="yes"?>
<Relationships xmlns="http://schemas.openxmlformats.org/package/2006/relationships"><Relationship Id="rId3" Type="http://schemas.openxmlformats.org/officeDocument/2006/relationships/hyperlink" Target="https://acmcompass.org/" TargetMode="External"/><Relationship Id="rId2" Type="http://schemas.openxmlformats.org/officeDocument/2006/relationships/hyperlink" Target="http://ictd.cs.washington.edu/" TargetMode="External"/><Relationship Id="rId1" Type="http://schemas.openxmlformats.org/officeDocument/2006/relationships/slideLayout" Target="../slideLayouts/slideLayout2.xml"/><Relationship Id="rId4" Type="http://schemas.openxmlformats.org/officeDocument/2006/relationships/hyperlink" Target="https://www.ictdx.org/" TargetMode="Externa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2.xml"/><Relationship Id="rId1" Type="http://schemas.openxmlformats.org/officeDocument/2006/relationships/tags" Target="../tags/tag11.xml"/><Relationship Id="rId5" Type="http://schemas.openxmlformats.org/officeDocument/2006/relationships/image" Target="../media/image20.png"/><Relationship Id="rId4" Type="http://schemas.openxmlformats.org/officeDocument/2006/relationships/image" Target="../media/image19.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customXml" Target="../ink/ink5.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hyperlink" Target="http://change.washington.edu/" TargetMode="Externa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8" Type="http://schemas.openxmlformats.org/officeDocument/2006/relationships/customXml" Target="../ink/ink6.xml"/><Relationship Id="rId3" Type="http://schemas.openxmlformats.org/officeDocument/2006/relationships/slideLayout" Target="../slideLayouts/slideLayout2.xml"/><Relationship Id="rId7" Type="http://schemas.openxmlformats.org/officeDocument/2006/relationships/image" Target="../media/image22.jpeg"/><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image" Target="../media/image21.jpeg"/><Relationship Id="rId5" Type="http://schemas.openxmlformats.org/officeDocument/2006/relationships/hyperlink" Target="https://www.nytimes.com/2017/05/09/opinion/in-kenya-phones-replace-bank-tellers.html" TargetMode="External"/><Relationship Id="rId4" Type="http://schemas.openxmlformats.org/officeDocument/2006/relationships/notesSlide" Target="../notesSlides/notesSlide9.xml"/><Relationship Id="rId9" Type="http://schemas.openxmlformats.org/officeDocument/2006/relationships/image" Target="../media/image28.emf"/></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6.xml"/><Relationship Id="rId1" Type="http://schemas.openxmlformats.org/officeDocument/2006/relationships/tags" Target="../tags/tag1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customXml" Target="../ink/ink7.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27.jpeg"/><Relationship Id="rId5" Type="http://schemas.openxmlformats.org/officeDocument/2006/relationships/image" Target="../media/image26.png"/><Relationship Id="rId4" Type="http://schemas.openxmlformats.org/officeDocument/2006/relationships/image" Target="../media/image25.png"/></Relationships>
</file>

<file path=ppt/slides/_rels/slide3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36.emf"/><Relationship Id="rId4" Type="http://schemas.openxmlformats.org/officeDocument/2006/relationships/customXml" Target="../ink/ink8.xml"/></Relationships>
</file>

<file path=ppt/slides/_rels/slide37.xml.rels><?xml version="1.0" encoding="UTF-8" standalone="yes"?>
<Relationships xmlns="http://schemas.openxmlformats.org/package/2006/relationships"><Relationship Id="rId3" Type="http://schemas.openxmlformats.org/officeDocument/2006/relationships/hyperlink" Target="https://www.ted.com/talks/luis_von_ahn_massive_scale_online_collaboration?language=en#t-679097" TargetMode="External"/><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3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video" Target="https://player.vimeo.com/video/51888393" TargetMode="External"/><Relationship Id="rId5" Type="http://schemas.openxmlformats.org/officeDocument/2006/relationships/image" Target="../media/image31.png"/><Relationship Id="rId4" Type="http://schemas.openxmlformats.org/officeDocument/2006/relationships/hyperlink" Target="https://vimeo.com/51888393"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hyperlink" Target="https://www.nytimes.com/2019/02/08/realestate/where-luxury-meets-accessibility.html"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s://disabilitycompendium.org/sites/default/files/user-uploads/2017_AnnualReport_2017_FINAL.pdf" TargetMode="External"/><Relationship Id="rId2" Type="http://schemas.openxmlformats.org/officeDocument/2006/relationships/hyperlink" Target="https://www.census.gov/newsroom/releases/archives/miscellaneous/cb12-134.html"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www.w3.org/WAI/people-use-web/abilities-barriers/"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ctrTitle"/>
            <p:custDataLst>
              <p:tags r:id="rId1"/>
            </p:custDataLst>
          </p:nvPr>
        </p:nvSpPr>
        <p:spPr>
          <a:xfrm>
            <a:off x="304800" y="304800"/>
            <a:ext cx="7772400" cy="1470025"/>
          </a:xfrm>
        </p:spPr>
        <p:txBody>
          <a:bodyPr>
            <a:normAutofit/>
          </a:bodyPr>
          <a:lstStyle/>
          <a:p>
            <a:pPr marL="0" indent="0"/>
            <a:r>
              <a:rPr lang="en-US" dirty="0"/>
              <a:t>Computing for Social Good</a:t>
            </a:r>
            <a:br>
              <a:rPr lang="en-US" dirty="0"/>
            </a:br>
            <a:r>
              <a:rPr lang="en-US" sz="2000" b="0" dirty="0"/>
              <a:t>CSE 120 Winter 2020</a:t>
            </a:r>
          </a:p>
        </p:txBody>
      </p:sp>
      <p:sp>
        <p:nvSpPr>
          <p:cNvPr id="9219" name="Subtitle 2"/>
          <p:cNvSpPr>
            <a:spLocks noGrp="1"/>
          </p:cNvSpPr>
          <p:nvPr>
            <p:ph type="subTitle" idx="1"/>
            <p:custDataLst>
              <p:tags r:id="rId2"/>
            </p:custDataLst>
          </p:nvPr>
        </p:nvSpPr>
        <p:spPr>
          <a:xfrm>
            <a:off x="304800" y="1737360"/>
            <a:ext cx="8366760" cy="1097280"/>
          </a:xfrm>
        </p:spPr>
        <p:txBody>
          <a:bodyPr>
            <a:normAutofit/>
          </a:bodyPr>
          <a:lstStyle/>
          <a:p>
            <a:pPr algn="l"/>
            <a:r>
              <a:rPr lang="en-US" sz="2000" b="1" dirty="0"/>
              <a:t>Instructor: 	Teaching Assistants:</a:t>
            </a:r>
          </a:p>
          <a:p>
            <a:pPr algn="l"/>
            <a:r>
              <a:rPr lang="en-US" sz="2000" dirty="0"/>
              <a:t>Sam Wolfson	</a:t>
            </a:r>
            <a:r>
              <a:rPr lang="en-US" sz="2000" dirty="0" err="1"/>
              <a:t>Yae</a:t>
            </a:r>
            <a:r>
              <a:rPr lang="en-US" sz="2000" dirty="0"/>
              <a:t> Kubota	</a:t>
            </a:r>
            <a:r>
              <a:rPr lang="en-US" sz="2000" dirty="0" err="1"/>
              <a:t>Eunia</a:t>
            </a:r>
            <a:r>
              <a:rPr lang="en-US" sz="2000" dirty="0"/>
              <a:t> Lee	Erika Wolfe</a:t>
            </a:r>
          </a:p>
        </p:txBody>
      </p:sp>
      <p:sp>
        <p:nvSpPr>
          <p:cNvPr id="8" name="TextBox 7"/>
          <p:cNvSpPr txBox="1"/>
          <p:nvPr/>
        </p:nvSpPr>
        <p:spPr>
          <a:xfrm>
            <a:off x="348930" y="3034349"/>
            <a:ext cx="8412480" cy="3400931"/>
          </a:xfrm>
          <a:prstGeom prst="rect">
            <a:avLst/>
          </a:prstGeom>
          <a:noFill/>
        </p:spPr>
        <p:txBody>
          <a:bodyPr wrap="square" rtlCol="0">
            <a:spAutoFit/>
          </a:bodyPr>
          <a:lstStyle/>
          <a:p>
            <a:pPr>
              <a:spcBef>
                <a:spcPts val="600"/>
              </a:spcBef>
            </a:pPr>
            <a:r>
              <a:rPr lang="en-US" sz="2000" b="1" dirty="0">
                <a:latin typeface="Calibri" panose="020F0502020204030204" pitchFamily="34" charset="0"/>
                <a:cs typeface="Calibri" panose="020F0502020204030204" pitchFamily="34" charset="0"/>
              </a:rPr>
              <a:t>The smart strategy that one LGBTQ forum uses to keep out trolls and bullies</a:t>
            </a:r>
          </a:p>
          <a:p>
            <a:pPr>
              <a:spcBef>
                <a:spcPts val="600"/>
              </a:spcBef>
            </a:pPr>
            <a:r>
              <a:rPr lang="en-US" dirty="0">
                <a:latin typeface="Times New Roman" panose="02020603050405020304" pitchFamily="18" charset="0"/>
                <a:cs typeface="Times New Roman" panose="02020603050405020304" pitchFamily="18" charset="0"/>
              </a:rPr>
              <a:t>“Turn it into a game, says technologist </a:t>
            </a:r>
            <a:r>
              <a:rPr lang="en-US" dirty="0" err="1">
                <a:latin typeface="Times New Roman" panose="02020603050405020304" pitchFamily="18" charset="0"/>
                <a:cs typeface="Times New Roman" panose="02020603050405020304" pitchFamily="18" charset="0"/>
              </a:rPr>
              <a:t>Esra’a</a:t>
            </a:r>
            <a:r>
              <a:rPr lang="en-US" dirty="0">
                <a:latin typeface="Times New Roman" panose="02020603050405020304" pitchFamily="18" charset="0"/>
                <a:cs typeface="Times New Roman" panose="02020603050405020304" pitchFamily="18" charset="0"/>
              </a:rPr>
              <a:t> Al </a:t>
            </a:r>
            <a:r>
              <a:rPr lang="en-US" dirty="0" err="1">
                <a:latin typeface="Times New Roman" panose="02020603050405020304" pitchFamily="18" charset="0"/>
                <a:cs typeface="Times New Roman" panose="02020603050405020304" pitchFamily="18" charset="0"/>
              </a:rPr>
              <a:t>Shafei</a:t>
            </a:r>
            <a:r>
              <a:rPr lang="en-US" dirty="0">
                <a:latin typeface="Times New Roman" panose="02020603050405020304" pitchFamily="18" charset="0"/>
                <a:cs typeface="Times New Roman" panose="02020603050405020304" pitchFamily="18" charset="0"/>
              </a:rPr>
              <a:t>. Thanks to features like a point system and a leaderboard, her small site for LGBTQ people in the Arab world is not only fun to use — it’s free from harassers</a:t>
            </a:r>
            <a:r>
              <a:rPr lang="en-US" sz="1800" dirty="0">
                <a:latin typeface="Times New Roman" panose="02020603050405020304" pitchFamily="18" charset="0"/>
                <a:cs typeface="Times New Roman" panose="02020603050405020304" pitchFamily="18" charset="0"/>
              </a:rPr>
              <a:t>. </a:t>
            </a:r>
          </a:p>
          <a:p>
            <a:pPr>
              <a:spcBef>
                <a:spcPts val="600"/>
              </a:spcBef>
            </a:pPr>
            <a:r>
              <a:rPr lang="en-US" dirty="0">
                <a:latin typeface="Times New Roman" panose="02020603050405020304" pitchFamily="18" charset="0"/>
                <a:cs typeface="Times New Roman" panose="02020603050405020304" pitchFamily="18" charset="0"/>
              </a:rPr>
              <a:t>“While many gay people in the Middle East have turned to social media and dating apps to find community and acceptance, those platforms are not always safe. In Egypt, for example, law enforcement regularly pose as LGBTQ users</a:t>
            </a:r>
            <a:br>
              <a:rPr lang="en-US" dirty="0">
                <a:latin typeface="Times New Roman" panose="02020603050405020304" pitchFamily="18" charset="0"/>
                <a:cs typeface="Times New Roman" panose="02020603050405020304" pitchFamily="18" charset="0"/>
              </a:rPr>
            </a:br>
            <a:r>
              <a:rPr lang="en-US" dirty="0">
                <a:latin typeface="Times New Roman" panose="02020603050405020304" pitchFamily="18" charset="0"/>
                <a:cs typeface="Times New Roman" panose="02020603050405020304" pitchFamily="18" charset="0"/>
              </a:rPr>
              <a:t>on dating apps like Grindr, Hornet and Growler to entrap and</a:t>
            </a:r>
            <a:br>
              <a:rPr lang="en-US" dirty="0">
                <a:latin typeface="Times New Roman" panose="02020603050405020304" pitchFamily="18" charset="0"/>
                <a:cs typeface="Times New Roman" panose="02020603050405020304" pitchFamily="18" charset="0"/>
              </a:rPr>
            </a:br>
            <a:r>
              <a:rPr lang="en-US" dirty="0">
                <a:latin typeface="Times New Roman" panose="02020603050405020304" pitchFamily="18" charset="0"/>
                <a:cs typeface="Times New Roman" panose="02020603050405020304" pitchFamily="18" charset="0"/>
              </a:rPr>
              <a:t>arrest people.”</a:t>
            </a:r>
            <a:endParaRPr lang="en-US" sz="1800" dirty="0">
              <a:latin typeface="Times New Roman" panose="02020603050405020304" pitchFamily="18" charset="0"/>
              <a:cs typeface="Times New Roman" panose="02020603050405020304" pitchFamily="18" charset="0"/>
            </a:endParaRPr>
          </a:p>
          <a:p>
            <a:pPr marL="285750" indent="-285750">
              <a:spcBef>
                <a:spcPts val="600"/>
              </a:spcBef>
              <a:buFont typeface="Arial" panose="020B0604020202020204" pitchFamily="34" charset="0"/>
              <a:buChar char="•"/>
            </a:pPr>
            <a:r>
              <a:rPr lang="en-US" dirty="0">
                <a:latin typeface="Calibri" panose="020F0502020204030204" pitchFamily="34" charset="0"/>
                <a:cs typeface="Calibri" panose="020F0502020204030204" pitchFamily="34" charset="0"/>
                <a:hlinkClick r:id="rId5"/>
              </a:rPr>
              <a:t>https://ideas.ted.com/the-smart-strategy-that-one-lgbtq</a:t>
            </a:r>
            <a:br>
              <a:rPr lang="en-US" dirty="0">
                <a:latin typeface="Calibri" panose="020F0502020204030204" pitchFamily="34" charset="0"/>
                <a:cs typeface="Calibri" panose="020F0502020204030204" pitchFamily="34" charset="0"/>
                <a:hlinkClick r:id="rId5"/>
              </a:rPr>
            </a:br>
            <a:r>
              <a:rPr lang="en-US" dirty="0">
                <a:latin typeface="Calibri" panose="020F0502020204030204" pitchFamily="34" charset="0"/>
                <a:cs typeface="Calibri" panose="020F0502020204030204" pitchFamily="34" charset="0"/>
                <a:hlinkClick r:id="rId5"/>
              </a:rPr>
              <a:t>-forum-uses-to-keep-out-trolls-and-bullies/</a:t>
            </a:r>
            <a:r>
              <a:rPr lang="en-US" dirty="0">
                <a:latin typeface="Calibri" panose="020F0502020204030204" pitchFamily="34" charset="0"/>
                <a:cs typeface="Calibri" panose="020F0502020204030204" pitchFamily="34" charset="0"/>
              </a:rPr>
              <a:t> </a:t>
            </a:r>
            <a:endParaRPr lang="en-US" sz="1100" b="0" dirty="0">
              <a:latin typeface="Calibri" panose="020F0502020204030204" pitchFamily="34" charset="0"/>
              <a:cs typeface="Calibri" panose="020F0502020204030204" pitchFamily="34" charset="0"/>
            </a:endParaRPr>
          </a:p>
        </p:txBody>
      </p:sp>
      <p:pic>
        <p:nvPicPr>
          <p:cNvPr id="2" name="Picture 2" descr="https://tedideas.files.wordpress.com/2018/09/featured_art_esra_istock.jpg?w=750"/>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096000" y="5029200"/>
            <a:ext cx="3048000" cy="1828800"/>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p:cNvSpPr/>
          <p:nvPr/>
        </p:nvSpPr>
        <p:spPr>
          <a:xfrm>
            <a:off x="6583680" y="365760"/>
            <a:ext cx="2468880" cy="830997"/>
          </a:xfrm>
          <a:prstGeom prst="rect">
            <a:avLst/>
          </a:prstGeom>
          <a:solidFill>
            <a:schemeClr val="bg1">
              <a:lumMod val="95000"/>
            </a:schemeClr>
          </a:solidFill>
          <a:ln w="19050">
            <a:solidFill>
              <a:schemeClr val="tx1"/>
            </a:solidFill>
          </a:ln>
        </p:spPr>
        <p:txBody>
          <a:bodyPr wrap="square">
            <a:spAutoFit/>
          </a:bodyPr>
          <a:lstStyle/>
          <a:p>
            <a:pPr algn="ctr"/>
            <a:r>
              <a:rPr lang="en-US" sz="1600" u="sng" dirty="0">
                <a:solidFill>
                  <a:schemeClr val="tx1"/>
                </a:solidFill>
                <a:latin typeface="Times New Roman" panose="02020603050405020304" pitchFamily="18" charset="0"/>
                <a:cs typeface="Times New Roman" panose="02020603050405020304" pitchFamily="18" charset="0"/>
              </a:rPr>
              <a:t>Slide Credits</a:t>
            </a:r>
            <a:r>
              <a:rPr lang="en-US" sz="1600" dirty="0">
                <a:solidFill>
                  <a:schemeClr val="tx1"/>
                </a:solidFill>
                <a:latin typeface="Times New Roman" panose="02020603050405020304" pitchFamily="18" charset="0"/>
                <a:cs typeface="Times New Roman" panose="02020603050405020304" pitchFamily="18" charset="0"/>
              </a:rPr>
              <a:t>: Michael Ball, </a:t>
            </a:r>
            <a:r>
              <a:rPr lang="en-US" sz="1600" dirty="0">
                <a:latin typeface="Times New Roman" panose="02020603050405020304" pitchFamily="18" charset="0"/>
                <a:cs typeface="Times New Roman" panose="02020603050405020304" pitchFamily="18" charset="0"/>
              </a:rPr>
              <a:t>Ruth Anderson</a:t>
            </a:r>
            <a:r>
              <a:rPr lang="en-US" sz="1600" dirty="0">
                <a:solidFill>
                  <a:schemeClr val="tx1"/>
                </a:solidFill>
                <a:latin typeface="Times New Roman" panose="02020603050405020304" pitchFamily="18" charset="0"/>
                <a:cs typeface="Times New Roman" panose="02020603050405020304" pitchFamily="18" charset="0"/>
              </a:rPr>
              <a:t>, and </a:t>
            </a:r>
            <a:br>
              <a:rPr lang="en-US" sz="1600" dirty="0">
                <a:solidFill>
                  <a:schemeClr val="tx1"/>
                </a:solidFill>
                <a:latin typeface="Times New Roman" panose="02020603050405020304" pitchFamily="18" charset="0"/>
                <a:cs typeface="Times New Roman" panose="02020603050405020304" pitchFamily="18" charset="0"/>
              </a:rPr>
            </a:br>
            <a:r>
              <a:rPr lang="en-US" sz="1600" dirty="0">
                <a:latin typeface="Times New Roman" panose="02020603050405020304" pitchFamily="18" charset="0"/>
                <a:cs typeface="Times New Roman" panose="02020603050405020304" pitchFamily="18" charset="0"/>
              </a:rPr>
              <a:t>Larry Snyder</a:t>
            </a:r>
            <a:endParaRPr lang="en-US" sz="1600" dirty="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4007912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Broad Categories of Disabilities</a:t>
            </a:r>
          </a:p>
        </p:txBody>
      </p:sp>
      <p:sp>
        <p:nvSpPr>
          <p:cNvPr id="3" name="Content Placeholder 2"/>
          <p:cNvSpPr>
            <a:spLocks noGrp="1"/>
          </p:cNvSpPr>
          <p:nvPr>
            <p:ph idx="1"/>
          </p:nvPr>
        </p:nvSpPr>
        <p:spPr/>
        <p:txBody>
          <a:bodyPr/>
          <a:lstStyle/>
          <a:p>
            <a:r>
              <a:rPr lang="en-US" dirty="0"/>
              <a:t>These do not cover all disabilities, but can help you think about users of your applications:</a:t>
            </a:r>
          </a:p>
          <a:p>
            <a:pPr lvl="1"/>
            <a:r>
              <a:rPr lang="en-US" dirty="0"/>
              <a:t>Auditory</a:t>
            </a:r>
          </a:p>
          <a:p>
            <a:pPr lvl="1"/>
            <a:r>
              <a:rPr lang="en-US" dirty="0"/>
              <a:t>Cognitive and neurological</a:t>
            </a:r>
          </a:p>
          <a:p>
            <a:pPr lvl="1"/>
            <a:r>
              <a:rPr lang="en-US" dirty="0"/>
              <a:t>Physical (motor control)</a:t>
            </a:r>
          </a:p>
          <a:p>
            <a:pPr lvl="1"/>
            <a:r>
              <a:rPr lang="en-US" dirty="0"/>
              <a:t>Speech</a:t>
            </a:r>
          </a:p>
          <a:p>
            <a:pPr lvl="1"/>
            <a:r>
              <a:rPr lang="en-US" dirty="0"/>
              <a:t>Visual (blind and low vision)</a:t>
            </a:r>
          </a:p>
          <a:p>
            <a:pPr lvl="2"/>
            <a:endParaRPr lang="en-US" dirty="0"/>
          </a:p>
          <a:p>
            <a:pPr lvl="2"/>
            <a:endParaRPr lang="en-US" dirty="0"/>
          </a:p>
          <a:p>
            <a:pPr lvl="2"/>
            <a:endParaRPr lang="en-US" dirty="0"/>
          </a:p>
          <a:p>
            <a:pPr lvl="2"/>
            <a:endParaRPr lang="en-US" dirty="0"/>
          </a:p>
          <a:p>
            <a:pPr lvl="2"/>
            <a:endParaRPr lang="en-US" dirty="0"/>
          </a:p>
          <a:p>
            <a:pPr lvl="1"/>
            <a:r>
              <a:rPr lang="en-US" dirty="0"/>
              <a:t>More:  </a:t>
            </a:r>
            <a:r>
              <a:rPr lang="en-US" sz="2000" dirty="0">
                <a:hlinkClick r:id="rId3"/>
              </a:rPr>
              <a:t>https://www.w3.org/WAI/people-use-web/abilities-barriers/</a:t>
            </a:r>
            <a:r>
              <a:rPr lang="en-US" sz="2000" dirty="0"/>
              <a:t> </a:t>
            </a:r>
            <a:endParaRPr lang="en-US" dirty="0"/>
          </a:p>
        </p:txBody>
      </p:sp>
      <p:sp>
        <p:nvSpPr>
          <p:cNvPr id="4" name="Slide Number Placeholder 3"/>
          <p:cNvSpPr>
            <a:spLocks noGrp="1"/>
          </p:cNvSpPr>
          <p:nvPr>
            <p:ph type="sldNum" sz="quarter" idx="10"/>
          </p:nvPr>
        </p:nvSpPr>
        <p:spPr/>
        <p:txBody>
          <a:bodyPr/>
          <a:lstStyle/>
          <a:p>
            <a:fld id="{88226397-485F-4BB0-931C-8A629C361199}" type="slidenum">
              <a:rPr lang="en-US" smtClean="0"/>
              <a:t>10</a:t>
            </a:fld>
            <a:endParaRPr lang="en-US"/>
          </a:p>
        </p:txBody>
      </p:sp>
      <p:pic>
        <p:nvPicPr>
          <p:cNvPr id="7" name="Picture 4" descr="https://assets.rbl.ms/14931444/980x.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92306" y="2536469"/>
            <a:ext cx="3432364" cy="26243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51650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Assistive Technology for Visual Impairment</a:t>
            </a:r>
          </a:p>
        </p:txBody>
      </p:sp>
      <p:sp>
        <p:nvSpPr>
          <p:cNvPr id="3" name="Content Placeholder 2"/>
          <p:cNvSpPr>
            <a:spLocks noGrp="1"/>
          </p:cNvSpPr>
          <p:nvPr>
            <p:ph idx="1"/>
          </p:nvPr>
        </p:nvSpPr>
        <p:spPr/>
        <p:txBody>
          <a:bodyPr/>
          <a:lstStyle/>
          <a:p>
            <a:r>
              <a:rPr lang="en-US" dirty="0"/>
              <a:t>Screen readers – text-to-speech software</a:t>
            </a:r>
          </a:p>
          <a:p>
            <a:r>
              <a:rPr lang="en-US" dirty="0"/>
              <a:t>Dictation programs – speech-to-text</a:t>
            </a:r>
          </a:p>
          <a:p>
            <a:r>
              <a:rPr lang="en-US" dirty="0"/>
              <a:t>Braille displays</a:t>
            </a:r>
          </a:p>
        </p:txBody>
      </p:sp>
      <p:sp>
        <p:nvSpPr>
          <p:cNvPr id="4" name="Slide Number Placeholder 3"/>
          <p:cNvSpPr>
            <a:spLocks noGrp="1"/>
          </p:cNvSpPr>
          <p:nvPr>
            <p:ph type="sldNum" sz="quarter" idx="10"/>
          </p:nvPr>
        </p:nvSpPr>
        <p:spPr/>
        <p:txBody>
          <a:bodyPr/>
          <a:lstStyle/>
          <a:p>
            <a:fld id="{88226397-485F-4BB0-931C-8A629C361199}" type="slidenum">
              <a:rPr lang="en-US" smtClean="0"/>
              <a:t>11</a:t>
            </a:fld>
            <a:endParaRPr lang="en-US"/>
          </a:p>
        </p:txBody>
      </p:sp>
      <p:pic>
        <p:nvPicPr>
          <p:cNvPr id="17412" name="Picture 4" descr="Image result for ios screen reader"/>
          <p:cNvPicPr>
            <a:picLocks noChangeAspect="1" noChangeArrowheads="1"/>
          </p:cNvPicPr>
          <p:nvPr/>
        </p:nvPicPr>
        <p:blipFill rotWithShape="1">
          <a:blip r:embed="rId2">
            <a:extLst>
              <a:ext uri="{28A0092B-C50C-407E-A947-70E740481C1C}">
                <a14:useLocalDpi xmlns:a14="http://schemas.microsoft.com/office/drawing/2010/main" val="0"/>
              </a:ext>
            </a:extLst>
          </a:blip>
          <a:srcRect b="17660"/>
          <a:stretch/>
        </p:blipFill>
        <p:spPr bwMode="auto">
          <a:xfrm>
            <a:off x="620680" y="3082234"/>
            <a:ext cx="4754880" cy="3789791"/>
          </a:xfrm>
          <a:prstGeom prst="rect">
            <a:avLst/>
          </a:prstGeom>
          <a:noFill/>
          <a:extLst>
            <a:ext uri="{909E8E84-426E-40DD-AFC4-6F175D3DCCD1}">
              <a14:hiddenFill xmlns:a14="http://schemas.microsoft.com/office/drawing/2010/main">
                <a:solidFill>
                  <a:srgbClr val="FFFFFF"/>
                </a:solidFill>
              </a14:hiddenFill>
            </a:ext>
          </a:extLst>
        </p:spPr>
      </p:pic>
      <p:pic>
        <p:nvPicPr>
          <p:cNvPr id="17414" name="Picture 6" descr="Image result for dictation software"/>
          <p:cNvPicPr>
            <a:picLocks noChangeAspect="1" noChangeArrowheads="1" noCrop="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80944" y="3948149"/>
            <a:ext cx="3657600" cy="3182112"/>
          </a:xfrm>
          <a:prstGeom prst="rect">
            <a:avLst/>
          </a:prstGeom>
          <a:noFill/>
          <a:extLst>
            <a:ext uri="{909E8E84-426E-40DD-AFC4-6F175D3DCCD1}">
              <a14:hiddenFill xmlns:a14="http://schemas.microsoft.com/office/drawing/2010/main">
                <a:solidFill>
                  <a:srgbClr val="FFFFFF"/>
                </a:solidFill>
              </a14:hiddenFill>
            </a:ext>
          </a:extLst>
        </p:spPr>
      </p:pic>
      <p:pic>
        <p:nvPicPr>
          <p:cNvPr id="17410" name="Picture 2" descr="Image of a Brailliant BI 40 (NEW generation)"/>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3726" t="32678" r="5815" b="34915"/>
          <a:stretch/>
        </p:blipFill>
        <p:spPr bwMode="auto">
          <a:xfrm>
            <a:off x="5103741" y="2493652"/>
            <a:ext cx="3657600" cy="8739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487136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741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74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74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Screen Reader Technology</a:t>
            </a:r>
          </a:p>
        </p:txBody>
      </p:sp>
      <p:sp>
        <p:nvSpPr>
          <p:cNvPr id="3" name="Content Placeholder 2"/>
          <p:cNvSpPr>
            <a:spLocks noGrp="1"/>
          </p:cNvSpPr>
          <p:nvPr>
            <p:ph idx="1"/>
          </p:nvPr>
        </p:nvSpPr>
        <p:spPr/>
        <p:txBody>
          <a:bodyPr/>
          <a:lstStyle/>
          <a:p>
            <a:r>
              <a:rPr lang="en-US" dirty="0"/>
              <a:t>What are the steps necessary to implement text-to-speech?</a:t>
            </a:r>
          </a:p>
          <a:p>
            <a:pPr marL="820674" lvl="1" indent="-457200">
              <a:buFont typeface="+mj-lt"/>
              <a:buAutoNum type="arabicParenR"/>
            </a:pPr>
            <a:r>
              <a:rPr lang="en-US" dirty="0"/>
              <a:t>High resolution scanning/imaging of documents</a:t>
            </a:r>
          </a:p>
          <a:p>
            <a:pPr marL="820674" lvl="1" indent="-457200">
              <a:buFont typeface="+mj-lt"/>
              <a:buAutoNum type="arabicParenR"/>
            </a:pPr>
            <a:r>
              <a:rPr lang="en-US" dirty="0"/>
              <a:t>Character recognition from bits (OCR)</a:t>
            </a:r>
          </a:p>
          <a:p>
            <a:pPr marL="820674" lvl="1" indent="-457200">
              <a:buFont typeface="+mj-lt"/>
              <a:buAutoNum type="arabicParenR"/>
            </a:pPr>
            <a:r>
              <a:rPr lang="en-US" dirty="0"/>
              <a:t>Word identification</a:t>
            </a:r>
          </a:p>
          <a:p>
            <a:pPr marL="820674" lvl="1" indent="-457200">
              <a:buFont typeface="+mj-lt"/>
              <a:buAutoNum type="arabicParenR"/>
            </a:pPr>
            <a:r>
              <a:rPr lang="en-US" dirty="0"/>
              <a:t>Speech synthesis</a:t>
            </a:r>
          </a:p>
          <a:p>
            <a:endParaRPr lang="en-US" dirty="0"/>
          </a:p>
        </p:txBody>
      </p:sp>
      <p:sp>
        <p:nvSpPr>
          <p:cNvPr id="4" name="Slide Number Placeholder 3"/>
          <p:cNvSpPr>
            <a:spLocks noGrp="1"/>
          </p:cNvSpPr>
          <p:nvPr>
            <p:ph type="sldNum" sz="quarter" idx="10"/>
          </p:nvPr>
        </p:nvSpPr>
        <p:spPr/>
        <p:txBody>
          <a:bodyPr/>
          <a:lstStyle/>
          <a:p>
            <a:fld id="{88226397-485F-4BB0-931C-8A629C361199}" type="slidenum">
              <a:rPr lang="en-US" smtClean="0"/>
              <a:t>12</a:t>
            </a:fld>
            <a:endParaRPr lang="en-US"/>
          </a:p>
        </p:txBody>
      </p:sp>
    </p:spTree>
    <p:extLst>
      <p:ext uri="{BB962C8B-B14F-4D97-AF65-F5344CB8AC3E}">
        <p14:creationId xmlns:p14="http://schemas.microsoft.com/office/powerpoint/2010/main" val="25712551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Imaging of text</a:t>
            </a:r>
          </a:p>
        </p:txBody>
      </p:sp>
      <p:sp>
        <p:nvSpPr>
          <p:cNvPr id="3" name="Content Placeholder 2"/>
          <p:cNvSpPr>
            <a:spLocks noGrp="1"/>
          </p:cNvSpPr>
          <p:nvPr>
            <p:ph idx="1"/>
          </p:nvPr>
        </p:nvSpPr>
        <p:spPr/>
        <p:txBody>
          <a:bodyPr/>
          <a:lstStyle/>
          <a:p>
            <a:r>
              <a:rPr lang="en-US" dirty="0"/>
              <a:t>A scanner produces an array of pixels:</a:t>
            </a:r>
          </a:p>
          <a:p>
            <a:endParaRPr lang="en-US" dirty="0"/>
          </a:p>
          <a:p>
            <a:endParaRPr lang="en-US" dirty="0"/>
          </a:p>
          <a:p>
            <a:endParaRPr lang="en-US" dirty="0"/>
          </a:p>
          <a:p>
            <a:endParaRPr lang="en-US" dirty="0"/>
          </a:p>
          <a:p>
            <a:endParaRPr lang="en-US" dirty="0"/>
          </a:p>
          <a:p>
            <a:endParaRPr lang="en-US" dirty="0"/>
          </a:p>
          <a:p>
            <a:endParaRPr lang="en-US" dirty="0"/>
          </a:p>
          <a:p>
            <a:pPr lvl="2"/>
            <a:endParaRPr lang="en-US" dirty="0"/>
          </a:p>
          <a:p>
            <a:r>
              <a:rPr lang="en-US" dirty="0"/>
              <a:t>A photo (image) is already an array of pixels!</a:t>
            </a:r>
          </a:p>
        </p:txBody>
      </p:sp>
      <p:sp>
        <p:nvSpPr>
          <p:cNvPr id="4" name="Slide Number Placeholder 3"/>
          <p:cNvSpPr>
            <a:spLocks noGrp="1"/>
          </p:cNvSpPr>
          <p:nvPr>
            <p:ph type="sldNum" sz="quarter" idx="10"/>
          </p:nvPr>
        </p:nvSpPr>
        <p:spPr/>
        <p:txBody>
          <a:bodyPr/>
          <a:lstStyle/>
          <a:p>
            <a:fld id="{88226397-485F-4BB0-931C-8A629C361199}" type="slidenum">
              <a:rPr lang="en-US" smtClean="0"/>
              <a:t>13</a:t>
            </a:fld>
            <a:endParaRPr lang="en-US"/>
          </a:p>
        </p:txBody>
      </p:sp>
      <p:grpSp>
        <p:nvGrpSpPr>
          <p:cNvPr id="9" name="Group 8"/>
          <p:cNvGrpSpPr/>
          <p:nvPr/>
        </p:nvGrpSpPr>
        <p:grpSpPr>
          <a:xfrm>
            <a:off x="635500" y="1920240"/>
            <a:ext cx="8001000" cy="3505200"/>
            <a:chOff x="635500" y="2203750"/>
            <a:chExt cx="8001000" cy="3505200"/>
          </a:xfrm>
        </p:grpSpPr>
        <p:pic>
          <p:nvPicPr>
            <p:cNvPr id="5" name="Shape 492" descr="Screen Shot 2015-02-10 at 8.43.10 AM.png"/>
            <p:cNvPicPr preferRelativeResize="0"/>
            <p:nvPr/>
          </p:nvPicPr>
          <p:blipFill rotWithShape="1">
            <a:blip r:embed="rId2">
              <a:alphaModFix/>
            </a:blip>
            <a:srcRect/>
            <a:stretch/>
          </p:blipFill>
          <p:spPr>
            <a:xfrm>
              <a:off x="635500" y="2203750"/>
              <a:ext cx="8001000" cy="2994000"/>
            </a:xfrm>
            <a:prstGeom prst="rect">
              <a:avLst/>
            </a:prstGeom>
            <a:noFill/>
            <a:ln>
              <a:noFill/>
            </a:ln>
          </p:spPr>
        </p:pic>
        <p:sp>
          <p:nvSpPr>
            <p:cNvPr id="6" name="Shape 493"/>
            <p:cNvSpPr txBox="1"/>
            <p:nvPr/>
          </p:nvSpPr>
          <p:spPr>
            <a:xfrm>
              <a:off x="787900" y="5251750"/>
              <a:ext cx="2152500" cy="457200"/>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rgbClr val="000000"/>
                </a:buClr>
                <a:buSzPct val="25000"/>
                <a:buFont typeface="Arial"/>
                <a:buNone/>
              </a:pPr>
              <a:r>
                <a:rPr lang="en-US" sz="2400" b="0" i="0" u="none" dirty="0">
                  <a:solidFill>
                    <a:srgbClr val="000000"/>
                  </a:solidFill>
                  <a:latin typeface="Calibri" panose="020F0502020204030204" pitchFamily="34" charset="0"/>
                  <a:ea typeface="Arial"/>
                  <a:cs typeface="Calibri" panose="020F0502020204030204" pitchFamily="34" charset="0"/>
                  <a:sym typeface="Arial"/>
                </a:rPr>
                <a:t>Print on Paper</a:t>
              </a:r>
            </a:p>
          </p:txBody>
        </p:sp>
        <p:sp>
          <p:nvSpPr>
            <p:cNvPr id="7" name="Shape 494"/>
            <p:cNvSpPr txBox="1"/>
            <p:nvPr/>
          </p:nvSpPr>
          <p:spPr>
            <a:xfrm>
              <a:off x="3683500" y="5251750"/>
              <a:ext cx="1673100" cy="457200"/>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rgbClr val="000000"/>
                </a:buClr>
                <a:buSzPct val="25000"/>
                <a:buFont typeface="Arial"/>
                <a:buNone/>
              </a:pPr>
              <a:r>
                <a:rPr lang="en-US" sz="2400" b="0" i="0" u="none" dirty="0">
                  <a:solidFill>
                    <a:srgbClr val="000000"/>
                  </a:solidFill>
                  <a:latin typeface="Calibri" panose="020F0502020204030204" pitchFamily="34" charset="0"/>
                  <a:ea typeface="Arial"/>
                  <a:cs typeface="Calibri" panose="020F0502020204030204" pitchFamily="34" charset="0"/>
                  <a:sym typeface="Arial"/>
                </a:rPr>
                <a:t>Scanner In</a:t>
              </a:r>
            </a:p>
          </p:txBody>
        </p:sp>
        <p:sp>
          <p:nvSpPr>
            <p:cNvPr id="8" name="Shape 495"/>
            <p:cNvSpPr txBox="1"/>
            <p:nvPr/>
          </p:nvSpPr>
          <p:spPr>
            <a:xfrm>
              <a:off x="6274300" y="5251750"/>
              <a:ext cx="1916100" cy="457200"/>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rgbClr val="000000"/>
                </a:buClr>
                <a:buSzPct val="25000"/>
                <a:buFont typeface="Arial"/>
                <a:buNone/>
              </a:pPr>
              <a:r>
                <a:rPr lang="en-US" sz="2400" b="0" i="0" u="none" dirty="0">
                  <a:solidFill>
                    <a:srgbClr val="000000"/>
                  </a:solidFill>
                  <a:latin typeface="Calibri" panose="020F0502020204030204" pitchFamily="34" charset="0"/>
                  <a:ea typeface="Arial"/>
                  <a:cs typeface="Calibri" panose="020F0502020204030204" pitchFamily="34" charset="0"/>
                  <a:sym typeface="Arial"/>
                </a:rPr>
                <a:t>Scanner Out</a:t>
              </a:r>
            </a:p>
          </p:txBody>
        </p:sp>
      </p:grpSp>
    </p:spTree>
    <p:extLst>
      <p:ext uri="{BB962C8B-B14F-4D97-AF65-F5344CB8AC3E}">
        <p14:creationId xmlns:p14="http://schemas.microsoft.com/office/powerpoint/2010/main" val="2660403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Optical Character Recognition (OCR)</a:t>
            </a:r>
          </a:p>
        </p:txBody>
      </p:sp>
      <p:sp>
        <p:nvSpPr>
          <p:cNvPr id="3" name="Content Placeholder 2"/>
          <p:cNvSpPr>
            <a:spLocks noGrp="1"/>
          </p:cNvSpPr>
          <p:nvPr>
            <p:ph idx="1"/>
          </p:nvPr>
        </p:nvSpPr>
        <p:spPr/>
        <p:txBody>
          <a:bodyPr/>
          <a:lstStyle/>
          <a:p>
            <a:r>
              <a:rPr lang="en-US" dirty="0"/>
              <a:t>The identification of printed characters using photoelectric devices and computer software</a:t>
            </a:r>
          </a:p>
          <a:p>
            <a:pPr lvl="1"/>
            <a:r>
              <a:rPr lang="en-US" dirty="0"/>
              <a:t>A combination of pattern recognition, artificial intelligence, and computer vision</a:t>
            </a:r>
          </a:p>
          <a:p>
            <a:pPr lvl="2"/>
            <a:endParaRPr lang="en-US" dirty="0"/>
          </a:p>
          <a:p>
            <a:r>
              <a:rPr lang="en-US" dirty="0"/>
              <a:t>This is really hard!</a:t>
            </a:r>
          </a:p>
          <a:p>
            <a:pPr lvl="1"/>
            <a:r>
              <a:rPr lang="en-US" dirty="0"/>
              <a:t>Typography is an art form, and font design is a creative field</a:t>
            </a:r>
          </a:p>
          <a:p>
            <a:pPr lvl="1"/>
            <a:endParaRPr lang="en-US" dirty="0"/>
          </a:p>
        </p:txBody>
      </p:sp>
      <p:sp>
        <p:nvSpPr>
          <p:cNvPr id="4" name="Slide Number Placeholder 3"/>
          <p:cNvSpPr>
            <a:spLocks noGrp="1"/>
          </p:cNvSpPr>
          <p:nvPr>
            <p:ph type="sldNum" sz="quarter" idx="10"/>
          </p:nvPr>
        </p:nvSpPr>
        <p:spPr/>
        <p:txBody>
          <a:bodyPr/>
          <a:lstStyle/>
          <a:p>
            <a:fld id="{88226397-485F-4BB0-931C-8A629C361199}" type="slidenum">
              <a:rPr lang="en-US" smtClean="0"/>
              <a:t>14</a:t>
            </a:fld>
            <a:endParaRPr lang="en-US"/>
          </a:p>
        </p:txBody>
      </p:sp>
      <p:sp>
        <p:nvSpPr>
          <p:cNvPr id="6" name="Shape 505"/>
          <p:cNvSpPr txBox="1"/>
          <p:nvPr/>
        </p:nvSpPr>
        <p:spPr>
          <a:xfrm>
            <a:off x="393192" y="4754880"/>
            <a:ext cx="8366760" cy="1221600"/>
          </a:xfrm>
          <a:prstGeom prst="rect">
            <a:avLst/>
          </a:prstGeom>
          <a:noFill/>
          <a:ln>
            <a:noFill/>
          </a:ln>
        </p:spPr>
        <p:txBody>
          <a:bodyPr lIns="91425" tIns="91425" rIns="91425" bIns="91425" anchor="ctr" anchorCtr="0">
            <a:noAutofit/>
          </a:bodyPr>
          <a:lstStyle/>
          <a:p>
            <a:pPr marL="438150" indent="-323850" algn="ctr">
              <a:spcBef>
                <a:spcPts val="1200"/>
              </a:spcBef>
            </a:pPr>
            <a:r>
              <a:rPr lang="en-US" sz="4800" dirty="0">
                <a:solidFill>
                  <a:schemeClr val="dk1"/>
                </a:solidFill>
                <a:latin typeface="Calibri"/>
                <a:ea typeface="Calibri"/>
                <a:cs typeface="Calibri"/>
                <a:sym typeface="Calibri"/>
              </a:rPr>
              <a:t>g </a:t>
            </a:r>
            <a:r>
              <a:rPr lang="en-US" sz="4800" dirty="0" err="1">
                <a:solidFill>
                  <a:schemeClr val="dk1"/>
                </a:solidFill>
                <a:latin typeface="Cutive"/>
                <a:ea typeface="Cutive"/>
                <a:cs typeface="Cutive"/>
                <a:sym typeface="Cutive"/>
              </a:rPr>
              <a:t>g</a:t>
            </a:r>
            <a:r>
              <a:rPr lang="en-US" sz="4800" dirty="0">
                <a:solidFill>
                  <a:schemeClr val="dk1"/>
                </a:solidFill>
                <a:latin typeface="Cutive"/>
                <a:ea typeface="Cutive"/>
                <a:cs typeface="Cutive"/>
                <a:sym typeface="Cutive"/>
              </a:rPr>
              <a:t> </a:t>
            </a:r>
            <a:r>
              <a:rPr lang="en-US" sz="4800" dirty="0" err="1">
                <a:solidFill>
                  <a:schemeClr val="dk1"/>
                </a:solidFill>
                <a:latin typeface="EB Garamond"/>
                <a:ea typeface="EB Garamond"/>
                <a:cs typeface="EB Garamond"/>
                <a:sym typeface="EB Garamond"/>
              </a:rPr>
              <a:t>g</a:t>
            </a:r>
            <a:r>
              <a:rPr lang="en-US" sz="4800" dirty="0">
                <a:solidFill>
                  <a:schemeClr val="dk1"/>
                </a:solidFill>
                <a:latin typeface="EB Garamond"/>
                <a:ea typeface="EB Garamond"/>
                <a:cs typeface="EB Garamond"/>
                <a:sym typeface="EB Garamond"/>
              </a:rPr>
              <a:t> </a:t>
            </a:r>
            <a:r>
              <a:rPr lang="en-US" sz="4800" dirty="0" err="1">
                <a:solidFill>
                  <a:schemeClr val="dk1"/>
                </a:solidFill>
              </a:rPr>
              <a:t>g</a:t>
            </a:r>
            <a:r>
              <a:rPr lang="en-US" sz="4800" dirty="0">
                <a:solidFill>
                  <a:schemeClr val="dk1"/>
                </a:solidFill>
              </a:rPr>
              <a:t> </a:t>
            </a:r>
            <a:r>
              <a:rPr lang="en-US" sz="4800" dirty="0" err="1">
                <a:solidFill>
                  <a:schemeClr val="dk1"/>
                </a:solidFill>
                <a:latin typeface="Libre Baskerville"/>
                <a:ea typeface="Libre Baskerville"/>
                <a:cs typeface="Libre Baskerville"/>
                <a:sym typeface="Libre Baskerville"/>
              </a:rPr>
              <a:t>g</a:t>
            </a:r>
            <a:r>
              <a:rPr lang="en-US" sz="4800" dirty="0">
                <a:solidFill>
                  <a:schemeClr val="dk1"/>
                </a:solidFill>
                <a:latin typeface="Libre Baskerville"/>
                <a:ea typeface="Libre Baskerville"/>
                <a:cs typeface="Libre Baskerville"/>
                <a:sym typeface="Libre Baskerville"/>
              </a:rPr>
              <a:t> </a:t>
            </a:r>
            <a:r>
              <a:rPr lang="en-US" sz="4800" dirty="0" err="1">
                <a:solidFill>
                  <a:schemeClr val="dk1"/>
                </a:solidFill>
                <a:latin typeface="Lemon"/>
                <a:ea typeface="Lemon"/>
                <a:cs typeface="Lemon"/>
                <a:sym typeface="Lemon"/>
              </a:rPr>
              <a:t>g</a:t>
            </a:r>
            <a:r>
              <a:rPr lang="en-US" sz="4800" dirty="0">
                <a:solidFill>
                  <a:schemeClr val="dk1"/>
                </a:solidFill>
                <a:latin typeface="Lemon"/>
                <a:ea typeface="Lemon"/>
                <a:cs typeface="Lemon"/>
                <a:sym typeface="Lemon"/>
              </a:rPr>
              <a:t> </a:t>
            </a:r>
            <a:r>
              <a:rPr lang="en-US" sz="4800" dirty="0" err="1">
                <a:solidFill>
                  <a:schemeClr val="dk1"/>
                </a:solidFill>
              </a:rPr>
              <a:t>g</a:t>
            </a:r>
            <a:r>
              <a:rPr lang="en-US" sz="4800" dirty="0">
                <a:solidFill>
                  <a:schemeClr val="dk1"/>
                </a:solidFill>
              </a:rPr>
              <a:t> </a:t>
            </a:r>
            <a:r>
              <a:rPr lang="en-US" sz="4800" dirty="0" err="1">
                <a:solidFill>
                  <a:schemeClr val="dk1"/>
                </a:solidFill>
              </a:rPr>
              <a:t>g</a:t>
            </a:r>
            <a:r>
              <a:rPr lang="en-US" sz="4800" dirty="0">
                <a:solidFill>
                  <a:schemeClr val="dk1"/>
                </a:solidFill>
              </a:rPr>
              <a:t> </a:t>
            </a:r>
            <a:r>
              <a:rPr lang="en-US" sz="4800" dirty="0" err="1">
                <a:solidFill>
                  <a:schemeClr val="dk1"/>
                </a:solidFill>
                <a:latin typeface="Arial Narrow"/>
                <a:ea typeface="Arial Narrow"/>
                <a:cs typeface="Arial Narrow"/>
                <a:sym typeface="Arial Narrow"/>
              </a:rPr>
              <a:t>g</a:t>
            </a:r>
            <a:r>
              <a:rPr lang="en-US" sz="4800" dirty="0">
                <a:solidFill>
                  <a:schemeClr val="dk1"/>
                </a:solidFill>
                <a:latin typeface="Arial Narrow"/>
                <a:ea typeface="Arial Narrow"/>
                <a:cs typeface="Arial Narrow"/>
                <a:sym typeface="Arial Narrow"/>
              </a:rPr>
              <a:t> </a:t>
            </a:r>
            <a:r>
              <a:rPr lang="en-US" sz="4800" dirty="0" err="1">
                <a:solidFill>
                  <a:schemeClr val="dk1"/>
                </a:solidFill>
                <a:latin typeface="Bodoni"/>
                <a:ea typeface="Bodoni"/>
                <a:cs typeface="Bodoni"/>
                <a:sym typeface="Bodoni"/>
              </a:rPr>
              <a:t>g</a:t>
            </a:r>
            <a:r>
              <a:rPr lang="en-US" sz="4800" dirty="0">
                <a:solidFill>
                  <a:schemeClr val="dk1"/>
                </a:solidFill>
                <a:latin typeface="Bodoni"/>
                <a:ea typeface="Bodoni"/>
                <a:cs typeface="Bodoni"/>
                <a:sym typeface="Bodoni"/>
              </a:rPr>
              <a:t> </a:t>
            </a:r>
            <a:r>
              <a:rPr lang="en-US" sz="4800" dirty="0" err="1">
                <a:solidFill>
                  <a:schemeClr val="dk1"/>
                </a:solidFill>
              </a:rPr>
              <a:t>g</a:t>
            </a:r>
            <a:r>
              <a:rPr lang="en-US" sz="4800" dirty="0">
                <a:solidFill>
                  <a:schemeClr val="dk1"/>
                </a:solidFill>
              </a:rPr>
              <a:t> </a:t>
            </a:r>
            <a:r>
              <a:rPr lang="en-US" sz="4800" dirty="0" err="1">
                <a:solidFill>
                  <a:schemeClr val="dk1"/>
                </a:solidFill>
                <a:latin typeface="Short Stack"/>
                <a:ea typeface="Short Stack"/>
                <a:cs typeface="Short Stack"/>
                <a:sym typeface="Short Stack"/>
              </a:rPr>
              <a:t>g</a:t>
            </a:r>
            <a:r>
              <a:rPr lang="en-US" sz="4800" dirty="0">
                <a:solidFill>
                  <a:schemeClr val="dk1"/>
                </a:solidFill>
                <a:latin typeface="Short Stack"/>
                <a:ea typeface="Short Stack"/>
                <a:cs typeface="Short Stack"/>
                <a:sym typeface="Short Stack"/>
              </a:rPr>
              <a:t> </a:t>
            </a:r>
            <a:r>
              <a:rPr lang="en-US" sz="4800" dirty="0" err="1">
                <a:solidFill>
                  <a:schemeClr val="dk1"/>
                </a:solidFill>
              </a:rPr>
              <a:t>g</a:t>
            </a:r>
            <a:r>
              <a:rPr lang="en-US" sz="4800" dirty="0">
                <a:solidFill>
                  <a:schemeClr val="dk1"/>
                </a:solidFill>
              </a:rPr>
              <a:t> </a:t>
            </a:r>
            <a:r>
              <a:rPr lang="en-US" sz="4800" dirty="0" err="1">
                <a:solidFill>
                  <a:schemeClr val="dk1"/>
                </a:solidFill>
                <a:latin typeface="Courier New"/>
                <a:ea typeface="Courier New"/>
                <a:cs typeface="Courier New"/>
                <a:sym typeface="Courier New"/>
              </a:rPr>
              <a:t>g</a:t>
            </a:r>
            <a:r>
              <a:rPr lang="en-US" sz="4800" dirty="0">
                <a:solidFill>
                  <a:schemeClr val="dk1"/>
                </a:solidFill>
                <a:latin typeface="Courier New"/>
                <a:ea typeface="Courier New"/>
                <a:cs typeface="Courier New"/>
                <a:sym typeface="Courier New"/>
              </a:rPr>
              <a:t> </a:t>
            </a:r>
            <a:r>
              <a:rPr lang="en-US" sz="4800" dirty="0" err="1">
                <a:solidFill>
                  <a:schemeClr val="dk1"/>
                </a:solidFill>
              </a:rPr>
              <a:t>g</a:t>
            </a:r>
            <a:endParaRPr lang="en-US" sz="4800" dirty="0">
              <a:solidFill>
                <a:schemeClr val="dk1"/>
              </a:solidFill>
            </a:endParaRPr>
          </a:p>
          <a:p>
            <a:pPr marL="438150" indent="-323850" algn="ctr">
              <a:spcBef>
                <a:spcPts val="1200"/>
              </a:spcBef>
            </a:pPr>
            <a:r>
              <a:rPr lang="en-US" dirty="0">
                <a:latin typeface="Calibri" panose="020F0502020204030204" pitchFamily="34" charset="0"/>
                <a:cs typeface="Calibri" panose="020F0502020204030204" pitchFamily="34" charset="0"/>
                <a:sym typeface="Arial"/>
              </a:rPr>
              <a:t>A sampling of the character 'g', all of which are 48 point size</a:t>
            </a:r>
          </a:p>
        </p:txBody>
      </p:sp>
      <mc:AlternateContent xmlns:mc="http://schemas.openxmlformats.org/markup-compatibility/2006" xmlns:p14="http://schemas.microsoft.com/office/powerpoint/2010/main">
        <mc:Choice Requires="p14">
          <p:contentPart p14:bwMode="auto" r:id="rId2">
            <p14:nvContentPartPr>
              <p14:cNvPr id="5" name="Ink 4"/>
              <p14:cNvContentPartPr/>
              <p14:nvPr/>
            </p14:nvContentPartPr>
            <p14:xfrm>
              <a:off x="1709640" y="2682360"/>
              <a:ext cx="6639840" cy="412560"/>
            </p14:xfrm>
          </p:contentPart>
        </mc:Choice>
        <mc:Fallback xmlns="">
          <p:pic>
            <p:nvPicPr>
              <p:cNvPr id="5" name="Ink 4"/>
              <p:cNvPicPr/>
              <p:nvPr/>
            </p:nvPicPr>
            <p:blipFill>
              <a:blip r:embed="rId3"/>
              <a:stretch>
                <a:fillRect/>
              </a:stretch>
            </p:blipFill>
            <p:spPr>
              <a:xfrm>
                <a:off x="1699920" y="2669760"/>
                <a:ext cx="6660360" cy="430920"/>
              </a:xfrm>
              <a:prstGeom prst="rect">
                <a:avLst/>
              </a:prstGeom>
            </p:spPr>
          </p:pic>
        </mc:Fallback>
      </mc:AlternateContent>
    </p:spTree>
    <p:extLst>
      <p:ext uri="{BB962C8B-B14F-4D97-AF65-F5344CB8AC3E}">
        <p14:creationId xmlns:p14="http://schemas.microsoft.com/office/powerpoint/2010/main" val="16893953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4" end="4"/>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Speech Synthesis</a:t>
            </a:r>
          </a:p>
        </p:txBody>
      </p:sp>
      <p:sp>
        <p:nvSpPr>
          <p:cNvPr id="3" name="Content Placeholder 2"/>
          <p:cNvSpPr>
            <a:spLocks noGrp="1"/>
          </p:cNvSpPr>
          <p:nvPr>
            <p:ph idx="1"/>
          </p:nvPr>
        </p:nvSpPr>
        <p:spPr/>
        <p:txBody>
          <a:bodyPr/>
          <a:lstStyle/>
          <a:p>
            <a:r>
              <a:rPr lang="en-US" dirty="0"/>
              <a:t>Even after figuring out what the text is, saying it correctly is tough!</a:t>
            </a:r>
          </a:p>
          <a:p>
            <a:pPr lvl="1"/>
            <a:r>
              <a:rPr lang="en-US" dirty="0"/>
              <a:t>English is a particularly quirky language – </a:t>
            </a:r>
            <a:r>
              <a:rPr lang="en-US" dirty="0">
                <a:solidFill>
                  <a:srgbClr val="FF0000"/>
                </a:solidFill>
              </a:rPr>
              <a:t>context matters!</a:t>
            </a:r>
          </a:p>
          <a:p>
            <a:pPr lvl="1"/>
            <a:r>
              <a:rPr lang="en-US" dirty="0"/>
              <a:t>Heteronyms:  </a:t>
            </a:r>
            <a:r>
              <a:rPr lang="en-US" i="1" dirty="0"/>
              <a:t>e.g.</a:t>
            </a:r>
            <a:r>
              <a:rPr lang="en-US" dirty="0"/>
              <a:t> “read”, “close”, “tear”</a:t>
            </a:r>
          </a:p>
          <a:p>
            <a:pPr lvl="1"/>
            <a:r>
              <a:rPr lang="en-US" dirty="0"/>
              <a:t>Proper nouns:  </a:t>
            </a:r>
            <a:r>
              <a:rPr lang="en-US" i="1" dirty="0"/>
              <a:t>e.g.</a:t>
            </a:r>
            <a:r>
              <a:rPr lang="en-US" dirty="0"/>
              <a:t> “Job”</a:t>
            </a:r>
          </a:p>
          <a:p>
            <a:pPr lvl="1"/>
            <a:r>
              <a:rPr lang="en-US" dirty="0"/>
              <a:t>Acronyms:  </a:t>
            </a:r>
            <a:r>
              <a:rPr lang="en-US" i="1" dirty="0"/>
              <a:t>e.g.</a:t>
            </a:r>
            <a:r>
              <a:rPr lang="en-US" dirty="0"/>
              <a:t> “eta” vs. “ETA”, “CAUSE”</a:t>
            </a:r>
          </a:p>
          <a:p>
            <a:pPr lvl="1"/>
            <a:r>
              <a:rPr lang="en-US" dirty="0"/>
              <a:t>Made-up words:  </a:t>
            </a:r>
            <a:r>
              <a:rPr lang="en-US" i="1" dirty="0"/>
              <a:t>e.g.</a:t>
            </a:r>
            <a:r>
              <a:rPr lang="en-US" dirty="0"/>
              <a:t> “</a:t>
            </a:r>
            <a:r>
              <a:rPr lang="en-US" dirty="0" err="1"/>
              <a:t>nyan</a:t>
            </a:r>
            <a:r>
              <a:rPr lang="en-US" dirty="0"/>
              <a:t> cat”, “</a:t>
            </a:r>
            <a:r>
              <a:rPr lang="en-US" dirty="0" err="1"/>
              <a:t>ghoti</a:t>
            </a:r>
            <a:r>
              <a:rPr lang="en-US" dirty="0"/>
              <a:t>”</a:t>
            </a:r>
          </a:p>
        </p:txBody>
      </p:sp>
      <p:sp>
        <p:nvSpPr>
          <p:cNvPr id="4" name="Slide Number Placeholder 3"/>
          <p:cNvSpPr>
            <a:spLocks noGrp="1"/>
          </p:cNvSpPr>
          <p:nvPr>
            <p:ph type="sldNum" sz="quarter" idx="10"/>
          </p:nvPr>
        </p:nvSpPr>
        <p:spPr/>
        <p:txBody>
          <a:bodyPr/>
          <a:lstStyle/>
          <a:p>
            <a:fld id="{88226397-485F-4BB0-931C-8A629C361199}" type="slidenum">
              <a:rPr lang="en-US" smtClean="0"/>
              <a:t>15</a:t>
            </a:fld>
            <a:endParaRPr lang="en-US"/>
          </a:p>
        </p:txBody>
      </p:sp>
    </p:spTree>
    <p:extLst>
      <p:ext uri="{BB962C8B-B14F-4D97-AF65-F5344CB8AC3E}">
        <p14:creationId xmlns:p14="http://schemas.microsoft.com/office/powerpoint/2010/main" val="39770500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Kurzweil Reading Machine</a:t>
            </a:r>
          </a:p>
        </p:txBody>
      </p:sp>
      <p:sp>
        <p:nvSpPr>
          <p:cNvPr id="3" name="Content Placeholder 2"/>
          <p:cNvSpPr>
            <a:spLocks noGrp="1"/>
          </p:cNvSpPr>
          <p:nvPr>
            <p:ph idx="1"/>
          </p:nvPr>
        </p:nvSpPr>
        <p:spPr/>
        <p:txBody>
          <a:bodyPr/>
          <a:lstStyle/>
          <a:p>
            <a:r>
              <a:rPr lang="en-US" dirty="0"/>
              <a:t>The first commercial reading machine built by Ray Kurzweil in 1975</a:t>
            </a:r>
          </a:p>
        </p:txBody>
      </p:sp>
      <p:sp>
        <p:nvSpPr>
          <p:cNvPr id="4" name="Slide Number Placeholder 3"/>
          <p:cNvSpPr>
            <a:spLocks noGrp="1"/>
          </p:cNvSpPr>
          <p:nvPr>
            <p:ph type="sldNum" sz="quarter" idx="10"/>
          </p:nvPr>
        </p:nvSpPr>
        <p:spPr/>
        <p:txBody>
          <a:bodyPr/>
          <a:lstStyle/>
          <a:p>
            <a:fld id="{88226397-485F-4BB0-931C-8A629C361199}" type="slidenum">
              <a:rPr lang="en-US" smtClean="0"/>
              <a:t>16</a:t>
            </a:fld>
            <a:endParaRPr lang="en-US"/>
          </a:p>
        </p:txBody>
      </p:sp>
      <p:pic>
        <p:nvPicPr>
          <p:cNvPr id="20482" name="Picture 2" descr="Image result for ray kurzweil"/>
          <p:cNvPicPr>
            <a:picLocks noChangeAspect="1" noChangeArrowheads="1"/>
          </p:cNvPicPr>
          <p:nvPr/>
        </p:nvPicPr>
        <p:blipFill rotWithShape="1">
          <a:blip r:embed="rId2">
            <a:extLst>
              <a:ext uri="{28A0092B-C50C-407E-A947-70E740481C1C}">
                <a14:useLocalDpi xmlns:a14="http://schemas.microsoft.com/office/drawing/2010/main" val="0"/>
              </a:ext>
            </a:extLst>
          </a:blip>
          <a:srcRect l="18945" r="3053" b="9808"/>
          <a:stretch/>
        </p:blipFill>
        <p:spPr bwMode="auto">
          <a:xfrm>
            <a:off x="4846320" y="2743200"/>
            <a:ext cx="3656580" cy="3657600"/>
          </a:xfrm>
          <a:prstGeom prst="rect">
            <a:avLst/>
          </a:prstGeom>
          <a:noFill/>
          <a:extLst>
            <a:ext uri="{909E8E84-426E-40DD-AFC4-6F175D3DCCD1}">
              <a14:hiddenFill xmlns:a14="http://schemas.microsoft.com/office/drawing/2010/main">
                <a:solidFill>
                  <a:srgbClr val="FFFFFF"/>
                </a:solidFill>
              </a14:hiddenFill>
            </a:ext>
          </a:extLst>
        </p:spPr>
      </p:pic>
      <p:pic>
        <p:nvPicPr>
          <p:cNvPr id="6" name="Shape 522" descr="kur1-008.jpg"/>
          <p:cNvPicPr preferRelativeResize="0">
            <a:picLocks noChangeAspect="1"/>
          </p:cNvPicPr>
          <p:nvPr/>
        </p:nvPicPr>
        <p:blipFill rotWithShape="1">
          <a:blip r:embed="rId3">
            <a:alphaModFix/>
          </a:blip>
          <a:srcRect/>
          <a:stretch/>
        </p:blipFill>
        <p:spPr>
          <a:xfrm>
            <a:off x="640080" y="2743200"/>
            <a:ext cx="3657600" cy="3657600"/>
          </a:xfrm>
          <a:prstGeom prst="rect">
            <a:avLst/>
          </a:prstGeom>
          <a:noFill/>
          <a:ln>
            <a:noFill/>
          </a:ln>
        </p:spPr>
      </p:pic>
    </p:spTree>
    <p:extLst>
      <p:ext uri="{BB962C8B-B14F-4D97-AF65-F5344CB8AC3E}">
        <p14:creationId xmlns:p14="http://schemas.microsoft.com/office/powerpoint/2010/main" val="423272037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Kurzweil Reading Machine</a:t>
            </a:r>
          </a:p>
        </p:txBody>
      </p:sp>
      <p:sp>
        <p:nvSpPr>
          <p:cNvPr id="3" name="Content Placeholder 2"/>
          <p:cNvSpPr>
            <a:spLocks noGrp="1"/>
          </p:cNvSpPr>
          <p:nvPr>
            <p:ph idx="1"/>
          </p:nvPr>
        </p:nvSpPr>
        <p:spPr/>
        <p:txBody>
          <a:bodyPr/>
          <a:lstStyle/>
          <a:p>
            <a:r>
              <a:rPr lang="en-US" dirty="0"/>
              <a:t>The first commercial reading machine built by Ray Kurzweil in 1975</a:t>
            </a:r>
          </a:p>
          <a:p>
            <a:pPr lvl="2"/>
            <a:endParaRPr lang="en-US" dirty="0"/>
          </a:p>
          <a:p>
            <a:r>
              <a:rPr lang="en-US" dirty="0">
                <a:solidFill>
                  <a:srgbClr val="3F3F3F"/>
                </a:solidFill>
              </a:rPr>
              <a:t>“The Kurzweil Reading Machine was a breakthrough that changed my life. With the Kurzweil Reading Machine, I could read anything I wanted with complete privacy: music lyrics, letters from my children, the latest best sellers and magazines, memos from my business associates. It gave blind people the one thing that everyone treasures, which is independence.”  –  Stevie Wonder</a:t>
            </a:r>
          </a:p>
          <a:p>
            <a:endParaRPr lang="en-US" dirty="0"/>
          </a:p>
        </p:txBody>
      </p:sp>
      <p:sp>
        <p:nvSpPr>
          <p:cNvPr id="4" name="Slide Number Placeholder 3"/>
          <p:cNvSpPr>
            <a:spLocks noGrp="1"/>
          </p:cNvSpPr>
          <p:nvPr>
            <p:ph type="sldNum" sz="quarter" idx="10"/>
          </p:nvPr>
        </p:nvSpPr>
        <p:spPr/>
        <p:txBody>
          <a:bodyPr/>
          <a:lstStyle/>
          <a:p>
            <a:fld id="{88226397-485F-4BB0-931C-8A629C361199}" type="slidenum">
              <a:rPr lang="en-US" smtClean="0"/>
              <a:t>17</a:t>
            </a:fld>
            <a:endParaRPr lang="en-US"/>
          </a:p>
        </p:txBody>
      </p:sp>
    </p:spTree>
    <p:extLst>
      <p:ext uri="{BB962C8B-B14F-4D97-AF65-F5344CB8AC3E}">
        <p14:creationId xmlns:p14="http://schemas.microsoft.com/office/powerpoint/2010/main" val="241205021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Other Applications for Text-to-Speech</a:t>
            </a:r>
          </a:p>
        </p:txBody>
      </p:sp>
      <p:sp>
        <p:nvSpPr>
          <p:cNvPr id="3" name="Content Placeholder 2"/>
          <p:cNvSpPr>
            <a:spLocks noGrp="1"/>
          </p:cNvSpPr>
          <p:nvPr>
            <p:ph idx="1"/>
          </p:nvPr>
        </p:nvSpPr>
        <p:spPr/>
        <p:txBody>
          <a:bodyPr/>
          <a:lstStyle/>
          <a:p>
            <a:r>
              <a:rPr lang="en-US" dirty="0"/>
              <a:t>Visual disability:</a:t>
            </a:r>
          </a:p>
          <a:p>
            <a:pPr lvl="1"/>
            <a:r>
              <a:rPr lang="en-US" dirty="0"/>
              <a:t>Have books or notes read to them</a:t>
            </a:r>
          </a:p>
          <a:p>
            <a:pPr lvl="2"/>
            <a:endParaRPr lang="en-US" dirty="0"/>
          </a:p>
          <a:p>
            <a:r>
              <a:rPr lang="en-US" dirty="0"/>
              <a:t>Speech disability:</a:t>
            </a:r>
          </a:p>
          <a:p>
            <a:pPr lvl="1"/>
            <a:r>
              <a:rPr lang="en-US" dirty="0"/>
              <a:t>Can communicate “verbally” by typing</a:t>
            </a:r>
          </a:p>
          <a:p>
            <a:pPr lvl="2"/>
            <a:endParaRPr lang="en-US" dirty="0"/>
          </a:p>
          <a:p>
            <a:r>
              <a:rPr lang="en-US" dirty="0"/>
              <a:t>No disability:</a:t>
            </a:r>
          </a:p>
          <a:p>
            <a:pPr lvl="1"/>
            <a:r>
              <a:rPr lang="en-US" dirty="0"/>
              <a:t>Hands-free text reading</a:t>
            </a:r>
          </a:p>
          <a:p>
            <a:pPr lvl="1"/>
            <a:r>
              <a:rPr lang="en-US" dirty="0"/>
              <a:t>Voice anonymization</a:t>
            </a:r>
          </a:p>
        </p:txBody>
      </p:sp>
      <p:sp>
        <p:nvSpPr>
          <p:cNvPr id="4" name="Slide Number Placeholder 3"/>
          <p:cNvSpPr>
            <a:spLocks noGrp="1"/>
          </p:cNvSpPr>
          <p:nvPr>
            <p:ph type="sldNum" sz="quarter" idx="10"/>
          </p:nvPr>
        </p:nvSpPr>
        <p:spPr/>
        <p:txBody>
          <a:bodyPr/>
          <a:lstStyle/>
          <a:p>
            <a:fld id="{88226397-485F-4BB0-931C-8A629C361199}" type="slidenum">
              <a:rPr lang="en-US" smtClean="0"/>
              <a:t>18</a:t>
            </a:fld>
            <a:endParaRPr lang="en-US"/>
          </a:p>
        </p:txBody>
      </p:sp>
    </p:spTree>
    <p:extLst>
      <p:ext uri="{BB962C8B-B14F-4D97-AF65-F5344CB8AC3E}">
        <p14:creationId xmlns:p14="http://schemas.microsoft.com/office/powerpoint/2010/main" val="31238508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6" end="6"/>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7" end="7"/>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Innovations from Accessible Development</a:t>
            </a:r>
          </a:p>
        </p:txBody>
      </p:sp>
      <p:sp>
        <p:nvSpPr>
          <p:cNvPr id="6" name="Content Placeholder 5"/>
          <p:cNvSpPr>
            <a:spLocks noGrp="1"/>
          </p:cNvSpPr>
          <p:nvPr>
            <p:ph idx="1"/>
          </p:nvPr>
        </p:nvSpPr>
        <p:spPr/>
        <p:txBody>
          <a:bodyPr/>
          <a:lstStyle/>
          <a:p>
            <a:r>
              <a:rPr lang="en-US" dirty="0"/>
              <a:t>Technologies designed to assist the disabled in society usually turn out to be extremely useful to everyone</a:t>
            </a:r>
          </a:p>
          <a:p>
            <a:pPr lvl="1"/>
            <a:r>
              <a:rPr lang="en-US" dirty="0">
                <a:solidFill>
                  <a:srgbClr val="FF0000"/>
                </a:solidFill>
              </a:rPr>
              <a:t>It’s the right thing to do AND everyone benefits!  </a:t>
            </a:r>
            <a:r>
              <a:rPr lang="en-US" dirty="0">
                <a:solidFill>
                  <a:srgbClr val="FF0000"/>
                </a:solidFill>
                <a:sym typeface="Wingdings" panose="05000000000000000000" pitchFamily="2" charset="2"/>
              </a:rPr>
              <a:t></a:t>
            </a:r>
          </a:p>
          <a:p>
            <a:pPr lvl="2"/>
            <a:endParaRPr lang="en-US" dirty="0">
              <a:sym typeface="Wingdings" panose="05000000000000000000" pitchFamily="2" charset="2"/>
            </a:endParaRPr>
          </a:p>
          <a:p>
            <a:r>
              <a:rPr lang="en-US" dirty="0">
                <a:sym typeface="Wingdings" panose="05000000000000000000" pitchFamily="2" charset="2"/>
              </a:rPr>
              <a:t>Other Examples:</a:t>
            </a:r>
          </a:p>
          <a:p>
            <a:pPr lvl="1"/>
            <a:r>
              <a:rPr lang="en-US" dirty="0"/>
              <a:t>Captions</a:t>
            </a:r>
          </a:p>
          <a:p>
            <a:pPr lvl="1"/>
            <a:r>
              <a:rPr lang="en-US" dirty="0"/>
              <a:t>Electric toothbrush</a:t>
            </a:r>
          </a:p>
          <a:p>
            <a:pPr lvl="1"/>
            <a:r>
              <a:rPr lang="en-US" dirty="0"/>
              <a:t>Curb cuts</a:t>
            </a:r>
          </a:p>
          <a:p>
            <a:pPr lvl="2"/>
            <a:r>
              <a:rPr lang="en-US" dirty="0">
                <a:hlinkClick r:id="rId2"/>
              </a:rPr>
              <a:t>https://99percentinvisible.org/</a:t>
            </a:r>
            <a:br>
              <a:rPr lang="en-US" dirty="0">
                <a:hlinkClick r:id="rId2"/>
              </a:rPr>
            </a:br>
            <a:r>
              <a:rPr lang="en-US" dirty="0">
                <a:hlinkClick r:id="rId2"/>
              </a:rPr>
              <a:t>episode/curb-cuts/</a:t>
            </a:r>
            <a:r>
              <a:rPr lang="en-US" dirty="0"/>
              <a:t> </a:t>
            </a:r>
          </a:p>
        </p:txBody>
      </p:sp>
      <p:sp>
        <p:nvSpPr>
          <p:cNvPr id="4" name="Slide Number Placeholder 3"/>
          <p:cNvSpPr>
            <a:spLocks noGrp="1"/>
          </p:cNvSpPr>
          <p:nvPr>
            <p:ph type="sldNum" sz="quarter" idx="10"/>
          </p:nvPr>
        </p:nvSpPr>
        <p:spPr/>
        <p:txBody>
          <a:bodyPr/>
          <a:lstStyle/>
          <a:p>
            <a:pPr lvl="0" rtl="0">
              <a:spcBef>
                <a:spcPts val="0"/>
              </a:spcBef>
              <a:buNone/>
            </a:pPr>
            <a:fld id="{00000000-1234-1234-1234-123412341234}" type="slidenum">
              <a:rPr lang="en-US" smtClean="0"/>
              <a:t>19</a:t>
            </a:fld>
            <a:endParaRPr lang="en-US"/>
          </a:p>
        </p:txBody>
      </p:sp>
      <p:pic>
        <p:nvPicPr>
          <p:cNvPr id="13314" name="Picture 2" descr="https://lh3.googleusercontent.com/xCcObCnomtfQEUCWVK1ASX1aqSnlsycKd2_rgT1TO4wxzSPPSN2QacUE0hj9s8Hs9ev9sCnmDmqrlTWqS019SBB1h1wDXVGrkfeDBh39_ULMqoNkjo8o0iKOd9XSpiWz8lOznQWFS5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76800" y="3270037"/>
            <a:ext cx="3657600" cy="2583180"/>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p14="http://schemas.microsoft.com/office/powerpoint/2010/main">
        <mc:Choice Requires="p14">
          <p:contentPart p14:bwMode="auto" r:id="rId4">
            <p14:nvContentPartPr>
              <p14:cNvPr id="2" name="Ink 1"/>
              <p14:cNvContentPartPr/>
              <p14:nvPr/>
            </p14:nvContentPartPr>
            <p14:xfrm>
              <a:off x="1253160" y="2640240"/>
              <a:ext cx="6399720" cy="2822760"/>
            </p14:xfrm>
          </p:contentPart>
        </mc:Choice>
        <mc:Fallback xmlns="">
          <p:pic>
            <p:nvPicPr>
              <p:cNvPr id="2" name="Ink 1"/>
              <p:cNvPicPr/>
              <p:nvPr/>
            </p:nvPicPr>
            <p:blipFill>
              <a:blip r:embed="rId5"/>
              <a:stretch>
                <a:fillRect/>
              </a:stretch>
            </p:blipFill>
            <p:spPr>
              <a:xfrm>
                <a:off x="1244160" y="2627280"/>
                <a:ext cx="6418080" cy="2849040"/>
              </a:xfrm>
              <a:prstGeom prst="rect">
                <a:avLst/>
              </a:prstGeom>
            </p:spPr>
          </p:pic>
        </mc:Fallback>
      </mc:AlternateContent>
    </p:spTree>
    <p:extLst>
      <p:ext uri="{BB962C8B-B14F-4D97-AF65-F5344CB8AC3E}">
        <p14:creationId xmlns:p14="http://schemas.microsoft.com/office/powerpoint/2010/main" val="31969508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Administrivia</a:t>
            </a:r>
            <a:endParaRPr lang="en-US" dirty="0"/>
          </a:p>
        </p:txBody>
      </p:sp>
      <p:sp>
        <p:nvSpPr>
          <p:cNvPr id="3" name="Content Placeholder 2"/>
          <p:cNvSpPr>
            <a:spLocks noGrp="1"/>
          </p:cNvSpPr>
          <p:nvPr>
            <p:ph idx="1"/>
          </p:nvPr>
        </p:nvSpPr>
        <p:spPr/>
        <p:txBody>
          <a:bodyPr/>
          <a:lstStyle/>
          <a:p>
            <a:r>
              <a:rPr lang="en-US" dirty="0"/>
              <a:t>See Piazza.</a:t>
            </a:r>
          </a:p>
          <a:p>
            <a:pPr lvl="2"/>
            <a:endParaRPr lang="en-US" dirty="0"/>
          </a:p>
          <a:p>
            <a:endParaRPr lang="en-US" dirty="0"/>
          </a:p>
        </p:txBody>
      </p:sp>
      <p:sp>
        <p:nvSpPr>
          <p:cNvPr id="4" name="Slide Number Placeholder 3"/>
          <p:cNvSpPr>
            <a:spLocks noGrp="1"/>
          </p:cNvSpPr>
          <p:nvPr>
            <p:ph type="sldNum" sz="quarter" idx="10"/>
          </p:nvPr>
        </p:nvSpPr>
        <p:spPr/>
        <p:txBody>
          <a:bodyPr/>
          <a:lstStyle/>
          <a:p>
            <a:fld id="{6940961B-239C-4B23-9F28-0B3499D3105F}" type="slidenum">
              <a:rPr lang="en-US" smtClean="0"/>
              <a:t>2</a:t>
            </a:fld>
            <a:endParaRPr lang="en-US"/>
          </a:p>
        </p:txBody>
      </p:sp>
    </p:spTree>
    <p:extLst>
      <p:ext uri="{BB962C8B-B14F-4D97-AF65-F5344CB8AC3E}">
        <p14:creationId xmlns:p14="http://schemas.microsoft.com/office/powerpoint/2010/main" val="362007935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Accessible Technology at UW</a:t>
            </a:r>
          </a:p>
        </p:txBody>
      </p:sp>
      <p:sp>
        <p:nvSpPr>
          <p:cNvPr id="3" name="Content Placeholder 2"/>
          <p:cNvSpPr>
            <a:spLocks noGrp="1"/>
          </p:cNvSpPr>
          <p:nvPr>
            <p:ph idx="1"/>
          </p:nvPr>
        </p:nvSpPr>
        <p:spPr/>
        <p:txBody>
          <a:bodyPr/>
          <a:lstStyle/>
          <a:p>
            <a:r>
              <a:rPr lang="en-US" altLang="en-US" dirty="0"/>
              <a:t>Accessibility Technology Research in CSE</a:t>
            </a:r>
          </a:p>
          <a:p>
            <a:pPr lvl="1"/>
            <a:r>
              <a:rPr lang="en-US" altLang="en-US" sz="2200" dirty="0">
                <a:hlinkClick r:id="rId2"/>
              </a:rPr>
              <a:t>http://www.cs.washington.edu/people/faculty/ladner/research</a:t>
            </a:r>
            <a:r>
              <a:rPr lang="en-US" altLang="en-US" sz="2200" dirty="0"/>
              <a:t> </a:t>
            </a:r>
          </a:p>
          <a:p>
            <a:pPr lvl="2"/>
            <a:endParaRPr lang="en-US" altLang="en-US" dirty="0"/>
          </a:p>
          <a:p>
            <a:r>
              <a:rPr lang="en-US" altLang="en-US" dirty="0" err="1"/>
              <a:t>Taskar</a:t>
            </a:r>
            <a:r>
              <a:rPr lang="en-US" altLang="en-US" dirty="0"/>
              <a:t> Center for Accessible Technology (TCAT)</a:t>
            </a:r>
          </a:p>
          <a:p>
            <a:pPr lvl="1"/>
            <a:r>
              <a:rPr lang="en-US" altLang="en-US" dirty="0">
                <a:hlinkClick r:id="rId3"/>
              </a:rPr>
              <a:t>http://tcat.cs.washington.edu/</a:t>
            </a:r>
            <a:r>
              <a:rPr lang="en-US" altLang="en-US" dirty="0"/>
              <a:t> </a:t>
            </a:r>
          </a:p>
          <a:p>
            <a:pPr lvl="2"/>
            <a:endParaRPr lang="en-US" dirty="0"/>
          </a:p>
          <a:p>
            <a:r>
              <a:rPr lang="en-US" dirty="0"/>
              <a:t>Mobile + Accessible Design (MAD)</a:t>
            </a:r>
          </a:p>
          <a:p>
            <a:pPr lvl="1"/>
            <a:r>
              <a:rPr lang="en-US" dirty="0">
                <a:hlinkClick r:id="rId4"/>
              </a:rPr>
              <a:t>http://depts.washington.edu/madlab/</a:t>
            </a:r>
            <a:r>
              <a:rPr lang="en-US" dirty="0"/>
              <a:t> </a:t>
            </a:r>
          </a:p>
        </p:txBody>
      </p:sp>
      <p:sp>
        <p:nvSpPr>
          <p:cNvPr id="4" name="Slide Number Placeholder 3"/>
          <p:cNvSpPr>
            <a:spLocks noGrp="1"/>
          </p:cNvSpPr>
          <p:nvPr>
            <p:ph type="sldNum" sz="quarter" idx="10"/>
          </p:nvPr>
        </p:nvSpPr>
        <p:spPr/>
        <p:txBody>
          <a:bodyPr/>
          <a:lstStyle/>
          <a:p>
            <a:fld id="{88226397-485F-4BB0-931C-8A629C361199}" type="slidenum">
              <a:rPr lang="en-US" smtClean="0"/>
              <a:t>20</a:t>
            </a:fld>
            <a:endParaRPr lang="en-US"/>
          </a:p>
        </p:txBody>
      </p:sp>
      <mc:AlternateContent xmlns:mc="http://schemas.openxmlformats.org/markup-compatibility/2006" xmlns:p14="http://schemas.microsoft.com/office/powerpoint/2010/main">
        <mc:Choice Requires="p14">
          <p:contentPart p14:bwMode="auto" r:id="rId5">
            <p14:nvContentPartPr>
              <p14:cNvPr id="5" name="Ink 4"/>
              <p14:cNvContentPartPr/>
              <p14:nvPr/>
            </p14:nvContentPartPr>
            <p14:xfrm>
              <a:off x="6580080" y="2287800"/>
              <a:ext cx="618480" cy="11880"/>
            </p14:xfrm>
          </p:contentPart>
        </mc:Choice>
        <mc:Fallback xmlns="">
          <p:pic>
            <p:nvPicPr>
              <p:cNvPr id="5" name="Ink 4"/>
              <p:cNvPicPr/>
              <p:nvPr/>
            </p:nvPicPr>
            <p:blipFill>
              <a:blip r:embed="rId6"/>
              <a:stretch>
                <a:fillRect/>
              </a:stretch>
            </p:blipFill>
            <p:spPr>
              <a:xfrm>
                <a:off x="6572160" y="2277360"/>
                <a:ext cx="635040" cy="34200"/>
              </a:xfrm>
              <a:prstGeom prst="rect">
                <a:avLst/>
              </a:prstGeom>
            </p:spPr>
          </p:pic>
        </mc:Fallback>
      </mc:AlternateContent>
    </p:spTree>
    <p:extLst>
      <p:ext uri="{BB962C8B-B14F-4D97-AF65-F5344CB8AC3E}">
        <p14:creationId xmlns:p14="http://schemas.microsoft.com/office/powerpoint/2010/main" val="191782950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Outline</a:t>
            </a:r>
          </a:p>
        </p:txBody>
      </p:sp>
      <p:sp>
        <p:nvSpPr>
          <p:cNvPr id="3" name="Content Placeholder 2"/>
          <p:cNvSpPr>
            <a:spLocks noGrp="1"/>
          </p:cNvSpPr>
          <p:nvPr>
            <p:ph idx="1"/>
          </p:nvPr>
        </p:nvSpPr>
        <p:spPr/>
        <p:txBody>
          <a:bodyPr/>
          <a:lstStyle/>
          <a:p>
            <a:r>
              <a:rPr lang="en-US" dirty="0"/>
              <a:t>Accessibility</a:t>
            </a:r>
          </a:p>
          <a:p>
            <a:r>
              <a:rPr lang="en-US" b="1" dirty="0">
                <a:solidFill>
                  <a:srgbClr val="4B2A85"/>
                </a:solidFill>
              </a:rPr>
              <a:t>Technology and the Developing World</a:t>
            </a:r>
          </a:p>
          <a:p>
            <a:r>
              <a:rPr lang="en-US" dirty="0"/>
              <a:t>Crowdsourcing</a:t>
            </a:r>
          </a:p>
          <a:p>
            <a:endParaRPr lang="en-US" b="1" dirty="0">
              <a:solidFill>
                <a:srgbClr val="4B2A85"/>
              </a:solidFill>
            </a:endParaRPr>
          </a:p>
        </p:txBody>
      </p:sp>
      <p:sp>
        <p:nvSpPr>
          <p:cNvPr id="4" name="Slide Number Placeholder 3"/>
          <p:cNvSpPr>
            <a:spLocks noGrp="1"/>
          </p:cNvSpPr>
          <p:nvPr>
            <p:ph type="sldNum" sz="quarter" idx="10"/>
          </p:nvPr>
        </p:nvSpPr>
        <p:spPr/>
        <p:txBody>
          <a:bodyPr/>
          <a:lstStyle/>
          <a:p>
            <a:fld id="{88226397-485F-4BB0-931C-8A629C361199}" type="slidenum">
              <a:rPr lang="en-US" smtClean="0"/>
              <a:t>21</a:t>
            </a:fld>
            <a:endParaRPr lang="en-US"/>
          </a:p>
        </p:txBody>
      </p:sp>
    </p:spTree>
    <p:extLst>
      <p:ext uri="{BB962C8B-B14F-4D97-AF65-F5344CB8AC3E}">
        <p14:creationId xmlns:p14="http://schemas.microsoft.com/office/powerpoint/2010/main" val="307729971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7" name="Content Placeholder 3" descr="Location.PNG"/>
          <p:cNvPicPr>
            <a:picLocks noGrp="1" noChangeAspect="1"/>
          </p:cNvPicPr>
          <p:nvPr>
            <p:ph idx="4294967295"/>
            <p:custDataLst>
              <p:tags r:id="rId1"/>
            </p:custDataLst>
          </p:nvPr>
        </p:nvPicPr>
        <p:blipFill>
          <a:blip r:embed="rId4">
            <a:extLst>
              <a:ext uri="{28A0092B-C50C-407E-A947-70E740481C1C}">
                <a14:useLocalDpi xmlns:a14="http://schemas.microsoft.com/office/drawing/2010/main" val="0"/>
              </a:ext>
            </a:extLst>
          </a:blip>
          <a:srcRect/>
          <a:stretch>
            <a:fillRect/>
          </a:stretch>
        </p:blipFill>
        <p:spPr>
          <a:xfrm>
            <a:off x="-9525" y="0"/>
            <a:ext cx="9153525" cy="6858000"/>
          </a:xfrm>
        </p:spPr>
      </p:pic>
    </p:spTree>
    <p:extLst>
      <p:ext uri="{BB962C8B-B14F-4D97-AF65-F5344CB8AC3E}">
        <p14:creationId xmlns:p14="http://schemas.microsoft.com/office/powerpoint/2010/main" val="4277399327"/>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5" name="Content Placeholder 3" descr="Location.PNG"/>
          <p:cNvPicPr>
            <a:picLocks noGrp="1" noChangeAspect="1"/>
          </p:cNvPicPr>
          <p:nvPr>
            <p:ph idx="4294967295"/>
            <p:custDataLst>
              <p:tags r:id="rId1"/>
            </p:custDataLst>
          </p:nvPr>
        </p:nvPicPr>
        <p:blipFill>
          <a:blip r:embed="rId6">
            <a:extLst>
              <a:ext uri="{28A0092B-C50C-407E-A947-70E740481C1C}">
                <a14:useLocalDpi xmlns:a14="http://schemas.microsoft.com/office/drawing/2010/main" val="0"/>
              </a:ext>
            </a:extLst>
          </a:blip>
          <a:srcRect/>
          <a:stretch>
            <a:fillRect/>
          </a:stretch>
        </p:blipFill>
        <p:spPr>
          <a:xfrm>
            <a:off x="-9525" y="0"/>
            <a:ext cx="9153525" cy="6858000"/>
          </a:xfrm>
        </p:spPr>
      </p:pic>
      <p:pic>
        <p:nvPicPr>
          <p:cNvPr id="13316" name="Picture 6" descr="submitting survey.jpg"/>
          <p:cNvPicPr>
            <a:picLocks noChangeAspect="1"/>
          </p:cNvPicPr>
          <p:nvPr>
            <p:custDataLst>
              <p:tags r:id="rId2"/>
            </p:custDataLst>
          </p:nvPr>
        </p:nvPicPr>
        <p:blipFill>
          <a:blip r:embed="rId7">
            <a:extLst>
              <a:ext uri="{28A0092B-C50C-407E-A947-70E740481C1C}">
                <a14:useLocalDpi xmlns:a14="http://schemas.microsoft.com/office/drawing/2010/main" val="0"/>
              </a:ext>
            </a:extLst>
          </a:blip>
          <a:srcRect/>
          <a:stretch>
            <a:fillRect/>
          </a:stretch>
        </p:blipFill>
        <p:spPr bwMode="auto">
          <a:xfrm>
            <a:off x="4086225" y="3810000"/>
            <a:ext cx="4394200" cy="28194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13317" name="Picture 6"/>
          <p:cNvPicPr>
            <a:picLocks noChangeAspect="1" noChangeArrowheads="1"/>
          </p:cNvPicPr>
          <p:nvPr>
            <p:custDataLst>
              <p:tags r:id="rId3"/>
            </p:custDataLst>
          </p:nvPr>
        </p:nvPicPr>
        <p:blipFill>
          <a:blip r:embed="rId8">
            <a:extLst>
              <a:ext uri="{28A0092B-C50C-407E-A947-70E740481C1C}">
                <a14:useLocalDpi xmlns:a14="http://schemas.microsoft.com/office/drawing/2010/main" val="0"/>
              </a:ext>
            </a:extLst>
          </a:blip>
          <a:srcRect/>
          <a:stretch>
            <a:fillRect/>
          </a:stretch>
        </p:blipFill>
        <p:spPr bwMode="auto">
          <a:xfrm>
            <a:off x="427038" y="160338"/>
            <a:ext cx="3306762" cy="2201862"/>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08092437"/>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3" name="Content Placeholder 3" descr="Location.PNG"/>
          <p:cNvPicPr>
            <a:picLocks noGrp="1" noChangeAspect="1"/>
          </p:cNvPicPr>
          <p:nvPr>
            <p:ph idx="4294967295"/>
            <p:custDataLst>
              <p:tags r:id="rId1"/>
            </p:custDataLst>
          </p:nvPr>
        </p:nvPicPr>
        <p:blipFill>
          <a:blip r:embed="rId7">
            <a:extLst>
              <a:ext uri="{28A0092B-C50C-407E-A947-70E740481C1C}">
                <a14:useLocalDpi xmlns:a14="http://schemas.microsoft.com/office/drawing/2010/main" val="0"/>
              </a:ext>
            </a:extLst>
          </a:blip>
          <a:srcRect/>
          <a:stretch>
            <a:fillRect/>
          </a:stretch>
        </p:blipFill>
        <p:spPr>
          <a:xfrm>
            <a:off x="-9525" y="0"/>
            <a:ext cx="9153525" cy="6858000"/>
          </a:xfrm>
        </p:spPr>
      </p:pic>
      <p:pic>
        <p:nvPicPr>
          <p:cNvPr id="15364" name="Picture 12" descr="g1 and potenco setup.jpg"/>
          <p:cNvPicPr>
            <a:picLocks noChangeAspect="1"/>
          </p:cNvPicPr>
          <p:nvPr>
            <p:custDataLst>
              <p:tags r:id="rId2"/>
            </p:custDataLst>
          </p:nvPr>
        </p:nvPicPr>
        <p:blipFill>
          <a:blip r:embed="rId8">
            <a:extLst>
              <a:ext uri="{28A0092B-C50C-407E-A947-70E740481C1C}">
                <a14:useLocalDpi xmlns:a14="http://schemas.microsoft.com/office/drawing/2010/main" val="0"/>
              </a:ext>
            </a:extLst>
          </a:blip>
          <a:srcRect/>
          <a:stretch>
            <a:fillRect/>
          </a:stretch>
        </p:blipFill>
        <p:spPr bwMode="auto">
          <a:xfrm>
            <a:off x="304800" y="250825"/>
            <a:ext cx="3733800" cy="3559175"/>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15365" name="Picture 2"/>
          <p:cNvPicPr>
            <a:picLocks noChangeAspect="1"/>
          </p:cNvPicPr>
          <p:nvPr>
            <p:custDataLst>
              <p:tags r:id="rId3"/>
            </p:custDataLst>
          </p:nvPr>
        </p:nvPicPr>
        <p:blipFill>
          <a:blip r:embed="rId9">
            <a:extLst>
              <a:ext uri="{28A0092B-C50C-407E-A947-70E740481C1C}">
                <a14:useLocalDpi xmlns:a14="http://schemas.microsoft.com/office/drawing/2010/main" val="0"/>
              </a:ext>
            </a:extLst>
          </a:blip>
          <a:srcRect/>
          <a:stretch>
            <a:fillRect/>
          </a:stretch>
        </p:blipFill>
        <p:spPr bwMode="auto">
          <a:xfrm>
            <a:off x="5616575" y="633413"/>
            <a:ext cx="3375025" cy="496887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15366" name="Picture 8" descr="charging battery.jpg"/>
          <p:cNvPicPr>
            <a:picLocks noChangeAspect="1"/>
          </p:cNvPicPr>
          <p:nvPr>
            <p:custDataLst>
              <p:tags r:id="rId4"/>
            </p:custDataLst>
          </p:nvPr>
        </p:nvPicPr>
        <p:blipFill>
          <a:blip r:embed="rId10">
            <a:extLst>
              <a:ext uri="{28A0092B-C50C-407E-A947-70E740481C1C}">
                <a14:useLocalDpi xmlns:a14="http://schemas.microsoft.com/office/drawing/2010/main" val="0"/>
              </a:ext>
            </a:extLst>
          </a:blip>
          <a:srcRect/>
          <a:stretch>
            <a:fillRect/>
          </a:stretch>
        </p:blipFill>
        <p:spPr bwMode="auto">
          <a:xfrm>
            <a:off x="2171700" y="3352800"/>
            <a:ext cx="3733800" cy="3095625"/>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pic>
      <mc:AlternateContent xmlns:mc="http://schemas.openxmlformats.org/markup-compatibility/2006" xmlns:p14="http://schemas.microsoft.com/office/powerpoint/2010/main">
        <mc:Choice Requires="p14">
          <p:contentPart p14:bwMode="auto" r:id="rId11">
            <p14:nvContentPartPr>
              <p14:cNvPr id="2" name="Ink 1"/>
              <p14:cNvContentPartPr/>
              <p14:nvPr/>
            </p14:nvContentPartPr>
            <p14:xfrm>
              <a:off x="508680" y="1339200"/>
              <a:ext cx="8533080" cy="3780720"/>
            </p14:xfrm>
          </p:contentPart>
        </mc:Choice>
        <mc:Fallback xmlns="">
          <p:pic>
            <p:nvPicPr>
              <p:cNvPr id="2" name="Ink 1"/>
              <p:cNvPicPr/>
              <p:nvPr/>
            </p:nvPicPr>
            <p:blipFill>
              <a:blip r:embed="rId12"/>
              <a:stretch>
                <a:fillRect/>
              </a:stretch>
            </p:blipFill>
            <p:spPr>
              <a:xfrm>
                <a:off x="498240" y="1327320"/>
                <a:ext cx="8558280" cy="3805560"/>
              </a:xfrm>
              <a:prstGeom prst="rect">
                <a:avLst/>
              </a:prstGeom>
            </p:spPr>
          </p:pic>
        </mc:Fallback>
      </mc:AlternateContent>
    </p:spTree>
    <p:extLst>
      <p:ext uri="{BB962C8B-B14F-4D97-AF65-F5344CB8AC3E}">
        <p14:creationId xmlns:p14="http://schemas.microsoft.com/office/powerpoint/2010/main" val="4195809784"/>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Information &amp; Communication Technology for Development (ICTD)</a:t>
            </a:r>
          </a:p>
        </p:txBody>
      </p:sp>
      <p:sp>
        <p:nvSpPr>
          <p:cNvPr id="4" name="Content Placeholder 3"/>
          <p:cNvSpPr>
            <a:spLocks noGrp="1"/>
          </p:cNvSpPr>
          <p:nvPr>
            <p:ph idx="1"/>
          </p:nvPr>
        </p:nvSpPr>
        <p:spPr/>
        <p:txBody>
          <a:bodyPr/>
          <a:lstStyle/>
          <a:p>
            <a:pPr lvl="2"/>
            <a:endParaRPr lang="en-US" b="1" dirty="0"/>
          </a:p>
          <a:p>
            <a:r>
              <a:rPr lang="en-US" b="1" dirty="0"/>
              <a:t>Goal:  </a:t>
            </a:r>
            <a:r>
              <a:rPr lang="en-US" altLang="en-US" dirty="0"/>
              <a:t>Improve the lives of </a:t>
            </a:r>
            <a:r>
              <a:rPr lang="en-US" altLang="en-US" dirty="0">
                <a:solidFill>
                  <a:srgbClr val="FF0000"/>
                </a:solidFill>
              </a:rPr>
              <a:t>people</a:t>
            </a:r>
            <a:r>
              <a:rPr lang="en-US" altLang="en-US" dirty="0"/>
              <a:t> in developing regions through the use of technology</a:t>
            </a:r>
          </a:p>
          <a:p>
            <a:pPr lvl="2"/>
            <a:endParaRPr lang="en-US" dirty="0"/>
          </a:p>
          <a:p>
            <a:r>
              <a:rPr lang="en-US" dirty="0"/>
              <a:t>An </a:t>
            </a:r>
            <a:r>
              <a:rPr lang="en-US" i="1" dirty="0"/>
              <a:t>interdisciplinary</a:t>
            </a:r>
            <a:r>
              <a:rPr lang="en-US" dirty="0"/>
              <a:t> field:  public health, education, agriculture, business</a:t>
            </a:r>
          </a:p>
          <a:p>
            <a:pPr lvl="2"/>
            <a:endParaRPr lang="en-US" dirty="0"/>
          </a:p>
          <a:p>
            <a:r>
              <a:rPr lang="en-US" dirty="0"/>
              <a:t>An active area of research in computing</a:t>
            </a:r>
          </a:p>
          <a:p>
            <a:pPr lvl="1"/>
            <a:r>
              <a:rPr lang="en-US" dirty="0"/>
              <a:t>UW CSE: </a:t>
            </a:r>
            <a:r>
              <a:rPr lang="en-US" dirty="0">
                <a:hlinkClick r:id="rId2"/>
              </a:rPr>
              <a:t>http://ictd.cs.washington.edu</a:t>
            </a:r>
            <a:r>
              <a:rPr lang="en-US" dirty="0"/>
              <a:t> </a:t>
            </a:r>
          </a:p>
          <a:p>
            <a:pPr lvl="1"/>
            <a:r>
              <a:rPr lang="en-US" dirty="0"/>
              <a:t>Research groups at universities &amp; companies like Microsoft</a:t>
            </a:r>
          </a:p>
          <a:p>
            <a:pPr lvl="1"/>
            <a:r>
              <a:rPr lang="en-US" dirty="0"/>
              <a:t>Many conferences on this topic</a:t>
            </a:r>
          </a:p>
          <a:p>
            <a:pPr lvl="2"/>
            <a:r>
              <a:rPr lang="en-US" i="1" dirty="0"/>
              <a:t>e.g.</a:t>
            </a:r>
            <a:r>
              <a:rPr lang="en-US" dirty="0"/>
              <a:t>  </a:t>
            </a:r>
            <a:r>
              <a:rPr lang="en-US" dirty="0">
                <a:hlinkClick r:id="rId3"/>
              </a:rPr>
              <a:t>https://acmcompass.org</a:t>
            </a:r>
            <a:r>
              <a:rPr lang="en-US" dirty="0"/>
              <a:t>, </a:t>
            </a:r>
            <a:r>
              <a:rPr lang="en-US" dirty="0">
                <a:hlinkClick r:id="rId4"/>
              </a:rPr>
              <a:t>https://www.ictdx.org/</a:t>
            </a:r>
            <a:r>
              <a:rPr lang="en-US" dirty="0"/>
              <a:t> </a:t>
            </a:r>
          </a:p>
          <a:p>
            <a:endParaRPr lang="en-US" dirty="0"/>
          </a:p>
        </p:txBody>
      </p:sp>
      <p:sp>
        <p:nvSpPr>
          <p:cNvPr id="2" name="Slide Number Placeholder 1"/>
          <p:cNvSpPr>
            <a:spLocks noGrp="1"/>
          </p:cNvSpPr>
          <p:nvPr>
            <p:ph type="sldNum" sz="quarter" idx="10"/>
          </p:nvPr>
        </p:nvSpPr>
        <p:spPr/>
        <p:txBody>
          <a:bodyPr/>
          <a:lstStyle/>
          <a:p>
            <a:fld id="{88226397-485F-4BB0-931C-8A629C361199}" type="slidenum">
              <a:rPr lang="en-US" smtClean="0"/>
              <a:t>25</a:t>
            </a:fld>
            <a:endParaRPr lang="en-US"/>
          </a:p>
        </p:txBody>
      </p:sp>
    </p:spTree>
    <p:extLst>
      <p:ext uri="{BB962C8B-B14F-4D97-AF65-F5344CB8AC3E}">
        <p14:creationId xmlns:p14="http://schemas.microsoft.com/office/powerpoint/2010/main" val="10605012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Technology in the Developing World</a:t>
            </a:r>
          </a:p>
        </p:txBody>
      </p:sp>
      <p:sp>
        <p:nvSpPr>
          <p:cNvPr id="3" name="Content Placeholder 2"/>
          <p:cNvSpPr>
            <a:spLocks noGrp="1"/>
          </p:cNvSpPr>
          <p:nvPr>
            <p:ph idx="1"/>
          </p:nvPr>
        </p:nvSpPr>
        <p:spPr/>
        <p:txBody>
          <a:bodyPr/>
          <a:lstStyle/>
          <a:p>
            <a:pPr>
              <a:lnSpc>
                <a:spcPct val="90000"/>
              </a:lnSpc>
            </a:pPr>
            <a:r>
              <a:rPr lang="en-US" altLang="en-US" dirty="0"/>
              <a:t>Health</a:t>
            </a:r>
          </a:p>
          <a:p>
            <a:pPr lvl="1">
              <a:lnSpc>
                <a:spcPct val="90000"/>
              </a:lnSpc>
            </a:pPr>
            <a:r>
              <a:rPr lang="en-US" altLang="en-US" dirty="0"/>
              <a:t>Monitoring vaccines &amp; vaccinations</a:t>
            </a:r>
          </a:p>
          <a:p>
            <a:pPr>
              <a:lnSpc>
                <a:spcPct val="90000"/>
              </a:lnSpc>
            </a:pPr>
            <a:r>
              <a:rPr lang="en-US" altLang="en-US" dirty="0"/>
              <a:t>Education </a:t>
            </a:r>
          </a:p>
          <a:p>
            <a:pPr lvl="1">
              <a:lnSpc>
                <a:spcPct val="90000"/>
              </a:lnSpc>
            </a:pPr>
            <a:r>
              <a:rPr lang="en-US" altLang="en-US" dirty="0"/>
              <a:t>Increasing access to high quality teachers in </a:t>
            </a:r>
            <a:br>
              <a:rPr lang="en-US" altLang="en-US" dirty="0"/>
            </a:br>
            <a:r>
              <a:rPr lang="en-US" altLang="en-US" dirty="0"/>
              <a:t>rural areas</a:t>
            </a:r>
          </a:p>
          <a:p>
            <a:pPr>
              <a:lnSpc>
                <a:spcPct val="90000"/>
              </a:lnSpc>
            </a:pPr>
            <a:r>
              <a:rPr lang="en-US" altLang="en-US" dirty="0"/>
              <a:t>Agriculture </a:t>
            </a:r>
          </a:p>
          <a:p>
            <a:pPr lvl="1">
              <a:lnSpc>
                <a:spcPct val="90000"/>
              </a:lnSpc>
            </a:pPr>
            <a:r>
              <a:rPr lang="en-US" altLang="en-US" dirty="0"/>
              <a:t>Teaching new &amp; effective farming practices</a:t>
            </a:r>
          </a:p>
          <a:p>
            <a:pPr>
              <a:lnSpc>
                <a:spcPct val="90000"/>
              </a:lnSpc>
            </a:pPr>
            <a:r>
              <a:rPr lang="en-US" altLang="en-US" dirty="0"/>
              <a:t>Business</a:t>
            </a:r>
          </a:p>
          <a:p>
            <a:pPr lvl="1">
              <a:lnSpc>
                <a:spcPct val="90000"/>
              </a:lnSpc>
            </a:pPr>
            <a:r>
              <a:rPr lang="en-US" altLang="en-US" dirty="0"/>
              <a:t>Improving microfinance record keeping </a:t>
            </a:r>
            <a:br>
              <a:rPr lang="en-US" altLang="en-US" dirty="0"/>
            </a:br>
            <a:r>
              <a:rPr lang="en-US" altLang="en-US" dirty="0"/>
              <a:t>with cell phones in India</a:t>
            </a:r>
          </a:p>
        </p:txBody>
      </p:sp>
      <p:sp>
        <p:nvSpPr>
          <p:cNvPr id="4" name="Slide Number Placeholder 3"/>
          <p:cNvSpPr>
            <a:spLocks noGrp="1"/>
          </p:cNvSpPr>
          <p:nvPr>
            <p:ph type="sldNum" sz="quarter" idx="10"/>
          </p:nvPr>
        </p:nvSpPr>
        <p:spPr/>
        <p:txBody>
          <a:bodyPr/>
          <a:lstStyle/>
          <a:p>
            <a:fld id="{88226397-485F-4BB0-931C-8A629C361199}" type="slidenum">
              <a:rPr lang="en-US" smtClean="0"/>
              <a:t>26</a:t>
            </a:fld>
            <a:endParaRPr lang="en-US"/>
          </a:p>
        </p:txBody>
      </p:sp>
      <p:pic>
        <p:nvPicPr>
          <p:cNvPr id="5" name="Picture 4" descr="ODK SlideDeck"/>
          <p:cNvPicPr>
            <a:picLocks noChangeAspect="1" noChangeArrowheads="1"/>
          </p:cNvPicPr>
          <p:nvPr>
            <p:custDataLst>
              <p:tags r:id="rId1"/>
            </p:custDataLst>
          </p:nvPr>
        </p:nvPicPr>
        <p:blipFill>
          <a:blip r:embed="rId4">
            <a:extLst>
              <a:ext uri="{28A0092B-C50C-407E-A947-70E740481C1C}">
                <a14:useLocalDpi xmlns:a14="http://schemas.microsoft.com/office/drawing/2010/main" val="0"/>
              </a:ext>
            </a:extLst>
          </a:blip>
          <a:srcRect/>
          <a:stretch>
            <a:fillRect/>
          </a:stretch>
        </p:blipFill>
        <p:spPr bwMode="auto">
          <a:xfrm>
            <a:off x="6766560" y="3474720"/>
            <a:ext cx="2377440" cy="17846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descr="ODK SlideDeck"/>
          <p:cNvPicPr>
            <a:picLocks noChangeAspect="1" noChangeArrowheads="1"/>
          </p:cNvPicPr>
          <p:nvPr>
            <p:custDataLst>
              <p:tags r:id="rId2"/>
            </p:custDataLst>
          </p:nvPr>
        </p:nvPicPr>
        <p:blipFill>
          <a:blip r:embed="rId5">
            <a:extLst>
              <a:ext uri="{28A0092B-C50C-407E-A947-70E740481C1C}">
                <a14:useLocalDpi xmlns:a14="http://schemas.microsoft.com/office/drawing/2010/main" val="0"/>
              </a:ext>
            </a:extLst>
          </a:blip>
          <a:srcRect/>
          <a:stretch>
            <a:fillRect/>
          </a:stretch>
        </p:blipFill>
        <p:spPr bwMode="auto">
          <a:xfrm>
            <a:off x="6766560" y="1355793"/>
            <a:ext cx="2377440" cy="1783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p:cNvSpPr txBox="1"/>
          <p:nvPr/>
        </p:nvSpPr>
        <p:spPr>
          <a:xfrm>
            <a:off x="6762820" y="5595170"/>
            <a:ext cx="2377440" cy="369332"/>
          </a:xfrm>
          <a:prstGeom prst="rect">
            <a:avLst/>
          </a:prstGeom>
          <a:noFill/>
        </p:spPr>
        <p:txBody>
          <a:bodyPr wrap="square" rtlCol="0">
            <a:spAutoFit/>
          </a:bodyPr>
          <a:lstStyle/>
          <a:p>
            <a:r>
              <a:rPr lang="en-US" dirty="0">
                <a:latin typeface="Calibri" pitchFamily="34" charset="0"/>
              </a:rPr>
              <a:t>Photos: Open Data Kit</a:t>
            </a:r>
          </a:p>
        </p:txBody>
      </p:sp>
    </p:spTree>
    <p:extLst>
      <p:ext uri="{BB962C8B-B14F-4D97-AF65-F5344CB8AC3E}">
        <p14:creationId xmlns:p14="http://schemas.microsoft.com/office/powerpoint/2010/main" val="102687508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Designing Technology for Unfamiliar Environments</a:t>
            </a:r>
          </a:p>
        </p:txBody>
      </p:sp>
      <p:sp>
        <p:nvSpPr>
          <p:cNvPr id="3" name="Content Placeholder 2"/>
          <p:cNvSpPr>
            <a:spLocks noGrp="1"/>
          </p:cNvSpPr>
          <p:nvPr>
            <p:ph idx="1"/>
          </p:nvPr>
        </p:nvSpPr>
        <p:spPr/>
        <p:txBody>
          <a:bodyPr/>
          <a:lstStyle/>
          <a:p>
            <a:pPr lvl="2"/>
            <a:endParaRPr lang="en-US" dirty="0"/>
          </a:p>
          <a:p>
            <a:r>
              <a:rPr lang="en-US" dirty="0"/>
              <a:t>Physical environment</a:t>
            </a:r>
          </a:p>
          <a:p>
            <a:pPr lvl="1"/>
            <a:r>
              <a:rPr lang="en-US" dirty="0"/>
              <a:t>Low cost</a:t>
            </a:r>
          </a:p>
          <a:p>
            <a:pPr lvl="1"/>
            <a:r>
              <a:rPr lang="en-US" dirty="0"/>
              <a:t>Low power</a:t>
            </a:r>
          </a:p>
          <a:p>
            <a:pPr lvl="1"/>
            <a:r>
              <a:rPr lang="en-US" dirty="0"/>
              <a:t>Low connectivity</a:t>
            </a:r>
          </a:p>
          <a:p>
            <a:pPr lvl="2"/>
            <a:endParaRPr lang="en-US" dirty="0"/>
          </a:p>
          <a:p>
            <a:r>
              <a:rPr lang="en-US" dirty="0"/>
              <a:t>Users &amp; cultural context</a:t>
            </a:r>
          </a:p>
          <a:p>
            <a:pPr lvl="1"/>
            <a:r>
              <a:rPr lang="en-US" dirty="0"/>
              <a:t>Illiteracy</a:t>
            </a:r>
          </a:p>
          <a:p>
            <a:pPr lvl="1"/>
            <a:r>
              <a:rPr lang="en-US" dirty="0"/>
              <a:t>Familiarity &amp; trust of technology</a:t>
            </a:r>
          </a:p>
        </p:txBody>
      </p:sp>
      <p:sp>
        <p:nvSpPr>
          <p:cNvPr id="4" name="Slide Number Placeholder 3"/>
          <p:cNvSpPr>
            <a:spLocks noGrp="1"/>
          </p:cNvSpPr>
          <p:nvPr>
            <p:ph type="sldNum" sz="quarter" idx="10"/>
          </p:nvPr>
        </p:nvSpPr>
        <p:spPr/>
        <p:txBody>
          <a:bodyPr/>
          <a:lstStyle/>
          <a:p>
            <a:fld id="{88226397-485F-4BB0-931C-8A629C361199}" type="slidenum">
              <a:rPr lang="en-US" smtClean="0"/>
              <a:t>27</a:t>
            </a:fld>
            <a:endParaRPr lang="en-US"/>
          </a:p>
        </p:txBody>
      </p:sp>
    </p:spTree>
    <p:extLst>
      <p:ext uri="{BB962C8B-B14F-4D97-AF65-F5344CB8AC3E}">
        <p14:creationId xmlns:p14="http://schemas.microsoft.com/office/powerpoint/2010/main" val="197129065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Example:</a:t>
            </a:r>
            <a:endParaRPr lang="en-US" dirty="0"/>
          </a:p>
        </p:txBody>
      </p:sp>
      <p:sp>
        <p:nvSpPr>
          <p:cNvPr id="3" name="Content Placeholder 2"/>
          <p:cNvSpPr>
            <a:spLocks noGrp="1"/>
          </p:cNvSpPr>
          <p:nvPr>
            <p:ph idx="1"/>
          </p:nvPr>
        </p:nvSpPr>
        <p:spPr/>
        <p:txBody>
          <a:bodyPr/>
          <a:lstStyle/>
          <a:p>
            <a:r>
              <a:rPr lang="en-US" altLang="en-US" dirty="0"/>
              <a:t>How can the lives of the billions of people who live on a few dollars a day be improved?</a:t>
            </a:r>
          </a:p>
          <a:p>
            <a:pPr lvl="1"/>
            <a:r>
              <a:rPr lang="en-US" altLang="en-US" dirty="0"/>
              <a:t>Many avenues for improvements:  health, governance, education, poverty, food security, environment, infrastructure, civil strife</a:t>
            </a:r>
          </a:p>
          <a:p>
            <a:pPr lvl="2"/>
            <a:endParaRPr lang="en-US" altLang="en-US" dirty="0"/>
          </a:p>
          <a:p>
            <a:r>
              <a:rPr lang="en-US" altLang="en-US" dirty="0"/>
              <a:t>Strong evidence that </a:t>
            </a:r>
            <a:r>
              <a:rPr lang="en-US" altLang="en-US" dirty="0">
                <a:solidFill>
                  <a:srgbClr val="FF0000"/>
                </a:solidFill>
              </a:rPr>
              <a:t>improving access to financial services can help people stay out of poverty</a:t>
            </a:r>
          </a:p>
          <a:p>
            <a:pPr lvl="1"/>
            <a:r>
              <a:rPr lang="en-US" altLang="en-US" dirty="0"/>
              <a:t>Poor pay more for services</a:t>
            </a:r>
          </a:p>
          <a:p>
            <a:pPr lvl="1"/>
            <a:r>
              <a:rPr lang="en-US" altLang="en-US" dirty="0"/>
              <a:t>Create new livelihood opportunities</a:t>
            </a:r>
          </a:p>
          <a:p>
            <a:pPr lvl="1"/>
            <a:r>
              <a:rPr lang="en-US" altLang="en-US" dirty="0"/>
              <a:t>Allow more </a:t>
            </a:r>
            <a:r>
              <a:rPr lang="en-US" altLang="en-US" i="1" dirty="0"/>
              <a:t>efficient</a:t>
            </a:r>
            <a:r>
              <a:rPr lang="en-US" altLang="en-US" dirty="0"/>
              <a:t> delivery ($ and other services)</a:t>
            </a:r>
          </a:p>
          <a:p>
            <a:pPr lvl="1"/>
            <a:r>
              <a:rPr lang="en-US" altLang="en-US" dirty="0"/>
              <a:t>Savings provide a buffer against financial shocks</a:t>
            </a:r>
            <a:endParaRPr lang="en-US" dirty="0"/>
          </a:p>
        </p:txBody>
      </p:sp>
      <p:sp>
        <p:nvSpPr>
          <p:cNvPr id="4" name="Slide Number Placeholder 3"/>
          <p:cNvSpPr>
            <a:spLocks noGrp="1"/>
          </p:cNvSpPr>
          <p:nvPr>
            <p:ph type="sldNum" sz="quarter" idx="10"/>
          </p:nvPr>
        </p:nvSpPr>
        <p:spPr/>
        <p:txBody>
          <a:bodyPr/>
          <a:lstStyle/>
          <a:p>
            <a:fld id="{88226397-485F-4BB0-931C-8A629C361199}" type="slidenum">
              <a:rPr lang="en-US" smtClean="0"/>
              <a:t>28</a:t>
            </a:fld>
            <a:endParaRPr lang="en-US"/>
          </a:p>
        </p:txBody>
      </p:sp>
      <mc:AlternateContent xmlns:mc="http://schemas.openxmlformats.org/markup-compatibility/2006" xmlns:p14="http://schemas.microsoft.com/office/powerpoint/2010/main">
        <mc:Choice Requires="p14">
          <p:contentPart p14:bwMode="auto" r:id="rId2">
            <p14:nvContentPartPr>
              <p14:cNvPr id="5" name="Ink 4"/>
              <p14:cNvContentPartPr/>
              <p14:nvPr/>
            </p14:nvContentPartPr>
            <p14:xfrm>
              <a:off x="895320" y="4316760"/>
              <a:ext cx="7209000" cy="447840"/>
            </p14:xfrm>
          </p:contentPart>
        </mc:Choice>
        <mc:Fallback xmlns="">
          <p:pic>
            <p:nvPicPr>
              <p:cNvPr id="5" name="Ink 4"/>
              <p:cNvPicPr/>
              <p:nvPr/>
            </p:nvPicPr>
            <p:blipFill>
              <a:blip r:embed="rId3"/>
              <a:stretch>
                <a:fillRect/>
              </a:stretch>
            </p:blipFill>
            <p:spPr>
              <a:xfrm>
                <a:off x="884520" y="4303440"/>
                <a:ext cx="7233120" cy="465840"/>
              </a:xfrm>
              <a:prstGeom prst="rect">
                <a:avLst/>
              </a:prstGeom>
            </p:spPr>
          </p:pic>
        </mc:Fallback>
      </mc:AlternateContent>
    </p:spTree>
    <p:extLst>
      <p:ext uri="{BB962C8B-B14F-4D97-AF65-F5344CB8AC3E}">
        <p14:creationId xmlns:p14="http://schemas.microsoft.com/office/powerpoint/2010/main" val="36123074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6" end="6"/>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Example: Digital Financial Services (DFS)</a:t>
            </a:r>
          </a:p>
        </p:txBody>
      </p:sp>
      <p:sp>
        <p:nvSpPr>
          <p:cNvPr id="3" name="Content Placeholder 2"/>
          <p:cNvSpPr>
            <a:spLocks noGrp="1"/>
          </p:cNvSpPr>
          <p:nvPr>
            <p:ph idx="1"/>
          </p:nvPr>
        </p:nvSpPr>
        <p:spPr/>
        <p:txBody>
          <a:bodyPr/>
          <a:lstStyle/>
          <a:p>
            <a:r>
              <a:rPr lang="en-US" altLang="en-US" dirty="0"/>
              <a:t>DFS can be a pathway out of poverty</a:t>
            </a:r>
          </a:p>
          <a:p>
            <a:pPr lvl="2"/>
            <a:endParaRPr lang="en-US" altLang="en-US" dirty="0"/>
          </a:p>
          <a:p>
            <a:r>
              <a:rPr lang="en-US" altLang="en-US" dirty="0"/>
              <a:t>Financial Services for the Poor</a:t>
            </a:r>
          </a:p>
          <a:p>
            <a:pPr lvl="1"/>
            <a:r>
              <a:rPr lang="en-US" altLang="en-US" dirty="0"/>
              <a:t>Remittances</a:t>
            </a:r>
          </a:p>
          <a:p>
            <a:pPr lvl="1"/>
            <a:r>
              <a:rPr lang="en-US" altLang="en-US" dirty="0"/>
              <a:t>Savings accounts</a:t>
            </a:r>
          </a:p>
          <a:p>
            <a:pPr lvl="1"/>
            <a:r>
              <a:rPr lang="en-US" altLang="en-US" dirty="0"/>
              <a:t>Government payments</a:t>
            </a:r>
          </a:p>
          <a:p>
            <a:pPr lvl="1"/>
            <a:r>
              <a:rPr lang="en-US" altLang="en-US" dirty="0"/>
              <a:t>Digital payments</a:t>
            </a:r>
          </a:p>
          <a:p>
            <a:pPr lvl="1"/>
            <a:r>
              <a:rPr lang="en-US" altLang="en-US" dirty="0"/>
              <a:t>Insurance</a:t>
            </a:r>
          </a:p>
          <a:p>
            <a:pPr lvl="2"/>
            <a:endParaRPr lang="en-US" dirty="0"/>
          </a:p>
          <a:p>
            <a:endParaRPr lang="en-US" dirty="0"/>
          </a:p>
        </p:txBody>
      </p:sp>
      <p:sp>
        <p:nvSpPr>
          <p:cNvPr id="4" name="Slide Number Placeholder 3"/>
          <p:cNvSpPr>
            <a:spLocks noGrp="1"/>
          </p:cNvSpPr>
          <p:nvPr>
            <p:ph type="sldNum" sz="quarter" idx="10"/>
          </p:nvPr>
        </p:nvSpPr>
        <p:spPr/>
        <p:txBody>
          <a:bodyPr/>
          <a:lstStyle/>
          <a:p>
            <a:fld id="{88226397-485F-4BB0-931C-8A629C361199}" type="slidenum">
              <a:rPr lang="en-US" smtClean="0"/>
              <a:t>29</a:t>
            </a:fld>
            <a:endParaRPr lang="en-US"/>
          </a:p>
        </p:txBody>
      </p:sp>
    </p:spTree>
    <p:extLst>
      <p:ext uri="{BB962C8B-B14F-4D97-AF65-F5344CB8AC3E}">
        <p14:creationId xmlns:p14="http://schemas.microsoft.com/office/powerpoint/2010/main" val="674504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Why So Negative?</a:t>
            </a:r>
          </a:p>
        </p:txBody>
      </p:sp>
      <p:sp>
        <p:nvSpPr>
          <p:cNvPr id="3" name="Content Placeholder 2"/>
          <p:cNvSpPr>
            <a:spLocks noGrp="1"/>
          </p:cNvSpPr>
          <p:nvPr>
            <p:ph idx="1"/>
          </p:nvPr>
        </p:nvSpPr>
        <p:spPr/>
        <p:txBody>
          <a:bodyPr/>
          <a:lstStyle/>
          <a:p>
            <a:r>
              <a:rPr lang="en-US" dirty="0"/>
              <a:t>Computing is amazing and has reshaped our society</a:t>
            </a:r>
          </a:p>
          <a:p>
            <a:pPr lvl="1"/>
            <a:r>
              <a:rPr lang="en-US" dirty="0"/>
              <a:t>The positives are usually more readily apparent</a:t>
            </a:r>
          </a:p>
          <a:p>
            <a:pPr lvl="1"/>
            <a:r>
              <a:rPr lang="en-US" dirty="0"/>
              <a:t>New innovations survive based on </a:t>
            </a:r>
            <a:r>
              <a:rPr lang="en-US" i="1" dirty="0"/>
              <a:t>adoption</a:t>
            </a:r>
            <a:r>
              <a:rPr lang="en-US" dirty="0"/>
              <a:t>; inventors and marketers must sell you on the benefits</a:t>
            </a:r>
          </a:p>
          <a:p>
            <a:pPr lvl="2"/>
            <a:endParaRPr lang="en-US" dirty="0"/>
          </a:p>
          <a:p>
            <a:r>
              <a:rPr lang="en-US" dirty="0"/>
              <a:t>Today, want to focus on the ways computing can be used for social good</a:t>
            </a:r>
          </a:p>
          <a:p>
            <a:pPr lvl="1"/>
            <a:r>
              <a:rPr lang="en-US" dirty="0"/>
              <a:t>But we hope you’ll still analyze each situation with an eye on the ethics and potential consequences</a:t>
            </a:r>
          </a:p>
          <a:p>
            <a:pPr lvl="1"/>
            <a:r>
              <a:rPr lang="en-US" dirty="0"/>
              <a:t>Change:  </a:t>
            </a:r>
            <a:r>
              <a:rPr lang="en-US" dirty="0">
                <a:hlinkClick r:id="rId2"/>
              </a:rPr>
              <a:t>http://change.washington.edu</a:t>
            </a:r>
            <a:endParaRPr lang="en-US" dirty="0"/>
          </a:p>
          <a:p>
            <a:pPr lvl="2"/>
            <a:r>
              <a:rPr lang="en-US" dirty="0"/>
              <a:t>“Explore the challenges of developing technology in the context of positive social change.”</a:t>
            </a:r>
          </a:p>
        </p:txBody>
      </p:sp>
      <p:sp>
        <p:nvSpPr>
          <p:cNvPr id="4" name="Slide Number Placeholder 3"/>
          <p:cNvSpPr>
            <a:spLocks noGrp="1"/>
          </p:cNvSpPr>
          <p:nvPr>
            <p:ph type="sldNum" sz="quarter" idx="10"/>
          </p:nvPr>
        </p:nvSpPr>
        <p:spPr/>
        <p:txBody>
          <a:bodyPr/>
          <a:lstStyle/>
          <a:p>
            <a:fld id="{88226397-485F-4BB0-931C-8A629C361199}" type="slidenum">
              <a:rPr lang="en-US" smtClean="0"/>
              <a:t>3</a:t>
            </a:fld>
            <a:endParaRPr lang="en-US"/>
          </a:p>
        </p:txBody>
      </p:sp>
    </p:spTree>
    <p:extLst>
      <p:ext uri="{BB962C8B-B14F-4D97-AF65-F5344CB8AC3E}">
        <p14:creationId xmlns:p14="http://schemas.microsoft.com/office/powerpoint/2010/main" val="136792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6" end="6"/>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Mobile Money</a:t>
            </a:r>
          </a:p>
        </p:txBody>
      </p:sp>
      <p:sp>
        <p:nvSpPr>
          <p:cNvPr id="3" name="Content Placeholder 2"/>
          <p:cNvSpPr>
            <a:spLocks noGrp="1"/>
          </p:cNvSpPr>
          <p:nvPr>
            <p:ph idx="1"/>
          </p:nvPr>
        </p:nvSpPr>
        <p:spPr/>
        <p:txBody>
          <a:bodyPr/>
          <a:lstStyle/>
          <a:p>
            <a:pPr>
              <a:defRPr/>
            </a:pPr>
            <a:r>
              <a:rPr lang="en-US" altLang="en-US" dirty="0"/>
              <a:t>Send money instantaneously via phone to remote locations</a:t>
            </a:r>
          </a:p>
          <a:p>
            <a:pPr lvl="1">
              <a:defRPr/>
            </a:pPr>
            <a:r>
              <a:rPr lang="en-US" altLang="en-US" dirty="0"/>
              <a:t>Must rely on basic phones (and SMS) – no </a:t>
            </a:r>
            <a:r>
              <a:rPr lang="en-US" altLang="en-US" dirty="0" err="1"/>
              <a:t>Venmo</a:t>
            </a:r>
            <a:r>
              <a:rPr lang="en-US" altLang="en-US" dirty="0"/>
              <a:t> </a:t>
            </a:r>
            <a:r>
              <a:rPr lang="en-US" altLang="en-US" dirty="0">
                <a:sym typeface="Wingdings" panose="05000000000000000000" pitchFamily="2" charset="2"/>
              </a:rPr>
              <a:t></a:t>
            </a:r>
          </a:p>
          <a:p>
            <a:pPr lvl="1">
              <a:defRPr/>
            </a:pPr>
            <a:r>
              <a:rPr lang="en-US" altLang="en-US" dirty="0">
                <a:sym typeface="Wingdings" panose="05000000000000000000" pitchFamily="2" charset="2"/>
              </a:rPr>
              <a:t>Users often don’t have bank accounts</a:t>
            </a:r>
          </a:p>
          <a:p>
            <a:pPr lvl="2">
              <a:defRPr/>
            </a:pPr>
            <a:endParaRPr lang="en-US" altLang="en-US" dirty="0"/>
          </a:p>
          <a:p>
            <a:pPr>
              <a:defRPr/>
            </a:pPr>
            <a:r>
              <a:rPr lang="en-US" altLang="en-US" sz="2400" dirty="0">
                <a:hlinkClick r:id="rId5"/>
              </a:rPr>
              <a:t>https://www.nytimes.com/2017/05/09/opinion/in-kenya-phones-replace-bank-tellers.html</a:t>
            </a:r>
            <a:r>
              <a:rPr lang="en-US" altLang="en-US" sz="2400" dirty="0"/>
              <a:t> </a:t>
            </a:r>
          </a:p>
          <a:p>
            <a:endParaRPr lang="en-US" dirty="0"/>
          </a:p>
        </p:txBody>
      </p:sp>
      <p:sp>
        <p:nvSpPr>
          <p:cNvPr id="4" name="Slide Number Placeholder 3"/>
          <p:cNvSpPr>
            <a:spLocks noGrp="1"/>
          </p:cNvSpPr>
          <p:nvPr>
            <p:ph type="sldNum" sz="quarter" idx="10"/>
          </p:nvPr>
        </p:nvSpPr>
        <p:spPr/>
        <p:txBody>
          <a:bodyPr/>
          <a:lstStyle/>
          <a:p>
            <a:fld id="{88226397-485F-4BB0-931C-8A629C361199}" type="slidenum">
              <a:rPr lang="en-US" smtClean="0"/>
              <a:t>30</a:t>
            </a:fld>
            <a:endParaRPr lang="en-US"/>
          </a:p>
        </p:txBody>
      </p:sp>
      <p:pic>
        <p:nvPicPr>
          <p:cNvPr id="5" name="Picture 2" descr="http://martinpasquier.com/wp-content/uploads/2013/11/Mpesa-agent-shack-kenya-afrikoin-mobile-money-martin-pasquier-emerging-markets-innovation.jpg"/>
          <p:cNvPicPr>
            <a:picLocks noChangeAspect="1" noChangeArrowheads="1"/>
          </p:cNvPicPr>
          <p:nvPr>
            <p:custDataLst>
              <p:tags r:id="rId1"/>
            </p:custDataLst>
          </p:nvPr>
        </p:nvPicPr>
        <p:blipFill>
          <a:blip r:embed="rId6">
            <a:extLst>
              <a:ext uri="{28A0092B-C50C-407E-A947-70E740481C1C}">
                <a14:useLocalDpi xmlns:a14="http://schemas.microsoft.com/office/drawing/2010/main" val="0"/>
              </a:ext>
            </a:extLst>
          </a:blip>
          <a:srcRect/>
          <a:stretch>
            <a:fillRect/>
          </a:stretch>
        </p:blipFill>
        <p:spPr bwMode="auto">
          <a:xfrm>
            <a:off x="1097280" y="4480560"/>
            <a:ext cx="3429000"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4" descr="http://www.worldchanging.com/MPESA.jpg"/>
          <p:cNvPicPr>
            <a:picLocks noChangeAspect="1" noChangeArrowheads="1"/>
          </p:cNvPicPr>
          <p:nvPr>
            <p:custDataLst>
              <p:tags r:id="rId2"/>
            </p:custDataLst>
          </p:nvPr>
        </p:nvPicPr>
        <p:blipFill>
          <a:blip r:embed="rId7">
            <a:extLst>
              <a:ext uri="{28A0092B-C50C-407E-A947-70E740481C1C}">
                <a14:useLocalDpi xmlns:a14="http://schemas.microsoft.com/office/drawing/2010/main" val="0"/>
              </a:ext>
            </a:extLst>
          </a:blip>
          <a:srcRect/>
          <a:stretch>
            <a:fillRect/>
          </a:stretch>
        </p:blipFill>
        <p:spPr bwMode="auto">
          <a:xfrm>
            <a:off x="5303520" y="4480560"/>
            <a:ext cx="2492375" cy="2287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p14="http://schemas.microsoft.com/office/powerpoint/2010/main">
        <mc:Choice Requires="p14">
          <p:contentPart p14:bwMode="auto" r:id="rId8">
            <p14:nvContentPartPr>
              <p14:cNvPr id="7" name="Ink 6"/>
              <p14:cNvContentPartPr/>
              <p14:nvPr/>
            </p14:nvContentPartPr>
            <p14:xfrm>
              <a:off x="6731280" y="6349320"/>
              <a:ext cx="280080" cy="22320"/>
            </p14:xfrm>
          </p:contentPart>
        </mc:Choice>
        <mc:Fallback xmlns="">
          <p:pic>
            <p:nvPicPr>
              <p:cNvPr id="7" name="Ink 6"/>
              <p:cNvPicPr/>
              <p:nvPr/>
            </p:nvPicPr>
            <p:blipFill>
              <a:blip r:embed="rId9"/>
              <a:stretch>
                <a:fillRect/>
              </a:stretch>
            </p:blipFill>
            <p:spPr>
              <a:xfrm>
                <a:off x="6721560" y="6340320"/>
                <a:ext cx="296280" cy="42840"/>
              </a:xfrm>
              <a:prstGeom prst="rect">
                <a:avLst/>
              </a:prstGeom>
            </p:spPr>
          </p:pic>
        </mc:Fallback>
      </mc:AlternateContent>
    </p:spTree>
    <p:extLst>
      <p:ext uri="{BB962C8B-B14F-4D97-AF65-F5344CB8AC3E}">
        <p14:creationId xmlns:p14="http://schemas.microsoft.com/office/powerpoint/2010/main" val="23846557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Title 1"/>
          <p:cNvSpPr>
            <a:spLocks noGrp="1"/>
          </p:cNvSpPr>
          <p:nvPr>
            <p:ph type="title"/>
            <p:custDataLst>
              <p:tags r:id="rId1"/>
            </p:custDataLst>
          </p:nvPr>
        </p:nvSpPr>
        <p:spPr/>
        <p:txBody>
          <a:bodyPr/>
          <a:lstStyle/>
          <a:p>
            <a:r>
              <a:rPr lang="en-US" altLang="en-US" dirty="0"/>
              <a:t>Digital Financial Services Challenges</a:t>
            </a:r>
          </a:p>
        </p:txBody>
      </p:sp>
      <p:sp>
        <p:nvSpPr>
          <p:cNvPr id="3" name="Content Placeholder 2"/>
          <p:cNvSpPr>
            <a:spLocks noGrp="1"/>
          </p:cNvSpPr>
          <p:nvPr>
            <p:ph idx="1"/>
            <p:custDataLst>
              <p:tags r:id="rId2"/>
            </p:custDataLst>
          </p:nvPr>
        </p:nvSpPr>
        <p:spPr/>
        <p:txBody>
          <a:bodyPr>
            <a:normAutofit fontScale="92500" lnSpcReduction="10000"/>
          </a:bodyPr>
          <a:lstStyle/>
          <a:p>
            <a:pPr>
              <a:defRPr/>
            </a:pPr>
            <a:r>
              <a:rPr lang="en-US" dirty="0"/>
              <a:t>Security of mobile money</a:t>
            </a:r>
          </a:p>
          <a:p>
            <a:pPr lvl="1">
              <a:defRPr/>
            </a:pPr>
            <a:r>
              <a:rPr lang="en-US" dirty="0"/>
              <a:t>Android app security</a:t>
            </a:r>
          </a:p>
          <a:p>
            <a:pPr lvl="1">
              <a:defRPr/>
            </a:pPr>
            <a:r>
              <a:rPr lang="en-US" dirty="0"/>
              <a:t>Usability and resilience to poor infrastructure are key</a:t>
            </a:r>
          </a:p>
          <a:p>
            <a:pPr>
              <a:defRPr/>
            </a:pPr>
            <a:r>
              <a:rPr lang="en-US" dirty="0"/>
              <a:t>Usability</a:t>
            </a:r>
          </a:p>
          <a:p>
            <a:pPr lvl="1">
              <a:defRPr/>
            </a:pPr>
            <a:r>
              <a:rPr lang="en-US" dirty="0"/>
              <a:t>Simplification of process</a:t>
            </a:r>
          </a:p>
          <a:p>
            <a:pPr lvl="1">
              <a:defRPr/>
            </a:pPr>
            <a:r>
              <a:rPr lang="en-US" dirty="0"/>
              <a:t>Lack of trust is a deterrence to adoption</a:t>
            </a:r>
          </a:p>
          <a:p>
            <a:pPr>
              <a:defRPr/>
            </a:pPr>
            <a:r>
              <a:rPr lang="en-US" dirty="0"/>
              <a:t>Fraud detection</a:t>
            </a:r>
          </a:p>
          <a:p>
            <a:pPr lvl="1">
              <a:defRPr/>
            </a:pPr>
            <a:r>
              <a:rPr lang="en-US" dirty="0"/>
              <a:t>Transaction records to detect potentially fraudulent use</a:t>
            </a:r>
          </a:p>
          <a:p>
            <a:pPr>
              <a:defRPr/>
            </a:pPr>
            <a:r>
              <a:rPr lang="en-US" dirty="0"/>
              <a:t>Consumer Education</a:t>
            </a:r>
          </a:p>
          <a:p>
            <a:pPr lvl="1">
              <a:defRPr/>
            </a:pPr>
            <a:r>
              <a:rPr lang="en-US" dirty="0"/>
              <a:t>Understanding of basic financial instruments</a:t>
            </a:r>
          </a:p>
          <a:p>
            <a:pPr>
              <a:defRPr/>
            </a:pPr>
            <a:r>
              <a:rPr lang="en-US" altLang="en-US" dirty="0"/>
              <a:t>Integration of mobile money into broader services</a:t>
            </a:r>
          </a:p>
          <a:p>
            <a:pPr lvl="1">
              <a:defRPr/>
            </a:pPr>
            <a:r>
              <a:rPr lang="en-US" altLang="en-US" dirty="0"/>
              <a:t>Payment for services (</a:t>
            </a:r>
            <a:r>
              <a:rPr lang="en-US" altLang="en-US" i="1" dirty="0"/>
              <a:t>e.g.</a:t>
            </a:r>
            <a:r>
              <a:rPr lang="en-US" altLang="en-US" dirty="0"/>
              <a:t> school fees)</a:t>
            </a:r>
            <a:endParaRPr lang="en-US" dirty="0"/>
          </a:p>
          <a:p>
            <a:pPr lvl="1">
              <a:defRPr/>
            </a:pPr>
            <a:endParaRPr lang="en-US" dirty="0"/>
          </a:p>
          <a:p>
            <a:pPr lvl="1">
              <a:defRPr/>
            </a:pPr>
            <a:endParaRPr lang="en-US" dirty="0"/>
          </a:p>
          <a:p>
            <a:pPr>
              <a:defRPr/>
            </a:pPr>
            <a:endParaRPr lang="en-US" dirty="0"/>
          </a:p>
          <a:p>
            <a:pPr lvl="1">
              <a:defRPr/>
            </a:pPr>
            <a:endParaRPr lang="en-US" dirty="0"/>
          </a:p>
          <a:p>
            <a:pPr>
              <a:defRPr/>
            </a:pPr>
            <a:endParaRPr lang="en-US" dirty="0"/>
          </a:p>
          <a:p>
            <a:pPr lvl="1">
              <a:defRPr/>
            </a:pPr>
            <a:endParaRPr lang="en-US" dirty="0"/>
          </a:p>
          <a:p>
            <a:pPr lvl="1">
              <a:defRPr/>
            </a:pPr>
            <a:endParaRPr lang="en-US" dirty="0"/>
          </a:p>
        </p:txBody>
      </p:sp>
    </p:spTree>
    <p:extLst>
      <p:ext uri="{BB962C8B-B14F-4D97-AF65-F5344CB8AC3E}">
        <p14:creationId xmlns:p14="http://schemas.microsoft.com/office/powerpoint/2010/main" val="108705184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Outline</a:t>
            </a:r>
          </a:p>
        </p:txBody>
      </p:sp>
      <p:sp>
        <p:nvSpPr>
          <p:cNvPr id="3" name="Content Placeholder 2"/>
          <p:cNvSpPr>
            <a:spLocks noGrp="1"/>
          </p:cNvSpPr>
          <p:nvPr>
            <p:ph idx="1"/>
          </p:nvPr>
        </p:nvSpPr>
        <p:spPr/>
        <p:txBody>
          <a:bodyPr/>
          <a:lstStyle/>
          <a:p>
            <a:r>
              <a:rPr lang="en-US" dirty="0"/>
              <a:t>Accessibility</a:t>
            </a:r>
          </a:p>
          <a:p>
            <a:r>
              <a:rPr lang="en-US" dirty="0"/>
              <a:t>Technology and the Developing World</a:t>
            </a:r>
          </a:p>
          <a:p>
            <a:r>
              <a:rPr lang="en-US" b="1" dirty="0">
                <a:solidFill>
                  <a:srgbClr val="4B2A85"/>
                </a:solidFill>
              </a:rPr>
              <a:t>Crowdsourcing</a:t>
            </a:r>
          </a:p>
          <a:p>
            <a:endParaRPr lang="en-US" dirty="0"/>
          </a:p>
        </p:txBody>
      </p:sp>
      <p:sp>
        <p:nvSpPr>
          <p:cNvPr id="4" name="Slide Number Placeholder 3"/>
          <p:cNvSpPr>
            <a:spLocks noGrp="1"/>
          </p:cNvSpPr>
          <p:nvPr>
            <p:ph type="sldNum" sz="quarter" idx="10"/>
          </p:nvPr>
        </p:nvSpPr>
        <p:spPr/>
        <p:txBody>
          <a:bodyPr/>
          <a:lstStyle/>
          <a:p>
            <a:fld id="{88226397-485F-4BB0-931C-8A629C361199}" type="slidenum">
              <a:rPr lang="en-US" smtClean="0"/>
              <a:t>32</a:t>
            </a:fld>
            <a:endParaRPr lang="en-US"/>
          </a:p>
        </p:txBody>
      </p:sp>
    </p:spTree>
    <p:extLst>
      <p:ext uri="{BB962C8B-B14F-4D97-AF65-F5344CB8AC3E}">
        <p14:creationId xmlns:p14="http://schemas.microsoft.com/office/powerpoint/2010/main" val="384353457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Crowdsourcing</a:t>
            </a:r>
          </a:p>
        </p:txBody>
      </p:sp>
      <p:sp>
        <p:nvSpPr>
          <p:cNvPr id="3" name="Content Placeholder 2"/>
          <p:cNvSpPr>
            <a:spLocks noGrp="1"/>
          </p:cNvSpPr>
          <p:nvPr>
            <p:ph idx="1"/>
          </p:nvPr>
        </p:nvSpPr>
        <p:spPr/>
        <p:txBody>
          <a:bodyPr/>
          <a:lstStyle/>
          <a:p>
            <a:r>
              <a:rPr lang="en-US" i="1" dirty="0"/>
              <a:t>Distributed</a:t>
            </a:r>
            <a:r>
              <a:rPr lang="en-US" dirty="0"/>
              <a:t> problem-solving and production technique</a:t>
            </a:r>
          </a:p>
          <a:p>
            <a:pPr marL="820674" lvl="1" indent="-457200">
              <a:buFont typeface="+mj-lt"/>
              <a:buAutoNum type="arabicParenR"/>
            </a:pPr>
            <a:r>
              <a:rPr lang="en-US" dirty="0"/>
              <a:t>Problems are </a:t>
            </a:r>
            <a:r>
              <a:rPr lang="en-US" b="1" dirty="0"/>
              <a:t>broadcast</a:t>
            </a:r>
            <a:r>
              <a:rPr lang="en-US" dirty="0"/>
              <a:t> to an unknown group of “solvers”</a:t>
            </a:r>
          </a:p>
          <a:p>
            <a:pPr marL="820674" lvl="1" indent="-457200">
              <a:buFont typeface="+mj-lt"/>
              <a:buAutoNum type="arabicParenR"/>
            </a:pPr>
            <a:r>
              <a:rPr lang="en-US" dirty="0"/>
              <a:t>Those solvers (the crowd) </a:t>
            </a:r>
            <a:r>
              <a:rPr lang="en-US" b="1" dirty="0"/>
              <a:t>submit solutions</a:t>
            </a:r>
            <a:r>
              <a:rPr lang="en-US" dirty="0"/>
              <a:t> that become the property of the broadcaster</a:t>
            </a:r>
          </a:p>
          <a:p>
            <a:pPr marL="820674" lvl="1" indent="-457200">
              <a:buFont typeface="+mj-lt"/>
              <a:buAutoNum type="arabicParenR"/>
            </a:pPr>
            <a:r>
              <a:rPr lang="en-US" dirty="0"/>
              <a:t>They are </a:t>
            </a:r>
            <a:r>
              <a:rPr lang="en-US" b="1" dirty="0"/>
              <a:t>compensated</a:t>
            </a:r>
            <a:r>
              <a:rPr lang="en-US" dirty="0"/>
              <a:t> in some form — money, prizes, community accolades, intellectual satisfaction, skill development, etc.</a:t>
            </a:r>
          </a:p>
          <a:p>
            <a:pPr marL="1085850" lvl="2" indent="-457200"/>
            <a:endParaRPr lang="en-US" dirty="0"/>
          </a:p>
          <a:p>
            <a:r>
              <a:rPr lang="en-US" dirty="0"/>
              <a:t>Computers are a perfect agent for this!</a:t>
            </a:r>
          </a:p>
          <a:p>
            <a:endParaRPr lang="en-US" dirty="0"/>
          </a:p>
        </p:txBody>
      </p:sp>
      <p:sp>
        <p:nvSpPr>
          <p:cNvPr id="4" name="Slide Number Placeholder 3"/>
          <p:cNvSpPr>
            <a:spLocks noGrp="1"/>
          </p:cNvSpPr>
          <p:nvPr>
            <p:ph type="sldNum" sz="quarter" idx="10"/>
          </p:nvPr>
        </p:nvSpPr>
        <p:spPr/>
        <p:txBody>
          <a:bodyPr/>
          <a:lstStyle/>
          <a:p>
            <a:fld id="{88226397-485F-4BB0-931C-8A629C361199}" type="slidenum">
              <a:rPr lang="en-US" smtClean="0"/>
              <a:t>33</a:t>
            </a:fld>
            <a:endParaRPr lang="en-US"/>
          </a:p>
        </p:txBody>
      </p:sp>
      <mc:AlternateContent xmlns:mc="http://schemas.openxmlformats.org/markup-compatibility/2006" xmlns:p14="http://schemas.microsoft.com/office/powerpoint/2010/main">
        <mc:Choice Requires="p14">
          <p:contentPart p14:bwMode="auto" r:id="rId2">
            <p14:nvContentPartPr>
              <p14:cNvPr id="5" name="Ink 4"/>
              <p14:cNvContentPartPr/>
              <p14:nvPr/>
            </p14:nvContentPartPr>
            <p14:xfrm>
              <a:off x="2651760" y="1811520"/>
              <a:ext cx="4423680" cy="43200"/>
            </p14:xfrm>
          </p:contentPart>
        </mc:Choice>
        <mc:Fallback xmlns="">
          <p:pic>
            <p:nvPicPr>
              <p:cNvPr id="5" name="Ink 4"/>
              <p:cNvPicPr/>
              <p:nvPr/>
            </p:nvPicPr>
            <p:blipFill>
              <a:blip r:embed="rId3"/>
              <a:stretch>
                <a:fillRect/>
              </a:stretch>
            </p:blipFill>
            <p:spPr>
              <a:xfrm>
                <a:off x="2644200" y="1801080"/>
                <a:ext cx="4442040" cy="62280"/>
              </a:xfrm>
              <a:prstGeom prst="rect">
                <a:avLst/>
              </a:prstGeom>
            </p:spPr>
          </p:pic>
        </mc:Fallback>
      </mc:AlternateContent>
    </p:spTree>
    <p:extLst>
      <p:ext uri="{BB962C8B-B14F-4D97-AF65-F5344CB8AC3E}">
        <p14:creationId xmlns:p14="http://schemas.microsoft.com/office/powerpoint/2010/main" val="15595856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237"/>
        <p:cNvGrpSpPr/>
        <p:nvPr/>
      </p:nvGrpSpPr>
      <p:grpSpPr>
        <a:xfrm>
          <a:off x="0" y="0"/>
          <a:ext cx="0" cy="0"/>
          <a:chOff x="0" y="0"/>
          <a:chExt cx="0" cy="0"/>
        </a:xfrm>
      </p:grpSpPr>
      <p:sp>
        <p:nvSpPr>
          <p:cNvPr id="238" name="Shape 238"/>
          <p:cNvSpPr txBox="1">
            <a:spLocks noGrp="1"/>
          </p:cNvSpPr>
          <p:nvPr>
            <p:ph type="title"/>
          </p:nvPr>
        </p:nvSpPr>
        <p:spPr>
          <a:prstGeom prst="rect">
            <a:avLst/>
          </a:prstGeom>
        </p:spPr>
        <p:txBody>
          <a:bodyPr lIns="91425" tIns="91425" rIns="91425" bIns="91425" anchor="t" anchorCtr="0">
            <a:noAutofit/>
          </a:bodyPr>
          <a:lstStyle/>
          <a:p>
            <a:pPr lvl="0" rtl="0">
              <a:spcBef>
                <a:spcPts val="0"/>
              </a:spcBef>
              <a:buNone/>
            </a:pPr>
            <a:r>
              <a:rPr lang="en-US" dirty="0">
                <a:sym typeface="Montserrat"/>
              </a:rPr>
              <a:t>Wikipedia – Crowdsourced Knowledge</a:t>
            </a:r>
          </a:p>
        </p:txBody>
      </p:sp>
      <p:sp>
        <p:nvSpPr>
          <p:cNvPr id="239" name="Shape 239"/>
          <p:cNvSpPr txBox="1">
            <a:spLocks noGrp="1"/>
          </p:cNvSpPr>
          <p:nvPr>
            <p:ph type="sldNum" sz="quarter" idx="10"/>
          </p:nvPr>
        </p:nvSpPr>
        <p:spPr>
          <a:prstGeom prst="rect">
            <a:avLst/>
          </a:prstGeom>
        </p:spPr>
        <p:txBody>
          <a:bodyPr lIns="91425" tIns="91425" rIns="91425" bIns="91425" anchor="ctr" anchorCtr="0">
            <a:noAutofit/>
          </a:bodyPr>
          <a:lstStyle/>
          <a:p>
            <a:pPr lvl="0" rtl="0">
              <a:spcBef>
                <a:spcPts val="0"/>
              </a:spcBef>
              <a:buNone/>
            </a:pPr>
            <a:fld id="{00000000-1234-1234-1234-123412341234}" type="slidenum">
              <a:rPr lang="en-US"/>
              <a:t>34</a:t>
            </a:fld>
            <a:endParaRPr lang="en-US"/>
          </a:p>
        </p:txBody>
      </p:sp>
      <p:pic>
        <p:nvPicPr>
          <p:cNvPr id="6" name="Shape 240" descr="Screen Shot 2014-02-11 at 3.46.04 PM.png"/>
          <p:cNvPicPr preferRelativeResize="0">
            <a:picLocks noGrp="1"/>
          </p:cNvPicPr>
          <p:nvPr>
            <p:ph idx="1"/>
          </p:nvPr>
        </p:nvPicPr>
        <p:blipFill rotWithShape="1">
          <a:blip r:embed="rId3">
            <a:alphaModFix/>
          </a:blip>
          <a:srcRect/>
          <a:stretch/>
        </p:blipFill>
        <p:spPr>
          <a:xfrm>
            <a:off x="777503" y="1362075"/>
            <a:ext cx="7604868" cy="4972050"/>
          </a:xfrm>
          <a:prstGeom prst="rect">
            <a:avLst/>
          </a:prstGeom>
          <a:noFill/>
          <a:ln>
            <a:noFill/>
          </a:ln>
        </p:spPr>
      </p:pic>
    </p:spTree>
    <p:extLst>
      <p:ext uri="{BB962C8B-B14F-4D97-AF65-F5344CB8AC3E}">
        <p14:creationId xmlns:p14="http://schemas.microsoft.com/office/powerpoint/2010/main" val="195385834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245"/>
        <p:cNvGrpSpPr/>
        <p:nvPr/>
      </p:nvGrpSpPr>
      <p:grpSpPr>
        <a:xfrm>
          <a:off x="0" y="0"/>
          <a:ext cx="0" cy="0"/>
          <a:chOff x="0" y="0"/>
          <a:chExt cx="0" cy="0"/>
        </a:xfrm>
      </p:grpSpPr>
      <p:sp>
        <p:nvSpPr>
          <p:cNvPr id="246" name="Shape 246"/>
          <p:cNvSpPr txBox="1">
            <a:spLocks noGrp="1"/>
          </p:cNvSpPr>
          <p:nvPr>
            <p:ph type="title"/>
          </p:nvPr>
        </p:nvSpPr>
        <p:spPr>
          <a:prstGeom prst="rect">
            <a:avLst/>
          </a:prstGeom>
        </p:spPr>
        <p:txBody>
          <a:bodyPr lIns="91425" tIns="91425" rIns="91425" bIns="91425" anchor="t" anchorCtr="0">
            <a:noAutofit/>
          </a:bodyPr>
          <a:lstStyle/>
          <a:p>
            <a:pPr lvl="0" rtl="0">
              <a:spcBef>
                <a:spcPts val="0"/>
              </a:spcBef>
              <a:buNone/>
            </a:pPr>
            <a:r>
              <a:rPr lang="en-US" dirty="0">
                <a:sym typeface="Montserrat"/>
              </a:rPr>
              <a:t>Crowdfunding – Crowdsourced Money</a:t>
            </a:r>
          </a:p>
        </p:txBody>
      </p:sp>
      <p:sp>
        <p:nvSpPr>
          <p:cNvPr id="2" name="Content Placeholder 1"/>
          <p:cNvSpPr>
            <a:spLocks noGrp="1"/>
          </p:cNvSpPr>
          <p:nvPr>
            <p:ph idx="1"/>
          </p:nvPr>
        </p:nvSpPr>
        <p:spPr/>
        <p:txBody>
          <a:bodyPr/>
          <a:lstStyle/>
          <a:p>
            <a:r>
              <a:rPr lang="en-US" dirty="0"/>
              <a:t>The practice of funding a project or venture by raising small amounts of money from a large number of people, typically via the Internet</a:t>
            </a:r>
          </a:p>
        </p:txBody>
      </p:sp>
      <p:sp>
        <p:nvSpPr>
          <p:cNvPr id="247" name="Shape 247"/>
          <p:cNvSpPr txBox="1">
            <a:spLocks noGrp="1"/>
          </p:cNvSpPr>
          <p:nvPr>
            <p:ph type="sldNum" sz="quarter" idx="10"/>
          </p:nvPr>
        </p:nvSpPr>
        <p:spPr>
          <a:prstGeom prst="rect">
            <a:avLst/>
          </a:prstGeom>
        </p:spPr>
        <p:txBody>
          <a:bodyPr lIns="91425" tIns="91425" rIns="91425" bIns="91425" anchor="ctr" anchorCtr="0">
            <a:noAutofit/>
          </a:bodyPr>
          <a:lstStyle/>
          <a:p>
            <a:pPr lvl="0" rtl="0">
              <a:spcBef>
                <a:spcPts val="0"/>
              </a:spcBef>
              <a:buNone/>
            </a:pPr>
            <a:fld id="{00000000-1234-1234-1234-123412341234}" type="slidenum">
              <a:rPr lang="en-US"/>
              <a:t>35</a:t>
            </a:fld>
            <a:endParaRPr lang="en-US"/>
          </a:p>
        </p:txBody>
      </p:sp>
      <p:pic>
        <p:nvPicPr>
          <p:cNvPr id="15362" name="Picture 2" descr="Image result for kickstarter log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76600" y="3084301"/>
            <a:ext cx="5486400" cy="582931"/>
          </a:xfrm>
          <a:prstGeom prst="rect">
            <a:avLst/>
          </a:prstGeom>
          <a:noFill/>
          <a:extLst>
            <a:ext uri="{909E8E84-426E-40DD-AFC4-6F175D3DCCD1}">
              <a14:hiddenFill xmlns:a14="http://schemas.microsoft.com/office/drawing/2010/main">
                <a:solidFill>
                  <a:srgbClr val="FFFFFF"/>
                </a:solidFill>
              </a14:hiddenFill>
            </a:ext>
          </a:extLst>
        </p:spPr>
      </p:pic>
      <p:pic>
        <p:nvPicPr>
          <p:cNvPr id="15364" name="Picture 4" descr="https://upload.wikimedia.org/wikipedia/commons/6/6c/Indiegogo_logo.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9803" y="3132626"/>
            <a:ext cx="3657600" cy="1961845"/>
          </a:xfrm>
          <a:prstGeom prst="rect">
            <a:avLst/>
          </a:prstGeom>
          <a:noFill/>
          <a:extLst>
            <a:ext uri="{909E8E84-426E-40DD-AFC4-6F175D3DCCD1}">
              <a14:hiddenFill xmlns:a14="http://schemas.microsoft.com/office/drawing/2010/main">
                <a:solidFill>
                  <a:srgbClr val="FFFFFF"/>
                </a:solidFill>
              </a14:hiddenFill>
            </a:ext>
          </a:extLst>
        </p:spPr>
      </p:pic>
      <p:pic>
        <p:nvPicPr>
          <p:cNvPr id="15366" name="Picture 6" descr="Image result for patreon logo"/>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686614" y="4249578"/>
            <a:ext cx="3657600" cy="1364285"/>
          </a:xfrm>
          <a:prstGeom prst="rect">
            <a:avLst/>
          </a:prstGeom>
          <a:noFill/>
          <a:extLst>
            <a:ext uri="{909E8E84-426E-40DD-AFC4-6F175D3DCCD1}">
              <a14:hiddenFill xmlns:a14="http://schemas.microsoft.com/office/drawing/2010/main">
                <a:solidFill>
                  <a:srgbClr val="FFFFFF"/>
                </a:solidFill>
              </a14:hiddenFill>
            </a:ext>
          </a:extLst>
        </p:spPr>
      </p:pic>
      <p:pic>
        <p:nvPicPr>
          <p:cNvPr id="15370" name="Picture 10" descr="Image result for gofundme logo"/>
          <p:cNvPicPr>
            <a:picLocks noChangeAspect="1" noChangeArrowheads="1"/>
          </p:cNvPicPr>
          <p:nvPr/>
        </p:nvPicPr>
        <p:blipFill rotWithShape="1">
          <a:blip r:embed="rId6">
            <a:extLst>
              <a:ext uri="{28A0092B-C50C-407E-A947-70E740481C1C}">
                <a14:useLocalDpi xmlns:a14="http://schemas.microsoft.com/office/drawing/2010/main" val="0"/>
              </a:ext>
            </a:extLst>
          </a:blip>
          <a:srcRect l="1184" t="4549" r="912" b="10112"/>
          <a:stretch/>
        </p:blipFill>
        <p:spPr bwMode="auto">
          <a:xfrm>
            <a:off x="1537088" y="5408831"/>
            <a:ext cx="4023360" cy="13026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5565941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253"/>
        <p:cNvGrpSpPr/>
        <p:nvPr/>
      </p:nvGrpSpPr>
      <p:grpSpPr>
        <a:xfrm>
          <a:off x="0" y="0"/>
          <a:ext cx="0" cy="0"/>
          <a:chOff x="0" y="0"/>
          <a:chExt cx="0" cy="0"/>
        </a:xfrm>
      </p:grpSpPr>
      <p:sp>
        <p:nvSpPr>
          <p:cNvPr id="254" name="Shape 254"/>
          <p:cNvSpPr txBox="1">
            <a:spLocks noGrp="1"/>
          </p:cNvSpPr>
          <p:nvPr>
            <p:ph type="title"/>
          </p:nvPr>
        </p:nvSpPr>
        <p:spPr>
          <a:prstGeom prst="rect">
            <a:avLst/>
          </a:prstGeom>
        </p:spPr>
        <p:txBody>
          <a:bodyPr lIns="91425" tIns="91425" rIns="91425" bIns="91425" anchor="t" anchorCtr="0">
            <a:noAutofit/>
          </a:bodyPr>
          <a:lstStyle/>
          <a:p>
            <a:pPr lvl="0" rtl="0">
              <a:spcBef>
                <a:spcPts val="0"/>
              </a:spcBef>
              <a:buNone/>
            </a:pPr>
            <a:r>
              <a:rPr lang="en-US" dirty="0">
                <a:sym typeface="Montserrat"/>
              </a:rPr>
              <a:t>Crowdsourced Digitization</a:t>
            </a:r>
          </a:p>
        </p:txBody>
      </p:sp>
      <p:sp>
        <p:nvSpPr>
          <p:cNvPr id="2" name="Content Placeholder 1"/>
          <p:cNvSpPr>
            <a:spLocks noGrp="1"/>
          </p:cNvSpPr>
          <p:nvPr>
            <p:ph idx="1"/>
          </p:nvPr>
        </p:nvSpPr>
        <p:spPr/>
        <p:txBody>
          <a:bodyPr/>
          <a:lstStyle/>
          <a:p>
            <a:r>
              <a:rPr lang="en-US" b="1" dirty="0"/>
              <a:t>CAPTCHA</a:t>
            </a:r>
            <a:r>
              <a:rPr lang="en-US" dirty="0"/>
              <a:t> stands for “</a:t>
            </a:r>
            <a:r>
              <a:rPr lang="en-US" b="1" dirty="0"/>
              <a:t>c</a:t>
            </a:r>
            <a:r>
              <a:rPr lang="en-US" dirty="0"/>
              <a:t>ompletely </a:t>
            </a:r>
            <a:r>
              <a:rPr lang="en-US" b="1" dirty="0"/>
              <a:t>a</a:t>
            </a:r>
            <a:r>
              <a:rPr lang="en-US" dirty="0"/>
              <a:t>utomated </a:t>
            </a:r>
            <a:r>
              <a:rPr lang="en-US" b="1" dirty="0"/>
              <a:t>p</a:t>
            </a:r>
            <a:r>
              <a:rPr lang="en-US" dirty="0"/>
              <a:t>ublic </a:t>
            </a:r>
            <a:r>
              <a:rPr lang="en-US" b="1" dirty="0"/>
              <a:t>T</a:t>
            </a:r>
            <a:r>
              <a:rPr lang="en-US" dirty="0"/>
              <a:t>uring test to tell </a:t>
            </a:r>
            <a:r>
              <a:rPr lang="en-US" b="1" dirty="0"/>
              <a:t>c</a:t>
            </a:r>
            <a:r>
              <a:rPr lang="en-US" dirty="0"/>
              <a:t>omputers and </a:t>
            </a:r>
            <a:r>
              <a:rPr lang="en-US" b="1" dirty="0"/>
              <a:t>h</a:t>
            </a:r>
            <a:r>
              <a:rPr lang="en-US" dirty="0"/>
              <a:t>umans </a:t>
            </a:r>
            <a:r>
              <a:rPr lang="en-US" b="1" dirty="0"/>
              <a:t>a</a:t>
            </a:r>
            <a:r>
              <a:rPr lang="en-US" dirty="0"/>
              <a:t>part”</a:t>
            </a:r>
          </a:p>
          <a:p>
            <a:pPr lvl="1"/>
            <a:r>
              <a:rPr lang="en-US" dirty="0"/>
              <a:t>User must decipher distorted characters</a:t>
            </a:r>
          </a:p>
          <a:p>
            <a:pPr lvl="2"/>
            <a:r>
              <a:rPr lang="en-US" dirty="0"/>
              <a:t>Criticized, especially by those with disabilities</a:t>
            </a:r>
          </a:p>
          <a:p>
            <a:pPr lvl="1"/>
            <a:r>
              <a:rPr lang="en-US" dirty="0"/>
              <a:t>Prevent spam, protect registration, hide email addresses</a:t>
            </a:r>
          </a:p>
          <a:p>
            <a:pPr lvl="2"/>
            <a:endParaRPr lang="en-US" dirty="0"/>
          </a:p>
          <a:p>
            <a:pPr lvl="2"/>
            <a:endParaRPr lang="en-US" dirty="0"/>
          </a:p>
          <a:p>
            <a:pPr lvl="2"/>
            <a:endParaRPr lang="en-US" dirty="0"/>
          </a:p>
          <a:p>
            <a:pPr lvl="2"/>
            <a:endParaRPr lang="en-US" dirty="0"/>
          </a:p>
          <a:p>
            <a:pPr lvl="2"/>
            <a:endParaRPr lang="en-US" dirty="0"/>
          </a:p>
          <a:p>
            <a:r>
              <a:rPr lang="en-US" dirty="0" err="1"/>
              <a:t>reCAPTCHA</a:t>
            </a:r>
            <a:r>
              <a:rPr lang="en-US" dirty="0"/>
              <a:t> uses CAPTCHAs to digitize books</a:t>
            </a:r>
          </a:p>
          <a:p>
            <a:pPr lvl="1"/>
            <a:r>
              <a:rPr lang="en-US" dirty="0"/>
              <a:t>Original slogan was “Stop Spam, Read Books.”</a:t>
            </a:r>
          </a:p>
          <a:p>
            <a:pPr lvl="1"/>
            <a:r>
              <a:rPr lang="en-US" dirty="0"/>
              <a:t>Has since introduced different systems</a:t>
            </a:r>
          </a:p>
        </p:txBody>
      </p:sp>
      <p:sp>
        <p:nvSpPr>
          <p:cNvPr id="255" name="Shape 255"/>
          <p:cNvSpPr txBox="1">
            <a:spLocks noGrp="1"/>
          </p:cNvSpPr>
          <p:nvPr>
            <p:ph type="sldNum" sz="quarter" idx="10"/>
          </p:nvPr>
        </p:nvSpPr>
        <p:spPr>
          <a:prstGeom prst="rect">
            <a:avLst/>
          </a:prstGeom>
        </p:spPr>
        <p:txBody>
          <a:bodyPr lIns="91425" tIns="91425" rIns="91425" bIns="91425" anchor="ctr" anchorCtr="0">
            <a:noAutofit/>
          </a:bodyPr>
          <a:lstStyle/>
          <a:p>
            <a:pPr lvl="0" rtl="0">
              <a:spcBef>
                <a:spcPts val="0"/>
              </a:spcBef>
              <a:buNone/>
            </a:pPr>
            <a:fld id="{00000000-1234-1234-1234-123412341234}" type="slidenum">
              <a:rPr lang="en-US"/>
              <a:t>36</a:t>
            </a:fld>
            <a:endParaRPr lang="en-US"/>
          </a:p>
        </p:txBody>
      </p:sp>
      <p:pic>
        <p:nvPicPr>
          <p:cNvPr id="16386" name="Picture 2" descr="Image result for captcha"/>
          <p:cNvPicPr>
            <a:picLocks noChangeAspect="1" noChangeArrowheads="1"/>
          </p:cNvPicPr>
          <p:nvPr/>
        </p:nvPicPr>
        <p:blipFill rotWithShape="1">
          <a:blip r:embed="rId3">
            <a:extLst>
              <a:ext uri="{28A0092B-C50C-407E-A947-70E740481C1C}">
                <a14:useLocalDpi xmlns:a14="http://schemas.microsoft.com/office/drawing/2010/main" val="0"/>
              </a:ext>
            </a:extLst>
          </a:blip>
          <a:srcRect l="841" t="4192" r="1739" b="3615"/>
          <a:stretch/>
        </p:blipFill>
        <p:spPr bwMode="auto">
          <a:xfrm>
            <a:off x="2743200" y="3657600"/>
            <a:ext cx="3657600" cy="1478544"/>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p14="http://schemas.microsoft.com/office/powerpoint/2010/main">
        <mc:Choice Requires="p14">
          <p:contentPart p14:bwMode="auto" r:id="rId4">
            <p14:nvContentPartPr>
              <p14:cNvPr id="3" name="Ink 2"/>
              <p14:cNvContentPartPr/>
              <p14:nvPr/>
            </p14:nvContentPartPr>
            <p14:xfrm>
              <a:off x="3815280" y="6291360"/>
              <a:ext cx="2700720" cy="64080"/>
            </p14:xfrm>
          </p:contentPart>
        </mc:Choice>
        <mc:Fallback xmlns="">
          <p:pic>
            <p:nvPicPr>
              <p:cNvPr id="3" name="Ink 2"/>
              <p:cNvPicPr/>
              <p:nvPr/>
            </p:nvPicPr>
            <p:blipFill>
              <a:blip r:embed="rId5"/>
              <a:stretch>
                <a:fillRect/>
              </a:stretch>
            </p:blipFill>
            <p:spPr>
              <a:xfrm>
                <a:off x="3808080" y="6279480"/>
                <a:ext cx="2719800" cy="89280"/>
              </a:xfrm>
              <a:prstGeom prst="rect">
                <a:avLst/>
              </a:prstGeom>
            </p:spPr>
          </p:pic>
        </mc:Fallback>
      </mc:AlternateContent>
    </p:spTree>
    <p:extLst>
      <p:ext uri="{BB962C8B-B14F-4D97-AF65-F5344CB8AC3E}">
        <p14:creationId xmlns:p14="http://schemas.microsoft.com/office/powerpoint/2010/main" val="16524240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38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9" end="9"/>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10" end="10"/>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261"/>
        <p:cNvGrpSpPr/>
        <p:nvPr/>
      </p:nvGrpSpPr>
      <p:grpSpPr>
        <a:xfrm>
          <a:off x="0" y="0"/>
          <a:ext cx="0" cy="0"/>
          <a:chOff x="0" y="0"/>
          <a:chExt cx="0" cy="0"/>
        </a:xfrm>
      </p:grpSpPr>
      <p:sp>
        <p:nvSpPr>
          <p:cNvPr id="262" name="Shape 262"/>
          <p:cNvSpPr txBox="1">
            <a:spLocks noGrp="1"/>
          </p:cNvSpPr>
          <p:nvPr>
            <p:ph type="title"/>
          </p:nvPr>
        </p:nvSpPr>
        <p:spPr>
          <a:prstGeom prst="rect">
            <a:avLst/>
          </a:prstGeom>
        </p:spPr>
        <p:txBody>
          <a:bodyPr lIns="91425" tIns="91425" rIns="91425" bIns="91425" anchor="t" anchorCtr="0">
            <a:noAutofit/>
          </a:bodyPr>
          <a:lstStyle/>
          <a:p>
            <a:pPr lvl="0" rtl="0">
              <a:spcBef>
                <a:spcPts val="0"/>
              </a:spcBef>
              <a:buNone/>
            </a:pPr>
            <a:r>
              <a:rPr lang="en-US" dirty="0" err="1">
                <a:sym typeface="Montserrat"/>
              </a:rPr>
              <a:t>Duolingo</a:t>
            </a:r>
            <a:r>
              <a:rPr lang="en-US" dirty="0">
                <a:sym typeface="Montserrat"/>
              </a:rPr>
              <a:t> – Crowdsourced Translation</a:t>
            </a:r>
          </a:p>
          <a:p>
            <a:pPr lvl="0" rtl="0">
              <a:spcBef>
                <a:spcPts val="0"/>
              </a:spcBef>
              <a:buNone/>
            </a:pPr>
            <a:endParaRPr dirty="0">
              <a:sym typeface="Montserrat"/>
            </a:endParaRPr>
          </a:p>
        </p:txBody>
      </p:sp>
      <p:sp>
        <p:nvSpPr>
          <p:cNvPr id="263" name="Shape 263"/>
          <p:cNvSpPr txBox="1">
            <a:spLocks noGrp="1"/>
          </p:cNvSpPr>
          <p:nvPr>
            <p:ph type="sldNum" sz="quarter" idx="10"/>
          </p:nvPr>
        </p:nvSpPr>
        <p:spPr>
          <a:prstGeom prst="rect">
            <a:avLst/>
          </a:prstGeom>
        </p:spPr>
        <p:txBody>
          <a:bodyPr lIns="91425" tIns="91425" rIns="91425" bIns="91425" anchor="ctr" anchorCtr="0">
            <a:noAutofit/>
          </a:bodyPr>
          <a:lstStyle/>
          <a:p>
            <a:pPr lvl="0" rtl="0">
              <a:spcBef>
                <a:spcPts val="0"/>
              </a:spcBef>
              <a:buNone/>
            </a:pPr>
            <a:fld id="{00000000-1234-1234-1234-123412341234}" type="slidenum">
              <a:rPr lang="en-US"/>
              <a:t>37</a:t>
            </a:fld>
            <a:endParaRPr lang="en-US"/>
          </a:p>
        </p:txBody>
      </p:sp>
      <p:sp>
        <p:nvSpPr>
          <p:cNvPr id="3" name="Content Placeholder 2"/>
          <p:cNvSpPr>
            <a:spLocks noGrp="1"/>
          </p:cNvSpPr>
          <p:nvPr>
            <p:ph idx="1"/>
          </p:nvPr>
        </p:nvSpPr>
        <p:spPr/>
        <p:txBody>
          <a:bodyPr/>
          <a:lstStyle/>
          <a:p>
            <a:r>
              <a:rPr lang="en-US" sz="2000" dirty="0">
                <a:hlinkClick r:id="rId3"/>
              </a:rPr>
              <a:t>https://www.ted.com/talks/luis_von_ahn_massive_scale_online_collaboration?language=en#t-679097</a:t>
            </a:r>
            <a:r>
              <a:rPr lang="en-US" sz="2000" dirty="0"/>
              <a:t> </a:t>
            </a:r>
          </a:p>
          <a:p>
            <a:endParaRPr lang="en-US" dirty="0"/>
          </a:p>
        </p:txBody>
      </p:sp>
      <p:pic>
        <p:nvPicPr>
          <p:cNvPr id="8" name="Shape 264"/>
          <p:cNvPicPr preferRelativeResize="0">
            <a:picLocks noChangeAspect="1"/>
          </p:cNvPicPr>
          <p:nvPr/>
        </p:nvPicPr>
        <p:blipFill>
          <a:blip r:embed="rId4">
            <a:alphaModFix/>
          </a:blip>
          <a:stretch>
            <a:fillRect/>
          </a:stretch>
        </p:blipFill>
        <p:spPr bwMode="auto">
          <a:xfrm>
            <a:off x="914400" y="2194560"/>
            <a:ext cx="7315200" cy="4281317"/>
          </a:xfrm>
          <a:prstGeom prst="rect">
            <a:avLst/>
          </a:prstGeom>
          <a:noFill/>
          <a:ln w="9525">
            <a:noFill/>
            <a:miter lim="800000"/>
            <a:headEnd/>
            <a:tailEnd/>
          </a:ln>
        </p:spPr>
      </p:pic>
    </p:spTree>
    <p:extLst>
      <p:ext uri="{BB962C8B-B14F-4D97-AF65-F5344CB8AC3E}">
        <p14:creationId xmlns:p14="http://schemas.microsoft.com/office/powerpoint/2010/main" val="24740612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269"/>
        <p:cNvGrpSpPr/>
        <p:nvPr/>
      </p:nvGrpSpPr>
      <p:grpSpPr>
        <a:xfrm>
          <a:off x="0" y="0"/>
          <a:ext cx="0" cy="0"/>
          <a:chOff x="0" y="0"/>
          <a:chExt cx="0" cy="0"/>
        </a:xfrm>
      </p:grpSpPr>
      <p:sp>
        <p:nvSpPr>
          <p:cNvPr id="270" name="Shape 270"/>
          <p:cNvSpPr txBox="1">
            <a:spLocks noGrp="1"/>
          </p:cNvSpPr>
          <p:nvPr>
            <p:ph type="title"/>
          </p:nvPr>
        </p:nvSpPr>
        <p:spPr>
          <a:prstGeom prst="rect">
            <a:avLst/>
          </a:prstGeom>
        </p:spPr>
        <p:txBody>
          <a:bodyPr lIns="91425" tIns="91425" rIns="91425" bIns="91425" anchor="t" anchorCtr="0">
            <a:noAutofit/>
          </a:bodyPr>
          <a:lstStyle/>
          <a:p>
            <a:pPr lvl="0" rtl="0">
              <a:spcBef>
                <a:spcPts val="0"/>
              </a:spcBef>
              <a:buNone/>
            </a:pPr>
            <a:r>
              <a:rPr lang="en-US" dirty="0">
                <a:sym typeface="Montserrat"/>
              </a:rPr>
              <a:t>fold.it</a:t>
            </a:r>
          </a:p>
          <a:p>
            <a:pPr lvl="0" rtl="0">
              <a:spcBef>
                <a:spcPts val="0"/>
              </a:spcBef>
              <a:buNone/>
            </a:pPr>
            <a:endParaRPr dirty="0">
              <a:sym typeface="Montserrat"/>
            </a:endParaRPr>
          </a:p>
        </p:txBody>
      </p:sp>
      <p:sp>
        <p:nvSpPr>
          <p:cNvPr id="271" name="Shape 271"/>
          <p:cNvSpPr txBox="1">
            <a:spLocks noGrp="1"/>
          </p:cNvSpPr>
          <p:nvPr>
            <p:ph type="sldNum" sz="quarter" idx="10"/>
          </p:nvPr>
        </p:nvSpPr>
        <p:spPr>
          <a:prstGeom prst="rect">
            <a:avLst/>
          </a:prstGeom>
        </p:spPr>
        <p:txBody>
          <a:bodyPr lIns="91425" tIns="91425" rIns="91425" bIns="91425" anchor="ctr" anchorCtr="0">
            <a:noAutofit/>
          </a:bodyPr>
          <a:lstStyle/>
          <a:p>
            <a:pPr lvl="0" rtl="0">
              <a:spcBef>
                <a:spcPts val="0"/>
              </a:spcBef>
              <a:buNone/>
            </a:pPr>
            <a:fld id="{00000000-1234-1234-1234-123412341234}" type="slidenum">
              <a:rPr lang="en-US"/>
              <a:t>38</a:t>
            </a:fld>
            <a:endParaRPr lang="en-US"/>
          </a:p>
        </p:txBody>
      </p:sp>
      <p:pic>
        <p:nvPicPr>
          <p:cNvPr id="6" name="Shape 272" descr="foldit.png"/>
          <p:cNvPicPr preferRelativeResize="0">
            <a:picLocks noGrp="1"/>
          </p:cNvPicPr>
          <p:nvPr>
            <p:ph idx="1"/>
          </p:nvPr>
        </p:nvPicPr>
        <p:blipFill rotWithShape="1">
          <a:blip r:embed="rId3">
            <a:alphaModFix/>
          </a:blip>
          <a:srcRect l="8517" r="8142"/>
          <a:stretch/>
        </p:blipFill>
        <p:spPr>
          <a:xfrm>
            <a:off x="791360" y="1362075"/>
            <a:ext cx="7577154" cy="4972050"/>
          </a:xfrm>
          <a:prstGeom prst="rect">
            <a:avLst/>
          </a:prstGeom>
          <a:noFill/>
          <a:ln>
            <a:noFill/>
          </a:ln>
        </p:spPr>
      </p:pic>
    </p:spTree>
    <p:extLst>
      <p:ext uri="{BB962C8B-B14F-4D97-AF65-F5344CB8AC3E}">
        <p14:creationId xmlns:p14="http://schemas.microsoft.com/office/powerpoint/2010/main" val="100446055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277"/>
        <p:cNvGrpSpPr/>
        <p:nvPr/>
      </p:nvGrpSpPr>
      <p:grpSpPr>
        <a:xfrm>
          <a:off x="0" y="0"/>
          <a:ext cx="0" cy="0"/>
          <a:chOff x="0" y="0"/>
          <a:chExt cx="0" cy="0"/>
        </a:xfrm>
      </p:grpSpPr>
      <p:sp>
        <p:nvSpPr>
          <p:cNvPr id="278" name="Shape 278"/>
          <p:cNvSpPr txBox="1">
            <a:spLocks noGrp="1"/>
          </p:cNvSpPr>
          <p:nvPr>
            <p:ph type="title"/>
          </p:nvPr>
        </p:nvSpPr>
        <p:spPr>
          <a:prstGeom prst="rect">
            <a:avLst/>
          </a:prstGeom>
        </p:spPr>
        <p:txBody>
          <a:bodyPr lIns="91425" tIns="91425" rIns="91425" bIns="91425" anchor="t" anchorCtr="0">
            <a:noAutofit/>
          </a:bodyPr>
          <a:lstStyle/>
          <a:p>
            <a:pPr lvl="0" rtl="0">
              <a:spcBef>
                <a:spcPts val="0"/>
              </a:spcBef>
              <a:buNone/>
            </a:pPr>
            <a:r>
              <a:rPr lang="en-US" dirty="0">
                <a:sym typeface="Montserrat"/>
              </a:rPr>
              <a:t>fold.it</a:t>
            </a:r>
            <a:endParaRPr lang="en-US" dirty="0">
              <a:sym typeface="Montserrat"/>
              <a:hlinkClick r:id="rId4"/>
            </a:endParaRPr>
          </a:p>
          <a:p>
            <a:pPr lvl="0" rtl="0">
              <a:spcBef>
                <a:spcPts val="0"/>
              </a:spcBef>
              <a:buNone/>
            </a:pPr>
            <a:endParaRPr sz="3600" dirty="0">
              <a:solidFill>
                <a:srgbClr val="3C78D8"/>
              </a:solidFill>
              <a:latin typeface="Montserrat"/>
              <a:ea typeface="Montserrat"/>
              <a:cs typeface="Montserrat"/>
              <a:sym typeface="Montserrat"/>
            </a:endParaRPr>
          </a:p>
        </p:txBody>
      </p:sp>
      <p:sp>
        <p:nvSpPr>
          <p:cNvPr id="2" name="Content Placeholder 1"/>
          <p:cNvSpPr>
            <a:spLocks noGrp="1"/>
          </p:cNvSpPr>
          <p:nvPr>
            <p:ph idx="1"/>
          </p:nvPr>
        </p:nvSpPr>
        <p:spPr/>
        <p:txBody>
          <a:bodyPr/>
          <a:lstStyle/>
          <a:p>
            <a:r>
              <a:rPr lang="en-US" dirty="0">
                <a:hlinkClick r:id="rId4"/>
              </a:rPr>
              <a:t>https://vimeo.com/51888393</a:t>
            </a:r>
            <a:r>
              <a:rPr lang="en-US" dirty="0"/>
              <a:t> </a:t>
            </a:r>
          </a:p>
        </p:txBody>
      </p:sp>
      <p:sp>
        <p:nvSpPr>
          <p:cNvPr id="279" name="Shape 279"/>
          <p:cNvSpPr txBox="1">
            <a:spLocks noGrp="1"/>
          </p:cNvSpPr>
          <p:nvPr>
            <p:ph type="sldNum" sz="quarter" idx="10"/>
          </p:nvPr>
        </p:nvSpPr>
        <p:spPr>
          <a:prstGeom prst="rect">
            <a:avLst/>
          </a:prstGeom>
        </p:spPr>
        <p:txBody>
          <a:bodyPr lIns="91425" tIns="91425" rIns="91425" bIns="91425" anchor="ctr" anchorCtr="0">
            <a:noAutofit/>
          </a:bodyPr>
          <a:lstStyle/>
          <a:p>
            <a:pPr lvl="0" rtl="0">
              <a:spcBef>
                <a:spcPts val="0"/>
              </a:spcBef>
              <a:buNone/>
            </a:pPr>
            <a:fld id="{00000000-1234-1234-1234-123412341234}" type="slidenum">
              <a:rPr lang="en-US"/>
              <a:t>39</a:t>
            </a:fld>
            <a:endParaRPr lang="en-US"/>
          </a:p>
        </p:txBody>
      </p:sp>
      <p:pic>
        <p:nvPicPr>
          <p:cNvPr id="3" name="51888393"/>
          <p:cNvPicPr>
            <a:picLocks noRot="1" noChangeAspect="1"/>
          </p:cNvPicPr>
          <p:nvPr>
            <a:videoFile r:link="rId1"/>
          </p:nvPr>
        </p:nvPicPr>
        <p:blipFill>
          <a:blip r:embed="rId5"/>
          <a:stretch>
            <a:fillRect/>
          </a:stretch>
        </p:blipFill>
        <p:spPr>
          <a:xfrm>
            <a:off x="914400" y="2194560"/>
            <a:ext cx="7315200" cy="4114800"/>
          </a:xfrm>
          <a:prstGeom prst="rect">
            <a:avLst/>
          </a:prstGeom>
        </p:spPr>
      </p:pic>
    </p:spTree>
    <p:extLst>
      <p:ext uri="{BB962C8B-B14F-4D97-AF65-F5344CB8AC3E}">
        <p14:creationId xmlns:p14="http://schemas.microsoft.com/office/powerpoint/2010/main" val="30088966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Outline</a:t>
            </a:r>
          </a:p>
        </p:txBody>
      </p:sp>
      <p:sp>
        <p:nvSpPr>
          <p:cNvPr id="3" name="Content Placeholder 2"/>
          <p:cNvSpPr>
            <a:spLocks noGrp="1"/>
          </p:cNvSpPr>
          <p:nvPr>
            <p:ph idx="1"/>
          </p:nvPr>
        </p:nvSpPr>
        <p:spPr/>
        <p:txBody>
          <a:bodyPr/>
          <a:lstStyle/>
          <a:p>
            <a:r>
              <a:rPr lang="en-US" b="1" dirty="0">
                <a:solidFill>
                  <a:srgbClr val="4B2A85"/>
                </a:solidFill>
              </a:rPr>
              <a:t>Accessibility</a:t>
            </a:r>
          </a:p>
          <a:p>
            <a:r>
              <a:rPr lang="en-US" dirty="0"/>
              <a:t>Technology and the Developing World</a:t>
            </a:r>
          </a:p>
          <a:p>
            <a:r>
              <a:rPr lang="en-US" dirty="0"/>
              <a:t>Crowdsourcing</a:t>
            </a:r>
          </a:p>
          <a:p>
            <a:endParaRPr lang="en-US" dirty="0"/>
          </a:p>
        </p:txBody>
      </p:sp>
      <p:sp>
        <p:nvSpPr>
          <p:cNvPr id="4" name="Slide Number Placeholder 3"/>
          <p:cNvSpPr>
            <a:spLocks noGrp="1"/>
          </p:cNvSpPr>
          <p:nvPr>
            <p:ph type="sldNum" sz="quarter" idx="10"/>
          </p:nvPr>
        </p:nvSpPr>
        <p:spPr/>
        <p:txBody>
          <a:bodyPr/>
          <a:lstStyle/>
          <a:p>
            <a:fld id="{88226397-485F-4BB0-931C-8A629C361199}" type="slidenum">
              <a:rPr lang="en-US" smtClean="0"/>
              <a:t>4</a:t>
            </a:fld>
            <a:endParaRPr lang="en-US"/>
          </a:p>
        </p:txBody>
      </p:sp>
    </p:spTree>
    <p:extLst>
      <p:ext uri="{BB962C8B-B14F-4D97-AF65-F5344CB8AC3E}">
        <p14:creationId xmlns:p14="http://schemas.microsoft.com/office/powerpoint/2010/main" val="227276273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Why Does Crowdsourcing Work?</a:t>
            </a:r>
          </a:p>
        </p:txBody>
      </p:sp>
      <p:sp>
        <p:nvSpPr>
          <p:cNvPr id="3" name="Content Placeholder 2"/>
          <p:cNvSpPr>
            <a:spLocks noGrp="1"/>
          </p:cNvSpPr>
          <p:nvPr>
            <p:ph idx="1"/>
          </p:nvPr>
        </p:nvSpPr>
        <p:spPr/>
        <p:txBody>
          <a:bodyPr/>
          <a:lstStyle/>
          <a:p>
            <a:r>
              <a:rPr lang="en-US" dirty="0"/>
              <a:t>People bring a variety of skills to the problem</a:t>
            </a:r>
          </a:p>
          <a:p>
            <a:pPr lvl="1"/>
            <a:r>
              <a:rPr lang="en-US" dirty="0"/>
              <a:t>Gamers may be better at 3D visualization than people with medical research knowledge</a:t>
            </a:r>
          </a:p>
          <a:p>
            <a:pPr lvl="1"/>
            <a:r>
              <a:rPr lang="en-US" dirty="0"/>
              <a:t>Collective intelligence can sometimes trump a few smart people</a:t>
            </a:r>
          </a:p>
          <a:p>
            <a:pPr lvl="2"/>
            <a:endParaRPr lang="en-US" dirty="0"/>
          </a:p>
          <a:p>
            <a:r>
              <a:rPr lang="en-US" dirty="0"/>
              <a:t>Motivated “solvers”</a:t>
            </a:r>
          </a:p>
          <a:p>
            <a:pPr lvl="1"/>
            <a:r>
              <a:rPr lang="en-US" dirty="0"/>
              <a:t>Large supply of workers with time to spare</a:t>
            </a:r>
          </a:p>
          <a:p>
            <a:pPr lvl="1"/>
            <a:r>
              <a:rPr lang="en-US" dirty="0"/>
              <a:t>Participating in something new is fun</a:t>
            </a:r>
          </a:p>
          <a:p>
            <a:endParaRPr lang="en-US" dirty="0"/>
          </a:p>
        </p:txBody>
      </p:sp>
      <p:sp>
        <p:nvSpPr>
          <p:cNvPr id="4" name="Slide Number Placeholder 3"/>
          <p:cNvSpPr>
            <a:spLocks noGrp="1"/>
          </p:cNvSpPr>
          <p:nvPr>
            <p:ph type="sldNum" sz="quarter" idx="10"/>
          </p:nvPr>
        </p:nvSpPr>
        <p:spPr/>
        <p:txBody>
          <a:bodyPr/>
          <a:lstStyle/>
          <a:p>
            <a:fld id="{88226397-485F-4BB0-931C-8A629C361199}" type="slidenum">
              <a:rPr lang="en-US" smtClean="0"/>
              <a:t>40</a:t>
            </a:fld>
            <a:endParaRPr lang="en-US"/>
          </a:p>
        </p:txBody>
      </p:sp>
    </p:spTree>
    <p:extLst>
      <p:ext uri="{BB962C8B-B14F-4D97-AF65-F5344CB8AC3E}">
        <p14:creationId xmlns:p14="http://schemas.microsoft.com/office/powerpoint/2010/main" val="318747886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Computing for Social Good</a:t>
            </a:r>
          </a:p>
        </p:txBody>
      </p:sp>
      <p:sp>
        <p:nvSpPr>
          <p:cNvPr id="3" name="Content Placeholder 2"/>
          <p:cNvSpPr>
            <a:spLocks noGrp="1"/>
          </p:cNvSpPr>
          <p:nvPr>
            <p:ph idx="1"/>
          </p:nvPr>
        </p:nvSpPr>
        <p:spPr/>
        <p:txBody>
          <a:bodyPr/>
          <a:lstStyle/>
          <a:p>
            <a:r>
              <a:rPr lang="en-US" dirty="0"/>
              <a:t>Computing (and the Internet) allow us to affect the lives of a much wider range of people than ever before</a:t>
            </a:r>
          </a:p>
          <a:p>
            <a:pPr lvl="1"/>
            <a:r>
              <a:rPr lang="en-US" dirty="0"/>
              <a:t>We still need to be aware of the needs of our users and take </a:t>
            </a:r>
            <a:r>
              <a:rPr lang="en-US" b="1" dirty="0"/>
              <a:t>accessibility </a:t>
            </a:r>
            <a:r>
              <a:rPr lang="en-US" dirty="0"/>
              <a:t>into account to not exclude subsets of the population</a:t>
            </a:r>
          </a:p>
          <a:p>
            <a:pPr lvl="1"/>
            <a:r>
              <a:rPr lang="en-US" dirty="0"/>
              <a:t>Designing </a:t>
            </a:r>
            <a:r>
              <a:rPr lang="en-US" b="1" dirty="0"/>
              <a:t>technology for the developing world</a:t>
            </a:r>
            <a:r>
              <a:rPr lang="en-US" dirty="0"/>
              <a:t> must take the environment and culture into account</a:t>
            </a:r>
          </a:p>
          <a:p>
            <a:pPr lvl="1"/>
            <a:r>
              <a:rPr lang="en-US" b="1" dirty="0"/>
              <a:t>Crowdsourcing </a:t>
            </a:r>
            <a:r>
              <a:rPr lang="en-US" dirty="0"/>
              <a:t>can harness some of the power and reach of the Internet towards shared goals</a:t>
            </a:r>
          </a:p>
          <a:p>
            <a:pPr lvl="2"/>
            <a:endParaRPr lang="en-US" dirty="0"/>
          </a:p>
          <a:p>
            <a:r>
              <a:rPr lang="en-US" dirty="0"/>
              <a:t>Lots of other ways to promote social good!</a:t>
            </a:r>
          </a:p>
          <a:p>
            <a:pPr lvl="1"/>
            <a:endParaRPr lang="en-US" dirty="0"/>
          </a:p>
        </p:txBody>
      </p:sp>
      <p:sp>
        <p:nvSpPr>
          <p:cNvPr id="4" name="Slide Number Placeholder 3"/>
          <p:cNvSpPr>
            <a:spLocks noGrp="1"/>
          </p:cNvSpPr>
          <p:nvPr>
            <p:ph type="sldNum" sz="quarter" idx="10"/>
          </p:nvPr>
        </p:nvSpPr>
        <p:spPr/>
        <p:txBody>
          <a:bodyPr/>
          <a:lstStyle/>
          <a:p>
            <a:fld id="{88226397-485F-4BB0-931C-8A629C361199}" type="slidenum">
              <a:rPr lang="en-US" smtClean="0"/>
              <a:t>41</a:t>
            </a:fld>
            <a:endParaRPr lang="en-US"/>
          </a:p>
        </p:txBody>
      </p:sp>
    </p:spTree>
    <p:extLst>
      <p:ext uri="{BB962C8B-B14F-4D97-AF65-F5344CB8AC3E}">
        <p14:creationId xmlns:p14="http://schemas.microsoft.com/office/powerpoint/2010/main" val="33674420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Accessibility</a:t>
            </a:r>
          </a:p>
        </p:txBody>
      </p:sp>
      <p:sp>
        <p:nvSpPr>
          <p:cNvPr id="3" name="Content Placeholder 2"/>
          <p:cNvSpPr>
            <a:spLocks noGrp="1"/>
          </p:cNvSpPr>
          <p:nvPr>
            <p:ph idx="1"/>
          </p:nvPr>
        </p:nvSpPr>
        <p:spPr/>
        <p:txBody>
          <a:bodyPr/>
          <a:lstStyle/>
          <a:p>
            <a:r>
              <a:rPr lang="en-US" dirty="0"/>
              <a:t>One definition:  </a:t>
            </a:r>
          </a:p>
          <a:p>
            <a:pPr marL="0" indent="0" algn="ctr">
              <a:spcBef>
                <a:spcPts val="1800"/>
              </a:spcBef>
              <a:spcAft>
                <a:spcPts val="1800"/>
              </a:spcAft>
              <a:buNone/>
            </a:pPr>
            <a:r>
              <a:rPr lang="en-US" sz="3600" dirty="0">
                <a:solidFill>
                  <a:srgbClr val="FF0000"/>
                </a:solidFill>
              </a:rPr>
              <a:t>“The ability for someone </a:t>
            </a:r>
            <a:br>
              <a:rPr lang="en-US" sz="3600" dirty="0">
                <a:solidFill>
                  <a:srgbClr val="FF0000"/>
                </a:solidFill>
              </a:rPr>
            </a:br>
            <a:r>
              <a:rPr lang="en-US" sz="3600" dirty="0">
                <a:solidFill>
                  <a:srgbClr val="FF0000"/>
                </a:solidFill>
              </a:rPr>
              <a:t>to use a service or tool.”</a:t>
            </a:r>
          </a:p>
          <a:p>
            <a:pPr lvl="1"/>
            <a:r>
              <a:rPr lang="en-US" dirty="0"/>
              <a:t>This is </a:t>
            </a:r>
            <a:r>
              <a:rPr lang="en-US" i="1" dirty="0"/>
              <a:t>very</a:t>
            </a:r>
            <a:r>
              <a:rPr lang="en-US" dirty="0"/>
              <a:t> broad</a:t>
            </a:r>
          </a:p>
          <a:p>
            <a:pPr lvl="1"/>
            <a:r>
              <a:rPr lang="en-US" dirty="0"/>
              <a:t>Often talked about in the context of </a:t>
            </a:r>
            <a:r>
              <a:rPr lang="en-US" b="1" dirty="0"/>
              <a:t>disabilities</a:t>
            </a:r>
            <a:r>
              <a:rPr lang="en-US" dirty="0"/>
              <a:t>, but access applies to </a:t>
            </a:r>
            <a:r>
              <a:rPr lang="en-US" i="1" dirty="0"/>
              <a:t>everyone</a:t>
            </a:r>
            <a:r>
              <a:rPr lang="en-US" dirty="0"/>
              <a:t> and </a:t>
            </a:r>
            <a:r>
              <a:rPr lang="en-US" i="1" dirty="0"/>
              <a:t>any</a:t>
            </a:r>
            <a:r>
              <a:rPr lang="en-US" dirty="0"/>
              <a:t> situation</a:t>
            </a:r>
          </a:p>
          <a:p>
            <a:pPr lvl="2"/>
            <a:endParaRPr lang="en-US" dirty="0"/>
          </a:p>
        </p:txBody>
      </p:sp>
      <p:sp>
        <p:nvSpPr>
          <p:cNvPr id="4" name="Slide Number Placeholder 3"/>
          <p:cNvSpPr>
            <a:spLocks noGrp="1"/>
          </p:cNvSpPr>
          <p:nvPr>
            <p:ph type="sldNum" sz="quarter" idx="10"/>
          </p:nvPr>
        </p:nvSpPr>
        <p:spPr/>
        <p:txBody>
          <a:bodyPr/>
          <a:lstStyle/>
          <a:p>
            <a:fld id="{88226397-485F-4BB0-931C-8A629C361199}" type="slidenum">
              <a:rPr lang="en-US" smtClean="0"/>
              <a:t>5</a:t>
            </a:fld>
            <a:endParaRPr lang="en-US"/>
          </a:p>
        </p:txBody>
      </p:sp>
    </p:spTree>
    <p:extLst>
      <p:ext uri="{BB962C8B-B14F-4D97-AF65-F5344CB8AC3E}">
        <p14:creationId xmlns:p14="http://schemas.microsoft.com/office/powerpoint/2010/main" val="24218268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Accessibility Benefits Example</a:t>
            </a:r>
          </a:p>
        </p:txBody>
      </p:sp>
      <p:sp>
        <p:nvSpPr>
          <p:cNvPr id="3" name="Content Placeholder 2"/>
          <p:cNvSpPr>
            <a:spLocks noGrp="1"/>
          </p:cNvSpPr>
          <p:nvPr>
            <p:ph idx="1"/>
          </p:nvPr>
        </p:nvSpPr>
        <p:spPr/>
        <p:txBody>
          <a:bodyPr/>
          <a:lstStyle/>
          <a:p>
            <a:r>
              <a:rPr lang="en-US" dirty="0"/>
              <a:t>“</a:t>
            </a:r>
            <a:r>
              <a:rPr lang="en-US" i="1" dirty="0"/>
              <a:t>Where Luxury Meets Accessibility</a:t>
            </a:r>
            <a:r>
              <a:rPr lang="en-US" dirty="0"/>
              <a:t>”</a:t>
            </a:r>
          </a:p>
          <a:p>
            <a:pPr lvl="1"/>
            <a:r>
              <a:rPr lang="en-US" dirty="0">
                <a:hlinkClick r:id="rId2"/>
              </a:rPr>
              <a:t>https://www.nytimes.com/2019/</a:t>
            </a:r>
            <a:br>
              <a:rPr lang="en-US" dirty="0">
                <a:hlinkClick r:id="rId2"/>
              </a:rPr>
            </a:br>
            <a:r>
              <a:rPr lang="en-US" dirty="0">
                <a:hlinkClick r:id="rId2"/>
              </a:rPr>
              <a:t>02/08/</a:t>
            </a:r>
            <a:r>
              <a:rPr lang="en-US" dirty="0" err="1">
                <a:hlinkClick r:id="rId2"/>
              </a:rPr>
              <a:t>realestate</a:t>
            </a:r>
            <a:r>
              <a:rPr lang="en-US" dirty="0">
                <a:hlinkClick r:id="rId2"/>
              </a:rPr>
              <a:t>/where-luxury-</a:t>
            </a:r>
            <a:br>
              <a:rPr lang="en-US" dirty="0">
                <a:hlinkClick r:id="rId2"/>
              </a:rPr>
            </a:br>
            <a:r>
              <a:rPr lang="en-US" dirty="0">
                <a:hlinkClick r:id="rId2"/>
              </a:rPr>
              <a:t>meets-accessibility.html</a:t>
            </a:r>
            <a:endParaRPr lang="en-US" dirty="0"/>
          </a:p>
          <a:p>
            <a:pPr lvl="1"/>
            <a:r>
              <a:rPr lang="en-US" dirty="0"/>
              <a:t>“Even fully mobile residents might </a:t>
            </a:r>
            <a:br>
              <a:rPr lang="en-US" dirty="0"/>
            </a:br>
            <a:r>
              <a:rPr lang="en-US" dirty="0"/>
              <a:t>enjoy the spaciousness in the </a:t>
            </a:r>
            <a:br>
              <a:rPr lang="en-US" dirty="0"/>
            </a:br>
            <a:r>
              <a:rPr lang="en-US" dirty="0"/>
              <a:t>bathrooms. ‘It’s like we used one </a:t>
            </a:r>
            <a:br>
              <a:rPr lang="en-US" dirty="0"/>
            </a:br>
            <a:r>
              <a:rPr lang="en-US" dirty="0"/>
              <a:t>stone to kill two birds,’ he said, as </a:t>
            </a:r>
            <a:br>
              <a:rPr lang="en-US" dirty="0"/>
            </a:br>
            <a:r>
              <a:rPr lang="en-US" dirty="0"/>
              <a:t>‘it also adds a sense of luxury.’ ”</a:t>
            </a:r>
          </a:p>
          <a:p>
            <a:endParaRPr lang="en-US" dirty="0"/>
          </a:p>
        </p:txBody>
      </p:sp>
      <p:sp>
        <p:nvSpPr>
          <p:cNvPr id="4" name="Slide Number Placeholder 3"/>
          <p:cNvSpPr>
            <a:spLocks noGrp="1"/>
          </p:cNvSpPr>
          <p:nvPr>
            <p:ph type="sldNum" sz="quarter" idx="10"/>
          </p:nvPr>
        </p:nvSpPr>
        <p:spPr/>
        <p:txBody>
          <a:bodyPr/>
          <a:lstStyle/>
          <a:p>
            <a:fld id="{88226397-485F-4BB0-931C-8A629C361199}" type="slidenum">
              <a:rPr lang="en-US" smtClean="0"/>
              <a:t>6</a:t>
            </a:fld>
            <a:endParaRPr lang="en-US"/>
          </a:p>
        </p:txBody>
      </p:sp>
      <p:pic>
        <p:nvPicPr>
          <p:cNvPr id="2052" name="Picture 4" descr="https://static01.nyt.com/images/2019/02/10/realestate/10ada2/merlin_150203202_ba353a42-f834-4536-a87d-46e6d77c2f21-articleLarge.jpg?quality=75&amp;auto=webp&amp;disable=upscale"/>
          <p:cNvPicPr>
            <a:picLocks noChangeAspect="1" noChangeArrowheads="1"/>
          </p:cNvPicPr>
          <p:nvPr/>
        </p:nvPicPr>
        <p:blipFill rotWithShape="1">
          <a:blip r:embed="rId3">
            <a:extLst>
              <a:ext uri="{28A0092B-C50C-407E-A947-70E740481C1C}">
                <a14:useLocalDpi xmlns:a14="http://schemas.microsoft.com/office/drawing/2010/main" val="0"/>
              </a:ext>
            </a:extLst>
          </a:blip>
          <a:srcRect t="14110"/>
          <a:stretch/>
        </p:blipFill>
        <p:spPr bwMode="auto">
          <a:xfrm>
            <a:off x="5669280" y="2011680"/>
            <a:ext cx="3291840" cy="42410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672064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1 in 5 Americans Have a Disability</a:t>
            </a:r>
          </a:p>
        </p:txBody>
      </p:sp>
      <p:sp>
        <p:nvSpPr>
          <p:cNvPr id="3" name="Content Placeholder 2"/>
          <p:cNvSpPr>
            <a:spLocks noGrp="1"/>
          </p:cNvSpPr>
          <p:nvPr>
            <p:ph idx="1"/>
          </p:nvPr>
        </p:nvSpPr>
        <p:spPr/>
        <p:txBody>
          <a:bodyPr/>
          <a:lstStyle/>
          <a:p>
            <a:r>
              <a:rPr lang="en-US" dirty="0"/>
              <a:t>This really depends on how you define disability and ask the question</a:t>
            </a:r>
          </a:p>
          <a:p>
            <a:pPr lvl="1"/>
            <a:r>
              <a:rPr lang="en-US" dirty="0"/>
              <a:t>1 in 5 comes from the US Census Bureau</a:t>
            </a:r>
          </a:p>
          <a:p>
            <a:pPr lvl="2"/>
            <a:r>
              <a:rPr lang="en-US" dirty="0">
                <a:hlinkClick r:id="rId2"/>
              </a:rPr>
              <a:t>https://www.census.gov/newsroom/releases/archives/miscellaneous/cb12-134.html</a:t>
            </a:r>
            <a:r>
              <a:rPr lang="en-US" dirty="0"/>
              <a:t> </a:t>
            </a:r>
          </a:p>
          <a:p>
            <a:pPr lvl="1"/>
            <a:r>
              <a:rPr lang="en-US" dirty="0"/>
              <a:t>1 in 7, 1 in 8 are other common answers, or 1 in 4 “adults”</a:t>
            </a:r>
          </a:p>
          <a:p>
            <a:pPr lvl="1"/>
            <a:r>
              <a:rPr lang="en-US" dirty="0"/>
              <a:t>1 in 3 above the age of 65</a:t>
            </a:r>
          </a:p>
          <a:p>
            <a:pPr lvl="2"/>
            <a:r>
              <a:rPr lang="en-US" dirty="0">
                <a:hlinkClick r:id="rId3"/>
              </a:rPr>
              <a:t>https://disabilitycompendium.org/sites/default/files/user-uploads/2017_AnnualReport_2017_FINAL.pdf</a:t>
            </a:r>
            <a:r>
              <a:rPr lang="en-US" dirty="0"/>
              <a:t> </a:t>
            </a:r>
          </a:p>
          <a:p>
            <a:pPr lvl="2"/>
            <a:endParaRPr lang="en-US" dirty="0"/>
          </a:p>
          <a:p>
            <a:r>
              <a:rPr lang="en-US" dirty="0"/>
              <a:t>Disability is </a:t>
            </a:r>
            <a:r>
              <a:rPr lang="en-US" i="1" dirty="0"/>
              <a:t>situational</a:t>
            </a:r>
            <a:r>
              <a:rPr lang="en-US" dirty="0"/>
              <a:t>, by time and location</a:t>
            </a:r>
          </a:p>
          <a:p>
            <a:pPr lvl="2"/>
            <a:endParaRPr lang="en-US" dirty="0"/>
          </a:p>
          <a:p>
            <a:r>
              <a:rPr lang="en-US" b="1" dirty="0"/>
              <a:t>Bottom line:</a:t>
            </a:r>
            <a:r>
              <a:rPr lang="en-US" dirty="0"/>
              <a:t>  it’s a large number of people</a:t>
            </a:r>
          </a:p>
          <a:p>
            <a:endParaRPr lang="en-US" dirty="0"/>
          </a:p>
        </p:txBody>
      </p:sp>
      <p:sp>
        <p:nvSpPr>
          <p:cNvPr id="4" name="Slide Number Placeholder 3"/>
          <p:cNvSpPr>
            <a:spLocks noGrp="1"/>
          </p:cNvSpPr>
          <p:nvPr>
            <p:ph type="sldNum" sz="quarter" idx="10"/>
          </p:nvPr>
        </p:nvSpPr>
        <p:spPr/>
        <p:txBody>
          <a:bodyPr/>
          <a:lstStyle/>
          <a:p>
            <a:fld id="{88226397-485F-4BB0-931C-8A629C361199}" type="slidenum">
              <a:rPr lang="en-US" smtClean="0"/>
              <a:t>7</a:t>
            </a:fld>
            <a:endParaRPr lang="en-US"/>
          </a:p>
        </p:txBody>
      </p:sp>
    </p:spTree>
    <p:extLst>
      <p:ext uri="{BB962C8B-B14F-4D97-AF65-F5344CB8AC3E}">
        <p14:creationId xmlns:p14="http://schemas.microsoft.com/office/powerpoint/2010/main" val="7652510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Accessibility Needs are Situational</a:t>
            </a:r>
          </a:p>
        </p:txBody>
      </p:sp>
      <p:sp>
        <p:nvSpPr>
          <p:cNvPr id="3" name="Content Placeholder 2"/>
          <p:cNvSpPr>
            <a:spLocks noGrp="1"/>
          </p:cNvSpPr>
          <p:nvPr>
            <p:ph idx="1"/>
          </p:nvPr>
        </p:nvSpPr>
        <p:spPr/>
        <p:txBody>
          <a:bodyPr/>
          <a:lstStyle/>
          <a:p>
            <a:r>
              <a:rPr lang="en-US" dirty="0"/>
              <a:t>Breaking a bone → limited mobility for a while</a:t>
            </a:r>
          </a:p>
          <a:p>
            <a:r>
              <a:rPr lang="en-US" dirty="0"/>
              <a:t>Repetitive Stress Injuries (RSIs) can be intermittent</a:t>
            </a:r>
          </a:p>
          <a:p>
            <a:r>
              <a:rPr lang="en-US" dirty="0"/>
              <a:t>Getting your pupils dilated</a:t>
            </a:r>
          </a:p>
          <a:p>
            <a:r>
              <a:rPr lang="en-US" dirty="0"/>
              <a:t>Using GPS/Maps while driving (vs walking)</a:t>
            </a:r>
          </a:p>
          <a:p>
            <a:r>
              <a:rPr lang="en-US" dirty="0"/>
              <a:t>Not being able to text easily because you’re doing it under a desk/table</a:t>
            </a:r>
          </a:p>
          <a:p>
            <a:endParaRPr lang="en-US" dirty="0"/>
          </a:p>
        </p:txBody>
      </p:sp>
      <p:sp>
        <p:nvSpPr>
          <p:cNvPr id="4" name="Slide Number Placeholder 3"/>
          <p:cNvSpPr>
            <a:spLocks noGrp="1"/>
          </p:cNvSpPr>
          <p:nvPr>
            <p:ph type="sldNum" sz="quarter" idx="10"/>
          </p:nvPr>
        </p:nvSpPr>
        <p:spPr/>
        <p:txBody>
          <a:bodyPr/>
          <a:lstStyle/>
          <a:p>
            <a:fld id="{88226397-485F-4BB0-931C-8A629C361199}" type="slidenum">
              <a:rPr lang="en-US" smtClean="0"/>
              <a:t>8</a:t>
            </a:fld>
            <a:endParaRPr lang="en-US"/>
          </a:p>
        </p:txBody>
      </p:sp>
    </p:spTree>
    <p:extLst>
      <p:ext uri="{BB962C8B-B14F-4D97-AF65-F5344CB8AC3E}">
        <p14:creationId xmlns:p14="http://schemas.microsoft.com/office/powerpoint/2010/main" val="40412121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Broad Categories of Disabilities</a:t>
            </a:r>
          </a:p>
        </p:txBody>
      </p:sp>
      <p:sp>
        <p:nvSpPr>
          <p:cNvPr id="3" name="Content Placeholder 2"/>
          <p:cNvSpPr>
            <a:spLocks noGrp="1"/>
          </p:cNvSpPr>
          <p:nvPr>
            <p:ph idx="1"/>
          </p:nvPr>
        </p:nvSpPr>
        <p:spPr/>
        <p:txBody>
          <a:bodyPr/>
          <a:lstStyle/>
          <a:p>
            <a:r>
              <a:rPr lang="en-US" dirty="0"/>
              <a:t>These do not cover all disabilities, but can help you think about users of your applications:</a:t>
            </a:r>
          </a:p>
          <a:p>
            <a:pPr lvl="1"/>
            <a:r>
              <a:rPr lang="en-US" dirty="0"/>
              <a:t>Auditory</a:t>
            </a:r>
          </a:p>
          <a:p>
            <a:pPr lvl="1"/>
            <a:r>
              <a:rPr lang="en-US" dirty="0"/>
              <a:t>Cognitive and neurological</a:t>
            </a:r>
          </a:p>
          <a:p>
            <a:pPr lvl="1"/>
            <a:r>
              <a:rPr lang="en-US" dirty="0"/>
              <a:t>Physical (motor control)</a:t>
            </a:r>
          </a:p>
          <a:p>
            <a:pPr lvl="1"/>
            <a:r>
              <a:rPr lang="en-US" dirty="0"/>
              <a:t>Speech</a:t>
            </a:r>
          </a:p>
          <a:p>
            <a:pPr lvl="1"/>
            <a:r>
              <a:rPr lang="en-US" dirty="0"/>
              <a:t>Visual (blind and low vision)</a:t>
            </a:r>
          </a:p>
          <a:p>
            <a:pPr lvl="2"/>
            <a:endParaRPr lang="en-US" dirty="0"/>
          </a:p>
          <a:p>
            <a:pPr lvl="2"/>
            <a:endParaRPr lang="en-US" dirty="0"/>
          </a:p>
          <a:p>
            <a:pPr lvl="2"/>
            <a:endParaRPr lang="en-US" dirty="0"/>
          </a:p>
          <a:p>
            <a:pPr lvl="2"/>
            <a:endParaRPr lang="en-US" dirty="0"/>
          </a:p>
          <a:p>
            <a:pPr lvl="2"/>
            <a:endParaRPr lang="en-US" dirty="0"/>
          </a:p>
          <a:p>
            <a:pPr lvl="1"/>
            <a:r>
              <a:rPr lang="en-US" dirty="0"/>
              <a:t>More:  </a:t>
            </a:r>
            <a:r>
              <a:rPr lang="en-US" sz="2000" dirty="0">
                <a:hlinkClick r:id="rId3"/>
              </a:rPr>
              <a:t>https://www.w3.org/WAI/people-use-web/abilities-barriers/</a:t>
            </a:r>
            <a:r>
              <a:rPr lang="en-US" sz="2000" dirty="0"/>
              <a:t> </a:t>
            </a:r>
            <a:endParaRPr lang="en-US" dirty="0"/>
          </a:p>
        </p:txBody>
      </p:sp>
      <p:sp>
        <p:nvSpPr>
          <p:cNvPr id="4" name="Slide Number Placeholder 3"/>
          <p:cNvSpPr>
            <a:spLocks noGrp="1"/>
          </p:cNvSpPr>
          <p:nvPr>
            <p:ph type="sldNum" sz="quarter" idx="10"/>
          </p:nvPr>
        </p:nvSpPr>
        <p:spPr/>
        <p:txBody>
          <a:bodyPr/>
          <a:lstStyle/>
          <a:p>
            <a:fld id="{88226397-485F-4BB0-931C-8A629C361199}" type="slidenum">
              <a:rPr lang="en-US" smtClean="0"/>
              <a:t>9</a:t>
            </a:fld>
            <a:endParaRPr lang="en-US"/>
          </a:p>
        </p:txBody>
      </p:sp>
      <p:pic>
        <p:nvPicPr>
          <p:cNvPr id="12294" name="Picture 6" descr="Accessibility icons"/>
          <p:cNvPicPr>
            <a:picLocks noChangeAspect="1" noChangeArrowheads="1"/>
          </p:cNvPicPr>
          <p:nvPr/>
        </p:nvPicPr>
        <p:blipFill rotWithShape="1">
          <a:blip r:embed="rId4">
            <a:extLst>
              <a:ext uri="{28A0092B-C50C-407E-A947-70E740481C1C}">
                <a14:useLocalDpi xmlns:a14="http://schemas.microsoft.com/office/drawing/2010/main" val="0"/>
              </a:ext>
            </a:extLst>
          </a:blip>
          <a:srcRect l="1982" t="5191" r="2434" b="4437"/>
          <a:stretch/>
        </p:blipFill>
        <p:spPr bwMode="auto">
          <a:xfrm>
            <a:off x="5520059" y="2535403"/>
            <a:ext cx="2776859" cy="26253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1247225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heme/theme1.xml><?xml version="1.0" encoding="utf-8"?>
<a:theme xmlns:a="http://schemas.openxmlformats.org/drawingml/2006/main" name="UWTheme-120-Wi19">
  <a:themeElements>
    <a:clrScheme name="Custom 3">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4B2A85"/>
      </a:hlink>
      <a:folHlink>
        <a:srgbClr val="DED4FF"/>
      </a:folHlink>
    </a:clrScheme>
    <a:fontScheme name="Custom 1">
      <a:majorFont>
        <a:latin typeface="Arial Narrow"/>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25400" cap="flat" cmpd="sng" algn="ctr">
          <a:solidFill>
            <a:srgbClr val="CC0000"/>
          </a:solidFill>
          <a:prstDash val="solid"/>
          <a:round/>
          <a:headEnd type="none" w="med" len="med"/>
          <a:tailEnd type="triangle" w="med" len="med"/>
        </a:ln>
        <a:effectLst/>
      </a:spPr>
      <a:bodyPr vert="horz" wrap="square" lIns="91440" tIns="45720" rIns="91440" bIns="45720" numCol="1" rtlCol="0" anchor="ctr"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sz="2000" smtClean="0">
            <a:solidFill>
              <a:srgbClr val="C00000"/>
            </a:solidFill>
            <a:latin typeface="Calibri" charset="0"/>
            <a:ea typeface="Calibri" charset="0"/>
            <a:cs typeface="Calibri" charset="0"/>
          </a:defRPr>
        </a:defPPr>
      </a:lstStyle>
    </a:spDef>
    <a:lnDef>
      <a:spPr bwMode="auto">
        <a:xfrm>
          <a:off x="0" y="0"/>
          <a:ext cx="1" cy="1"/>
        </a:xfrm>
        <a:custGeom>
          <a:avLst/>
          <a:gdLst/>
          <a:ahLst/>
          <a:cxnLst/>
          <a:rect l="0" t="0" r="0" b="0"/>
          <a:pathLst/>
        </a:custGeom>
        <a:noFill/>
        <a:ln w="25400" cap="flat" cmpd="sng" algn="ctr">
          <a:solidFill>
            <a:srgbClr val="CC0000"/>
          </a:solidFill>
          <a:prstDash val="solid"/>
          <a:round/>
          <a:headEnd type="none" w="med" len="med"/>
          <a:tailEnd type="triangl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2400" b="1" i="0" u="none" strike="noStrike" cap="none" normalizeH="0" baseline="0" smtClean="0">
            <a:ln>
              <a:noFill/>
            </a:ln>
            <a:solidFill>
              <a:schemeClr val="tx1"/>
            </a:solidFill>
            <a:effectLst/>
            <a:latin typeface="Arial Narrow" pitchFamily="34" charset="0"/>
          </a:defRPr>
        </a:defPPr>
      </a:lstStyle>
    </a:lnDef>
    <a:txDef>
      <a:spPr>
        <a:noFill/>
      </a:spPr>
      <a:bodyPr wrap="none" rtlCol="0">
        <a:spAutoFit/>
      </a:bodyPr>
      <a:lstStyle>
        <a:defPPr>
          <a:defRPr dirty="0" smtClean="0">
            <a:latin typeface="Calibri" pitchFamily="34" charset="0"/>
          </a:defRPr>
        </a:defPPr>
      </a:lstStyle>
    </a:txDef>
  </a:objectDefaults>
  <a:extraClrSchemeLst>
    <a:extraClrScheme>
      <a:clrScheme name="class1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lass1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lass1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lass1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lass1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lass1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lass1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UWTheme-120-Wi19" id="{C50F3396-D7F3-4338-9BB4-75A820C6FB58}" vid="{2CA01196-D5BA-4104-9C63-25FAC9B7530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UWTheme-120-Wi19</Template>
  <TotalTime>10414</TotalTime>
  <Words>2138</Words>
  <Application>Microsoft Macintosh PowerPoint</Application>
  <PresentationFormat>On-screen Show (4:3)</PresentationFormat>
  <Paragraphs>344</Paragraphs>
  <Slides>41</Slides>
  <Notes>15</Notes>
  <HiddenSlides>0</HiddenSlides>
  <MMClips>1</MMClips>
  <ScaleCrop>false</ScaleCrop>
  <HeadingPairs>
    <vt:vector size="6" baseType="variant">
      <vt:variant>
        <vt:lpstr>Fonts Used</vt:lpstr>
      </vt:variant>
      <vt:variant>
        <vt:i4>14</vt:i4>
      </vt:variant>
      <vt:variant>
        <vt:lpstr>Theme</vt:lpstr>
      </vt:variant>
      <vt:variant>
        <vt:i4>1</vt:i4>
      </vt:variant>
      <vt:variant>
        <vt:lpstr>Slide Titles</vt:lpstr>
      </vt:variant>
      <vt:variant>
        <vt:i4>41</vt:i4>
      </vt:variant>
    </vt:vector>
  </HeadingPairs>
  <TitlesOfParts>
    <vt:vector size="56" baseType="lpstr">
      <vt:lpstr>Arial</vt:lpstr>
      <vt:lpstr>Arial Narrow</vt:lpstr>
      <vt:lpstr>Bodoni</vt:lpstr>
      <vt:lpstr>Calibri</vt:lpstr>
      <vt:lpstr>Courier New</vt:lpstr>
      <vt:lpstr>Cutive</vt:lpstr>
      <vt:lpstr>EB Garamond</vt:lpstr>
      <vt:lpstr>Lemon</vt:lpstr>
      <vt:lpstr>Libre Baskerville</vt:lpstr>
      <vt:lpstr>Montserrat</vt:lpstr>
      <vt:lpstr>Roboto Regular</vt:lpstr>
      <vt:lpstr>Short Stack</vt:lpstr>
      <vt:lpstr>Times New Roman</vt:lpstr>
      <vt:lpstr>Wingdings</vt:lpstr>
      <vt:lpstr>UWTheme-120-Wi19</vt:lpstr>
      <vt:lpstr>Computing for Social Good CSE 120 Winter 2020</vt:lpstr>
      <vt:lpstr>Administrivia</vt:lpstr>
      <vt:lpstr>Why So Negative?</vt:lpstr>
      <vt:lpstr>Outline</vt:lpstr>
      <vt:lpstr>Accessibility</vt:lpstr>
      <vt:lpstr>Accessibility Benefits Example</vt:lpstr>
      <vt:lpstr>1 in 5 Americans Have a Disability</vt:lpstr>
      <vt:lpstr>Accessibility Needs are Situational</vt:lpstr>
      <vt:lpstr>Broad Categories of Disabilities</vt:lpstr>
      <vt:lpstr>Broad Categories of Disabilities</vt:lpstr>
      <vt:lpstr>Assistive Technology for Visual Impairment</vt:lpstr>
      <vt:lpstr>Screen Reader Technology</vt:lpstr>
      <vt:lpstr>Imaging of text</vt:lpstr>
      <vt:lpstr>Optical Character Recognition (OCR)</vt:lpstr>
      <vt:lpstr>Speech Synthesis</vt:lpstr>
      <vt:lpstr>Kurzweil Reading Machine</vt:lpstr>
      <vt:lpstr>Kurzweil Reading Machine</vt:lpstr>
      <vt:lpstr>Other Applications for Text-to-Speech</vt:lpstr>
      <vt:lpstr>Innovations from Accessible Development</vt:lpstr>
      <vt:lpstr>Accessible Technology at UW</vt:lpstr>
      <vt:lpstr>Outline</vt:lpstr>
      <vt:lpstr>PowerPoint Presentation</vt:lpstr>
      <vt:lpstr>PowerPoint Presentation</vt:lpstr>
      <vt:lpstr>PowerPoint Presentation</vt:lpstr>
      <vt:lpstr>Information &amp; Communication Technology for Development (ICTD)</vt:lpstr>
      <vt:lpstr>Technology in the Developing World</vt:lpstr>
      <vt:lpstr>Designing Technology for Unfamiliar Environments</vt:lpstr>
      <vt:lpstr>Example:</vt:lpstr>
      <vt:lpstr>Example: Digital Financial Services (DFS)</vt:lpstr>
      <vt:lpstr>Mobile Money</vt:lpstr>
      <vt:lpstr>Digital Financial Services Challenges</vt:lpstr>
      <vt:lpstr>Outline</vt:lpstr>
      <vt:lpstr>Crowdsourcing</vt:lpstr>
      <vt:lpstr>Wikipedia – Crowdsourced Knowledge</vt:lpstr>
      <vt:lpstr>Crowdfunding – Crowdsourced Money</vt:lpstr>
      <vt:lpstr>Crowdsourced Digitization</vt:lpstr>
      <vt:lpstr>Duolingo – Crowdsourced Translation </vt:lpstr>
      <vt:lpstr>fold.it </vt:lpstr>
      <vt:lpstr>fold.it </vt:lpstr>
      <vt:lpstr>Why Does Crowdsourcing Work?</vt:lpstr>
      <vt:lpstr>Computing for Social Good</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Digital “Reality” CSE 120 Winter 2019</dc:title>
  <dc:creator>Justin Hsia</dc:creator>
  <cp:lastModifiedBy>Sam S Wolfson</cp:lastModifiedBy>
  <cp:revision>136</cp:revision>
  <cp:lastPrinted>2019-03-07T02:22:13Z</cp:lastPrinted>
  <dcterms:created xsi:type="dcterms:W3CDTF">2019-03-05T21:50:11Z</dcterms:created>
  <dcterms:modified xsi:type="dcterms:W3CDTF">2020-03-07T23:28:17Z</dcterms:modified>
</cp:coreProperties>
</file>