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ppt/ink/ink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5.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1"/>
  </p:notesMasterIdLst>
  <p:sldIdLst>
    <p:sldId id="257" r:id="rId2"/>
    <p:sldId id="294" r:id="rId3"/>
    <p:sldId id="286" r:id="rId4"/>
    <p:sldId id="291" r:id="rId5"/>
    <p:sldId id="292" r:id="rId6"/>
    <p:sldId id="293" r:id="rId7"/>
    <p:sldId id="260" r:id="rId8"/>
    <p:sldId id="261" r:id="rId9"/>
    <p:sldId id="262" r:id="rId10"/>
    <p:sldId id="268" r:id="rId11"/>
    <p:sldId id="295" r:id="rId12"/>
    <p:sldId id="270" r:id="rId13"/>
    <p:sldId id="263" r:id="rId14"/>
    <p:sldId id="264" r:id="rId15"/>
    <p:sldId id="265" r:id="rId16"/>
    <p:sldId id="287" r:id="rId17"/>
    <p:sldId id="281" r:id="rId18"/>
    <p:sldId id="269" r:id="rId19"/>
    <p:sldId id="278" r:id="rId20"/>
    <p:sldId id="283" r:id="rId21"/>
    <p:sldId id="280" r:id="rId22"/>
    <p:sldId id="300" r:id="rId23"/>
    <p:sldId id="301" r:id="rId24"/>
    <p:sldId id="302" r:id="rId25"/>
    <p:sldId id="307" r:id="rId26"/>
    <p:sldId id="306" r:id="rId27"/>
    <p:sldId id="304" r:id="rId28"/>
    <p:sldId id="313" r:id="rId29"/>
    <p:sldId id="271" r:id="rId30"/>
    <p:sldId id="272" r:id="rId31"/>
    <p:sldId id="284" r:id="rId32"/>
    <p:sldId id="273" r:id="rId33"/>
    <p:sldId id="285" r:id="rId34"/>
    <p:sldId id="274" r:id="rId35"/>
    <p:sldId id="275" r:id="rId36"/>
    <p:sldId id="310" r:id="rId37"/>
    <p:sldId id="312" r:id="rId38"/>
    <p:sldId id="276" r:id="rId39"/>
    <p:sldId id="31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82093" autoAdjust="0"/>
  </p:normalViewPr>
  <p:slideViewPr>
    <p:cSldViewPr snapToGrid="0">
      <p:cViewPr>
        <p:scale>
          <a:sx n="104" d="100"/>
          <a:sy n="104" d="100"/>
        </p:scale>
        <p:origin x="1744"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t>Top 25 Instagram</a:t>
            </a:r>
            <a:r>
              <a:rPr lang="en-US" baseline="0" dirty="0"/>
              <a:t> </a:t>
            </a:r>
            <a:r>
              <a:rPr lang="en-US" dirty="0"/>
              <a:t>Influencer “Genre”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Number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beauty</c:v>
                </c:pt>
                <c:pt idx="1">
                  <c:v>design</c:v>
                </c:pt>
                <c:pt idx="2">
                  <c:v>fashion</c:v>
                </c:pt>
                <c:pt idx="3">
                  <c:v>fitness</c:v>
                </c:pt>
                <c:pt idx="4">
                  <c:v>food</c:v>
                </c:pt>
                <c:pt idx="5">
                  <c:v>medical</c:v>
                </c:pt>
                <c:pt idx="6">
                  <c:v>motivation</c:v>
                </c:pt>
                <c:pt idx="7">
                  <c:v>photography</c:v>
                </c:pt>
                <c:pt idx="8">
                  <c:v>travel</c:v>
                </c:pt>
                <c:pt idx="9">
                  <c:v>videos</c:v>
                </c:pt>
              </c:strCache>
            </c:strRef>
          </c:cat>
          <c:val>
            <c:numRef>
              <c:f>Sheet1!$B$2:$B$11</c:f>
              <c:numCache>
                <c:formatCode>General</c:formatCode>
                <c:ptCount val="10"/>
                <c:pt idx="0">
                  <c:v>5</c:v>
                </c:pt>
                <c:pt idx="1">
                  <c:v>1</c:v>
                </c:pt>
                <c:pt idx="2">
                  <c:v>3</c:v>
                </c:pt>
                <c:pt idx="3">
                  <c:v>4</c:v>
                </c:pt>
                <c:pt idx="4">
                  <c:v>1</c:v>
                </c:pt>
                <c:pt idx="5">
                  <c:v>1</c:v>
                </c:pt>
                <c:pt idx="6">
                  <c:v>1</c:v>
                </c:pt>
                <c:pt idx="7">
                  <c:v>2</c:v>
                </c:pt>
                <c:pt idx="8">
                  <c:v>2</c:v>
                </c:pt>
                <c:pt idx="9">
                  <c:v>5</c:v>
                </c:pt>
              </c:numCache>
            </c:numRef>
          </c:val>
          <c:extLst>
            <c:ext xmlns:c16="http://schemas.microsoft.com/office/drawing/2014/chart" uri="{C3380CC4-5D6E-409C-BE32-E72D297353CC}">
              <c16:uniqueId val="{00000000-2AEC-3843-BA9B-6095582DDB89}"/>
            </c:ext>
          </c:extLst>
        </c:ser>
        <c:dLbls>
          <c:showLegendKey val="0"/>
          <c:showVal val="0"/>
          <c:showCatName val="0"/>
          <c:showSerName val="0"/>
          <c:showPercent val="0"/>
          <c:showBubbleSize val="0"/>
        </c:dLbls>
        <c:gapWidth val="60"/>
        <c:overlap val="-27"/>
        <c:axId val="1272946576"/>
        <c:axId val="1272959088"/>
      </c:barChart>
      <c:catAx>
        <c:axId val="127294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72959088"/>
        <c:crosses val="autoZero"/>
        <c:auto val="1"/>
        <c:lblAlgn val="ctr"/>
        <c:lblOffset val="100"/>
        <c:noMultiLvlLbl val="0"/>
      </c:catAx>
      <c:valAx>
        <c:axId val="12729590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7294657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height" value="0.053" units="cm"/>
      <inkml:brushProperty name="color" value="#FF0000"/>
    </inkml:brush>
  </inkml:definitions>
  <inkml:trace contextRef="#ctx0" brushRef="#br0">4296 7725 10908,'0'-19'4915,"0"7"0,0 3-949,0 7 1,0-4-3967,0 6 0,0-2 0,0-11 0,0 1 0,0-7 0</inkml:trace>
  <inkml:trace contextRef="#ctx0" brushRef="#br0">5046 7913 7774,'0'18'2473,"0"1"0,2 0-877,5-1 1,-5-9 0,4-9 0,-4-11-1,-2-7 1,-2-7-426,-4-7 0,4-9 0,-7-5 0,3-2 0,-2-4-1138,-3-2 1,5 0 0,-4 2 0,1 4-1,5 2 1,2 6 0,2 5 0,0 6-1,0 1-1678,0 6 1,0 1 0,0 2-1,2 0-394,4 1 1,-2-1 2038,9 0 0,-1 0 0,7 1 0</inkml:trace>
  <inkml:trace contextRef="#ctx0" brushRef="#br0">5515 7088 8871,'19'0'0,"0"0"0,-1 0 0,1 0 1535,0 0 0,-6 2 1,-1 2-1,3 2 1,-1 0 921,-1 3 1,-7-7-1,-12 4 1,-7-4-1885,-3-2 0,-3 0 0,-2 0 1,-2 0-574,-2 0 0,-8 0 0,1 0 0,-3 0 0,-3 0 0,1 0 0,-1 0 0,1 0 0,-1 0 0,1 0 0,-1 0 0,3 0 0,2 0 0,3 0 0,3 0 0,-4 0 0,6 0 0,2 0 0,2 0 0,9 2-3858,-1 4 2214,9-4 1,4 9 0,13-7 1643,3 2 0,3 9 0,0-5 0</inkml:trace>
  <inkml:trace contextRef="#ctx0" brushRef="#br0">5365 7481 7752,'13'7'0,"-1"-1"0,-6 6 0,7-5 1008,2-3 0,-5 4 0,2-2 0,1 1 8822,-3 1-7731,-1-6 1,-11 6 0,-5-8-1949,-5 0 1,-5-6-1,-2 0 1,1 2 0,-3 2-152,-4 2 0,4 0 0,-6 0 0,2 0 0,0 0 0,-6 6 0,3 2 0,1 0 0,-2 1 0,2-3 0,0 2 0,2-6 0,6 5 0,0-5 0,1-2-2450,-1 0 0,6 0-76,1 0 1,8-2 2525,-2-5 0,12-3 0,4-9 0</inkml:trace>
  <inkml:trace contextRef="#ctx0" brushRef="#br0">6022 7650 7740,'10'-8'2443,"-2"-3"1,-10-7 0,-4 1 0,-6 2-1804,-5 3 1,-8 1-1,0-1 1,2 6-1,0 4 1,0 2-1,-2 2 1,0 4-662,-2 6 1,6-1-1,-4 1 1,4 3 41,3 1 0,-1 10 0,0-1 0,2-3 0,5-1 89,6-2 1,-3 6 0,3 2 0,2 0 0,4 2 500,6 1 1,-2-1 0,7 4 0,-1-6 0,1-4-252,3-6 1,-3-9 0,1 2-1,3-1-443,1-5 0,1-10 0,-2-7 0,-3-4 0,1-1 0,-3-1 109,-4 0 1,3 1 0,-1-1 0,0 0 254,1 0 0,3 1 0,-4-1 0,1 0-226,-1 0 0,0 1 0,-3-1 1,1 0-56,-2 0 0,-2 7 0,0 1 0,2 1 0,3-1 0,-1 7 0,-6-4 0,0 10 0,2 4 0,2 7 0,2 4 0,3 1 0,-5 1 0,2 0 0,-2 0 0,5 5 0,-3 4 0,0-1 0,0 0 0,1-4 0,-1 4 0,-4-2 0,2-2-1416,2-3 1,3-3 0,-3-4-246,7-7 1,-3-4 0,2-2-1,1-2 1,-1-4-1278,1-7 2938,0-4 0,14-10 0,2-2 0</inkml:trace>
  <inkml:trace contextRef="#ctx0" brushRef="#br0">6528 7594 7740,'0'-13'5105,"0"1"-3318,0-1 0,-2 3 1,-4 4-1138,-7 4 0,-3 2 0,-3 2 0,0 2 0,-2 4 0,-2 2-70,-2 5 1,0 4 0,5 4 0,-1 2 0,0-2 829,4-2-1126,3-3 1,-3 7 0,4 0 0,7 0-63,4 2 0,2-4 0,0 6 0,2 1 1,4-3-223,7 0 0,4-2 0,1-7 0,1 1 0,0-2 0,0-5 0,1-3 0,3-9 0,2 0 0,-2-2-1181,-2-5 1,4-1 0,0-7 0,-2 3 0,-2-1 587,-2 3 1,6-4 0,0 5 0,-2-1 0,-2-3 310,-3 3 0,7-7 1,0 5-1,-2-7 1,-2-4 215,-2-2 0,-2 0 1,-3 4-1,-3-2 0,-1-2 2389,0 2-1409,-5 3 1,3 1-72,-8 0 1,-2 2-1,-4 5-447,-7 6 0,-4 6 1,-1 4-1,-1 4 0,0 3-9,0 3 0,1 3 0,-1 2 0,2-1 1,3 1-388,1 0 0,9 2 0,-2 4 0,4-5 0,2 8 0,0-1 0,2-7 0,4 5 0,6-4 0,5-2 0,2 0 0,0-9 0,-1-2 0,1-1 0,2-1 0,4-2 0,-2-2 0,8-2 0,-2-8 0,5-3 0,-5-1-634,-2 0 0,-8 1 0,-9-4 634,-2 3 0,7 8 0,-5-4 0</inkml:trace>
  <inkml:trace contextRef="#ctx0" brushRef="#br0">7241 7819 7896,'0'14'4628,"0"-7"1,-2-16-2991,-4-12 0,-3-10 1,-5-13-1,1-3 0,-1-3 1,-3 0-1302,-2-3 1,1 1-1,1 2 1,2 7 0,3 3-338,-3 2 0,7 9 0,2 4 0,3 5 0,3 11 0,0 9 0,0 11 0,3 14 0,1 8 0,4 9 0,0 6-239,1-1 1,-1 8 0,-4-7 0,2 2 0,-1-3-246,-3-1 1,4-8 0,0-9 0,-2-2 673,-1-4 1,-3-8 1043,0-3 0,0-10-1179,0-2 0,0-8 0,2-11 0,2 0 0,4 1-55,3-1 0,7-6 0,9-2 0,3 0 0,3 0 0,2-5 0,3 7 0,-1 2 0,1 3 0,-3 3 0,-1 4 0,-5 7 0,0 4 0,0 2 0,-6 2 0,0 4 0,-8 9-217,-9 8 0,2 0 0,-1 6 0,-5 0 1,-7 0-113,-7 5 1,-7-7 0,-4-2 0,-4-4 0,-2-3 254,-4 1 1,3-6 0,1-3 0,0-2 0,0-4 303,-4-1 0,3-6 0,1-1 0,2-2-1616,4 2 1,2-4 0,3 1 0,-1 1 1385,0-2 0,0-3 0,1-7 0</inkml:trace>
  <inkml:trace contextRef="#ctx0" brushRef="#br0">7898 7594 7899,'-2'-13'1290,"-5"1"1,-5-1 0,-5 3 0,-2 4 113,1 4 0,5 2 0,3 2 1,1 4-1,3 4 0,0 5 1,0 2-382,1 3 0,3 3 1,2-2-1,0 2 0,2 4-891,5 2 1,3 0-1,9 3 1,0-5 0,-1-2-133,1 0 0,6-2 0,2-9 0,0-3 0,3-3 0,-1-4 0,-6-2 0,2-2 0,-5-8 0,-1-7 0,-2-8 0,-5-8 0,-5-4 0,1-3 0,-2 1 0,-4-1 0,-6 1 0,0-1 0,-11 1 0,-3-1 0,-5 1 0,-4 8 0,4 4 0,-4 4-234,-3 2 0,5 7 0,-4 1 0,2 3 0,4 4-19,2 1 1,3 3 340,-1 0 1,2 3 0,5 3-167,5 6 0,5 5 0,4 4 0,5 2-972,5 2 1,5 6 0,2-4 0,1 0-247,5 0 1,3 5 0,5-7 0,-2-3 445,3-1 1,1-4 0,2-2-1,1-5 1,0-2-976,-1-4 0,-6-1 0,-2-3 1504,-1 0 1,-3 0-1,-9-3 1,-1-1-1,-5-4-32,-1-2 544,-3-3 0,0-6 780,0 1 0,-6-1 0,-8 2 1,0 3-1,-3 3 1633,1 3 1,4-5 0,-7 7-991,-2 2 1,-1 2-1,-3 4-830,0 4 0,9 4 0,4 9 0,4 0 1,2 2-593,0 4 0,6-4 0,2 4 0,3-2 1,3-3-193,3-1 0,4 8 0,2-12 0,2-1 0,-2 3 0,4-9 0,0-1 0,0-5 0,0-2 0,-4 0 0,-2 0 0,-3-2 0,1-5 0,0-7 0,-2-7 0,-5-4 0,3-8 0,-9 4 0,-2-3 0,-2 1 0,-4 2 0,-4-4 0,-7 3 0,-3 3 0,-11-4 0,-3 6 0,-1 2 0,0 4 0,-2 7 0,-3-3 0,-1 9 0,1 2 0,5 2 0,-2 2 0,8 0 0,2 2 0,2 2 0,2 2 0,7 7 0,1-5 0,3 3 0,4 3-796,2 3 0,8 2 1,4-1-1,5 1-1171,6 0 1,4 6 0,-2 0 0,4-2 0,2-2 815,4-3 0,3-5 0,-1-3 1,-2-1-1,-1-5 0,1-2-1147,2-2 2298,-5 0 0,5 0 0,-6 0 0</inkml:trace>
  <inkml:trace contextRef="#ctx0" brushRef="#br0">8798 7781 6959,'2'19'1116,"4"0"1,-3-7 0,5-1 3610,0-3 0,-4-2-3509,9-6 1,-9-8-1,2-5 1,-4-3 0,-2-3-656,0 0 0,0-2 0,0-4 0,0-6 0,0-2-563,0 2 0,-6-3 0,0 7 0,2 0 0,2 0 0,2 4 0,0 2 0,0 3 0,-2 7 0,-3 7 0,-1 8-530,2 9 0,2 10 1,0 4-1,-2 2 0,-3 6-300,3 7 693,2-3 1,2 5-1,0-10 1,0-5 672,0-2 0,0-2 1,2-6-1,4-3-160,7-3 0,4-5 0,1-10 0,1-4 0,0-7-376,0-3 0,-1-12 0,3-3 0,2-4 0,2-3 0,-2 1 0,0-1 0,0 1 0,2-1 0,-2 1 0,-2-1 0,-2 1 0,-3 1 0,-1 3 0,-5 4 0,-1 2 0,-1 2 0,-4 6 0,2 0 0,1 7 0,-10 1 0,-3 3 0,4 4 0,-4 10 0,4 5 0,2 7 0,0 1 0,0 2 0,0 4 0,6 2 0,2 6 0,3-1 0,3 1 0,-3 2 0,1 3 0,3-1 0,2 1 0,-1-1 0,-3 1 0,3-7 0,-3-2 0,2-2 0,-3-4 0,5-4 0,-5-4 0,5-5-1457,2-2 1,-9-6 0,-4-12 1456,-4-9 0,-2-12 0,0 2 0</inkml:trace>
  <inkml:trace contextRef="#ctx0" brushRef="#br0">4465 9281 28521,'-13'0'50,"1"0"0,-3 2 0,1 5-50,1 5 0,-2-1 0,9 1 0,-8 1 0,3 5 0</inkml:trace>
  <inkml:trace contextRef="#ctx0" brushRef="#br0">5140 9637 7762,'0'19'3664,"2"-2"0,2-2-2436,3-3 1,-1-18 0,-6-7 0,0-14-1,0-8 1,-2-3 0,-2 1 0,-5-3-479,-1-4 0,4 3 0,-5-7 0,1 0 1,1 2-1028,1 0 1,-5 5-1,7 7 1,2 3-1,0 0-2181,-2 2 0,4 2 1,-5 8-1,5 0 743,2 0 0,2 1 1715,5-1 0,3 0 0,9 0 0</inkml:trace>
  <inkml:trace contextRef="#ctx0" brushRef="#br0">5384 8794 7762,'19'0'672,"-1"0"0,1 0 1,-2 2 4242,-5 4 0,5-4-1566,-4 4 0,-7-3-2877,-6-3 1,-11 0 0,-12 0 0,-4 0 0,-2-3-473,-4-3 0,-3 4 0,-3-4 0,-3 4 0,-2 2 0,3 0 0,-5 0 0,2 0 0,0 0 0,3 0 0,3 0 0,-4 2 0,13 2 0,-2 2 0,2 0 0,2 3 0,2-7 0,6 13 0,0-7 0,0 2 0,7-3-1637,-1 5 1,11-8-1,2 2-8194,11-3 9669,5-3 0,11 0 0,3 0 1</inkml:trace>
  <inkml:trace contextRef="#ctx0" brushRef="#br0">5647 9356 9200,'0'-18'731,"0"-1"1,-3 2 0,-1 3 0,-4 1 0,-2 0 0,-5 3 1217,-2 4 1,-2-2 0,1 1 0,-1 3 0,0 4-1713,0 6 1,1 5 0,-3 8 0,-2-1 0,-2 3-1370,2 4 1051,10 4 1,-3 3-1,5-1 1,1 0-81,4-2 0,4 5 0,2-7 1,0 0-1,2 0 311,4-4 0,-2 2 0,9-4 0,1-7 1,3-1 63,2-3 1,-1-6 0,1 2 0,2-6-1,2-6 124,2-6 1,0-5 0,-6-2 0,-1 1 0,-1-3-15,-4-4 0,1 4 0,-5-4 0,-1 4 0,0 2 0,-1-2-12,1-4 1,-6 5 0,4-5-313,-4 4 0,-2 2 0,0 0 0,0 1 0,0 7 0,0 3 0,2 10 0,5 4 0,-3 2 0,6 7 0,1-3 0,-3 3 0,0 2 0,5 2 0,-5-1 0,3 1 0,1 0 0,-1 0 0,3-1 0,-8 1 0,1 0 0,-1-1-1495,0 1 1,2-6-4761,-1-1 6255,-5-8 0,6-4 0,-8-10 0</inkml:trace>
  <inkml:trace contextRef="#ctx0" brushRef="#br0">5984 9600 9200,'0'19'0,"2"-3"0,2-1 2084,3-2 1,-1-11-1,-6-2 1,0-13-1106,0-10 0,-6-6 0,-3-11 0,1-3 0,-2-9 0,-1-7 0,-1-1 0,-1 4-310,1 4 1,1 2-1,-3-5 1,3 5-1782,3 7 0,0 9 0,3 5 0,-1 2-1317,2 4 0,4 4 1,6 9 459,7 10 0,3 15 1264,3 9 1,2 10 0,2-3 704,2 5 0,8 9 0,-4 3 0</inkml:trace>
  <inkml:trace contextRef="#ctx0" brushRef="#br0">6266 9544 7163,'10'18'0,"-2"-1"1051,1-4 1,-7 3 944,4-3 0,-2-5 0,0-4-462,3-8 0,-1 0 1,-6-9-1,0-1 0,0-3-910,0-2 1,-2-5 0,-2-4 0,-5-1 0,1-6 0,-2-5-239,-1-4 0,1-5 0,-5 1 0,3-2-775,-3-2 0,5-1 1,-1 14-1,1-1 1,1 7-1,1 4-1260,4 6 0,2 2-108,2 2 0,8 9 0,5 6 0,3 8 0,3 8-889,0 5 0,-7 4 2646,1 4 0,-1 4 0,7 9 0</inkml:trace>
  <inkml:trace contextRef="#ctx0" brushRef="#br0">6528 9056 7803,'19'-8'755,"-7"0"0,-1-7 0,-1 5 2045,1 1 0,-1 1 0,5 4-898,-3-2 0,-5-1 1,3 9-1,-2 5 0,-4 5-1729,-1 5 0,-10 2 0,-1 1 0,-2 3-202,-5 2 0,-2 9 0,-2-3 0,1 2 0,-1 1-925,0-3 0,0-6 0,1 4 0,-1-2 0,2-4-1055,5-2 0,-3-2 1,9-1-2034,2 1 0,4-9 920,6-3 3122,4-5 0,9 6 0,0 3 0</inkml:trace>
  <inkml:trace contextRef="#ctx0" brushRef="#br0">6547 9488 7301,'17'2'0,"-3"2"335,-1 2 0,-3 2 1,5-3-1,-5 3 0,1 0 1,-3 3 2246,0-1 1,7-4 0,-3 5 6186,5-3-8059,-7-2 0,-3-8 0,-14-4 1,-5-7-711,-5-3 0,-4-3 0,-1 0 0,-3-2 0,-1-1 0,1-3-74,0 2 0,-6-4 0,6 2 0,2 2 0,2 4-6775,3 6 6849,-1-3 0,0 22 0,0-4 0</inkml:trace>
  <inkml:trace contextRef="#ctx0" brushRef="#br0">7710 8981 7883,'-19'-18'1966,"1"1"0,-3 2 0,-2 5 0,-4 2 0,0 1-328,-1-1 0,-3 6 1,4-4-1,0 4 0,0 2 1,4 0-1414,2 0 1,-2 2-1,2 2 1,7 4 0,1 0-226,3 1 0,6 5 0,-5-3 0,11 8 0,5-1 0,5 1 0,13 6 0,6 2 0,5 2 0,1 5 0,-1 1 0,-5 3 0,0-7 0,-10-2 0,-6-2 0,-5-4 0,3 4 0,-9 0 0,-6 0 0,-9-2 0,-5-8 0,-5 2 0,-2-9 0,-4 0-222,-2-3 0,4-5 1,-5-2-1,3 0 0,4-2-3055,3-5 0,1-3 0,2-9 1143,5 1 1,5 1 0,14 2 2133,5 3 0,13 8 0,4-5 0</inkml:trace>
  <inkml:trace contextRef="#ctx0" brushRef="#br0">7766 9413 7883,'19'10'809,"-8"-4"829,-5-12 0,-4-7 0,-2-9 0,0-6 0,0-3-224,0-8 1,-8-7-1,-5-10 1,-4-3-1,-1-1 1,-1-5-590,0-1 1,-2 5-1,-2-1 1,-2 3-872,2 3 0,9 14 0,3 7 0,1 6-742,-1 6 1,7 12 0,-2 11 0,6 15 0,6 14 320,7 15 0,3 8 0,5 8 0,2 7 0,2 8 330,-2 2 0,2 4 1,-4-6-1,-6-8 1,-3-9 774,-1-8 1,-7-6-1,2-13 1,-4-6 2073,-2-4-2338,0-10 0,0-11 1,0-15-1,0-6 1,0-6-375,0-2 0,0-2 0,2-5 0,4 3 0,5 2 0,-1-3 0,7 1 0,-5 2 0,5 4 0,2 2 0,0 0 0,1 2 0,3 8 0,5 5 0,-1 2 0,0 3 0,0 5 0,-4 7 0,2 5 0,-4 7 0,-7 6 0,1 6 0,-9 13 0,-2 6 0,-2 4-1980,-2 2 0,0-2 1,-2-4 1979,-4-6 0,4-4 0,-6-3 0</inkml:trace>
  <inkml:trace contextRef="#ctx0" brushRef="#br0">8460 9075 7821,'0'-10'944,"0"-7"0,-2 7 0,-2-3 1,-4 3 612,-3 1 1,-1 11 0,-5 11-1,5 6 1,3 3 0,3 4-827,0-4 1,0 6 0,6-1 0,0 2 0,0 2-72,0-2 0,2 0 0,4-6 0,6 2 0,7-2 0,4-2-633,2-2 0,9-7 0,-5-1 0,2-3-27,0-4 0,-8-4 0,4-6 0,-2-9 0,0-8 0,-4-8 0,-6-4 0,-1-9 0,-7-2 0,-3-2 0,-4 7 0,-7-3 0,-7 4 0,-7 3 0,-4-1 0,-6 9 0,6 6 0,0 9 0,-2 7 0,6-1 0,-4 2 0,6 4 0,4 6-1065,3 8 0,8 13 0,-3 7 0,5 3 0,4 3-149,5-1 1,3 1-1,9-1 1,0 1 0,-1-3-1,3-4-645,4-6 0,-2-6 1,9-7-1,-1-5 1414,-2-5 1,4-2-1,-8-2 1,0-7-1,0-7 718,0-7 0,-6-8 0,-8 3 0,-3 1 0,-2 0 184,2 4 0,-5 3 1,3 1-1,-4 0 1412,-2 0 0,-2 9 1,-2 2 1365,-3-1 0,1 9 0,6 0-2781,0 11 0,0 5 0,0 5 1,0 4-476,0 6 1,2 5 0,4 1 0,5 1 0,-1-3-57,-3-4 0,1 3 0,0-7 1,1 0-1,1-2-213,0-8 0,-3-7 1,5-12 400,3-4 0,-5-5 0,3-10 0,-1-1 0,-1-6-70,-5-1 1,-2 0-1,0-4 1,2 4-1,-1 2 579,-3 4-722,-2 2-148,8 2 1,2 9 0,7 5 35,-4 10 0,1 1 1,-5 8-1,-1 5 1,0 0 40,-4 4 0,5 0 1,-1-4-1,0-1 0,3 1 94,-1 0 0,-3-7 1,5-1 468,3-3 236,1 7 1,3-13 463,0 4 0,-3-6 1,-3-6-1088,-7-7 0,-4-3 0,-2-3 0,0-2 1,0-2-4,0-2 0,0-8 0,0 1 0,-2-3 0,-2-2-162,-2-1 0,-3 7 0,5 2 0,-2 2-2463,2 4 791,2 2 1,4 12 0,4 9-1,5 11 1834,-1 6 0,7 1 0,-7 1 0</inkml:trace>
  <inkml:trace contextRef="#ctx0" brushRef="#br0">9642 8944 6719,'0'-13'6792,"-2"3"-1877,-4 2 0,2 1-4143,-9 7 1,1 2 0,-5 5-1269,5 5 1,3 5 0,9 2 0,0-1-1,0 1 179,0 0 1,6 6-1,3 0 1,1-2-1,5-2 824,1-3 1,-3 1 0,-1 0 0,1 0-1,-3-1 102,-3 1 1,-5 0-1,-2 2 1,0 2 0,-2 2-493,-5-3 0,-3-1 0,-11-2 0,-2 0 1,-4-3-2600,-2-3 1425,6 4 1,-12-15-1,5 4 1,-1-6 1056,0-6 0,-9-13 0,-8-10 0</inkml:trace>
  <inkml:trace contextRef="#ctx0" brushRef="#br0">10636 8438 7938,'0'-13'4915,"0"1"0,-2 1-3511,-4 7 0,2 6 0,-9 17 1,1 2-1,-1 4 0,1 6 1,-1 4-1227,3 3 1,-5 6 0,9 1 0,0 1 0,0 2 0,-1 0-179,3 4 0,2 0 0,2 2 0,0-2 0,0 1 0,0-8 0,0 5 0,6-12 0,3 1 0,-1-7 0,0-5 0,5-2 0,-5-6 0,1-1-7905,-1 1 7905,7-9 0,-5-10 0,9-10 0</inkml:trace>
  <inkml:trace contextRef="#ctx0" brushRef="#br0">11293 8681 7902,'2'-18'574,"2"-1"0,5 2 0,-1 2 1,2 5-1,-1 0 4341,-1-1 0,-2 9-3302,-6 2 1,-10 15-1,-7 12 1,-8 4 0,-4 9-1614,-4 8 0,4-1 0,-1 3 0,3 0 0,2 0 0,0-2-932,0-2 0,6 4 0,7-8 0,-3-5 0,1-5-1823,1-5 0,3-4 0,6-9 747,-3-1 2008,1-9 0,6 4 0,0-8 0</inkml:trace>
  <inkml:trace contextRef="#ctx0" brushRef="#br0">11105 9019 7902,'13'6'3254,"-1"0"0,-5 3 22,5-3 1,-8-6 0,1 2-2539,-10-6 1,-5-11-1,-11 3 1,-2-7-1,-4-4 1,-2-2-739,-4 2 0,-3-4 0,1 2 0,3 2 0,5 2 0,2 5 0,0 3 0,0-2 0,7 9-1543,-1 2-8288,8-6 8985,11 16 1,27-4 0,13 17-1</inkml:trace>
  <inkml:trace contextRef="#ctx0" brushRef="#br0">11537 8963 7887,'-13'0'9830,"1"0"-9073,-1 8 1,-3 2 0,3 9 0,7 0 0,4 0 0,2-1 0,0 1 146,0 0 0,2 0 0,4 1 0,7 3 1,3 2-717,3-2 0,0-4 0,0-4 0,-1-5 0,1-2 0,0-4-188,0-1 0,-1-6 0,-1-3 0,-2-8 0,-3-9 0,-8 0 0,3-8 0,-5 6 0,-4-7 0,-5 1 0,-5 2 0,-5-4 0,-2 8 0,-1 2 0,-3 2 0,-4 4-1009,-3 5 1,8 3 0,-4 9 0,6 0-141,1 0 0,2 9 1,5 3-1,5 5 1,5 2-1,2-1-1424,0 1 1,5 2 0,5 2 2572,9 2 0,12 0 0,-2-6 0</inkml:trace>
  <inkml:trace contextRef="#ctx0" brushRef="#br0">11837 8981 22332,'8'-10'1381,"-3"4"0,5 12-1182,-2 6 1,7 5 0,-5 4 0,3 4 0,-1 4 0,1 2 144,-3 1 0,5-10 0,-7 6 0,3-6-373,3-3 0,-3 2 0,-1-17-25,-2-6 1,5-2-1,-7-13 1,0-4-1,1-1 55,-1-6 0,2 6 0,-4-10 0,3 1 0,-1 0 337,2 0 0,-6 8 0,5-2 0,-5 4-338,-2 2 0,0 9 0,6 3 0,2 14 0,3 5 0,-7 5 0,4 4 0,-2 2 0,1 2 0,5 8 0,-3-4 0,-1 2 0,2-2 0,1-2 0,-5-1 0,4-8 0,-1 1 0,-3 0 0,2 0 0,-6-1 0,5 1 0,-14 0 0,-3 0 0</inkml:trace>
  <inkml:trace contextRef="#ctx0" brushRef="#br0">12587 9094 7894,'7'12'2192,"-1"1"0,2-9 1,-4 4-1,3-4-226,-3-4 0,-2-4 0,-4-17 0,-2-1 0,-5-6-1603,-1-1 0,-3-2 0,-3-6 0,1-1 0,3 0 0,-1 1-1176,3 0 0,-5 1 0,7 3 1,-1 4-1,1 2 0,4 4-1386,2 2 0,2 8 2199,0 1 0,8-1 0,3-5 0</inkml:trace>
  <inkml:trace contextRef="#ctx0" brushRef="#br0">12756 8381 7894,'19'2'1336,"0"3"1,0 3 0,-1 0 1939,1 1 1,-2-1 0,-3-4-1543,-1 2 0,-11 1 0,-2-7 1,-13 0-1735,-10 0 0,-6 0 0,-10-3 0,-3-1 0,-4-4 0,-2-2 0,-2 3 0,-6-3 0,2-1 0,2 3 0,2 0 0,6 2 0,-4 6 0,2 0 0,6 0 0,7 0 0,4 2 0,6 2-2509,-2 2 0,2 9 1,13-5-3595,10 0 6103,8-1 0,19 7 0,2 5 0</inkml:trace>
  <inkml:trace contextRef="#ctx0" brushRef="#br0">12775 8813 13415,'-8'-11'4535,"6"1"0,-7 5-3759,1-1 1,6 8-1,-4 11 1,4 4 0,4 1-317,4 1 1,-4 0-1,6-1 1,-1 1 0,1 0-461,2 0 0,1 6 0,3 0 0,-1-2 0,1-2 0,1-3 0,0-1 0,-3-2 0,3-3 0,-5-8 0,3 2 0,-1-3 0,5-6 0,-5-3 0,-1-2 0,-7-7 0,2 3 0,0-5 0,3-6 0,-7 2 0,6-12 0,-8 6 0,0 0 0,0 0 0,2 2 0,2 6 0,3 0 0,-3 1 0,-2-1 0,-2 6-534,0 1 0,2 8 0,2-1 0,4 10-1846,3 7 1,-7 5 0,4 2 2379,1-1 0,1 9 0,9 3 0</inkml:trace>
  <inkml:trace contextRef="#ctx0" brushRef="#br0">13150 9113 10479,'17'8'3253,"-3"-8"1,-3-11-2382,-3-5 0,-1-11 1,-7-7-1,0-5 1,0-9 380,0-6 1,0 8 0,0-10 0,0 1 0,0 3-991,0 2 1,-7 0-1,-1 11 1,0 5-264,-1 5-826,3 4 0,6 29 0,0 13 0,0 12 1,0 11 213,0-1 1,0 7 0,2-2-1,2 0 1,2 0 952,-1-1 1,-3 1 0,-2-6 0,0-3-1,0-4 1134,0-6 0,0-4 1053,0-2-2528,0-9 0,2-4 0,4-12 0,5-2 0,5-7 0,-1 3 0,-1-1 0,7 3 0,-2-5 0,6 7 0,-4 0 0,-2-1 0,-1 5 0,1 2 0,0 4 0,-2 4 0,-3 7 0,-1 4 0,-9 1 0,2 1 0,-4 2 0,-2 2-68,0 2 1,-2 2-1,-2-4 1,-4 2 0,-3-2-413,-3-2 0,-9-9 0,-2 1 0,0-1 0,0-2-942,0-3 1,-3-5-47,3-2 1,5-9-1,-5-3 1,6-7 1467,6-6 0,-3-4 0,5-8 0</inkml:trace>
  <inkml:trace contextRef="#ctx0" brushRef="#br0">13675 8925 8029,'0'19'0,"3"-3"0,1-1 0,4-5 439,2-1 1,-3-3 0,3-4-1,1 2 1527,-1 3 0,-4-1 0,7-6 0,1 0 0,3 0 297,2 0 1,0-2-1,-1-2 1,1-5-2264,0-1 0,-7 4 0,-1-7 0,-3-2 0,-4-1 0,-2-3 0,-4 2 0,-4 5 0,-4-3 0,-9 9 0,0 2 0,0 2 0,7 2 0,-1 0 0,-1 0 0,-3 0 0,5 8 0,1 5 0,1 1 0,1 3 0,1 2 0,2-13 0,6 25 0,0-12 0,0 2 0,0 0 0,2-3 0,4 1 0,5 2 0,1 2 0,1 2 0,1-2 0,3-5 0,2-3 0,-1-2 0,1 1 0,2-3 0,2-1 0,2-2 0,0-4 0,2-1 0,0-3 0,4 0 0,-1 0-1966,-5 0 1,-5-7 0,5 1 0,-6 0-7866,-6-3 9744,3 7 1,-5-14 0,7 5 0</inkml:trace>
  <inkml:trace contextRef="#ctx0" brushRef="#br0">14276 9244 6810,'0'19'0,"0"-1"0,0 1 0,0 0 2543,0 0 0,2-3 0,4-3-577,7-7 0,-3-6 0,0-8 0,1-11 0,-1-10-1086,5-7 0,2-12 1,-1-8-1,-1-11 1,-5-8-881,-1-6 0,-3 8 0,-6-4 0,0 2 0,-2 4 0,-4-2 0,-5 9 0,-8 3 0,-2 7 0,-1 6 0,-3 3 0,-7 3 0,5 11 0,0 6 0,0 2 0,4-2 0,-4 10 0,2-4 0,2 5 0,2 3 0,2 5 0,1-2 0,-1 1 0,6-5 0,1 6 0,-1-1 0,-5 7 0</inkml:trace>
  <inkml:trace contextRef="#ctx0" brushRef="#br0">4165 11250 12316,'18'0'4915,"-7"2"0,-7 2-1653,-8 3 1,-7-1-3263,-7-6 0,7 0 0,3 0 0</inkml:trace>
  <inkml:trace contextRef="#ctx0" brushRef="#br0">4971 11156 7786,'0'-12'2355,"0"-1"0,0-1 570,0-3 0,0 5 0,0 3-1937,0 7 0,0 0 1,0 15-1,0 1-590,0 3 1,2-5 0,2 1-1,3 3 1,-3 5-249,-2 4 0,-2 0 1,0-6-1,0 2 1,0 2-117,0 2 1,0 0 0,0-6 0,0-1-272,0 1 1,0 0 0,0-1 0,0 1 0,0 0 337,0 0 1,0 0 0,-2-1 0,-2 1 0,-3 0 206,3-1 1,2-5 0,0 0 0,-2 1-309,-2 3 0,-1 2 0,5-3 0,-4-3 0,2 1 0,-9-7 0,1-1 0,1 2 0,-5-6 0,12 7 0,-9-9 0,-1 0 0,3-7 0,1-1 0,-1-2 0,3-5-1296,0-2 1,-1-4-1,5-4 1,-2-6 0,2-4 1295,2-3 0,2-8 0,0-1 0</inkml:trace>
  <inkml:trace contextRef="#ctx0" brushRef="#br0">4840 10875 10789,'19'0'7088,"-1"0"-7720,1 0 632,-8-8 0,5-3 0,-5-7 0</inkml:trace>
  <inkml:trace contextRef="#ctx0" brushRef="#br0">5234 10931 7766,'10'-8'1228,"-3"8"1,-5 8 0,-2 11 0,0 0-1,0 0 1,0-1 0,0 1 0,0 0 1228,0 0 1,0 5-1,2 4 1,4 1-2209,6 4 0,-1 0 0,1-1 0,3-7 0,2-4-249,1-3 0,1-1 0,0-5 0,0-5 0,-1-5 0,1-2 0,0-2 0,-2-7 0,-3-7 0,-1-7 0,-1-11 0,-1 5 0,-5-10 0,-4-3 0,-2-2 0,0 1 0,0 7 0,-2 3 0,-4 1 0,-7-1 0,-10 6 0,-4 2 0,0 4 0,0 3 0,-6 5 0,3 3 0,-1 1 0,2 5-526,2 2 1,2 4 0,6 4-1,0 9 1,3 6 0,3 6-1730,7 2 0,4 2 1,2 7-1,0-1 2255,0 1 0,8-1 0,3 1 0</inkml:trace>
  <inkml:trace contextRef="#ctx0" brushRef="#br0">5740 10950 9314,'0'-19'2306,"0"0"1,0 7 1726,0 0-3674,0 7 0,-2 5 0,-2 13 1,-2 3-1,2 5 0,2 4-29,2 7 1,0-1 0,0 4 0,0 3-21,0-5 0,0 5 1,0-9-1,0 2 1,0-2 19,0-2 1,6-2 0,2-8-115,3-5 0,1-3 1,7-9-1,0 0 356,-1 0 0,1-6 1,0-3-1,0-1-317,-1-5 1,-5 5 0,-3-3 0,1 1 0,-3-1 0,3 1-256,-1-3 0,-6-8 0,4-4 0,-1-2 0,-1-4 0,-2-3 0,4 3 0,-1 0 0,-3-3 0,-2 5 0,-2 2 0,0-2 0,2 6 0,4 2 0,-4 8 0,7 5 0,-1 1 0,-4 11 0,7 11-1639,-3 4 1,-2 1-1,-4 3 1,2 2 0,3 2-1,-1 0-7365,2 2 9004,-6-6 0,15 14 0,-6-5 0</inkml:trace>
  <inkml:trace contextRef="#ctx0" brushRef="#br0">6172 11175 7828,'19'0'622,"-1"0"0,-5 0 0,-1-2 0,1-4 0,-1-7 0,-1-3 682,-3-3 1,-2 0 0,-6-2 0,2-2 0,3-4-949,1-2 1,0 4 0,-6-4-1,0 2 1,-2 4 0,-2 2-708,-2 2 0,-1 7 117,7-1 0,0 11 1,0 2-1,0 13 3,0 10 0,0 0 0,0 6 1,0 0-1,0-2 140,0 0 1,0 4-1,0-6 1,0-2-1,0-2 604,0-2 0,0 0 0,0-1 4202,0 1-3491,0 0 1,7-11 0,1-8-873,2-10 1,-5-13-1,3-2 1,-2 0 0,0 0-353,-1 0 0,-1-6 0,0 3 0,2 1 0,-2 0 0,5 2 0,-3 6 0,-2 1 0,-2-1-4171,-2 0 0,2 9 2982,4 4 0,-1 4 1,5 4-1,0 4 0,-1 6-1569,-1 5 1,5-4 2757,-7-1 0,17 9 0,-2 8 0</inkml:trace>
  <inkml:trace contextRef="#ctx0" brushRef="#br0">6566 11081 7847,'10'11'2,"1"3"1,-7-5 4201,2 1 0,7-8-2615,-7-2 0,6-10 0,-5-13 1,-3-4-1,-2-2-704,-2-5 0,0 5 0,0 0 0,0 2 0,0 4-979,0 2 1,6-4-900,0 0 1,1 10 0,-7 15 84,0 11 1,0 14 0,0 6 0,0 2 0,0 1-1105,0-3 1839,0 0 0,0 5 0,0-3 1,0-2 421,0 3 0,0-7 0,0-2 0,0-4 4836,0-3-4213,0 1 0,2-9 1,2-5-1,2-10 1,0-9-873,3-9 0,-7 2 0,6-6 0,-6 6 0,2-2 0,3-2 0,1-2 0,-4 4 0,2-2 0,1 0 0,1-2 0,-4 4 0,9-6 0,-1 2 0,1 2 0,-1-2 0,1 6 0,5-4 0,3 4 0,2 5 0,2 3 0,0-1 0,-6 7 0,2 5 0,0 8-708,-3 13 1,5 8 0,-12 11 0,1 1 0,-1 5-328,-3 6 0,4 4 1,-5 0-1,-3-1 33,-2-3 1,-2-11 0,2 1 0,2-9-4297,2-4 5298,1-2 0,-7-23 0,0-4 0</inkml:trace>
  <inkml:trace contextRef="#ctx0" brushRef="#br0">7579 11063 13757,'16'-13'0,"-1"1"0,-5-3 0,-1-2 0,-5-1 0,-2-1 0,-2 0 0,0 0 0,0 0 1092,0 1 0,-8-1 0,-5 0 0,-4 3 1,-1 3-1,-3 7 0,-2 4 0,-2 2 1,2 2-904,2 4 1,2 5-1,1 9 1,-1 3 0,2 4-1,3 3 1,3 1-434,3-2 1,2 6 0,6-3 0,0 1 0,2 0 604,4-1 1,4-3 0,9 2 0,0-6 0,0-4 0,-1-2 101,1-1 1,6-7 0,0-5-1,-2-4 141,-2-2-536,-2 0 1,-1-8 0,1-5 0,0-3 0,-2-5-69,-5-4 0,-1 2 0,-7-8 0,2-1 0,-2 1-10,-2 0 0,-2 2 0,-2-5 0,-2 3 16,-2-2 1,-3 6 0,5 2-1,-4 4 1,0 2 0,-1 0-59,5 1 1,0 7 0,0 3-95,-2-1 1,-1 9 0,7 0 88,0 11 1,2 12 0,3 4-1,3 2 1,0 4-80,1 3 1,5-1 0,-1-1-1,3-3 1,1 0-119,-5-2 1,5 5 0,-4-10-1,3-3 213,3-6 0,-6-7 0,-1-8 0,3-2 308,1-4 0,-3 2 0,-3-11 0,1-4 1,-3-6 10,0-4 0,1 0 0,-5-4 0,2 2 1,-2-5-279,-2-6 0,0 1 0,3-9 0,1-2 0,-2-2 0,-2-3 0,-2 1 0,0 0 0,0 0 0,0-1 0,-8 1 0,6 10 0,-5 7 0,5 7 0,2 5 0,0 2 0,0 6 0,0 1 0,0 9 0,0 9 0,0 11 0,0 12 0,0 4 0,0 4 0,0 9 0,7 3 0,1 12 0,0-3 0,3 2-2882,-1-2 2271,-6-8 1,11 8 0,-9-8 0,-2-3-668,-2-1 1,5-5-1,1-4 1,0-6-1,3-4-2050,-1-2 1,-4 0 3327,7 0 0,-1-1 0,7 1 0</inkml:trace>
  <inkml:trace contextRef="#ctx0" brushRef="#br0">8404 10688 17179,'-19'0'2227,"7"0"0,-1 0 0,-1 0 0,-3 0-1873,-2 0 1,7 6 0,-1 0 0,1 0-387,1 3 1,-3-5-1,8 8 1,1 3 289,3 1 0,4 3 0,5 0 0,5 0 1,7 0-259,6-1 0,-2 1 0,8 0 0,-8-1 0,2 1 0,-4 0 0,-2 0 0,-3-7 0,-3 1 0,-7 1 0,-4 3 0,-2 2 0,-2 0 0,-4 1 0,-7 1 0,-3-2 0,-3 4 0,0-13 0,-2 1 0,-2-5 0,-2-4 0,-8-2 0,10-2 0,-8-4 0,0-5 0,-7-7 0</inkml:trace>
  <inkml:trace contextRef="#ctx0" brushRef="#br0">4090 12994 7866,'2'12'1859,"2"1"1,4 1-1,0 3 1,3 2 106,-1 0 0,-6 6 0,3 0 0,-5-3 0,-4-3-1629,-5-6-337,5-5 0,-14-25 0,5-3 0</inkml:trace>
  <inkml:trace contextRef="#ctx0" brushRef="#br0">4896 13444 8223,'0'8'1638,"0"-8"0,0-10 1,0-9-1,0-6 0,-2-6 1,-2-5 8191,-2-1-9718,-1-1 1,1-6-1,-2 1 1,-1 1-1,-1 3 1,2 3 0,-1 3-133,5 2 1,-4 8 0,2-2-831,1 4 0,3 6 1,2 11 50,0 17 0,0 5 0,0 13 0,2 3 95,5 1 0,-5 1 0,4-3 1,-4-2-1,-2 1 0,0-1 13,0 0 0,0-6 1,0 4-1,0-2 596,0-4 1,0-2 1926,0-2 0,2-9 30,4-4 1,-3-12 0,3-8 0,-2-7 0,0-6-1863,2-2 0,1 4 0,-7-7 0,6 7 0,0-6 0,0 0 0,3 2 0,-5 2 0,6 8 0,1 0 0,-3 0-1856,0 1 1,7-1 0,-2 2-2676,3 5 4531,3 3 0,0 1 0,-1-2 0</inkml:trace>
  <inkml:trace contextRef="#ctx0" brushRef="#br0">5027 13069 7857,'9'19'1455,"3"-1"0,5 1 0,4 0 0,2-3-681,2-3 0,6 2 0,-4-9 0,0-2 0,2-2 0,-1-2 212,-1 0 0,4-2 1,-6-4-1,-2-7 1,-2-3-187,-3-3-572,1 0 1,-6 0-1,-3-2 36,-2-4 0,-1-2 0,-7-4 1,-2 6-1,-5 4 0,-5 2 34,-5 1 1,5 5 0,-1 3 0,-1 2 0,-3 3-221,-2 3 0,0 4 1,1 7-1,-1 7 0,2 9-102,5 4 1,-5-3 0,7 3 0,-3 0 0,3 0-104,1 4 1,3-6 0,6 1 0,0-3 0,0 0 171,0-3 0,0 6 1,2-1-1,2 0 1,5 2-209,1 0-319,3-6 0,7 2 0,3-10 0,2-5-908,-2-2 1,6-4 0,1-10 0,-1-6 0,-2-7-874,0-6 1,-6-2 0,4-9 2262,-4-1 0,-3 4 0,1-13 0</inkml:trace>
  <inkml:trace contextRef="#ctx0" brushRef="#br0">5647 13088 8447,'0'18'3743,"0"1"0,8-2-1106,4-5 0,5-3-2057,2-9 0,0-3 0,-1-1 0,1-4-565,0-2 0,-7-1 0,-1-3 1,-1 1 15,1-2 1,-7-1 0,2-3 30,-4 0 0,-2 7 1,-2 1-1,-4 3 203,-7 4 1,3 2-1,-3 2-105,-1 0 1,-3 2-1,0 4 1,3 5 0,3 3 77,3 5 0,-4-5 0,5 11 0,3-4 0,2-2 152,2 0 0,0 0 0,0-1 0,0 1 0,0 0-390,0 0 0,0-1 0,0 1 0,2-2 0,2-3 0,3-1 0,5-7 0,-4 4 0,3 1 0,3-1 0,-3-6 0,-1 5 0,1-3 0,-3 2 0,0 3 0,7-5-201,-3 6 0,-1-7 1,-1 3-1,1-2-292,-1 0 1,3 1 0,5-7 383,1 0 0,-6 0 1,-3-2-1,1-3 166,-1-1 0,-4-8 0,7 1 0,-1-3-38,-1-3 0,-3-6 1,-6 0-1,2 0 0,2-2 122,-1-5 0,-3-3 1,-2-2-1,0-3 1,0-4-25,0-6 1,0-2 0,0 0 0,0 2 0,0-2 97,0-2 1,-2 6-1,-3 4 1,-1 5-1,0 1-197,-2 1-18,6 7 0,-7-3 0,7 10 0,-2 4 0,-2 5 0,-1 1 0,7-5 0,-6 9 0,-2 9 0,0 11 0,-1 5 0,-3 11 0,3 5 0,1 5 0,0 5 0,3 2 0,3 8 0,2-11 0,0 9 0,0 0 0,0-2 0,2 4 0,3-8 0,3-2 0,0-3 0,1-1 0,-1-9 0,-2-4 0,5-4 0,1-5-691,1-3 0,-1 2 1,7-9-1,0-2 0,-1-4 1,3-6-1741,4-7 0,-6 3 0,2-3 0,-6-1 1298,-1-3 0,3-2 0,2 1 1,-1-1 757,1 0 1,0 6 0,0 3 0,-1 2 0,1 4 659,0 2 0,-2-1 0,-3-1 1,-1-2-1,1 2 587,3 2 0,-7 0 1,-1-2-1,-3-5 1376,0-1 0,0 3-1544,-6-5 1,-2 8 0,-4-2 0,-6 6 822,-5 6-1393,-2 4 0,2 15 0,3 2 1,1 2 44,-1 5 0,5 1 1,1 1-1,2-3 1,0-4-29,1-2 1,3-2 0,2-6 0,0 0 20,0 0 1,2-9 0,5-4 0,5-4 206,5-2-311,2 0 0,-1-14 0,1-5 0,0-4 78,0-4 0,-1-2 0,1-9 0,0 1 0,0-1 110,-1 1 0,-5-9 0,-3-2 0,-1-2-72,-5 0 0,4 8 0,-2-3 0,-1 1 0,-3 0 44,-2 2 0,0 3-228,0 1 0,-2 1 0,-3-1 0,-1 3 0,2 4 0,-4-3 0,1 9 0,1 2 0,-2 3 0,6 1 0,-7 2 0,1 5 0,6 5 0,-4 14 0,4 5 0,2 5 0,0 6 0,0 6 0,0 8 0,0 3 0,6 6 0,2 0 0,1 2 0,1 4 0,0 2 0,-3 0 0,3-2 0,-2-4 0,-1 0 0,1 0 0,-6 0 0,4 2 0,-1-7 0,-1-5 0,4-7-1123,3-6 1,-5 2-3202,6-2-1960,-8 0 6284,5-14 0,-9-11 0,0-11 0</inkml:trace>
  <inkml:trace contextRef="#ctx0" brushRef="#br0">6941 12900 9041,'10'-2'9830,"-3"-4"-4237,-5-7-5207,-2 5 1,0 8 0,-2 10-1,-3 3-338,-1-1 1,0 1 0,6 5 0,0 1-1,0 0-190,0 0 0,0 0 0,0-1 0,0 3 1,0 2-378,0 2 0,6 0 0,3-6-678,1 0 1,-4-9 1196,7-4 0,-1-4 0,7-2 0</inkml:trace>
  <inkml:trace contextRef="#ctx0" brushRef="#br0">7185 13106 7911,'10'29'1058,"5"-1"1,-7-12 3264,3-3 0,-5-5-3176,6-8 1,-8-8 0,3-5 0,-7-3 0,-4-3-778,-3 0 0,-5-6 0,3-2 0,-1-2 0,-2-5 791,1-1-1176,-6-3 1,7-1-1,-9-3 1,3-1 0,1-1-202,2-2 1,1 6 0,-5-3 0,3 3-186,1 3 0,3 1 1,-5 5-1,5 6 0,1 4-709,5 2 0,2 7 0,2-1-895,0-1 1,0 7-1,0 7 690,0 11 0,6 6 0,3 1 0,-1 1 1315,0 0 0,7 8 0,-5 2 0</inkml:trace>
  <inkml:trace contextRef="#ctx0" brushRef="#br0">7241 12638 7911,'19'6'0,"0"0"1029,-1-2 1,1 0 0,0 1 1821,0 1 1,-3 2 0,-1-4-846,-3 3 0,-7 1 1,-1-4-1,-8 2-915,-9-2-1091,-4-1 0,-3-3 0,-5 0 0,-7 0 0,-3 0 0,-3 0 0,1 0 0,-1 0 0,1 0 0,-1 0 0,1 0 0,1 0 0,3 2 0,4 2-455,2 2 0,2 6 1,8-3-9309,4 1 9763,5-6 0,16 5 0,3-9 0</inkml:trace>
  <inkml:trace contextRef="#ctx0" brushRef="#br0">6903 12506 19858,'11'2'2203,"-5"5"0,-12-5 0,-5 6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height" value="0.053" units="cm"/>
      <inkml:brushProperty name="color" value="#FF0000"/>
    </inkml:brush>
  </inkml:definitions>
  <inkml:trace contextRef="#ctx0" brushRef="#br0">18234 9563 9090,'19'0'4965,"-7"0"-2946,1 0 1,-11-3-209,-2-3 1,-9 4 0,-9-4-1369,-1 4 0,0 2 0,0 0 0,1 0 0,-1 0-189,0 0 1,0 0 0,3-2 0,1-2 0,3-3-6,-3 3 0,-2 2 0,-1 2 0,-1 0 0,0 0 0,0 0-196,1 0 0,-1 0 0,0 0-53,0 0 0,1 0 0,-1 2 0,0 2 0,-2 3 0,-2-3 0,-2-2 0,0-2 0,6 0 0,1 2 0,-1 4 0,0-4 0,0 4 0,-1-3 0,-3-3 0,-2 0 0,0 0 0,6 0 0,0 0 0,0 0 0,1 0 0,-1 6 0,0 0 0,0-2 0,1 0 0,-1 0 0,0 3 0,0-1 0,-2-4 0,-1 2 0,-3 2 0,-1 3 0,8-5 0,-1 2 0,0 1 0,0-1 0,1 0 0,-1 0 0,0-6 0,0 0 0,1 0 0,-1 0 0,0 0 0,0 7 0,1-1 0,-1-2 0,0-2 0,0-2 0,1 0 0,-1 0 0,0 0 0,0 0 0,1 2 0,-1 2 0,0 3 0,0-3 0,1-2 0,-1-2 0,0 0 0,0 0 0,0 0 0,1 0 0,-1 0 0,0 0 0,0 0 0,1 0 0,5 2 0,1 2 0,-3 2 0,-2-2 0,-1-1 0,-1-3 0,0 0 0,0 0 0,1 0 0,-1 0 0,0 0 0,0 0 0,1 0 0,-1 0 0,0 0 0,0 0 0,1 0 0,-1 0 0,0 0 0,0 0 0,0 0 0,1 0 0,-1 0 0,0 0 0,0 0 0,1 0 0,-1 0 0,0 0 0,0 0 0,1 0 0,-1 0 0,0 0 0,0 0 0,1 0 0,-1 0 0,0 6 0,0 0 0,1-2 0,-7-2 0,0-2 0,2 0 0,2 0 0,2 0 0,0 0 0,1 0 0,-1 0 0,0 0 0,0 0 0,0 0 0,1 0 0,-1 0 0,0 0 0,0 0 0,1 0 0,-1 0 0,0 0 0,0 0 0,1 0 0,-1 0 0,0 0 0,0 0 0,1 0 0,-1 0 0,0 0 0,0 0 0,1 0 0,-1 0 0,0 0 0,0 0 0,1 0 0,-1 0 0,0 0 0,0 0 0,0 0 0,1 0 0,-1 0 0,0 0 0,0 0 0,1 0 0,-1 0 0,0-2 0,0-2 0,1-2 0,-1 2 0,0 2 0,0 2 0,-1 0 0,-3 0 0,-2 0 0,0 0 0,6 0 0,0 0 0,0 0 0,1 0 0,-1 0 0,0 0 0,0 0 0,1 0 0,-1 0 0,6 0 0,1 0 0,-3 0 0,-2 0-226,-1 0 226,-9 8 0,-3 11 0,-7 10 0</inkml:trace>
  <inkml:trace contextRef="#ctx0" brushRef="#br0">14482 16200 9690,'19'0'2147,"0"0"0,-1 0 0,-1-2 1102,-4-4 1,-7 4-2752,-12-5 0,-11 5 0,-10 4 0,0 3 1,-2 1-304,-1-2 1,-1 0 0,-6 0 0,-3 3-100,-4-3 1,5-2 0,-5-2 0,2 0 0,0 0 38,-1 0 0,-1 0 0,4 2 1,-1 2-1,-5 2-12,-2-2 0,6-1 1,-2-3-1,3 0 99,-3 0 1,4 6 0,-3 0 0,1-2 0,0-2-223,-2-2 0,1 0 0,3 0 0,-2 0 0,-1 0 0,1 0 0,2 0 0,3 0 0,-1 0 0,1 0 0,-1 0 0,1 0 0,-1 0 0,1 0 0,-1 0 0,1 0 0,-1 0 0,1 0 0,1 7 0,3-1-96,2-2 0,5 4 1,-3-1-1,2-1 1,4 0-4821,2 0 1,9 0 4491,-1-6 0,9 0 0,-4 1 0</inkml:trace>
  <inkml:trace contextRef="#ctx0" brushRef="#br0">14313 6394 8495,'11'2'2587,"-7"2"0,-8 2-2063,-9-2 0,3-1 1,-3-3-1,-3 0 1,-5 0-1,-4 0 1,0 0-1,0 0 368,0 0 0,-9 0 1,3 0-1,-6 0-479,-7 0 0,4-3 1,-6-1-1,0-2 1,-1 0-1,-3 0-61,0-1 0,6 1 0,-6 4 1,-2-2-1,-3-3 0,-1 1-123,0-2 0,0 6 1,-1-4-1,1 4-78,0 2 1,-1-7 0,1 1-1,0 2 1,2 2-78,4 2 1,-2-2-1,6-2 1,-2-3-1,-2 3 68,2 2-91,-6 2 0,8 0 0,-6 0 0,4 0-210,2 0 0,-6 0 0,2 0 0,-2 0 1,0-2 61,1-4 1,4 4 0,-6-5 0,6 5 177,1 2 0,-4-2 0,6-2 0,0-2 0,0 0 21,1-3 0,-1 7 0,6-4 0,3 2 0,1 0-59,3-3 0,0 1 1,-5 6-1,3-2 1,4-2-97,2-2 0,-4-1 0,4 7 0,-1 0 0,1 0-133,4 0 1,-4 0 0,2 0 0,2 0 0,3 0 59,1 0 0,0-6 0,0 0 0,0 2 67,1 2 1,-1 2 1004,0 0-470,9 0 0,-5-3-405,9-3 0,2 4 0,10-4-71,7 4 0,-1 2 0,5 0 0,4 0 0,1 0-44,6 0 0,-6 0 0,10 0 1,-1 0-1,0 0-10,1 0 1,-1 2 0,6 2 0,1 2 0,-1-2 113,1-1 1,6 3 0,2 0 0,-1-2-1,3-2-24,0-2 0,-4 0 1,6 2-1,0 3 1,-2 1-37,-4-2 0,2-2 0,0 0 0,-1 2 0,1 3 0,-4-3 0,6-2 0,0-2 0,2 0 0,0 0 0,0 0 0,6 0 0,0 0 0,1 0 0,-1 0 0,0 0 0,3 0 0,1 0 0,3 2 0,-3 4 0,-2-4 0,-1 4 0,-1-1 0,2-1 0,5 2 0,-7 0 0,2-6 0,-5 0 0,-1 0 0,2 0 0,2 0 0,-2 0 0,-2 0 0,-2 0 0,-8 0 0,2 0 0,-4 0 0,-5 0 0,-2 0 0,-1 0 0,-9 0 0,2 0 0,-5 0-1350,-1 0 0,0 0-7557,0 0 8907,-1 0 0,-7-8 0,-3-2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height" value="0.053" units="cm"/>
      <inkml:brushProperty name="color" value="#FF0000"/>
    </inkml:brush>
  </inkml:definitions>
  <inkml:trace contextRef="#ctx0" brushRef="#br0">22220 2428 7990,'0'6'1331,"1"1"94,2 0 0,-1-2 0,2 0 0,0 0 337,2-3 0,-1 2-1364,2-1 0,-1 0 1,3-3-1,1 0 1,-1 0-1,-1-1 73,-1-2 1,1 1-1,-2-4 1,2-1-1,1 1-336,-3 0 0,2 1 0,-2-3 0,0 2-222,0-1 1,-3-2 0,2 0-1,0 0 456,-3-1 0,2 1 0,-1 0 0,-1-1 0,-1 1 414,-1-1 1,0 4 0,0 0 0,0-1-716,0-2 0,-1 0 1,-1 0-69,-1-1 0,-3 4 0,3 0 0,-5 4 0,3-3 0,-1 2 0,0 0 0,-1 0 0,-2 3 0,-1 0 0,1 0 0,0 0 0,-1 0 0,1 0 0,1 1 0,0 1 0,2 2 0,-1 2 0,-2 0 0,0 3 0,3-3 0,1 1 0,-1 0 0,1 1 0,2 2 0,-3-1 0,-1 0 0,2 1 0,1-1 0,1 1 0,0-1 0,1 0 0,-2 1 0,1-1 0,0 0 0,2 1 0,1-1 0,0 5 0,-3-4 0,0 3 0,1-3 0,1-1 0,1 1 0,0-1 0,0 1 0,0-1 0,0 0 0,1 1 0,1-1 0,1 0 0,-1 1 0,3-4 0,-1-1 0,0 0 0,1 0 0,0-1 0,-2 2 0,4-2 0,0 1 0,-2-3 0,1 3 0,2-2 0,0 0 0,-2 3 0,1-3 0,0-1 0,1-1 0,2-1 0,-1 0 0,0 0 0,1 0 0,-1 0 0,0 0 0,-2 0 0,-1 0 0,1 0 0,2-1 0,0-2 0,0-3 0,-2 1 0,-1-1 0,1-2 0,2 0 0,-3-1 0,0-1 0,0 1 0,1-1 0,-1 1 0,-4 0 0,6-1 0,-3 1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3-07T02:16:40.813"/>
    </inkml:context>
    <inkml:brush xml:id="br0">
      <inkml:brushProperty name="width" value="0.05292" units="cm"/>
      <inkml:brushProperty name="height" value="0.05292" units="cm"/>
      <inkml:brushProperty name="color" value="#FF0000"/>
    </inkml:brush>
  </inkml:definitions>
  <inkml:trace contextRef="#ctx0" brushRef="#br0">3202 16132 116 0,'-6'0'44'0,"6"0"-24"0,-3 0 1 15,3 0 17-15,0 0-3 16,-3 0 2-16,3 0-12 16,0-3-6-16,0 3-10 15,0-3 7-15,0 3 6 0,0 0-5 16,0-2 1-16,0-4-7 15,0 6 1-15,3 0-5 16,0-2-2-16,3 2 2 16,0 0 0-16,0 0 1 15,5-3 0-15,4 0 0 0,3 3 0 16,0 0-4-16,3 0-1 16,3 0-1-16,0 0 1 15,5 0-2-15,1 0 2 16,0 0-2-16,3-5 2 15,2 5 0-15,4-2 1 16,0 2 0-16,2 0 0 16,-2 0-5-16,0 0 1 15,-1 0 4-15,1 0 2 16,-3 0-5-16,0 0 0 16,-1-3-1-16,1 0 2 0,3 1-1 15,-4-1 2 1,1 3-2-16,3-3 2 15,-3 1 0-15,-1-1 1 0,-2 3 0 16,-3 0 0-16,-3 0 0 16,2 0 0-16,1 0 0 15,-3 0 0-15,0 0-5 16,-1-3 1-16,4 3 0 16,0-2 0-16,0 2 0 15,0 0 2-15,-4 0-3 16,4-3 0-16,-3 3 1 15,0 0 2-15,-1 0-3 16,4 0-2-16,-6 0 2 16,0 0 2-16,3 0 0 15,-1 3 2-15,1-3-2 16,0 0-1-16,0 0 3 0,0 0 0 16,-1 0-4-1,1 0-1-15,0 0 1 0,-3 0 0 16,3 0 1-16,-1 0 0 15,1 0 0-15,3 0 0 16,0 2 0-16,-1-2 0 16,1 0 0-16,0 0 2 15,-3 0-3-15,0 0 0 16,-1-2 1-16,1-4 2 16,0 1-1-16,0-5-1 15,-1-1 1-15,-2 6 1 16,-3-3-1-16,3-5 2 15,-3-1 7-15,0 4 5 0,-7-1-7 16,7-15-4-16,-3-1 1 16,-3 1 1-16,-3-3-2 15,-3 0-3-15,0-3 2 16,-3 3 0-16,-3 0-1 16,0-6-2-16,-3 3 3 15,-3 1 2-15,-3-1-2 16,0 3 0-16,-6-3-1 15,-3 3 1-15,0-5-4 16,0 2 0-16,-3 0 5 16,1 3 2-16,-4 0-5 15,-3 2-2-15,-3 1 2 16,3 2 3-16,1 3-1 0,-1 0 0 16,-6 2 1-1,3 1 0-15,-6 2-5 0,1-3 1 16,-4 4 2-16,0-1 1 15,1 0-4-15,-4 5 1 16,-3 1 0-16,0-1 2 16,4 3-3-16,-4 0 0 15,0 3 1-15,1 0 0 16,-1-3 0-16,0 2 0 16,1 1-3-16,2 0 2 15,-6 2 1-15,1 3 0 16,2 0 0-16,3 3 0 15,4-1 0-15,-7 4 2 0,3-1-1 16,1 0-1-16,-1 1-2 16,0-1-1-16,6 0 2 15,1 0 0-15,-1 3-2 16,0-2 2-16,1-1 1 16,2 6 2-16,3-9-3 15,3 9 0-15,0-1 1 16,1 1 0-16,-4-3 0 15,0 0 0-15,0 0 0 16,0 0 2-16,-2 0-1 16,5-3 2-16,-6 3-4 15,6 2 0-15,3 1-1 16,1 0 0-16,-1 2 2 0,0 0 0 16,-3 3-3-16,3 0 2 15,0 0 1-15,4 0 0 16,-4-3-3-1,3 5 2-15,6 6 1 0,-3-5 2 16,3-1-1-16,3 3-1 16,0 0-4-16,0 3-2 15,0 3 3-15,0-1 3 16,4-2-1-16,2-3 0 16,0 0 1-16,0 1 0 15,0-1 0-15,3 3 0 16,0-1-3-16,3-4 2 15,0 5 1-15,3-3 0 0,-1 3-3 16,1 2 2-16,3-2 1 16,3-3 0-1,0 0-3-15,3-2 2 0,3-3 1 16,0-3 2-16,3 0-1 16,-1 3-1-16,1-3-2 15,0-2 1-15,0 5 1 16,3-3 2-16,0-3-1 15,2 1-1-15,1-3 1 16,3 5-1-16,3-2-3 16,-4-3 2-16,-2 0 1 15,3 0 0-15,3-3 0 16,5 0 0-16,1 0 0 0,-3-2 0 16,3 0-3-16,-1-1 2 15,4 6 1-15,-3-5 0 16,2 0 0-16,-5-3 2 15,0 5-3-15,2-2-2 16,4-1 2-16,0 1 2 16,-4-3-2-16,1 5 0 15,0 0 1-15,0-2 0 16,2 2 2-16,1-2 3 16,-3-3-4-16,-4 0-1 15,1 0 0-15,3-3 0 16,2-2 0-16,1 5 0 15,-3 0 0-15,2 0 0 0,1 0 0 16,0 5 0 0,-1-2 0-16,1-3 2 0,-3-3-3 15,-1-2 0-15,1 5 1 16,3-5 2-16,0 2-1 16,-4-2-1-16,7 2 1 15,-6 1-1-15,-1 2 0 16,-2-3 0-16,0-2 2 15,-1 5 1-15,-2 0-1 16,0 0-2-16,0-3 1 16,2 0 1-16,1 1-1 15,0-4 2-15,-3 6-2 16,-4-2-1-16,4 2 3 16,-3 0 0-16,0 0-4 15,-1 0-1-15,1 0 3 16,0 0 1-16,3 0-3 15,-4 0 1-15,4 0 0 0,6 0 0 16,0 0 0-16,-1 0 2 16,-2 0-1-16,3 0-1 15,-7 0 1-15,1 0 1 16,0 0-1-16,0 0-1 16,2 0 1-16,-2 0-1 15,0 0 0-15,0 0 2 16,2-3-3-16,4 3 0 15,0 0 1-15,-1 0 0 16,-2 0 0-16,0 0 0 0,0 3 0 16,-1-1 2-16,1-2-3 15,3 6 0-15,-7-4 1 16,1-2 0-16,0 0 0 16,6 3 2-16,-1-3-1 15,1 3-1-15,-3-3-2 16,2 0 1-16,1 5 1 15,3 0 2-15,-1-2-3 16,1-3 0-16,0 0 1 16,2 0 0-16,7 0 0 15,0 0 0-15,-1 0 0 16,1 5 0-16,2 0 0 16,-2-2 0-16,-3 5 0 15,-4-5 2-15,4-1-1 16,5 1-1-16,-2 0-2 0,0 2 1 15,-1 0 1-15,1 1 2 16,2-1-1-16,-5-3-1 16,3-2 1-16,2 0-1 15,4 0 0-15,2 0 0 16,-2 0 0-16,-1 3 0 16,-2-3 0-16,0 0 2 15,-7 0-3-15,1 0 0 16,-4 0-4-16,-2-3 1 15,-6 1-16-15,-9 2-6 16,-4-3-31-16,-5 6-12 16,-3 2-31-16,0 32-15 0,9-8-4 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3-07T02:18:13.054"/>
    </inkml:context>
    <inkml:brush xml:id="br0">
      <inkml:brushProperty name="width" value="0.05292" units="cm"/>
      <inkml:brushProperty name="height" value="0.05292" units="cm"/>
      <inkml:brushProperty name="color" value="#FF0000"/>
    </inkml:brush>
  </inkml:definitions>
  <inkml:trace contextRef="#ctx0" brushRef="#br0">14712 12578 272 0,'-3'-5'104'0,"3"-6"-81"0,-3 9-2 0,3-1-7 0,0 3-17 31,-3 0-5-31,0 3 4 16,-3-3 3-16,0 2 2 16,-3-4 13-16,-6 2 5 0,-5-3 2 15,-10-2 2-15,-9 0-9 0,12 10-1 0,1-3 6 16,-4-2 5-16,0 0-18 15,-9-2-4-15,1-1-8 16,-1 1 1-16,0-1 1 16,1-2-1-16,-1-1 1 15,0 1 3-15,-3 2 11 16,1 1 6-16,-10-1-8 16,-2 0-4-16,-4 1-1 15,3-1 0-15,4 1-1 16,-1-1-2-16,1 3 1 15,2 3-1-15,-3-3 0 16,-2 0 2-16,-7 2-1 16,1-2-1-16,2 0-2 15,7 3-1-15,2-1-12 16,-3 4-5-16,4-1 24 16,-1 3 10-16,-5 0-5 0,-1 0-5 15,0 0-16-15,4 2-5 16,2 1 9-16,4 2 4 15,2 0 3 1,3 6 3-16,3 2-1 0,1 3-1 16,2 0-2-16,3 10 1 15,3 3 1-15,4 0 2 16,-1 0 5-16,6 0 4 16,3-2-6-16,6-1-3 15,3 0-1-15,6 1 1 0,3 2-1 16,3 3-1-16,3 2 1 15,3 3-1-15,0 3 0 16,3-9 0-16,3-2 2 16,2-2 1-16,4-6-1 15,6 0 1-15,3-3-15 16,8-2-5-16,13 0 9 16,0-3 4-16,2 0 0 15,1-2 3-15,-1-3 1 16,7-3 2-16,8 3-3 15,4-3 0-15,2-2 12 16,-6-3 5-16,4-1-8 16,11-1-2-16,6-4-6 15,-2 4-3-15,-1-4-1 16,6-2 0-16,15 0 3 0,-2 3 2 16,-7-3 0-16,0-3-1 15,15 1-6-15,-6-1-4 16,-9-2 3-16,1-1 2 15,38 1 18-15,-12-5 11 16,-15 2-14-16,-9-3-5 16,6 3-4-16,3 0 1 15,-9 0-1-15,-9 0 2 16,-2 0-4-16,8 3 0 16,-3 0 3-16,-9 0 3 15,-8-3-2-15,-4 0 0 16,1 2-1-16,11 4-2 15,-3-1-2-15,-8-2 1 16,-4-3-1-16,-3 0 0 16,4 3 4-16,8-3 1 0,-2 0-6 15,-10-6 0-15,-8-4 1 16,-10-3 1-16,-5-8 3 16,-7-8 1-16,1-3 1 15,-12-2 0-15</inkml:trace>
  <inkml:trace contextRef="#ctx0" brushRef="#br0" timeOffset="224.79">17272 12959 436 0,'-27'-37'162'0,"3"21"-126"0,-14-26-10 15,20 21-14-15,-24-6-8 16,-15-4 5-16,-8-4-1 16,-18 6 1-16,-24-5-5 15,-7 2 2-15,-20 0 3 0,-20 1-3 0,-4-4-1 16,-15 9 0-16,7-9 1 15,2 14-5-15,-9-8-3 16,15 10-8-16,1 12-4 16,-4 7-56-16,18 15-24 15,12 7 48-15,21-1 23 16</inkml:trace>
  <inkml:trace contextRef="#ctx0" brushRef="#br0" timeOffset="1750.66">15334 11893 176 0,'0'8'68'0,"3"-8"-52"0,-3 3-1 0,0 2-1 16,0-5 7-16,0 3 7 16,0 2-1-16,0-3-2 15,0 6-13 1,0 0-3-16,0 0 1 0,0-2-6 0,-3 2 0 15,-3-1 2-15,3-1 1 16,0-4 3-16,0 4 1 16,0-4-1-16,3 1-1 0,0 0-3 15,0-3-1-15,0 0-1 16,3 0 2-16,-3-6-3 16,6-2 0-16,0 6-1 15,6-6-2-15,0-3-2 16,0 3 1-16,-12 8-1 31,27-10 0-15,-1 2 2-16,-2 2 0 15,-3 6 0-15,-3 0 0 16,0 0 0-16,-6 6 0 16,0 4 4-16,-6 1 2 0,0 2 2 15,-6 0 0-15,0 3 9 16,-3 0 4-16,-3 3-14 0,0-3-5 15,0-1-9 1,0 1-1-16,0-2 4 16,3-1 2-16,0-3 2 0,0 1 0 15,3 0 8-15,0-1 5 16,0-2-61-16,3 0-29 16,0 0 38-16,3 0 21 15</inkml:trace>
  <inkml:trace contextRef="#ctx0" brushRef="#br0" timeOffset="1948.23">15525 12258 336 0,'-9'0'126'0,"12"-2"-98"0,0 4-14 0,-3-2-15 16,0 0-10-16,0 0 1 15,0 0 6-15,0 0 4 16,0 0 1-16,0 0-36 0,0 0-16 16,6 3 23-16,0-3 15 0</inkml:trace>
  <inkml:trace contextRef="#ctx0" brushRef="#br0" timeOffset="2768.1">15941 12277 372 0,'-6'2'140'0,"6"-4"-109"0,-3 4-6 0,3-2-12 16,0 0-11-1,0 0 1-15,0 0-4 0,0 0 0 16,0 0 1 0,0 0-20-16,0 0-9 15,3 0-69-15,3 0-31 0,0-2 64 0,3-4 34 16</inkml:trace>
  <inkml:trace contextRef="#ctx0" brushRef="#br0" timeOffset="3738">16349 12375 352 0,'-15'0'132'0,"9"2"-103"0,9-2-8 0,-3 0-9 16,6 0-2-16,-6 0 5 15,0 0-25-15,-3 3-9 16,3-3-91-16,0 0-40 16,9 3 77-16</inkml:trace>
  <inkml:trace contextRef="#ctx0" brushRef="#br0" timeOffset="11215.78">15778 11830 188 0,'3'-6'71'0,"-3"6"-55"0,-3 3 13 0,3-3 2 15,0 0-7-15,0 0-2 0,0 0-4 16,0 0-1-16,3 5-9 15,-3 0 1-15,0 1 2 0,0 2 0 16,3 2 6 0,0 1-3-16,-3-3-6 15,0 0-2-15,0 2-1 16,0-4-1-16,0-6 0 16,0 0 2-16,0 0-1 15,0 0 2-15,0 0 9 0,0-3 7 16,3-2-14-16,0-1-5 15,-1 1-3-15,1 0 1 0,0-3-3 16,0 0 0-16,3 0 1 16,0 0 0-16,3 0 0 15,-3 3 0-15,3 0 0 16,0-1 0-16,0 1 0 16,0 2 0-16,0 1 0 15,0 2 2-15,0 0-3 16,-3 0 0-16,0 2 1 15,-3 4 2-15,0-1-1 16,-3 5-1 0,-3 6 1-16,0-2-4 31,0 4 0-31,0 3 2 0,-3 0 2 16,0 1-2-16,0-4-2 15,0 1 2-15,3-1 0 16,0-2 1-16,0 0 2 15,3 0-3-15,0-3 0 0,0-2 1 16,3-1 0-16,0-2 4 16,0 0 2-16,3 0-86 15,0-3-38-15,0 1 59 16,0-1 29-16</inkml:trace>
  <inkml:trace contextRef="#ctx0" brushRef="#br0" timeOffset="12284.45">16272 11951 188 0,'0'11'71'0,"0"-16"-55"0,0 12 6 0,0-7 0 16,0 6-3-16,0-1 3 0,0 0-6 16,0-2-1-16,0 2-9 15,0 1 7-15,0-1 6 0,-3-2-6 16,3-3 0-16,0 0-5 15,0 0-3-15,0 0 2 16,0 0 2-16,0-3-2 16,3 0 1-16,0-2-5 15,3-6-2-15,0 1-3 16,3 2 1-16,-1 0 1 16,1 0 0-16,0 0 0 15,3 0 2-15,0 5-1 16,0 1-1-16,0-1 1 15,0 3 1-15,0 0-1 16,-3 0 2-16,0 5-2 0,-3 1 2 16,0-1-2-16,-3 0 2 15,-3 3 0-15,0-2 1 16,-3 4 2 0,-3 1 12-1,0-1 6-15,0 4-15 16,0-4-4-16,-3 3-4 0,0-2-1 15,0 2 0-15,0 0 2 16,0 1-1-16,0-1-1 16,0 0 1-16,3 0-1 15,0 1-3-15,0-1 2 16,0-3 1-16,3 1 0 0,0-1-3 16,3-2 2-16,0 0 1 15,0-2 0-15,3-1 2 16,-3-5 3-16,0 0-112 15,6 0-52-15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5E09E-868B-40EC-BA91-3578DBCC70C2}" type="datetimeFigureOut">
              <a:rPr lang="en-US" smtClean="0"/>
              <a:t>3/4/20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46EDC3-0BF2-4865-AA1F-F16399449A02}" type="slidenum">
              <a:rPr lang="en-US" smtClean="0"/>
              <a:t>‹#›</a:t>
            </a:fld>
            <a:endParaRPr lang="en-US"/>
          </a:p>
        </p:txBody>
      </p:sp>
    </p:spTree>
    <p:extLst>
      <p:ext uri="{BB962C8B-B14F-4D97-AF65-F5344CB8AC3E}">
        <p14:creationId xmlns:p14="http://schemas.microsoft.com/office/powerpoint/2010/main" val="1256502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everge.com/2019/2/25/18229714/cognizant-facebook-content-moderator-interviews-trauma-working-conditions-arizon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Very relevant to this lecture!</a:t>
            </a:r>
          </a:p>
          <a:p>
            <a:r>
              <a:rPr lang="en-US" dirty="0"/>
              <a:t>Take data from photos that people have posted online and generate images of people that don’t exist.</a:t>
            </a:r>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extLst>
      <p:ext uri="{BB962C8B-B14F-4D97-AF65-F5344CB8AC3E}">
        <p14:creationId xmlns:p14="http://schemas.microsoft.com/office/powerpoint/2010/main" val="107040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https://www.theverge.com/2019/2/25/18229714/cognizant-facebook-content-moderator-interviews-trauma-working-conditions-Arizona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people to manually go through and monitor platforms like Facebook and enforce content policies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Hate speech in particular can be difficult to discern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Might even depend on the English dialect – remember ML bias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Being in an environment where you’re bombarded with this stuff can convince you of it</a:t>
            </a:r>
          </a:p>
        </p:txBody>
      </p:sp>
      <p:sp>
        <p:nvSpPr>
          <p:cNvPr id="4" name="Slide Number Placeholder 3"/>
          <p:cNvSpPr>
            <a:spLocks noGrp="1"/>
          </p:cNvSpPr>
          <p:nvPr>
            <p:ph type="sldNum" sz="quarter" idx="10"/>
          </p:nvPr>
        </p:nvSpPr>
        <p:spPr/>
        <p:txBody>
          <a:bodyPr/>
          <a:lstStyle/>
          <a:p>
            <a:fld id="{9546EDC3-0BF2-4865-AA1F-F16399449A02}" type="slidenum">
              <a:rPr lang="en-US" smtClean="0"/>
              <a:t>12</a:t>
            </a:fld>
            <a:endParaRPr lang="en-US"/>
          </a:p>
        </p:txBody>
      </p:sp>
    </p:spTree>
    <p:extLst>
      <p:ext uri="{BB962C8B-B14F-4D97-AF65-F5344CB8AC3E}">
        <p14:creationId xmlns:p14="http://schemas.microsoft.com/office/powerpoint/2010/main" val="69026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social media, can choose what kind of information you see</a:t>
            </a:r>
          </a:p>
          <a:p>
            <a:r>
              <a:rPr lang="en-US" dirty="0"/>
              <a:t>Easy to choose information that confirms your pre-existing beliefs</a:t>
            </a:r>
          </a:p>
          <a:p>
            <a:r>
              <a:rPr lang="en-US" dirty="0"/>
              <a:t>Curate your own environment that agrees with you – your “filter bubble”</a:t>
            </a:r>
          </a:p>
          <a:p>
            <a:r>
              <a:rPr lang="en-US" dirty="0"/>
              <a:t>Who to trust? – bias towards people that we choose to believe (you probably believe me because I’m the instructor)</a:t>
            </a:r>
          </a:p>
        </p:txBody>
      </p:sp>
      <p:sp>
        <p:nvSpPr>
          <p:cNvPr id="4" name="Slide Number Placeholder 3"/>
          <p:cNvSpPr>
            <a:spLocks noGrp="1"/>
          </p:cNvSpPr>
          <p:nvPr>
            <p:ph type="sldNum" sz="quarter" idx="5"/>
          </p:nvPr>
        </p:nvSpPr>
        <p:spPr/>
        <p:txBody>
          <a:bodyPr/>
          <a:lstStyle/>
          <a:p>
            <a:fld id="{9546EDC3-0BF2-4865-AA1F-F16399449A02}" type="slidenum">
              <a:rPr lang="en-US" smtClean="0"/>
              <a:t>13</a:t>
            </a:fld>
            <a:endParaRPr lang="en-US"/>
          </a:p>
        </p:txBody>
      </p:sp>
    </p:spTree>
    <p:extLst>
      <p:ext uri="{BB962C8B-B14F-4D97-AF65-F5344CB8AC3E}">
        <p14:creationId xmlns:p14="http://schemas.microsoft.com/office/powerpoint/2010/main" val="2428479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“weak social ties” from social media more heterogeneous, varied, with different opinions</a:t>
            </a:r>
          </a:p>
          <a:p>
            <a:r>
              <a:rPr lang="en-US" dirty="0"/>
              <a:t>Exposure to more opinions should theoretically give you a better perspective</a:t>
            </a:r>
          </a:p>
        </p:txBody>
      </p:sp>
      <p:sp>
        <p:nvSpPr>
          <p:cNvPr id="4" name="Slide Number Placeholder 3"/>
          <p:cNvSpPr>
            <a:spLocks noGrp="1"/>
          </p:cNvSpPr>
          <p:nvPr>
            <p:ph type="sldNum" sz="quarter" idx="5"/>
          </p:nvPr>
        </p:nvSpPr>
        <p:spPr/>
        <p:txBody>
          <a:bodyPr/>
          <a:lstStyle/>
          <a:p>
            <a:fld id="{9546EDC3-0BF2-4865-AA1F-F16399449A02}" type="slidenum">
              <a:rPr lang="en-US" smtClean="0"/>
              <a:t>14</a:t>
            </a:fld>
            <a:endParaRPr lang="en-US"/>
          </a:p>
        </p:txBody>
      </p:sp>
    </p:spTree>
    <p:extLst>
      <p:ext uri="{BB962C8B-B14F-4D97-AF65-F5344CB8AC3E}">
        <p14:creationId xmlns:p14="http://schemas.microsoft.com/office/powerpoint/2010/main" val="3089926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Conflicting viewpoints widely assumed to benefit citizens…cross-cutting exposure fostering political tolerance.</a:t>
            </a:r>
          </a:p>
        </p:txBody>
      </p:sp>
      <p:sp>
        <p:nvSpPr>
          <p:cNvPr id="4" name="Slide Number Placeholder 3"/>
          <p:cNvSpPr>
            <a:spLocks noGrp="1"/>
          </p:cNvSpPr>
          <p:nvPr>
            <p:ph type="sldNum" sz="quarter" idx="5"/>
          </p:nvPr>
        </p:nvSpPr>
        <p:spPr/>
        <p:txBody>
          <a:bodyPr/>
          <a:lstStyle/>
          <a:p>
            <a:fld id="{9546EDC3-0BF2-4865-AA1F-F16399449A02}" type="slidenum">
              <a:rPr lang="en-US" smtClean="0"/>
              <a:t>15</a:t>
            </a:fld>
            <a:endParaRPr lang="en-US"/>
          </a:p>
        </p:txBody>
      </p:sp>
    </p:spTree>
    <p:extLst>
      <p:ext uri="{BB962C8B-B14F-4D97-AF65-F5344CB8AC3E}">
        <p14:creationId xmlns:p14="http://schemas.microsoft.com/office/powerpoint/2010/main" val="1762012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increased amount of removing people on </a:t>
            </a:r>
            <a:r>
              <a:rPr lang="en-US" dirty="0" err="1"/>
              <a:t>facebook</a:t>
            </a:r>
            <a:r>
              <a:rPr lang="en-US" dirty="0"/>
              <a:t> with diff beliefs</a:t>
            </a:r>
          </a:p>
        </p:txBody>
      </p:sp>
      <p:sp>
        <p:nvSpPr>
          <p:cNvPr id="4" name="Slide Number Placeholder 3"/>
          <p:cNvSpPr>
            <a:spLocks noGrp="1"/>
          </p:cNvSpPr>
          <p:nvPr>
            <p:ph type="sldNum" sz="quarter" idx="5"/>
          </p:nvPr>
        </p:nvSpPr>
        <p:spPr/>
        <p:txBody>
          <a:bodyPr/>
          <a:lstStyle/>
          <a:p>
            <a:fld id="{9546EDC3-0BF2-4865-AA1F-F16399449A02}" type="slidenum">
              <a:rPr lang="en-US" smtClean="0"/>
              <a:t>16</a:t>
            </a:fld>
            <a:endParaRPr lang="en-US"/>
          </a:p>
        </p:txBody>
      </p:sp>
    </p:spTree>
    <p:extLst>
      <p:ext uri="{BB962C8B-B14F-4D97-AF65-F5344CB8AC3E}">
        <p14:creationId xmlns:p14="http://schemas.microsoft.com/office/powerpoint/2010/main" val="988752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Recognizing that everyone’s experience is different.</a:t>
            </a:r>
          </a:p>
          <a:p>
            <a:r>
              <a:rPr lang="en-US" dirty="0"/>
              <a:t>Brings us closer together? Or polarizes us?</a:t>
            </a:r>
          </a:p>
          <a:p>
            <a:r>
              <a:rPr lang="en-US" dirty="0"/>
              <a:t>5min?</a:t>
            </a:r>
          </a:p>
        </p:txBody>
      </p:sp>
      <p:sp>
        <p:nvSpPr>
          <p:cNvPr id="4" name="Slide Number Placeholder 3"/>
          <p:cNvSpPr>
            <a:spLocks noGrp="1"/>
          </p:cNvSpPr>
          <p:nvPr>
            <p:ph type="sldNum" sz="quarter" idx="5"/>
          </p:nvPr>
        </p:nvSpPr>
        <p:spPr/>
        <p:txBody>
          <a:bodyPr/>
          <a:lstStyle/>
          <a:p>
            <a:fld id="{9546EDC3-0BF2-4865-AA1F-F16399449A02}" type="slidenum">
              <a:rPr lang="en-US" smtClean="0"/>
              <a:t>17</a:t>
            </a:fld>
            <a:endParaRPr lang="en-US"/>
          </a:p>
        </p:txBody>
      </p:sp>
    </p:spTree>
    <p:extLst>
      <p:ext uri="{BB962C8B-B14F-4D97-AF65-F5344CB8AC3E}">
        <p14:creationId xmlns:p14="http://schemas.microsoft.com/office/powerpoint/2010/main" val="1545667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- 2:50</a:t>
            </a:r>
          </a:p>
          <a:p>
            <a:r>
              <a:rPr lang="en-US" dirty="0"/>
              <a:t>Nothing is actually free – need to pay for computers, electricity, ... </a:t>
            </a:r>
          </a:p>
        </p:txBody>
      </p:sp>
      <p:sp>
        <p:nvSpPr>
          <p:cNvPr id="4" name="Slide Number Placeholder 3"/>
          <p:cNvSpPr>
            <a:spLocks noGrp="1"/>
          </p:cNvSpPr>
          <p:nvPr>
            <p:ph type="sldNum" sz="quarter" idx="10"/>
          </p:nvPr>
        </p:nvSpPr>
        <p:spPr/>
        <p:txBody>
          <a:bodyPr/>
          <a:lstStyle/>
          <a:p>
            <a:fld id="{9546EDC3-0BF2-4865-AA1F-F16399449A02}" type="slidenum">
              <a:rPr lang="en-US" smtClean="0"/>
              <a:t>19</a:t>
            </a:fld>
            <a:endParaRPr lang="en-US"/>
          </a:p>
        </p:txBody>
      </p:sp>
    </p:spTree>
    <p:extLst>
      <p:ext uri="{BB962C8B-B14F-4D97-AF65-F5344CB8AC3E}">
        <p14:creationId xmlns:p14="http://schemas.microsoft.com/office/powerpoint/2010/main" val="681397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- 2:50</a:t>
            </a:r>
          </a:p>
        </p:txBody>
      </p:sp>
      <p:sp>
        <p:nvSpPr>
          <p:cNvPr id="4" name="Slide Number Placeholder 3"/>
          <p:cNvSpPr>
            <a:spLocks noGrp="1"/>
          </p:cNvSpPr>
          <p:nvPr>
            <p:ph type="sldNum" sz="quarter" idx="10"/>
          </p:nvPr>
        </p:nvSpPr>
        <p:spPr/>
        <p:txBody>
          <a:bodyPr/>
          <a:lstStyle/>
          <a:p>
            <a:fld id="{9546EDC3-0BF2-4865-AA1F-F16399449A02}" type="slidenum">
              <a:rPr lang="en-US" smtClean="0"/>
              <a:t>20</a:t>
            </a:fld>
            <a:endParaRPr lang="en-US"/>
          </a:p>
        </p:txBody>
      </p:sp>
    </p:spTree>
    <p:extLst>
      <p:ext uri="{BB962C8B-B14F-4D97-AF65-F5344CB8AC3E}">
        <p14:creationId xmlns:p14="http://schemas.microsoft.com/office/powerpoint/2010/main" val="745884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disturbing image spread around on the Internet, interspersed into videos intended for children, encouraging self harm and targeted to children.</a:t>
            </a:r>
          </a:p>
          <a:p>
            <a:endParaRPr lang="en-US" dirty="0"/>
          </a:p>
          <a:p>
            <a:r>
              <a:rPr lang="en-US" dirty="0"/>
              <a:t>However, it was a hoax and there’s no evidence that this was actually being done anywhere.</a:t>
            </a:r>
          </a:p>
          <a:p>
            <a:r>
              <a:rPr lang="en-US" dirty="0"/>
              <a:t>But it was picked up by TV reports – TV news was supposed to be better-researched</a:t>
            </a:r>
          </a:p>
          <a:p>
            <a:r>
              <a:rPr lang="en-US" dirty="0"/>
              <a:t>Was spread because it plays to the emotions of parents</a:t>
            </a:r>
          </a:p>
          <a:p>
            <a:endParaRPr lang="en-US" dirty="0"/>
          </a:p>
          <a:p>
            <a:r>
              <a:rPr lang="en-US" dirty="0"/>
              <a:t>Why was Kim Kardashian involved?</a:t>
            </a:r>
          </a:p>
        </p:txBody>
      </p:sp>
      <p:sp>
        <p:nvSpPr>
          <p:cNvPr id="4" name="Slide Number Placeholder 3"/>
          <p:cNvSpPr>
            <a:spLocks noGrp="1"/>
          </p:cNvSpPr>
          <p:nvPr>
            <p:ph type="sldNum" sz="quarter" idx="5"/>
          </p:nvPr>
        </p:nvSpPr>
        <p:spPr/>
        <p:txBody>
          <a:bodyPr/>
          <a:lstStyle/>
          <a:p>
            <a:fld id="{9546EDC3-0BF2-4865-AA1F-F16399449A02}" type="slidenum">
              <a:rPr lang="en-US" smtClean="0"/>
              <a:t>21</a:t>
            </a:fld>
            <a:endParaRPr lang="en-US"/>
          </a:p>
        </p:txBody>
      </p:sp>
    </p:spTree>
    <p:extLst>
      <p:ext uri="{BB962C8B-B14F-4D97-AF65-F5344CB8AC3E}">
        <p14:creationId xmlns:p14="http://schemas.microsoft.com/office/powerpoint/2010/main" val="567349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define an influencer? Social media, lots of followers, advertising</a:t>
            </a:r>
          </a:p>
          <a:p>
            <a:r>
              <a:rPr lang="en-US" dirty="0"/>
              <a:t>One definition…</a:t>
            </a:r>
          </a:p>
          <a:p>
            <a:pPr marL="171450" indent="-171450">
              <a:buFontTx/>
              <a:buChar char="-"/>
            </a:pPr>
            <a:r>
              <a:rPr lang="en-US" dirty="0"/>
              <a:t>but, what is </a:t>
            </a:r>
            <a:r>
              <a:rPr lang="en-US" dirty="0" err="1"/>
              <a:t>pixlee.com</a:t>
            </a:r>
            <a:r>
              <a:rPr lang="en-US" dirty="0"/>
              <a:t>? (turns out PR company)</a:t>
            </a:r>
          </a:p>
          <a:p>
            <a:pPr marL="171450" indent="-171450">
              <a:buFontTx/>
              <a:buChar char="-"/>
            </a:pPr>
            <a:r>
              <a:rPr lang="en-US" dirty="0"/>
              <a:t>Is this the right definition? I liked it, but of course this plays to my biases</a:t>
            </a:r>
          </a:p>
        </p:txBody>
      </p:sp>
      <p:sp>
        <p:nvSpPr>
          <p:cNvPr id="4" name="Slide Number Placeholder 3"/>
          <p:cNvSpPr>
            <a:spLocks noGrp="1"/>
          </p:cNvSpPr>
          <p:nvPr>
            <p:ph type="sldNum" sz="quarter" idx="5"/>
          </p:nvPr>
        </p:nvSpPr>
        <p:spPr/>
        <p:txBody>
          <a:bodyPr/>
          <a:lstStyle/>
          <a:p>
            <a:fld id="{9546EDC3-0BF2-4865-AA1F-F16399449A02}" type="slidenum">
              <a:rPr lang="en-US" smtClean="0"/>
              <a:t>22</a:t>
            </a:fld>
            <a:endParaRPr lang="en-US"/>
          </a:p>
        </p:txBody>
      </p:sp>
    </p:spTree>
    <p:extLst>
      <p:ext uri="{BB962C8B-B14F-4D97-AF65-F5344CB8AC3E}">
        <p14:creationId xmlns:p14="http://schemas.microsoft.com/office/powerpoint/2010/main" val="124039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all digital info stored in binary, everything just 0s and 1s, just depends on how we interpret it.</a:t>
            </a:r>
          </a:p>
          <a:p>
            <a:r>
              <a:rPr lang="en-US" dirty="0"/>
              <a:t>Stored in memory or on a hard drive – can easily be overwritten or changed!</a:t>
            </a:r>
          </a:p>
          <a:p>
            <a:endParaRPr lang="en-US" dirty="0"/>
          </a:p>
          <a:p>
            <a:r>
              <a:rPr lang="en-US" dirty="0"/>
              <a:t>Adding a new word: pre-Internet, need to somehow get the change published (send mail to publisher, wait for next edition) lots of checks and balances and centralized authority</a:t>
            </a:r>
          </a:p>
          <a:p>
            <a:r>
              <a:rPr lang="en-US" dirty="0"/>
              <a:t>Now, just post it on your website (and hope someone visits it…) or post on other website</a:t>
            </a:r>
          </a:p>
        </p:txBody>
      </p:sp>
      <p:sp>
        <p:nvSpPr>
          <p:cNvPr id="4" name="Slide Number Placeholder 3"/>
          <p:cNvSpPr>
            <a:spLocks noGrp="1"/>
          </p:cNvSpPr>
          <p:nvPr>
            <p:ph type="sldNum" sz="quarter" idx="5"/>
          </p:nvPr>
        </p:nvSpPr>
        <p:spPr/>
        <p:txBody>
          <a:bodyPr/>
          <a:lstStyle/>
          <a:p>
            <a:fld id="{9546EDC3-0BF2-4865-AA1F-F16399449A02}" type="slidenum">
              <a:rPr lang="en-US" smtClean="0"/>
              <a:t>3</a:t>
            </a:fld>
            <a:endParaRPr lang="en-US"/>
          </a:p>
        </p:txBody>
      </p:sp>
    </p:spTree>
    <p:extLst>
      <p:ext uri="{BB962C8B-B14F-4D97-AF65-F5344CB8AC3E}">
        <p14:creationId xmlns:p14="http://schemas.microsoft.com/office/powerpoint/2010/main" val="3521016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topics that seem generally like something that we’d like to have.</a:t>
            </a:r>
          </a:p>
        </p:txBody>
      </p:sp>
      <p:sp>
        <p:nvSpPr>
          <p:cNvPr id="4" name="Slide Number Placeholder 3"/>
          <p:cNvSpPr>
            <a:spLocks noGrp="1"/>
          </p:cNvSpPr>
          <p:nvPr>
            <p:ph type="sldNum" sz="quarter" idx="5"/>
          </p:nvPr>
        </p:nvSpPr>
        <p:spPr/>
        <p:txBody>
          <a:bodyPr/>
          <a:lstStyle/>
          <a:p>
            <a:fld id="{9546EDC3-0BF2-4865-AA1F-F16399449A02}" type="slidenum">
              <a:rPr lang="en-US" smtClean="0"/>
              <a:t>23</a:t>
            </a:fld>
            <a:endParaRPr lang="en-US"/>
          </a:p>
        </p:txBody>
      </p:sp>
    </p:spTree>
    <p:extLst>
      <p:ext uri="{BB962C8B-B14F-4D97-AF65-F5344CB8AC3E}">
        <p14:creationId xmlns:p14="http://schemas.microsoft.com/office/powerpoint/2010/main" val="1289500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Influencers are more relatable than traditional celebrities</a:t>
            </a:r>
          </a:p>
        </p:txBody>
      </p:sp>
      <p:sp>
        <p:nvSpPr>
          <p:cNvPr id="4" name="Slide Number Placeholder 3"/>
          <p:cNvSpPr>
            <a:spLocks noGrp="1"/>
          </p:cNvSpPr>
          <p:nvPr>
            <p:ph type="sldNum" sz="quarter" idx="5"/>
          </p:nvPr>
        </p:nvSpPr>
        <p:spPr/>
        <p:txBody>
          <a:bodyPr/>
          <a:lstStyle/>
          <a:p>
            <a:fld id="{9546EDC3-0BF2-4865-AA1F-F16399449A02}" type="slidenum">
              <a:rPr lang="en-US" smtClean="0"/>
              <a:t>24</a:t>
            </a:fld>
            <a:endParaRPr lang="en-US"/>
          </a:p>
        </p:txBody>
      </p:sp>
    </p:spTree>
    <p:extLst>
      <p:ext uri="{BB962C8B-B14F-4D97-AF65-F5344CB8AC3E}">
        <p14:creationId xmlns:p14="http://schemas.microsoft.com/office/powerpoint/2010/main" val="1135783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manipulate?</a:t>
            </a:r>
          </a:p>
        </p:txBody>
      </p:sp>
      <p:sp>
        <p:nvSpPr>
          <p:cNvPr id="4" name="Slide Number Placeholder 3"/>
          <p:cNvSpPr>
            <a:spLocks noGrp="1"/>
          </p:cNvSpPr>
          <p:nvPr>
            <p:ph type="sldNum" sz="quarter" idx="5"/>
          </p:nvPr>
        </p:nvSpPr>
        <p:spPr/>
        <p:txBody>
          <a:bodyPr/>
          <a:lstStyle/>
          <a:p>
            <a:fld id="{9546EDC3-0BF2-4865-AA1F-F16399449A02}" type="slidenum">
              <a:rPr lang="en-US" smtClean="0"/>
              <a:t>29</a:t>
            </a:fld>
            <a:endParaRPr lang="en-US"/>
          </a:p>
        </p:txBody>
      </p:sp>
    </p:spTree>
    <p:extLst>
      <p:ext uri="{BB962C8B-B14F-4D97-AF65-F5344CB8AC3E}">
        <p14:creationId xmlns:p14="http://schemas.microsoft.com/office/powerpoint/2010/main" val="4261760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easier to edit photos now! It’s fun! I like to do it! But the dark side is that this can also be used to intentionally manipulate and mislead</a:t>
            </a:r>
          </a:p>
        </p:txBody>
      </p:sp>
      <p:sp>
        <p:nvSpPr>
          <p:cNvPr id="4" name="Slide Number Placeholder 3"/>
          <p:cNvSpPr>
            <a:spLocks noGrp="1"/>
          </p:cNvSpPr>
          <p:nvPr>
            <p:ph type="sldNum" sz="quarter" idx="5"/>
          </p:nvPr>
        </p:nvSpPr>
        <p:spPr/>
        <p:txBody>
          <a:bodyPr/>
          <a:lstStyle/>
          <a:p>
            <a:fld id="{9546EDC3-0BF2-4865-AA1F-F16399449A02}" type="slidenum">
              <a:rPr lang="en-US" smtClean="0"/>
              <a:t>30</a:t>
            </a:fld>
            <a:endParaRPr lang="en-US"/>
          </a:p>
        </p:txBody>
      </p:sp>
    </p:spTree>
    <p:extLst>
      <p:ext uri="{BB962C8B-B14F-4D97-AF65-F5344CB8AC3E}">
        <p14:creationId xmlns:p14="http://schemas.microsoft.com/office/powerpoint/2010/main" val="923512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less “personal” </a:t>
            </a:r>
          </a:p>
        </p:txBody>
      </p:sp>
      <p:sp>
        <p:nvSpPr>
          <p:cNvPr id="4" name="Slide Number Placeholder 3"/>
          <p:cNvSpPr>
            <a:spLocks noGrp="1"/>
          </p:cNvSpPr>
          <p:nvPr>
            <p:ph type="sldNum" sz="quarter" idx="5"/>
          </p:nvPr>
        </p:nvSpPr>
        <p:spPr/>
        <p:txBody>
          <a:bodyPr/>
          <a:lstStyle/>
          <a:p>
            <a:fld id="{9546EDC3-0BF2-4865-AA1F-F16399449A02}" type="slidenum">
              <a:rPr lang="en-US" smtClean="0"/>
              <a:t>31</a:t>
            </a:fld>
            <a:endParaRPr lang="en-US"/>
          </a:p>
        </p:txBody>
      </p:sp>
    </p:spTree>
    <p:extLst>
      <p:ext uri="{BB962C8B-B14F-4D97-AF65-F5344CB8AC3E}">
        <p14:creationId xmlns:p14="http://schemas.microsoft.com/office/powerpoint/2010/main" val="286196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Spends 4 minutes taking IG photo</a:t>
            </a:r>
          </a:p>
        </p:txBody>
      </p:sp>
      <p:sp>
        <p:nvSpPr>
          <p:cNvPr id="4" name="Slide Number Placeholder 3"/>
          <p:cNvSpPr>
            <a:spLocks noGrp="1"/>
          </p:cNvSpPr>
          <p:nvPr>
            <p:ph type="sldNum" sz="quarter" idx="5"/>
          </p:nvPr>
        </p:nvSpPr>
        <p:spPr/>
        <p:txBody>
          <a:bodyPr/>
          <a:lstStyle/>
          <a:p>
            <a:fld id="{9546EDC3-0BF2-4865-AA1F-F16399449A02}" type="slidenum">
              <a:rPr lang="en-US" smtClean="0"/>
              <a:t>32</a:t>
            </a:fld>
            <a:endParaRPr lang="en-US"/>
          </a:p>
        </p:txBody>
      </p:sp>
    </p:spTree>
    <p:extLst>
      <p:ext uri="{BB962C8B-B14F-4D97-AF65-F5344CB8AC3E}">
        <p14:creationId xmlns:p14="http://schemas.microsoft.com/office/powerpoint/2010/main" val="3750112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Concerns about social media, FOMO, I’ve definitely felt it.</a:t>
            </a:r>
          </a:p>
        </p:txBody>
      </p:sp>
      <p:sp>
        <p:nvSpPr>
          <p:cNvPr id="4" name="Slide Number Placeholder 3"/>
          <p:cNvSpPr>
            <a:spLocks noGrp="1"/>
          </p:cNvSpPr>
          <p:nvPr>
            <p:ph type="sldNum" sz="quarter" idx="5"/>
          </p:nvPr>
        </p:nvSpPr>
        <p:spPr/>
        <p:txBody>
          <a:bodyPr/>
          <a:lstStyle/>
          <a:p>
            <a:fld id="{9546EDC3-0BF2-4865-AA1F-F16399449A02}" type="slidenum">
              <a:rPr lang="en-US" smtClean="0"/>
              <a:t>33</a:t>
            </a:fld>
            <a:endParaRPr lang="en-US"/>
          </a:p>
        </p:txBody>
      </p:sp>
    </p:spTree>
    <p:extLst>
      <p:ext uri="{BB962C8B-B14F-4D97-AF65-F5344CB8AC3E}">
        <p14:creationId xmlns:p14="http://schemas.microsoft.com/office/powerpoint/2010/main" val="1270862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can’t even tell what’s </a:t>
            </a:r>
            <a:r>
              <a:rPr lang="en-US" dirty="0" err="1"/>
              <a:t>realy</a:t>
            </a:r>
            <a:r>
              <a:rPr lang="en-US" dirty="0"/>
              <a:t> anymore</a:t>
            </a:r>
          </a:p>
        </p:txBody>
      </p:sp>
      <p:sp>
        <p:nvSpPr>
          <p:cNvPr id="4" name="Slide Number Placeholder 3"/>
          <p:cNvSpPr>
            <a:spLocks noGrp="1"/>
          </p:cNvSpPr>
          <p:nvPr>
            <p:ph type="sldNum" sz="quarter" idx="10"/>
          </p:nvPr>
        </p:nvSpPr>
        <p:spPr/>
        <p:txBody>
          <a:bodyPr/>
          <a:lstStyle/>
          <a:p>
            <a:fld id="{9546EDC3-0BF2-4865-AA1F-F16399449A02}" type="slidenum">
              <a:rPr lang="en-US" smtClean="0"/>
              <a:t>34</a:t>
            </a:fld>
            <a:endParaRPr lang="en-US"/>
          </a:p>
        </p:txBody>
      </p:sp>
    </p:spTree>
    <p:extLst>
      <p:ext uri="{BB962C8B-B14F-4D97-AF65-F5344CB8AC3E}">
        <p14:creationId xmlns:p14="http://schemas.microsoft.com/office/powerpoint/2010/main" val="2080808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46EDC3-0BF2-4865-AA1F-F16399449A02}" type="slidenum">
              <a:rPr lang="en-US" smtClean="0"/>
              <a:t>36</a:t>
            </a:fld>
            <a:endParaRPr lang="en-US"/>
          </a:p>
        </p:txBody>
      </p:sp>
    </p:spTree>
    <p:extLst>
      <p:ext uri="{BB962C8B-B14F-4D97-AF65-F5344CB8AC3E}">
        <p14:creationId xmlns:p14="http://schemas.microsoft.com/office/powerpoint/2010/main" val="310450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46EDC3-0BF2-4865-AA1F-F16399449A02}" type="slidenum">
              <a:rPr lang="en-US" smtClean="0"/>
              <a:t>37</a:t>
            </a:fld>
            <a:endParaRPr lang="en-US"/>
          </a:p>
        </p:txBody>
      </p:sp>
    </p:spTree>
    <p:extLst>
      <p:ext uri="{BB962C8B-B14F-4D97-AF65-F5344CB8AC3E}">
        <p14:creationId xmlns:p14="http://schemas.microsoft.com/office/powerpoint/2010/main" val="335738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Nobody really checking what you post online, at least not closely – to massive of a scale.</a:t>
            </a:r>
          </a:p>
          <a:p>
            <a:r>
              <a:rPr lang="en-US" dirty="0"/>
              <a:t>This is part of the idea of the Internet – freedom! No control by a central authority.</a:t>
            </a:r>
          </a:p>
          <a:p>
            <a:r>
              <a:rPr lang="en-US" dirty="0"/>
              <a:t>However…this means lots of nonsense ends up on the internet (so much so that there’s actually a principle about it)</a:t>
            </a:r>
          </a:p>
          <a:p>
            <a:r>
              <a:rPr lang="en-US" dirty="0"/>
              <a:t>Hard to know who to trust… in this lecture we’ll learn about how to try and analyze, think critically, etc.</a:t>
            </a:r>
          </a:p>
        </p:txBody>
      </p:sp>
      <p:sp>
        <p:nvSpPr>
          <p:cNvPr id="4" name="Slide Number Placeholder 3"/>
          <p:cNvSpPr>
            <a:spLocks noGrp="1"/>
          </p:cNvSpPr>
          <p:nvPr>
            <p:ph type="sldNum" sz="quarter" idx="10"/>
          </p:nvPr>
        </p:nvSpPr>
        <p:spPr/>
        <p:txBody>
          <a:bodyPr/>
          <a:lstStyle/>
          <a:p>
            <a:fld id="{9546EDC3-0BF2-4865-AA1F-F16399449A02}" type="slidenum">
              <a:rPr lang="en-US" smtClean="0"/>
              <a:t>4</a:t>
            </a:fld>
            <a:endParaRPr lang="en-US"/>
          </a:p>
        </p:txBody>
      </p:sp>
    </p:spTree>
    <p:extLst>
      <p:ext uri="{BB962C8B-B14F-4D97-AF65-F5344CB8AC3E}">
        <p14:creationId xmlns:p14="http://schemas.microsoft.com/office/powerpoint/2010/main" val="1446852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Opinion, but getting at the idea that this really is an important part of being a digital citizen</a:t>
            </a:r>
          </a:p>
        </p:txBody>
      </p:sp>
      <p:sp>
        <p:nvSpPr>
          <p:cNvPr id="4" name="Slide Number Placeholder 3"/>
          <p:cNvSpPr>
            <a:spLocks noGrp="1"/>
          </p:cNvSpPr>
          <p:nvPr>
            <p:ph type="sldNum" sz="quarter" idx="5"/>
          </p:nvPr>
        </p:nvSpPr>
        <p:spPr/>
        <p:txBody>
          <a:bodyPr/>
          <a:lstStyle/>
          <a:p>
            <a:fld id="{9546EDC3-0BF2-4865-AA1F-F16399449A02}" type="slidenum">
              <a:rPr lang="en-US" smtClean="0"/>
              <a:t>5</a:t>
            </a:fld>
            <a:endParaRPr lang="en-US"/>
          </a:p>
        </p:txBody>
      </p:sp>
    </p:spTree>
    <p:extLst>
      <p:ext uri="{BB962C8B-B14F-4D97-AF65-F5344CB8AC3E}">
        <p14:creationId xmlns:p14="http://schemas.microsoft.com/office/powerpoint/2010/main" val="390594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Exposure: how do you interact</a:t>
            </a:r>
          </a:p>
          <a:p>
            <a:r>
              <a:rPr lang="en-US" dirty="0"/>
              <a:t>Spread: how it moves from person to person, and your role</a:t>
            </a:r>
          </a:p>
          <a:p>
            <a:r>
              <a:rPr lang="en-US" dirty="0"/>
              <a:t>Manipulation: how information is changed, who gets to do it</a:t>
            </a:r>
          </a:p>
        </p:txBody>
      </p:sp>
      <p:sp>
        <p:nvSpPr>
          <p:cNvPr id="4" name="Slide Number Placeholder 3"/>
          <p:cNvSpPr>
            <a:spLocks noGrp="1"/>
          </p:cNvSpPr>
          <p:nvPr>
            <p:ph type="sldNum" sz="quarter" idx="5"/>
          </p:nvPr>
        </p:nvSpPr>
        <p:spPr/>
        <p:txBody>
          <a:bodyPr/>
          <a:lstStyle/>
          <a:p>
            <a:fld id="{9546EDC3-0BF2-4865-AA1F-F16399449A02}" type="slidenum">
              <a:rPr lang="en-US" smtClean="0"/>
              <a:t>6</a:t>
            </a:fld>
            <a:endParaRPr lang="en-US"/>
          </a:p>
        </p:txBody>
      </p:sp>
    </p:spTree>
    <p:extLst>
      <p:ext uri="{BB962C8B-B14F-4D97-AF65-F5344CB8AC3E}">
        <p14:creationId xmlns:p14="http://schemas.microsoft.com/office/powerpoint/2010/main" val="43229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Not hyperbole to say that the internet forms our opinion.</a:t>
            </a:r>
          </a:p>
          <a:p>
            <a:pPr marL="0" marR="0" lvl="0" indent="0" algn="l" defTabSz="914400" rtl="0" eaLnBrk="1" fontAlgn="auto" latinLnBrk="0" hangingPunct="1">
              <a:lnSpc>
                <a:spcPct val="100000"/>
              </a:lnSpc>
              <a:spcBef>
                <a:spcPts val="0"/>
              </a:spcBef>
              <a:spcAft>
                <a:spcPts val="0"/>
              </a:spcAft>
              <a:buClrTx/>
              <a:buSzTx/>
              <a:buFontTx/>
              <a:buNone/>
              <a:tabLst/>
              <a:defRPr/>
            </a:pPr>
            <a:r>
              <a:rPr lang="en" dirty="0"/>
              <a:t>So much information around you, hard to pay attention to it all “poverty of attention”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 dirty="0"/>
              <a:t>So how to choose from the multitude of options?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 dirty="0"/>
              <a:t>Whatever your beliefs, you can find information that confirm these beliefs</a:t>
            </a:r>
          </a:p>
          <a:p>
            <a:endParaRPr lang="en-US" dirty="0"/>
          </a:p>
        </p:txBody>
      </p:sp>
      <p:sp>
        <p:nvSpPr>
          <p:cNvPr id="4" name="Slide Number Placeholder 3"/>
          <p:cNvSpPr>
            <a:spLocks noGrp="1"/>
          </p:cNvSpPr>
          <p:nvPr>
            <p:ph type="sldNum" sz="quarter" idx="10"/>
          </p:nvPr>
        </p:nvSpPr>
        <p:spPr/>
        <p:txBody>
          <a:bodyPr/>
          <a:lstStyle/>
          <a:p>
            <a:fld id="{C9FC38FD-9B02-4B29-B827-59FF9739C4C0}" type="slidenum">
              <a:rPr lang="en-US" smtClean="0"/>
              <a:t>8</a:t>
            </a:fld>
            <a:endParaRPr lang="en-US"/>
          </a:p>
        </p:txBody>
      </p:sp>
    </p:spTree>
    <p:extLst>
      <p:ext uri="{BB962C8B-B14F-4D97-AF65-F5344CB8AC3E}">
        <p14:creationId xmlns:p14="http://schemas.microsoft.com/office/powerpoint/2010/main" val="10118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look for a news story that corroborates your opinion either way!</a:t>
            </a:r>
          </a:p>
          <a:p>
            <a:r>
              <a:rPr lang="en-US" dirty="0"/>
              <a:t>These stories from within a week of one another!</a:t>
            </a:r>
          </a:p>
          <a:p>
            <a:r>
              <a:rPr lang="en-US" dirty="0"/>
              <a:t>Possibly misleading – sea ice vs minimum sea ice, 35-year record vs total record, etc.</a:t>
            </a:r>
          </a:p>
        </p:txBody>
      </p:sp>
      <p:sp>
        <p:nvSpPr>
          <p:cNvPr id="4" name="Slide Number Placeholder 3"/>
          <p:cNvSpPr>
            <a:spLocks noGrp="1"/>
          </p:cNvSpPr>
          <p:nvPr>
            <p:ph type="sldNum" sz="quarter" idx="5"/>
          </p:nvPr>
        </p:nvSpPr>
        <p:spPr/>
        <p:txBody>
          <a:bodyPr/>
          <a:lstStyle/>
          <a:p>
            <a:fld id="{9546EDC3-0BF2-4865-AA1F-F16399449A02}" type="slidenum">
              <a:rPr lang="en-US" smtClean="0"/>
              <a:t>9</a:t>
            </a:fld>
            <a:endParaRPr lang="en-US"/>
          </a:p>
        </p:txBody>
      </p:sp>
    </p:spTree>
    <p:extLst>
      <p:ext uri="{BB962C8B-B14F-4D97-AF65-F5344CB8AC3E}">
        <p14:creationId xmlns:p14="http://schemas.microsoft.com/office/powerpoint/2010/main" val="56795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Tons of intelligent, well-education people who still believe these things!</a:t>
            </a:r>
          </a:p>
          <a:p>
            <a:r>
              <a:rPr lang="en-US" dirty="0"/>
              <a:t>False memories: the Mandela Effect</a:t>
            </a:r>
          </a:p>
          <a:p>
            <a:endParaRPr lang="en-US" dirty="0"/>
          </a:p>
          <a:p>
            <a:r>
              <a:rPr lang="en-US" dirty="0"/>
              <a:t>Given the abundance of information, lots of theories emerge </a:t>
            </a:r>
          </a:p>
          <a:p>
            <a:r>
              <a:rPr lang="en-US" dirty="0"/>
              <a:t>https://en.wikipedia.org/wiki/False_memory</a:t>
            </a:r>
          </a:p>
          <a:p>
            <a:r>
              <a:rPr lang="en-US" dirty="0"/>
              <a:t>https://www.newstatesman.com/science-tech/internet/2016/12/movie-doesn-t-exist-and-redditors-who-think-it-does</a:t>
            </a:r>
          </a:p>
        </p:txBody>
      </p:sp>
      <p:sp>
        <p:nvSpPr>
          <p:cNvPr id="4" name="Slide Number Placeholder 3"/>
          <p:cNvSpPr>
            <a:spLocks noGrp="1"/>
          </p:cNvSpPr>
          <p:nvPr>
            <p:ph type="sldNum" sz="quarter" idx="10"/>
          </p:nvPr>
        </p:nvSpPr>
        <p:spPr/>
        <p:txBody>
          <a:bodyPr/>
          <a:lstStyle/>
          <a:p>
            <a:fld id="{9546EDC3-0BF2-4865-AA1F-F16399449A02}" type="slidenum">
              <a:rPr lang="en-US" smtClean="0"/>
              <a:t>10</a:t>
            </a:fld>
            <a:endParaRPr lang="en-US"/>
          </a:p>
        </p:txBody>
      </p:sp>
    </p:spTree>
    <p:extLst>
      <p:ext uri="{BB962C8B-B14F-4D97-AF65-F5344CB8AC3E}">
        <p14:creationId xmlns:p14="http://schemas.microsoft.com/office/powerpoint/2010/main" val="314484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much data means that it’s really easy to find data that seems corroborating (even if it’s not!)</a:t>
            </a:r>
          </a:p>
          <a:p>
            <a:pPr marL="171450" indent="-171450">
              <a:buFont typeface="Arial" panose="020B0604020202020204" pitchFamily="34" charset="0"/>
              <a:buChar char="•"/>
            </a:pPr>
            <a:r>
              <a:rPr lang="en-US" dirty="0"/>
              <a:t>Sometimes</a:t>
            </a:r>
            <a:r>
              <a:rPr lang="en-US" baseline="0" dirty="0"/>
              <a:t> sloppy analytical work.</a:t>
            </a:r>
          </a:p>
          <a:p>
            <a:pPr marL="171450" indent="-171450">
              <a:buFont typeface="Arial" panose="020B0604020202020204" pitchFamily="34" charset="0"/>
              <a:buChar char="•"/>
            </a:pPr>
            <a:r>
              <a:rPr lang="en-US" baseline="0" dirty="0"/>
              <a:t>Sometimes purposeful selection to get data to “lie”.</a:t>
            </a:r>
          </a:p>
          <a:p>
            <a:pPr marL="171450" indent="-171450">
              <a:buFont typeface="Arial" panose="020B0604020202020204" pitchFamily="34" charset="0"/>
              <a:buChar char="•"/>
            </a:pPr>
            <a:r>
              <a:rPr lang="en-US" baseline="0" dirty="0"/>
              <a:t>Sometimes just a bad game of telephone.</a:t>
            </a:r>
          </a:p>
          <a:p>
            <a:pPr marL="0" indent="0">
              <a:buFont typeface="Arial" panose="020B0604020202020204" pitchFamily="34" charset="0"/>
              <a:buNone/>
            </a:pPr>
            <a:r>
              <a:rPr lang="en-US" dirty="0"/>
              <a:t>YouTube’s algorithms are just designed to get you to click on things – no sense of whether they’re truthful or not.</a:t>
            </a:r>
          </a:p>
          <a:p>
            <a:pPr marL="0" indent="0">
              <a:buFont typeface="Arial" panose="020B0604020202020204" pitchFamily="34" charset="0"/>
              <a:buNone/>
            </a:pPr>
            <a:r>
              <a:rPr lang="en-US" dirty="0"/>
              <a:t>How to fix this?</a:t>
            </a:r>
          </a:p>
        </p:txBody>
      </p:sp>
      <p:sp>
        <p:nvSpPr>
          <p:cNvPr id="4" name="Slide Number Placeholder 3"/>
          <p:cNvSpPr>
            <a:spLocks noGrp="1"/>
          </p:cNvSpPr>
          <p:nvPr>
            <p:ph type="sldNum" sz="quarter" idx="10"/>
          </p:nvPr>
        </p:nvSpPr>
        <p:spPr/>
        <p:txBody>
          <a:bodyPr/>
          <a:lstStyle/>
          <a:p>
            <a:fld id="{9546EDC3-0BF2-4865-AA1F-F16399449A02}" type="slidenum">
              <a:rPr lang="en-US" smtClean="0"/>
              <a:t>11</a:t>
            </a:fld>
            <a:endParaRPr lang="en-US"/>
          </a:p>
        </p:txBody>
      </p:sp>
    </p:spTree>
    <p:extLst>
      <p:ext uri="{BB962C8B-B14F-4D97-AF65-F5344CB8AC3E}">
        <p14:creationId xmlns:p14="http://schemas.microsoft.com/office/powerpoint/2010/main" val="1051122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88226397-485F-4BB0-931C-8A629C361199}" type="slidenum">
              <a:rPr lang="en-US" smtClean="0"/>
              <a:t>‹#›</a:t>
            </a:fld>
            <a:endParaRPr lang="en-US"/>
          </a:p>
        </p:txBody>
      </p:sp>
    </p:spTree>
    <p:extLst>
      <p:ext uri="{BB962C8B-B14F-4D97-AF65-F5344CB8AC3E}">
        <p14:creationId xmlns:p14="http://schemas.microsoft.com/office/powerpoint/2010/main" val="370511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88226397-485F-4BB0-931C-8A629C361199}" type="slidenum">
              <a:rPr lang="en-US" smtClean="0"/>
              <a:t>‹#›</a:t>
            </a:fld>
            <a:endParaRPr lang="en-US"/>
          </a:p>
        </p:txBody>
      </p:sp>
    </p:spTree>
    <p:extLst>
      <p:ext uri="{BB962C8B-B14F-4D97-AF65-F5344CB8AC3E}">
        <p14:creationId xmlns:p14="http://schemas.microsoft.com/office/powerpoint/2010/main" val="336142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88226397-485F-4BB0-931C-8A629C361199}"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11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8226397-485F-4BB0-931C-8A629C361199}" type="slidenum">
              <a:rPr lang="en-US" smtClean="0"/>
              <a:t>‹#›</a:t>
            </a:fld>
            <a:endParaRPr lang="en-US"/>
          </a:p>
        </p:txBody>
      </p:sp>
    </p:spTree>
    <p:extLst>
      <p:ext uri="{BB962C8B-B14F-4D97-AF65-F5344CB8AC3E}">
        <p14:creationId xmlns:p14="http://schemas.microsoft.com/office/powerpoint/2010/main" val="196513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226397-485F-4BB0-931C-8A629C361199}" type="slidenum">
              <a:rPr lang="en-US" smtClean="0"/>
              <a:t>‹#›</a:t>
            </a:fld>
            <a:endParaRPr lang="en-US"/>
          </a:p>
        </p:txBody>
      </p:sp>
    </p:spTree>
    <p:extLst>
      <p:ext uri="{BB962C8B-B14F-4D97-AF65-F5344CB8AC3E}">
        <p14:creationId xmlns:p14="http://schemas.microsoft.com/office/powerpoint/2010/main" val="1620955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88226397-485F-4BB0-931C-8A629C361199}"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3" name="TextBox 12"/>
          <p:cNvSpPr txBox="1"/>
          <p:nvPr/>
        </p:nvSpPr>
        <p:spPr>
          <a:xfrm>
            <a:off x="7859673" y="-2231"/>
            <a:ext cx="128432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 120</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Winter 2020</a:t>
            </a:r>
          </a:p>
        </p:txBody>
      </p:sp>
      <p:sp>
        <p:nvSpPr>
          <p:cNvPr id="17" name="TextBox 16"/>
          <p:cNvSpPr txBox="1"/>
          <p:nvPr/>
        </p:nvSpPr>
        <p:spPr>
          <a:xfrm>
            <a:off x="3941073" y="-2231"/>
            <a:ext cx="1261884"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L22:  Digital “Reality”</a:t>
            </a:r>
          </a:p>
        </p:txBody>
      </p:sp>
    </p:spTree>
    <p:extLst>
      <p:ext uri="{BB962C8B-B14F-4D97-AF65-F5344CB8AC3E}">
        <p14:creationId xmlns:p14="http://schemas.microsoft.com/office/powerpoint/2010/main" val="41370102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hyperlink" Target="https://www.theverge.com/tldr/2019/2/15/18226005/ai-generated-fake-people-portraits-thispersondoesnotexist-stylegan"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ustomXml" Target="../ink/ink3.xml"/></Relationships>
</file>

<file path=ppt/slides/_rels/slide11.xml.rels><?xml version="1.0" encoding="UTF-8" standalone="yes"?>
<Relationships xmlns="http://schemas.openxmlformats.org/package/2006/relationships"><Relationship Id="rId3" Type="http://schemas.openxmlformats.org/officeDocument/2006/relationships/hyperlink" Target="https://www.wired.com/story/youtube-facebook-trending-tools-parkland-conspirac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s://www.theverge.com/2019/2/25/18229714/cognizant-facebook-content-moderator-interviews-trauma-working-conditions-arizon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d.com/talks/eli_pariser_beware_online_filter_bubbl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app.nyu.edu/papers/SocialMediaReduce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customXml" Target="../ink/ink4.xml"/></Relationships>
</file>

<file path=ppt/slides/_rels/slide15.xml.rels><?xml version="1.0" encoding="UTF-8" standalone="yes"?>
<Relationships xmlns="http://schemas.openxmlformats.org/package/2006/relationships"><Relationship Id="rId3" Type="http://schemas.openxmlformats.org/officeDocument/2006/relationships/hyperlink" Target="http://repository.upenn.edu/cgi/viewcontent.cgi?article=1124&amp;context=asc_paper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rE3j_RHkqJc" TargetMode="External"/><Relationship Id="rId5" Type="http://schemas.openxmlformats.org/officeDocument/2006/relationships/image" Target="../media/image10.jpeg"/><Relationship Id="rId4" Type="http://schemas.openxmlformats.org/officeDocument/2006/relationships/hyperlink" Target="https://www.youtube.com/watch?v=rE3j_RHkqJc&amp;t=1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vox.com/2019/3/3/18248783/momo-challenge-hoax-explained" TargetMode="External"/><Relationship Id="rId7"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12.jpe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www.pixlee.com/definitions/definition-social-media-influenc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https://influencermarketinghub.com/top-25-instagram-influencer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marketwatch.com/story/how-social-media-influencers-are-making-your-kids-fat-2019-03-0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s://www.bbc.com/news/46945662" TargetMode="Externa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D2S-7TILC3c" TargetMode="Externa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hichfaceisreal.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MVBe6_o4cMI"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media" Target="../media/media2.mp4"/><Relationship Id="rId7" Type="http://schemas.openxmlformats.org/officeDocument/2006/relationships/image" Target="../media/image2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normAutofit/>
          </a:bodyPr>
          <a:lstStyle/>
          <a:p>
            <a:pPr marL="0" indent="0"/>
            <a:r>
              <a:rPr lang="en-US" dirty="0"/>
              <a:t>Digital “Reality”</a:t>
            </a:r>
            <a:br>
              <a:rPr lang="en-US" dirty="0"/>
            </a:br>
            <a:r>
              <a:rPr lang="en-US" sz="2000" b="0" dirty="0"/>
              <a:t>CSE 120 Winter 2020</a:t>
            </a:r>
          </a:p>
        </p:txBody>
      </p:sp>
      <p:sp>
        <p:nvSpPr>
          <p:cNvPr id="9219" name="Subtitle 2"/>
          <p:cNvSpPr>
            <a:spLocks noGrp="1"/>
          </p:cNvSpPr>
          <p:nvPr>
            <p:ph type="subTitle" idx="1"/>
            <p:custDataLst>
              <p:tags r:id="rId2"/>
            </p:custDataLst>
          </p:nvPr>
        </p:nvSpPr>
        <p:spPr>
          <a:xfrm>
            <a:off x="304800" y="1737360"/>
            <a:ext cx="8366760" cy="1097280"/>
          </a:xfrm>
        </p:spPr>
        <p:txBody>
          <a:bodyPr>
            <a:normAutofit/>
          </a:bodyPr>
          <a:lstStyle/>
          <a:p>
            <a:pPr algn="l"/>
            <a:r>
              <a:rPr lang="en-US" sz="2000" b="1" dirty="0"/>
              <a:t>Instructor: 	Teaching Assistants:</a:t>
            </a:r>
          </a:p>
          <a:p>
            <a:pPr algn="l"/>
            <a:r>
              <a:rPr lang="en-US" sz="2000" dirty="0"/>
              <a:t>Sam Wolfson	</a:t>
            </a:r>
            <a:r>
              <a:rPr lang="en-US" sz="2000" dirty="0" err="1"/>
              <a:t>Yae</a:t>
            </a:r>
            <a:r>
              <a:rPr lang="en-US" sz="2000" dirty="0"/>
              <a:t> Kubota	</a:t>
            </a:r>
            <a:r>
              <a:rPr lang="en-US" sz="2000" dirty="0" err="1"/>
              <a:t>Eunia</a:t>
            </a:r>
            <a:r>
              <a:rPr lang="en-US" sz="2000" dirty="0"/>
              <a:t> Lee	Erika Wolfe</a:t>
            </a:r>
          </a:p>
        </p:txBody>
      </p:sp>
      <p:sp>
        <p:nvSpPr>
          <p:cNvPr id="8" name="TextBox 7"/>
          <p:cNvSpPr txBox="1"/>
          <p:nvPr/>
        </p:nvSpPr>
        <p:spPr>
          <a:xfrm>
            <a:off x="348930" y="3034349"/>
            <a:ext cx="8412480" cy="3400931"/>
          </a:xfrm>
          <a:prstGeom prst="rect">
            <a:avLst/>
          </a:prstGeom>
          <a:noFill/>
        </p:spPr>
        <p:txBody>
          <a:bodyPr wrap="square" rtlCol="0">
            <a:spAutoFit/>
          </a:bodyPr>
          <a:lstStyle/>
          <a:p>
            <a:pPr>
              <a:spcBef>
                <a:spcPts val="600"/>
              </a:spcBef>
            </a:pPr>
            <a:r>
              <a:rPr lang="en-US" sz="2000" b="1" dirty="0">
                <a:latin typeface="Calibri" panose="020F0502020204030204" pitchFamily="34" charset="0"/>
                <a:cs typeface="Calibri" panose="020F0502020204030204" pitchFamily="34" charset="0"/>
              </a:rPr>
              <a:t>ThisPersonDoesNotExist.com uses AI to generate endless fake faces</a:t>
            </a:r>
          </a:p>
          <a:p>
            <a:pPr>
              <a:spcBef>
                <a:spcPts val="600"/>
              </a:spcBef>
            </a:pPr>
            <a:r>
              <a:rPr lang="en-US" dirty="0">
                <a:latin typeface="Times New Roman" panose="02020603050405020304" pitchFamily="18" charset="0"/>
                <a:cs typeface="Times New Roman" panose="02020603050405020304" pitchFamily="18" charset="0"/>
              </a:rPr>
              <a:t>“The ability of AI to generate fake visuals is not yet mainstream knowledge, but a new website — ThisPersonDoesNotExist.com — offers a quick and persuasive education</a:t>
            </a:r>
            <a:r>
              <a:rPr lang="en-US" sz="1800" dirty="0">
                <a:latin typeface="Times New Roman" panose="02020603050405020304" pitchFamily="18" charset="0"/>
                <a:cs typeface="Times New Roman" panose="02020603050405020304" pitchFamily="18" charset="0"/>
              </a:rPr>
              <a:t>. </a:t>
            </a:r>
          </a:p>
          <a:p>
            <a:pPr>
              <a:spcBef>
                <a:spcPts val="600"/>
              </a:spcBef>
            </a:pPr>
            <a:r>
              <a:rPr lang="en-US" dirty="0">
                <a:latin typeface="Times New Roman" panose="02020603050405020304" pitchFamily="18" charset="0"/>
                <a:cs typeface="Times New Roman" panose="02020603050405020304" pitchFamily="18" charset="0"/>
              </a:rPr>
              <a:t>“The site is the creation of Philip Wang, a software engineer at Uber, and uses research released last year by chip designer </a:t>
            </a:r>
            <a:r>
              <a:rPr lang="en-US" dirty="0" err="1">
                <a:latin typeface="Times New Roman" panose="02020603050405020304" pitchFamily="18" charset="0"/>
                <a:cs typeface="Times New Roman" panose="02020603050405020304" pitchFamily="18" charset="0"/>
              </a:rPr>
              <a:t>Nvidia</a:t>
            </a:r>
            <a:r>
              <a:rPr lang="en-US" dirty="0">
                <a:latin typeface="Times New Roman" panose="02020603050405020304" pitchFamily="18" charset="0"/>
                <a:cs typeface="Times New Roman" panose="02020603050405020304" pitchFamily="18" charset="0"/>
              </a:rPr>
              <a:t> to create an endless stream of fake portraits. The algorithm behind it is trained on a huge dataset of real images, then uses a type of neural network known as a generative adversarial network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(or GAN) to fabricate new examples.”</a:t>
            </a:r>
            <a:endParaRPr lang="en-US" sz="1800" dirty="0">
              <a:latin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en-US" dirty="0">
                <a:latin typeface="Calibri" panose="020F0502020204030204" pitchFamily="34" charset="0"/>
                <a:cs typeface="Calibri" panose="020F0502020204030204" pitchFamily="34" charset="0"/>
                <a:hlinkClick r:id="rId5"/>
              </a:rPr>
              <a:t>https://www.theverge.com/tldr/2019/2/15/18226005/</a:t>
            </a:r>
            <a:br>
              <a:rPr lang="en-US" dirty="0">
                <a:latin typeface="Calibri" panose="020F0502020204030204" pitchFamily="34" charset="0"/>
                <a:cs typeface="Calibri" panose="020F0502020204030204" pitchFamily="34" charset="0"/>
                <a:hlinkClick r:id="rId5"/>
              </a:rPr>
            </a:br>
            <a:r>
              <a:rPr lang="en-US" dirty="0" err="1">
                <a:latin typeface="Calibri" panose="020F0502020204030204" pitchFamily="34" charset="0"/>
                <a:cs typeface="Calibri" panose="020F0502020204030204" pitchFamily="34" charset="0"/>
                <a:hlinkClick r:id="rId5"/>
              </a:rPr>
              <a:t>ai</a:t>
            </a:r>
            <a:r>
              <a:rPr lang="en-US" dirty="0">
                <a:latin typeface="Calibri" panose="020F0502020204030204" pitchFamily="34" charset="0"/>
                <a:cs typeface="Calibri" panose="020F0502020204030204" pitchFamily="34" charset="0"/>
                <a:hlinkClick r:id="rId5"/>
              </a:rPr>
              <a:t>-generated-fake-people-portraits-</a:t>
            </a:r>
            <a:r>
              <a:rPr lang="en-US" dirty="0" err="1">
                <a:latin typeface="Calibri" panose="020F0502020204030204" pitchFamily="34" charset="0"/>
                <a:cs typeface="Calibri" panose="020F0502020204030204" pitchFamily="34" charset="0"/>
                <a:hlinkClick r:id="rId5"/>
              </a:rPr>
              <a:t>thispersondoesnotexist</a:t>
            </a:r>
            <a:r>
              <a:rPr lang="en-US" dirty="0">
                <a:latin typeface="Calibri" panose="020F0502020204030204" pitchFamily="34" charset="0"/>
                <a:cs typeface="Calibri" panose="020F0502020204030204" pitchFamily="34" charset="0"/>
                <a:hlinkClick r:id="rId5"/>
              </a:rPr>
              <a:t>-</a:t>
            </a:r>
            <a:br>
              <a:rPr lang="en-US" dirty="0">
                <a:latin typeface="Calibri" panose="020F0502020204030204" pitchFamily="34" charset="0"/>
                <a:cs typeface="Calibri" panose="020F0502020204030204" pitchFamily="34" charset="0"/>
                <a:hlinkClick r:id="rId5"/>
              </a:rPr>
            </a:br>
            <a:r>
              <a:rPr lang="en-US" dirty="0" err="1">
                <a:latin typeface="Calibri" panose="020F0502020204030204" pitchFamily="34" charset="0"/>
                <a:cs typeface="Calibri" panose="020F0502020204030204" pitchFamily="34" charset="0"/>
                <a:hlinkClick r:id="rId5"/>
              </a:rPr>
              <a:t>stylegan</a:t>
            </a:r>
            <a:r>
              <a:rPr lang="en-US" dirty="0">
                <a:latin typeface="Calibri" panose="020F0502020204030204" pitchFamily="34" charset="0"/>
                <a:cs typeface="Calibri" panose="020F0502020204030204" pitchFamily="34" charset="0"/>
              </a:rPr>
              <a:t> </a:t>
            </a:r>
            <a:endParaRPr lang="en-US" sz="1100" b="0" dirty="0">
              <a:latin typeface="Calibri" panose="020F0502020204030204" pitchFamily="34" charset="0"/>
              <a:cs typeface="Calibri" panose="020F0502020204030204" pitchFamily="34" charset="0"/>
            </a:endParaRPr>
          </a:p>
        </p:txBody>
      </p:sp>
      <p:pic>
        <p:nvPicPr>
          <p:cNvPr id="1026" name="Picture 2" descr="https://cdn.vox-cdn.com/thumbor/1ck1fQL62j2GaDvOlnJu4fyuIIc=/0x0:3049x2048/1200x800/filters:focal(1333x1562:1819x2048)/cdn.vox-cdn.com/uploads/chorus_image/image/63058104/fake_ai_faces.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5029200"/>
            <a:ext cx="2743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488180" y="483643"/>
            <a:ext cx="4480560" cy="830997"/>
          </a:xfrm>
          <a:prstGeom prst="rect">
            <a:avLst/>
          </a:prstGeom>
          <a:solidFill>
            <a:schemeClr val="bg1">
              <a:lumMod val="95000"/>
            </a:schemeClr>
          </a:solidFill>
          <a:ln w="19050">
            <a:solidFill>
              <a:schemeClr val="tx1"/>
            </a:solidFill>
          </a:ln>
        </p:spPr>
        <p:txBody>
          <a:bodyPr wrap="square">
            <a:spAutoFit/>
          </a:bodyPr>
          <a:lstStyle/>
          <a:p>
            <a:pPr algn="ctr"/>
            <a:r>
              <a:rPr lang="en-US" sz="1600" u="sng" dirty="0">
                <a:solidFill>
                  <a:schemeClr val="tx1"/>
                </a:solidFill>
                <a:latin typeface="Times New Roman" panose="02020603050405020304" pitchFamily="18" charset="0"/>
                <a:cs typeface="Times New Roman" panose="02020603050405020304" pitchFamily="18" charset="0"/>
              </a:rPr>
              <a:t>Some Inspiration</a:t>
            </a:r>
            <a:r>
              <a:rPr lang="en-US" sz="1600" dirty="0">
                <a:solidFill>
                  <a:schemeClr val="tx1"/>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INFO 270</a:t>
            </a:r>
            <a:br>
              <a:rPr lang="en-US" sz="1600" b="1"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Calling Bullshit: Data Reasoning in a Digital World</a:t>
            </a:r>
          </a:p>
          <a:p>
            <a:pPr algn="ctr"/>
            <a:r>
              <a:rPr lang="en-US" sz="1600" dirty="0">
                <a:solidFill>
                  <a:schemeClr val="tx1"/>
                </a:solidFill>
                <a:latin typeface="Times New Roman" panose="02020603050405020304" pitchFamily="18" charset="0"/>
                <a:cs typeface="Times New Roman" panose="02020603050405020304" pitchFamily="18" charset="0"/>
              </a:rPr>
              <a:t>https://callingbullshit.org </a:t>
            </a:r>
          </a:p>
        </p:txBody>
      </p:sp>
    </p:spTree>
    <p:extLst>
      <p:ext uri="{BB962C8B-B14F-4D97-AF65-F5344CB8AC3E}">
        <p14:creationId xmlns:p14="http://schemas.microsoft.com/office/powerpoint/2010/main" val="7400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Conspiracy Theories</a:t>
            </a:r>
          </a:p>
        </p:txBody>
      </p:sp>
      <p:sp>
        <p:nvSpPr>
          <p:cNvPr id="4" name="Content Placeholder 3"/>
          <p:cNvSpPr>
            <a:spLocks noGrp="1"/>
          </p:cNvSpPr>
          <p:nvPr>
            <p:ph idx="1"/>
          </p:nvPr>
        </p:nvSpPr>
        <p:spPr/>
        <p:txBody>
          <a:bodyPr/>
          <a:lstStyle/>
          <a:p>
            <a:r>
              <a:rPr lang="en-US" dirty="0"/>
              <a:t>Unfounded, deeply held alternative </a:t>
            </a:r>
            <a:br>
              <a:rPr lang="en-US" dirty="0"/>
            </a:br>
            <a:r>
              <a:rPr lang="en-US" dirty="0"/>
              <a:t>explanations for how things are</a:t>
            </a:r>
          </a:p>
          <a:p>
            <a:pPr lvl="1"/>
            <a:r>
              <a:rPr lang="en-US" dirty="0">
                <a:solidFill>
                  <a:srgbClr val="FF0000"/>
                </a:solidFill>
              </a:rPr>
              <a:t>Not just for the crazies!</a:t>
            </a:r>
          </a:p>
          <a:p>
            <a:pPr lvl="1"/>
            <a:r>
              <a:rPr lang="en-US" dirty="0"/>
              <a:t>Aided by abundance of information and false memories</a:t>
            </a:r>
          </a:p>
          <a:p>
            <a:pPr lvl="2"/>
            <a:endParaRPr lang="en-US" dirty="0"/>
          </a:p>
          <a:p>
            <a:r>
              <a:rPr lang="en-US" dirty="0"/>
              <a:t>Now an almost automatic response to current events:</a:t>
            </a:r>
          </a:p>
          <a:p>
            <a:pPr lvl="1"/>
            <a:r>
              <a:rPr lang="en-US" dirty="0"/>
              <a:t>2016 </a:t>
            </a:r>
            <a:r>
              <a:rPr lang="en-US" u="sng" dirty="0" err="1"/>
              <a:t>Pizzagate</a:t>
            </a:r>
            <a:r>
              <a:rPr lang="en-US" dirty="0"/>
              <a:t>: Hillary Clinton’s leaked emails linked her to an alleged child sex ring at the restaurant Comet Ping Pong</a:t>
            </a:r>
          </a:p>
          <a:p>
            <a:pPr lvl="1"/>
            <a:r>
              <a:rPr lang="en-US" dirty="0"/>
              <a:t>2017 </a:t>
            </a:r>
            <a:r>
              <a:rPr lang="en-US" u="sng" dirty="0"/>
              <a:t>Las Vegas shooting</a:t>
            </a:r>
            <a:r>
              <a:rPr lang="en-US" dirty="0"/>
              <a:t>: questioning the shooter’s identity and motive</a:t>
            </a:r>
          </a:p>
          <a:p>
            <a:pPr lvl="1"/>
            <a:r>
              <a:rPr lang="en-US" dirty="0"/>
              <a:t>2018 </a:t>
            </a:r>
            <a:r>
              <a:rPr lang="en-US" u="sng" dirty="0"/>
              <a:t>Stoneman Douglas High School</a:t>
            </a:r>
            <a:r>
              <a:rPr lang="en-US" dirty="0"/>
              <a:t> (Parkland, FL) </a:t>
            </a:r>
            <a:r>
              <a:rPr lang="en-US" u="sng" dirty="0"/>
              <a:t>shooting</a:t>
            </a:r>
            <a:r>
              <a:rPr lang="en-US" dirty="0"/>
              <a:t>: staged by “crisis actors”</a:t>
            </a:r>
          </a:p>
          <a:p>
            <a:pPr lvl="1"/>
            <a:endParaRPr lang="en-US" dirty="0"/>
          </a:p>
        </p:txBody>
      </p:sp>
      <p:sp>
        <p:nvSpPr>
          <p:cNvPr id="2" name="Slide Number Placeholder 1"/>
          <p:cNvSpPr>
            <a:spLocks noGrp="1"/>
          </p:cNvSpPr>
          <p:nvPr>
            <p:ph type="sldNum" sz="quarter" idx="10"/>
          </p:nvPr>
        </p:nvSpPr>
        <p:spPr/>
        <p:txBody>
          <a:bodyPr/>
          <a:lstStyle/>
          <a:p>
            <a:fld id="{88226397-485F-4BB0-931C-8A629C361199}" type="slidenum">
              <a:rPr lang="en-US" smtClean="0"/>
              <a:t>10</a:t>
            </a:fld>
            <a:endParaRPr lang="en-US"/>
          </a:p>
        </p:txBody>
      </p:sp>
      <p:pic>
        <p:nvPicPr>
          <p:cNvPr id="6" name="Picture 5">
            <a:extLst>
              <a:ext uri="{FF2B5EF4-FFF2-40B4-BE49-F238E27FC236}">
                <a16:creationId xmlns:a16="http://schemas.microsoft.com/office/drawing/2014/main" id="{9E725F95-818A-5D47-BEDF-CAABFDD373CD}"/>
              </a:ext>
            </a:extLst>
          </p:cNvPr>
          <p:cNvPicPr>
            <a:picLocks noChangeAspect="1"/>
          </p:cNvPicPr>
          <p:nvPr/>
        </p:nvPicPr>
        <p:blipFill>
          <a:blip r:embed="rId3"/>
          <a:stretch>
            <a:fillRect/>
          </a:stretch>
        </p:blipFill>
        <p:spPr>
          <a:xfrm>
            <a:off x="6685005" y="239068"/>
            <a:ext cx="2458995" cy="2340963"/>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D90AAABD-9FD2-0B46-A0D3-4832A9365533}"/>
                  </a:ext>
                </a:extLst>
              </p14:cNvPr>
              <p14:cNvContentPartPr/>
              <p14:nvPr/>
            </p14:nvContentPartPr>
            <p14:xfrm>
              <a:off x="7979040" y="810000"/>
              <a:ext cx="101520" cy="138600"/>
            </p14:xfrm>
          </p:contentPart>
        </mc:Choice>
        <mc:Fallback>
          <p:pic>
            <p:nvPicPr>
              <p:cNvPr id="5" name="Ink 4">
                <a:extLst>
                  <a:ext uri="{FF2B5EF4-FFF2-40B4-BE49-F238E27FC236}">
                    <a16:creationId xmlns:a16="http://schemas.microsoft.com/office/drawing/2014/main" id="{D90AAABD-9FD2-0B46-A0D3-4832A9365533}"/>
                  </a:ext>
                </a:extLst>
              </p:cNvPr>
              <p:cNvPicPr/>
              <p:nvPr/>
            </p:nvPicPr>
            <p:blipFill>
              <a:blip r:embed="rId5"/>
              <a:stretch>
                <a:fillRect/>
              </a:stretch>
            </p:blipFill>
            <p:spPr>
              <a:xfrm>
                <a:off x="7969680" y="800640"/>
                <a:ext cx="120240" cy="157320"/>
              </a:xfrm>
              <a:prstGeom prst="rect">
                <a:avLst/>
              </a:prstGeom>
            </p:spPr>
          </p:pic>
        </mc:Fallback>
      </mc:AlternateContent>
    </p:spTree>
    <p:extLst>
      <p:ext uri="{BB962C8B-B14F-4D97-AF65-F5344CB8AC3E}">
        <p14:creationId xmlns:p14="http://schemas.microsoft.com/office/powerpoint/2010/main" val="169065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Conspiracy Theories</a:t>
            </a:r>
          </a:p>
        </p:txBody>
      </p:sp>
      <p:sp>
        <p:nvSpPr>
          <p:cNvPr id="4" name="Content Placeholder 3"/>
          <p:cNvSpPr>
            <a:spLocks noGrp="1"/>
          </p:cNvSpPr>
          <p:nvPr>
            <p:ph idx="1"/>
          </p:nvPr>
        </p:nvSpPr>
        <p:spPr/>
        <p:txBody>
          <a:bodyPr/>
          <a:lstStyle/>
          <a:p>
            <a:r>
              <a:rPr lang="en-US" dirty="0"/>
              <a:t>Easy to find corroborating or persuasive data/information for almost any position</a:t>
            </a:r>
          </a:p>
          <a:p>
            <a:pPr lvl="1"/>
            <a:r>
              <a:rPr lang="en-US" dirty="0">
                <a:solidFill>
                  <a:srgbClr val="FF0000"/>
                </a:solidFill>
              </a:rPr>
              <a:t>A lot of data is misrepresented</a:t>
            </a:r>
          </a:p>
          <a:p>
            <a:pPr lvl="1"/>
            <a:r>
              <a:rPr lang="en-US" dirty="0"/>
              <a:t>Sometimes misinformation is purposely spread to support an agenda</a:t>
            </a:r>
          </a:p>
          <a:p>
            <a:pPr lvl="1"/>
            <a:r>
              <a:rPr lang="en-US" dirty="0"/>
              <a:t>Sometimes unintentionally spread:  “</a:t>
            </a:r>
            <a:r>
              <a:rPr lang="en-US" i="1" dirty="0"/>
              <a:t>Parkland Conspiracies Overwhelm the Internet’s Broken Trending Tools</a:t>
            </a:r>
            <a:r>
              <a:rPr lang="en-US" dirty="0"/>
              <a:t>”</a:t>
            </a:r>
          </a:p>
          <a:p>
            <a:pPr lvl="2"/>
            <a:r>
              <a:rPr lang="en-US" dirty="0">
                <a:hlinkClick r:id="rId3"/>
              </a:rPr>
              <a:t>https://www.wired.com/story/youtube-facebook-trending-tools-parkland-conspiracy/</a:t>
            </a:r>
            <a:r>
              <a:rPr lang="en-US" dirty="0"/>
              <a:t> </a:t>
            </a:r>
          </a:p>
        </p:txBody>
      </p:sp>
      <p:sp>
        <p:nvSpPr>
          <p:cNvPr id="2" name="Slide Number Placeholder 1"/>
          <p:cNvSpPr>
            <a:spLocks noGrp="1"/>
          </p:cNvSpPr>
          <p:nvPr>
            <p:ph type="sldNum" sz="quarter" idx="10"/>
          </p:nvPr>
        </p:nvSpPr>
        <p:spPr/>
        <p:txBody>
          <a:bodyPr/>
          <a:lstStyle/>
          <a:p>
            <a:fld id="{88226397-485F-4BB0-931C-8A629C361199}" type="slidenum">
              <a:rPr lang="en-US" smtClean="0"/>
              <a:t>11</a:t>
            </a:fld>
            <a:endParaRPr lang="en-US"/>
          </a:p>
        </p:txBody>
      </p:sp>
      <p:pic>
        <p:nvPicPr>
          <p:cNvPr id="2050" name="Picture 2" descr="https://media.wired.com/photos/5a8dd01645a4144663c54701/master/w_1320,c_limit/Screenshot-InLine1.jpg"/>
          <p:cNvPicPr>
            <a:picLocks noChangeAspect="1" noChangeArrowheads="1"/>
          </p:cNvPicPr>
          <p:nvPr/>
        </p:nvPicPr>
        <p:blipFill rotWithShape="1">
          <a:blip r:embed="rId4">
            <a:extLst>
              <a:ext uri="{28A0092B-C50C-407E-A947-70E740481C1C}">
                <a14:useLocalDpi xmlns:a14="http://schemas.microsoft.com/office/drawing/2010/main" val="0"/>
              </a:ext>
            </a:extLst>
          </a:blip>
          <a:srcRect t="77862" r="5407"/>
          <a:stretch/>
        </p:blipFill>
        <p:spPr bwMode="auto">
          <a:xfrm>
            <a:off x="1371600" y="5120640"/>
            <a:ext cx="6919708" cy="118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39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Moderation</a:t>
            </a:r>
          </a:p>
        </p:txBody>
      </p:sp>
      <p:sp>
        <p:nvSpPr>
          <p:cNvPr id="3" name="Content Placeholder 2"/>
          <p:cNvSpPr>
            <a:spLocks noGrp="1"/>
          </p:cNvSpPr>
          <p:nvPr>
            <p:ph idx="1"/>
          </p:nvPr>
        </p:nvSpPr>
        <p:spPr/>
        <p:txBody>
          <a:bodyPr/>
          <a:lstStyle/>
          <a:p>
            <a:r>
              <a:rPr lang="en-US" dirty="0"/>
              <a:t>Content moderators monitor and apply site rules and guidelines (“community standards”)</a:t>
            </a:r>
          </a:p>
          <a:p>
            <a:pPr lvl="1"/>
            <a:r>
              <a:rPr lang="en-US" dirty="0"/>
              <a:t>AI algorithms aren’t good enough yet</a:t>
            </a:r>
          </a:p>
          <a:p>
            <a:pPr lvl="2"/>
            <a:r>
              <a:rPr lang="en-US" dirty="0"/>
              <a:t>These rules and guidelines are often “fuzzy” and nuanced to apply</a:t>
            </a:r>
          </a:p>
          <a:p>
            <a:pPr lvl="2"/>
            <a:endParaRPr lang="en-US" dirty="0"/>
          </a:p>
          <a:p>
            <a:r>
              <a:rPr lang="en-US" dirty="0"/>
              <a:t>This exposes people to the worst of the Internet </a:t>
            </a:r>
            <a:r>
              <a:rPr lang="en-US" dirty="0">
                <a:sym typeface="Wingdings" panose="05000000000000000000" pitchFamily="2" charset="2"/>
              </a:rPr>
              <a:t></a:t>
            </a:r>
            <a:endParaRPr lang="en-US" dirty="0"/>
          </a:p>
          <a:p>
            <a:pPr lvl="1"/>
            <a:r>
              <a:rPr lang="en-US" i="1" dirty="0"/>
              <a:t>The Trauma Floor</a:t>
            </a:r>
            <a:r>
              <a:rPr lang="en-US" dirty="0"/>
              <a:t>:  “The job also changed the way he saw the world. After he saw so many videos saying that 9/11 was not a terrorist attack, he came to believe them. Conspiracy videos about the Las Vegas massacre were also very persuasive, he says, and he now believes that multiple shooters were responsible for the attack.”</a:t>
            </a:r>
          </a:p>
        </p:txBody>
      </p:sp>
      <p:sp>
        <p:nvSpPr>
          <p:cNvPr id="4" name="TextBox 3"/>
          <p:cNvSpPr txBox="1"/>
          <p:nvPr/>
        </p:nvSpPr>
        <p:spPr>
          <a:xfrm>
            <a:off x="182880" y="6309360"/>
            <a:ext cx="8778240" cy="307777"/>
          </a:xfrm>
          <a:prstGeom prst="rect">
            <a:avLst/>
          </a:prstGeom>
          <a:noFill/>
        </p:spPr>
        <p:txBody>
          <a:bodyPr wrap="square" rtlCol="0">
            <a:spAutoFit/>
          </a:bodyPr>
          <a:lstStyle/>
          <a:p>
            <a:r>
              <a:rPr lang="en-US" sz="1400" dirty="0">
                <a:hlinkClick r:id="rId3"/>
              </a:rPr>
              <a:t>https://www.theverge.com/2019/2/25/18229714/cognizant-facebook-content-moderator-interviews-trauma-working-conditions-arizona</a:t>
            </a:r>
            <a:endParaRPr lang="en-US" sz="1400" dirty="0"/>
          </a:p>
        </p:txBody>
      </p:sp>
      <p:sp>
        <p:nvSpPr>
          <p:cNvPr id="5" name="Slide Number Placeholder 4"/>
          <p:cNvSpPr>
            <a:spLocks noGrp="1"/>
          </p:cNvSpPr>
          <p:nvPr>
            <p:ph type="sldNum" sz="quarter" idx="10"/>
          </p:nvPr>
        </p:nvSpPr>
        <p:spPr/>
        <p:txBody>
          <a:bodyPr/>
          <a:lstStyle/>
          <a:p>
            <a:fld id="{88226397-485F-4BB0-931C-8A629C361199}" type="slidenum">
              <a:rPr lang="en-US" smtClean="0"/>
              <a:t>12</a:t>
            </a:fld>
            <a:endParaRPr lang="en-US"/>
          </a:p>
        </p:txBody>
      </p:sp>
    </p:spTree>
    <p:extLst>
      <p:ext uri="{BB962C8B-B14F-4D97-AF65-F5344CB8AC3E}">
        <p14:creationId xmlns:p14="http://schemas.microsoft.com/office/powerpoint/2010/main" val="22325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Filter Bubbles</a:t>
            </a:r>
          </a:p>
        </p:txBody>
      </p:sp>
      <p:sp>
        <p:nvSpPr>
          <p:cNvPr id="5" name="Content Placeholder 4"/>
          <p:cNvSpPr>
            <a:spLocks noGrp="1"/>
          </p:cNvSpPr>
          <p:nvPr>
            <p:ph idx="1"/>
          </p:nvPr>
        </p:nvSpPr>
        <p:spPr/>
        <p:txBody>
          <a:bodyPr/>
          <a:lstStyle/>
          <a:p>
            <a:r>
              <a:rPr lang="en" dirty="0">
                <a:latin typeface="Calibri"/>
                <a:ea typeface="Calibri"/>
                <a:cs typeface="Calibri"/>
                <a:sym typeface="Calibri"/>
              </a:rPr>
              <a:t>Eli Pariser warns that technology tends towards exposure to information that confirms preexisting beliefs</a:t>
            </a:r>
          </a:p>
          <a:p>
            <a:pPr lvl="1"/>
            <a:r>
              <a:rPr lang="en-US" dirty="0">
                <a:hlinkClick r:id="rId3"/>
              </a:rPr>
              <a:t>https://www.ted.com/talks/eli_pariser_beware_online_filter_bubbles</a:t>
            </a:r>
            <a:r>
              <a:rPr lang="en-US" dirty="0"/>
              <a:t> </a:t>
            </a:r>
          </a:p>
          <a:p>
            <a:pPr lvl="2"/>
            <a:endParaRPr lang="en-US" dirty="0"/>
          </a:p>
          <a:p>
            <a:r>
              <a:rPr lang="en-US" dirty="0"/>
              <a:t>People (myself included) tend to look to people who they think have the right answers</a:t>
            </a:r>
          </a:p>
          <a:p>
            <a:pPr lvl="1"/>
            <a:r>
              <a:rPr lang="en-US" dirty="0"/>
              <a:t>Often people who </a:t>
            </a:r>
            <a:r>
              <a:rPr lang="en-US" i="1" dirty="0"/>
              <a:t>act</a:t>
            </a:r>
            <a:r>
              <a:rPr lang="en-US" dirty="0"/>
              <a:t> and </a:t>
            </a:r>
            <a:r>
              <a:rPr lang="en-US" i="1" dirty="0"/>
              <a:t>look</a:t>
            </a:r>
            <a:r>
              <a:rPr lang="en-US" dirty="0"/>
              <a:t> like me or </a:t>
            </a:r>
            <a:r>
              <a:rPr lang="en-US" i="1" dirty="0"/>
              <a:t>share similar opinions</a:t>
            </a:r>
          </a:p>
          <a:p>
            <a:pPr lvl="1"/>
            <a:r>
              <a:rPr lang="en-US" dirty="0"/>
              <a:t>This is a </a:t>
            </a:r>
            <a:r>
              <a:rPr lang="en-US" dirty="0">
                <a:solidFill>
                  <a:srgbClr val="FF0000"/>
                </a:solidFill>
              </a:rPr>
              <a:t>bias</a:t>
            </a:r>
            <a:r>
              <a:rPr lang="en-US" dirty="0"/>
              <a:t> (natural filter bubble)</a:t>
            </a:r>
          </a:p>
        </p:txBody>
      </p:sp>
      <p:sp>
        <p:nvSpPr>
          <p:cNvPr id="3" name="Slide Number Placeholder 2"/>
          <p:cNvSpPr>
            <a:spLocks noGrp="1"/>
          </p:cNvSpPr>
          <p:nvPr>
            <p:ph type="sldNum" sz="quarter" idx="10"/>
          </p:nvPr>
        </p:nvSpPr>
        <p:spPr/>
        <p:txBody>
          <a:bodyPr/>
          <a:lstStyle/>
          <a:p>
            <a:fld id="{0B8D16C8-AC55-4BDD-9B87-67ABDEFDBBCF}" type="slidenum">
              <a:rPr lang="en-US" smtClean="0"/>
              <a:t>13</a:t>
            </a:fld>
            <a:endParaRPr lang="en-US"/>
          </a:p>
        </p:txBody>
      </p:sp>
    </p:spTree>
    <p:extLst>
      <p:ext uri="{BB962C8B-B14F-4D97-AF65-F5344CB8AC3E}">
        <p14:creationId xmlns:p14="http://schemas.microsoft.com/office/powerpoint/2010/main" val="70826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Polarization and Technology</a:t>
            </a:r>
          </a:p>
        </p:txBody>
      </p:sp>
      <p:sp>
        <p:nvSpPr>
          <p:cNvPr id="3" name="Content Placeholder 2"/>
          <p:cNvSpPr>
            <a:spLocks noGrp="1"/>
          </p:cNvSpPr>
          <p:nvPr>
            <p:ph idx="1"/>
          </p:nvPr>
        </p:nvSpPr>
        <p:spPr/>
        <p:txBody>
          <a:bodyPr/>
          <a:lstStyle/>
          <a:p>
            <a:r>
              <a:rPr lang="en" dirty="0"/>
              <a:t>Pablo Barberá argues that technology has the opposite effect</a:t>
            </a:r>
          </a:p>
          <a:p>
            <a:pPr lvl="1"/>
            <a:r>
              <a:rPr lang="en" dirty="0"/>
              <a:t>“</a:t>
            </a:r>
            <a:r>
              <a:rPr lang="en" i="1" dirty="0"/>
              <a:t>How Social Media Reduces Mass Political Polarization. Evidence from Germany, Spain, and the U.S.</a:t>
            </a:r>
            <a:r>
              <a:rPr lang="en" dirty="0"/>
              <a:t>”</a:t>
            </a:r>
          </a:p>
          <a:p>
            <a:pPr lvl="2"/>
            <a:r>
              <a:rPr lang="en-US" dirty="0">
                <a:hlinkClick r:id="rId3"/>
              </a:rPr>
              <a:t>http://smapp.nyu.edu/papers/SocialMediaReduces.pdf</a:t>
            </a:r>
            <a:r>
              <a:rPr lang="en-US" dirty="0"/>
              <a:t> </a:t>
            </a:r>
          </a:p>
          <a:p>
            <a:pPr lvl="2"/>
            <a:endParaRPr lang="en-US" dirty="0"/>
          </a:p>
          <a:p>
            <a:pPr lvl="1"/>
            <a:r>
              <a:rPr lang="en" dirty="0"/>
              <a:t>“Weak social ties tend to be more ideologically heterogeneous than strong social ties.”</a:t>
            </a:r>
          </a:p>
          <a:p>
            <a:pPr lvl="1"/>
            <a:r>
              <a:rPr lang="en-US" dirty="0"/>
              <a:t>“</a:t>
            </a:r>
            <a:r>
              <a:rPr lang="en" dirty="0"/>
              <a:t>Citizens are now exposed not only to their close friends’ opinions, but also to political content shared by their co-workers, childhood friends, distant relatives, and other people with whom they form weak ties.”</a:t>
            </a:r>
          </a:p>
          <a:p>
            <a:pPr lvl="1"/>
            <a:endParaRPr lang="en-US" dirty="0"/>
          </a:p>
        </p:txBody>
      </p:sp>
      <p:sp>
        <p:nvSpPr>
          <p:cNvPr id="4" name="Slide Number Placeholder 3"/>
          <p:cNvSpPr>
            <a:spLocks noGrp="1"/>
          </p:cNvSpPr>
          <p:nvPr>
            <p:ph type="sldNum" sz="quarter" idx="10"/>
          </p:nvPr>
        </p:nvSpPr>
        <p:spPr/>
        <p:txBody>
          <a:bodyPr/>
          <a:lstStyle/>
          <a:p>
            <a:fld id="{0B8D16C8-AC55-4BDD-9B87-67ABDEFDBBCF}" type="slidenum">
              <a:rPr lang="en-US" smtClean="0"/>
              <a:t>14</a:t>
            </a:fld>
            <a:endParaRPr lang="en-US"/>
          </a:p>
        </p:txBody>
      </p:sp>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148400" y="3848100"/>
              <a:ext cx="2141280" cy="435600"/>
            </p14:xfrm>
          </p:contentPart>
        </mc:Choice>
        <mc:Fallback xmlns="">
          <p:pic>
            <p:nvPicPr>
              <p:cNvPr id="8" name="Ink 7"/>
              <p:cNvPicPr/>
              <p:nvPr/>
            </p:nvPicPr>
            <p:blipFill>
              <a:blip r:embed="rId5"/>
              <a:stretch>
                <a:fillRect/>
              </a:stretch>
            </p:blipFill>
            <p:spPr>
              <a:xfrm>
                <a:off x="1139760" y="3835500"/>
                <a:ext cx="2155320" cy="453600"/>
              </a:xfrm>
              <a:prstGeom prst="rect">
                <a:avLst/>
              </a:prstGeom>
            </p:spPr>
          </p:pic>
        </mc:Fallback>
      </mc:AlternateContent>
    </p:spTree>
    <p:extLst>
      <p:ext uri="{BB962C8B-B14F-4D97-AF65-F5344CB8AC3E}">
        <p14:creationId xmlns:p14="http://schemas.microsoft.com/office/powerpoint/2010/main" val="324635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Polarization and Technology</a:t>
            </a:r>
          </a:p>
        </p:txBody>
      </p:sp>
      <p:sp>
        <p:nvSpPr>
          <p:cNvPr id="3" name="Content Placeholder 2"/>
          <p:cNvSpPr>
            <a:spLocks noGrp="1"/>
          </p:cNvSpPr>
          <p:nvPr>
            <p:ph idx="1"/>
          </p:nvPr>
        </p:nvSpPr>
        <p:spPr/>
        <p:txBody>
          <a:bodyPr/>
          <a:lstStyle/>
          <a:p>
            <a:r>
              <a:rPr lang="en-US" dirty="0"/>
              <a:t>Diana </a:t>
            </a:r>
            <a:r>
              <a:rPr lang="en-US" dirty="0" err="1"/>
              <a:t>Mutz</a:t>
            </a:r>
            <a:r>
              <a:rPr lang="en-US" dirty="0"/>
              <a:t>:  “</a:t>
            </a:r>
            <a:r>
              <a:rPr lang="en-US" i="1" dirty="0"/>
              <a:t>Cross-cutting Social Networks: Testing Democratic Theory in Practice</a:t>
            </a:r>
            <a:r>
              <a:rPr lang="en-US" dirty="0"/>
              <a:t>”</a:t>
            </a:r>
          </a:p>
          <a:p>
            <a:pPr lvl="1"/>
            <a:r>
              <a:rPr lang="en-US" dirty="0">
                <a:hlinkClick r:id="rId3"/>
              </a:rPr>
              <a:t>http://repository.upenn.edu/cgi/viewcontent.cgi?article=1124&amp;context=asc_papers</a:t>
            </a:r>
            <a:r>
              <a:rPr lang="en-US" dirty="0"/>
              <a:t> </a:t>
            </a:r>
          </a:p>
          <a:p>
            <a:pPr lvl="2"/>
            <a:endParaRPr lang="en-US" dirty="0"/>
          </a:p>
          <a:p>
            <a:pPr lvl="1"/>
            <a:r>
              <a:rPr lang="en-US" dirty="0"/>
              <a:t>“</a:t>
            </a:r>
            <a:r>
              <a:rPr lang="en" dirty="0"/>
              <a:t>Exposure to conflicting political viewpoints is widely assumed to benefit the citizens of a democratic polity.”</a:t>
            </a:r>
          </a:p>
          <a:p>
            <a:pPr lvl="1"/>
            <a:r>
              <a:rPr lang="en" dirty="0"/>
              <a:t>“... Utilizing a laboratory experiment manipulating exposure to dissonant and consonant political views, I further substantiate the causal role of cross-cutting exposure in fostering political tolerance.”</a:t>
            </a:r>
            <a:endParaRPr lang="en-US" dirty="0"/>
          </a:p>
        </p:txBody>
      </p:sp>
      <p:sp>
        <p:nvSpPr>
          <p:cNvPr id="4" name="Slide Number Placeholder 3"/>
          <p:cNvSpPr>
            <a:spLocks noGrp="1"/>
          </p:cNvSpPr>
          <p:nvPr>
            <p:ph type="sldNum" sz="quarter" idx="10"/>
          </p:nvPr>
        </p:nvSpPr>
        <p:spPr/>
        <p:txBody>
          <a:bodyPr/>
          <a:lstStyle/>
          <a:p>
            <a:fld id="{0B8D16C8-AC55-4BDD-9B87-67ABDEFDBBCF}" type="slidenum">
              <a:rPr lang="en-US" smtClean="0"/>
              <a:t>15</a:t>
            </a:fld>
            <a:endParaRPr lang="en-US"/>
          </a:p>
        </p:txBody>
      </p:sp>
    </p:spTree>
    <p:extLst>
      <p:ext uri="{BB962C8B-B14F-4D97-AF65-F5344CB8AC3E}">
        <p14:creationId xmlns:p14="http://schemas.microsoft.com/office/powerpoint/2010/main" val="2762596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Facebook Friends</a:t>
            </a:r>
          </a:p>
        </p:txBody>
      </p:sp>
      <p:sp>
        <p:nvSpPr>
          <p:cNvPr id="3" name="Content Placeholder 2"/>
          <p:cNvSpPr>
            <a:spLocks noGrp="1"/>
          </p:cNvSpPr>
          <p:nvPr>
            <p:ph idx="1"/>
          </p:nvPr>
        </p:nvSpPr>
        <p:spPr/>
        <p:txBody>
          <a:bodyPr/>
          <a:lstStyle/>
          <a:p>
            <a:r>
              <a:rPr lang="en-US" dirty="0"/>
              <a:t>More recently, there’s an interesting fad of unfriending people on social media sites like Facebook</a:t>
            </a:r>
          </a:p>
          <a:p>
            <a:pPr lvl="1"/>
            <a:r>
              <a:rPr lang="en-US" dirty="0"/>
              <a:t>This past presidential election, in particular, has made many people post their personal political beliefs on Facebook, which has ruined many a friendship</a:t>
            </a:r>
          </a:p>
          <a:p>
            <a:pPr lvl="2"/>
            <a:r>
              <a:rPr lang="en-US" dirty="0"/>
              <a:t>This results in a </a:t>
            </a:r>
            <a:r>
              <a:rPr lang="en-US" i="1" dirty="0"/>
              <a:t>tighter filter bubble</a:t>
            </a:r>
          </a:p>
          <a:p>
            <a:endParaRPr lang="en-US" dirty="0"/>
          </a:p>
        </p:txBody>
      </p:sp>
      <p:sp>
        <p:nvSpPr>
          <p:cNvPr id="4" name="Slide Number Placeholder 3"/>
          <p:cNvSpPr>
            <a:spLocks noGrp="1"/>
          </p:cNvSpPr>
          <p:nvPr>
            <p:ph type="sldNum" sz="quarter" idx="10"/>
          </p:nvPr>
        </p:nvSpPr>
        <p:spPr/>
        <p:txBody>
          <a:bodyPr/>
          <a:lstStyle/>
          <a:p>
            <a:fld id="{88226397-485F-4BB0-931C-8A629C361199}" type="slidenum">
              <a:rPr lang="en-US" smtClean="0"/>
              <a:t>16</a:t>
            </a:fld>
            <a:endParaRPr lang="en-US"/>
          </a:p>
        </p:txBody>
      </p:sp>
    </p:spTree>
    <p:extLst>
      <p:ext uri="{BB962C8B-B14F-4D97-AF65-F5344CB8AC3E}">
        <p14:creationId xmlns:p14="http://schemas.microsoft.com/office/powerpoint/2010/main" val="1710200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pPr marL="0" indent="0" algn="ctr">
              <a:buNone/>
            </a:pPr>
            <a:r>
              <a:rPr lang="en-US" sz="8000" dirty="0"/>
              <a:t>Social Media:  Humanizing or Polarizing?</a:t>
            </a:r>
          </a:p>
        </p:txBody>
      </p:sp>
      <p:sp>
        <p:nvSpPr>
          <p:cNvPr id="4" name="Slide Number Placeholder 3"/>
          <p:cNvSpPr>
            <a:spLocks noGrp="1"/>
          </p:cNvSpPr>
          <p:nvPr>
            <p:ph type="sldNum" sz="quarter" idx="10"/>
          </p:nvPr>
        </p:nvSpPr>
        <p:spPr/>
        <p:txBody>
          <a:bodyPr/>
          <a:lstStyle/>
          <a:p>
            <a:fld id="{88226397-485F-4BB0-931C-8A629C361199}" type="slidenum">
              <a:rPr lang="en-US" smtClean="0"/>
              <a:t>17</a:t>
            </a:fld>
            <a:endParaRPr lang="en-US"/>
          </a:p>
        </p:txBody>
      </p:sp>
    </p:spTree>
    <p:extLst>
      <p:ext uri="{BB962C8B-B14F-4D97-AF65-F5344CB8AC3E}">
        <p14:creationId xmlns:p14="http://schemas.microsoft.com/office/powerpoint/2010/main" val="2173388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Exposure to Information</a:t>
            </a:r>
          </a:p>
          <a:p>
            <a:r>
              <a:rPr lang="en-US" b="1" dirty="0">
                <a:solidFill>
                  <a:srgbClr val="4B2A85"/>
                </a:solidFill>
              </a:rPr>
              <a:t>Spread of Information</a:t>
            </a:r>
          </a:p>
          <a:p>
            <a:r>
              <a:rPr lang="en-US" dirty="0"/>
              <a:t>Digital Media Manipulation</a:t>
            </a:r>
          </a:p>
          <a:p>
            <a:endParaRPr lang="en-US" b="1" dirty="0">
              <a:solidFill>
                <a:srgbClr val="4B2A85"/>
              </a:solidFill>
            </a:endParaRPr>
          </a:p>
        </p:txBody>
      </p:sp>
      <p:sp>
        <p:nvSpPr>
          <p:cNvPr id="4" name="Slide Number Placeholder 3"/>
          <p:cNvSpPr>
            <a:spLocks noGrp="1"/>
          </p:cNvSpPr>
          <p:nvPr>
            <p:ph type="sldNum" sz="quarter" idx="10"/>
          </p:nvPr>
        </p:nvSpPr>
        <p:spPr/>
        <p:txBody>
          <a:bodyPr/>
          <a:lstStyle/>
          <a:p>
            <a:fld id="{0B8D16C8-AC55-4BDD-9B87-67ABDEFDBBCF}" type="slidenum">
              <a:rPr lang="en-US" smtClean="0"/>
              <a:t>18</a:t>
            </a:fld>
            <a:endParaRPr lang="en-US"/>
          </a:p>
        </p:txBody>
      </p:sp>
    </p:spTree>
    <p:extLst>
      <p:ext uri="{BB962C8B-B14F-4D97-AF65-F5344CB8AC3E}">
        <p14:creationId xmlns:p14="http://schemas.microsoft.com/office/powerpoint/2010/main" val="3407679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Virality</a:t>
            </a:r>
            <a:endParaRPr lang="en-US" dirty="0"/>
          </a:p>
        </p:txBody>
      </p:sp>
      <p:sp>
        <p:nvSpPr>
          <p:cNvPr id="3" name="Content Placeholder 2"/>
          <p:cNvSpPr>
            <a:spLocks noGrp="1"/>
          </p:cNvSpPr>
          <p:nvPr>
            <p:ph idx="1"/>
          </p:nvPr>
        </p:nvSpPr>
        <p:spPr/>
        <p:txBody>
          <a:bodyPr/>
          <a:lstStyle/>
          <a:p>
            <a:r>
              <a:rPr lang="en-US" dirty="0"/>
              <a:t>What generates $$ on the Internet?</a:t>
            </a:r>
          </a:p>
          <a:p>
            <a:pPr lvl="1"/>
            <a:r>
              <a:rPr lang="en-US" dirty="0"/>
              <a:t>Advertising, clicks/views, sponsorships</a:t>
            </a:r>
          </a:p>
        </p:txBody>
      </p:sp>
      <p:sp>
        <p:nvSpPr>
          <p:cNvPr id="4" name="Slide Number Placeholder 3"/>
          <p:cNvSpPr>
            <a:spLocks noGrp="1"/>
          </p:cNvSpPr>
          <p:nvPr>
            <p:ph type="sldNum" sz="quarter" idx="10"/>
          </p:nvPr>
        </p:nvSpPr>
        <p:spPr/>
        <p:txBody>
          <a:bodyPr/>
          <a:lstStyle/>
          <a:p>
            <a:fld id="{88226397-485F-4BB0-931C-8A629C361199}" type="slidenum">
              <a:rPr lang="en-US" smtClean="0"/>
              <a:t>19</a:t>
            </a:fld>
            <a:endParaRPr lang="en-US"/>
          </a:p>
        </p:txBody>
      </p:sp>
    </p:spTree>
    <p:extLst>
      <p:ext uri="{BB962C8B-B14F-4D97-AF65-F5344CB8AC3E}">
        <p14:creationId xmlns:p14="http://schemas.microsoft.com/office/powerpoint/2010/main" val="423242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r>
              <a:rPr lang="en-US" dirty="0"/>
              <a:t>Assignments</a:t>
            </a:r>
          </a:p>
          <a:p>
            <a:pPr lvl="1"/>
            <a:r>
              <a:rPr lang="en-US" dirty="0"/>
              <a:t>Project Planning feedback released</a:t>
            </a:r>
          </a:p>
          <a:p>
            <a:pPr lvl="1"/>
            <a:r>
              <a:rPr lang="en-US" dirty="0"/>
              <a:t>Final Project Update due next Tuesday (March 3) in section</a:t>
            </a:r>
          </a:p>
          <a:p>
            <a:pPr lvl="1"/>
            <a:r>
              <a:rPr lang="en-US" dirty="0"/>
              <a:t>Innovation Exploration presentations continue tomorrow</a:t>
            </a:r>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6940961B-239C-4B23-9F28-0B3499D3105F}" type="slidenum">
              <a:rPr lang="en-US" smtClean="0"/>
              <a:t>2</a:t>
            </a:fld>
            <a:endParaRPr lang="en-US"/>
          </a:p>
        </p:txBody>
      </p:sp>
    </p:spTree>
    <p:extLst>
      <p:ext uri="{BB962C8B-B14F-4D97-AF65-F5344CB8AC3E}">
        <p14:creationId xmlns:p14="http://schemas.microsoft.com/office/powerpoint/2010/main" val="3620079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Virality</a:t>
            </a:r>
            <a:endParaRPr lang="en-US" dirty="0"/>
          </a:p>
        </p:txBody>
      </p:sp>
      <p:sp>
        <p:nvSpPr>
          <p:cNvPr id="3" name="Content Placeholder 2"/>
          <p:cNvSpPr>
            <a:spLocks noGrp="1"/>
          </p:cNvSpPr>
          <p:nvPr>
            <p:ph idx="1"/>
          </p:nvPr>
        </p:nvSpPr>
        <p:spPr/>
        <p:txBody>
          <a:bodyPr/>
          <a:lstStyle/>
          <a:p>
            <a:r>
              <a:rPr lang="en-US" dirty="0"/>
              <a:t>What generates $$ on the Internet?</a:t>
            </a:r>
          </a:p>
          <a:p>
            <a:pPr lvl="1"/>
            <a:r>
              <a:rPr lang="en-US" dirty="0"/>
              <a:t>Advertising, clicks/views, sponsorships</a:t>
            </a:r>
          </a:p>
          <a:p>
            <a:pPr lvl="1"/>
            <a:r>
              <a:rPr lang="en-US" dirty="0"/>
              <a:t>Not the truth:</a:t>
            </a:r>
          </a:p>
          <a:p>
            <a:pPr lvl="2"/>
            <a:r>
              <a:rPr lang="en-US" dirty="0">
                <a:hlinkClick r:id="rId4"/>
              </a:rPr>
              <a:t>https://www.youtube.com/watch?v=rE3j_RHkqJc&amp;t=12</a:t>
            </a:r>
            <a:r>
              <a:rPr lang="en-US" dirty="0"/>
              <a:t> </a:t>
            </a:r>
          </a:p>
        </p:txBody>
      </p:sp>
      <p:pic>
        <p:nvPicPr>
          <p:cNvPr id="4" name="rE3j_RHkqJc"/>
          <p:cNvPicPr>
            <a:picLocks noRot="1" noChangeAspect="1"/>
          </p:cNvPicPr>
          <p:nvPr>
            <a:videoFile r:link="rId1"/>
          </p:nvPr>
        </p:nvPicPr>
        <p:blipFill>
          <a:blip r:embed="rId5"/>
          <a:stretch>
            <a:fillRect/>
          </a:stretch>
        </p:blipFill>
        <p:spPr>
          <a:xfrm>
            <a:off x="1371600" y="3200400"/>
            <a:ext cx="6400800" cy="3600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Slide Number Placeholder 4"/>
          <p:cNvSpPr>
            <a:spLocks noGrp="1"/>
          </p:cNvSpPr>
          <p:nvPr>
            <p:ph type="sldNum" sz="quarter" idx="10"/>
          </p:nvPr>
        </p:nvSpPr>
        <p:spPr/>
        <p:txBody>
          <a:bodyPr/>
          <a:lstStyle/>
          <a:p>
            <a:fld id="{88226397-485F-4BB0-931C-8A629C361199}" type="slidenum">
              <a:rPr lang="en-US" smtClean="0"/>
              <a:t>20</a:t>
            </a:fld>
            <a:endParaRPr lang="en-US"/>
          </a:p>
        </p:txBody>
      </p:sp>
    </p:spTree>
    <p:extLst>
      <p:ext uri="{BB962C8B-B14F-4D97-AF65-F5344CB8AC3E}">
        <p14:creationId xmlns:p14="http://schemas.microsoft.com/office/powerpoint/2010/main" val="70794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Momo</a:t>
            </a:r>
            <a:r>
              <a:rPr lang="en-US" dirty="0"/>
              <a:t> Challenge</a:t>
            </a:r>
          </a:p>
        </p:txBody>
      </p:sp>
      <p:sp>
        <p:nvSpPr>
          <p:cNvPr id="3" name="Content Placeholder 2"/>
          <p:cNvSpPr>
            <a:spLocks noGrp="1"/>
          </p:cNvSpPr>
          <p:nvPr>
            <p:ph idx="1"/>
          </p:nvPr>
        </p:nvSpPr>
        <p:spPr/>
        <p:txBody>
          <a:bodyPr/>
          <a:lstStyle/>
          <a:p>
            <a:r>
              <a:rPr lang="en-US" dirty="0"/>
              <a:t>Images of a demonic chicken lady spread with a warning of a dangerous “suicide” game that targets children on social media</a:t>
            </a:r>
          </a:p>
          <a:p>
            <a:pPr lvl="1"/>
            <a:r>
              <a:rPr lang="en-US" sz="1800" dirty="0">
                <a:hlinkClick r:id="rId3"/>
              </a:rPr>
              <a:t>https://www.vox.com/2019/3/3/18248783/momo-challenge-hoax-explained</a:t>
            </a:r>
            <a:r>
              <a:rPr lang="en-US" sz="1800" dirty="0"/>
              <a:t> </a:t>
            </a:r>
          </a:p>
          <a:p>
            <a:pPr lvl="1"/>
            <a:r>
              <a:rPr lang="en-US" dirty="0"/>
              <a:t>Hoax fueled by media reports and parents’ fears about their children’s online activity</a:t>
            </a:r>
          </a:p>
          <a:p>
            <a:pPr lvl="2"/>
            <a:r>
              <a:rPr lang="en-US" dirty="0"/>
              <a:t>Original photo is of a sculpture called “Mother Bird” made by a Japanese artist</a:t>
            </a:r>
          </a:p>
          <a:p>
            <a:pPr lvl="2"/>
            <a:r>
              <a:rPr lang="en-US" dirty="0">
                <a:solidFill>
                  <a:srgbClr val="FF0000"/>
                </a:solidFill>
              </a:rPr>
              <a:t>Twitter → schools → police → Kim Kardashian → TV reports</a:t>
            </a:r>
          </a:p>
          <a:p>
            <a:pPr lvl="2"/>
            <a:endParaRPr lang="en-US" dirty="0"/>
          </a:p>
        </p:txBody>
      </p:sp>
      <p:sp>
        <p:nvSpPr>
          <p:cNvPr id="4" name="Slide Number Placeholder 3"/>
          <p:cNvSpPr>
            <a:spLocks noGrp="1"/>
          </p:cNvSpPr>
          <p:nvPr>
            <p:ph type="sldNum" sz="quarter" idx="10"/>
          </p:nvPr>
        </p:nvSpPr>
        <p:spPr/>
        <p:txBody>
          <a:bodyPr/>
          <a:lstStyle/>
          <a:p>
            <a:fld id="{88226397-485F-4BB0-931C-8A629C361199}" type="slidenum">
              <a:rPr lang="en-US" smtClean="0"/>
              <a:t>21</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3021" y="4962846"/>
            <a:ext cx="3941379" cy="1828800"/>
          </a:xfrm>
          <a:prstGeom prst="rect">
            <a:avLst/>
          </a:prstGeom>
          <a:ln w="19050">
            <a:solidFill>
              <a:srgbClr val="4B2A85"/>
            </a:solidFill>
          </a:ln>
        </p:spPr>
      </p:pic>
      <p:pic>
        <p:nvPicPr>
          <p:cNvPr id="5122" name="Picture 2" descr="0227-kim-kardashian-instagram-story-3.jpg "/>
          <p:cNvPicPr>
            <a:picLocks noChangeAspect="1" noChangeArrowheads="1"/>
          </p:cNvPicPr>
          <p:nvPr/>
        </p:nvPicPr>
        <p:blipFill rotWithShape="1">
          <a:blip r:embed="rId5">
            <a:extLst>
              <a:ext uri="{28A0092B-C50C-407E-A947-70E740481C1C}">
                <a14:useLocalDpi xmlns:a14="http://schemas.microsoft.com/office/drawing/2010/main" val="0"/>
              </a:ext>
            </a:extLst>
          </a:blip>
          <a:srcRect r="50065" b="65627"/>
          <a:stretch/>
        </p:blipFill>
        <p:spPr bwMode="auto">
          <a:xfrm>
            <a:off x="706821" y="4962846"/>
            <a:ext cx="3657600" cy="1892349"/>
          </a:xfrm>
          <a:prstGeom prst="rect">
            <a:avLst/>
          </a:prstGeom>
          <a:noFill/>
          <a:ln w="19050">
            <a:solidFill>
              <a:srgbClr val="4B2A85"/>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4510800" y="4253040"/>
              <a:ext cx="1707480" cy="655560"/>
            </p14:xfrm>
          </p:contentPart>
        </mc:Choice>
        <mc:Fallback xmlns="">
          <p:pic>
            <p:nvPicPr>
              <p:cNvPr id="8" name="Ink 7"/>
              <p:cNvPicPr/>
              <p:nvPr/>
            </p:nvPicPr>
            <p:blipFill>
              <a:blip r:embed="rId7"/>
              <a:stretch>
                <a:fillRect/>
              </a:stretch>
            </p:blipFill>
            <p:spPr>
              <a:xfrm>
                <a:off x="4500360" y="4242240"/>
                <a:ext cx="1729080" cy="676800"/>
              </a:xfrm>
              <a:prstGeom prst="rect">
                <a:avLst/>
              </a:prstGeom>
            </p:spPr>
          </p:pic>
        </mc:Fallback>
      </mc:AlternateContent>
    </p:spTree>
    <p:extLst>
      <p:ext uri="{BB962C8B-B14F-4D97-AF65-F5344CB8AC3E}">
        <p14:creationId xmlns:p14="http://schemas.microsoft.com/office/powerpoint/2010/main" val="306529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“Influencers”</a:t>
            </a:r>
          </a:p>
        </p:txBody>
      </p:sp>
      <p:sp>
        <p:nvSpPr>
          <p:cNvPr id="3" name="Content Placeholder 2"/>
          <p:cNvSpPr>
            <a:spLocks noGrp="1"/>
          </p:cNvSpPr>
          <p:nvPr>
            <p:ph idx="1"/>
          </p:nvPr>
        </p:nvSpPr>
        <p:spPr/>
        <p:txBody>
          <a:bodyPr/>
          <a:lstStyle/>
          <a:p>
            <a:r>
              <a:rPr lang="en-US" dirty="0"/>
              <a:t>Definition?</a:t>
            </a:r>
          </a:p>
          <a:p>
            <a:pPr lvl="1"/>
            <a:r>
              <a:rPr lang="en-US" dirty="0"/>
              <a:t>“A </a:t>
            </a:r>
            <a:r>
              <a:rPr lang="en-US" dirty="0">
                <a:solidFill>
                  <a:srgbClr val="FF0000"/>
                </a:solidFill>
              </a:rPr>
              <a:t>Social Media Influencer</a:t>
            </a:r>
            <a:r>
              <a:rPr lang="en-US" dirty="0"/>
              <a:t> is a user on social media who has established credibility in a specific industry. A social media influencer has access to a large audience and can persuade others by virtue of their authenticity and reach.”</a:t>
            </a:r>
            <a:br>
              <a:rPr lang="en-US" dirty="0"/>
            </a:br>
            <a:r>
              <a:rPr lang="en-US" sz="1800" dirty="0"/>
              <a:t>  – </a:t>
            </a:r>
            <a:r>
              <a:rPr lang="en-US" sz="1800" dirty="0">
                <a:hlinkClick r:id="rId3"/>
              </a:rPr>
              <a:t>https://www.pixlee.com/definitions/definition-social-media-influencer</a:t>
            </a:r>
            <a:r>
              <a:rPr lang="en-US" sz="1800" dirty="0"/>
              <a:t> </a:t>
            </a:r>
            <a:endParaRPr lang="en-US" dirty="0"/>
          </a:p>
          <a:p>
            <a:pPr lvl="2"/>
            <a:endParaRPr lang="en-US" dirty="0"/>
          </a:p>
        </p:txBody>
      </p:sp>
      <p:pic>
        <p:nvPicPr>
          <p:cNvPr id="1026" name="Picture 2" descr="hudabeau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72000"/>
            <a:ext cx="7315200" cy="19568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fld id="{88226397-485F-4BB0-931C-8A629C361199}" type="slidenum">
              <a:rPr lang="en-US" smtClean="0"/>
              <a:t>22</a:t>
            </a:fld>
            <a:endParaRPr lang="en-US"/>
          </a:p>
        </p:txBody>
      </p:sp>
    </p:spTree>
    <p:extLst>
      <p:ext uri="{BB962C8B-B14F-4D97-AF65-F5344CB8AC3E}">
        <p14:creationId xmlns:p14="http://schemas.microsoft.com/office/powerpoint/2010/main" val="13667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“Influencers”</a:t>
            </a:r>
          </a:p>
        </p:txBody>
      </p:sp>
      <p:sp>
        <p:nvSpPr>
          <p:cNvPr id="3" name="Content Placeholder 2"/>
          <p:cNvSpPr>
            <a:spLocks noGrp="1"/>
          </p:cNvSpPr>
          <p:nvPr>
            <p:ph idx="1"/>
          </p:nvPr>
        </p:nvSpPr>
        <p:spPr/>
        <p:txBody>
          <a:bodyPr/>
          <a:lstStyle/>
          <a:p>
            <a:r>
              <a:rPr lang="en-US" dirty="0"/>
              <a:t>What do they do?</a:t>
            </a:r>
          </a:p>
          <a:p>
            <a:pPr lvl="1"/>
            <a:r>
              <a:rPr lang="en-US" dirty="0"/>
              <a:t>Using </a:t>
            </a:r>
            <a:r>
              <a:rPr lang="en-US" dirty="0">
                <a:hlinkClick r:id="rId3"/>
              </a:rPr>
              <a:t>https://influencermarketinghub.com/top-25-instagram-influencers/</a:t>
            </a:r>
            <a:r>
              <a:rPr lang="en-US" dirty="0"/>
              <a:t> just as an example</a:t>
            </a:r>
          </a:p>
        </p:txBody>
      </p:sp>
      <p:graphicFrame>
        <p:nvGraphicFramePr>
          <p:cNvPr id="16" name="Chart 15"/>
          <p:cNvGraphicFramePr/>
          <p:nvPr>
            <p:extLst>
              <p:ext uri="{D42A27DB-BD31-4B8C-83A1-F6EECF244321}">
                <p14:modId xmlns:p14="http://schemas.microsoft.com/office/powerpoint/2010/main" val="2805090158"/>
              </p:ext>
            </p:extLst>
          </p:nvPr>
        </p:nvGraphicFramePr>
        <p:xfrm>
          <a:off x="1512009" y="2794000"/>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0"/>
          </p:nvPr>
        </p:nvSpPr>
        <p:spPr/>
        <p:txBody>
          <a:bodyPr/>
          <a:lstStyle/>
          <a:p>
            <a:fld id="{88226397-485F-4BB0-931C-8A629C361199}" type="slidenum">
              <a:rPr lang="en-US" smtClean="0"/>
              <a:t>23</a:t>
            </a:fld>
            <a:endParaRPr lang="en-US"/>
          </a:p>
        </p:txBody>
      </p:sp>
    </p:spTree>
    <p:extLst>
      <p:ext uri="{BB962C8B-B14F-4D97-AF65-F5344CB8AC3E}">
        <p14:creationId xmlns:p14="http://schemas.microsoft.com/office/powerpoint/2010/main" val="2748009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“Influencers”</a:t>
            </a:r>
          </a:p>
        </p:txBody>
      </p:sp>
      <p:sp>
        <p:nvSpPr>
          <p:cNvPr id="3" name="Content Placeholder 2"/>
          <p:cNvSpPr>
            <a:spLocks noGrp="1"/>
          </p:cNvSpPr>
          <p:nvPr>
            <p:ph idx="1"/>
          </p:nvPr>
        </p:nvSpPr>
        <p:spPr/>
        <p:txBody>
          <a:bodyPr/>
          <a:lstStyle/>
          <a:p>
            <a:r>
              <a:rPr lang="en-US" dirty="0"/>
              <a:t>Would you rather take advice from…</a:t>
            </a:r>
          </a:p>
          <a:p>
            <a:pPr lvl="1"/>
            <a:r>
              <a:rPr lang="en-US" dirty="0"/>
              <a:t>a beauty blogger 	OR	a make-up artist</a:t>
            </a:r>
          </a:p>
          <a:p>
            <a:pPr lvl="1"/>
            <a:r>
              <a:rPr lang="en-US" dirty="0"/>
              <a:t>a food blogger		OR	a food critic</a:t>
            </a:r>
          </a:p>
          <a:p>
            <a:pPr lvl="1"/>
            <a:r>
              <a:rPr lang="en-US" dirty="0"/>
              <a:t>a fashionista		OR	a movie star</a:t>
            </a:r>
          </a:p>
          <a:p>
            <a:pPr lvl="1"/>
            <a:r>
              <a:rPr lang="en-US" dirty="0"/>
              <a:t>a fitness guru		OR	a professional athlete</a:t>
            </a:r>
          </a:p>
          <a:p>
            <a:pPr lvl="2"/>
            <a:endParaRPr lang="en-US" dirty="0"/>
          </a:p>
          <a:p>
            <a:r>
              <a:rPr lang="en-US" dirty="0"/>
              <a:t>Why do we trust influencers?</a:t>
            </a:r>
          </a:p>
          <a:p>
            <a:pPr lvl="1"/>
            <a:r>
              <a:rPr lang="en-US" dirty="0"/>
              <a:t>More relatable, can see whole process</a:t>
            </a:r>
          </a:p>
          <a:p>
            <a:pPr lvl="1"/>
            <a:r>
              <a:rPr lang="en-US" dirty="0"/>
              <a:t>“Children report viewing influencers to be more trustworthy than traditional celebrities, possibly because of increased feelings of familiarity.” </a:t>
            </a:r>
            <a:r>
              <a:rPr lang="en-US" sz="2000" dirty="0">
                <a:hlinkClick r:id="rId3"/>
              </a:rPr>
              <a:t>https://www.marketwatch.com/story/how-social-media-influencers-are-making-your-kids-fat-2019-03-05</a:t>
            </a:r>
            <a:r>
              <a:rPr lang="en-US" sz="2000" dirty="0"/>
              <a:t> </a:t>
            </a:r>
            <a:endParaRPr lang="en-US" dirty="0"/>
          </a:p>
          <a:p>
            <a:pPr lvl="2"/>
            <a:endParaRPr lang="en-US" dirty="0"/>
          </a:p>
          <a:p>
            <a:pPr lvl="1"/>
            <a:endParaRPr lang="en-US" dirty="0"/>
          </a:p>
        </p:txBody>
      </p:sp>
      <p:sp>
        <p:nvSpPr>
          <p:cNvPr id="4" name="Slide Number Placeholder 3"/>
          <p:cNvSpPr>
            <a:spLocks noGrp="1"/>
          </p:cNvSpPr>
          <p:nvPr>
            <p:ph type="sldNum" sz="quarter" idx="10"/>
          </p:nvPr>
        </p:nvSpPr>
        <p:spPr/>
        <p:txBody>
          <a:bodyPr/>
          <a:lstStyle/>
          <a:p>
            <a:fld id="{88226397-485F-4BB0-931C-8A629C361199}" type="slidenum">
              <a:rPr lang="en-US" smtClean="0"/>
              <a:t>24</a:t>
            </a:fld>
            <a:endParaRPr lang="en-US"/>
          </a:p>
        </p:txBody>
      </p:sp>
    </p:spTree>
    <p:extLst>
      <p:ext uri="{BB962C8B-B14F-4D97-AF65-F5344CB8AC3E}">
        <p14:creationId xmlns:p14="http://schemas.microsoft.com/office/powerpoint/2010/main" val="192910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“Influencers”</a:t>
            </a:r>
          </a:p>
        </p:txBody>
      </p:sp>
      <p:sp>
        <p:nvSpPr>
          <p:cNvPr id="3" name="Content Placeholder 2"/>
          <p:cNvSpPr>
            <a:spLocks noGrp="1"/>
          </p:cNvSpPr>
          <p:nvPr>
            <p:ph idx="1"/>
          </p:nvPr>
        </p:nvSpPr>
        <p:spPr/>
        <p:txBody>
          <a:bodyPr/>
          <a:lstStyle/>
          <a:p>
            <a:r>
              <a:rPr lang="en-US" dirty="0"/>
              <a:t>… but who is more </a:t>
            </a:r>
            <a:r>
              <a:rPr lang="en-US" i="1" dirty="0"/>
              <a:t>qualified</a:t>
            </a:r>
            <a:r>
              <a:rPr lang="en-US" dirty="0"/>
              <a:t>?</a:t>
            </a:r>
          </a:p>
          <a:p>
            <a:pPr lvl="1"/>
            <a:r>
              <a:rPr lang="en-US" dirty="0"/>
              <a:t>Social media influencers are often just a form of </a:t>
            </a:r>
            <a:r>
              <a:rPr lang="en-US" i="1" dirty="0"/>
              <a:t>testimonial advertising</a:t>
            </a:r>
          </a:p>
          <a:p>
            <a:pPr lvl="2"/>
            <a:r>
              <a:rPr lang="en-US" dirty="0"/>
              <a:t>Celebrities </a:t>
            </a:r>
            <a:r>
              <a:rPr lang="en-US" dirty="0">
                <a:sym typeface="Wingdings" panose="05000000000000000000" pitchFamily="2" charset="2"/>
              </a:rPr>
              <a:t> “endorsement”, Ordinary citizens  “testimonial”</a:t>
            </a:r>
            <a:endParaRPr lang="en-US" dirty="0"/>
          </a:p>
          <a:p>
            <a:pPr lvl="2"/>
            <a:r>
              <a:rPr lang="en-US" dirty="0"/>
              <a:t>Anecdotal evidence is not definitive proof</a:t>
            </a:r>
          </a:p>
          <a:p>
            <a:pPr lvl="2"/>
            <a:endParaRPr lang="en-US" dirty="0">
              <a:solidFill>
                <a:srgbClr val="FF0000"/>
              </a:solidFill>
            </a:endParaRPr>
          </a:p>
          <a:p>
            <a:r>
              <a:rPr lang="en-US" dirty="0">
                <a:solidFill>
                  <a:srgbClr val="FF0000"/>
                </a:solidFill>
              </a:rPr>
              <a:t>Influencers are often PAID to advertise certain products!</a:t>
            </a:r>
          </a:p>
          <a:p>
            <a:endParaRPr lang="en-US" dirty="0"/>
          </a:p>
        </p:txBody>
      </p:sp>
      <p:sp>
        <p:nvSpPr>
          <p:cNvPr id="4" name="Slide Number Placeholder 3"/>
          <p:cNvSpPr>
            <a:spLocks noGrp="1"/>
          </p:cNvSpPr>
          <p:nvPr>
            <p:ph type="sldNum" sz="quarter" idx="10"/>
          </p:nvPr>
        </p:nvSpPr>
        <p:spPr/>
        <p:txBody>
          <a:bodyPr/>
          <a:lstStyle/>
          <a:p>
            <a:fld id="{88226397-485F-4BB0-931C-8A629C361199}" type="slidenum">
              <a:rPr lang="en-US" smtClean="0"/>
              <a:t>25</a:t>
            </a:fld>
            <a:endParaRPr lang="en-US"/>
          </a:p>
        </p:txBody>
      </p:sp>
    </p:spTree>
    <p:extLst>
      <p:ext uri="{BB962C8B-B14F-4D97-AF65-F5344CB8AC3E}">
        <p14:creationId xmlns:p14="http://schemas.microsoft.com/office/powerpoint/2010/main" val="193870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Fyre</a:t>
            </a:r>
            <a:r>
              <a:rPr lang="en-US" dirty="0"/>
              <a:t> Festival</a:t>
            </a:r>
          </a:p>
        </p:txBody>
      </p:sp>
      <p:sp>
        <p:nvSpPr>
          <p:cNvPr id="3" name="Content Placeholder 2"/>
          <p:cNvSpPr>
            <a:spLocks noGrp="1"/>
          </p:cNvSpPr>
          <p:nvPr>
            <p:ph idx="1"/>
          </p:nvPr>
        </p:nvSpPr>
        <p:spPr/>
        <p:txBody>
          <a:bodyPr/>
          <a:lstStyle/>
          <a:p>
            <a:r>
              <a:rPr lang="en-US" dirty="0"/>
              <a:t>Failed “luxury music festival” founded by Billy McFarland and Ja Rule</a:t>
            </a:r>
          </a:p>
          <a:p>
            <a:pPr lvl="1"/>
            <a:r>
              <a:rPr lang="en-US" dirty="0"/>
              <a:t>Gained traction because of influencer </a:t>
            </a:r>
            <a:br>
              <a:rPr lang="en-US" dirty="0"/>
            </a:br>
            <a:r>
              <a:rPr lang="en-US" dirty="0"/>
              <a:t>sponsored posts:</a:t>
            </a:r>
          </a:p>
          <a:p>
            <a:pPr lvl="2"/>
            <a:endParaRPr lang="en-US" dirty="0"/>
          </a:p>
          <a:p>
            <a:pPr lvl="2"/>
            <a:endParaRPr lang="en-US" dirty="0"/>
          </a:p>
          <a:p>
            <a:pPr marL="0" lvl="1" indent="0">
              <a:buNone/>
              <a:tabLst>
                <a:tab pos="969963" algn="l"/>
                <a:tab pos="5884863" algn="l"/>
              </a:tabLst>
            </a:pPr>
            <a:r>
              <a:rPr lang="en-US" dirty="0"/>
              <a:t>	Expectations	Reality</a:t>
            </a:r>
          </a:p>
          <a:p>
            <a:pPr marL="0" lvl="1" indent="0" algn="ctr">
              <a:buNone/>
            </a:pPr>
            <a:r>
              <a:rPr lang="en-US" sz="7200" dirty="0"/>
              <a:t>vs</a:t>
            </a:r>
            <a:endParaRPr lang="en-US" dirty="0"/>
          </a:p>
        </p:txBody>
      </p:sp>
      <p:sp>
        <p:nvSpPr>
          <p:cNvPr id="4" name="Slide Number Placeholder 3"/>
          <p:cNvSpPr>
            <a:spLocks noGrp="1"/>
          </p:cNvSpPr>
          <p:nvPr>
            <p:ph type="sldNum" sz="quarter" idx="10"/>
          </p:nvPr>
        </p:nvSpPr>
        <p:spPr/>
        <p:txBody>
          <a:bodyPr/>
          <a:lstStyle/>
          <a:p>
            <a:fld id="{88226397-485F-4BB0-931C-8A629C361199}" type="slidenum">
              <a:rPr lang="en-US" smtClean="0"/>
              <a:t>26</a:t>
            </a:fld>
            <a:endParaRPr lang="en-US"/>
          </a:p>
        </p:txBody>
      </p:sp>
      <p:pic>
        <p:nvPicPr>
          <p:cNvPr id="6148" name="Picture 4" descr="Bella Hadid Instagram po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4420" y="2052637"/>
            <a:ext cx="2340863" cy="1463040"/>
          </a:xfrm>
          <a:prstGeom prst="rect">
            <a:avLst/>
          </a:prstGeom>
          <a:noFill/>
          <a:ln w="19050">
            <a:solidFill>
              <a:srgbClr val="4B2A85"/>
            </a:solidFill>
          </a:ln>
          <a:extLst>
            <a:ext uri="{909E8E84-426E-40DD-AFC4-6F175D3DCCD1}">
              <a14:hiddenFill xmlns:a14="http://schemas.microsoft.com/office/drawing/2010/main">
                <a:solidFill>
                  <a:srgbClr val="FFFFFF"/>
                </a:solidFill>
              </a14:hiddenFill>
            </a:ext>
          </a:extLst>
        </p:spPr>
      </p:pic>
      <p:pic>
        <p:nvPicPr>
          <p:cNvPr id="6150" name="Picture 6" descr="fyre festival pro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4206240"/>
            <a:ext cx="3291840" cy="185041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yre festival t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0640" y="4206238"/>
            <a:ext cx="3291840" cy="18516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70999" y="6334125"/>
            <a:ext cx="5194759" cy="369332"/>
          </a:xfrm>
          <a:prstGeom prst="rect">
            <a:avLst/>
          </a:prstGeom>
          <a:noFill/>
        </p:spPr>
        <p:txBody>
          <a:bodyPr wrap="square" rtlCol="0">
            <a:spAutoFit/>
          </a:bodyPr>
          <a:lstStyle/>
          <a:p>
            <a:pPr algn="ctr"/>
            <a:r>
              <a:rPr lang="en-US" dirty="0">
                <a:latin typeface="Calibri" pitchFamily="34" charset="0"/>
              </a:rPr>
              <a:t>Images from:  </a:t>
            </a:r>
            <a:r>
              <a:rPr lang="en-US" dirty="0">
                <a:latin typeface="Calibri" pitchFamily="34" charset="0"/>
                <a:hlinkClick r:id="rId5"/>
              </a:rPr>
              <a:t>https://www.bbc.com/news/46945662</a:t>
            </a:r>
            <a:r>
              <a:rPr lang="en-US" dirty="0">
                <a:latin typeface="Calibri" pitchFamily="34" charset="0"/>
              </a:rPr>
              <a:t> </a:t>
            </a:r>
          </a:p>
        </p:txBody>
      </p:sp>
    </p:spTree>
    <p:extLst>
      <p:ext uri="{BB962C8B-B14F-4D97-AF65-F5344CB8AC3E}">
        <p14:creationId xmlns:p14="http://schemas.microsoft.com/office/powerpoint/2010/main" val="393579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Sponsored Content</a:t>
            </a:r>
          </a:p>
        </p:txBody>
      </p:sp>
      <p:sp>
        <p:nvSpPr>
          <p:cNvPr id="3" name="Content Placeholder 2"/>
          <p:cNvSpPr>
            <a:spLocks noGrp="1"/>
          </p:cNvSpPr>
          <p:nvPr>
            <p:ph idx="1"/>
          </p:nvPr>
        </p:nvSpPr>
        <p:spPr/>
        <p:txBody>
          <a:bodyPr/>
          <a:lstStyle/>
          <a:p>
            <a:r>
              <a:rPr lang="en-US" dirty="0"/>
              <a:t>These are a common source of revenue and platforms are encouraged to get you to click on them</a:t>
            </a:r>
          </a:p>
          <a:p>
            <a:pPr lvl="1"/>
            <a:r>
              <a:rPr lang="en-US" dirty="0"/>
              <a:t>Often look just like other items (</a:t>
            </a:r>
            <a:r>
              <a:rPr lang="en-US" i="1" dirty="0"/>
              <a:t>e.g.</a:t>
            </a:r>
            <a:r>
              <a:rPr lang="en-US" dirty="0"/>
              <a:t> Google search results, Facebook newsfeed)</a:t>
            </a:r>
          </a:p>
          <a:p>
            <a:pPr lvl="1"/>
            <a:r>
              <a:rPr lang="en-US" dirty="0"/>
              <a:t>Targeted advertising!</a:t>
            </a:r>
          </a:p>
          <a:p>
            <a:pPr lvl="2"/>
            <a:endParaRPr lang="en-US" dirty="0"/>
          </a:p>
          <a:p>
            <a:r>
              <a:rPr lang="en-US" dirty="0"/>
              <a:t>Open up your favorite social media platform and look at the first 10 items – count how many of them are sponsored content</a:t>
            </a:r>
          </a:p>
          <a:p>
            <a:pPr lvl="1"/>
            <a:r>
              <a:rPr lang="en-US" dirty="0"/>
              <a:t>Look for a little “Sponsored” tag – these were not always required!</a:t>
            </a:r>
          </a:p>
        </p:txBody>
      </p:sp>
      <p:sp>
        <p:nvSpPr>
          <p:cNvPr id="4" name="Slide Number Placeholder 3"/>
          <p:cNvSpPr>
            <a:spLocks noGrp="1"/>
          </p:cNvSpPr>
          <p:nvPr>
            <p:ph type="sldNum" sz="quarter" idx="10"/>
          </p:nvPr>
        </p:nvSpPr>
        <p:spPr/>
        <p:txBody>
          <a:bodyPr/>
          <a:lstStyle/>
          <a:p>
            <a:fld id="{88226397-485F-4BB0-931C-8A629C361199}" type="slidenum">
              <a:rPr lang="en-US" smtClean="0"/>
              <a:t>27</a:t>
            </a:fld>
            <a:endParaRPr lang="en-US"/>
          </a:p>
        </p:txBody>
      </p:sp>
    </p:spTree>
    <p:extLst>
      <p:ext uri="{BB962C8B-B14F-4D97-AF65-F5344CB8AC3E}">
        <p14:creationId xmlns:p14="http://schemas.microsoft.com/office/powerpoint/2010/main" val="415195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pPr marL="0" indent="0" algn="ctr">
              <a:buNone/>
            </a:pPr>
            <a:r>
              <a:rPr lang="en-US" sz="7200" dirty="0"/>
              <a:t>Social Media Sharing:  What content do you share?  Where is your line to NOT share?</a:t>
            </a:r>
          </a:p>
        </p:txBody>
      </p:sp>
      <p:sp>
        <p:nvSpPr>
          <p:cNvPr id="4" name="Slide Number Placeholder 3"/>
          <p:cNvSpPr>
            <a:spLocks noGrp="1"/>
          </p:cNvSpPr>
          <p:nvPr>
            <p:ph type="sldNum" sz="quarter" idx="10"/>
          </p:nvPr>
        </p:nvSpPr>
        <p:spPr/>
        <p:txBody>
          <a:bodyPr/>
          <a:lstStyle/>
          <a:p>
            <a:fld id="{88226397-485F-4BB0-931C-8A629C361199}" type="slidenum">
              <a:rPr lang="en-US" smtClean="0"/>
              <a:t>28</a:t>
            </a:fld>
            <a:endParaRPr lang="en-US"/>
          </a:p>
        </p:txBody>
      </p:sp>
    </p:spTree>
    <p:extLst>
      <p:ext uri="{BB962C8B-B14F-4D97-AF65-F5344CB8AC3E}">
        <p14:creationId xmlns:p14="http://schemas.microsoft.com/office/powerpoint/2010/main" val="1998481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Exposure to Information</a:t>
            </a:r>
          </a:p>
          <a:p>
            <a:r>
              <a:rPr lang="en-US" dirty="0"/>
              <a:t>Spread of Information</a:t>
            </a:r>
          </a:p>
          <a:p>
            <a:r>
              <a:rPr lang="en-US" b="1" dirty="0">
                <a:solidFill>
                  <a:srgbClr val="4B2A85"/>
                </a:solidFill>
              </a:rPr>
              <a:t>Digital Media Manipulation</a:t>
            </a:r>
          </a:p>
        </p:txBody>
      </p:sp>
      <p:sp>
        <p:nvSpPr>
          <p:cNvPr id="4" name="Slide Number Placeholder 3"/>
          <p:cNvSpPr>
            <a:spLocks noGrp="1"/>
          </p:cNvSpPr>
          <p:nvPr>
            <p:ph type="sldNum" sz="quarter" idx="10"/>
          </p:nvPr>
        </p:nvSpPr>
        <p:spPr/>
        <p:txBody>
          <a:bodyPr/>
          <a:lstStyle/>
          <a:p>
            <a:fld id="{0B8D16C8-AC55-4BDD-9B87-67ABDEFDBBCF}" type="slidenum">
              <a:rPr lang="en-US" smtClean="0"/>
              <a:t>29</a:t>
            </a:fld>
            <a:endParaRPr lang="en-US"/>
          </a:p>
        </p:txBody>
      </p:sp>
    </p:spTree>
    <p:extLst>
      <p:ext uri="{BB962C8B-B14F-4D97-AF65-F5344CB8AC3E}">
        <p14:creationId xmlns:p14="http://schemas.microsoft.com/office/powerpoint/2010/main" val="322482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Information</a:t>
            </a:r>
          </a:p>
        </p:txBody>
      </p:sp>
      <p:sp>
        <p:nvSpPr>
          <p:cNvPr id="3" name="Content Placeholder 2"/>
          <p:cNvSpPr>
            <a:spLocks noGrp="1"/>
          </p:cNvSpPr>
          <p:nvPr>
            <p:ph idx="1"/>
          </p:nvPr>
        </p:nvSpPr>
        <p:spPr/>
        <p:txBody>
          <a:bodyPr/>
          <a:lstStyle/>
          <a:p>
            <a:r>
              <a:rPr lang="en-US" dirty="0"/>
              <a:t>All digital information is stored in binary</a:t>
            </a:r>
          </a:p>
          <a:p>
            <a:pPr lvl="1"/>
            <a:r>
              <a:rPr lang="en-US" dirty="0"/>
              <a:t>Online text is just ASCII or Unicode data</a:t>
            </a:r>
          </a:p>
          <a:p>
            <a:pPr lvl="1"/>
            <a:r>
              <a:rPr lang="en-US" dirty="0"/>
              <a:t>In most cases, it is very easy to manipulate!</a:t>
            </a:r>
          </a:p>
          <a:p>
            <a:pPr lvl="2"/>
            <a:r>
              <a:rPr lang="en-US" dirty="0"/>
              <a:t>Can change data in your RAM or stored on your hard drive</a:t>
            </a:r>
          </a:p>
          <a:p>
            <a:pPr lvl="2"/>
            <a:endParaRPr lang="en-US" dirty="0"/>
          </a:p>
          <a:p>
            <a:r>
              <a:rPr lang="en-US" u="sng" dirty="0"/>
              <a:t>Example</a:t>
            </a:r>
            <a:r>
              <a:rPr lang="en-US" dirty="0"/>
              <a:t>: add a new word to the English language</a:t>
            </a:r>
          </a:p>
          <a:p>
            <a:pPr lvl="1"/>
            <a:r>
              <a:rPr lang="en-US" b="1" dirty="0"/>
              <a:t>Printed dictionary:</a:t>
            </a:r>
            <a:r>
              <a:rPr lang="en-US" dirty="0"/>
              <a:t>  Get noticed by publishers, come to agreement over new definition, wait for next edition</a:t>
            </a:r>
          </a:p>
          <a:p>
            <a:pPr lvl="1"/>
            <a:r>
              <a:rPr lang="en-US" b="1" dirty="0"/>
              <a:t>Online:</a:t>
            </a:r>
            <a:r>
              <a:rPr lang="en-US" dirty="0"/>
              <a:t>  Edit your website HTML, share it. Or add to repository like urbandictionary.com or knowyourmeme.com</a:t>
            </a:r>
          </a:p>
        </p:txBody>
      </p:sp>
      <p:sp>
        <p:nvSpPr>
          <p:cNvPr id="4" name="Slide Number Placeholder 3"/>
          <p:cNvSpPr>
            <a:spLocks noGrp="1"/>
          </p:cNvSpPr>
          <p:nvPr>
            <p:ph type="sldNum" sz="quarter" idx="10"/>
          </p:nvPr>
        </p:nvSpPr>
        <p:spPr/>
        <p:txBody>
          <a:bodyPr/>
          <a:lstStyle/>
          <a:p>
            <a:fld id="{88226397-485F-4BB0-931C-8A629C361199}" type="slidenum">
              <a:rPr lang="en-US" smtClean="0"/>
              <a:t>3</a:t>
            </a:fld>
            <a:endParaRPr lang="en-US"/>
          </a:p>
        </p:txBody>
      </p:sp>
    </p:spTree>
    <p:extLst>
      <p:ext uri="{BB962C8B-B14F-4D97-AF65-F5344CB8AC3E}">
        <p14:creationId xmlns:p14="http://schemas.microsoft.com/office/powerpoint/2010/main" val="14955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Editing</a:t>
            </a:r>
          </a:p>
        </p:txBody>
      </p:sp>
      <p:sp>
        <p:nvSpPr>
          <p:cNvPr id="3" name="Content Placeholder 2"/>
          <p:cNvSpPr>
            <a:spLocks noGrp="1"/>
          </p:cNvSpPr>
          <p:nvPr>
            <p:ph idx="1"/>
          </p:nvPr>
        </p:nvSpPr>
        <p:spPr/>
        <p:txBody>
          <a:bodyPr/>
          <a:lstStyle/>
          <a:p>
            <a:r>
              <a:rPr lang="en-US" dirty="0"/>
              <a:t>Photo editing is no longer just for the art professionals!</a:t>
            </a:r>
          </a:p>
          <a:p>
            <a:pPr lvl="1"/>
            <a:r>
              <a:rPr lang="en-US" dirty="0"/>
              <a:t>Built-in editing tools in apps like Snapchat, Instagram, Messenger, </a:t>
            </a:r>
            <a:r>
              <a:rPr lang="en-US" dirty="0" err="1"/>
              <a:t>FaceTune</a:t>
            </a:r>
            <a:endParaRPr lang="en-US" dirty="0"/>
          </a:p>
          <a:p>
            <a:pPr lvl="1"/>
            <a:r>
              <a:rPr lang="en-US" dirty="0"/>
              <a:t>The user interfaces </a:t>
            </a:r>
            <a:r>
              <a:rPr lang="en-US" i="1" dirty="0"/>
              <a:t>encourage</a:t>
            </a:r>
            <a:r>
              <a:rPr lang="en-US" dirty="0"/>
              <a:t> image editing</a:t>
            </a:r>
          </a:p>
          <a:p>
            <a:pPr lvl="2"/>
            <a:r>
              <a:rPr lang="en-US" i="1" dirty="0"/>
              <a:t>e.g.</a:t>
            </a:r>
            <a:r>
              <a:rPr lang="en-US" dirty="0"/>
              <a:t> suggested edits by Google Assistant in Google Photos</a:t>
            </a:r>
          </a:p>
          <a:p>
            <a:pPr lvl="2"/>
            <a:endParaRPr lang="en-US" dirty="0"/>
          </a:p>
          <a:p>
            <a:r>
              <a:rPr lang="en-US" dirty="0"/>
              <a:t>Audience photo editing</a:t>
            </a:r>
          </a:p>
          <a:p>
            <a:pPr lvl="1"/>
            <a:r>
              <a:rPr lang="en-US" dirty="0"/>
              <a:t>&lt;audience responses&gt;</a:t>
            </a:r>
          </a:p>
          <a:p>
            <a:pPr lvl="1"/>
            <a:endParaRPr lang="en-US" dirty="0"/>
          </a:p>
        </p:txBody>
      </p:sp>
      <p:pic>
        <p:nvPicPr>
          <p:cNvPr id="2050" name="Picture 2" descr="https://www.facetuneapp.com/images/desktop/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t="1" b="17549"/>
          <a:stretch/>
        </p:blipFill>
        <p:spPr bwMode="auto">
          <a:xfrm>
            <a:off x="7973051" y="3471504"/>
            <a:ext cx="90118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napch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2683" y="51010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instagra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42" r="1081" b="800"/>
          <a:stretch/>
        </p:blipFill>
        <p:spPr bwMode="auto">
          <a:xfrm>
            <a:off x="7964923" y="1498934"/>
            <a:ext cx="903138"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messenger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7868" y="2485219"/>
            <a:ext cx="906363" cy="914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fld id="{88226397-485F-4BB0-931C-8A629C361199}" type="slidenum">
              <a:rPr lang="en-US" smtClean="0"/>
              <a:t>30</a:t>
            </a:fld>
            <a:endParaRPr lang="en-US"/>
          </a:p>
        </p:txBody>
      </p:sp>
    </p:spTree>
    <p:extLst>
      <p:ext uri="{BB962C8B-B14F-4D97-AF65-F5344CB8AC3E}">
        <p14:creationId xmlns:p14="http://schemas.microsoft.com/office/powerpoint/2010/main" val="13798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Curation</a:t>
            </a:r>
          </a:p>
        </p:txBody>
      </p:sp>
      <p:sp>
        <p:nvSpPr>
          <p:cNvPr id="3" name="Content Placeholder 2"/>
          <p:cNvSpPr>
            <a:spLocks noGrp="1"/>
          </p:cNvSpPr>
          <p:nvPr>
            <p:ph idx="1"/>
          </p:nvPr>
        </p:nvSpPr>
        <p:spPr/>
        <p:txBody>
          <a:bodyPr/>
          <a:lstStyle/>
          <a:p>
            <a:r>
              <a:rPr lang="en-US" dirty="0"/>
              <a:t>What are some uses for social media?</a:t>
            </a:r>
          </a:p>
          <a:p>
            <a:pPr lvl="1"/>
            <a:r>
              <a:rPr lang="en-US" dirty="0"/>
              <a:t>Stay connected with those who are physically far</a:t>
            </a:r>
          </a:p>
          <a:p>
            <a:pPr lvl="1"/>
            <a:r>
              <a:rPr lang="en-US" dirty="0"/>
              <a:t>Meet others with shared interests regardless of location</a:t>
            </a:r>
          </a:p>
          <a:p>
            <a:pPr lvl="1"/>
            <a:r>
              <a:rPr lang="en-US" dirty="0"/>
              <a:t>Broadcast notable events and thoughts</a:t>
            </a:r>
          </a:p>
          <a:p>
            <a:pPr lvl="1"/>
            <a:r>
              <a:rPr lang="en-US" dirty="0"/>
              <a:t>Project a certain image or persona</a:t>
            </a:r>
          </a:p>
        </p:txBody>
      </p:sp>
      <p:sp>
        <p:nvSpPr>
          <p:cNvPr id="4" name="Slide Number Placeholder 3"/>
          <p:cNvSpPr>
            <a:spLocks noGrp="1"/>
          </p:cNvSpPr>
          <p:nvPr>
            <p:ph type="sldNum" sz="quarter" idx="10"/>
          </p:nvPr>
        </p:nvSpPr>
        <p:spPr/>
        <p:txBody>
          <a:bodyPr/>
          <a:lstStyle/>
          <a:p>
            <a:fld id="{88226397-485F-4BB0-931C-8A629C361199}" type="slidenum">
              <a:rPr lang="en-US" smtClean="0"/>
              <a:t>31</a:t>
            </a:fld>
            <a:endParaRPr lang="en-US"/>
          </a:p>
        </p:txBody>
      </p:sp>
    </p:spTree>
    <p:extLst>
      <p:ext uri="{BB962C8B-B14F-4D97-AF65-F5344CB8AC3E}">
        <p14:creationId xmlns:p14="http://schemas.microsoft.com/office/powerpoint/2010/main" val="253453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Curation</a:t>
            </a:r>
          </a:p>
        </p:txBody>
      </p:sp>
      <p:sp>
        <p:nvSpPr>
          <p:cNvPr id="3" name="Content Placeholder 2"/>
          <p:cNvSpPr>
            <a:spLocks noGrp="1"/>
          </p:cNvSpPr>
          <p:nvPr>
            <p:ph idx="1"/>
          </p:nvPr>
        </p:nvSpPr>
        <p:spPr/>
        <p:txBody>
          <a:bodyPr/>
          <a:lstStyle/>
          <a:p>
            <a:r>
              <a:rPr lang="en-US" dirty="0"/>
              <a:t>What are some uses for social media?</a:t>
            </a:r>
          </a:p>
          <a:p>
            <a:pPr lvl="1"/>
            <a:r>
              <a:rPr lang="en-US" dirty="0"/>
              <a:t>Stay connected with those who are physically far</a:t>
            </a:r>
          </a:p>
          <a:p>
            <a:pPr lvl="1"/>
            <a:r>
              <a:rPr lang="en-US" dirty="0"/>
              <a:t>Meet others with shared interests regardless of location</a:t>
            </a:r>
          </a:p>
          <a:p>
            <a:pPr lvl="1"/>
            <a:r>
              <a:rPr lang="en-US" dirty="0"/>
              <a:t>Broadcast notable events and thoughts</a:t>
            </a:r>
          </a:p>
          <a:p>
            <a:pPr lvl="1"/>
            <a:r>
              <a:rPr lang="en-US" dirty="0"/>
              <a:t>Project a certain image or persona</a:t>
            </a:r>
          </a:p>
        </p:txBody>
      </p:sp>
      <p:pic>
        <p:nvPicPr>
          <p:cNvPr id="4" name="D2S-7TILC3c"/>
          <p:cNvPicPr>
            <a:picLocks noRot="1" noChangeAspect="1"/>
          </p:cNvPicPr>
          <p:nvPr>
            <a:videoFile r:link="rId1"/>
          </p:nvPr>
        </p:nvPicPr>
        <p:blipFill>
          <a:blip r:embed="rId4"/>
          <a:stretch>
            <a:fillRect/>
          </a:stretch>
        </p:blipFill>
        <p:spPr>
          <a:xfrm>
            <a:off x="2011680" y="3657600"/>
            <a:ext cx="5120640" cy="2880360"/>
          </a:xfrm>
          <a:prstGeom prst="rect">
            <a:avLst/>
          </a:prstGeom>
        </p:spPr>
      </p:pic>
      <p:sp>
        <p:nvSpPr>
          <p:cNvPr id="5" name="TextBox 4"/>
          <p:cNvSpPr txBox="1"/>
          <p:nvPr/>
        </p:nvSpPr>
        <p:spPr>
          <a:xfrm>
            <a:off x="1828800" y="6492240"/>
            <a:ext cx="5486400" cy="369332"/>
          </a:xfrm>
          <a:prstGeom prst="rect">
            <a:avLst/>
          </a:prstGeom>
          <a:noFill/>
        </p:spPr>
        <p:txBody>
          <a:bodyPr wrap="square" rtlCol="0">
            <a:spAutoFit/>
          </a:bodyPr>
          <a:lstStyle/>
          <a:p>
            <a:pPr algn="ctr"/>
            <a:r>
              <a:rPr lang="en-US" dirty="0">
                <a:latin typeface="Calibri" pitchFamily="34" charset="0"/>
              </a:rPr>
              <a:t>Selfie scene of the character Bethany in “Jumanji 2.”</a:t>
            </a:r>
          </a:p>
        </p:txBody>
      </p:sp>
      <p:sp>
        <p:nvSpPr>
          <p:cNvPr id="6" name="Slide Number Placeholder 5"/>
          <p:cNvSpPr>
            <a:spLocks noGrp="1"/>
          </p:cNvSpPr>
          <p:nvPr>
            <p:ph type="sldNum" sz="quarter" idx="10"/>
          </p:nvPr>
        </p:nvSpPr>
        <p:spPr/>
        <p:txBody>
          <a:bodyPr/>
          <a:lstStyle/>
          <a:p>
            <a:fld id="{88226397-485F-4BB0-931C-8A629C361199}" type="slidenum">
              <a:rPr lang="en-US" smtClean="0"/>
              <a:t>32</a:t>
            </a:fld>
            <a:endParaRPr lang="en-US"/>
          </a:p>
        </p:txBody>
      </p:sp>
    </p:spTree>
    <p:extLst>
      <p:ext uri="{BB962C8B-B14F-4D97-AF65-F5344CB8AC3E}">
        <p14:creationId xmlns:p14="http://schemas.microsoft.com/office/powerpoint/2010/main" val="139050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Curation</a:t>
            </a:r>
          </a:p>
        </p:txBody>
      </p:sp>
      <p:sp>
        <p:nvSpPr>
          <p:cNvPr id="3" name="Content Placeholder 2"/>
          <p:cNvSpPr>
            <a:spLocks noGrp="1"/>
          </p:cNvSpPr>
          <p:nvPr>
            <p:ph idx="1"/>
          </p:nvPr>
        </p:nvSpPr>
        <p:spPr/>
        <p:txBody>
          <a:bodyPr/>
          <a:lstStyle/>
          <a:p>
            <a:r>
              <a:rPr lang="en-US" dirty="0"/>
              <a:t>What are some uses for social media?</a:t>
            </a:r>
          </a:p>
          <a:p>
            <a:pPr lvl="1"/>
            <a:r>
              <a:rPr lang="en-US" dirty="0"/>
              <a:t>Stay connected with those who are physically far</a:t>
            </a:r>
          </a:p>
          <a:p>
            <a:pPr lvl="1"/>
            <a:r>
              <a:rPr lang="en-US" dirty="0"/>
              <a:t>Meet others with shared interests regardless of location</a:t>
            </a:r>
          </a:p>
          <a:p>
            <a:pPr lvl="1"/>
            <a:r>
              <a:rPr lang="en-US" dirty="0"/>
              <a:t>Broadcast notable events and thoughts</a:t>
            </a:r>
          </a:p>
          <a:p>
            <a:pPr lvl="1"/>
            <a:r>
              <a:rPr lang="en-US" dirty="0"/>
              <a:t>Project a certain image or persona</a:t>
            </a:r>
          </a:p>
          <a:p>
            <a:pPr lvl="2"/>
            <a:endParaRPr lang="en-US" dirty="0"/>
          </a:p>
          <a:p>
            <a:r>
              <a:rPr lang="en-US" dirty="0"/>
              <a:t>Effects:</a:t>
            </a:r>
          </a:p>
          <a:p>
            <a:pPr lvl="1"/>
            <a:r>
              <a:rPr lang="en-US" dirty="0"/>
              <a:t>No statistically significant link between social media usage and depression</a:t>
            </a:r>
          </a:p>
          <a:p>
            <a:pPr lvl="1"/>
            <a:r>
              <a:rPr lang="en-US" dirty="0"/>
              <a:t>Arms races between online personas</a:t>
            </a:r>
          </a:p>
          <a:p>
            <a:pPr lvl="1"/>
            <a:r>
              <a:rPr lang="en-US" dirty="0"/>
              <a:t>Fear of missing out (FOMO)</a:t>
            </a:r>
          </a:p>
          <a:p>
            <a:pPr lvl="1"/>
            <a:r>
              <a:rPr lang="en-US" dirty="0"/>
              <a:t>Not spending as much time connecting in real life</a:t>
            </a:r>
          </a:p>
        </p:txBody>
      </p:sp>
      <p:sp>
        <p:nvSpPr>
          <p:cNvPr id="4" name="Slide Number Placeholder 3"/>
          <p:cNvSpPr>
            <a:spLocks noGrp="1"/>
          </p:cNvSpPr>
          <p:nvPr>
            <p:ph type="sldNum" sz="quarter" idx="10"/>
          </p:nvPr>
        </p:nvSpPr>
        <p:spPr/>
        <p:txBody>
          <a:bodyPr/>
          <a:lstStyle/>
          <a:p>
            <a:fld id="{88226397-485F-4BB0-931C-8A629C361199}" type="slidenum">
              <a:rPr lang="en-US" smtClean="0"/>
              <a:t>33</a:t>
            </a:fld>
            <a:endParaRPr lang="en-US"/>
          </a:p>
        </p:txBody>
      </p:sp>
    </p:spTree>
    <p:extLst>
      <p:ext uri="{BB962C8B-B14F-4D97-AF65-F5344CB8AC3E}">
        <p14:creationId xmlns:p14="http://schemas.microsoft.com/office/powerpoint/2010/main" val="1381520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Generation</a:t>
            </a:r>
          </a:p>
        </p:txBody>
      </p:sp>
      <p:sp>
        <p:nvSpPr>
          <p:cNvPr id="3" name="Content Placeholder 2"/>
          <p:cNvSpPr>
            <a:spLocks noGrp="1"/>
          </p:cNvSpPr>
          <p:nvPr>
            <p:ph idx="1"/>
          </p:nvPr>
        </p:nvSpPr>
        <p:spPr/>
        <p:txBody>
          <a:bodyPr/>
          <a:lstStyle/>
          <a:p>
            <a:r>
              <a:rPr lang="en-US" dirty="0"/>
              <a:t>Billions of images already exist on the internet – we can easily train algorithms to generate more from scratch</a:t>
            </a:r>
          </a:p>
          <a:p>
            <a:pPr lvl="2"/>
            <a:endParaRPr lang="en-US" dirty="0"/>
          </a:p>
          <a:p>
            <a:r>
              <a:rPr lang="en-US" dirty="0"/>
              <a:t>Let’s play a game!</a:t>
            </a:r>
          </a:p>
          <a:p>
            <a:pPr lvl="1"/>
            <a:r>
              <a:rPr lang="en-US" dirty="0">
                <a:hlinkClick r:id="rId3"/>
              </a:rPr>
              <a:t>http://whichfaceisreal.com/</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88226397-485F-4BB0-931C-8A629C361199}" type="slidenum">
              <a:rPr lang="en-US" smtClean="0"/>
              <a:t>34</a:t>
            </a:fld>
            <a:endParaRPr lang="en-US"/>
          </a:p>
        </p:txBody>
      </p:sp>
    </p:spTree>
    <p:extLst>
      <p:ext uri="{BB962C8B-B14F-4D97-AF65-F5344CB8AC3E}">
        <p14:creationId xmlns:p14="http://schemas.microsoft.com/office/powerpoint/2010/main" val="2291484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Audio Generation</a:t>
            </a:r>
          </a:p>
        </p:txBody>
      </p:sp>
      <p:sp>
        <p:nvSpPr>
          <p:cNvPr id="3" name="Content Placeholder 2"/>
          <p:cNvSpPr>
            <a:spLocks noGrp="1"/>
          </p:cNvSpPr>
          <p:nvPr>
            <p:ph idx="1"/>
          </p:nvPr>
        </p:nvSpPr>
        <p:spPr/>
        <p:txBody>
          <a:bodyPr/>
          <a:lstStyle/>
          <a:p>
            <a:r>
              <a:rPr lang="en-US" dirty="0"/>
              <a:t>We can synthesize audio/speech</a:t>
            </a:r>
          </a:p>
          <a:p>
            <a:pPr lvl="1"/>
            <a:r>
              <a:rPr lang="en-US" dirty="0"/>
              <a:t>Siri, Alexa, Cortana, GPS voices</a:t>
            </a:r>
          </a:p>
          <a:p>
            <a:pPr lvl="1"/>
            <a:r>
              <a:rPr lang="en-US" dirty="0"/>
              <a:t>With enough audio training data, can train a neural net to produce new audio that approximates someone’s voice</a:t>
            </a:r>
          </a:p>
          <a:p>
            <a:pPr lvl="2"/>
            <a:endParaRPr lang="en-US" dirty="0"/>
          </a:p>
          <a:p>
            <a:r>
              <a:rPr lang="en-US" dirty="0"/>
              <a:t>Learning Lip Sync from Audio (UW!)</a:t>
            </a:r>
          </a:p>
          <a:p>
            <a:pPr lvl="1"/>
            <a:r>
              <a:rPr lang="en-US" sz="2200" dirty="0"/>
              <a:t>Graft synthetic mouth shapes onto existing video to match audio</a:t>
            </a:r>
          </a:p>
          <a:p>
            <a:pPr lvl="2"/>
            <a:endParaRPr lang="en-US" dirty="0"/>
          </a:p>
        </p:txBody>
      </p:sp>
      <p:sp>
        <p:nvSpPr>
          <p:cNvPr id="4" name="Slide Number Placeholder 3"/>
          <p:cNvSpPr>
            <a:spLocks noGrp="1"/>
          </p:cNvSpPr>
          <p:nvPr>
            <p:ph type="sldNum" sz="quarter" idx="10"/>
          </p:nvPr>
        </p:nvSpPr>
        <p:spPr/>
        <p:txBody>
          <a:bodyPr/>
          <a:lstStyle/>
          <a:p>
            <a:fld id="{88226397-485F-4BB0-931C-8A629C361199}" type="slidenum">
              <a:rPr lang="en-US" smtClean="0"/>
              <a:t>35</a:t>
            </a:fld>
            <a:endParaRPr lang="en-US"/>
          </a:p>
        </p:txBody>
      </p:sp>
      <p:pic>
        <p:nvPicPr>
          <p:cNvPr id="5" name="MVBe6_o4cMI"/>
          <p:cNvPicPr>
            <a:picLocks noRot="1" noChangeAspect="1"/>
          </p:cNvPicPr>
          <p:nvPr>
            <a:videoFile r:link="rId1"/>
          </p:nvPr>
        </p:nvPicPr>
        <p:blipFill>
          <a:blip r:embed="rId3"/>
          <a:stretch>
            <a:fillRect/>
          </a:stretch>
        </p:blipFill>
        <p:spPr>
          <a:xfrm>
            <a:off x="2365449" y="4389120"/>
            <a:ext cx="4389120" cy="2468880"/>
          </a:xfrm>
          <a:prstGeom prst="rect">
            <a:avLst/>
          </a:prstGeom>
        </p:spPr>
      </p:pic>
    </p:spTree>
    <p:extLst>
      <p:ext uri="{BB962C8B-B14F-4D97-AF65-F5344CB8AC3E}">
        <p14:creationId xmlns:p14="http://schemas.microsoft.com/office/powerpoint/2010/main" val="1649025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Generation</a:t>
            </a:r>
          </a:p>
        </p:txBody>
      </p:sp>
      <p:sp>
        <p:nvSpPr>
          <p:cNvPr id="3" name="Content Placeholder 2"/>
          <p:cNvSpPr>
            <a:spLocks noGrp="1"/>
          </p:cNvSpPr>
          <p:nvPr>
            <p:ph idx="1"/>
          </p:nvPr>
        </p:nvSpPr>
        <p:spPr/>
        <p:txBody>
          <a:bodyPr/>
          <a:lstStyle/>
          <a:p>
            <a:r>
              <a:rPr lang="en-US" dirty="0"/>
              <a:t>Videos are collections of sequential images</a:t>
            </a:r>
          </a:p>
          <a:p>
            <a:pPr lvl="1"/>
            <a:r>
              <a:rPr lang="en-US" dirty="0"/>
              <a:t>Faking motion and lighting is a lot harder for videos</a:t>
            </a:r>
          </a:p>
          <a:p>
            <a:pPr lvl="2"/>
            <a:endParaRPr lang="en-US" dirty="0"/>
          </a:p>
          <a:p>
            <a:r>
              <a:rPr lang="en-US" dirty="0" err="1"/>
              <a:t>DeepFake</a:t>
            </a:r>
            <a:endParaRPr lang="en-US" dirty="0"/>
          </a:p>
          <a:p>
            <a:pPr lvl="1"/>
            <a:r>
              <a:rPr lang="en-US" dirty="0"/>
              <a:t>An open source machine-learning-powered human image synthesis technique</a:t>
            </a:r>
          </a:p>
          <a:p>
            <a:pPr lvl="2"/>
            <a:r>
              <a:rPr lang="en-US" dirty="0"/>
              <a:t>Most common usage is to superimpose one person’s face onto another person’s body in a video</a:t>
            </a:r>
          </a:p>
          <a:p>
            <a:pPr lvl="1"/>
            <a:r>
              <a:rPr lang="en-US" dirty="0"/>
              <a:t>Still pretty easy to tell apart from authentic video</a:t>
            </a:r>
          </a:p>
          <a:p>
            <a:endParaRPr lang="en-US" dirty="0"/>
          </a:p>
          <a:p>
            <a:endParaRPr lang="en-US" dirty="0"/>
          </a:p>
        </p:txBody>
      </p:sp>
      <p:sp>
        <p:nvSpPr>
          <p:cNvPr id="4" name="Slide Number Placeholder 3"/>
          <p:cNvSpPr>
            <a:spLocks noGrp="1"/>
          </p:cNvSpPr>
          <p:nvPr>
            <p:ph type="sldNum" sz="quarter" idx="10"/>
          </p:nvPr>
        </p:nvSpPr>
        <p:spPr/>
        <p:txBody>
          <a:bodyPr/>
          <a:lstStyle/>
          <a:p>
            <a:fld id="{88226397-485F-4BB0-931C-8A629C361199}" type="slidenum">
              <a:rPr lang="en-US" smtClean="0"/>
              <a:t>36</a:t>
            </a:fld>
            <a:endParaRPr lang="en-US"/>
          </a:p>
        </p:txBody>
      </p:sp>
    </p:spTree>
    <p:extLst>
      <p:ext uri="{BB962C8B-B14F-4D97-AF65-F5344CB8AC3E}">
        <p14:creationId xmlns:p14="http://schemas.microsoft.com/office/powerpoint/2010/main" val="1197644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Generation</a:t>
            </a:r>
          </a:p>
        </p:txBody>
      </p:sp>
      <p:sp>
        <p:nvSpPr>
          <p:cNvPr id="3" name="Content Placeholder 2"/>
          <p:cNvSpPr>
            <a:spLocks noGrp="1"/>
          </p:cNvSpPr>
          <p:nvPr>
            <p:ph idx="1"/>
          </p:nvPr>
        </p:nvSpPr>
        <p:spPr/>
        <p:txBody>
          <a:bodyPr/>
          <a:lstStyle/>
          <a:p>
            <a:r>
              <a:rPr lang="en-US" dirty="0"/>
              <a:t>Videos are collections of sequential images</a:t>
            </a:r>
          </a:p>
          <a:p>
            <a:pPr lvl="1"/>
            <a:r>
              <a:rPr lang="en-US" dirty="0"/>
              <a:t>Faking motion and lighting is a lot harder for videos</a:t>
            </a:r>
          </a:p>
          <a:p>
            <a:pPr lvl="2"/>
            <a:endParaRPr lang="en-US" dirty="0"/>
          </a:p>
          <a:p>
            <a:r>
              <a:rPr lang="en-US" dirty="0"/>
              <a:t>Deep Video Portraits</a:t>
            </a:r>
          </a:p>
          <a:p>
            <a:pPr lvl="1"/>
            <a:r>
              <a:rPr lang="en-US" dirty="0"/>
              <a:t>Create photorealistic re-animations of portrait videos on top of a source actor</a:t>
            </a:r>
          </a:p>
          <a:p>
            <a:endParaRPr lang="en-US" dirty="0"/>
          </a:p>
          <a:p>
            <a:endParaRPr lang="en-US" dirty="0"/>
          </a:p>
        </p:txBody>
      </p:sp>
      <p:sp>
        <p:nvSpPr>
          <p:cNvPr id="4" name="Slide Number Placeholder 3"/>
          <p:cNvSpPr>
            <a:spLocks noGrp="1"/>
          </p:cNvSpPr>
          <p:nvPr>
            <p:ph type="sldNum" sz="quarter" idx="10"/>
          </p:nvPr>
        </p:nvSpPr>
        <p:spPr/>
        <p:txBody>
          <a:bodyPr/>
          <a:lstStyle/>
          <a:p>
            <a:fld id="{88226397-485F-4BB0-931C-8A629C361199}" type="slidenum">
              <a:rPr lang="en-US" smtClean="0"/>
              <a:t>37</a:t>
            </a:fld>
            <a:endParaRPr lang="en-US"/>
          </a:p>
        </p:txBody>
      </p:sp>
      <p:pic>
        <p:nvPicPr>
          <p:cNvPr id="5" name="yj09twsmwnkq05xcavw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57018" y="4143463"/>
            <a:ext cx="3810000" cy="2143125"/>
          </a:xfrm>
          <a:prstGeom prst="rect">
            <a:avLst/>
          </a:prstGeom>
        </p:spPr>
      </p:pic>
      <p:pic>
        <p:nvPicPr>
          <p:cNvPr id="7" name="kar1tizbklv3hj6jc51r">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4460755" y="4438647"/>
            <a:ext cx="4572000" cy="1552755"/>
          </a:xfrm>
          <a:prstGeom prst="rect">
            <a:avLst/>
          </a:prstGeom>
        </p:spPr>
      </p:pic>
    </p:spTree>
    <p:extLst>
      <p:ext uri="{BB962C8B-B14F-4D97-AF65-F5344CB8AC3E}">
        <p14:creationId xmlns:p14="http://schemas.microsoft.com/office/powerpoint/2010/main" val="3725288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pPr marL="0" indent="0" algn="ctr">
              <a:buNone/>
            </a:pPr>
            <a:r>
              <a:rPr lang="en-US" sz="8000" dirty="0"/>
              <a:t>What will we use to verify the truth once video can be easily faked?</a:t>
            </a:r>
          </a:p>
        </p:txBody>
      </p:sp>
      <p:sp>
        <p:nvSpPr>
          <p:cNvPr id="4" name="Slide Number Placeholder 3"/>
          <p:cNvSpPr>
            <a:spLocks noGrp="1"/>
          </p:cNvSpPr>
          <p:nvPr>
            <p:ph type="sldNum" sz="quarter" idx="10"/>
          </p:nvPr>
        </p:nvSpPr>
        <p:spPr/>
        <p:txBody>
          <a:bodyPr/>
          <a:lstStyle/>
          <a:p>
            <a:fld id="{88226397-485F-4BB0-931C-8A629C361199}" type="slidenum">
              <a:rPr lang="en-US" smtClean="0"/>
              <a:t>38</a:t>
            </a:fld>
            <a:endParaRPr lang="en-US"/>
          </a:p>
        </p:txBody>
      </p:sp>
    </p:spTree>
    <p:extLst>
      <p:ext uri="{BB962C8B-B14F-4D97-AF65-F5344CB8AC3E}">
        <p14:creationId xmlns:p14="http://schemas.microsoft.com/office/powerpoint/2010/main" val="2119660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Be Done?</a:t>
            </a:r>
          </a:p>
        </p:txBody>
      </p:sp>
      <p:sp>
        <p:nvSpPr>
          <p:cNvPr id="3" name="Content Placeholder 2"/>
          <p:cNvSpPr>
            <a:spLocks noGrp="1"/>
          </p:cNvSpPr>
          <p:nvPr>
            <p:ph idx="1"/>
          </p:nvPr>
        </p:nvSpPr>
        <p:spPr/>
        <p:txBody>
          <a:bodyPr/>
          <a:lstStyle/>
          <a:p>
            <a:r>
              <a:rPr lang="en-US" dirty="0"/>
              <a:t>It’s not all doom and gloom</a:t>
            </a:r>
          </a:p>
          <a:p>
            <a:pPr lvl="1"/>
            <a:r>
              <a:rPr lang="en-US" dirty="0"/>
              <a:t>Synthesized versions can still be detected</a:t>
            </a:r>
          </a:p>
          <a:p>
            <a:pPr lvl="1"/>
            <a:r>
              <a:rPr lang="en-US" dirty="0"/>
              <a:t>Detection tools will continue to improve</a:t>
            </a:r>
          </a:p>
          <a:p>
            <a:pPr lvl="1"/>
            <a:r>
              <a:rPr lang="en-US" dirty="0"/>
              <a:t>Laws and policies will eventually catch up</a:t>
            </a:r>
          </a:p>
          <a:p>
            <a:pPr lvl="2"/>
            <a:endParaRPr lang="en-US" dirty="0"/>
          </a:p>
          <a:p>
            <a:r>
              <a:rPr lang="en-US" dirty="0"/>
              <a:t>Be aware of where you are getting your information from and what you choose to share</a:t>
            </a:r>
          </a:p>
          <a:p>
            <a:pPr lvl="1"/>
            <a:r>
              <a:rPr lang="en-US" dirty="0"/>
              <a:t>Fact-checking is exhausting, but important</a:t>
            </a:r>
          </a:p>
          <a:p>
            <a:pPr lvl="1"/>
            <a:r>
              <a:rPr lang="en-US" dirty="0"/>
              <a:t>Make sure your trusted sources are trustworthy</a:t>
            </a:r>
          </a:p>
        </p:txBody>
      </p:sp>
      <p:sp>
        <p:nvSpPr>
          <p:cNvPr id="4" name="Slide Number Placeholder 3"/>
          <p:cNvSpPr>
            <a:spLocks noGrp="1"/>
          </p:cNvSpPr>
          <p:nvPr>
            <p:ph type="sldNum" sz="quarter" idx="10"/>
          </p:nvPr>
        </p:nvSpPr>
        <p:spPr/>
        <p:txBody>
          <a:bodyPr/>
          <a:lstStyle/>
          <a:p>
            <a:fld id="{88226397-485F-4BB0-931C-8A629C361199}" type="slidenum">
              <a:rPr lang="en-US" smtClean="0"/>
              <a:t>39</a:t>
            </a:fld>
            <a:endParaRPr lang="en-US"/>
          </a:p>
        </p:txBody>
      </p:sp>
    </p:spTree>
    <p:extLst>
      <p:ext uri="{BB962C8B-B14F-4D97-AF65-F5344CB8AC3E}">
        <p14:creationId xmlns:p14="http://schemas.microsoft.com/office/powerpoint/2010/main" val="369993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Information</a:t>
            </a:r>
          </a:p>
        </p:txBody>
      </p:sp>
      <p:sp>
        <p:nvSpPr>
          <p:cNvPr id="3" name="Content Placeholder 2"/>
          <p:cNvSpPr>
            <a:spLocks noGrp="1"/>
          </p:cNvSpPr>
          <p:nvPr>
            <p:ph idx="1"/>
          </p:nvPr>
        </p:nvSpPr>
        <p:spPr/>
        <p:txBody>
          <a:bodyPr/>
          <a:lstStyle/>
          <a:p>
            <a:r>
              <a:rPr lang="en-US" dirty="0"/>
              <a:t>Anyone can publish anything they want online!</a:t>
            </a:r>
          </a:p>
          <a:p>
            <a:pPr lvl="1"/>
            <a:r>
              <a:rPr lang="en-US" dirty="0"/>
              <a:t>Freedom of speech was a central tenet of the creation of the Internet</a:t>
            </a:r>
          </a:p>
          <a:p>
            <a:pPr lvl="2"/>
            <a:endParaRPr lang="en-US" dirty="0"/>
          </a:p>
          <a:p>
            <a:r>
              <a:rPr lang="en-US" b="1" dirty="0"/>
              <a:t>The Bullshit Asymmetry Principle:</a:t>
            </a:r>
            <a:r>
              <a:rPr lang="en-US" dirty="0"/>
              <a:t>  “The amount of energy needed to refute bullshit is an order of magnitude bigger than to produce it.”</a:t>
            </a:r>
          </a:p>
          <a:p>
            <a:pPr marL="0" indent="0">
              <a:spcBef>
                <a:spcPts val="1800"/>
              </a:spcBef>
              <a:buNone/>
            </a:pPr>
            <a:r>
              <a:rPr lang="en-US" dirty="0"/>
              <a:t>	– Alberto </a:t>
            </a:r>
            <a:r>
              <a:rPr lang="en-US" dirty="0" err="1"/>
              <a:t>Brandolini</a:t>
            </a:r>
            <a:endParaRPr lang="en-US" dirty="0"/>
          </a:p>
          <a:p>
            <a:pPr lvl="2"/>
            <a:endParaRPr lang="en-US" dirty="0"/>
          </a:p>
          <a:p>
            <a:r>
              <a:rPr lang="en-US" dirty="0">
                <a:solidFill>
                  <a:srgbClr val="FF0000"/>
                </a:solidFill>
              </a:rPr>
              <a:t>Ultimately, dealing with online information boils down to a matter of </a:t>
            </a:r>
            <a:r>
              <a:rPr lang="en-US" i="1" dirty="0">
                <a:solidFill>
                  <a:srgbClr val="FF0000"/>
                </a:solidFill>
              </a:rPr>
              <a:t>trust</a:t>
            </a:r>
          </a:p>
        </p:txBody>
      </p:sp>
      <p:sp>
        <p:nvSpPr>
          <p:cNvPr id="4" name="Slide Number Placeholder 3"/>
          <p:cNvSpPr>
            <a:spLocks noGrp="1"/>
          </p:cNvSpPr>
          <p:nvPr>
            <p:ph type="sldNum" sz="quarter" idx="10"/>
          </p:nvPr>
        </p:nvSpPr>
        <p:spPr/>
        <p:txBody>
          <a:bodyPr/>
          <a:lstStyle/>
          <a:p>
            <a:fld id="{88226397-485F-4BB0-931C-8A629C361199}" type="slidenum">
              <a:rPr lang="en-US" smtClean="0"/>
              <a:t>4</a:t>
            </a:fld>
            <a:endParaRPr lang="en-US"/>
          </a:p>
        </p:txBody>
      </p:sp>
    </p:spTree>
    <p:extLst>
      <p:ext uri="{BB962C8B-B14F-4D97-AF65-F5344CB8AC3E}">
        <p14:creationId xmlns:p14="http://schemas.microsoft.com/office/powerpoint/2010/main" val="317092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Matters</a:t>
            </a:r>
          </a:p>
        </p:txBody>
      </p:sp>
      <p:sp>
        <p:nvSpPr>
          <p:cNvPr id="3" name="Content Placeholder 2"/>
          <p:cNvSpPr>
            <a:spLocks noGrp="1"/>
          </p:cNvSpPr>
          <p:nvPr>
            <p:ph idx="1"/>
          </p:nvPr>
        </p:nvSpPr>
        <p:spPr/>
        <p:txBody>
          <a:bodyPr/>
          <a:lstStyle/>
          <a:p>
            <a:r>
              <a:rPr lang="en-US" dirty="0"/>
              <a:t>“[T]he United States government should teach the public to tell when they are being manipulated.  Via schools and nongovernmental organizations and public service campaigns, Americans should be taught the basic skills necessary to be savvy media consumers, from how to fact-check news articles to how pictures can lie.”</a:t>
            </a:r>
          </a:p>
          <a:p>
            <a:pPr marL="0" indent="0">
              <a:spcBef>
                <a:spcPts val="1800"/>
              </a:spcBef>
              <a:buNone/>
            </a:pPr>
            <a:r>
              <a:rPr lang="en-US" dirty="0"/>
              <a:t>	– Mark Galotti, (Dec. 2016) </a:t>
            </a:r>
            <a:r>
              <a:rPr lang="en-US" i="1" dirty="0"/>
              <a:t>NY Times</a:t>
            </a:r>
            <a:r>
              <a:rPr lang="en-US" dirty="0"/>
              <a:t>.</a:t>
            </a:r>
          </a:p>
        </p:txBody>
      </p:sp>
      <p:sp>
        <p:nvSpPr>
          <p:cNvPr id="4" name="Slide Number Placeholder 3"/>
          <p:cNvSpPr>
            <a:spLocks noGrp="1"/>
          </p:cNvSpPr>
          <p:nvPr>
            <p:ph type="sldNum" sz="quarter" idx="10"/>
          </p:nvPr>
        </p:nvSpPr>
        <p:spPr/>
        <p:txBody>
          <a:bodyPr/>
          <a:lstStyle/>
          <a:p>
            <a:fld id="{88226397-485F-4BB0-931C-8A629C361199}" type="slidenum">
              <a:rPr lang="en-US" smtClean="0"/>
              <a:t>5</a:t>
            </a:fld>
            <a:endParaRPr lang="en-US"/>
          </a:p>
        </p:txBody>
      </p:sp>
    </p:spTree>
    <p:extLst>
      <p:ext uri="{BB962C8B-B14F-4D97-AF65-F5344CB8AC3E}">
        <p14:creationId xmlns:p14="http://schemas.microsoft.com/office/powerpoint/2010/main" val="114765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b="1" dirty="0">
                <a:solidFill>
                  <a:srgbClr val="4B2A85"/>
                </a:solidFill>
              </a:rPr>
              <a:t>Exposure to Information</a:t>
            </a:r>
          </a:p>
          <a:p>
            <a:r>
              <a:rPr lang="en-US" dirty="0"/>
              <a:t>Spread of Information</a:t>
            </a:r>
          </a:p>
          <a:p>
            <a:r>
              <a:rPr lang="en-US" dirty="0"/>
              <a:t>Digital Media Manipulation</a:t>
            </a:r>
          </a:p>
          <a:p>
            <a:endParaRPr lang="en-US" dirty="0"/>
          </a:p>
        </p:txBody>
      </p:sp>
      <p:sp>
        <p:nvSpPr>
          <p:cNvPr id="4" name="Slide Number Placeholder 3"/>
          <p:cNvSpPr>
            <a:spLocks noGrp="1"/>
          </p:cNvSpPr>
          <p:nvPr>
            <p:ph type="sldNum" sz="quarter" idx="10"/>
          </p:nvPr>
        </p:nvSpPr>
        <p:spPr/>
        <p:txBody>
          <a:bodyPr/>
          <a:lstStyle/>
          <a:p>
            <a:fld id="{0B8D16C8-AC55-4BDD-9B87-67ABDEFDBBCF}" type="slidenum">
              <a:rPr lang="en-US" smtClean="0"/>
              <a:t>6</a:t>
            </a:fld>
            <a:endParaRPr lang="en-US"/>
          </a:p>
        </p:txBody>
      </p:sp>
    </p:spTree>
    <p:extLst>
      <p:ext uri="{BB962C8B-B14F-4D97-AF65-F5344CB8AC3E}">
        <p14:creationId xmlns:p14="http://schemas.microsoft.com/office/powerpoint/2010/main" val="453636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Question For You!</a:t>
            </a:r>
          </a:p>
        </p:txBody>
      </p:sp>
      <p:sp>
        <p:nvSpPr>
          <p:cNvPr id="3" name="Content Placeholder 2"/>
          <p:cNvSpPr>
            <a:spLocks noGrp="1"/>
          </p:cNvSpPr>
          <p:nvPr>
            <p:ph idx="1"/>
          </p:nvPr>
        </p:nvSpPr>
        <p:spPr/>
        <p:txBody>
          <a:bodyPr/>
          <a:lstStyle/>
          <a:p>
            <a:r>
              <a:rPr lang="en-US" dirty="0"/>
              <a:t>Where do you get your news (and opinions on the news) from?</a:t>
            </a:r>
          </a:p>
        </p:txBody>
      </p:sp>
      <p:sp>
        <p:nvSpPr>
          <p:cNvPr id="4" name="Slide Number Placeholder 3"/>
          <p:cNvSpPr>
            <a:spLocks noGrp="1"/>
          </p:cNvSpPr>
          <p:nvPr>
            <p:ph type="sldNum" sz="quarter" idx="10"/>
          </p:nvPr>
        </p:nvSpPr>
        <p:spPr/>
        <p:txBody>
          <a:bodyPr/>
          <a:lstStyle/>
          <a:p>
            <a:fld id="{0B8D16C8-AC55-4BDD-9B87-67ABDEFDBBCF}" type="slidenum">
              <a:rPr lang="en-US" smtClean="0"/>
              <a:t>7</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8D0F7E81-13E4-9A44-87B4-66BD8E466AB1}"/>
                  </a:ext>
                </a:extLst>
              </p14:cNvPr>
              <p14:cNvContentPartPr/>
              <p14:nvPr/>
            </p14:nvContentPartPr>
            <p14:xfrm>
              <a:off x="1472400" y="2551680"/>
              <a:ext cx="3721320" cy="2294280"/>
            </p14:xfrm>
          </p:contentPart>
        </mc:Choice>
        <mc:Fallback>
          <p:pic>
            <p:nvPicPr>
              <p:cNvPr id="5" name="Ink 4">
                <a:extLst>
                  <a:ext uri="{FF2B5EF4-FFF2-40B4-BE49-F238E27FC236}">
                    <a16:creationId xmlns:a16="http://schemas.microsoft.com/office/drawing/2014/main" id="{8D0F7E81-13E4-9A44-87B4-66BD8E466AB1}"/>
                  </a:ext>
                </a:extLst>
              </p:cNvPr>
              <p:cNvPicPr/>
              <p:nvPr/>
            </p:nvPicPr>
            <p:blipFill>
              <a:blip r:embed="rId3"/>
              <a:stretch>
                <a:fillRect/>
              </a:stretch>
            </p:blipFill>
            <p:spPr>
              <a:xfrm>
                <a:off x="1463040" y="2542320"/>
                <a:ext cx="3740040" cy="2313000"/>
              </a:xfrm>
              <a:prstGeom prst="rect">
                <a:avLst/>
              </a:prstGeom>
            </p:spPr>
          </p:pic>
        </mc:Fallback>
      </mc:AlternateContent>
    </p:spTree>
    <p:extLst>
      <p:ext uri="{BB962C8B-B14F-4D97-AF65-F5344CB8AC3E}">
        <p14:creationId xmlns:p14="http://schemas.microsoft.com/office/powerpoint/2010/main" val="1729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Forms Our Opinions</a:t>
            </a:r>
          </a:p>
        </p:txBody>
      </p:sp>
      <p:sp>
        <p:nvSpPr>
          <p:cNvPr id="3" name="Content Placeholder 2"/>
          <p:cNvSpPr>
            <a:spLocks noGrp="1"/>
          </p:cNvSpPr>
          <p:nvPr>
            <p:ph idx="1"/>
          </p:nvPr>
        </p:nvSpPr>
        <p:spPr/>
        <p:txBody>
          <a:bodyPr/>
          <a:lstStyle/>
          <a:p>
            <a:r>
              <a:rPr lang="en-US" dirty="0"/>
              <a:t>Having an enormous amount of information available to us creates a </a:t>
            </a:r>
            <a:r>
              <a:rPr lang="en-US" i="1" dirty="0"/>
              <a:t>poverty of attention</a:t>
            </a:r>
            <a:endParaRPr lang="en-US" dirty="0"/>
          </a:p>
          <a:p>
            <a:pPr lvl="1"/>
            <a:r>
              <a:rPr lang="en-US" dirty="0"/>
              <a:t>Compounded by the massive new problem of </a:t>
            </a:r>
            <a:r>
              <a:rPr lang="en-US" i="1" dirty="0"/>
              <a:t>fake news</a:t>
            </a:r>
          </a:p>
          <a:p>
            <a:pPr lvl="2"/>
            <a:endParaRPr lang="en-US" dirty="0"/>
          </a:p>
          <a:p>
            <a:r>
              <a:rPr lang="en-US" dirty="0"/>
              <a:t>How should we allocate our attention now that we have so many options to choose from?</a:t>
            </a:r>
          </a:p>
          <a:p>
            <a:pPr lvl="1"/>
            <a:r>
              <a:rPr lang="en" dirty="0"/>
              <a:t>Not only do we have the ability to choose what to read and pay attention to, but we also have the ability to choose </a:t>
            </a:r>
            <a:r>
              <a:rPr lang="en" i="1" dirty="0"/>
              <a:t>what we believe in</a:t>
            </a:r>
            <a:endParaRPr lang="en-US" dirty="0"/>
          </a:p>
        </p:txBody>
      </p:sp>
      <p:sp>
        <p:nvSpPr>
          <p:cNvPr id="4" name="Slide Number Placeholder 3"/>
          <p:cNvSpPr>
            <a:spLocks noGrp="1"/>
          </p:cNvSpPr>
          <p:nvPr>
            <p:ph type="sldNum" sz="quarter" idx="10"/>
          </p:nvPr>
        </p:nvSpPr>
        <p:spPr/>
        <p:txBody>
          <a:bodyPr/>
          <a:lstStyle/>
          <a:p>
            <a:fld id="{0B8D16C8-AC55-4BDD-9B87-67ABDEFDBBCF}" type="slidenum">
              <a:rPr lang="en-US" smtClean="0"/>
              <a:t>8</a:t>
            </a:fld>
            <a:endParaRPr lang="en-US"/>
          </a:p>
        </p:txBody>
      </p:sp>
    </p:spTree>
    <p:extLst>
      <p:ext uri="{BB962C8B-B14F-4D97-AF65-F5344CB8AC3E}">
        <p14:creationId xmlns:p14="http://schemas.microsoft.com/office/powerpoint/2010/main" val="427665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Climate Change</a:t>
            </a:r>
          </a:p>
        </p:txBody>
      </p:sp>
      <p:sp>
        <p:nvSpPr>
          <p:cNvPr id="4" name="Slide Number Placeholder 3"/>
          <p:cNvSpPr>
            <a:spLocks noGrp="1"/>
          </p:cNvSpPr>
          <p:nvPr>
            <p:ph type="sldNum" sz="quarter" idx="10"/>
          </p:nvPr>
        </p:nvSpPr>
        <p:spPr/>
        <p:txBody>
          <a:bodyPr/>
          <a:lstStyle/>
          <a:p>
            <a:fld id="{0B8D16C8-AC55-4BDD-9B87-67ABDEFDBBCF}" type="slidenum">
              <a:rPr lang="en-US" smtClean="0"/>
              <a:t>9</a:t>
            </a:fld>
            <a:endParaRPr lang="en-US"/>
          </a:p>
        </p:txBody>
      </p:sp>
      <p:pic>
        <p:nvPicPr>
          <p:cNvPr id="5" name="Shape 267"/>
          <p:cNvPicPr preferRelativeResize="0">
            <a:picLocks noChangeAspect="1"/>
          </p:cNvPicPr>
          <p:nvPr/>
        </p:nvPicPr>
        <p:blipFill rotWithShape="1">
          <a:blip r:embed="rId3">
            <a:alphaModFix/>
          </a:blip>
          <a:srcRect/>
          <a:stretch/>
        </p:blipFill>
        <p:spPr>
          <a:xfrm>
            <a:off x="914400" y="1645920"/>
            <a:ext cx="7315200" cy="2229496"/>
          </a:xfrm>
          <a:prstGeom prst="rect">
            <a:avLst/>
          </a:prstGeom>
          <a:noFill/>
          <a:ln>
            <a:noFill/>
          </a:ln>
        </p:spPr>
      </p:pic>
      <p:pic>
        <p:nvPicPr>
          <p:cNvPr id="6" name="Shape 268"/>
          <p:cNvPicPr preferRelativeResize="0">
            <a:picLocks noChangeAspect="1"/>
          </p:cNvPicPr>
          <p:nvPr/>
        </p:nvPicPr>
        <p:blipFill rotWithShape="1">
          <a:blip r:embed="rId4">
            <a:alphaModFix/>
          </a:blip>
          <a:srcRect b="5872"/>
          <a:stretch/>
        </p:blipFill>
        <p:spPr>
          <a:xfrm>
            <a:off x="914400" y="4389120"/>
            <a:ext cx="7315200" cy="1485751"/>
          </a:xfrm>
          <a:prstGeom prst="rect">
            <a:avLst/>
          </a:prstGeom>
          <a:noFill/>
          <a:ln>
            <a:noFill/>
          </a:ln>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C2ABBD08-7004-2B47-89E9-E3F3AA6EC141}"/>
                  </a:ext>
                </a:extLst>
              </p14:cNvPr>
              <p14:cNvContentPartPr/>
              <p14:nvPr/>
            </p14:nvContentPartPr>
            <p14:xfrm>
              <a:off x="3965040" y="2220840"/>
              <a:ext cx="2616120" cy="3652200"/>
            </p14:xfrm>
          </p:contentPart>
        </mc:Choice>
        <mc:Fallback>
          <p:pic>
            <p:nvPicPr>
              <p:cNvPr id="3" name="Ink 2">
                <a:extLst>
                  <a:ext uri="{FF2B5EF4-FFF2-40B4-BE49-F238E27FC236}">
                    <a16:creationId xmlns:a16="http://schemas.microsoft.com/office/drawing/2014/main" id="{C2ABBD08-7004-2B47-89E9-E3F3AA6EC141}"/>
                  </a:ext>
                </a:extLst>
              </p:cNvPr>
              <p:cNvPicPr/>
              <p:nvPr/>
            </p:nvPicPr>
            <p:blipFill>
              <a:blip r:embed="rId6"/>
              <a:stretch>
                <a:fillRect/>
              </a:stretch>
            </p:blipFill>
            <p:spPr>
              <a:xfrm>
                <a:off x="3955680" y="2211480"/>
                <a:ext cx="2634840" cy="3670920"/>
              </a:xfrm>
              <a:prstGeom prst="rect">
                <a:avLst/>
              </a:prstGeom>
            </p:spPr>
          </p:pic>
        </mc:Fallback>
      </mc:AlternateContent>
    </p:spTree>
    <p:extLst>
      <p:ext uri="{BB962C8B-B14F-4D97-AF65-F5344CB8AC3E}">
        <p14:creationId xmlns:p14="http://schemas.microsoft.com/office/powerpoint/2010/main" val="413062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120-Wi19">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120-Wi19" id="{C50F3396-D7F3-4338-9BB4-75A820C6FB58}" vid="{2CA01196-D5BA-4104-9C63-25FAC9B753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UWTheme-120-Wi19</Template>
  <TotalTime>2957</TotalTime>
  <Words>3073</Words>
  <Application>Microsoft Office PowerPoint</Application>
  <PresentationFormat>On-screen Show (4:3)</PresentationFormat>
  <Paragraphs>368</Paragraphs>
  <Slides>39</Slides>
  <Notes>29</Notes>
  <HiddenSlides>3</HiddenSlides>
  <MMClips>5</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UWTheme-120-Wi19</vt:lpstr>
      <vt:lpstr>Digital “Reality” CSE 120 Winter 2020</vt:lpstr>
      <vt:lpstr>Administrivia</vt:lpstr>
      <vt:lpstr>Digital Information</vt:lpstr>
      <vt:lpstr>Digital Information</vt:lpstr>
      <vt:lpstr>Why This Matters</vt:lpstr>
      <vt:lpstr>Outline</vt:lpstr>
      <vt:lpstr>A Question For You!</vt:lpstr>
      <vt:lpstr>The Internet Forms Our Opinions</vt:lpstr>
      <vt:lpstr>Example: Climate Change</vt:lpstr>
      <vt:lpstr>Example: Conspiracy Theories</vt:lpstr>
      <vt:lpstr>Example: Conspiracy Theories</vt:lpstr>
      <vt:lpstr>Content Moderation</vt:lpstr>
      <vt:lpstr>Filter Bubbles</vt:lpstr>
      <vt:lpstr>Polarization and Technology</vt:lpstr>
      <vt:lpstr>Polarization and Technology</vt:lpstr>
      <vt:lpstr>Facebook Friends</vt:lpstr>
      <vt:lpstr>Discussion</vt:lpstr>
      <vt:lpstr>Outline</vt:lpstr>
      <vt:lpstr>Virality</vt:lpstr>
      <vt:lpstr>Virality</vt:lpstr>
      <vt:lpstr>Example: Momo Challenge</vt:lpstr>
      <vt:lpstr>Social Media “Influencers”</vt:lpstr>
      <vt:lpstr>Social Media “Influencers”</vt:lpstr>
      <vt:lpstr>Social Media “Influencers”</vt:lpstr>
      <vt:lpstr>Social Media “Influencers”</vt:lpstr>
      <vt:lpstr>Example: Fyre Festival</vt:lpstr>
      <vt:lpstr>Sponsored Content</vt:lpstr>
      <vt:lpstr>Discussion</vt:lpstr>
      <vt:lpstr>Outline</vt:lpstr>
      <vt:lpstr>Image Editing</vt:lpstr>
      <vt:lpstr>Social Media Curation</vt:lpstr>
      <vt:lpstr>Social Media Curation</vt:lpstr>
      <vt:lpstr>Social Media Curation</vt:lpstr>
      <vt:lpstr>Image Generation</vt:lpstr>
      <vt:lpstr>Audio Generation</vt:lpstr>
      <vt:lpstr>Video Generation</vt:lpstr>
      <vt:lpstr>Video Generation</vt:lpstr>
      <vt:lpstr>Discussion</vt:lpstr>
      <vt:lpstr>What Can Be Done?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“Reality” CSE 120 Winter 2019</dc:title>
  <dc:creator>Justin Hsia</dc:creator>
  <cp:lastModifiedBy>Sam S Wolfson</cp:lastModifiedBy>
  <cp:revision>119</cp:revision>
  <cp:lastPrinted>2019-03-07T02:22:13Z</cp:lastPrinted>
  <dcterms:created xsi:type="dcterms:W3CDTF">2019-03-05T21:50:11Z</dcterms:created>
  <dcterms:modified xsi:type="dcterms:W3CDTF">2020-03-04T23:53:15Z</dcterms:modified>
</cp:coreProperties>
</file>