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f" ContentType="image/tiff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ink/ink1.xml" ContentType="application/inkml+xml"/>
  <Override PartName="/ppt/ink/ink2.xml" ContentType="application/inkml+xml"/>
  <Override PartName="/ppt/ink/ink3.xml" ContentType="application/inkml+xml"/>
  <Override PartName="/ppt/ink/ink4.xml" ContentType="application/inkml+xml"/>
  <Override PartName="/ppt/ink/ink5.xml" ContentType="application/inkml+xml"/>
  <Override PartName="/ppt/ink/ink6.xml" ContentType="application/inkml+xml"/>
  <Override PartName="/ppt/ink/ink7.xml" ContentType="application/inkml+xml"/>
  <Override PartName="/ppt/ink/ink8.xml" ContentType="application/inkml+xml"/>
  <Override PartName="/ppt/ink/ink9.xml" ContentType="application/inkml+xml"/>
  <Override PartName="/ppt/ink/ink10.xml" ContentType="application/inkml+xml"/>
  <Override PartName="/ppt/ink/ink11.xml" ContentType="application/inkml+xml"/>
  <Override PartName="/ppt/ink/ink12.xml" ContentType="application/inkml+xml"/>
  <Override PartName="/ppt/ink/ink13.xml" ContentType="application/inkml+xml"/>
  <Override PartName="/ppt/ink/ink14.xml" ContentType="application/inkml+xml"/>
  <Override PartName="/ppt/ink/ink15.xml" ContentType="application/inkml+xml"/>
  <Override PartName="/ppt/ink/ink16.xml" ContentType="application/inkml+xml"/>
  <Override PartName="/ppt/ink/ink17.xml" ContentType="application/inkml+xml"/>
  <Override PartName="/ppt/ink/ink18.xml" ContentType="application/inkml+xml"/>
  <Override PartName="/ppt/ink/ink19.xml" ContentType="application/inkml+xml"/>
  <Override PartName="/ppt/ink/ink20.xml" ContentType="application/inkml+xml"/>
  <Override PartName="/ppt/ink/ink21.xml" ContentType="application/inkml+xml"/>
  <Override PartName="/ppt/ink/ink22.xml" ContentType="application/inkml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ink/ink23.xml" ContentType="application/inkml+xml"/>
  <Override PartName="/ppt/ink/ink24.xml" ContentType="application/inkml+xml"/>
  <Override PartName="/ppt/ink/ink25.xml" ContentType="application/inkml+xml"/>
  <Override PartName="/ppt/notesSlides/notesSlide5.xml" ContentType="application/vnd.openxmlformats-officedocument.presentationml.notesSlide+xml"/>
  <Override PartName="/ppt/ink/ink26.xml" ContentType="application/inkml+xml"/>
  <Override PartName="/ppt/notesSlides/notesSlide6.xml" ContentType="application/vnd.openxmlformats-officedocument.presentationml.notesSlide+xml"/>
  <Override PartName="/ppt/ink/ink27.xml" ContentType="application/inkml+xml"/>
  <Override PartName="/ppt/ink/ink28.xml" ContentType="application/inkml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44"/>
  </p:notesMasterIdLst>
  <p:handoutMasterIdLst>
    <p:handoutMasterId r:id="rId45"/>
  </p:handoutMasterIdLst>
  <p:sldIdLst>
    <p:sldId id="256" r:id="rId2"/>
    <p:sldId id="297" r:id="rId3"/>
    <p:sldId id="298" r:id="rId4"/>
    <p:sldId id="257" r:id="rId5"/>
    <p:sldId id="258" r:id="rId6"/>
    <p:sldId id="259" r:id="rId7"/>
    <p:sldId id="260" r:id="rId8"/>
    <p:sldId id="261" r:id="rId9"/>
    <p:sldId id="262" r:id="rId10"/>
    <p:sldId id="264" r:id="rId11"/>
    <p:sldId id="265" r:id="rId12"/>
    <p:sldId id="266" r:id="rId13"/>
    <p:sldId id="267" r:id="rId14"/>
    <p:sldId id="268" r:id="rId15"/>
    <p:sldId id="269" r:id="rId16"/>
    <p:sldId id="276" r:id="rId17"/>
    <p:sldId id="271" r:id="rId18"/>
    <p:sldId id="272" r:id="rId19"/>
    <p:sldId id="299" r:id="rId20"/>
    <p:sldId id="273" r:id="rId21"/>
    <p:sldId id="275" r:id="rId22"/>
    <p:sldId id="277" r:id="rId23"/>
    <p:sldId id="278" r:id="rId24"/>
    <p:sldId id="279" r:id="rId25"/>
    <p:sldId id="280" r:id="rId26"/>
    <p:sldId id="300" r:id="rId27"/>
    <p:sldId id="281" r:id="rId28"/>
    <p:sldId id="282" r:id="rId29"/>
    <p:sldId id="283" r:id="rId30"/>
    <p:sldId id="296" r:id="rId31"/>
    <p:sldId id="284" r:id="rId32"/>
    <p:sldId id="285" r:id="rId33"/>
    <p:sldId id="286" r:id="rId34"/>
    <p:sldId id="287" r:id="rId35"/>
    <p:sldId id="288" r:id="rId36"/>
    <p:sldId id="289" r:id="rId37"/>
    <p:sldId id="290" r:id="rId38"/>
    <p:sldId id="291" r:id="rId39"/>
    <p:sldId id="292" r:id="rId40"/>
    <p:sldId id="293" r:id="rId41"/>
    <p:sldId id="294" r:id="rId42"/>
    <p:sldId id="295" r:id="rId4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243"/>
    <p:restoredTop sz="85202"/>
  </p:normalViewPr>
  <p:slideViewPr>
    <p:cSldViewPr snapToGrid="0" snapToObjects="1">
      <p:cViewPr varScale="1">
        <p:scale>
          <a:sx n="108" d="100"/>
          <a:sy n="108" d="100"/>
        </p:scale>
        <p:origin x="1952" y="192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94" d="100"/>
          <a:sy n="94" d="100"/>
        </p:scale>
        <p:origin x="3752" y="184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8F8D5D76-CC33-CF4E-96D0-ECD7B41830EB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AD0D187-487D-9747-9DB9-FC2D57BAF9DB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1CAF78F-3137-4341-9328-CC538D2AF18B}" type="datetimeFigureOut">
              <a:rPr lang="en-US" smtClean="0"/>
              <a:t>2/21/20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2BA2B63-1F0E-F84E-94B6-A6FD83424E5E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827B71F-78F7-294C-B540-0997EFE60EA6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526E6C2-D3DA-434A-AF0C-44A81605C8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738652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0-02-19T19:01:05.452"/>
    </inkml:context>
    <inkml:brush xml:id="br0">
      <inkml:brushProperty name="width" value="0.35" units="cm"/>
      <inkml:brushProperty name="height" value="0.35" units="cm"/>
      <inkml:brushProperty name="color" value="#FFFFFF"/>
    </inkml:brush>
  </inkml:definitions>
  <inkml:trace contextRef="#ctx0" brushRef="#br0">105 104 24575,'21'-7'0,"-5"-1"0,-14 6 0,-10-10 0,2 6 0,-4-5 0,3 8 0,1 0 0,-3-1 0,0-1 0,1 1 0,1-2 0,1 1 0,-3 1 0,0 0 0,0 1 0,1-1 0,1 0 0,-1-1 0,-1 3 0,0 0 0</inkml:trace>
</inkml:ink>
</file>

<file path=ppt/ink/ink1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0-02-19T19:01:33.171"/>
    </inkml:context>
    <inkml:brush xml:id="br0">
      <inkml:brushProperty name="width" value="0.35" units="cm"/>
      <inkml:brushProperty name="height" value="0.35" units="cm"/>
      <inkml:brushProperty name="color" value="#FFFFFF"/>
    </inkml:brush>
  </inkml:definitions>
  <inkml:trace contextRef="#ctx0" brushRef="#br0">0 1 24575,'0'0'0</inkml:trace>
</inkml:ink>
</file>

<file path=ppt/ink/ink1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0-02-19T19:01:35.365"/>
    </inkml:context>
    <inkml:brush xml:id="br0">
      <inkml:brushProperty name="width" value="0.35" units="cm"/>
      <inkml:brushProperty name="height" value="0.35" units="cm"/>
      <inkml:brushProperty name="color" value="#FFFFFF"/>
    </inkml:brush>
  </inkml:definitions>
  <inkml:trace contextRef="#ctx0" brushRef="#br0">1 6 24575,'23'0'0,"0"0"0,-18 0 0,2 0 0,4 0 0,-5 0 0,7 0 0,-5 0 0,1-2 0,0 1 0,1-1 0,-1 2 0,0 0 0,1 0 0,-1 0 0</inkml:trace>
</inkml:ink>
</file>

<file path=ppt/ink/ink1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0-02-19T19:01:05.452"/>
    </inkml:context>
    <inkml:brush xml:id="br0">
      <inkml:brushProperty name="width" value="0.35" units="cm"/>
      <inkml:brushProperty name="height" value="0.35" units="cm"/>
      <inkml:brushProperty name="color" value="#FFFFFF"/>
    </inkml:brush>
  </inkml:definitions>
  <inkml:trace contextRef="#ctx0" brushRef="#br0">105 104 24575,'21'-7'0,"-5"-1"0,-14 6 0,-10-10 0,2 6 0,-4-5 0,3 8 0,1 0 0,-3-1 0,0-1 0,1 1 0,1-2 0,1 1 0,-3 1 0,0 0 0,0 1 0,1-1 0,1 0 0,-1-1 0,-1 3 0,0 0 0</inkml:trace>
</inkml:ink>
</file>

<file path=ppt/ink/ink1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0-02-19T19:00:33.722"/>
    </inkml:context>
    <inkml:brush xml:id="br0">
      <inkml:brushProperty name="width" value="0.35" units="cm"/>
      <inkml:brushProperty name="height" value="0.35" units="cm"/>
      <inkml:brushProperty name="color" value="#FFFFFF"/>
    </inkml:brush>
  </inkml:definitions>
  <inkml:trace contextRef="#ctx0" brushRef="#br0">776 58 13060,'86'4'0,"1"0"0,5 1 0,-20-1 983,-52-1 0,21-1 0,-34-2 0,11 0 0,-11 0 0,3 0 0,0 2 0,-3-1 0,-25 9 0,9-9 0,-21 7-281,19-8-702,5 0 0,-5 2 0,3-1 0,0 1 0,-3 0 0,3-1 0,-1 1 0,-1-2 0,2 0 0,-1 0 0,-1 0 0,-1-2 0,1 1 0,0-1 0,-1-1 0,4 3 0,-6-5 0,4 4 0,1-1 0,-3-3 0,2 3 0,1-2 0,-6 1 0,5 0 0,-5 0 0,2-2 0,0 4 0,-3-4 0,3 1 0,-3-2 0,6 0 0,-2 3 0,4-2 0,-1 2 0,0-5 0,5 0 0,-2-1 0,17 2 0,-7 4 0,10 0 0,-7 3 0,-2 3 0,6 0 0,-5 2 0,3-2 0,-2 2 0,4-4 0,3 4 0,0-4 0,3 1 0,-2 1 0,3 1 0,0-1 0,0 3 0,0-5 0,0 4 0,-1-1 0,1-1 0,-3 3 0,-1-6 0,0 6 0,-3-6 0,3 3 0,-3 0 0,0-3 0,-1 5 0,1-4 0,0 4 0,-1-4 0,1 2 0,0-1 0,-1-1 0,1 1 0,0-2 0,-1 0 0,1 0 0,0 0 0,-1 0 0,1 0 0,0 3 0,-1-2 0,1 1 0,3-2 0,0 0 0,0 0 0,-1 3 0,-2-3 0,-3 3 0,2-3 0,0 3 0,-1-3 0,3 3 0,-7-3 0,5 2 0,-3-1 0,0 1 0,3 1 0,-3-3 0,3 5 0,-2-4 0,2 1 0,0 1 0,1 0 0,5 3 0,-4-3 0,2 3 0,-3-3 0,-1 0 0,1 2 0,3-1 0,-3 2 0,6-3 0,-2 2 0,3-1 0,0-1 0,0 3 0,0-5 0,-3 4 0,2-4 0,-6 4 0,3-4 0,-3 4 0,-1-5 0,1 3 0,-3-1 0,2-1 0,-2 4 0,0-4 0,1 1 0,1 1 0,4-3 0,0 5 0,0-2 0,0 6 0,1 1 0,3 0 0,-3-1 0,-2-3 0,-2-1 0,0 1 0,-3 0 0,2 0 0,-3-1 0,1 1 0,0-3 0,-1 2 0,0-2 0,1 3 0,1-3 0,-4 2 0,4-2 0,-4 2 0,2 0 0,2 1 0,-3-3 0,5-1 0,-3 0 0,-1-1 0,2 4 0,-1-2 0,-1 0 0,3-1 0,-3-2 0,1 3 0,1-3 0,-2 5 0,1-4 0,1 3 0,-2-1 0,1 0 0,1 2 0,-4-2 0,4 2 0,-4 1 0,4-1 0,-2 1 0,1-3 0,1 4 0,-4-4 0,2 5 0,0 0 0,-2-4 0,1 5 0,1-5 0,-2 3 0,4-1 0,-4-1 0,2 1 0,0-1 0,-2 0 0,4 1 0,-4 2 0,2-2 0,-1 1 0,-1-1 0,2-1 0,0 3 0,-2-5 0,2 7 0,-1-4 0,-1 0 0,2 4 0,-2-7 0,-1 5 0,3 0 0,-5-2 0,7 4 0,-6-4 0,1 2 0,2-1 0,-3-1 0,3 2 0,-1 0 0,-1-2 0,1 4 0,-1-4 0,0 2 0,1 0 0,-1-2 0,3 1 0,-2-1 0,2-1 0,-3 3 0,0-2 0,3 4 0,-2-4 0,0 2 0,3-1 0,-7-1 0,7 2 0,-3 0 0,0-2 0,2 2 0,-3 0 0,0-2 0,3 4 0,-2-4 0,2 1 0,0 1 0,-2-2 0,1 2 0,1-3 0,-2 1 0,2 2 0,-3-2 0,1 1 0,-1 1 0,1-2 0,-18-25 0,8 15 0,-11-23 0,10 26 0,2-3 0,-5-7 0,5 4 0,-5-3 0,5 2 0,-2 5 0,0-7 0,-3 3 0,4 0 0,-3-1 0,4 2 0,-5-5 0,2 8 0,-2-4 0,3 1 0,-3 0 0,-1-2 0,1 5 0,0-2 0,0 2 0,2-2 0,-4-1 0,4 1 0,-2-1 0,0 1 0,-1 2 0,-2 1 0,3 2 0,0-5 0,0-1 0,2 0 0,-2-2 0,3 3 0,23 1 0,-12-1 0,18 5 0,-21 3 0,2 0 0,0 9 0,-1-4 0,3 2 0,-4-3 0,0-1 0,4 5 0,-5-3 0,5 0 0,-2 0 0,-1-2 0,5 4 0,-5-4 0,4 1 0,-3 2 0,3 0 0,-1 2 0,7 1 0,-4 3 0,6 1 0,-4 0 0,1 2 0,2-1 0,-2-2 0,3 4 0,-4-6 0,-3 2 0,2-4 0,-4 1 0,1-3 0,-2 2 0,-1-5 0,1 2 0,2 0 0,-2-2 0,1 4 0,-4-4 0,2 4 0,-2-1 0,0-1 0,0 3 0,-1-3 0,-1 1 0,1 1 0,-2 4 0,0-4 0,0 18 0,0-10 0,0 17 0,0 12 0,0-7 0,0 15 0,0-13 0,0 4 0,4 0 0,0-4 0,3-6 0,0 0 0,0-12 0,0 6 0,-1-10 0,1 3 0,-1-8 0,0 0 0,-1-3 0,-1 0 0,1-1 0,-4-2 0,4-1 0,-5 2 0,5-3 0,-4 6 0,4-2 0,-5-2 0,3 1 0,-1-2 0,1 1 0,3-1 0,4-3 0,-4-2 0,7-3 0,-5 0 0,1 0 0,1-3 0,-2 0 0,0-2 0,0-1 0,-2-2 0,-1 0 0,1-4 0,-3 3 0,2-2 0,-1 2 0,-1-2 0,2-1 0,-2 0 0,0 0 0,3 1 0,-6 2 0,5-2 0,-4 5 0,2-5 0,-3 2 0,0 0 0,-15 1 0,0 2 0,-28-4 0,-12-11 0,-29-8-492,30 7 0,-4-1 138,-6-4 0,-2-1 354,-11-3 0,0-1 0,0-3 0,3 1 0,13 8 0,1 1 0,-7-7 0,2 1-704,-25-10 704,36 16 0,2-1 0,-17-10 0,1 2 0,29 11 0,-8-4 0,18 5 983,6 5-337,-8 7 121,-5 5-767,-27 5 0,-8-4 0,-17-2-760,-2-3 760,40 2 0,-2 0 0,0 1 0,0 1 0,-3-5 0,0 1 0,0 1 0,0 0 0,3 0 0,0 1 0,-44-7-119,24 5 119,0 0 0,18 5 0,-4-4 0,7 8 0,10-4 755,4 4-755,9 0 124,6 0-124,6 0 0,1 0 0,3 0 0,1 0 0,2 0 0,-2 0 0,2 0 0,0 0 0,-1 0 0,1 0 0,41-7 0,-11 5 0,36-5 0,-11 7 0,7 0 0,16 0 0,7 0 0,6 0 0,-16 0 0,32 0 0,-33 0 0,10 0 0,-16 0 0,2-4 0,-13-1 0,18 0 0,-28-1 0,8 5 0,0-2 0,-4-1 0,-1 4 0,-9-4 0,3 4 0,-3 0 0,0 0 0,4 0 0,-4 0 0,4 0 0,5 0 0,-4 0 0,8 0 0,-8 0 0,8 0 0,-7-3 0,-2 2 0,-5-2 0,-7 3 0,-2-3 0,2 0 0,-3-1 0,0-1 0,-7 2 0,-2 0 0,0-3 0,-1 6 0,1-5 0,-3 4 0,-1-2 0,2 1 0,-3-1 0,6 0 0,-8-2 0,6 4 0,-2-4 0,-1 5 0,2-5 0,-1 4 0,0-1 0,1 0 0,-1 1 0,-1-1 0,-38 8 0,-8 7 0,-36 12 0,-1 6 0,10-1 0,-14 5-515,0 3 515,1-1 0,-11 5 0,13-7 0,3 1 0,0-5 0,7 3 0,3-8 0,0 3 0,6-8 0,0 2 0,13-10 0,-5 2 515,11-7-515,-4-1 0,2 0 0,3 1 0,1-1 0,4-3 0,-3-1 0,3-3 0,-5 0 0,5 0 0,-8 0 0,-2 0 0,-1 0 0,1 0 0,3 0 0,1 0 0,-8 0 0,4 0 0,1 0 0,9 0 0,1 0 0,3 0 0,1-3 0,4-1 0,-4 1 0,8-3 0,-4 3 0,4-4 0,0 1 0,3 2 0,-2-1 0,3-1 0,2-1 0,3-1 0,7 3 0,0-5 0,15 3 0,-6-1 0,12 6 0,-9 2 0,3 0 0,6-3 0,2 2 0,16-9 0,2 5 0,13-10 0,-4 3 0,0-1 0,-2 2 0,-3 0 0,4-1 0,-5 1 0,0-3 0,-9 6 0,-1-3 0,-4 5 0,1-1 0,-5 0 0,3 3 0,2-2 0,8 6 0,-2-4 0,15 4 0,-11 0 0,14 0 0,11 0 0,-13 0 0,13 0 0,-21 0 0,3 0 0,-8 0 0,13 0 0,-7 4 0,8 0 0,-5 4 0,-8-1 0,2 0 0,-4 0 0,1 1 0,0-1 0,-2 0 0,-7 0 0,0 0 0,-2-1 0,-6 1 0,10 3 0,-5-3 0,22 10 0,-8-5 0,11 5 0,-14-2 0,0-1 0,-8 0 0,7-3 0,-11 1 0,3-5 0,-8 3 0,-3-4 0,-2 0 0,-2 0 0,3-3 0,-2-1 0,1-2 0,1 3 0,-2-2 0,2 2 0,-4-3 0,-2 0 0,2 0 0,-3 2 0,-2 6 0,-1 1 0,-8 4 0,-6 2 0,-9 3 0,-7 6 0,-4-2 0,-5 7 0,8-7 0,-6 7 0,7-4 0,-4 1 0,-5 7 0,11-10 0,-6 6 0,8-8 0,4-5 0,-3 0 0,9-4 0,-1-3 0,3-1 0,1-2 0,2-1 0,1 4 0,-1-3 0,0 2 0,1 0 0,-1-2 0,3 5 0,-2-5 0,0 5 0,1-5 0,-3 4 0,3-41 0,1 2 0,-4-37 0,3 3 0,-9 0 0,3-12 0,-7-7 0,3-2-457,-5-4 457,1 6 0,5 21 0,-3-5 0,7 23 0,-2-4 0,3 11 0,4 8 0,-1 9 457,4 6-457,-1 5 0,21 28 0,-2-7 0,14 16 0,-7-13 0,-1-3 0,-3 1 0,3 0 0,-4-2 0,-3-3 0,-1 1 0,-6-2 0,2 0 0,-5-2 0,2 2 0,-2 1 0,-1-3 0,1 5 0,-1-5 0,1 5 0,0-2 0</inkml:trace>
</inkml:ink>
</file>

<file path=ppt/ink/ink1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0-02-19T19:00:36.410"/>
    </inkml:context>
    <inkml:brush xml:id="br0">
      <inkml:brushProperty name="width" value="0.35" units="cm"/>
      <inkml:brushProperty name="height" value="0.35" units="cm"/>
      <inkml:brushProperty name="color" value="#FFFFFF"/>
    </inkml:brush>
  </inkml:definitions>
  <inkml:trace contextRef="#ctx0" brushRef="#br0">1531 433 24575,'-26'0'0,"5"0"0,15 0 0,-5 0 0,4 0 0,-8 0 0,9 0 0,-8 0 0,7 0 0,-10 0 0,7 0 0,-5 0 0,-4 0 0,3 0 0,-11 0 0,0 0 0,-1 0 0,-8 0 0,4 0 0,-4 0 0,0 0 0,-1 0 0,-8 0 0,14 0 0,-27 0 0,21 0 0,-19 0 0,18 0 0,-16-4 0,13-4 0,-15-4 0,10-4 0,8 5 0,-2-3 0,8 2 0,-4-2 0,-1 3 0,5-3 0,1 7 0,8-6 0,0 6 0,4-2 0,3 3 0,1-1 0,3 2 0,3-1 0,1 0 0,0 1 0,0 2 0,-1-2 0,-1 2 0,4-3 0,-4 3 0,1-1 0,-2 0 0,2 1 0,1-2 0,-2 2 0,3 0 0,-7-2 0,8 4 0,-2-4 0,-2 2 0,3-3 0,-3 1 0,2 2 0,-1-2 0,-2 2 0,3 0 0,-5-2 0,9 2 0,-9-3 0,9-2 0,-1 2 0,0-4 0,5 2 0,-3-1 0,3-1 0,0-1 0,0 1 0,0-3 0,0 4 0,0 0 0,0-2 0,-2 3 0,1-1 0,-1-2 0,16 8 0,-7-2 0,13 5 0,-14 0 0,2 0 0,3 0 0,-4 0 0,8 0 0,-8 0 0,4 0 0,-1 0 0,-4 0 0,7 0 0,-5 0 0,1 0 0,-2 0 0</inkml:trace>
</inkml:ink>
</file>

<file path=ppt/ink/ink1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0-02-19T19:01:10.024"/>
    </inkml:context>
    <inkml:brush xml:id="br0">
      <inkml:brushProperty name="width" value="0.35" units="cm"/>
      <inkml:brushProperty name="height" value="0.35" units="cm"/>
      <inkml:brushProperty name="color" value="#FFFFFF"/>
    </inkml:brush>
  </inkml:definitions>
  <inkml:trace contextRef="#ctx0" brushRef="#br0">104 61 24575,'-20'-11'0,"5"0"0,12 11 0,0-7 0,-7 3 0,3-4 0,-1 2 0,6-4 0,-7 10 0,0-3 0,-2 7 0,5 0 0</inkml:trace>
</inkml:ink>
</file>

<file path=ppt/ink/ink1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0-02-19T19:01:12.434"/>
    </inkml:context>
    <inkml:brush xml:id="br0">
      <inkml:brushProperty name="width" value="0.35" units="cm"/>
      <inkml:brushProperty name="height" value="0.35" units="cm"/>
      <inkml:brushProperty name="color" value="#FFFFFF"/>
    </inkml:brush>
  </inkml:definitions>
  <inkml:trace contextRef="#ctx0" brushRef="#br0">1 0 24575,'0'0'0</inkml:trace>
</inkml:ink>
</file>

<file path=ppt/ink/ink1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0-02-19T19:01:20.294"/>
    </inkml:context>
    <inkml:brush xml:id="br0">
      <inkml:brushProperty name="width" value="0.35" units="cm"/>
      <inkml:brushProperty name="height" value="0.35" units="cm"/>
      <inkml:brushProperty name="color" value="#FFFFFF"/>
    </inkml:brush>
  </inkml:definitions>
  <inkml:trace contextRef="#ctx0" brushRef="#br0">0 1 24575,'0'0'0</inkml:trace>
</inkml:ink>
</file>

<file path=ppt/ink/ink1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0-02-19T19:01:21.362"/>
    </inkml:context>
    <inkml:brush xml:id="br0">
      <inkml:brushProperty name="width" value="0.35" units="cm"/>
      <inkml:brushProperty name="height" value="0.35" units="cm"/>
      <inkml:brushProperty name="color" value="#FFFFFF"/>
    </inkml:brush>
  </inkml:definitions>
  <inkml:trace contextRef="#ctx0" brushRef="#br0">0 0 24575,'0'0'0</inkml:trace>
</inkml:ink>
</file>

<file path=ppt/ink/ink1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0-02-19T19:01:24.176"/>
    </inkml:context>
    <inkml:brush xml:id="br0">
      <inkml:brushProperty name="width" value="0.35" units="cm"/>
      <inkml:brushProperty name="height" value="0.35" units="cm"/>
      <inkml:brushProperty name="color" value="#FFFFFF"/>
    </inkml:brush>
  </inkml:definitions>
  <inkml:trace contextRef="#ctx0" brushRef="#br0">159 1 24575,'-24'0'0,"5"0"0,14 0 0,-2 0 0,-5 0 0,3 0 0,-3 0 0,4 0 0,2 0 0,-7 0 0,5 2 0,-2-2 0,-1 4 0,5-1 0,0 6 0,3 1 0,3 0 0,0 0 0,0-2 0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0-02-19T19:00:33.722"/>
    </inkml:context>
    <inkml:brush xml:id="br0">
      <inkml:brushProperty name="width" value="0.35" units="cm"/>
      <inkml:brushProperty name="height" value="0.35" units="cm"/>
      <inkml:brushProperty name="color" value="#FFFFFF"/>
    </inkml:brush>
  </inkml:definitions>
  <inkml:trace contextRef="#ctx0" brushRef="#br0">776 58 13060,'86'4'0,"1"0"0,5 1 0,-20-1 983,-52-1 0,21-1 0,-34-2 0,11 0 0,-11 0 0,3 0 0,0 2 0,-3-1 0,-25 9 0,9-9 0,-21 7-281,19-8-702,5 0 0,-5 2 0,3-1 0,0 1 0,-3 0 0,3-1 0,-1 1 0,-1-2 0,2 0 0,-1 0 0,-1 0 0,-1-2 0,1 1 0,0-1 0,-1-1 0,4 3 0,-6-5 0,4 4 0,1-1 0,-3-3 0,2 3 0,1-2 0,-6 1 0,5 0 0,-5 0 0,2-2 0,0 4 0,-3-4 0,3 1 0,-3-2 0,6 0 0,-2 3 0,4-2 0,-1 2 0,0-5 0,5 0 0,-2-1 0,17 2 0,-7 4 0,10 0 0,-7 3 0,-2 3 0,6 0 0,-5 2 0,3-2 0,-2 2 0,4-4 0,3 4 0,0-4 0,3 1 0,-2 1 0,3 1 0,0-1 0,0 3 0,0-5 0,0 4 0,-1-1 0,1-1 0,-3 3 0,-1-6 0,0 6 0,-3-6 0,3 3 0,-3 0 0,0-3 0,-1 5 0,1-4 0,0 4 0,-1-4 0,1 2 0,0-1 0,-1-1 0,1 1 0,0-2 0,-1 0 0,1 0 0,0 0 0,-1 0 0,1 0 0,0 3 0,-1-2 0,1 1 0,3-2 0,0 0 0,0 0 0,-1 3 0,-2-3 0,-3 3 0,2-3 0,0 3 0,-1-3 0,3 3 0,-7-3 0,5 2 0,-3-1 0,0 1 0,3 1 0,-3-3 0,3 5 0,-2-4 0,2 1 0,0 1 0,1 0 0,5 3 0,-4-3 0,2 3 0,-3-3 0,-1 0 0,1 2 0,3-1 0,-3 2 0,6-3 0,-2 2 0,3-1 0,0-1 0,0 3 0,0-5 0,-3 4 0,2-4 0,-6 4 0,3-4 0,-3 4 0,-1-5 0,1 3 0,-3-1 0,2-1 0,-2 4 0,0-4 0,1 1 0,1 1 0,4-3 0,0 5 0,0-2 0,0 6 0,1 1 0,3 0 0,-3-1 0,-2-3 0,-2-1 0,0 1 0,-3 0 0,2 0 0,-3-1 0,1 1 0,0-3 0,-1 2 0,0-2 0,1 3 0,1-3 0,-4 2 0,4-2 0,-4 2 0,2 0 0,2 1 0,-3-3 0,5-1 0,-3 0 0,-1-1 0,2 4 0,-1-2 0,-1 0 0,3-1 0,-3-2 0,1 3 0,1-3 0,-2 5 0,1-4 0,1 3 0,-2-1 0,1 0 0,1 2 0,-4-2 0,4 2 0,-4 1 0,4-1 0,-2 1 0,1-3 0,1 4 0,-4-4 0,2 5 0,0 0 0,-2-4 0,1 5 0,1-5 0,-2 3 0,4-1 0,-4-1 0,2 1 0,0-1 0,-2 0 0,4 1 0,-4 2 0,2-2 0,-1 1 0,-1-1 0,2-1 0,0 3 0,-2-5 0,2 7 0,-1-4 0,-1 0 0,2 4 0,-2-7 0,-1 5 0,3 0 0,-5-2 0,7 4 0,-6-4 0,1 2 0,2-1 0,-3-1 0,3 2 0,-1 0 0,-1-2 0,1 4 0,-1-4 0,0 2 0,1 0 0,-1-2 0,3 1 0,-2-1 0,2-1 0,-3 3 0,0-2 0,3 4 0,-2-4 0,0 2 0,3-1 0,-7-1 0,7 2 0,-3 0 0,0-2 0,2 2 0,-3 0 0,0-2 0,3 4 0,-2-4 0,2 1 0,0 1 0,-2-2 0,1 2 0,1-3 0,-2 1 0,2 2 0,-3-2 0,1 1 0,-1 1 0,1-2 0,-18-25 0,8 15 0,-11-23 0,10 26 0,2-3 0,-5-7 0,5 4 0,-5-3 0,5 2 0,-2 5 0,0-7 0,-3 3 0,4 0 0,-3-1 0,4 2 0,-5-5 0,2 8 0,-2-4 0,3 1 0,-3 0 0,-1-2 0,1 5 0,0-2 0,0 2 0,2-2 0,-4-1 0,4 1 0,-2-1 0,0 1 0,-1 2 0,-2 1 0,3 2 0,0-5 0,0-1 0,2 0 0,-2-2 0,3 3 0,23 1 0,-12-1 0,18 5 0,-21 3 0,2 0 0,0 9 0,-1-4 0,3 2 0,-4-3 0,0-1 0,4 5 0,-5-3 0,5 0 0,-2 0 0,-1-2 0,5 4 0,-5-4 0,4 1 0,-3 2 0,3 0 0,-1 2 0,7 1 0,-4 3 0,6 1 0,-4 0 0,1 2 0,2-1 0,-2-2 0,3 4 0,-4-6 0,-3 2 0,2-4 0,-4 1 0,1-3 0,-2 2 0,-1-5 0,1 2 0,2 0 0,-2-2 0,1 4 0,-4-4 0,2 4 0,-2-1 0,0-1 0,0 3 0,-1-3 0,-1 1 0,1 1 0,-2 4 0,0-4 0,0 18 0,0-10 0,0 17 0,0 12 0,0-7 0,0 15 0,0-13 0,0 4 0,4 0 0,0-4 0,3-6 0,0 0 0,0-12 0,0 6 0,-1-10 0,1 3 0,-1-8 0,0 0 0,-1-3 0,-1 0 0,1-1 0,-4-2 0,4-1 0,-5 2 0,5-3 0,-4 6 0,4-2 0,-5-2 0,3 1 0,-1-2 0,1 1 0,3-1 0,4-3 0,-4-2 0,7-3 0,-5 0 0,1 0 0,1-3 0,-2 0 0,0-2 0,0-1 0,-2-2 0,-1 0 0,1-4 0,-3 3 0,2-2 0,-1 2 0,-1-2 0,2-1 0,-2 0 0,0 0 0,3 1 0,-6 2 0,5-2 0,-4 5 0,2-5 0,-3 2 0,0 0 0,-15 1 0,0 2 0,-28-4 0,-12-11 0,-29-8-492,30 7 0,-4-1 138,-6-4 0,-2-1 354,-11-3 0,0-1 0,0-3 0,3 1 0,13 8 0,1 1 0,-7-7 0,2 1-704,-25-10 704,36 16 0,2-1 0,-17-10 0,1 2 0,29 11 0,-8-4 0,18 5 983,6 5-337,-8 7 121,-5 5-767,-27 5 0,-8-4 0,-17-2-760,-2-3 760,40 2 0,-2 0 0,0 1 0,0 1 0,-3-5 0,0 1 0,0 1 0,0 0 0,3 0 0,0 1 0,-44-7-119,24 5 119,0 0 0,18 5 0,-4-4 0,7 8 0,10-4 755,4 4-755,9 0 124,6 0-124,6 0 0,1 0 0,3 0 0,1 0 0,2 0 0,-2 0 0,2 0 0,0 0 0,-1 0 0,1 0 0,41-7 0,-11 5 0,36-5 0,-11 7 0,7 0 0,16 0 0,7 0 0,6 0 0,-16 0 0,32 0 0,-33 0 0,10 0 0,-16 0 0,2-4 0,-13-1 0,18 0 0,-28-1 0,8 5 0,0-2 0,-4-1 0,-1 4 0,-9-4 0,3 4 0,-3 0 0,0 0 0,4 0 0,-4 0 0,4 0 0,5 0 0,-4 0 0,8 0 0,-8 0 0,8 0 0,-7-3 0,-2 2 0,-5-2 0,-7 3 0,-2-3 0,2 0 0,-3-1 0,0-1 0,-7 2 0,-2 0 0,0-3 0,-1 6 0,1-5 0,-3 4 0,-1-2 0,2 1 0,-3-1 0,6 0 0,-8-2 0,6 4 0,-2-4 0,-1 5 0,2-5 0,-1 4 0,0-1 0,1 0 0,-1 1 0,-1-1 0,-38 8 0,-8 7 0,-36 12 0,-1 6 0,10-1 0,-14 5-515,0 3 515,1-1 0,-11 5 0,13-7 0,3 1 0,0-5 0,7 3 0,3-8 0,0 3 0,6-8 0,0 2 0,13-10 0,-5 2 515,11-7-515,-4-1 0,2 0 0,3 1 0,1-1 0,4-3 0,-3-1 0,3-3 0,-5 0 0,5 0 0,-8 0 0,-2 0 0,-1 0 0,1 0 0,3 0 0,1 0 0,-8 0 0,4 0 0,1 0 0,9 0 0,1 0 0,3 0 0,1-3 0,4-1 0,-4 1 0,8-3 0,-4 3 0,4-4 0,0 1 0,3 2 0,-2-1 0,3-1 0,2-1 0,3-1 0,7 3 0,0-5 0,15 3 0,-6-1 0,12 6 0,-9 2 0,3 0 0,6-3 0,2 2 0,16-9 0,2 5 0,13-10 0,-4 3 0,0-1 0,-2 2 0,-3 0 0,4-1 0,-5 1 0,0-3 0,-9 6 0,-1-3 0,-4 5 0,1-1 0,-5 0 0,3 3 0,2-2 0,8 6 0,-2-4 0,15 4 0,-11 0 0,14 0 0,11 0 0,-13 0 0,13 0 0,-21 0 0,3 0 0,-8 0 0,13 0 0,-7 4 0,8 0 0,-5 4 0,-8-1 0,2 0 0,-4 0 0,1 1 0,0-1 0,-2 0 0,-7 0 0,0 0 0,-2-1 0,-6 1 0,10 3 0,-5-3 0,22 10 0,-8-5 0,11 5 0,-14-2 0,0-1 0,-8 0 0,7-3 0,-11 1 0,3-5 0,-8 3 0,-3-4 0,-2 0 0,-2 0 0,3-3 0,-2-1 0,1-2 0,1 3 0,-2-2 0,2 2 0,-4-3 0,-2 0 0,2 0 0,-3 2 0,-2 6 0,-1 1 0,-8 4 0,-6 2 0,-9 3 0,-7 6 0,-4-2 0,-5 7 0,8-7 0,-6 7 0,7-4 0,-4 1 0,-5 7 0,11-10 0,-6 6 0,8-8 0,4-5 0,-3 0 0,9-4 0,-1-3 0,3-1 0,1-2 0,2-1 0,1 4 0,-1-3 0,0 2 0,1 0 0,-1-2 0,3 5 0,-2-5 0,0 5 0,1-5 0,-3 4 0,3-41 0,1 2 0,-4-37 0,3 3 0,-9 0 0,3-12 0,-7-7 0,3-2-457,-5-4 457,1 6 0,5 21 0,-3-5 0,7 23 0,-2-4 0,3 11 0,4 8 0,-1 9 457,4 6-457,-1 5 0,21 28 0,-2-7 0,14 16 0,-7-13 0,-1-3 0,-3 1 0,3 0 0,-4-2 0,-3-3 0,-1 1 0,-6-2 0,2 0 0,-5-2 0,2 2 0,-2 1 0,-1-3 0,1 5 0,-1-5 0,1 5 0,0-2 0</inkml:trace>
</inkml:ink>
</file>

<file path=ppt/ink/ink2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0-02-19T19:01:26.834"/>
    </inkml:context>
    <inkml:brush xml:id="br0">
      <inkml:brushProperty name="width" value="0.35" units="cm"/>
      <inkml:brushProperty name="height" value="0.35" units="cm"/>
      <inkml:brushProperty name="color" value="#FFFFFF"/>
    </inkml:brush>
  </inkml:definitions>
  <inkml:trace contextRef="#ctx0" brushRef="#br0">1 1 24575,'28'0'0,"-3"0"0,-15 0 0,-2 0 0,3 2 0,-3-2 0,1 2 0,2 0 0,-5 1 0,5 4 0,-6-2 0,4 0 0,-4 3 0,2-2 0,-3 3 0,-1 0 0,3-2 0,-3 0 0,4 2 0,0-4 0,-2 2 0,4-2 0,-2 0 0,0-1 0,0 5 0,-2-3 0,0 5 0,-1-4 0,1 2 0</inkml:trace>
</inkml:ink>
</file>

<file path=ppt/ink/ink2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0-02-19T19:01:33.171"/>
    </inkml:context>
    <inkml:brush xml:id="br0">
      <inkml:brushProperty name="width" value="0.35" units="cm"/>
      <inkml:brushProperty name="height" value="0.35" units="cm"/>
      <inkml:brushProperty name="color" value="#FFFFFF"/>
    </inkml:brush>
  </inkml:definitions>
  <inkml:trace contextRef="#ctx0" brushRef="#br0">0 1 24575,'0'0'0</inkml:trace>
</inkml:ink>
</file>

<file path=ppt/ink/ink2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0-02-19T19:01:35.365"/>
    </inkml:context>
    <inkml:brush xml:id="br0">
      <inkml:brushProperty name="width" value="0.35" units="cm"/>
      <inkml:brushProperty name="height" value="0.35" units="cm"/>
      <inkml:brushProperty name="color" value="#FFFFFF"/>
    </inkml:brush>
  </inkml:definitions>
  <inkml:trace contextRef="#ctx0" brushRef="#br0">1 6 24575,'23'0'0,"0"0"0,-18 0 0,2 0 0,4 0 0,-5 0 0,7 0 0,-5 0 0,1-2 0,0 1 0,1-1 0,-1 2 0,0 0 0,1 0 0,-1 0 0</inkml:trace>
</inkml:ink>
</file>

<file path=ppt/ink/ink2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0-02-19T20:07:18.537"/>
    </inkml:context>
    <inkml:brush xml:id="br0">
      <inkml:brushProperty name="width" value="0.35" units="cm"/>
      <inkml:brushProperty name="height" value="0.35" units="cm"/>
      <inkml:brushProperty name="color" value="#FFFFFF"/>
    </inkml:brush>
  </inkml:definitions>
  <inkml:trace contextRef="#ctx0" brushRef="#br0">33 112 24575,'35'0'0,"6"0"0,-11 0 0,10 0 0,0 0 0,-5 0 0,-2 0 0,-10 0 0,-1 0 0,-5 0 0,5 0 0,-8 0 0,3 0 0,-9 0 0,4 0 0,-3 0 0,7 0 0,-7 0 0,7 0 0,2 0 0,5 0 0,0 0 0,-1 0 0,0 0 0,1-4 0,5 3 0,0-8 0,0 4 0,-1 0 0,1-3 0,0 7 0,0-8 0,-5 8 0,-1-3 0,0 0 0,9-1 0,-6 0 0,9-4 0,-11 4 0,5 0 0,0-3 0,0 7 0,-5-4 0,3 1 0,-7 3 0,3-3 0,-9 0 0,3 4 0,-7-4 0,3 4 0,-4 0 0,0 0 0,3 0 0,-2 0 0,2 0 0,-3 0 0,0 0 0,4 0 0,-4 0 0,4 0 0,0 0 0,-3 0 0,7 0 0,-3 0 0,9 0 0,-4 0 0,4 0 0,0 0 0,-3 0 0,3 0 0,-1 0 0,-2 0 0,3 0 0,-5 0 0,-4 0 0,-1 0 0,-4 0 0,0 4 0,3-4 0,-2 4 0,2-1 0,-6 5 0,-2 1 0,-3 3 0,0-4 0,0-1 0,0 5 0,0-3 0,0 2 0,0-3 0,0 0 0,-7 3 0,-2-2 0,-8 3 0,0-3 0,0-1 0,-1 1 0,1-4 0,0 2 0,0-6 0,-1 3 0,-4 0 0,4-3 0,-9 3 0,-2 1 0,0 0 0,-9 5 0,-3 0 0,0-5 0,-5 5 0,6-5 0,0 5 0,0 0 0,5-5 0,6 0 0,7-5 0,9 3 0,-3-2 0,7 3 0,-3-4 0,4 0 0,0 0 0,-4 0 0,-1 0 0,-5 0 0,-4 4 0,-1-3 0,-5 3 0,-5 0 0,4-2 0,-16 7 0,9-4 0,-10 5 0,6 0 0,5-4 0,-3 3 0,-4 0 0,6-3 0,-5 7 0,18-12 0,1 7 0,5-3 0,-1-1 0,1 4 0,0-7 0,4 6 0,-8-6 0,6 6 0,-7-6 0,5 3 0,0-4 0,0 4 0,-1-3 0,5 3 0,-3-4 0,7 0 0,-3 0 0,4 0 0,0 0 0,-4 0 0,3 0 0,-2 0 0,3 0 0,0 0 0,0 0 0</inkml:trace>
</inkml:ink>
</file>

<file path=ppt/ink/ink2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0-02-19T20:07:22.927"/>
    </inkml:context>
    <inkml:brush xml:id="br0">
      <inkml:brushProperty name="width" value="0.35" units="cm"/>
      <inkml:brushProperty name="height" value="0.35" units="cm"/>
      <inkml:brushProperty name="color" value="#FFFFFF"/>
    </inkml:brush>
  </inkml:definitions>
  <inkml:trace contextRef="#ctx0" brushRef="#br0">33 112 24575,'35'0'0,"6"0"0,-11 0 0,10 0 0,0 0 0,-5 0 0,-2 0 0,-10 0 0,-1 0 0,-5 0 0,5 0 0,-8 0 0,3 0 0,-9 0 0,4 0 0,-3 0 0,7 0 0,-7 0 0,7 0 0,2 0 0,5 0 0,0 0 0,-1 0 0,0 0 0,1-4 0,5 3 0,0-8 0,0 4 0,-1 0 0,1-3 0,0 7 0,0-8 0,-5 8 0,-1-3 0,0 0 0,9-1 0,-6 0 0,9-4 0,-11 4 0,5 0 0,0-3 0,0 7 0,-5-4 0,3 1 0,-7 3 0,3-3 0,-9 0 0,3 4 0,-7-4 0,3 4 0,-4 0 0,0 0 0,3 0 0,-2 0 0,2 0 0,-3 0 0,0 0 0,4 0 0,-4 0 0,4 0 0,0 0 0,-3 0 0,7 0 0,-3 0 0,9 0 0,-4 0 0,4 0 0,0 0 0,-3 0 0,3 0 0,-1 0 0,-2 0 0,3 0 0,-5 0 0,-4 0 0,-1 0 0,-4 0 0,0 4 0,3-4 0,-2 4 0,2-1 0,-6 5 0,-2 1 0,-3 3 0,0-4 0,0-1 0,0 5 0,0-3 0,0 2 0,0-3 0,0 0 0,-7 3 0,-2-2 0,-8 3 0,0-3 0,0-1 0,-1 1 0,1-4 0,0 2 0,0-6 0,-1 3 0,-4 0 0,4-3 0,-9 3 0,-2 1 0,0 0 0,-9 5 0,-3 0 0,0-5 0,-5 5 0,6-5 0,0 5 0,0 0 0,5-5 0,6 0 0,7-5 0,9 3 0,-3-2 0,7 3 0,-3-4 0,4 0 0,0 0 0,-4 0 0,-1 0 0,-5 0 0,-4 4 0,-1-3 0,-5 3 0,-5 0 0,4-2 0,-16 7 0,9-4 0,-10 5 0,6 0 0,5-4 0,-3 3 0,-4 0 0,6-3 0,-5 7 0,18-12 0,1 7 0,5-3 0,-1-1 0,1 4 0,0-7 0,4 6 0,-8-6 0,6 6 0,-7-6 0,5 3 0,0-4 0,0 4 0,-1-3 0,5 3 0,-3-4 0,7 0 0,-3 0 0,4 0 0,0 0 0,-4 0 0,3 0 0,-2 0 0,3 0 0,0 0 0,0 0 0</inkml:trace>
</inkml:ink>
</file>

<file path=ppt/ink/ink2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0-02-19T20:07:24.339"/>
    </inkml:context>
    <inkml:brush xml:id="br0">
      <inkml:brushProperty name="width" value="0.35" units="cm"/>
      <inkml:brushProperty name="height" value="0.35" units="cm"/>
      <inkml:brushProperty name="color" value="#FFFFFF"/>
    </inkml:brush>
  </inkml:definitions>
  <inkml:trace contextRef="#ctx0" brushRef="#br0">33 112 24575,'35'0'0,"6"0"0,-11 0 0,10 0 0,0 0 0,-5 0 0,-2 0 0,-10 0 0,-1 0 0,-5 0 0,5 0 0,-8 0 0,3 0 0,-9 0 0,4 0 0,-3 0 0,7 0 0,-7 0 0,7 0 0,2 0 0,5 0 0,0 0 0,-1 0 0,0 0 0,1-4 0,5 3 0,0-8 0,0 4 0,-1 0 0,1-3 0,0 7 0,0-8 0,-5 8 0,-1-3 0,0 0 0,9-1 0,-6 0 0,9-4 0,-11 4 0,5 0 0,0-3 0,0 7 0,-5-4 0,3 1 0,-7 3 0,3-3 0,-9 0 0,3 4 0,-7-4 0,3 4 0,-4 0 0,0 0 0,3 0 0,-2 0 0,2 0 0,-3 0 0,0 0 0,4 0 0,-4 0 0,4 0 0,0 0 0,-3 0 0,7 0 0,-3 0 0,9 0 0,-4 0 0,4 0 0,0 0 0,-3 0 0,3 0 0,-1 0 0,-2 0 0,3 0 0,-5 0 0,-4 0 0,-1 0 0,-4 0 0,0 4 0,3-4 0,-2 4 0,2-1 0,-6 5 0,-2 1 0,-3 3 0,0-4 0,0-1 0,0 5 0,0-3 0,0 2 0,0-3 0,0 0 0,-7 3 0,-2-2 0,-8 3 0,0-3 0,0-1 0,-1 1 0,1-4 0,0 2 0,0-6 0,-1 3 0,-4 0 0,4-3 0,-9 3 0,-2 1 0,0 0 0,-9 5 0,-3 0 0,0-5 0,-5 5 0,6-5 0,0 5 0,0 0 0,5-5 0,6 0 0,7-5 0,9 3 0,-3-2 0,7 3 0,-3-4 0,4 0 0,0 0 0,-4 0 0,-1 0 0,-5 0 0,-4 4 0,-1-3 0,-5 3 0,-5 0 0,4-2 0,-16 7 0,9-4 0,-10 5 0,6 0 0,5-4 0,-3 3 0,-4 0 0,6-3 0,-5 7 0,18-12 0,1 7 0,5-3 0,-1-1 0,1 4 0,0-7 0,4 6 0,-8-6 0,6 6 0,-7-6 0,5 3 0,0-4 0,0 4 0,-1-3 0,5 3 0,-3-4 0,7 0 0,-3 0 0,4 0 0,0 0 0,-4 0 0,3 0 0,-2 0 0,3 0 0,0 0 0,0 0 0</inkml:trace>
</inkml:ink>
</file>

<file path=ppt/ink/ink2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0-02-19T20:12:46.935"/>
    </inkml:context>
    <inkml:brush xml:id="br0">
      <inkml:brushProperty name="width" value="0.35" units="cm"/>
      <inkml:brushProperty name="height" value="0.35" units="cm"/>
      <inkml:brushProperty name="color" value="#FFFFFF"/>
    </inkml:brush>
  </inkml:definitions>
  <inkml:trace contextRef="#ctx0" brushRef="#br0">2065 0 24575,'0'50'0,"0"2"0,0 17 0,0-21 0,0 17 0,-6-28 0,-8 13 0,5-8 0,-4-14 0,13-2 0,0-14 0,0 0 0,-5-6 0,-7-1 0,-2-5 0,-3-5 0,5 4 0,0-5 0,0 1 0,-7 4 0,6-5 0,-6 1 0,1 4 0,-2-5 0,-13 0 0,-2 4 0,-7-10 0,7 4 0,-5-6 0,12 7 0,-5-5 0,7 5 0,6-1 0,1-3 0,7 10 0,0-10 0,0 10 0,0-4 0,0 5 0,0 0 0,0 0 0,0 0 0,0 0 0,0 0 0,0 0 0,0 0 0,-7 0 0,-8 0 0,-16 0 0,-1 6 0,-14-5 0,6 12 0,-18-11 0,-1 12 0,0-13 0,-8 13 0,17-12 0,-7 12 0,9-12 0,7 4 0,3-6 0,15 0 0,2 0 0,7 0 0,6 0 0,2 0 0,6 0 0,0 0 0,0 0 0,0 0 0,-1 0 0,1 0 0,0 0 0,0 0 0,0 0 0,0 0 0,0 0 0,0 0 0,5 6 0,2 6 0,5 1 0,0 4 0,-6-10 0,0 3 0,-6-8 0,0 8 0,0-8 0,-1 3 0,1 0 0,0-4 0,0 10 0,0-10 0,0 10 0,0-4 0,0 5 0,0-6 0,0 5 0,5-5 0,-4 1 0,5-2 0,-7 1 0,1-5 0,0 4 0,0-5 0,0 0 0,5-5 0,-3-2 0,8-5 0,-3-6 0,5 4 0,0-4 0,0 6 0,0 0 0,0 0 0,0 0 0,0 0 0,0 0 0,0-1 0,5 1 0,2 0 0,5 6 0,0-5 0,0 9 0,0-8 0,0 8 0,-6-8 0,5 8 0,-10-8 0,15 8 0,-8-3 0,9 5 0,-5 0 0,0 0 0,0 0 0,0 0 0,0 0 0,0 0 0,0 0 0,0 0 0,0 0 0,0 5 0,0-3 0,0 3 0,-1-5 0,1 5 0,0-4 0,0 5 0,0-6 0,0 0 0,6 0 0,2 0 0,13 0 0,-5 0 0,12 0 0,-5 0 0,7 0 0,8 0 0,-6 0 0,14 0 0,-14 0 0,14 0 0,-14 0 0,6 0 0,0 0 0,-6 0 0,-1 0 0,-3 0 0,-5 0 0,0 0 0,5 0 0,-12 0 0,12 0 0,-13 0 0,14 0 0,-14 0 0,14 0 0,-7-7 0,8 0 0,-7-1 0,5-5 0,-12 12 0,12-6 0,-12 2 0,5 3 0,-7-4 0,-6 6 0,4-5 0,-11 3 0,12-4 0,0 0 0,-4 5 0,15-11 0,-14 5 0,11-7 0,-7 1 0,0 0 0,7-1 0,-6 7 0,0-5 0,-2 5 0,-12 0 0,5-4 0,-6 10 0,0-5 0,0 1 0,-40 4 0,6-5 0,-36 13 0,23 0 0,2 6 0,-1 1 0,7-1 0,-7 0 0,15 0 0,-6-1 0,12 0 0,-6 1 0,1-7 0,4 5 0,-4-4 0,6-1 0,0 5 0,0-4 0,-6-1 0,4 5 0,-4-5 0,-1 7 0,6-1 0,-12-5 0,12 4 0,-12-4 0,5 5 0,0 1 0,-4-6 0,10 3 0,-10-3 0,10 5 0,-4 1 0,0-1 0,4 0 0,-4 1 0,6-1 0,0-6 0,0 5 0,0-5 0,-1 6 0,1-5 0,6 4 0,-5-10 0,4 10 0,-5-5 0,5 6 0,23-5 0,-5-2 0,17-5 0,-16-5 0,0 3 0,0-8 0,-1 3 0,1-5 0,0 0 0,0 0 0,0 5 0,0-4 0,0 10 0,0-10 0,0 10 0,0-5 0,0 1 0,0 4 0,0-5 0,6 6 0,-5 0 0,12 0 0,-6 0 0,7 0 0,7 0 0,2 0 0,15-6 0,-6 4 0,23-12 0,23 12 0,-12-12 0,10 13 0,-30-13 0,-14 13 0,-1-6 0,-10 7 0,-14 0 0,0 0 0,-7-5 0,-1 3 0,1-3 0,0 5 0,0 0 0,-5 0 0,-2 0 0</inkml:trace>
</inkml:ink>
</file>

<file path=ppt/ink/ink2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0-02-19T20:12:46.935"/>
    </inkml:context>
    <inkml:brush xml:id="br0">
      <inkml:brushProperty name="width" value="0.35" units="cm"/>
      <inkml:brushProperty name="height" value="0.35" units="cm"/>
      <inkml:brushProperty name="color" value="#FFFFFF"/>
    </inkml:brush>
  </inkml:definitions>
  <inkml:trace contextRef="#ctx0" brushRef="#br0">2065 0 24575,'0'50'0,"0"2"0,0 17 0,0-21 0,0 17 0,-6-28 0,-8 13 0,5-8 0,-4-14 0,13-2 0,0-14 0,0 0 0,-5-6 0,-7-1 0,-2-5 0,-3-5 0,5 4 0,0-5 0,0 1 0,-7 4 0,6-5 0,-6 1 0,1 4 0,-2-5 0,-13 0 0,-2 4 0,-7-10 0,7 4 0,-5-6 0,12 7 0,-5-5 0,7 5 0,6-1 0,1-3 0,7 10 0,0-10 0,0 10 0,0-4 0,0 5 0,0 0 0,0 0 0,0 0 0,0 0 0,0 0 0,0 0 0,0 0 0,-7 0 0,-8 0 0,-16 0 0,-1 6 0,-14-5 0,6 12 0,-18-11 0,-1 12 0,0-13 0,-8 13 0,17-12 0,-7 12 0,9-12 0,7 4 0,3-6 0,15 0 0,2 0 0,7 0 0,6 0 0,2 0 0,6 0 0,0 0 0,0 0 0,0 0 0,-1 0 0,1 0 0,0 0 0,0 0 0,0 0 0,0 0 0,0 0 0,0 0 0,5 6 0,2 6 0,5 1 0,0 4 0,-6-10 0,0 3 0,-6-8 0,0 8 0,0-8 0,-1 3 0,1 0 0,0-4 0,0 10 0,0-10 0,0 10 0,0-4 0,0 5 0,0-6 0,0 5 0,5-5 0,-4 1 0,5-2 0,-7 1 0,1-5 0,0 4 0,0-5 0,0 0 0,5-5 0,-3-2 0,8-5 0,-3-6 0,5 4 0,0-4 0,0 6 0,0 0 0,0 0 0,0 0 0,0 0 0,0 0 0,0-1 0,5 1 0,2 0 0,5 6 0,0-5 0,0 9 0,0-8 0,0 8 0,-6-8 0,5 8 0,-10-8 0,15 8 0,-8-3 0,9 5 0,-5 0 0,0 0 0,0 0 0,0 0 0,0 0 0,0 0 0,0 0 0,0 0 0,0 0 0,0 5 0,0-3 0,0 3 0,-1-5 0,1 5 0,0-4 0,0 5 0,0-6 0,0 0 0,6 0 0,2 0 0,13 0 0,-5 0 0,12 0 0,-5 0 0,7 0 0,8 0 0,-6 0 0,14 0 0,-14 0 0,14 0 0,-14 0 0,6 0 0,0 0 0,-6 0 0,-1 0 0,-3 0 0,-5 0 0,0 0 0,5 0 0,-12 0 0,12 0 0,-13 0 0,14 0 0,-14 0 0,14 0 0,-7-7 0,8 0 0,-7-1 0,5-5 0,-12 12 0,12-6 0,-12 2 0,5 3 0,-7-4 0,-6 6 0,4-5 0,-11 3 0,12-4 0,0 0 0,-4 5 0,15-11 0,-14 5 0,11-7 0,-7 1 0,0 0 0,7-1 0,-6 7 0,0-5 0,-2 5 0,-12 0 0,5-4 0,-6 10 0,0-5 0,0 1 0,-40 4 0,6-5 0,-36 13 0,23 0 0,2 6 0,-1 1 0,7-1 0,-7 0 0,15 0 0,-6-1 0,12 0 0,-6 1 0,1-7 0,4 5 0,-4-4 0,6-1 0,0 5 0,0-4 0,-6-1 0,4 5 0,-4-5 0,-1 7 0,6-1 0,-12-5 0,12 4 0,-12-4 0,5 5 0,0 1 0,-4-6 0,10 3 0,-10-3 0,10 5 0,-4 1 0,0-1 0,4 0 0,-4 1 0,6-1 0,0-6 0,0 5 0,0-5 0,-1 6 0,1-5 0,6 4 0,-5-10 0,4 10 0,-5-5 0,5 6 0,23-5 0,-5-2 0,17-5 0,-16-5 0,0 3 0,0-8 0,-1 3 0,1-5 0,0 0 0,0 0 0,0 5 0,0-4 0,0 10 0,0-10 0,0 10 0,0-5 0,0 1 0,0 4 0,0-5 0,6 6 0,-5 0 0,12 0 0,-6 0 0,7 0 0,7 0 0,2 0 0,15-6 0,-6 4 0,23-12 0,23 12 0,-12-12 0,10 13 0,-30-13 0,-14 13 0,-1-6 0,-10 7 0,-14 0 0,0 0 0,-7-5 0,-1 3 0,1-3 0,0 5 0,0 0 0,-5 0 0,-2 0 0</inkml:trace>
</inkml:ink>
</file>

<file path=ppt/ink/ink2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0-02-19T20:18:41.505"/>
    </inkml:context>
    <inkml:brush xml:id="br0">
      <inkml:brushProperty name="width" value="0.35" units="cm"/>
      <inkml:brushProperty name="height" value="0.35" units="cm"/>
      <inkml:brushProperty name="color" value="#FFFFFF"/>
    </inkml:brush>
  </inkml:definitions>
  <inkml:trace contextRef="#ctx0" brushRef="#br0">107 313 24575,'74'0'0,"-2"0"0,-12 0 0,9 0 0,-6 0 0,24 0-943,-3 0 943,-33 0 0,0 0 0,42 0-14,-12 0 14,-3 0 0,-16 0 0,-1 0 0,-3 0 0,-21 0 0,4 0 702,-8 0-702,-5 0 255,5 0-255,-7 0 0,0 0 0,-6 0 0,11 0 0,-9 0 0,18 0 0,-13 0 0,14 0 0,-14 0 0,6 0 0,-7 0 0,0 0 0,0 0 0,7 0 0,-5 0 0,12 0 0,-12-6 0,12 5 0,-13-5 0,7 6 0,-9-6 0,1 5 0,-6-5 0,-2 6 0,-6 0 0,0 0 0,-40 17 0,6-7 0,-36 15 0,16-11 0,-10 16 0,-1-6 0,-9 15 0,17-11 0,-13 9 0,12-6 0,-9 13 0,4-13 0,8 5 0,8-15 0,2-2 0,13-6 0,2-1 0,5 0 0,1-5 0,0-2 0,0-5 0,0 0 0,0 0 0,0 0 0,0 0 0,-6 0 0,-9 0 0,-1 0 0,-21 0 0,-5 0 0,0 0 0,-13 0 0,15 0 0,-1 0 0,3 0 0,15 0 0,2 0 0,7 0 0,6 0 0,2 0 0,6 0 0,0 0 0,0 0 0,5-5 0,2-7 0,10-2 0,2 2 0,18 1 0,4 3 0,30-7 0,-5 0 0,15 0 0,0-1 0,2-7 0,9 5 0,1-12 0,-1 5 0,-9 0 0,-2-4 0,-9 12 0,-8-11 0,-2 12 0,-15-3 0,5 5 0,-12 0 0,-1 1 0,-3 6 0,-10-4 0,4 10 0,-6-4 0,0-1 0,0 0 0,0-1 0,6-4 0,-5 4 0,12-12 0,-6 5 0,1-4 0,4 5 0,-10-6 0,11 5 0,-5-5 0,6 6 0,-7 0 0,6-6 0,2 5 0,-6-5 0,11 6 0,-13 0 0,7 0 0,0 0 0,-6 6 0,-2-4 0,-6 9 0,0-3 0,0 5 0,-41 0 0,-21 0 0,-23 0 0,19 0 0,-1 0-496,-42 0 496,-1-7-492,25 7 0,3-1 328,-4-6 164,7 6 0,1 2 0,1-1 0,-14 0 0,19 0 0,15 0 467,3 0-467,23 0 983,0 0-789,7 0-194,0 0 0,0 0 0,0 0 0,5 5 0,-3 2 0,3 5 0,-5 0 0,-6 0 0,-2 1 0,-6 0 0,0 5 0,-8 3 0,7 5 0,-14 2 0,6-1 0,-7 1 0,-1 7 0,0-5 0,7 5 0,-4-7 0,12-2 0,-13-5 0,14 4 0,-7-10 0,8 3 0,-7 2 0,-2-5 0,-7 11 0,0-10 0,0 10 0,0-10 0,7 3 0,2-5 0,7-1 0,0 0 0,6-6 0,1-2 0,7-5 0,6 0 0,0 0 0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0-02-19T19:00:36.410"/>
    </inkml:context>
    <inkml:brush xml:id="br0">
      <inkml:brushProperty name="width" value="0.35" units="cm"/>
      <inkml:brushProperty name="height" value="0.35" units="cm"/>
      <inkml:brushProperty name="color" value="#FFFFFF"/>
    </inkml:brush>
  </inkml:definitions>
  <inkml:trace contextRef="#ctx0" brushRef="#br0">1531 433 24575,'-26'0'0,"5"0"0,15 0 0,-5 0 0,4 0 0,-8 0 0,9 0 0,-8 0 0,7 0 0,-10 0 0,7 0 0,-5 0 0,-4 0 0,3 0 0,-11 0 0,0 0 0,-1 0 0,-8 0 0,4 0 0,-4 0 0,0 0 0,-1 0 0,-8 0 0,14 0 0,-27 0 0,21 0 0,-19 0 0,18 0 0,-16-4 0,13-4 0,-15-4 0,10-4 0,8 5 0,-2-3 0,8 2 0,-4-2 0,-1 3 0,5-3 0,1 7 0,8-6 0,0 6 0,4-2 0,3 3 0,1-1 0,3 2 0,3-1 0,1 0 0,0 1 0,0 2 0,-1-2 0,-1 2 0,4-3 0,-4 3 0,1-1 0,-2 0 0,2 1 0,1-2 0,-2 2 0,3 0 0,-7-2 0,8 4 0,-2-4 0,-2 2 0,3-3 0,-3 1 0,2 2 0,-1-2 0,-2 2 0,3 0 0,-5-2 0,9 2 0,-9-3 0,9-2 0,-1 2 0,0-4 0,5 2 0,-3-1 0,3-1 0,0-1 0,0 1 0,0-3 0,0 4 0,0 0 0,0-2 0,-2 3 0,1-1 0,-1-2 0,16 8 0,-7-2 0,13 5 0,-14 0 0,2 0 0,3 0 0,-4 0 0,8 0 0,-8 0 0,4 0 0,-1 0 0,-4 0 0,7 0 0,-5 0 0,1 0 0,-2 0 0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0-02-19T19:01:10.024"/>
    </inkml:context>
    <inkml:brush xml:id="br0">
      <inkml:brushProperty name="width" value="0.35" units="cm"/>
      <inkml:brushProperty name="height" value="0.35" units="cm"/>
      <inkml:brushProperty name="color" value="#FFFFFF"/>
    </inkml:brush>
  </inkml:definitions>
  <inkml:trace contextRef="#ctx0" brushRef="#br0">104 61 24575,'-20'-11'0,"5"0"0,12 11 0,0-7 0,-7 3 0,3-4 0,-1 2 0,6-4 0,-7 10 0,0-3 0,-2 7 0,5 0 0</inkml:trace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0-02-19T19:01:12.434"/>
    </inkml:context>
    <inkml:brush xml:id="br0">
      <inkml:brushProperty name="width" value="0.35" units="cm"/>
      <inkml:brushProperty name="height" value="0.35" units="cm"/>
      <inkml:brushProperty name="color" value="#FFFFFF"/>
    </inkml:brush>
  </inkml:definitions>
  <inkml:trace contextRef="#ctx0" brushRef="#br0">1 0 24575,'0'0'0</inkml:trace>
</inkml:ink>
</file>

<file path=ppt/ink/ink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0-02-19T19:01:20.294"/>
    </inkml:context>
    <inkml:brush xml:id="br0">
      <inkml:brushProperty name="width" value="0.35" units="cm"/>
      <inkml:brushProperty name="height" value="0.35" units="cm"/>
      <inkml:brushProperty name="color" value="#FFFFFF"/>
    </inkml:brush>
  </inkml:definitions>
  <inkml:trace contextRef="#ctx0" brushRef="#br0">0 1 24575,'0'0'0</inkml:trace>
</inkml:ink>
</file>

<file path=ppt/ink/ink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0-02-19T19:01:21.362"/>
    </inkml:context>
    <inkml:brush xml:id="br0">
      <inkml:brushProperty name="width" value="0.35" units="cm"/>
      <inkml:brushProperty name="height" value="0.35" units="cm"/>
      <inkml:brushProperty name="color" value="#FFFFFF"/>
    </inkml:brush>
  </inkml:definitions>
  <inkml:trace contextRef="#ctx0" brushRef="#br0">0 0 24575,'0'0'0</inkml:trace>
</inkml:ink>
</file>

<file path=ppt/ink/ink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0-02-19T19:01:24.176"/>
    </inkml:context>
    <inkml:brush xml:id="br0">
      <inkml:brushProperty name="width" value="0.35" units="cm"/>
      <inkml:brushProperty name="height" value="0.35" units="cm"/>
      <inkml:brushProperty name="color" value="#FFFFFF"/>
    </inkml:brush>
  </inkml:definitions>
  <inkml:trace contextRef="#ctx0" brushRef="#br0">159 1 24575,'-24'0'0,"5"0"0,14 0 0,-2 0 0,-5 0 0,3 0 0,-3 0 0,4 0 0,2 0 0,-7 0 0,5 2 0,-2-2 0,-1 4 0,5-1 0,0 6 0,3 1 0,3 0 0,0 0 0,0-2 0</inkml:trace>
</inkml:ink>
</file>

<file path=ppt/ink/ink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0-02-19T19:01:26.834"/>
    </inkml:context>
    <inkml:brush xml:id="br0">
      <inkml:brushProperty name="width" value="0.35" units="cm"/>
      <inkml:brushProperty name="height" value="0.35" units="cm"/>
      <inkml:brushProperty name="color" value="#FFFFFF"/>
    </inkml:brush>
  </inkml:definitions>
  <inkml:trace contextRef="#ctx0" brushRef="#br0">1 1 24575,'28'0'0,"-3"0"0,-15 0 0,-2 0 0,3 2 0,-3-2 0,1 2 0,2 0 0,-5 1 0,5 4 0,-6-2 0,4 0 0,-4 3 0,2-2 0,-3 3 0,-1 0 0,3-2 0,-3 0 0,4 2 0,0-4 0,-2 2 0,4-2 0,-2 0 0,0-1 0,0 5 0,-2-3 0,0 5 0,-1-4 0,1 2 0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F9F06F5-6EA2-1143-97E7-7C52A983EBA4}" type="datetimeFigureOut">
              <a:rPr lang="en-US" smtClean="0"/>
              <a:t>2/21/20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5A7D176-011B-FE4D-B10C-9D21D2DC2BC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40058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5A7D176-011B-FE4D-B10C-9D21D2DC2BCB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73754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5A7D176-011B-FE4D-B10C-9D21D2DC2BCB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926799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How can you run your Processing program, with all of its complex logic, if-statements, drawing, etc., on a CPU that only offers a few instructions?</a:t>
            </a:r>
          </a:p>
          <a:p>
            <a:r>
              <a:rPr lang="en-US" dirty="0"/>
              <a:t>This all happens in real time when you hit “run”!</a:t>
            </a:r>
          </a:p>
          <a:p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Compiled code and assembled code mean the same thing; the only difference is that compiled code is written so that humans can understand what it means, whereas assembled code is just bytes.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5A7D176-011B-FE4D-B10C-9D21D2DC2BCB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234969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5A7D176-011B-FE4D-B10C-9D21D2DC2BCB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127554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Throwback to Lightbot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5A7D176-011B-FE4D-B10C-9D21D2DC2BCB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700263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5A7D176-011B-FE4D-B10C-9D21D2DC2BCB}" type="slidenum">
              <a:rPr lang="en-US" smtClean="0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2155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5A7D176-011B-FE4D-B10C-9D21D2DC2BCB}" type="slidenum">
              <a:rPr lang="en-US" smtClean="0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108622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5A7D176-011B-FE4D-B10C-9D21D2DC2BCB}" type="slidenum">
              <a:rPr lang="en-US" smtClean="0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42608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5A7D176-011B-FE4D-B10C-9D21D2DC2BCB}" type="slidenum">
              <a:rPr lang="en-US" smtClean="0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645993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5A7D176-011B-FE4D-B10C-9D21D2DC2BCB}" type="slidenum">
              <a:rPr lang="en-US" smtClean="0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460121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5A7D176-011B-FE4D-B10C-9D21D2DC2BCB}" type="slidenum">
              <a:rPr lang="en-US" smtClean="0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55286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5A7D176-011B-FE4D-B10C-9D21D2DC2BCB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710702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5A7D176-011B-FE4D-B10C-9D21D2DC2BCB}" type="slidenum">
              <a:rPr lang="en-US" smtClean="0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888737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5A7D176-011B-FE4D-B10C-9D21D2DC2BCB}" type="slidenum">
              <a:rPr lang="en-US" smtClean="0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035362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5A7D176-011B-FE4D-B10C-9D21D2DC2BCB}" type="slidenum">
              <a:rPr lang="en-US" smtClean="0"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507925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5A7D176-011B-FE4D-B10C-9D21D2DC2BCB}" type="slidenum">
              <a:rPr lang="en-US" smtClean="0"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917100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Equally important: speed of storage (SSD vs. hard drive), also important: speed of network.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5A7D176-011B-FE4D-B10C-9D21D2DC2BCB}" type="slidenum">
              <a:rPr lang="en-US" smtClean="0"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990750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Amplifiers use the small currents produced by reading CDs, radio signals, etc. and use them to control larger currents that drive the speakers.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5A7D176-011B-FE4D-B10C-9D21D2DC2BCB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069533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Don’t worry about the “R”s here (they’re resistors to prevent short-circuits) – talk with me after class if you’re interested.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5A7D176-011B-FE4D-B10C-9D21D2DC2BCB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380855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I’ve omitted the wires to the battery here, but the same idea applies, can apply voltage to A or B.</a:t>
            </a:r>
          </a:p>
          <a:p>
            <a:r>
              <a:rPr lang="en-US" dirty="0"/>
              <a:t>Here, you can complete the circuit in two possible ways – if either transistor lets electricity through, then there will be electricity on out.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5A7D176-011B-FE4D-B10C-9D21D2DC2BCB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568484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When T1 lets voltage through, it goes directly to ground instead of OUT.</a:t>
            </a:r>
          </a:p>
          <a:p>
            <a:r>
              <a:rPr lang="en-US" dirty="0"/>
              <a:t>When T1 blocks voltage, it goes to OUT instead.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5A7D176-011B-FE4D-B10C-9D21D2DC2BCB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687025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“XOR” means A or B but not both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5A7D176-011B-FE4D-B10C-9D21D2DC2BCB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979474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Much easier to represent these wires on/off as </a:t>
            </a:r>
            <a:r>
              <a:rPr lang="en-US" i="1" dirty="0"/>
              <a:t>instructions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5A7D176-011B-FE4D-B10C-9D21D2DC2BCB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392913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On some level, we’re just putting voltages on wires to instruct circuits to connect in certain ways and perform the instructions that we want.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5A7D176-011B-FE4D-B10C-9D21D2DC2BCB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63105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401D681E-B087-1B42-B291-0F87DBAD7BB3}" type="datetimeFigureOut">
              <a:rPr lang="en-US" smtClean="0"/>
              <a:t>2/21/20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B762539E-6C50-7C4C-BD85-48334CB70D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30718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401D681E-B087-1B42-B291-0F87DBAD7BB3}" type="datetimeFigureOut">
              <a:rPr lang="en-US" smtClean="0"/>
              <a:t>2/21/20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B762539E-6C50-7C4C-BD85-48334CB70D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5815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401D681E-B087-1B42-B291-0F87DBAD7BB3}" type="datetimeFigureOut">
              <a:rPr lang="en-US" smtClean="0"/>
              <a:t>2/21/20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B762539E-6C50-7C4C-BD85-48334CB70D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30296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400"/>
              </a:spcAft>
              <a:defRPr/>
            </a:lvl1pPr>
            <a:lvl2pPr>
              <a:spcAft>
                <a:spcPts val="400"/>
              </a:spcAft>
              <a:defRPr/>
            </a:lvl2pPr>
            <a:lvl3pPr>
              <a:spcAft>
                <a:spcPts val="400"/>
              </a:spcAft>
              <a:defRPr/>
            </a:lvl3pPr>
            <a:lvl4pPr>
              <a:spcAft>
                <a:spcPts val="400"/>
              </a:spcAft>
              <a:defRPr/>
            </a:lvl4pPr>
            <a:lvl5pPr>
              <a:spcAft>
                <a:spcPts val="400"/>
              </a:spcAft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401D681E-B087-1B42-B291-0F87DBAD7BB3}" type="datetimeFigureOut">
              <a:rPr lang="en-US" smtClean="0"/>
              <a:t>2/21/20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B762539E-6C50-7C4C-BD85-48334CB70D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10372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401D681E-B087-1B42-B291-0F87DBAD7BB3}" type="datetimeFigureOut">
              <a:rPr lang="en-US" smtClean="0"/>
              <a:t>2/21/20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B762539E-6C50-7C4C-BD85-48334CB70D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51548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401D681E-B087-1B42-B291-0F87DBAD7BB3}" type="datetimeFigureOut">
              <a:rPr lang="en-US" smtClean="0"/>
              <a:t>2/21/20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B762539E-6C50-7C4C-BD85-48334CB70D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49615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401D681E-B087-1B42-B291-0F87DBAD7BB3}" type="datetimeFigureOut">
              <a:rPr lang="en-US" smtClean="0"/>
              <a:t>2/21/20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B762539E-6C50-7C4C-BD85-48334CB70D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11060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401D681E-B087-1B42-B291-0F87DBAD7BB3}" type="datetimeFigureOut">
              <a:rPr lang="en-US" smtClean="0"/>
              <a:t>2/21/20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B762539E-6C50-7C4C-BD85-48334CB70D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94524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401D681E-B087-1B42-B291-0F87DBAD7BB3}" type="datetimeFigureOut">
              <a:rPr lang="en-US" smtClean="0"/>
              <a:t>2/21/20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B762539E-6C50-7C4C-BD85-48334CB70D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56727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401D681E-B087-1B42-B291-0F87DBAD7BB3}" type="datetimeFigureOut">
              <a:rPr lang="en-US" smtClean="0"/>
              <a:t>2/21/20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B762539E-6C50-7C4C-BD85-48334CB70D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48468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401D681E-B087-1B42-B291-0F87DBAD7BB3}" type="datetimeFigureOut">
              <a:rPr lang="en-US" smtClean="0"/>
              <a:t>2/21/20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B762539E-6C50-7C4C-BD85-48334CB70D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5290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97565" y="365126"/>
            <a:ext cx="8348869" cy="112984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7565" y="1625601"/>
            <a:ext cx="8348869" cy="486727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8634452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Nunito Sans" pitchFamily="2" charset="77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Nunito Sans" pitchFamily="2" charset="77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Nunito Sans" pitchFamily="2" charset="77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Nunito Sans" pitchFamily="2" charset="77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Nunito Sans" pitchFamily="2" charset="77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Nunito Sans" pitchFamily="2" charset="77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customXml" Target="../ink/ink23.xml"/><Relationship Id="rId3" Type="http://schemas.openxmlformats.org/officeDocument/2006/relationships/image" Target="../media/image14.tiff"/><Relationship Id="rId7" Type="http://schemas.microsoft.com/office/2007/relationships/hdphoto" Target="../media/hdphoto7.wdp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png"/><Relationship Id="rId5" Type="http://schemas.microsoft.com/office/2007/relationships/hdphoto" Target="../media/hdphoto9.wdp"/><Relationship Id="rId4" Type="http://schemas.openxmlformats.org/officeDocument/2006/relationships/image" Target="../media/image2.png"/><Relationship Id="rId9" Type="http://schemas.openxmlformats.org/officeDocument/2006/relationships/image" Target="../media/image130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0.png"/><Relationship Id="rId3" Type="http://schemas.openxmlformats.org/officeDocument/2006/relationships/image" Target="../media/image2.png"/><Relationship Id="rId7" Type="http://schemas.openxmlformats.org/officeDocument/2006/relationships/customXml" Target="../ink/ink24.xml"/><Relationship Id="rId2" Type="http://schemas.openxmlformats.org/officeDocument/2006/relationships/image" Target="../media/image14.tiff"/><Relationship Id="rId1" Type="http://schemas.openxmlformats.org/officeDocument/2006/relationships/slideLayout" Target="../slideLayouts/slideLayout2.xml"/><Relationship Id="rId6" Type="http://schemas.microsoft.com/office/2007/relationships/hdphoto" Target="../media/hdphoto7.wdp"/><Relationship Id="rId5" Type="http://schemas.openxmlformats.org/officeDocument/2006/relationships/image" Target="../media/image3.png"/><Relationship Id="rId4" Type="http://schemas.microsoft.com/office/2007/relationships/hdphoto" Target="../media/hdphoto9.wdp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0.png"/><Relationship Id="rId3" Type="http://schemas.openxmlformats.org/officeDocument/2006/relationships/image" Target="../media/image2.png"/><Relationship Id="rId7" Type="http://schemas.openxmlformats.org/officeDocument/2006/relationships/customXml" Target="../ink/ink25.xml"/><Relationship Id="rId2" Type="http://schemas.openxmlformats.org/officeDocument/2006/relationships/image" Target="../media/image14.tiff"/><Relationship Id="rId1" Type="http://schemas.openxmlformats.org/officeDocument/2006/relationships/slideLayout" Target="../slideLayouts/slideLayout2.xml"/><Relationship Id="rId6" Type="http://schemas.microsoft.com/office/2007/relationships/hdphoto" Target="../media/hdphoto11.wdp"/><Relationship Id="rId5" Type="http://schemas.openxmlformats.org/officeDocument/2006/relationships/image" Target="../media/image4.png"/><Relationship Id="rId4" Type="http://schemas.microsoft.com/office/2007/relationships/hdphoto" Target="../media/hdphoto9.wdp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tif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png"/><Relationship Id="rId4" Type="http://schemas.openxmlformats.org/officeDocument/2006/relationships/customXml" Target="../ink/ink2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ustomXml" Target="../ink/ink27.xml"/><Relationship Id="rId7" Type="http://schemas.openxmlformats.org/officeDocument/2006/relationships/image" Target="../media/image1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customXml" Target="../ink/ink28.xml"/><Relationship Id="rId5" Type="http://schemas.openxmlformats.org/officeDocument/2006/relationships/image" Target="../media/image16.tiff"/><Relationship Id="rId4" Type="http://schemas.openxmlformats.org/officeDocument/2006/relationships/image" Target="../media/image1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tif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tif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png"/><Relationship Id="rId4" Type="http://schemas.openxmlformats.org/officeDocument/2006/relationships/image" Target="../media/image19.tiff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0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0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0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microsoft.com/office/2007/relationships/hdphoto" Target="../media/hdphoto2.wdp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0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png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07/relationships/hdphoto" Target="../media/hdphoto5.wdp"/><Relationship Id="rId3" Type="http://schemas.openxmlformats.org/officeDocument/2006/relationships/image" Target="../media/image2.png"/><Relationship Id="rId7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microsoft.com/office/2007/relationships/hdphoto" Target="../media/hdphoto4.wdp"/><Relationship Id="rId5" Type="http://schemas.openxmlformats.org/officeDocument/2006/relationships/image" Target="../media/image3.png"/><Relationship Id="rId4" Type="http://schemas.microsoft.com/office/2007/relationships/hdphoto" Target="../media/hdphoto3.wdp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png"/><Relationship Id="rId13" Type="http://schemas.openxmlformats.org/officeDocument/2006/relationships/customXml" Target="../ink/ink4.xml"/><Relationship Id="rId18" Type="http://schemas.openxmlformats.org/officeDocument/2006/relationships/customXml" Target="../ink/ink7.xml"/><Relationship Id="rId26" Type="http://schemas.microsoft.com/office/2007/relationships/hdphoto" Target="../media/hdphoto8.wdp"/><Relationship Id="rId3" Type="http://schemas.microsoft.com/office/2007/relationships/hdphoto" Target="../media/hdphoto6.wdp"/><Relationship Id="rId21" Type="http://schemas.openxmlformats.org/officeDocument/2006/relationships/customXml" Target="../ink/ink9.xml"/><Relationship Id="rId7" Type="http://schemas.openxmlformats.org/officeDocument/2006/relationships/customXml" Target="../ink/ink1.xml"/><Relationship Id="rId12" Type="http://schemas.openxmlformats.org/officeDocument/2006/relationships/image" Target="../media/image7.png"/><Relationship Id="rId17" Type="http://schemas.openxmlformats.org/officeDocument/2006/relationships/customXml" Target="../ink/ink6.xml"/><Relationship Id="rId25" Type="http://schemas.openxmlformats.org/officeDocument/2006/relationships/image" Target="../media/image12.png"/><Relationship Id="rId2" Type="http://schemas.openxmlformats.org/officeDocument/2006/relationships/image" Target="../media/image2.png"/><Relationship Id="rId16" Type="http://schemas.openxmlformats.org/officeDocument/2006/relationships/image" Target="../media/image9.png"/><Relationship Id="rId20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11" Type="http://schemas.openxmlformats.org/officeDocument/2006/relationships/customXml" Target="../ink/ink3.xml"/><Relationship Id="rId24" Type="http://schemas.openxmlformats.org/officeDocument/2006/relationships/customXml" Target="../ink/ink11.xml"/><Relationship Id="rId5" Type="http://schemas.microsoft.com/office/2007/relationships/hdphoto" Target="../media/hdphoto7.wdp"/><Relationship Id="rId15" Type="http://schemas.openxmlformats.org/officeDocument/2006/relationships/customXml" Target="../ink/ink5.xml"/><Relationship Id="rId23" Type="http://schemas.openxmlformats.org/officeDocument/2006/relationships/customXml" Target="../ink/ink10.xml"/><Relationship Id="rId10" Type="http://schemas.openxmlformats.org/officeDocument/2006/relationships/image" Target="../media/image6.png"/><Relationship Id="rId19" Type="http://schemas.openxmlformats.org/officeDocument/2006/relationships/customXml" Target="../ink/ink8.xml"/><Relationship Id="rId4" Type="http://schemas.openxmlformats.org/officeDocument/2006/relationships/image" Target="../media/image3.png"/><Relationship Id="rId9" Type="http://schemas.openxmlformats.org/officeDocument/2006/relationships/customXml" Target="../ink/ink2.xml"/><Relationship Id="rId14" Type="http://schemas.openxmlformats.org/officeDocument/2006/relationships/image" Target="../media/image8.png"/><Relationship Id="rId22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customXml" Target="../ink/ink17.xml"/><Relationship Id="rId18" Type="http://schemas.openxmlformats.org/officeDocument/2006/relationships/image" Target="../media/image11.png"/><Relationship Id="rId26" Type="http://schemas.microsoft.com/office/2007/relationships/hdphoto" Target="../media/hdphoto11.wdp"/><Relationship Id="rId3" Type="http://schemas.openxmlformats.org/officeDocument/2006/relationships/customXml" Target="../ink/ink12.xml"/><Relationship Id="rId21" Type="http://schemas.openxmlformats.org/officeDocument/2006/relationships/image" Target="../media/image12.png"/><Relationship Id="rId7" Type="http://schemas.openxmlformats.org/officeDocument/2006/relationships/customXml" Target="../ink/ink14.xml"/><Relationship Id="rId12" Type="http://schemas.openxmlformats.org/officeDocument/2006/relationships/image" Target="../media/image9.png"/><Relationship Id="rId17" Type="http://schemas.openxmlformats.org/officeDocument/2006/relationships/customXml" Target="../ink/ink20.xml"/><Relationship Id="rId25" Type="http://schemas.openxmlformats.org/officeDocument/2006/relationships/image" Target="../media/image4.png"/><Relationship Id="rId2" Type="http://schemas.openxmlformats.org/officeDocument/2006/relationships/image" Target="../media/image5.png"/><Relationship Id="rId16" Type="http://schemas.openxmlformats.org/officeDocument/2006/relationships/image" Target="../media/image10.png"/><Relationship Id="rId20" Type="http://schemas.openxmlformats.org/officeDocument/2006/relationships/customXml" Target="../ink/ink2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11" Type="http://schemas.openxmlformats.org/officeDocument/2006/relationships/customXml" Target="../ink/ink16.xml"/><Relationship Id="rId24" Type="http://schemas.microsoft.com/office/2007/relationships/hdphoto" Target="../media/hdphoto10.wdp"/><Relationship Id="rId5" Type="http://schemas.openxmlformats.org/officeDocument/2006/relationships/customXml" Target="../ink/ink13.xml"/><Relationship Id="rId15" Type="http://schemas.openxmlformats.org/officeDocument/2006/relationships/customXml" Target="../ink/ink19.xml"/><Relationship Id="rId23" Type="http://schemas.microsoft.com/office/2007/relationships/hdphoto" Target="../media/hdphoto9.wdp"/><Relationship Id="rId10" Type="http://schemas.openxmlformats.org/officeDocument/2006/relationships/image" Target="../media/image8.png"/><Relationship Id="rId19" Type="http://schemas.openxmlformats.org/officeDocument/2006/relationships/customXml" Target="../ink/ink21.xml"/><Relationship Id="rId4" Type="http://schemas.openxmlformats.org/officeDocument/2006/relationships/image" Target="../media/image50.png"/><Relationship Id="rId9" Type="http://schemas.openxmlformats.org/officeDocument/2006/relationships/customXml" Target="../ink/ink15.xml"/><Relationship Id="rId14" Type="http://schemas.openxmlformats.org/officeDocument/2006/relationships/customXml" Target="../ink/ink18.xml"/><Relationship Id="rId22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C2C1C8-BDB1-B249-A8FE-EF891624718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4800" dirty="0"/>
              <a:t>Computers: </a:t>
            </a:r>
            <a:br>
              <a:rPr lang="en-US" sz="4800" dirty="0"/>
            </a:br>
            <a:r>
              <a:rPr lang="en-US" sz="4800" dirty="0"/>
              <a:t>A Look Behind The Curtain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9138E40-1DBB-5C47-8DB0-5A7FD6A6A71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 anchor="ctr"/>
          <a:lstStyle/>
          <a:p>
            <a:r>
              <a:rPr lang="en-US" dirty="0"/>
              <a:t>Sam Wolfson</a:t>
            </a:r>
          </a:p>
          <a:p>
            <a:r>
              <a:rPr lang="en-US" dirty="0"/>
              <a:t>CSE 120, Winter 2020</a:t>
            </a:r>
          </a:p>
        </p:txBody>
      </p:sp>
    </p:spTree>
    <p:extLst>
      <p:ext uri="{BB962C8B-B14F-4D97-AF65-F5344CB8AC3E}">
        <p14:creationId xmlns:p14="http://schemas.microsoft.com/office/powerpoint/2010/main" val="5610044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65B6F4-B9B9-BA4F-B8DA-F5D7FDD36F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AND gate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98583DB-A902-F14C-B1F0-56FD0F4CE9C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543778"/>
            <a:ext cx="7886700" cy="4351338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Goal:  </a:t>
            </a:r>
            <a:r>
              <a:rPr lang="en-US" dirty="0">
                <a:latin typeface="Fira Code" panose="020B0509050000020004" pitchFamily="49" charset="0"/>
                <a:ea typeface="Fira Code" panose="020B0509050000020004" pitchFamily="49" charset="0"/>
              </a:rPr>
              <a:t>OUT </a:t>
            </a:r>
            <a:r>
              <a:rPr lang="en-US" dirty="0">
                <a:latin typeface="Fira Code" panose="020B0509050000020004" pitchFamily="49" charset="0"/>
                <a:ea typeface="Fira Code" panose="020B0509050000020004" pitchFamily="49" charset="0"/>
                <a:sym typeface="Wingdings" pitchFamily="2" charset="2"/>
              </a:rPr>
              <a:t>= </a:t>
            </a:r>
            <a:r>
              <a:rPr lang="en-US" dirty="0">
                <a:latin typeface="Fira Code" panose="020B0509050000020004" pitchFamily="49" charset="0"/>
                <a:ea typeface="Fira Code" panose="020B0509050000020004" pitchFamily="49" charset="0"/>
              </a:rPr>
              <a:t>A &amp;&amp; B</a:t>
            </a:r>
            <a:r>
              <a:rPr lang="en-US" dirty="0"/>
              <a:t> </a:t>
            </a:r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2AEC8BC2-4289-BF40-B6C2-37DE69E6984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90930" y="1972536"/>
            <a:ext cx="4147225" cy="4204427"/>
          </a:xfrm>
          <a:prstGeom prst="rect">
            <a:avLst/>
          </a:prstGeom>
        </p:spPr>
      </p:pic>
      <p:grpSp>
        <p:nvGrpSpPr>
          <p:cNvPr id="9" name="Group 8">
            <a:extLst>
              <a:ext uri="{FF2B5EF4-FFF2-40B4-BE49-F238E27FC236}">
                <a16:creationId xmlns:a16="http://schemas.microsoft.com/office/drawing/2014/main" id="{9163B71E-4BCD-7445-899A-544A8A642FD2}"/>
              </a:ext>
            </a:extLst>
          </p:cNvPr>
          <p:cNvGrpSpPr/>
          <p:nvPr/>
        </p:nvGrpSpPr>
        <p:grpSpPr>
          <a:xfrm rot="5400000" flipH="1">
            <a:off x="426377" y="3261641"/>
            <a:ext cx="1078100" cy="1330109"/>
            <a:chOff x="3771636" y="4619327"/>
            <a:chExt cx="1746499" cy="1873547"/>
          </a:xfrm>
        </p:grpSpPr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93316BEB-29DA-4042-B168-AC1C82B6313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2083" b="98810" l="9735" r="89381">
                          <a14:foregroundMark x1="25664" y1="21131" x2="25221" y2="55357"/>
                          <a14:foregroundMark x1="25221" y1="57440" x2="35841" y2="85417"/>
                          <a14:foregroundMark x1="35841" y1="85417" x2="72566" y2="85119"/>
                          <a14:foregroundMark x1="76991" y1="88690" x2="37168" y2="95536"/>
                          <a14:foregroundMark x1="37168" y1="95536" x2="17699" y2="94643"/>
                          <a14:foregroundMark x1="45575" y1="86012" x2="42920" y2="47321"/>
                          <a14:foregroundMark x1="43363" y1="47024" x2="49115" y2="69345"/>
                          <a14:foregroundMark x1="26106" y1="7738" x2="29204" y2="4762"/>
                          <a14:foregroundMark x1="29204" y1="4464" x2="23451" y2="16667"/>
                          <a14:foregroundMark x1="23451" y1="16369" x2="12389" y2="29464"/>
                          <a14:foregroundMark x1="12389" y1="29167" x2="12389" y2="49405"/>
                          <a14:foregroundMark x1="12389" y1="49107" x2="13717" y2="85417"/>
                          <a14:foregroundMark x1="39381" y1="72917" x2="48230" y2="41369"/>
                          <a14:foregroundMark x1="48230" y1="41369" x2="46903" y2="36905"/>
                          <a14:foregroundMark x1="46018" y1="37500" x2="12832" y2="95833"/>
                          <a14:foregroundMark x1="21681" y1="90179" x2="58407" y2="99107"/>
                          <a14:foregroundMark x1="58407" y1="99107" x2="71681" y2="95238"/>
                          <a14:foregroundMark x1="32743" y1="6845" x2="31416" y2="2381"/>
                          <a14:foregroundMark x1="57805" y1="4463" x2="70796" y2="5655"/>
                          <a14:foregroundMark x1="31858" y1="2083" x2="45203" y2="3307"/>
                          <a14:foregroundMark x1="70796" y1="5655" x2="63274" y2="33333"/>
                          <a14:foregroundMark x1="63274" y1="33333" x2="70796" y2="58631"/>
                          <a14:foregroundMark x1="70796" y1="58631" x2="84071" y2="32738"/>
                          <a14:foregroundMark x1="84071" y1="32738" x2="68584" y2="91667"/>
                          <a14:foregroundMark x1="43805" y1="47321" x2="44248" y2="29167"/>
                          <a14:backgroundMark x1="46460" y1="2381" x2="53097" y2="2381"/>
                          <a14:backgroundMark x1="53540" y1="5655" x2="50000" y2="4762"/>
                          <a14:backgroundMark x1="50442" y1="4762" x2="54425" y2="4762"/>
                          <a14:backgroundMark x1="54425" y1="4762" x2="57522" y2="4762"/>
                          <a14:backgroundMark x1="53540" y1="4167" x2="46018" y2="4167"/>
                        </a14:backgroundRemoval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4005133" y="4619327"/>
              <a:ext cx="1260183" cy="1873547"/>
            </a:xfrm>
            <a:prstGeom prst="rect">
              <a:avLst/>
            </a:prstGeom>
          </p:spPr>
        </p:pic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48D8DA80-9022-0F42-8811-2630DE71E652}"/>
                </a:ext>
              </a:extLst>
            </p:cNvPr>
            <p:cNvSpPr txBox="1"/>
            <p:nvPr/>
          </p:nvSpPr>
          <p:spPr>
            <a:xfrm>
              <a:off x="5195612" y="4674867"/>
              <a:ext cx="32252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en-US" dirty="0">
                  <a:latin typeface="Nunito Sans" pitchFamily="2" charset="77"/>
                </a:rPr>
                <a:t>+</a:t>
              </a: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40D304E2-7410-5344-BEB9-34713A7C2421}"/>
                </a:ext>
              </a:extLst>
            </p:cNvPr>
            <p:cNvSpPr txBox="1"/>
            <p:nvPr/>
          </p:nvSpPr>
          <p:spPr>
            <a:xfrm rot="5400000">
              <a:off x="3861224" y="4803804"/>
              <a:ext cx="245589" cy="4247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en-US" dirty="0">
                  <a:latin typeface="Nunito Sans" pitchFamily="2" charset="77"/>
                </a:rPr>
                <a:t>-</a:t>
              </a:r>
            </a:p>
          </p:txBody>
        </p:sp>
      </p:grp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FA87DF9F-596C-7049-BD1B-AE70E3F09F61}"/>
              </a:ext>
            </a:extLst>
          </p:cNvPr>
          <p:cNvCxnSpPr>
            <a:cxnSpLocks/>
          </p:cNvCxnSpPr>
          <p:nvPr/>
        </p:nvCxnSpPr>
        <p:spPr>
          <a:xfrm flipV="1">
            <a:off x="1569308" y="2297676"/>
            <a:ext cx="0" cy="1458785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115563DB-BD46-184F-B257-16F31FEC5963}"/>
              </a:ext>
            </a:extLst>
          </p:cNvPr>
          <p:cNvCxnSpPr>
            <a:cxnSpLocks/>
          </p:cNvCxnSpPr>
          <p:nvPr/>
        </p:nvCxnSpPr>
        <p:spPr>
          <a:xfrm flipH="1" flipV="1">
            <a:off x="1561072" y="3076833"/>
            <a:ext cx="415558" cy="3282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06DF9BB2-385B-C342-8C04-6DD907572299}"/>
              </a:ext>
            </a:extLst>
          </p:cNvPr>
          <p:cNvCxnSpPr>
            <a:cxnSpLocks/>
          </p:cNvCxnSpPr>
          <p:nvPr/>
        </p:nvCxnSpPr>
        <p:spPr>
          <a:xfrm flipH="1">
            <a:off x="2485253" y="3080115"/>
            <a:ext cx="1117474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D24FD730-14AC-2F45-9300-1601B1A7F616}"/>
              </a:ext>
            </a:extLst>
          </p:cNvPr>
          <p:cNvCxnSpPr>
            <a:cxnSpLocks/>
          </p:cNvCxnSpPr>
          <p:nvPr/>
        </p:nvCxnSpPr>
        <p:spPr>
          <a:xfrm flipH="1">
            <a:off x="1965744" y="2877654"/>
            <a:ext cx="545695" cy="213347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27524DCF-209D-3D4D-B6B5-64B162A54B89}"/>
              </a:ext>
            </a:extLst>
          </p:cNvPr>
          <p:cNvCxnSpPr>
            <a:cxnSpLocks/>
          </p:cNvCxnSpPr>
          <p:nvPr/>
        </p:nvCxnSpPr>
        <p:spPr>
          <a:xfrm flipH="1">
            <a:off x="1556953" y="3781173"/>
            <a:ext cx="556052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E6CC9434-D9E1-F44A-9945-CC0A23894785}"/>
              </a:ext>
            </a:extLst>
          </p:cNvPr>
          <p:cNvCxnSpPr>
            <a:cxnSpLocks/>
          </p:cNvCxnSpPr>
          <p:nvPr/>
        </p:nvCxnSpPr>
        <p:spPr>
          <a:xfrm flipV="1">
            <a:off x="2113005" y="3780510"/>
            <a:ext cx="0" cy="358897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27F09920-CD54-CB4D-928B-2656398EC8B3}"/>
              </a:ext>
            </a:extLst>
          </p:cNvPr>
          <p:cNvCxnSpPr>
            <a:cxnSpLocks/>
          </p:cNvCxnSpPr>
          <p:nvPr/>
        </p:nvCxnSpPr>
        <p:spPr>
          <a:xfrm flipH="1">
            <a:off x="2110003" y="4139407"/>
            <a:ext cx="462886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28326A72-2A0B-9547-BD7F-298ABE5C49BD}"/>
              </a:ext>
            </a:extLst>
          </p:cNvPr>
          <p:cNvCxnSpPr>
            <a:cxnSpLocks/>
          </p:cNvCxnSpPr>
          <p:nvPr/>
        </p:nvCxnSpPr>
        <p:spPr>
          <a:xfrm flipH="1">
            <a:off x="3056347" y="4142690"/>
            <a:ext cx="558737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AD3FFAC7-AF93-754A-B2E5-73EDB3A64DC5}"/>
              </a:ext>
            </a:extLst>
          </p:cNvPr>
          <p:cNvCxnSpPr>
            <a:cxnSpLocks/>
          </p:cNvCxnSpPr>
          <p:nvPr/>
        </p:nvCxnSpPr>
        <p:spPr>
          <a:xfrm flipH="1">
            <a:off x="2562085" y="3935271"/>
            <a:ext cx="490325" cy="204137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>
            <a:extLst>
              <a:ext uri="{FF2B5EF4-FFF2-40B4-BE49-F238E27FC236}">
                <a16:creationId xmlns:a16="http://schemas.microsoft.com/office/drawing/2014/main" id="{1058D09A-EA49-CD40-80A4-572DA1165F4C}"/>
              </a:ext>
            </a:extLst>
          </p:cNvPr>
          <p:cNvCxnSpPr>
            <a:cxnSpLocks/>
          </p:cNvCxnSpPr>
          <p:nvPr/>
        </p:nvCxnSpPr>
        <p:spPr>
          <a:xfrm flipH="1">
            <a:off x="1581892" y="2297676"/>
            <a:ext cx="4378334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Connector 48">
            <a:extLst>
              <a:ext uri="{FF2B5EF4-FFF2-40B4-BE49-F238E27FC236}">
                <a16:creationId xmlns:a16="http://schemas.microsoft.com/office/drawing/2014/main" id="{05BB0F93-D52F-2C44-AF6B-8BB69500BDA7}"/>
              </a:ext>
            </a:extLst>
          </p:cNvPr>
          <p:cNvCxnSpPr>
            <a:cxnSpLocks/>
          </p:cNvCxnSpPr>
          <p:nvPr/>
        </p:nvCxnSpPr>
        <p:spPr>
          <a:xfrm flipV="1">
            <a:off x="1569308" y="4074750"/>
            <a:ext cx="3101" cy="2102213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Connector 50">
            <a:extLst>
              <a:ext uri="{FF2B5EF4-FFF2-40B4-BE49-F238E27FC236}">
                <a16:creationId xmlns:a16="http://schemas.microsoft.com/office/drawing/2014/main" id="{98AF9011-5189-7943-9FD1-F5F1C35FFBE5}"/>
              </a:ext>
            </a:extLst>
          </p:cNvPr>
          <p:cNvCxnSpPr>
            <a:cxnSpLocks/>
          </p:cNvCxnSpPr>
          <p:nvPr/>
        </p:nvCxnSpPr>
        <p:spPr>
          <a:xfrm>
            <a:off x="1569308" y="6176963"/>
            <a:ext cx="4390918" cy="1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4" name="Picture 53">
            <a:extLst>
              <a:ext uri="{FF2B5EF4-FFF2-40B4-BE49-F238E27FC236}">
                <a16:creationId xmlns:a16="http://schemas.microsoft.com/office/drawing/2014/main" id="{5998B87A-2CBB-044C-8142-CA7857245BD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3370" b="95219" l="3125" r="99349">
                        <a14:foregroundMark x1="17839" y1="24216" x2="51432" y2="18182"/>
                        <a14:foregroundMark x1="51432" y1="18182" x2="83594" y2="46865"/>
                        <a14:foregroundMark x1="83594" y1="46865" x2="52865" y2="54545"/>
                        <a14:foregroundMark x1="52865" y1="54545" x2="58594" y2="17241"/>
                        <a14:foregroundMark x1="58594" y1="17241" x2="70443" y2="7915"/>
                        <a14:foregroundMark x1="69010" y1="13323" x2="80078" y2="31426"/>
                        <a14:foregroundMark x1="80078" y1="31426" x2="45703" y2="16144"/>
                        <a14:foregroundMark x1="45703" y1="16144" x2="21354" y2="12931"/>
                        <a14:foregroundMark x1="13672" y1="28762" x2="33333" y2="8386"/>
                        <a14:foregroundMark x1="33333" y1="8386" x2="67448" y2="10188"/>
                        <a14:foregroundMark x1="67448" y1="10188" x2="89583" y2="24216"/>
                        <a14:foregroundMark x1="89583" y1="24216" x2="91146" y2="34169"/>
                        <a14:foregroundMark x1="90495" y1="34169" x2="74479" y2="15439"/>
                        <a14:foregroundMark x1="74479" y1="15439" x2="48568" y2="3762"/>
                        <a14:foregroundMark x1="48568" y1="3762" x2="46224" y2="3370"/>
                        <a14:foregroundMark x1="38672" y1="50000" x2="12109" y2="37853"/>
                        <a14:foregroundMark x1="12109" y1="37853" x2="3385" y2="30408"/>
                        <a14:foregroundMark x1="62109" y1="33777" x2="99479" y2="28370"/>
                        <a14:foregroundMark x1="50391" y1="67476" x2="51823" y2="89577"/>
                        <a14:foregroundMark x1="51042" y1="89107" x2="36589" y2="75784"/>
                        <a14:foregroundMark x1="36589" y1="75784" x2="38151" y2="95219"/>
                        <a14:foregroundMark x1="38151" y1="95219" x2="61719" y2="79545"/>
                        <a14:foregroundMark x1="61719" y1="79545" x2="63542" y2="7664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flipH="1">
            <a:off x="7655895" y="3932659"/>
            <a:ext cx="539430" cy="896241"/>
          </a:xfrm>
          <a:prstGeom prst="rect">
            <a:avLst/>
          </a:prstGeom>
        </p:spPr>
      </p:pic>
      <p:cxnSp>
        <p:nvCxnSpPr>
          <p:cNvPr id="55" name="Straight Connector 54">
            <a:extLst>
              <a:ext uri="{FF2B5EF4-FFF2-40B4-BE49-F238E27FC236}">
                <a16:creationId xmlns:a16="http://schemas.microsoft.com/office/drawing/2014/main" id="{F4EE68DC-87F6-9F4B-86FC-8F5757D930D8}"/>
              </a:ext>
            </a:extLst>
          </p:cNvPr>
          <p:cNvCxnSpPr>
            <a:cxnSpLocks/>
          </p:cNvCxnSpPr>
          <p:nvPr/>
        </p:nvCxnSpPr>
        <p:spPr>
          <a:xfrm flipH="1">
            <a:off x="6701653" y="4680316"/>
            <a:ext cx="1117474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2309007F-5F49-FC4C-97CD-A5648C0A9B9A}"/>
              </a:ext>
            </a:extLst>
          </p:cNvPr>
          <p:cNvCxnSpPr>
            <a:cxnSpLocks/>
          </p:cNvCxnSpPr>
          <p:nvPr/>
        </p:nvCxnSpPr>
        <p:spPr>
          <a:xfrm flipH="1">
            <a:off x="5888853" y="6176963"/>
            <a:ext cx="2036757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Straight Connector 57">
            <a:extLst>
              <a:ext uri="{FF2B5EF4-FFF2-40B4-BE49-F238E27FC236}">
                <a16:creationId xmlns:a16="http://schemas.microsoft.com/office/drawing/2014/main" id="{059BE556-6F4B-8D44-A001-D1EB5F529235}"/>
              </a:ext>
            </a:extLst>
          </p:cNvPr>
          <p:cNvCxnSpPr>
            <a:cxnSpLocks/>
          </p:cNvCxnSpPr>
          <p:nvPr/>
        </p:nvCxnSpPr>
        <p:spPr>
          <a:xfrm flipH="1">
            <a:off x="7925610" y="4788430"/>
            <a:ext cx="1" cy="1388533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p14="http://schemas.microsoft.com/office/powerpoint/2010/main">
        <mc:Choice Requires="p14">
          <p:contentPart p14:bwMode="auto" r:id="rId8">
            <p14:nvContentPartPr>
              <p14:cNvPr id="60" name="Ink 59">
                <a:extLst>
                  <a:ext uri="{FF2B5EF4-FFF2-40B4-BE49-F238E27FC236}">
                    <a16:creationId xmlns:a16="http://schemas.microsoft.com/office/drawing/2014/main" id="{BCE6653D-24BC-E146-81D7-96780A373340}"/>
                  </a:ext>
                </a:extLst>
              </p14:cNvPr>
              <p14:cNvContentPartPr/>
              <p14:nvPr/>
            </p14:nvContentPartPr>
            <p14:xfrm>
              <a:off x="6788478" y="4797803"/>
              <a:ext cx="587520" cy="152640"/>
            </p14:xfrm>
          </p:contentPart>
        </mc:Choice>
        <mc:Fallback xmlns="">
          <p:pic>
            <p:nvPicPr>
              <p:cNvPr id="60" name="Ink 59">
                <a:extLst>
                  <a:ext uri="{FF2B5EF4-FFF2-40B4-BE49-F238E27FC236}">
                    <a16:creationId xmlns:a16="http://schemas.microsoft.com/office/drawing/2014/main" id="{BCE6653D-24BC-E146-81D7-96780A373340}"/>
                  </a:ext>
                </a:extLst>
              </p:cNvPr>
              <p:cNvPicPr/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6725838" y="4735163"/>
                <a:ext cx="713160" cy="278280"/>
              </a:xfrm>
              <a:prstGeom prst="rect">
                <a:avLst/>
              </a:prstGeom>
            </p:spPr>
          </p:pic>
        </mc:Fallback>
      </mc:AlternateContent>
      <p:sp>
        <p:nvSpPr>
          <p:cNvPr id="61" name="TextBox 60">
            <a:extLst>
              <a:ext uri="{FF2B5EF4-FFF2-40B4-BE49-F238E27FC236}">
                <a16:creationId xmlns:a16="http://schemas.microsoft.com/office/drawing/2014/main" id="{3722D48E-0494-DB4E-9FB6-C439A1DECC4D}"/>
              </a:ext>
            </a:extLst>
          </p:cNvPr>
          <p:cNvSpPr txBox="1"/>
          <p:nvPr/>
        </p:nvSpPr>
        <p:spPr>
          <a:xfrm>
            <a:off x="5478823" y="1632327"/>
            <a:ext cx="94128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dirty="0">
                <a:latin typeface="Nunito Sans" pitchFamily="2" charset="77"/>
              </a:rPr>
              <a:t>voltage</a:t>
            </a: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86C7717C-AD66-8649-9A79-D047296F187C}"/>
              </a:ext>
            </a:extLst>
          </p:cNvPr>
          <p:cNvSpPr txBox="1"/>
          <p:nvPr/>
        </p:nvSpPr>
        <p:spPr>
          <a:xfrm>
            <a:off x="5486837" y="6220256"/>
            <a:ext cx="92525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dirty="0">
                <a:latin typeface="Nunito Sans" pitchFamily="2" charset="77"/>
              </a:rPr>
              <a:t>ground</a:t>
            </a:r>
          </a:p>
        </p:txBody>
      </p:sp>
      <p:sp>
        <p:nvSpPr>
          <p:cNvPr id="63" name="Rectangle 62">
            <a:extLst>
              <a:ext uri="{FF2B5EF4-FFF2-40B4-BE49-F238E27FC236}">
                <a16:creationId xmlns:a16="http://schemas.microsoft.com/office/drawing/2014/main" id="{8AC86E43-FAF1-7D43-8BDC-79C259E798FC}"/>
              </a:ext>
            </a:extLst>
          </p:cNvPr>
          <p:cNvSpPr/>
          <p:nvPr/>
        </p:nvSpPr>
        <p:spPr>
          <a:xfrm>
            <a:off x="6420106" y="247640"/>
            <a:ext cx="2459061" cy="715244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Fira Code" panose="020B0509050000020004" pitchFamily="49" charset="0"/>
                <a:ea typeface="Fira Code" panose="020B0509050000020004" pitchFamily="49" charset="0"/>
              </a:rPr>
              <a:t>false: </a:t>
            </a:r>
            <a:r>
              <a:rPr lang="en-US" dirty="0">
                <a:latin typeface="Nunito Sans" pitchFamily="2" charset="77"/>
                <a:ea typeface="Fira Code" panose="020B0509050000020004" pitchFamily="49" charset="0"/>
              </a:rPr>
              <a:t>circuit off</a:t>
            </a:r>
          </a:p>
          <a:p>
            <a:pPr algn="ctr"/>
            <a:r>
              <a:rPr lang="en-US" dirty="0">
                <a:latin typeface="Fira Code" panose="020B0509050000020004" pitchFamily="49" charset="0"/>
                <a:ea typeface="Fira Code" panose="020B0509050000020004" pitchFamily="49" charset="0"/>
              </a:rPr>
              <a:t>true: </a:t>
            </a:r>
            <a:r>
              <a:rPr lang="en-US" dirty="0">
                <a:latin typeface="Source Sans Pro" panose="020B0503030403020204" pitchFamily="34" charset="0"/>
                <a:ea typeface="Source Sans Pro" panose="020B0503030403020204" pitchFamily="34" charset="0"/>
              </a:rPr>
              <a:t>circuit on</a:t>
            </a:r>
          </a:p>
        </p:txBody>
      </p:sp>
    </p:spTree>
    <p:extLst>
      <p:ext uri="{BB962C8B-B14F-4D97-AF65-F5344CB8AC3E}">
        <p14:creationId xmlns:p14="http://schemas.microsoft.com/office/powerpoint/2010/main" val="389308751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65B6F4-B9B9-BA4F-B8DA-F5D7FDD36F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AND gate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98583DB-A902-F14C-B1F0-56FD0F4CE9C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543778"/>
            <a:ext cx="7886700" cy="4351338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Goal:  </a:t>
            </a:r>
            <a:r>
              <a:rPr lang="en-US" dirty="0">
                <a:latin typeface="Fira Code" panose="020B0509050000020004" pitchFamily="49" charset="0"/>
                <a:ea typeface="Fira Code" panose="020B0509050000020004" pitchFamily="49" charset="0"/>
              </a:rPr>
              <a:t>OUT </a:t>
            </a:r>
            <a:r>
              <a:rPr lang="en-US" dirty="0">
                <a:latin typeface="Fira Code" panose="020B0509050000020004" pitchFamily="49" charset="0"/>
                <a:ea typeface="Fira Code" panose="020B0509050000020004" pitchFamily="49" charset="0"/>
                <a:sym typeface="Wingdings" pitchFamily="2" charset="2"/>
              </a:rPr>
              <a:t>= </a:t>
            </a:r>
            <a:r>
              <a:rPr lang="en-US" dirty="0">
                <a:latin typeface="Fira Code" panose="020B0509050000020004" pitchFamily="49" charset="0"/>
                <a:ea typeface="Fira Code" panose="020B0509050000020004" pitchFamily="49" charset="0"/>
              </a:rPr>
              <a:t>A &amp;&amp; B</a:t>
            </a:r>
            <a:r>
              <a:rPr lang="en-US" dirty="0"/>
              <a:t> </a:t>
            </a:r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2AEC8BC2-4289-BF40-B6C2-37DE69E6984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90930" y="1972536"/>
            <a:ext cx="4147225" cy="4204427"/>
          </a:xfrm>
          <a:prstGeom prst="rect">
            <a:avLst/>
          </a:prstGeom>
        </p:spPr>
      </p:pic>
      <p:grpSp>
        <p:nvGrpSpPr>
          <p:cNvPr id="9" name="Group 8">
            <a:extLst>
              <a:ext uri="{FF2B5EF4-FFF2-40B4-BE49-F238E27FC236}">
                <a16:creationId xmlns:a16="http://schemas.microsoft.com/office/drawing/2014/main" id="{9163B71E-4BCD-7445-899A-544A8A642FD2}"/>
              </a:ext>
            </a:extLst>
          </p:cNvPr>
          <p:cNvGrpSpPr/>
          <p:nvPr/>
        </p:nvGrpSpPr>
        <p:grpSpPr>
          <a:xfrm rot="5400000" flipH="1">
            <a:off x="426377" y="3261641"/>
            <a:ext cx="1078100" cy="1330109"/>
            <a:chOff x="3771636" y="4619327"/>
            <a:chExt cx="1746499" cy="1873547"/>
          </a:xfrm>
        </p:grpSpPr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93316BEB-29DA-4042-B168-AC1C82B6313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2083" b="98810" l="9735" r="89381">
                          <a14:foregroundMark x1="25664" y1="21131" x2="25221" y2="55357"/>
                          <a14:foregroundMark x1="25221" y1="57440" x2="35841" y2="85417"/>
                          <a14:foregroundMark x1="35841" y1="85417" x2="72566" y2="85119"/>
                          <a14:foregroundMark x1="76991" y1="88690" x2="37168" y2="95536"/>
                          <a14:foregroundMark x1="37168" y1="95536" x2="17699" y2="94643"/>
                          <a14:foregroundMark x1="45575" y1="86012" x2="42920" y2="47321"/>
                          <a14:foregroundMark x1="43363" y1="47024" x2="49115" y2="69345"/>
                          <a14:foregroundMark x1="26106" y1="7738" x2="29204" y2="4762"/>
                          <a14:foregroundMark x1="29204" y1="4464" x2="23451" y2="16667"/>
                          <a14:foregroundMark x1="23451" y1="16369" x2="12389" y2="29464"/>
                          <a14:foregroundMark x1="12389" y1="29167" x2="12389" y2="49405"/>
                          <a14:foregroundMark x1="12389" y1="49107" x2="13717" y2="85417"/>
                          <a14:foregroundMark x1="39381" y1="72917" x2="48230" y2="41369"/>
                          <a14:foregroundMark x1="48230" y1="41369" x2="46903" y2="36905"/>
                          <a14:foregroundMark x1="46018" y1="37500" x2="12832" y2="95833"/>
                          <a14:foregroundMark x1="21681" y1="90179" x2="58407" y2="99107"/>
                          <a14:foregroundMark x1="58407" y1="99107" x2="71681" y2="95238"/>
                          <a14:foregroundMark x1="32743" y1="6845" x2="31416" y2="2381"/>
                          <a14:foregroundMark x1="57805" y1="4463" x2="70796" y2="5655"/>
                          <a14:foregroundMark x1="31858" y1="2083" x2="45203" y2="3307"/>
                          <a14:foregroundMark x1="70796" y1="5655" x2="63274" y2="33333"/>
                          <a14:foregroundMark x1="63274" y1="33333" x2="70796" y2="58631"/>
                          <a14:foregroundMark x1="70796" y1="58631" x2="84071" y2="32738"/>
                          <a14:foregroundMark x1="84071" y1="32738" x2="68584" y2="91667"/>
                          <a14:foregroundMark x1="43805" y1="47321" x2="44248" y2="29167"/>
                          <a14:backgroundMark x1="46460" y1="2381" x2="53097" y2="2381"/>
                          <a14:backgroundMark x1="53540" y1="5655" x2="50000" y2="4762"/>
                          <a14:backgroundMark x1="50442" y1="4762" x2="54425" y2="4762"/>
                          <a14:backgroundMark x1="54425" y1="4762" x2="57522" y2="4762"/>
                          <a14:backgroundMark x1="53540" y1="4167" x2="46018" y2="4167"/>
                        </a14:backgroundRemoval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4005133" y="4619327"/>
              <a:ext cx="1260183" cy="1873547"/>
            </a:xfrm>
            <a:prstGeom prst="rect">
              <a:avLst/>
            </a:prstGeom>
          </p:spPr>
        </p:pic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48D8DA80-9022-0F42-8811-2630DE71E652}"/>
                </a:ext>
              </a:extLst>
            </p:cNvPr>
            <p:cNvSpPr txBox="1"/>
            <p:nvPr/>
          </p:nvSpPr>
          <p:spPr>
            <a:xfrm>
              <a:off x="5195612" y="4674867"/>
              <a:ext cx="32252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en-US" dirty="0">
                  <a:latin typeface="Nunito Sans" pitchFamily="2" charset="77"/>
                </a:rPr>
                <a:t>+</a:t>
              </a: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40D304E2-7410-5344-BEB9-34713A7C2421}"/>
                </a:ext>
              </a:extLst>
            </p:cNvPr>
            <p:cNvSpPr txBox="1"/>
            <p:nvPr/>
          </p:nvSpPr>
          <p:spPr>
            <a:xfrm rot="5400000">
              <a:off x="3861224" y="4803804"/>
              <a:ext cx="245589" cy="4247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en-US" dirty="0">
                  <a:latin typeface="Nunito Sans" pitchFamily="2" charset="77"/>
                </a:rPr>
                <a:t>-</a:t>
              </a:r>
            </a:p>
          </p:txBody>
        </p:sp>
      </p:grp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FA87DF9F-596C-7049-BD1B-AE70E3F09F61}"/>
              </a:ext>
            </a:extLst>
          </p:cNvPr>
          <p:cNvCxnSpPr>
            <a:cxnSpLocks/>
          </p:cNvCxnSpPr>
          <p:nvPr/>
        </p:nvCxnSpPr>
        <p:spPr>
          <a:xfrm flipV="1">
            <a:off x="1569308" y="2297676"/>
            <a:ext cx="0" cy="1458785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115563DB-BD46-184F-B257-16F31FEC5963}"/>
              </a:ext>
            </a:extLst>
          </p:cNvPr>
          <p:cNvCxnSpPr>
            <a:cxnSpLocks/>
          </p:cNvCxnSpPr>
          <p:nvPr/>
        </p:nvCxnSpPr>
        <p:spPr>
          <a:xfrm flipH="1" flipV="1">
            <a:off x="1561072" y="3076833"/>
            <a:ext cx="415558" cy="3282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06DF9BB2-385B-C342-8C04-6DD907572299}"/>
              </a:ext>
            </a:extLst>
          </p:cNvPr>
          <p:cNvCxnSpPr>
            <a:cxnSpLocks/>
          </p:cNvCxnSpPr>
          <p:nvPr/>
        </p:nvCxnSpPr>
        <p:spPr>
          <a:xfrm flipH="1">
            <a:off x="2485253" y="3080115"/>
            <a:ext cx="1117474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D24FD730-14AC-2F45-9300-1601B1A7F616}"/>
              </a:ext>
            </a:extLst>
          </p:cNvPr>
          <p:cNvCxnSpPr>
            <a:cxnSpLocks/>
          </p:cNvCxnSpPr>
          <p:nvPr/>
        </p:nvCxnSpPr>
        <p:spPr>
          <a:xfrm flipH="1">
            <a:off x="1899138" y="3076827"/>
            <a:ext cx="673751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27524DCF-209D-3D4D-B6B5-64B162A54B89}"/>
              </a:ext>
            </a:extLst>
          </p:cNvPr>
          <p:cNvCxnSpPr>
            <a:cxnSpLocks/>
          </p:cNvCxnSpPr>
          <p:nvPr/>
        </p:nvCxnSpPr>
        <p:spPr>
          <a:xfrm flipH="1">
            <a:off x="1556953" y="3781173"/>
            <a:ext cx="556052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E6CC9434-D9E1-F44A-9945-CC0A23894785}"/>
              </a:ext>
            </a:extLst>
          </p:cNvPr>
          <p:cNvCxnSpPr>
            <a:cxnSpLocks/>
          </p:cNvCxnSpPr>
          <p:nvPr/>
        </p:nvCxnSpPr>
        <p:spPr>
          <a:xfrm flipV="1">
            <a:off x="2113005" y="3780510"/>
            <a:ext cx="0" cy="358897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27F09920-CD54-CB4D-928B-2656398EC8B3}"/>
              </a:ext>
            </a:extLst>
          </p:cNvPr>
          <p:cNvCxnSpPr>
            <a:cxnSpLocks/>
          </p:cNvCxnSpPr>
          <p:nvPr/>
        </p:nvCxnSpPr>
        <p:spPr>
          <a:xfrm flipH="1">
            <a:off x="2110003" y="4139407"/>
            <a:ext cx="462886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28326A72-2A0B-9547-BD7F-298ABE5C49BD}"/>
              </a:ext>
            </a:extLst>
          </p:cNvPr>
          <p:cNvCxnSpPr>
            <a:cxnSpLocks/>
          </p:cNvCxnSpPr>
          <p:nvPr/>
        </p:nvCxnSpPr>
        <p:spPr>
          <a:xfrm flipH="1">
            <a:off x="3056347" y="4142690"/>
            <a:ext cx="558737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AD3FFAC7-AF93-754A-B2E5-73EDB3A64DC5}"/>
              </a:ext>
            </a:extLst>
          </p:cNvPr>
          <p:cNvCxnSpPr>
            <a:cxnSpLocks/>
          </p:cNvCxnSpPr>
          <p:nvPr/>
        </p:nvCxnSpPr>
        <p:spPr>
          <a:xfrm flipH="1">
            <a:off x="2562085" y="3935271"/>
            <a:ext cx="490325" cy="204137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>
            <a:extLst>
              <a:ext uri="{FF2B5EF4-FFF2-40B4-BE49-F238E27FC236}">
                <a16:creationId xmlns:a16="http://schemas.microsoft.com/office/drawing/2014/main" id="{1058D09A-EA49-CD40-80A4-572DA1165F4C}"/>
              </a:ext>
            </a:extLst>
          </p:cNvPr>
          <p:cNvCxnSpPr>
            <a:cxnSpLocks/>
          </p:cNvCxnSpPr>
          <p:nvPr/>
        </p:nvCxnSpPr>
        <p:spPr>
          <a:xfrm flipH="1">
            <a:off x="1581892" y="2297676"/>
            <a:ext cx="4378334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Connector 48">
            <a:extLst>
              <a:ext uri="{FF2B5EF4-FFF2-40B4-BE49-F238E27FC236}">
                <a16:creationId xmlns:a16="http://schemas.microsoft.com/office/drawing/2014/main" id="{05BB0F93-D52F-2C44-AF6B-8BB69500BDA7}"/>
              </a:ext>
            </a:extLst>
          </p:cNvPr>
          <p:cNvCxnSpPr>
            <a:cxnSpLocks/>
          </p:cNvCxnSpPr>
          <p:nvPr/>
        </p:nvCxnSpPr>
        <p:spPr>
          <a:xfrm flipV="1">
            <a:off x="1569308" y="4074750"/>
            <a:ext cx="3101" cy="2102213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Connector 50">
            <a:extLst>
              <a:ext uri="{FF2B5EF4-FFF2-40B4-BE49-F238E27FC236}">
                <a16:creationId xmlns:a16="http://schemas.microsoft.com/office/drawing/2014/main" id="{98AF9011-5189-7943-9FD1-F5F1C35FFBE5}"/>
              </a:ext>
            </a:extLst>
          </p:cNvPr>
          <p:cNvCxnSpPr>
            <a:cxnSpLocks/>
          </p:cNvCxnSpPr>
          <p:nvPr/>
        </p:nvCxnSpPr>
        <p:spPr>
          <a:xfrm>
            <a:off x="1569308" y="6176963"/>
            <a:ext cx="4390918" cy="1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4" name="Picture 53">
            <a:extLst>
              <a:ext uri="{FF2B5EF4-FFF2-40B4-BE49-F238E27FC236}">
                <a16:creationId xmlns:a16="http://schemas.microsoft.com/office/drawing/2014/main" id="{5998B87A-2CBB-044C-8142-CA7857245BD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3370" b="95219" l="3125" r="99349">
                        <a14:foregroundMark x1="17839" y1="24216" x2="51432" y2="18182"/>
                        <a14:foregroundMark x1="51432" y1="18182" x2="83594" y2="46865"/>
                        <a14:foregroundMark x1="83594" y1="46865" x2="52865" y2="54545"/>
                        <a14:foregroundMark x1="52865" y1="54545" x2="58594" y2="17241"/>
                        <a14:foregroundMark x1="58594" y1="17241" x2="70443" y2="7915"/>
                        <a14:foregroundMark x1="69010" y1="13323" x2="80078" y2="31426"/>
                        <a14:foregroundMark x1="80078" y1="31426" x2="45703" y2="16144"/>
                        <a14:foregroundMark x1="45703" y1="16144" x2="21354" y2="12931"/>
                        <a14:foregroundMark x1="13672" y1="28762" x2="33333" y2="8386"/>
                        <a14:foregroundMark x1="33333" y1="8386" x2="67448" y2="10188"/>
                        <a14:foregroundMark x1="67448" y1="10188" x2="89583" y2="24216"/>
                        <a14:foregroundMark x1="89583" y1="24216" x2="91146" y2="34169"/>
                        <a14:foregroundMark x1="90495" y1="34169" x2="74479" y2="15439"/>
                        <a14:foregroundMark x1="74479" y1="15439" x2="48568" y2="3762"/>
                        <a14:foregroundMark x1="48568" y1="3762" x2="46224" y2="3370"/>
                        <a14:foregroundMark x1="38672" y1="50000" x2="12109" y2="37853"/>
                        <a14:foregroundMark x1="12109" y1="37853" x2="3385" y2="30408"/>
                        <a14:foregroundMark x1="62109" y1="33777" x2="99479" y2="28370"/>
                        <a14:foregroundMark x1="50391" y1="67476" x2="51823" y2="89577"/>
                        <a14:foregroundMark x1="51042" y1="89107" x2="36589" y2="75784"/>
                        <a14:foregroundMark x1="36589" y1="75784" x2="38151" y2="95219"/>
                        <a14:foregroundMark x1="38151" y1="95219" x2="61719" y2="79545"/>
                        <a14:foregroundMark x1="61719" y1="79545" x2="63542" y2="7664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flipH="1">
            <a:off x="7655895" y="3932659"/>
            <a:ext cx="539430" cy="896241"/>
          </a:xfrm>
          <a:prstGeom prst="rect">
            <a:avLst/>
          </a:prstGeom>
        </p:spPr>
      </p:pic>
      <p:cxnSp>
        <p:nvCxnSpPr>
          <p:cNvPr id="55" name="Straight Connector 54">
            <a:extLst>
              <a:ext uri="{FF2B5EF4-FFF2-40B4-BE49-F238E27FC236}">
                <a16:creationId xmlns:a16="http://schemas.microsoft.com/office/drawing/2014/main" id="{F4EE68DC-87F6-9F4B-86FC-8F5757D930D8}"/>
              </a:ext>
            </a:extLst>
          </p:cNvPr>
          <p:cNvCxnSpPr>
            <a:cxnSpLocks/>
          </p:cNvCxnSpPr>
          <p:nvPr/>
        </p:nvCxnSpPr>
        <p:spPr>
          <a:xfrm flipH="1">
            <a:off x="6701653" y="4680316"/>
            <a:ext cx="1117474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2309007F-5F49-FC4C-97CD-A5648C0A9B9A}"/>
              </a:ext>
            </a:extLst>
          </p:cNvPr>
          <p:cNvCxnSpPr>
            <a:cxnSpLocks/>
          </p:cNvCxnSpPr>
          <p:nvPr/>
        </p:nvCxnSpPr>
        <p:spPr>
          <a:xfrm flipH="1">
            <a:off x="5888853" y="6176963"/>
            <a:ext cx="2036757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Straight Connector 57">
            <a:extLst>
              <a:ext uri="{FF2B5EF4-FFF2-40B4-BE49-F238E27FC236}">
                <a16:creationId xmlns:a16="http://schemas.microsoft.com/office/drawing/2014/main" id="{059BE556-6F4B-8D44-A001-D1EB5F529235}"/>
              </a:ext>
            </a:extLst>
          </p:cNvPr>
          <p:cNvCxnSpPr>
            <a:cxnSpLocks/>
          </p:cNvCxnSpPr>
          <p:nvPr/>
        </p:nvCxnSpPr>
        <p:spPr>
          <a:xfrm flipH="1">
            <a:off x="7925610" y="4788430"/>
            <a:ext cx="1" cy="1388533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p14="http://schemas.microsoft.com/office/powerpoint/2010/main">
        <mc:Choice Requires="p14">
          <p:contentPart p14:bwMode="auto" r:id="rId7">
            <p14:nvContentPartPr>
              <p14:cNvPr id="27" name="Ink 26">
                <a:extLst>
                  <a:ext uri="{FF2B5EF4-FFF2-40B4-BE49-F238E27FC236}">
                    <a16:creationId xmlns:a16="http://schemas.microsoft.com/office/drawing/2014/main" id="{A5E02192-978B-2C4A-9E5C-3BE327E62504}"/>
                  </a:ext>
                </a:extLst>
              </p14:cNvPr>
              <p14:cNvContentPartPr/>
              <p14:nvPr/>
            </p14:nvContentPartPr>
            <p14:xfrm>
              <a:off x="6788478" y="4797803"/>
              <a:ext cx="587520" cy="152640"/>
            </p14:xfrm>
          </p:contentPart>
        </mc:Choice>
        <mc:Fallback xmlns="">
          <p:pic>
            <p:nvPicPr>
              <p:cNvPr id="27" name="Ink 26">
                <a:extLst>
                  <a:ext uri="{FF2B5EF4-FFF2-40B4-BE49-F238E27FC236}">
                    <a16:creationId xmlns:a16="http://schemas.microsoft.com/office/drawing/2014/main" id="{A5E02192-978B-2C4A-9E5C-3BE327E62504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6725838" y="4735163"/>
                <a:ext cx="713160" cy="278280"/>
              </a:xfrm>
              <a:prstGeom prst="rect">
                <a:avLst/>
              </a:prstGeom>
            </p:spPr>
          </p:pic>
        </mc:Fallback>
      </mc:AlternateContent>
      <p:sp>
        <p:nvSpPr>
          <p:cNvPr id="31" name="TextBox 30">
            <a:extLst>
              <a:ext uri="{FF2B5EF4-FFF2-40B4-BE49-F238E27FC236}">
                <a16:creationId xmlns:a16="http://schemas.microsoft.com/office/drawing/2014/main" id="{09AB1280-1AA1-C042-A428-F065084B8EBC}"/>
              </a:ext>
            </a:extLst>
          </p:cNvPr>
          <p:cNvSpPr txBox="1"/>
          <p:nvPr/>
        </p:nvSpPr>
        <p:spPr>
          <a:xfrm>
            <a:off x="5478823" y="1632327"/>
            <a:ext cx="94128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dirty="0">
                <a:latin typeface="Nunito Sans" pitchFamily="2" charset="77"/>
              </a:rPr>
              <a:t>voltage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2EFB9D81-D590-4D4D-B63F-29F24B18F6DF}"/>
              </a:ext>
            </a:extLst>
          </p:cNvPr>
          <p:cNvSpPr txBox="1"/>
          <p:nvPr/>
        </p:nvSpPr>
        <p:spPr>
          <a:xfrm>
            <a:off x="5486837" y="6220256"/>
            <a:ext cx="92525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dirty="0">
                <a:latin typeface="Nunito Sans" pitchFamily="2" charset="77"/>
              </a:rPr>
              <a:t>ground</a:t>
            </a: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F1D3D69C-9680-B74D-B52C-E847C48CF705}"/>
              </a:ext>
            </a:extLst>
          </p:cNvPr>
          <p:cNvSpPr/>
          <p:nvPr/>
        </p:nvSpPr>
        <p:spPr>
          <a:xfrm>
            <a:off x="6420106" y="247640"/>
            <a:ext cx="2459061" cy="715244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Fira Code" panose="020B0509050000020004" pitchFamily="49" charset="0"/>
                <a:ea typeface="Fira Code" panose="020B0509050000020004" pitchFamily="49" charset="0"/>
              </a:rPr>
              <a:t>false: </a:t>
            </a:r>
            <a:r>
              <a:rPr lang="en-US" dirty="0">
                <a:latin typeface="Nunito Sans" pitchFamily="2" charset="77"/>
                <a:ea typeface="Fira Code" panose="020B0509050000020004" pitchFamily="49" charset="0"/>
              </a:rPr>
              <a:t>circuit off</a:t>
            </a:r>
          </a:p>
          <a:p>
            <a:pPr algn="ctr"/>
            <a:r>
              <a:rPr lang="en-US" dirty="0">
                <a:latin typeface="Fira Code" panose="020B0509050000020004" pitchFamily="49" charset="0"/>
                <a:ea typeface="Fira Code" panose="020B0509050000020004" pitchFamily="49" charset="0"/>
              </a:rPr>
              <a:t>true: </a:t>
            </a:r>
            <a:r>
              <a:rPr lang="en-US" dirty="0">
                <a:latin typeface="Source Sans Pro" panose="020B0503030403020204" pitchFamily="34" charset="0"/>
                <a:ea typeface="Source Sans Pro" panose="020B0503030403020204" pitchFamily="34" charset="0"/>
              </a:rPr>
              <a:t>circuit on</a:t>
            </a:r>
          </a:p>
        </p:txBody>
      </p:sp>
    </p:spTree>
    <p:extLst>
      <p:ext uri="{BB962C8B-B14F-4D97-AF65-F5344CB8AC3E}">
        <p14:creationId xmlns:p14="http://schemas.microsoft.com/office/powerpoint/2010/main" val="133506055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65B6F4-B9B9-BA4F-B8DA-F5D7FDD36F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AND gate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98583DB-A902-F14C-B1F0-56FD0F4CE9C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543778"/>
            <a:ext cx="7886700" cy="4351338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Goal:  </a:t>
            </a:r>
            <a:r>
              <a:rPr lang="en-US" dirty="0">
                <a:latin typeface="Fira Code" panose="020B0509050000020004" pitchFamily="49" charset="0"/>
                <a:ea typeface="Fira Code" panose="020B0509050000020004" pitchFamily="49" charset="0"/>
              </a:rPr>
              <a:t>OUT </a:t>
            </a:r>
            <a:r>
              <a:rPr lang="en-US" dirty="0">
                <a:latin typeface="Fira Code" panose="020B0509050000020004" pitchFamily="49" charset="0"/>
                <a:ea typeface="Fira Code" panose="020B0509050000020004" pitchFamily="49" charset="0"/>
                <a:sym typeface="Wingdings" pitchFamily="2" charset="2"/>
              </a:rPr>
              <a:t>= </a:t>
            </a:r>
            <a:r>
              <a:rPr lang="en-US" dirty="0">
                <a:latin typeface="Fira Code" panose="020B0509050000020004" pitchFamily="49" charset="0"/>
                <a:ea typeface="Fira Code" panose="020B0509050000020004" pitchFamily="49" charset="0"/>
              </a:rPr>
              <a:t>A &amp;&amp; B</a:t>
            </a:r>
            <a:r>
              <a:rPr lang="en-US" dirty="0"/>
              <a:t> </a:t>
            </a:r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2AEC8BC2-4289-BF40-B6C2-37DE69E6984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90930" y="1972536"/>
            <a:ext cx="4147225" cy="4204427"/>
          </a:xfrm>
          <a:prstGeom prst="rect">
            <a:avLst/>
          </a:prstGeom>
        </p:spPr>
      </p:pic>
      <p:grpSp>
        <p:nvGrpSpPr>
          <p:cNvPr id="9" name="Group 8">
            <a:extLst>
              <a:ext uri="{FF2B5EF4-FFF2-40B4-BE49-F238E27FC236}">
                <a16:creationId xmlns:a16="http://schemas.microsoft.com/office/drawing/2014/main" id="{9163B71E-4BCD-7445-899A-544A8A642FD2}"/>
              </a:ext>
            </a:extLst>
          </p:cNvPr>
          <p:cNvGrpSpPr/>
          <p:nvPr/>
        </p:nvGrpSpPr>
        <p:grpSpPr>
          <a:xfrm rot="5400000" flipH="1">
            <a:off x="426377" y="3261641"/>
            <a:ext cx="1078100" cy="1330109"/>
            <a:chOff x="3771636" y="4619327"/>
            <a:chExt cx="1746499" cy="1873547"/>
          </a:xfrm>
        </p:grpSpPr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93316BEB-29DA-4042-B168-AC1C82B6313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2083" b="98810" l="9735" r="89381">
                          <a14:foregroundMark x1="25664" y1="21131" x2="25221" y2="55357"/>
                          <a14:foregroundMark x1="25221" y1="57440" x2="35841" y2="85417"/>
                          <a14:foregroundMark x1="35841" y1="85417" x2="72566" y2="85119"/>
                          <a14:foregroundMark x1="76991" y1="88690" x2="37168" y2="95536"/>
                          <a14:foregroundMark x1="37168" y1="95536" x2="17699" y2="94643"/>
                          <a14:foregroundMark x1="45575" y1="86012" x2="42920" y2="47321"/>
                          <a14:foregroundMark x1="43363" y1="47024" x2="49115" y2="69345"/>
                          <a14:foregroundMark x1="26106" y1="7738" x2="29204" y2="4762"/>
                          <a14:foregroundMark x1="29204" y1="4464" x2="23451" y2="16667"/>
                          <a14:foregroundMark x1="23451" y1="16369" x2="12389" y2="29464"/>
                          <a14:foregroundMark x1="12389" y1="29167" x2="12389" y2="49405"/>
                          <a14:foregroundMark x1="12389" y1="49107" x2="13717" y2="85417"/>
                          <a14:foregroundMark x1="39381" y1="72917" x2="48230" y2="41369"/>
                          <a14:foregroundMark x1="48230" y1="41369" x2="46903" y2="36905"/>
                          <a14:foregroundMark x1="46018" y1="37500" x2="12832" y2="95833"/>
                          <a14:foregroundMark x1="21681" y1="90179" x2="58407" y2="99107"/>
                          <a14:foregroundMark x1="58407" y1="99107" x2="71681" y2="95238"/>
                          <a14:foregroundMark x1="32743" y1="6845" x2="31416" y2="2381"/>
                          <a14:foregroundMark x1="57805" y1="4463" x2="70796" y2="5655"/>
                          <a14:foregroundMark x1="31858" y1="2083" x2="45203" y2="3307"/>
                          <a14:foregroundMark x1="70796" y1="5655" x2="63274" y2="33333"/>
                          <a14:foregroundMark x1="63274" y1="33333" x2="70796" y2="58631"/>
                          <a14:foregroundMark x1="70796" y1="58631" x2="84071" y2="32738"/>
                          <a14:foregroundMark x1="84071" y1="32738" x2="68584" y2="91667"/>
                          <a14:foregroundMark x1="43805" y1="47321" x2="44248" y2="29167"/>
                          <a14:backgroundMark x1="46460" y1="2381" x2="53097" y2="2381"/>
                          <a14:backgroundMark x1="53540" y1="5655" x2="50000" y2="4762"/>
                          <a14:backgroundMark x1="50442" y1="4762" x2="54425" y2="4762"/>
                          <a14:backgroundMark x1="54425" y1="4762" x2="57522" y2="4762"/>
                          <a14:backgroundMark x1="53540" y1="4167" x2="46018" y2="4167"/>
                        </a14:backgroundRemoval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4005133" y="4619327"/>
              <a:ext cx="1260183" cy="1873547"/>
            </a:xfrm>
            <a:prstGeom prst="rect">
              <a:avLst/>
            </a:prstGeom>
          </p:spPr>
        </p:pic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48D8DA80-9022-0F42-8811-2630DE71E652}"/>
                </a:ext>
              </a:extLst>
            </p:cNvPr>
            <p:cNvSpPr txBox="1"/>
            <p:nvPr/>
          </p:nvSpPr>
          <p:spPr>
            <a:xfrm>
              <a:off x="5195612" y="4674867"/>
              <a:ext cx="32252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en-US" dirty="0">
                  <a:latin typeface="Nunito Sans" pitchFamily="2" charset="77"/>
                </a:rPr>
                <a:t>+</a:t>
              </a: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40D304E2-7410-5344-BEB9-34713A7C2421}"/>
                </a:ext>
              </a:extLst>
            </p:cNvPr>
            <p:cNvSpPr txBox="1"/>
            <p:nvPr/>
          </p:nvSpPr>
          <p:spPr>
            <a:xfrm rot="5400000">
              <a:off x="3861224" y="4803804"/>
              <a:ext cx="245589" cy="4247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en-US" dirty="0">
                  <a:latin typeface="Nunito Sans" pitchFamily="2" charset="77"/>
                </a:rPr>
                <a:t>-</a:t>
              </a:r>
            </a:p>
          </p:txBody>
        </p:sp>
      </p:grp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FA87DF9F-596C-7049-BD1B-AE70E3F09F61}"/>
              </a:ext>
            </a:extLst>
          </p:cNvPr>
          <p:cNvCxnSpPr>
            <a:cxnSpLocks/>
          </p:cNvCxnSpPr>
          <p:nvPr/>
        </p:nvCxnSpPr>
        <p:spPr>
          <a:xfrm flipV="1">
            <a:off x="1569308" y="2297676"/>
            <a:ext cx="0" cy="1458785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115563DB-BD46-184F-B257-16F31FEC5963}"/>
              </a:ext>
            </a:extLst>
          </p:cNvPr>
          <p:cNvCxnSpPr>
            <a:cxnSpLocks/>
          </p:cNvCxnSpPr>
          <p:nvPr/>
        </p:nvCxnSpPr>
        <p:spPr>
          <a:xfrm flipH="1" flipV="1">
            <a:off x="1561072" y="3076833"/>
            <a:ext cx="415558" cy="3282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06DF9BB2-385B-C342-8C04-6DD907572299}"/>
              </a:ext>
            </a:extLst>
          </p:cNvPr>
          <p:cNvCxnSpPr>
            <a:cxnSpLocks/>
          </p:cNvCxnSpPr>
          <p:nvPr/>
        </p:nvCxnSpPr>
        <p:spPr>
          <a:xfrm flipH="1">
            <a:off x="2485253" y="3080115"/>
            <a:ext cx="1117474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D24FD730-14AC-2F45-9300-1601B1A7F616}"/>
              </a:ext>
            </a:extLst>
          </p:cNvPr>
          <p:cNvCxnSpPr>
            <a:cxnSpLocks/>
          </p:cNvCxnSpPr>
          <p:nvPr/>
        </p:nvCxnSpPr>
        <p:spPr>
          <a:xfrm flipH="1">
            <a:off x="1899138" y="3076827"/>
            <a:ext cx="673751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27524DCF-209D-3D4D-B6B5-64B162A54B89}"/>
              </a:ext>
            </a:extLst>
          </p:cNvPr>
          <p:cNvCxnSpPr>
            <a:cxnSpLocks/>
          </p:cNvCxnSpPr>
          <p:nvPr/>
        </p:nvCxnSpPr>
        <p:spPr>
          <a:xfrm flipH="1">
            <a:off x="1556953" y="3781173"/>
            <a:ext cx="556052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E6CC9434-D9E1-F44A-9945-CC0A23894785}"/>
              </a:ext>
            </a:extLst>
          </p:cNvPr>
          <p:cNvCxnSpPr>
            <a:cxnSpLocks/>
          </p:cNvCxnSpPr>
          <p:nvPr/>
        </p:nvCxnSpPr>
        <p:spPr>
          <a:xfrm flipV="1">
            <a:off x="2113005" y="3780510"/>
            <a:ext cx="0" cy="358897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27F09920-CD54-CB4D-928B-2656398EC8B3}"/>
              </a:ext>
            </a:extLst>
          </p:cNvPr>
          <p:cNvCxnSpPr>
            <a:cxnSpLocks/>
          </p:cNvCxnSpPr>
          <p:nvPr/>
        </p:nvCxnSpPr>
        <p:spPr>
          <a:xfrm flipH="1">
            <a:off x="2110003" y="4139407"/>
            <a:ext cx="462886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28326A72-2A0B-9547-BD7F-298ABE5C49BD}"/>
              </a:ext>
            </a:extLst>
          </p:cNvPr>
          <p:cNvCxnSpPr>
            <a:cxnSpLocks/>
          </p:cNvCxnSpPr>
          <p:nvPr/>
        </p:nvCxnSpPr>
        <p:spPr>
          <a:xfrm flipH="1">
            <a:off x="3056347" y="4142690"/>
            <a:ext cx="558737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AD3FFAC7-AF93-754A-B2E5-73EDB3A64DC5}"/>
              </a:ext>
            </a:extLst>
          </p:cNvPr>
          <p:cNvCxnSpPr>
            <a:cxnSpLocks/>
          </p:cNvCxnSpPr>
          <p:nvPr/>
        </p:nvCxnSpPr>
        <p:spPr>
          <a:xfrm flipH="1">
            <a:off x="2562086" y="4139407"/>
            <a:ext cx="559183" cy="1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>
            <a:extLst>
              <a:ext uri="{FF2B5EF4-FFF2-40B4-BE49-F238E27FC236}">
                <a16:creationId xmlns:a16="http://schemas.microsoft.com/office/drawing/2014/main" id="{1058D09A-EA49-CD40-80A4-572DA1165F4C}"/>
              </a:ext>
            </a:extLst>
          </p:cNvPr>
          <p:cNvCxnSpPr>
            <a:cxnSpLocks/>
          </p:cNvCxnSpPr>
          <p:nvPr/>
        </p:nvCxnSpPr>
        <p:spPr>
          <a:xfrm flipH="1">
            <a:off x="1581892" y="2297676"/>
            <a:ext cx="4378334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Connector 48">
            <a:extLst>
              <a:ext uri="{FF2B5EF4-FFF2-40B4-BE49-F238E27FC236}">
                <a16:creationId xmlns:a16="http://schemas.microsoft.com/office/drawing/2014/main" id="{05BB0F93-D52F-2C44-AF6B-8BB69500BDA7}"/>
              </a:ext>
            </a:extLst>
          </p:cNvPr>
          <p:cNvCxnSpPr>
            <a:cxnSpLocks/>
          </p:cNvCxnSpPr>
          <p:nvPr/>
        </p:nvCxnSpPr>
        <p:spPr>
          <a:xfrm flipV="1">
            <a:off x="1569308" y="4074750"/>
            <a:ext cx="3101" cy="2102213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Connector 50">
            <a:extLst>
              <a:ext uri="{FF2B5EF4-FFF2-40B4-BE49-F238E27FC236}">
                <a16:creationId xmlns:a16="http://schemas.microsoft.com/office/drawing/2014/main" id="{98AF9011-5189-7943-9FD1-F5F1C35FFBE5}"/>
              </a:ext>
            </a:extLst>
          </p:cNvPr>
          <p:cNvCxnSpPr>
            <a:cxnSpLocks/>
          </p:cNvCxnSpPr>
          <p:nvPr/>
        </p:nvCxnSpPr>
        <p:spPr>
          <a:xfrm>
            <a:off x="1569308" y="6176963"/>
            <a:ext cx="4390918" cy="1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Straight Connector 54">
            <a:extLst>
              <a:ext uri="{FF2B5EF4-FFF2-40B4-BE49-F238E27FC236}">
                <a16:creationId xmlns:a16="http://schemas.microsoft.com/office/drawing/2014/main" id="{F4EE68DC-87F6-9F4B-86FC-8F5757D930D8}"/>
              </a:ext>
            </a:extLst>
          </p:cNvPr>
          <p:cNvCxnSpPr>
            <a:cxnSpLocks/>
          </p:cNvCxnSpPr>
          <p:nvPr/>
        </p:nvCxnSpPr>
        <p:spPr>
          <a:xfrm flipH="1">
            <a:off x="6701653" y="4680316"/>
            <a:ext cx="1117474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2309007F-5F49-FC4C-97CD-A5648C0A9B9A}"/>
              </a:ext>
            </a:extLst>
          </p:cNvPr>
          <p:cNvCxnSpPr>
            <a:cxnSpLocks/>
          </p:cNvCxnSpPr>
          <p:nvPr/>
        </p:nvCxnSpPr>
        <p:spPr>
          <a:xfrm flipH="1">
            <a:off x="5888853" y="6176963"/>
            <a:ext cx="2036757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Straight Connector 57">
            <a:extLst>
              <a:ext uri="{FF2B5EF4-FFF2-40B4-BE49-F238E27FC236}">
                <a16:creationId xmlns:a16="http://schemas.microsoft.com/office/drawing/2014/main" id="{059BE556-6F4B-8D44-A001-D1EB5F529235}"/>
              </a:ext>
            </a:extLst>
          </p:cNvPr>
          <p:cNvCxnSpPr>
            <a:cxnSpLocks/>
          </p:cNvCxnSpPr>
          <p:nvPr/>
        </p:nvCxnSpPr>
        <p:spPr>
          <a:xfrm flipH="1">
            <a:off x="7925610" y="4788430"/>
            <a:ext cx="1" cy="1388533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7" name="Picture 26">
            <a:extLst>
              <a:ext uri="{FF2B5EF4-FFF2-40B4-BE49-F238E27FC236}">
                <a16:creationId xmlns:a16="http://schemas.microsoft.com/office/drawing/2014/main" id="{F2B28EBB-A424-6B4E-B2EF-02AD4A8FC53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9701" b="90299" l="9574" r="89894">
                        <a14:foregroundMark x1="53191" y1="19030" x2="29255" y2="27612"/>
                        <a14:foregroundMark x1="29255" y1="27612" x2="24468" y2="43284"/>
                        <a14:foregroundMark x1="24468" y1="43284" x2="31915" y2="61567"/>
                        <a14:foregroundMark x1="31915" y1="61567" x2="46277" y2="76866"/>
                        <a14:foregroundMark x1="46277" y1="76866" x2="58511" y2="63806"/>
                        <a14:foregroundMark x1="58511" y1="63806" x2="63830" y2="47761"/>
                        <a14:foregroundMark x1="63830" y1="47761" x2="73936" y2="34701"/>
                        <a14:foregroundMark x1="73936" y1="34701" x2="60638" y2="22761"/>
                        <a14:foregroundMark x1="60638" y1="22761" x2="54255" y2="21642"/>
                        <a14:foregroundMark x1="54255" y1="21269" x2="50532" y2="50373"/>
                        <a14:foregroundMark x1="50532" y1="50000" x2="39362" y2="22761"/>
                        <a14:foregroundMark x1="39362" y1="22761" x2="49468" y2="13806"/>
                        <a14:foregroundMark x1="45213" y1="13433" x2="26596" y2="20522"/>
                        <a14:foregroundMark x1="26596" y1="20522" x2="26064" y2="21269"/>
                        <a14:foregroundMark x1="39362" y1="19030" x2="31383" y2="16418"/>
                        <a14:foregroundMark x1="55319" y1="30597" x2="62766" y2="44776"/>
                        <a14:foregroundMark x1="62766" y1="44776" x2="75000" y2="49254"/>
                        <a14:foregroundMark x1="44681" y1="88806" x2="51064" y2="90299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528579" y="3778704"/>
            <a:ext cx="776477" cy="1106893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7">
            <p14:nvContentPartPr>
              <p14:cNvPr id="28" name="Ink 27">
                <a:extLst>
                  <a:ext uri="{FF2B5EF4-FFF2-40B4-BE49-F238E27FC236}">
                    <a16:creationId xmlns:a16="http://schemas.microsoft.com/office/drawing/2014/main" id="{2E5DB8D4-0683-E645-9F4C-6DB7198650D5}"/>
                  </a:ext>
                </a:extLst>
              </p14:cNvPr>
              <p14:cNvContentPartPr/>
              <p14:nvPr/>
            </p14:nvContentPartPr>
            <p14:xfrm>
              <a:off x="6788478" y="4797803"/>
              <a:ext cx="587520" cy="152640"/>
            </p14:xfrm>
          </p:contentPart>
        </mc:Choice>
        <mc:Fallback xmlns="">
          <p:pic>
            <p:nvPicPr>
              <p:cNvPr id="28" name="Ink 27">
                <a:extLst>
                  <a:ext uri="{FF2B5EF4-FFF2-40B4-BE49-F238E27FC236}">
                    <a16:creationId xmlns:a16="http://schemas.microsoft.com/office/drawing/2014/main" id="{2E5DB8D4-0683-E645-9F4C-6DB7198650D5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6725838" y="4735163"/>
                <a:ext cx="713160" cy="278280"/>
              </a:xfrm>
              <a:prstGeom prst="rect">
                <a:avLst/>
              </a:prstGeom>
            </p:spPr>
          </p:pic>
        </mc:Fallback>
      </mc:AlternateContent>
      <p:sp>
        <p:nvSpPr>
          <p:cNvPr id="10" name="Rectangle 9">
            <a:extLst>
              <a:ext uri="{FF2B5EF4-FFF2-40B4-BE49-F238E27FC236}">
                <a16:creationId xmlns:a16="http://schemas.microsoft.com/office/drawing/2014/main" id="{23BC60AC-B5F8-BE4C-9D9E-84E989552183}"/>
              </a:ext>
            </a:extLst>
          </p:cNvPr>
          <p:cNvSpPr/>
          <p:nvPr/>
        </p:nvSpPr>
        <p:spPr>
          <a:xfrm>
            <a:off x="6859200" y="1755648"/>
            <a:ext cx="1907114" cy="953236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600" dirty="0">
                <a:latin typeface="Fira Code" panose="020B0509050000020004" pitchFamily="49" charset="0"/>
                <a:ea typeface="Fira Code" panose="020B0509050000020004" pitchFamily="49" charset="0"/>
              </a:rPr>
              <a:t>OUT</a:t>
            </a:r>
            <a:r>
              <a:rPr lang="en-US" sz="1600" dirty="0">
                <a:latin typeface="Nunito Sans" pitchFamily="2" charset="77"/>
              </a:rPr>
              <a:t> is only </a:t>
            </a:r>
            <a:r>
              <a:rPr lang="en-US" sz="1600" dirty="0">
                <a:latin typeface="Fira Code" panose="020B0509050000020004" pitchFamily="49" charset="0"/>
                <a:ea typeface="Fira Code" panose="020B0509050000020004" pitchFamily="49" charset="0"/>
              </a:rPr>
              <a:t>true</a:t>
            </a:r>
            <a:r>
              <a:rPr lang="en-US" sz="1600" dirty="0">
                <a:latin typeface="Nunito Sans" pitchFamily="2" charset="77"/>
              </a:rPr>
              <a:t> when both </a:t>
            </a:r>
            <a:r>
              <a:rPr lang="en-US" sz="1600" dirty="0">
                <a:latin typeface="Fira Code" panose="020B0509050000020004" pitchFamily="49" charset="0"/>
                <a:ea typeface="Fira Code" panose="020B0509050000020004" pitchFamily="49" charset="0"/>
              </a:rPr>
              <a:t>A</a:t>
            </a:r>
            <a:r>
              <a:rPr lang="en-US" sz="1600" dirty="0">
                <a:latin typeface="Nunito Sans" pitchFamily="2" charset="77"/>
              </a:rPr>
              <a:t> and </a:t>
            </a:r>
            <a:r>
              <a:rPr lang="en-US" sz="1600" dirty="0">
                <a:latin typeface="Fira Code" panose="020B0509050000020004" pitchFamily="49" charset="0"/>
                <a:ea typeface="Fira Code" panose="020B0509050000020004" pitchFamily="49" charset="0"/>
              </a:rPr>
              <a:t>B</a:t>
            </a:r>
            <a:r>
              <a:rPr lang="en-US" sz="1600" dirty="0">
                <a:latin typeface="Nunito Sans" pitchFamily="2" charset="77"/>
              </a:rPr>
              <a:t> are </a:t>
            </a:r>
            <a:r>
              <a:rPr lang="en-US" sz="1600" dirty="0">
                <a:latin typeface="Fira Code" panose="020B0509050000020004" pitchFamily="49" charset="0"/>
                <a:ea typeface="Fira Code" panose="020B0509050000020004" pitchFamily="49" charset="0"/>
              </a:rPr>
              <a:t>true</a:t>
            </a:r>
            <a:r>
              <a:rPr lang="en-US" sz="1600" dirty="0">
                <a:latin typeface="Nunito Sans" pitchFamily="2" charset="77"/>
              </a:rPr>
              <a:t>!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38663C9E-CE10-EF45-9905-5C3DFA1B0B95}"/>
              </a:ext>
            </a:extLst>
          </p:cNvPr>
          <p:cNvSpPr txBox="1"/>
          <p:nvPr/>
        </p:nvSpPr>
        <p:spPr>
          <a:xfrm>
            <a:off x="5478823" y="1632327"/>
            <a:ext cx="94128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dirty="0">
                <a:latin typeface="Nunito Sans" pitchFamily="2" charset="77"/>
              </a:rPr>
              <a:t>voltage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C534897A-0B39-F948-A700-8B0BAFB511A7}"/>
              </a:ext>
            </a:extLst>
          </p:cNvPr>
          <p:cNvSpPr txBox="1"/>
          <p:nvPr/>
        </p:nvSpPr>
        <p:spPr>
          <a:xfrm>
            <a:off x="5486837" y="6220256"/>
            <a:ext cx="92525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dirty="0">
                <a:latin typeface="Nunito Sans" pitchFamily="2" charset="77"/>
              </a:rPr>
              <a:t>ground</a:t>
            </a: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8004D17C-5929-744D-B67A-2132A549E611}"/>
              </a:ext>
            </a:extLst>
          </p:cNvPr>
          <p:cNvSpPr/>
          <p:nvPr/>
        </p:nvSpPr>
        <p:spPr>
          <a:xfrm>
            <a:off x="6420106" y="247640"/>
            <a:ext cx="2459061" cy="715244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Fira Code" panose="020B0509050000020004" pitchFamily="49" charset="0"/>
                <a:ea typeface="Fira Code" panose="020B0509050000020004" pitchFamily="49" charset="0"/>
              </a:rPr>
              <a:t>false: </a:t>
            </a:r>
            <a:r>
              <a:rPr lang="en-US" dirty="0">
                <a:latin typeface="Nunito Sans" pitchFamily="2" charset="77"/>
                <a:ea typeface="Fira Code" panose="020B0509050000020004" pitchFamily="49" charset="0"/>
              </a:rPr>
              <a:t>circuit off</a:t>
            </a:r>
          </a:p>
          <a:p>
            <a:pPr algn="ctr"/>
            <a:r>
              <a:rPr lang="en-US" dirty="0">
                <a:latin typeface="Fira Code" panose="020B0509050000020004" pitchFamily="49" charset="0"/>
                <a:ea typeface="Fira Code" panose="020B0509050000020004" pitchFamily="49" charset="0"/>
              </a:rPr>
              <a:t>true: </a:t>
            </a:r>
            <a:r>
              <a:rPr lang="en-US" dirty="0">
                <a:latin typeface="Source Sans Pro" panose="020B0503030403020204" pitchFamily="34" charset="0"/>
                <a:ea typeface="Source Sans Pro" panose="020B0503030403020204" pitchFamily="34" charset="0"/>
              </a:rPr>
              <a:t>circuit on</a:t>
            </a:r>
          </a:p>
        </p:txBody>
      </p:sp>
    </p:spTree>
    <p:extLst>
      <p:ext uri="{BB962C8B-B14F-4D97-AF65-F5344CB8AC3E}">
        <p14:creationId xmlns:p14="http://schemas.microsoft.com/office/powerpoint/2010/main" val="336764381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65B6F4-B9B9-BA4F-B8DA-F5D7FDD36F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OR gate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98583DB-A902-F14C-B1F0-56FD0F4CE9C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543778"/>
            <a:ext cx="7886700" cy="4351338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Goal:  </a:t>
            </a:r>
            <a:r>
              <a:rPr lang="en-US" dirty="0">
                <a:latin typeface="Fira Code" panose="020B0509050000020004" pitchFamily="49" charset="0"/>
                <a:ea typeface="Fira Code" panose="020B0509050000020004" pitchFamily="49" charset="0"/>
              </a:rPr>
              <a:t>OUT </a:t>
            </a:r>
            <a:r>
              <a:rPr lang="en-US" dirty="0">
                <a:latin typeface="Fira Code" panose="020B0509050000020004" pitchFamily="49" charset="0"/>
                <a:ea typeface="Fira Code" panose="020B0509050000020004" pitchFamily="49" charset="0"/>
                <a:sym typeface="Wingdings" pitchFamily="2" charset="2"/>
              </a:rPr>
              <a:t>= </a:t>
            </a:r>
            <a:r>
              <a:rPr lang="en-US" dirty="0">
                <a:latin typeface="Fira Code" panose="020B0509050000020004" pitchFamily="49" charset="0"/>
                <a:ea typeface="Fira Code" panose="020B0509050000020004" pitchFamily="49" charset="0"/>
              </a:rPr>
              <a:t>A || B</a:t>
            </a:r>
            <a:r>
              <a:rPr lang="en-US" dirty="0"/>
              <a:t> 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C9C5BBF-5DF6-8E47-A6D9-713B811ADB8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15479" y="1890756"/>
            <a:ext cx="4552673" cy="4347069"/>
          </a:xfrm>
          <a:prstGeom prst="rect">
            <a:avLst/>
          </a:prstGeom>
        </p:spPr>
      </p:pic>
      <p:sp>
        <p:nvSpPr>
          <p:cNvPr id="35" name="TextBox 34">
            <a:extLst>
              <a:ext uri="{FF2B5EF4-FFF2-40B4-BE49-F238E27FC236}">
                <a16:creationId xmlns:a16="http://schemas.microsoft.com/office/drawing/2014/main" id="{5190EF59-AA99-FA49-8F90-946936BDA5E9}"/>
              </a:ext>
            </a:extLst>
          </p:cNvPr>
          <p:cNvSpPr txBox="1"/>
          <p:nvPr/>
        </p:nvSpPr>
        <p:spPr>
          <a:xfrm>
            <a:off x="5478823" y="1632327"/>
            <a:ext cx="94128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dirty="0">
                <a:latin typeface="Nunito Sans" pitchFamily="2" charset="77"/>
              </a:rPr>
              <a:t>voltage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EA8DC0D2-C3CB-424B-928F-0BAAFF7709BA}"/>
              </a:ext>
            </a:extLst>
          </p:cNvPr>
          <p:cNvSpPr txBox="1"/>
          <p:nvPr/>
        </p:nvSpPr>
        <p:spPr>
          <a:xfrm>
            <a:off x="5486837" y="6220256"/>
            <a:ext cx="92525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dirty="0">
                <a:latin typeface="Nunito Sans" pitchFamily="2" charset="77"/>
              </a:rPr>
              <a:t>ground</a:t>
            </a: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10" name="Ink 9">
                <a:extLst>
                  <a:ext uri="{FF2B5EF4-FFF2-40B4-BE49-F238E27FC236}">
                    <a16:creationId xmlns:a16="http://schemas.microsoft.com/office/drawing/2014/main" id="{55023F87-94F0-B448-837E-89623DB115B8}"/>
                  </a:ext>
                </a:extLst>
              </p14:cNvPr>
              <p14:cNvContentPartPr/>
              <p14:nvPr/>
            </p14:nvContentPartPr>
            <p14:xfrm>
              <a:off x="6727701" y="4560605"/>
              <a:ext cx="863640" cy="230760"/>
            </p14:xfrm>
          </p:contentPart>
        </mc:Choice>
        <mc:Fallback xmlns="">
          <p:pic>
            <p:nvPicPr>
              <p:cNvPr id="10" name="Ink 9">
                <a:extLst>
                  <a:ext uri="{FF2B5EF4-FFF2-40B4-BE49-F238E27FC236}">
                    <a16:creationId xmlns:a16="http://schemas.microsoft.com/office/drawing/2014/main" id="{55023F87-94F0-B448-837E-89623DB115B8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6664701" y="4497605"/>
                <a:ext cx="989280" cy="356400"/>
              </a:xfrm>
              <a:prstGeom prst="rect">
                <a:avLst/>
              </a:prstGeom>
            </p:spPr>
          </p:pic>
        </mc:Fallback>
      </mc:AlternateContent>
      <p:sp>
        <p:nvSpPr>
          <p:cNvPr id="37" name="Rectangle 36">
            <a:extLst>
              <a:ext uri="{FF2B5EF4-FFF2-40B4-BE49-F238E27FC236}">
                <a16:creationId xmlns:a16="http://schemas.microsoft.com/office/drawing/2014/main" id="{F852C090-4F36-664B-BF51-F6113D617BD9}"/>
              </a:ext>
            </a:extLst>
          </p:cNvPr>
          <p:cNvSpPr/>
          <p:nvPr/>
        </p:nvSpPr>
        <p:spPr>
          <a:xfrm>
            <a:off x="6859200" y="1755648"/>
            <a:ext cx="1907114" cy="953236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600" dirty="0">
                <a:latin typeface="Fira Code" panose="020B0509050000020004" pitchFamily="49" charset="0"/>
                <a:ea typeface="Fira Code" panose="020B0509050000020004" pitchFamily="49" charset="0"/>
              </a:rPr>
              <a:t>OUT</a:t>
            </a:r>
            <a:r>
              <a:rPr lang="en-US" sz="1600" dirty="0">
                <a:latin typeface="Nunito Sans" pitchFamily="2" charset="77"/>
              </a:rPr>
              <a:t> is </a:t>
            </a:r>
            <a:r>
              <a:rPr lang="en-US" sz="1600" dirty="0">
                <a:latin typeface="Fira Code" panose="020B0509050000020004" pitchFamily="49" charset="0"/>
                <a:ea typeface="Fira Code" panose="020B0509050000020004" pitchFamily="49" charset="0"/>
              </a:rPr>
              <a:t>true</a:t>
            </a:r>
            <a:r>
              <a:rPr lang="en-US" sz="1600" dirty="0">
                <a:latin typeface="Nunito Sans" pitchFamily="2" charset="77"/>
              </a:rPr>
              <a:t> when </a:t>
            </a:r>
            <a:r>
              <a:rPr lang="en-US" sz="1600" i="1" dirty="0">
                <a:latin typeface="Nunito Sans" pitchFamily="2" charset="77"/>
              </a:rPr>
              <a:t>either</a:t>
            </a:r>
            <a:r>
              <a:rPr lang="en-US" sz="1600" dirty="0">
                <a:latin typeface="Nunito Sans" pitchFamily="2" charset="77"/>
              </a:rPr>
              <a:t> </a:t>
            </a:r>
            <a:r>
              <a:rPr lang="en-US" sz="1600" dirty="0">
                <a:latin typeface="Fira Code" panose="020B0509050000020004" pitchFamily="49" charset="0"/>
                <a:ea typeface="Fira Code" panose="020B0509050000020004" pitchFamily="49" charset="0"/>
              </a:rPr>
              <a:t>A</a:t>
            </a:r>
            <a:r>
              <a:rPr lang="en-US" sz="1600" dirty="0">
                <a:latin typeface="Nunito Sans" pitchFamily="2" charset="77"/>
              </a:rPr>
              <a:t> and </a:t>
            </a:r>
            <a:r>
              <a:rPr lang="en-US" sz="1600" dirty="0">
                <a:latin typeface="Fira Code" panose="020B0509050000020004" pitchFamily="49" charset="0"/>
                <a:ea typeface="Fira Code" panose="020B0509050000020004" pitchFamily="49" charset="0"/>
              </a:rPr>
              <a:t>B</a:t>
            </a:r>
            <a:r>
              <a:rPr lang="en-US" sz="1600" dirty="0">
                <a:latin typeface="Nunito Sans" pitchFamily="2" charset="77"/>
              </a:rPr>
              <a:t> are </a:t>
            </a:r>
            <a:r>
              <a:rPr lang="en-US" sz="1600" dirty="0">
                <a:latin typeface="Fira Code" panose="020B0509050000020004" pitchFamily="49" charset="0"/>
                <a:ea typeface="Fira Code" panose="020B0509050000020004" pitchFamily="49" charset="0"/>
              </a:rPr>
              <a:t>true</a:t>
            </a:r>
            <a:r>
              <a:rPr lang="en-US" sz="1600" dirty="0">
                <a:latin typeface="Nunito Sans" pitchFamily="2" charset="77"/>
              </a:rPr>
              <a:t>!</a:t>
            </a: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D098B0A4-1699-F740-8A1D-18F4C9908475}"/>
              </a:ext>
            </a:extLst>
          </p:cNvPr>
          <p:cNvSpPr/>
          <p:nvPr/>
        </p:nvSpPr>
        <p:spPr>
          <a:xfrm>
            <a:off x="6420106" y="247640"/>
            <a:ext cx="2459061" cy="715244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Fira Code" panose="020B0509050000020004" pitchFamily="49" charset="0"/>
                <a:ea typeface="Fira Code" panose="020B0509050000020004" pitchFamily="49" charset="0"/>
              </a:rPr>
              <a:t>false: </a:t>
            </a:r>
            <a:r>
              <a:rPr lang="en-US" dirty="0">
                <a:latin typeface="Nunito Sans" pitchFamily="2" charset="77"/>
                <a:ea typeface="Fira Code" panose="020B0509050000020004" pitchFamily="49" charset="0"/>
              </a:rPr>
              <a:t>circuit off</a:t>
            </a:r>
          </a:p>
          <a:p>
            <a:pPr algn="ctr"/>
            <a:r>
              <a:rPr lang="en-US" dirty="0">
                <a:latin typeface="Fira Code" panose="020B0509050000020004" pitchFamily="49" charset="0"/>
                <a:ea typeface="Fira Code" panose="020B0509050000020004" pitchFamily="49" charset="0"/>
              </a:rPr>
              <a:t>true: </a:t>
            </a:r>
            <a:r>
              <a:rPr lang="en-US" dirty="0">
                <a:latin typeface="Source Sans Pro" panose="020B0503030403020204" pitchFamily="34" charset="0"/>
                <a:ea typeface="Source Sans Pro" panose="020B0503030403020204" pitchFamily="34" charset="0"/>
              </a:rPr>
              <a:t>circuit on</a:t>
            </a:r>
          </a:p>
        </p:txBody>
      </p:sp>
    </p:spTree>
    <p:extLst>
      <p:ext uri="{BB962C8B-B14F-4D97-AF65-F5344CB8AC3E}">
        <p14:creationId xmlns:p14="http://schemas.microsoft.com/office/powerpoint/2010/main" val="36980555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65B6F4-B9B9-BA4F-B8DA-F5D7FDD36F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NOT gate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98583DB-A902-F14C-B1F0-56FD0F4CE9C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543778"/>
            <a:ext cx="7886700" cy="4351338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Goal:  </a:t>
            </a:r>
            <a:r>
              <a:rPr lang="en-US" dirty="0">
                <a:latin typeface="Fira Code" panose="020B0509050000020004" pitchFamily="49" charset="0"/>
                <a:ea typeface="Fira Code" panose="020B0509050000020004" pitchFamily="49" charset="0"/>
              </a:rPr>
              <a:t>OUT </a:t>
            </a:r>
            <a:r>
              <a:rPr lang="en-US" dirty="0">
                <a:latin typeface="Fira Code" panose="020B0509050000020004" pitchFamily="49" charset="0"/>
                <a:ea typeface="Fira Code" panose="020B0509050000020004" pitchFamily="49" charset="0"/>
                <a:sym typeface="Wingdings" pitchFamily="2" charset="2"/>
              </a:rPr>
              <a:t>= </a:t>
            </a:r>
            <a:r>
              <a:rPr lang="en-US" dirty="0">
                <a:latin typeface="Fira Code" panose="020B0509050000020004" pitchFamily="49" charset="0"/>
                <a:ea typeface="Fira Code" panose="020B0509050000020004" pitchFamily="49" charset="0"/>
              </a:rPr>
              <a:t>!A</a:t>
            </a:r>
            <a:endParaRPr lang="en-US" dirty="0"/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5190EF59-AA99-FA49-8F90-946936BDA5E9}"/>
              </a:ext>
            </a:extLst>
          </p:cNvPr>
          <p:cNvSpPr txBox="1"/>
          <p:nvPr/>
        </p:nvSpPr>
        <p:spPr>
          <a:xfrm>
            <a:off x="5478823" y="1632327"/>
            <a:ext cx="94128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dirty="0">
                <a:latin typeface="Nunito Sans" pitchFamily="2" charset="77"/>
              </a:rPr>
              <a:t>voltage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EA8DC0D2-C3CB-424B-928F-0BAAFF7709BA}"/>
              </a:ext>
            </a:extLst>
          </p:cNvPr>
          <p:cNvSpPr txBox="1"/>
          <p:nvPr/>
        </p:nvSpPr>
        <p:spPr>
          <a:xfrm>
            <a:off x="5486837" y="6220256"/>
            <a:ext cx="92525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dirty="0">
                <a:latin typeface="Nunito Sans" pitchFamily="2" charset="77"/>
              </a:rPr>
              <a:t>ground</a:t>
            </a: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10" name="Ink 9">
                <a:extLst>
                  <a:ext uri="{FF2B5EF4-FFF2-40B4-BE49-F238E27FC236}">
                    <a16:creationId xmlns:a16="http://schemas.microsoft.com/office/drawing/2014/main" id="{55023F87-94F0-B448-837E-89623DB115B8}"/>
                  </a:ext>
                </a:extLst>
              </p14:cNvPr>
              <p14:cNvContentPartPr/>
              <p14:nvPr/>
            </p14:nvContentPartPr>
            <p14:xfrm>
              <a:off x="6727701" y="4560605"/>
              <a:ext cx="863640" cy="230760"/>
            </p14:xfrm>
          </p:contentPart>
        </mc:Choice>
        <mc:Fallback xmlns="">
          <p:pic>
            <p:nvPicPr>
              <p:cNvPr id="10" name="Ink 9">
                <a:extLst>
                  <a:ext uri="{FF2B5EF4-FFF2-40B4-BE49-F238E27FC236}">
                    <a16:creationId xmlns:a16="http://schemas.microsoft.com/office/drawing/2014/main" id="{55023F87-94F0-B448-837E-89623DB115B8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6664701" y="4497605"/>
                <a:ext cx="989280" cy="356400"/>
              </a:xfrm>
              <a:prstGeom prst="rect">
                <a:avLst/>
              </a:prstGeom>
            </p:spPr>
          </p:pic>
        </mc:Fallback>
      </mc:AlternateContent>
      <p:sp>
        <p:nvSpPr>
          <p:cNvPr id="37" name="Rectangle 36">
            <a:extLst>
              <a:ext uri="{FF2B5EF4-FFF2-40B4-BE49-F238E27FC236}">
                <a16:creationId xmlns:a16="http://schemas.microsoft.com/office/drawing/2014/main" id="{F852C090-4F36-664B-BF51-F6113D617BD9}"/>
              </a:ext>
            </a:extLst>
          </p:cNvPr>
          <p:cNvSpPr/>
          <p:nvPr/>
        </p:nvSpPr>
        <p:spPr>
          <a:xfrm>
            <a:off x="6859200" y="1755648"/>
            <a:ext cx="1907114" cy="953236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600" dirty="0">
                <a:latin typeface="Fira Code" panose="020B0509050000020004" pitchFamily="49" charset="0"/>
                <a:ea typeface="Fira Code" panose="020B0509050000020004" pitchFamily="49" charset="0"/>
              </a:rPr>
              <a:t>OUT</a:t>
            </a:r>
            <a:r>
              <a:rPr lang="en-US" sz="1600" dirty="0">
                <a:latin typeface="Nunito Sans" pitchFamily="2" charset="77"/>
              </a:rPr>
              <a:t> is </a:t>
            </a:r>
            <a:r>
              <a:rPr lang="en-US" sz="1600" dirty="0">
                <a:latin typeface="Fira Code" panose="020B0509050000020004" pitchFamily="49" charset="0"/>
                <a:ea typeface="Fira Code" panose="020B0509050000020004" pitchFamily="49" charset="0"/>
              </a:rPr>
              <a:t>true</a:t>
            </a:r>
            <a:r>
              <a:rPr lang="en-US" sz="1600" dirty="0">
                <a:latin typeface="Nunito Sans" pitchFamily="2" charset="77"/>
              </a:rPr>
              <a:t> when </a:t>
            </a:r>
            <a:r>
              <a:rPr lang="en-US" sz="1600" dirty="0">
                <a:latin typeface="Fira Code" panose="020B0509050000020004" pitchFamily="49" charset="0"/>
                <a:ea typeface="Fira Code" panose="020B0509050000020004" pitchFamily="49" charset="0"/>
              </a:rPr>
              <a:t>A</a:t>
            </a:r>
            <a:r>
              <a:rPr lang="en-US" sz="1600" dirty="0">
                <a:latin typeface="Nunito Sans" pitchFamily="2" charset="77"/>
                <a:ea typeface="Fira Code" panose="020B0509050000020004" pitchFamily="49" charset="0"/>
              </a:rPr>
              <a:t> is </a:t>
            </a:r>
            <a:r>
              <a:rPr lang="en-US" sz="1600" dirty="0">
                <a:latin typeface="Fira Code" panose="020B0509050000020004" pitchFamily="49" charset="0"/>
                <a:ea typeface="Fira Code" panose="020B0509050000020004" pitchFamily="49" charset="0"/>
              </a:rPr>
              <a:t>false</a:t>
            </a:r>
            <a:r>
              <a:rPr lang="en-US" sz="1600" dirty="0">
                <a:latin typeface="Nunito Sans" pitchFamily="2" charset="77"/>
              </a:rPr>
              <a:t>!</a:t>
            </a: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D098B0A4-1699-F740-8A1D-18F4C9908475}"/>
              </a:ext>
            </a:extLst>
          </p:cNvPr>
          <p:cNvSpPr/>
          <p:nvPr/>
        </p:nvSpPr>
        <p:spPr>
          <a:xfrm>
            <a:off x="6420106" y="247640"/>
            <a:ext cx="2459061" cy="715244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>
                <a:latin typeface="Fira Code" panose="020B0509050000020004" pitchFamily="49" charset="0"/>
                <a:ea typeface="Fira Code" panose="020B0509050000020004" pitchFamily="49" charset="0"/>
              </a:rPr>
              <a:t>false: </a:t>
            </a:r>
            <a:r>
              <a:rPr lang="en-US" dirty="0">
                <a:latin typeface="Nunito Sans" pitchFamily="2" charset="77"/>
                <a:ea typeface="Fira Code" panose="020B0509050000020004" pitchFamily="49" charset="0"/>
              </a:rPr>
              <a:t>circuit off</a:t>
            </a:r>
          </a:p>
          <a:p>
            <a:pPr algn="ctr"/>
            <a:r>
              <a:rPr lang="en-US" dirty="0">
                <a:latin typeface="Fira Code" panose="020B0509050000020004" pitchFamily="49" charset="0"/>
                <a:ea typeface="Fira Code" panose="020B0509050000020004" pitchFamily="49" charset="0"/>
              </a:rPr>
              <a:t>true: </a:t>
            </a:r>
            <a:r>
              <a:rPr lang="en-US" dirty="0">
                <a:latin typeface="Source Sans Pro" panose="020B0503030403020204" pitchFamily="34" charset="0"/>
                <a:ea typeface="Source Sans Pro" panose="020B0503030403020204" pitchFamily="34" charset="0"/>
              </a:rPr>
              <a:t>circuit on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F64040B-B7F2-7442-B8CC-CC1C9BF37C0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16815" y="1957906"/>
            <a:ext cx="5074526" cy="4234856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6">
            <p14:nvContentPartPr>
              <p14:cNvPr id="6" name="Ink 5">
                <a:extLst>
                  <a:ext uri="{FF2B5EF4-FFF2-40B4-BE49-F238E27FC236}">
                    <a16:creationId xmlns:a16="http://schemas.microsoft.com/office/drawing/2014/main" id="{1E982ED0-FE42-FA48-B495-A2DF21057C2F}"/>
                  </a:ext>
                </a:extLst>
              </p14:cNvPr>
              <p14:cNvContentPartPr/>
              <p14:nvPr/>
            </p14:nvContentPartPr>
            <p14:xfrm>
              <a:off x="6875301" y="4234085"/>
              <a:ext cx="801000" cy="267480"/>
            </p14:xfrm>
          </p:contentPart>
        </mc:Choice>
        <mc:Fallback xmlns="">
          <p:pic>
            <p:nvPicPr>
              <p:cNvPr id="6" name="Ink 5">
                <a:extLst>
                  <a:ext uri="{FF2B5EF4-FFF2-40B4-BE49-F238E27FC236}">
                    <a16:creationId xmlns:a16="http://schemas.microsoft.com/office/drawing/2014/main" id="{1E982ED0-FE42-FA48-B495-A2DF21057C2F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6812301" y="4171085"/>
                <a:ext cx="926640" cy="3931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4678267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A2D64A-5AA4-864D-81A2-583DA650C4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Gates Galore!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FB7EA494-CFC3-9345-A89B-19743D2C02D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54282"/>
          <a:stretch/>
        </p:blipFill>
        <p:spPr>
          <a:xfrm>
            <a:off x="967408" y="1690689"/>
            <a:ext cx="7209183" cy="1631469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DDA68F68-7ED2-874A-962E-EC816AB99A1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54282"/>
          <a:stretch/>
        </p:blipFill>
        <p:spPr>
          <a:xfrm>
            <a:off x="967416" y="4052538"/>
            <a:ext cx="7209175" cy="1631469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D6BB40F1-DCE6-2848-B186-7E5340D109C5}"/>
              </a:ext>
            </a:extLst>
          </p:cNvPr>
          <p:cNvSpPr txBox="1"/>
          <p:nvPr/>
        </p:nvSpPr>
        <p:spPr>
          <a:xfrm>
            <a:off x="1126435" y="3429000"/>
            <a:ext cx="15632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dirty="0">
                <a:latin typeface="Fira Code" panose="020B0509050000020004" pitchFamily="49" charset="0"/>
                <a:ea typeface="Fira Code" panose="020B0509050000020004" pitchFamily="49" charset="0"/>
              </a:rPr>
              <a:t>Q = A || B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4A2BF1B-3F6F-8B4E-ACF8-BC9B2D911735}"/>
              </a:ext>
            </a:extLst>
          </p:cNvPr>
          <p:cNvSpPr txBox="1"/>
          <p:nvPr/>
        </p:nvSpPr>
        <p:spPr>
          <a:xfrm>
            <a:off x="3690730" y="3429000"/>
            <a:ext cx="15632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dirty="0">
                <a:latin typeface="Fira Code" panose="020B0509050000020004" pitchFamily="49" charset="0"/>
                <a:ea typeface="Fira Code" panose="020B0509050000020004" pitchFamily="49" charset="0"/>
              </a:rPr>
              <a:t>Q = A &amp;&amp; B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8369202-6F4F-3B46-96D3-DFDD131342D2}"/>
              </a:ext>
            </a:extLst>
          </p:cNvPr>
          <p:cNvSpPr txBox="1"/>
          <p:nvPr/>
        </p:nvSpPr>
        <p:spPr>
          <a:xfrm>
            <a:off x="6255025" y="3429000"/>
            <a:ext cx="14253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dirty="0">
                <a:latin typeface="Fira Code" panose="020B0509050000020004" pitchFamily="49" charset="0"/>
                <a:ea typeface="Fira Code" panose="020B0509050000020004" pitchFamily="49" charset="0"/>
              </a:rPr>
              <a:t>Q = A ^ B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7C7C662-36DD-7046-80D0-4564EE88253C}"/>
              </a:ext>
            </a:extLst>
          </p:cNvPr>
          <p:cNvSpPr txBox="1"/>
          <p:nvPr/>
        </p:nvSpPr>
        <p:spPr>
          <a:xfrm>
            <a:off x="919647" y="5793303"/>
            <a:ext cx="1976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dirty="0">
                <a:latin typeface="Fira Code" panose="020B0509050000020004" pitchFamily="49" charset="0"/>
                <a:ea typeface="Fira Code" panose="020B0509050000020004" pitchFamily="49" charset="0"/>
              </a:rPr>
              <a:t>Q = !(A || B)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FEB4469-382D-774E-AB1E-D6E29530BCCD}"/>
              </a:ext>
            </a:extLst>
          </p:cNvPr>
          <p:cNvSpPr txBox="1"/>
          <p:nvPr/>
        </p:nvSpPr>
        <p:spPr>
          <a:xfrm>
            <a:off x="3483942" y="5793303"/>
            <a:ext cx="1976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dirty="0">
                <a:latin typeface="Fira Code" panose="020B0509050000020004" pitchFamily="49" charset="0"/>
                <a:ea typeface="Fira Code" panose="020B0509050000020004" pitchFamily="49" charset="0"/>
              </a:rPr>
              <a:t>Q = !(A &amp;&amp; B)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12F4F735-FE8A-D444-A09C-22D8F5766733}"/>
              </a:ext>
            </a:extLst>
          </p:cNvPr>
          <p:cNvSpPr txBox="1"/>
          <p:nvPr/>
        </p:nvSpPr>
        <p:spPr>
          <a:xfrm>
            <a:off x="6461812" y="5793303"/>
            <a:ext cx="10118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dirty="0">
                <a:latin typeface="Fira Code" panose="020B0509050000020004" pitchFamily="49" charset="0"/>
                <a:ea typeface="Fira Code" panose="020B0509050000020004" pitchFamily="49" charset="0"/>
              </a:rPr>
              <a:t>Q = !A</a:t>
            </a:r>
          </a:p>
        </p:txBody>
      </p:sp>
    </p:spTree>
    <p:extLst>
      <p:ext uri="{BB962C8B-B14F-4D97-AF65-F5344CB8AC3E}">
        <p14:creationId xmlns:p14="http://schemas.microsoft.com/office/powerpoint/2010/main" val="177115666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CFB0C7-F05B-2542-9E9F-90F2C8D6B0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Gates can be combined…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4C71CEB-044A-5140-859C-4E2D2DC0AE7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/>
              <a:t>To build more complex circuits</a:t>
            </a:r>
          </a:p>
          <a:p>
            <a:pPr lvl="1"/>
            <a:r>
              <a:rPr lang="en-US" dirty="0"/>
              <a:t>Addition, subtraction, multiplication, comparison, etc.</a:t>
            </a:r>
          </a:p>
          <a:p>
            <a:pPr marL="457200" lvl="1" indent="0">
              <a:buNone/>
            </a:pPr>
            <a:endParaRPr lang="en-US" dirty="0"/>
          </a:p>
          <a:p>
            <a:r>
              <a:rPr lang="en-US" dirty="0"/>
              <a:t>The CPU in your computer contains </a:t>
            </a:r>
            <a:r>
              <a:rPr lang="en-US" b="1" dirty="0"/>
              <a:t>billions</a:t>
            </a:r>
            <a:r>
              <a:rPr lang="en-US" dirty="0"/>
              <a:t> of transistors arranged into these circuits</a:t>
            </a:r>
          </a:p>
          <a:p>
            <a:pPr lvl="1"/>
            <a:r>
              <a:rPr lang="en-US" dirty="0"/>
              <a:t>Performs these operations billions </a:t>
            </a:r>
            <a:br>
              <a:rPr lang="en-US" dirty="0"/>
            </a:br>
            <a:r>
              <a:rPr lang="en-US" dirty="0"/>
              <a:t>of times </a:t>
            </a:r>
            <a:r>
              <a:rPr lang="en-US" i="1" dirty="0"/>
              <a:t>per second</a:t>
            </a:r>
          </a:p>
          <a:p>
            <a:pPr lvl="1"/>
            <a:endParaRPr lang="en-US" dirty="0"/>
          </a:p>
          <a:p>
            <a:pPr lvl="1"/>
            <a:endParaRPr lang="en-US" dirty="0"/>
          </a:p>
          <a:p>
            <a:r>
              <a:rPr lang="en-US" dirty="0"/>
              <a:t>How do we tell the CPU what to do?</a:t>
            </a:r>
          </a:p>
          <a:p>
            <a:pPr lvl="1"/>
            <a:r>
              <a:rPr lang="en-US" dirty="0"/>
              <a:t>Could switch wires on and off, but…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5198619-6203-7441-B404-D24A99F2E66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4309" r="14309"/>
          <a:stretch/>
        </p:blipFill>
        <p:spPr>
          <a:xfrm>
            <a:off x="6820928" y="3760574"/>
            <a:ext cx="2323071" cy="1548713"/>
          </a:xfrm>
          <a:prstGeom prst="rect">
            <a:avLst/>
          </a:prstGeom>
          <a:effectLst/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F146D63C-90FD-6E42-8CDB-407BDFD060EB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r="13077" b="12737"/>
          <a:stretch/>
        </p:blipFill>
        <p:spPr>
          <a:xfrm>
            <a:off x="6820929" y="5309287"/>
            <a:ext cx="2323071" cy="1548713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9D696BC5-3935-A44B-B6A8-63632AA5A6A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535680" y="4189649"/>
            <a:ext cx="1227328" cy="1042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19361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1CE96F-9B29-BB45-9D51-3A8DFFCB18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Computer Instructions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DACA032-8D58-E344-A20B-A9B89951947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/>
              <a:t>We can feed certain instructions into a computer and retrieve the results.</a:t>
            </a:r>
          </a:p>
          <a:p>
            <a:r>
              <a:rPr lang="en-US" dirty="0"/>
              <a:t>But what does an instruction look like? </a:t>
            </a:r>
            <a:br>
              <a:rPr lang="en-US" dirty="0"/>
            </a:br>
            <a:r>
              <a:rPr lang="en-US" dirty="0"/>
              <a:t>How do we know which one to use?</a:t>
            </a:r>
          </a:p>
          <a:p>
            <a:r>
              <a:rPr lang="en-US" dirty="0"/>
              <a:t>Like all other data on a computer, instructions are just binary! (literally translated to electricity on wires)</a:t>
            </a:r>
          </a:p>
          <a:p>
            <a:pPr lvl="1"/>
            <a:r>
              <a:rPr lang="en-US" dirty="0"/>
              <a:t>Example: the number </a:t>
            </a:r>
            <a:r>
              <a:rPr lang="en-US" dirty="0">
                <a:latin typeface="Fira Code" panose="020B0509050000020004" pitchFamily="49" charset="0"/>
                <a:ea typeface="Fira Code" panose="020B0509050000020004" pitchFamily="49" charset="0"/>
              </a:rPr>
              <a:t>0x83</a:t>
            </a:r>
            <a:r>
              <a:rPr lang="en-US" dirty="0"/>
              <a:t> tells computers with Intel processors to add two numbers together.</a:t>
            </a:r>
          </a:p>
          <a:p>
            <a:r>
              <a:rPr lang="en-US" dirty="0"/>
              <a:t>An executable file (program) contains the binary encoding of all its instructions and data.</a:t>
            </a:r>
          </a:p>
          <a:p>
            <a:pPr lvl="1"/>
            <a:r>
              <a:rPr lang="en-US" dirty="0"/>
              <a:t>Example: </a:t>
            </a:r>
            <a:r>
              <a:rPr lang="en-US" dirty="0">
                <a:latin typeface="Fira Code" panose="020B0509050000020004" pitchFamily="49" charset="0"/>
                <a:ea typeface="Fira Code" panose="020B0509050000020004" pitchFamily="49" charset="0"/>
              </a:rPr>
              <a:t>.exe</a:t>
            </a:r>
            <a:r>
              <a:rPr lang="en-US" dirty="0">
                <a:ea typeface="Fira Code" panose="020B0509050000020004" pitchFamily="49" charset="0"/>
              </a:rPr>
              <a:t> </a:t>
            </a:r>
            <a:r>
              <a:rPr lang="en-US" dirty="0"/>
              <a:t>files on Windows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816718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74E0E4-816E-9446-99E4-7E0CBF418A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Instructions Are Limited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122F012-38AB-9843-A98A-9E903980D0F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1304" y="1494971"/>
            <a:ext cx="8481389" cy="5157620"/>
          </a:xfrm>
        </p:spPr>
        <p:txBody>
          <a:bodyPr>
            <a:normAutofit fontScale="92500" lnSpcReduction="10000"/>
          </a:bodyPr>
          <a:lstStyle/>
          <a:p>
            <a:r>
              <a:rPr lang="en-US" dirty="0"/>
              <a:t>The number and types of instructions that a CPU can perform is </a:t>
            </a:r>
            <a:r>
              <a:rPr lang="en-US" b="1" dirty="0"/>
              <a:t>always</a:t>
            </a:r>
            <a:r>
              <a:rPr lang="en-US" dirty="0"/>
              <a:t> limited.</a:t>
            </a:r>
          </a:p>
          <a:p>
            <a:pPr lvl="1"/>
            <a:r>
              <a:rPr lang="en-US" dirty="0"/>
              <a:t>Can’t change the circuits after the CPU is built!</a:t>
            </a:r>
          </a:p>
          <a:p>
            <a:r>
              <a:rPr lang="en-US" dirty="0"/>
              <a:t>Example: with Lightbot, you could only perform a certain number of actions: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r>
              <a:rPr lang="en-US" dirty="0"/>
              <a:t>The instructions that a specific type of computer can understand are defined by the Instruction Set Architecture (ISA).</a:t>
            </a:r>
          </a:p>
          <a:p>
            <a:pPr lvl="1"/>
            <a:r>
              <a:rPr lang="en-US" dirty="0"/>
              <a:t>The CPU and other hardware are designed to understand </a:t>
            </a:r>
            <a:r>
              <a:rPr lang="en-US" b="1" dirty="0"/>
              <a:t>only</a:t>
            </a:r>
            <a:r>
              <a:rPr lang="en-US" dirty="0"/>
              <a:t> these predefined instructions.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A475709-4B1C-734F-8A4C-13F8EDB9E8F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68482" y="3732231"/>
            <a:ext cx="5607036" cy="748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8293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A50DF7-BEC9-9948-A888-413DD4115C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Types of Instructions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34C9836-F6E2-024B-A554-3DBE1F453DF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What kinds of operations do you think would be useful for a computer to support?</a:t>
            </a:r>
          </a:p>
          <a:p>
            <a:pPr lvl="1"/>
            <a:r>
              <a:rPr lang="en-US" dirty="0"/>
              <a:t>Talk with your neighbor!</a:t>
            </a:r>
          </a:p>
          <a:p>
            <a:pPr lvl="2"/>
            <a:r>
              <a:rPr lang="en-US" dirty="0"/>
              <a:t>Shut down the computer</a:t>
            </a:r>
          </a:p>
          <a:p>
            <a:pPr lvl="2"/>
            <a:r>
              <a:rPr lang="en-US" dirty="0"/>
              <a:t>Arithmetic</a:t>
            </a:r>
          </a:p>
          <a:p>
            <a:pPr lvl="2"/>
            <a:r>
              <a:rPr lang="en-US" dirty="0"/>
              <a:t>User input</a:t>
            </a:r>
          </a:p>
          <a:p>
            <a:pPr lvl="2"/>
            <a:r>
              <a:rPr lang="en-US" dirty="0"/>
              <a:t>Taking pictures</a:t>
            </a:r>
          </a:p>
          <a:p>
            <a:pPr lvl="2"/>
            <a:r>
              <a:rPr lang="en-US" dirty="0"/>
              <a:t>Internet access</a:t>
            </a:r>
          </a:p>
        </p:txBody>
      </p:sp>
    </p:spTree>
    <p:extLst>
      <p:ext uri="{BB962C8B-B14F-4D97-AF65-F5344CB8AC3E}">
        <p14:creationId xmlns:p14="http://schemas.microsoft.com/office/powerpoint/2010/main" val="3660136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7219CF-D17A-CF4E-80A7-906FF869C0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Administrivia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D7D8F65-76EF-424A-B5BE-853C70F267A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7565" y="1625601"/>
            <a:ext cx="8511657" cy="4867274"/>
          </a:xfrm>
        </p:spPr>
        <p:txBody>
          <a:bodyPr/>
          <a:lstStyle/>
          <a:p>
            <a:r>
              <a:rPr lang="en-US" dirty="0"/>
              <a:t>Assignments</a:t>
            </a:r>
          </a:p>
          <a:p>
            <a:pPr lvl="1"/>
            <a:r>
              <a:rPr lang="en-US" dirty="0"/>
              <a:t>Controlling Elli due tonight</a:t>
            </a:r>
          </a:p>
          <a:p>
            <a:pPr lvl="1"/>
            <a:r>
              <a:rPr lang="en-US" dirty="0"/>
              <a:t>Portfolio Update 2 due next Wednesday (Feb 26)</a:t>
            </a:r>
          </a:p>
          <a:p>
            <a:pPr lvl="1"/>
            <a:r>
              <a:rPr lang="en-US" dirty="0"/>
              <a:t>Tic-Tac-Toe (last programming assignment until your final project!) due next Thursday (Feb 27)</a:t>
            </a:r>
          </a:p>
          <a:p>
            <a:r>
              <a:rPr lang="en-US" dirty="0"/>
              <a:t>Looking ahead…</a:t>
            </a:r>
          </a:p>
          <a:p>
            <a:pPr lvl="1"/>
            <a:r>
              <a:rPr lang="en-US" dirty="0"/>
              <a:t>Final project design document due next Friday (Feb 28)</a:t>
            </a:r>
          </a:p>
          <a:p>
            <a:pPr lvl="1"/>
            <a:r>
              <a:rPr lang="en-US" dirty="0"/>
              <a:t>Living Computers Museum report due Mar 2</a:t>
            </a:r>
          </a:p>
          <a:p>
            <a:r>
              <a:rPr lang="en-US" dirty="0"/>
              <a:t>Guest lecture next Monday: HCI</a:t>
            </a:r>
          </a:p>
        </p:txBody>
      </p:sp>
    </p:spTree>
    <p:extLst>
      <p:ext uri="{BB962C8B-B14F-4D97-AF65-F5344CB8AC3E}">
        <p14:creationId xmlns:p14="http://schemas.microsoft.com/office/powerpoint/2010/main" val="413243941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F6943F-600E-FD42-95DC-A6EF15F287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Types of Instructions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015CAD-CD6C-9F46-A84F-B2FD0CB934E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7565" y="1548719"/>
            <a:ext cx="8348869" cy="5133974"/>
          </a:xfrm>
        </p:spPr>
        <p:txBody>
          <a:bodyPr>
            <a:normAutofit lnSpcReduction="10000"/>
          </a:bodyPr>
          <a:lstStyle/>
          <a:p>
            <a:r>
              <a:rPr lang="en-US" dirty="0"/>
              <a:t>Arithmetic operations</a:t>
            </a:r>
            <a:br>
              <a:rPr lang="en-US" dirty="0"/>
            </a:br>
            <a:endParaRPr lang="en-US" dirty="0"/>
          </a:p>
          <a:p>
            <a:r>
              <a:rPr lang="en-US" dirty="0"/>
              <a:t>Control flow: what should we do next?</a:t>
            </a:r>
          </a:p>
          <a:p>
            <a:pPr lvl="1"/>
            <a:r>
              <a:rPr lang="en-US" dirty="0"/>
              <a:t>Normally, instructions are executed sequentially. However, we can use control flow instructions to:</a:t>
            </a:r>
          </a:p>
          <a:p>
            <a:pPr lvl="2"/>
            <a:r>
              <a:rPr lang="en-US" b="1" dirty="0"/>
              <a:t>Jump</a:t>
            </a:r>
            <a:r>
              <a:rPr lang="en-US" dirty="0"/>
              <a:t> to function calls</a:t>
            </a:r>
          </a:p>
          <a:p>
            <a:pPr lvl="2"/>
            <a:r>
              <a:rPr lang="en-US" b="1" dirty="0"/>
              <a:t>Possibly jump</a:t>
            </a:r>
            <a:r>
              <a:rPr lang="en-US" dirty="0"/>
              <a:t> on conditional branches </a:t>
            </a:r>
          </a:p>
          <a:p>
            <a:pPr lvl="2"/>
            <a:r>
              <a:rPr lang="en-US" b="1" dirty="0"/>
              <a:t>Possibly jump</a:t>
            </a:r>
            <a:r>
              <a:rPr lang="en-US" dirty="0"/>
              <a:t> in loops</a:t>
            </a:r>
          </a:p>
          <a:p>
            <a:r>
              <a:rPr lang="en-US" dirty="0"/>
              <a:t>Transfer data between CPU and memory</a:t>
            </a:r>
          </a:p>
          <a:p>
            <a:pPr lvl="1"/>
            <a:r>
              <a:rPr lang="en-US" b="1" dirty="0"/>
              <a:t>Load</a:t>
            </a:r>
            <a:r>
              <a:rPr lang="en-US" dirty="0"/>
              <a:t> data from memory into CPU</a:t>
            </a:r>
          </a:p>
          <a:p>
            <a:pPr lvl="1"/>
            <a:r>
              <a:rPr lang="en-US" b="1" dirty="0"/>
              <a:t>Store</a:t>
            </a:r>
            <a:r>
              <a:rPr lang="en-US" dirty="0"/>
              <a:t> data from CPU into memory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C65D8D7-52BB-5C4F-B180-AD598C5E297C}"/>
              </a:ext>
            </a:extLst>
          </p:cNvPr>
          <p:cNvSpPr/>
          <p:nvPr/>
        </p:nvSpPr>
        <p:spPr>
          <a:xfrm>
            <a:off x="1233913" y="2054351"/>
            <a:ext cx="1821882" cy="4401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Fira Code" panose="020B0509050000020004" pitchFamily="49" charset="0"/>
                <a:ea typeface="Fira Code" panose="020B0509050000020004" pitchFamily="49" charset="0"/>
              </a:rPr>
              <a:t>c = a + b;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C7377D46-0CF1-0540-8A8A-C25DA868C1A8}"/>
              </a:ext>
            </a:extLst>
          </p:cNvPr>
          <p:cNvSpPr/>
          <p:nvPr/>
        </p:nvSpPr>
        <p:spPr>
          <a:xfrm>
            <a:off x="3661059" y="2054351"/>
            <a:ext cx="1821882" cy="4401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Fira Code" panose="020B0509050000020004" pitchFamily="49" charset="0"/>
                <a:ea typeface="Fira Code" panose="020B0509050000020004" pitchFamily="49" charset="0"/>
              </a:rPr>
              <a:t>z = x * y;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46A8705E-D88A-0E43-A80A-E0A7E6C81D99}"/>
              </a:ext>
            </a:extLst>
          </p:cNvPr>
          <p:cNvSpPr/>
          <p:nvPr/>
        </p:nvSpPr>
        <p:spPr>
          <a:xfrm>
            <a:off x="6088204" y="2054351"/>
            <a:ext cx="1982370" cy="4401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 err="1">
                <a:latin typeface="Fira Code" panose="020B0509050000020004" pitchFamily="49" charset="0"/>
                <a:ea typeface="Fira Code" panose="020B0509050000020004" pitchFamily="49" charset="0"/>
              </a:rPr>
              <a:t>i</a:t>
            </a:r>
            <a:r>
              <a:rPr lang="en-US" sz="2000" dirty="0">
                <a:latin typeface="Fira Code" panose="020B0509050000020004" pitchFamily="49" charset="0"/>
                <a:ea typeface="Fira Code" panose="020B0509050000020004" pitchFamily="49" charset="0"/>
              </a:rPr>
              <a:t> = h &amp;&amp; j;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28B789D5-36A2-5247-B562-F050AD15DAA4}"/>
              </a:ext>
            </a:extLst>
          </p:cNvPr>
          <p:cNvSpPr/>
          <p:nvPr/>
        </p:nvSpPr>
        <p:spPr>
          <a:xfrm>
            <a:off x="6867353" y="3831576"/>
            <a:ext cx="2091116" cy="11849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b="1" dirty="0">
                <a:solidFill>
                  <a:srgbClr val="2E8B57"/>
                </a:solidFill>
                <a:latin typeface="Fira Code" panose="020B0509050000020004" pitchFamily="49" charset="0"/>
              </a:rPr>
              <a:t>int</a:t>
            </a:r>
            <a:r>
              <a:rPr lang="en-US" sz="1600" dirty="0">
                <a:latin typeface="Fira Code" panose="020B0509050000020004" pitchFamily="49" charset="0"/>
              </a:rPr>
              <a:t> </a:t>
            </a:r>
            <a:r>
              <a:rPr lang="en-US" sz="1600" dirty="0" err="1">
                <a:latin typeface="Fira Code" panose="020B0509050000020004" pitchFamily="49" charset="0"/>
              </a:rPr>
              <a:t>i</a:t>
            </a:r>
            <a:r>
              <a:rPr lang="en-US" sz="1600" dirty="0">
                <a:latin typeface="Fira Code" panose="020B0509050000020004" pitchFamily="49" charset="0"/>
              </a:rPr>
              <a:t> </a:t>
            </a:r>
            <a:r>
              <a:rPr lang="en-US" sz="1600" dirty="0">
                <a:solidFill>
                  <a:srgbClr val="676767"/>
                </a:solidFill>
                <a:latin typeface="Fira Code" panose="020B0509050000020004" pitchFamily="49" charset="0"/>
              </a:rPr>
              <a:t>=</a:t>
            </a:r>
            <a:r>
              <a:rPr lang="en-US" sz="1600" dirty="0">
                <a:latin typeface="Fira Code" panose="020B0509050000020004" pitchFamily="49" charset="0"/>
              </a:rPr>
              <a:t> </a:t>
            </a:r>
            <a:r>
              <a:rPr lang="en-US" sz="1600" dirty="0">
                <a:solidFill>
                  <a:srgbClr val="FF1493"/>
                </a:solidFill>
                <a:latin typeface="Fira Code" panose="020B0509050000020004" pitchFamily="49" charset="0"/>
              </a:rPr>
              <a:t>0</a:t>
            </a:r>
            <a:r>
              <a:rPr lang="en-US" sz="1600" dirty="0">
                <a:solidFill>
                  <a:srgbClr val="676767"/>
                </a:solidFill>
                <a:latin typeface="Fira Code" panose="020B0509050000020004" pitchFamily="49" charset="0"/>
              </a:rPr>
              <a:t>;</a:t>
            </a:r>
            <a:endParaRPr lang="en-US" sz="1600" dirty="0">
              <a:latin typeface="Fira Code" panose="020B0509050000020004" pitchFamily="49" charset="0"/>
            </a:endParaRPr>
          </a:p>
          <a:p>
            <a:r>
              <a:rPr lang="en-US" sz="1600" b="1" dirty="0">
                <a:solidFill>
                  <a:srgbClr val="2E8B57"/>
                </a:solidFill>
                <a:latin typeface="Fira Code" panose="020B0509050000020004" pitchFamily="49" charset="0"/>
              </a:rPr>
              <a:t>while</a:t>
            </a:r>
            <a:r>
              <a:rPr lang="en-US" sz="1600" dirty="0">
                <a:solidFill>
                  <a:srgbClr val="000000"/>
                </a:solidFill>
                <a:latin typeface="Fira Code" panose="020B0509050000020004" pitchFamily="49" charset="0"/>
              </a:rPr>
              <a:t> </a:t>
            </a:r>
            <a:r>
              <a:rPr lang="en-US" sz="1600" dirty="0">
                <a:solidFill>
                  <a:srgbClr val="676767"/>
                </a:solidFill>
                <a:latin typeface="Fira Code" panose="020B0509050000020004" pitchFamily="49" charset="0"/>
              </a:rPr>
              <a:t>(</a:t>
            </a:r>
            <a:r>
              <a:rPr lang="en-US" sz="1600" dirty="0" err="1">
                <a:solidFill>
                  <a:srgbClr val="000000"/>
                </a:solidFill>
                <a:latin typeface="Fira Code" panose="020B0509050000020004" pitchFamily="49" charset="0"/>
              </a:rPr>
              <a:t>i</a:t>
            </a:r>
            <a:r>
              <a:rPr lang="en-US" sz="1600" dirty="0">
                <a:solidFill>
                  <a:srgbClr val="000000"/>
                </a:solidFill>
                <a:latin typeface="Fira Code" panose="020B0509050000020004" pitchFamily="49" charset="0"/>
              </a:rPr>
              <a:t> </a:t>
            </a:r>
            <a:r>
              <a:rPr lang="en-US" sz="1600" dirty="0">
                <a:solidFill>
                  <a:srgbClr val="676767"/>
                </a:solidFill>
                <a:latin typeface="Fira Code" panose="020B0509050000020004" pitchFamily="49" charset="0"/>
              </a:rPr>
              <a:t>&lt;</a:t>
            </a:r>
            <a:r>
              <a:rPr lang="en-US" sz="1600" dirty="0">
                <a:solidFill>
                  <a:srgbClr val="000000"/>
                </a:solidFill>
                <a:latin typeface="Fira Code" panose="020B0509050000020004" pitchFamily="49" charset="0"/>
              </a:rPr>
              <a:t> </a:t>
            </a:r>
            <a:r>
              <a:rPr lang="en-US" sz="1600" dirty="0">
                <a:solidFill>
                  <a:srgbClr val="FF1493"/>
                </a:solidFill>
                <a:latin typeface="Fira Code" panose="020B0509050000020004" pitchFamily="49" charset="0"/>
              </a:rPr>
              <a:t>3</a:t>
            </a:r>
            <a:r>
              <a:rPr lang="en-US" sz="1600" dirty="0">
                <a:solidFill>
                  <a:srgbClr val="676767"/>
                </a:solidFill>
                <a:latin typeface="Fira Code" panose="020B0509050000020004" pitchFamily="49" charset="0"/>
              </a:rPr>
              <a:t>) {</a:t>
            </a:r>
            <a:endParaRPr lang="en-US" sz="1600" dirty="0">
              <a:solidFill>
                <a:srgbClr val="2E8B57"/>
              </a:solidFill>
              <a:latin typeface="Fira Code" panose="020B0509050000020004" pitchFamily="49" charset="0"/>
            </a:endParaRPr>
          </a:p>
          <a:p>
            <a:r>
              <a:rPr lang="en-US" sz="1600" dirty="0">
                <a:latin typeface="Fira Code" panose="020B0509050000020004" pitchFamily="49" charset="0"/>
              </a:rPr>
              <a:t>    </a:t>
            </a:r>
            <a:r>
              <a:rPr lang="en-US" sz="1600" dirty="0" err="1">
                <a:latin typeface="Fira Code" panose="020B0509050000020004" pitchFamily="49" charset="0"/>
              </a:rPr>
              <a:t>i</a:t>
            </a:r>
            <a:r>
              <a:rPr lang="en-US" sz="1600" dirty="0">
                <a:latin typeface="Fira Code" panose="020B0509050000020004" pitchFamily="49" charset="0"/>
              </a:rPr>
              <a:t> </a:t>
            </a:r>
            <a:r>
              <a:rPr lang="en-US" sz="1600" dirty="0">
                <a:solidFill>
                  <a:srgbClr val="676767"/>
                </a:solidFill>
                <a:latin typeface="Fira Code" panose="020B0509050000020004" pitchFamily="49" charset="0"/>
              </a:rPr>
              <a:t>=</a:t>
            </a:r>
            <a:r>
              <a:rPr lang="en-US" sz="1600" dirty="0">
                <a:latin typeface="Fira Code" panose="020B0509050000020004" pitchFamily="49" charset="0"/>
              </a:rPr>
              <a:t> </a:t>
            </a:r>
            <a:r>
              <a:rPr lang="en-US" sz="1600" dirty="0" err="1">
                <a:latin typeface="Fira Code" panose="020B0509050000020004" pitchFamily="49" charset="0"/>
              </a:rPr>
              <a:t>i</a:t>
            </a:r>
            <a:r>
              <a:rPr lang="en-US" sz="1600" dirty="0">
                <a:latin typeface="Fira Code" panose="020B0509050000020004" pitchFamily="49" charset="0"/>
              </a:rPr>
              <a:t> </a:t>
            </a:r>
            <a:r>
              <a:rPr lang="en-US" sz="1600" dirty="0">
                <a:solidFill>
                  <a:srgbClr val="676767"/>
                </a:solidFill>
                <a:latin typeface="Fira Code" panose="020B0509050000020004" pitchFamily="49" charset="0"/>
              </a:rPr>
              <a:t>+</a:t>
            </a:r>
            <a:r>
              <a:rPr lang="en-US" sz="1600" dirty="0">
                <a:latin typeface="Fira Code" panose="020B0509050000020004" pitchFamily="49" charset="0"/>
              </a:rPr>
              <a:t> </a:t>
            </a:r>
            <a:r>
              <a:rPr lang="en-US" sz="1600" dirty="0">
                <a:solidFill>
                  <a:srgbClr val="FF1493"/>
                </a:solidFill>
                <a:latin typeface="Fira Code" panose="020B0509050000020004" pitchFamily="49" charset="0"/>
              </a:rPr>
              <a:t>1</a:t>
            </a:r>
            <a:r>
              <a:rPr lang="en-US" sz="1600" dirty="0">
                <a:solidFill>
                  <a:srgbClr val="676767"/>
                </a:solidFill>
                <a:latin typeface="Fira Code" panose="020B0509050000020004" pitchFamily="49" charset="0"/>
              </a:rPr>
              <a:t>;</a:t>
            </a:r>
            <a:endParaRPr lang="en-US" sz="1600" dirty="0">
              <a:latin typeface="Fira Code" panose="020B0509050000020004" pitchFamily="49" charset="0"/>
            </a:endParaRPr>
          </a:p>
          <a:p>
            <a:r>
              <a:rPr lang="en-US" sz="1600" dirty="0">
                <a:solidFill>
                  <a:srgbClr val="676767"/>
                </a:solidFill>
                <a:latin typeface="Fira Code" panose="020B0509050000020004" pitchFamily="49" charset="0"/>
              </a:rPr>
              <a:t>}</a:t>
            </a:r>
          </a:p>
        </p:txBody>
      </p:sp>
    </p:spTree>
    <p:extLst>
      <p:ext uri="{BB962C8B-B14F-4D97-AF65-F5344CB8AC3E}">
        <p14:creationId xmlns:p14="http://schemas.microsoft.com/office/powerpoint/2010/main" val="42741902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527418-7E55-0949-9711-AA80D6BC69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Aside: Memory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11F8A4F-7390-B84F-BD74-0C199340119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We need somewhere to store information</a:t>
            </a:r>
          </a:p>
          <a:p>
            <a:pPr lvl="1"/>
            <a:r>
              <a:rPr lang="en-US" dirty="0"/>
              <a:t>Instructions for the computer to execute</a:t>
            </a:r>
          </a:p>
          <a:p>
            <a:pPr lvl="1"/>
            <a:r>
              <a:rPr lang="en-US" dirty="0"/>
              <a:t>Data (e.g., variables, files, etc.)</a:t>
            </a:r>
          </a:p>
          <a:p>
            <a:r>
              <a:rPr lang="en-US" dirty="0"/>
              <a:t>Treat memory like a single, massive array</a:t>
            </a:r>
          </a:p>
          <a:p>
            <a:pPr lvl="1"/>
            <a:r>
              <a:rPr lang="en-US" dirty="0"/>
              <a:t>Each entry is the same size (1 byte)</a:t>
            </a:r>
          </a:p>
          <a:p>
            <a:pPr lvl="1"/>
            <a:r>
              <a:rPr lang="en-US" dirty="0"/>
              <a:t>Each entry has an index (</a:t>
            </a:r>
            <a:r>
              <a:rPr lang="en-US" b="1" dirty="0"/>
              <a:t>address</a:t>
            </a:r>
            <a:r>
              <a:rPr lang="en-US" dirty="0"/>
              <a:t>) and a value (</a:t>
            </a:r>
            <a:r>
              <a:rPr lang="en-US" b="1" dirty="0"/>
              <a:t>data</a:t>
            </a:r>
            <a:r>
              <a:rPr lang="en-US" dirty="0"/>
              <a:t>)</a:t>
            </a:r>
          </a:p>
          <a:p>
            <a:r>
              <a:rPr lang="en-US" dirty="0"/>
              <a:t>If instructions need to reference data stored in memory, they can look it up using the address</a:t>
            </a:r>
          </a:p>
          <a:p>
            <a:pPr lvl="1"/>
            <a:r>
              <a:rPr lang="en-US" dirty="0"/>
              <a:t>Just like indexing into an array</a:t>
            </a: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807009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BA2CB7-D3B1-2340-B11F-65BC17F30F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Generating Instructions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3A67DFC-BCCA-8049-A059-ABD39B0964C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We need to specify complex tasks using only simple actions provided by instructions</a:t>
            </a:r>
          </a:p>
          <a:p>
            <a:pPr lvl="1"/>
            <a:r>
              <a:rPr lang="en-US" dirty="0"/>
              <a:t>Luckily, this is done for us – by other programs!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D2BCDA31-9F11-314E-AA94-D6F683916F68}"/>
              </a:ext>
            </a:extLst>
          </p:cNvPr>
          <p:cNvSpPr/>
          <p:nvPr/>
        </p:nvSpPr>
        <p:spPr>
          <a:xfrm>
            <a:off x="1222512" y="3478695"/>
            <a:ext cx="2584174" cy="675861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Nunito Sans" pitchFamily="2" charset="77"/>
              </a:rPr>
              <a:t>High-Level Language</a:t>
            </a:r>
          </a:p>
          <a:p>
            <a:pPr algn="ctr"/>
            <a:r>
              <a:rPr lang="en-US" dirty="0">
                <a:latin typeface="Nunito Sans" pitchFamily="2" charset="77"/>
              </a:rPr>
              <a:t>(Processing)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8FFCA2B7-4924-914F-9869-5CE58BCC16D9}"/>
              </a:ext>
            </a:extLst>
          </p:cNvPr>
          <p:cNvSpPr/>
          <p:nvPr/>
        </p:nvSpPr>
        <p:spPr>
          <a:xfrm>
            <a:off x="1222512" y="4599815"/>
            <a:ext cx="2584174" cy="675862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Nunito Sans" pitchFamily="2" charset="77"/>
              </a:rPr>
              <a:t>Assembly Language</a:t>
            </a:r>
          </a:p>
          <a:p>
            <a:pPr algn="ctr"/>
            <a:r>
              <a:rPr lang="en-US" dirty="0">
                <a:latin typeface="Nunito Sans" pitchFamily="2" charset="77"/>
              </a:rPr>
              <a:t>(x86, MIPS, ARM)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F4F76EA-4ED3-0D45-B88C-0A55E07F6CBC}"/>
              </a:ext>
            </a:extLst>
          </p:cNvPr>
          <p:cNvSpPr/>
          <p:nvPr/>
        </p:nvSpPr>
        <p:spPr>
          <a:xfrm>
            <a:off x="1222512" y="5720934"/>
            <a:ext cx="2584174" cy="67586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Nunito Sans" pitchFamily="2" charset="77"/>
              </a:rPr>
              <a:t>Machine Language</a:t>
            </a:r>
          </a:p>
          <a:p>
            <a:pPr algn="ctr"/>
            <a:r>
              <a:rPr lang="en-US" dirty="0">
                <a:latin typeface="Nunito Sans" pitchFamily="2" charset="77"/>
              </a:rPr>
              <a:t>(Executable File)</a:t>
            </a:r>
          </a:p>
        </p:txBody>
      </p: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64243182-8249-7D48-885C-D63E3917293A}"/>
              </a:ext>
            </a:extLst>
          </p:cNvPr>
          <p:cNvCxnSpPr>
            <a:stCxn id="4" idx="2"/>
            <a:endCxn id="5" idx="0"/>
          </p:cNvCxnSpPr>
          <p:nvPr/>
        </p:nvCxnSpPr>
        <p:spPr>
          <a:xfrm>
            <a:off x="2514599" y="4154556"/>
            <a:ext cx="0" cy="445259"/>
          </a:xfrm>
          <a:prstGeom prst="straightConnector1">
            <a:avLst/>
          </a:prstGeom>
          <a:ln w="41275">
            <a:solidFill>
              <a:schemeClr val="tx1">
                <a:lumMod val="65000"/>
                <a:lumOff val="3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F016E74D-7CB8-BF46-BCF0-660A8ABFE763}"/>
              </a:ext>
            </a:extLst>
          </p:cNvPr>
          <p:cNvCxnSpPr>
            <a:stCxn id="5" idx="2"/>
            <a:endCxn id="6" idx="0"/>
          </p:cNvCxnSpPr>
          <p:nvPr/>
        </p:nvCxnSpPr>
        <p:spPr>
          <a:xfrm>
            <a:off x="2514599" y="5275677"/>
            <a:ext cx="0" cy="445257"/>
          </a:xfrm>
          <a:prstGeom prst="straightConnector1">
            <a:avLst/>
          </a:prstGeom>
          <a:ln w="41275">
            <a:solidFill>
              <a:schemeClr val="tx1">
                <a:lumMod val="65000"/>
                <a:lumOff val="3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Rectangle 11">
            <a:extLst>
              <a:ext uri="{FF2B5EF4-FFF2-40B4-BE49-F238E27FC236}">
                <a16:creationId xmlns:a16="http://schemas.microsoft.com/office/drawing/2014/main" id="{233E767D-310D-9341-971F-9503E3CB5C05}"/>
              </a:ext>
            </a:extLst>
          </p:cNvPr>
          <p:cNvSpPr/>
          <p:nvPr/>
        </p:nvSpPr>
        <p:spPr>
          <a:xfrm>
            <a:off x="5337316" y="3401126"/>
            <a:ext cx="213691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>
                <a:latin typeface="Fira Code" panose="020B0509050000020004" pitchFamily="49" charset="0"/>
              </a:rPr>
              <a:t>temp </a:t>
            </a:r>
            <a:r>
              <a:rPr lang="en-US" sz="1600" dirty="0">
                <a:solidFill>
                  <a:srgbClr val="676767"/>
                </a:solidFill>
                <a:latin typeface="Fira Code" panose="020B0509050000020004" pitchFamily="49" charset="0"/>
              </a:rPr>
              <a:t>=</a:t>
            </a:r>
            <a:r>
              <a:rPr lang="en-US" sz="1600" dirty="0">
                <a:latin typeface="Fira Code" panose="020B0509050000020004" pitchFamily="49" charset="0"/>
              </a:rPr>
              <a:t> v</a:t>
            </a:r>
            <a:r>
              <a:rPr lang="en-US" sz="1600" dirty="0">
                <a:solidFill>
                  <a:srgbClr val="676767"/>
                </a:solidFill>
                <a:latin typeface="Fira Code" panose="020B0509050000020004" pitchFamily="49" charset="0"/>
              </a:rPr>
              <a:t>[</a:t>
            </a:r>
            <a:r>
              <a:rPr lang="en-US" sz="1600" dirty="0">
                <a:latin typeface="Fira Code" panose="020B0509050000020004" pitchFamily="49" charset="0"/>
              </a:rPr>
              <a:t>k</a:t>
            </a:r>
            <a:r>
              <a:rPr lang="en-US" sz="1600" dirty="0">
                <a:solidFill>
                  <a:srgbClr val="676767"/>
                </a:solidFill>
                <a:latin typeface="Fira Code" panose="020B0509050000020004" pitchFamily="49" charset="0"/>
              </a:rPr>
              <a:t>];</a:t>
            </a:r>
            <a:endParaRPr lang="en-US" sz="1600" dirty="0">
              <a:latin typeface="Fira Code" panose="020B05090500000200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Fira Code" panose="020B0509050000020004" pitchFamily="49" charset="0"/>
              </a:rPr>
              <a:t>v</a:t>
            </a:r>
            <a:r>
              <a:rPr lang="en-US" sz="1600" dirty="0">
                <a:solidFill>
                  <a:srgbClr val="676767"/>
                </a:solidFill>
                <a:latin typeface="Fira Code" panose="020B0509050000020004" pitchFamily="49" charset="0"/>
              </a:rPr>
              <a:t>[</a:t>
            </a:r>
            <a:r>
              <a:rPr lang="en-US" sz="1600" dirty="0">
                <a:solidFill>
                  <a:srgbClr val="000000"/>
                </a:solidFill>
                <a:latin typeface="Fira Code" panose="020B0509050000020004" pitchFamily="49" charset="0"/>
              </a:rPr>
              <a:t>k</a:t>
            </a:r>
            <a:r>
              <a:rPr lang="en-US" sz="1600" dirty="0">
                <a:solidFill>
                  <a:srgbClr val="676767"/>
                </a:solidFill>
                <a:latin typeface="Fira Code" panose="020B0509050000020004" pitchFamily="49" charset="0"/>
              </a:rPr>
              <a:t>] =</a:t>
            </a:r>
            <a:r>
              <a:rPr lang="en-US" sz="1600" dirty="0">
                <a:solidFill>
                  <a:srgbClr val="000000"/>
                </a:solidFill>
                <a:latin typeface="Fira Code" panose="020B0509050000020004" pitchFamily="49" charset="0"/>
              </a:rPr>
              <a:t> v</a:t>
            </a:r>
            <a:r>
              <a:rPr lang="en-US" sz="1600" dirty="0">
                <a:solidFill>
                  <a:srgbClr val="676767"/>
                </a:solidFill>
                <a:latin typeface="Fira Code" panose="020B0509050000020004" pitchFamily="49" charset="0"/>
              </a:rPr>
              <a:t>[</a:t>
            </a:r>
            <a:r>
              <a:rPr lang="en-US" sz="1600" dirty="0">
                <a:solidFill>
                  <a:srgbClr val="000000"/>
                </a:solidFill>
                <a:latin typeface="Fira Code" panose="020B0509050000020004" pitchFamily="49" charset="0"/>
              </a:rPr>
              <a:t>k</a:t>
            </a:r>
            <a:r>
              <a:rPr lang="en-US" sz="1600" dirty="0">
                <a:solidFill>
                  <a:srgbClr val="676767"/>
                </a:solidFill>
                <a:latin typeface="Fira Code" panose="020B0509050000020004" pitchFamily="49" charset="0"/>
              </a:rPr>
              <a:t>+</a:t>
            </a:r>
            <a:r>
              <a:rPr lang="en-US" sz="1600" dirty="0">
                <a:solidFill>
                  <a:srgbClr val="FF1493"/>
                </a:solidFill>
                <a:latin typeface="Fira Code" panose="020B0509050000020004" pitchFamily="49" charset="0"/>
              </a:rPr>
              <a:t>1</a:t>
            </a:r>
            <a:r>
              <a:rPr lang="en-US" sz="1600" dirty="0">
                <a:solidFill>
                  <a:srgbClr val="676767"/>
                </a:solidFill>
                <a:latin typeface="Fira Code" panose="020B0509050000020004" pitchFamily="49" charset="0"/>
              </a:rPr>
              <a:t>];</a:t>
            </a:r>
          </a:p>
          <a:p>
            <a:r>
              <a:rPr lang="en-US" sz="1600" dirty="0">
                <a:latin typeface="Fira Code" panose="020B0509050000020004" pitchFamily="49" charset="0"/>
              </a:rPr>
              <a:t>v</a:t>
            </a:r>
            <a:r>
              <a:rPr lang="en-US" sz="1600" dirty="0">
                <a:solidFill>
                  <a:srgbClr val="676767"/>
                </a:solidFill>
                <a:latin typeface="Fira Code" panose="020B0509050000020004" pitchFamily="49" charset="0"/>
              </a:rPr>
              <a:t>[</a:t>
            </a:r>
            <a:r>
              <a:rPr lang="en-US" sz="1600" dirty="0">
                <a:latin typeface="Fira Code" panose="020B0509050000020004" pitchFamily="49" charset="0"/>
              </a:rPr>
              <a:t>k</a:t>
            </a:r>
            <a:r>
              <a:rPr lang="en-US" sz="1600" dirty="0">
                <a:solidFill>
                  <a:srgbClr val="676767"/>
                </a:solidFill>
                <a:latin typeface="Fira Code" panose="020B0509050000020004" pitchFamily="49" charset="0"/>
              </a:rPr>
              <a:t>+</a:t>
            </a:r>
            <a:r>
              <a:rPr lang="en-US" sz="1600" dirty="0">
                <a:solidFill>
                  <a:srgbClr val="FF1493"/>
                </a:solidFill>
                <a:latin typeface="Fira Code" panose="020B0509050000020004" pitchFamily="49" charset="0"/>
              </a:rPr>
              <a:t>1</a:t>
            </a:r>
            <a:r>
              <a:rPr lang="en-US" sz="1600" dirty="0">
                <a:solidFill>
                  <a:srgbClr val="676767"/>
                </a:solidFill>
                <a:latin typeface="Fira Code" panose="020B0509050000020004" pitchFamily="49" charset="0"/>
              </a:rPr>
              <a:t>] =</a:t>
            </a:r>
            <a:r>
              <a:rPr lang="en-US" sz="1600" dirty="0">
                <a:latin typeface="Fira Code" panose="020B0509050000020004" pitchFamily="49" charset="0"/>
              </a:rPr>
              <a:t> temp</a:t>
            </a:r>
            <a:r>
              <a:rPr lang="en-US" sz="1600" dirty="0">
                <a:solidFill>
                  <a:srgbClr val="676767"/>
                </a:solidFill>
                <a:latin typeface="Fira Code" panose="020B0509050000020004" pitchFamily="49" charset="0"/>
              </a:rPr>
              <a:t>;</a:t>
            </a:r>
            <a:endParaRPr lang="en-US" sz="1600" dirty="0">
              <a:latin typeface="Fira Code" panose="020B0509050000020004" pitchFamily="49" charset="0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44686F99-F885-EF46-83BC-8D428499A67C}"/>
              </a:ext>
            </a:extLst>
          </p:cNvPr>
          <p:cNvSpPr/>
          <p:nvPr/>
        </p:nvSpPr>
        <p:spPr>
          <a:xfrm>
            <a:off x="5337316" y="4399137"/>
            <a:ext cx="2782947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b="1" dirty="0">
                <a:solidFill>
                  <a:srgbClr val="2E8B57"/>
                </a:solidFill>
                <a:latin typeface="Fira Code" panose="020B0509050000020004" pitchFamily="49" charset="0"/>
              </a:rPr>
              <a:t>mov</a:t>
            </a:r>
            <a:r>
              <a:rPr lang="en-US" sz="1600" dirty="0">
                <a:solidFill>
                  <a:srgbClr val="000000"/>
                </a:solidFill>
                <a:latin typeface="Fira Code" panose="020B0509050000020004" pitchFamily="49" charset="0"/>
              </a:rPr>
              <a:t> </a:t>
            </a:r>
            <a:r>
              <a:rPr lang="en-US" sz="1600" dirty="0">
                <a:solidFill>
                  <a:srgbClr val="676767"/>
                </a:solidFill>
                <a:latin typeface="Fira Code" panose="020B0509050000020004" pitchFamily="49" charset="0"/>
              </a:rPr>
              <a:t>(%</a:t>
            </a:r>
            <a:r>
              <a:rPr lang="en-US" sz="1600" dirty="0" err="1">
                <a:solidFill>
                  <a:srgbClr val="000000"/>
                </a:solidFill>
                <a:latin typeface="Fira Code" panose="020B0509050000020004" pitchFamily="49" charset="0"/>
              </a:rPr>
              <a:t>rsp</a:t>
            </a:r>
            <a:r>
              <a:rPr lang="en-US" sz="1600" dirty="0">
                <a:solidFill>
                  <a:srgbClr val="676767"/>
                </a:solidFill>
                <a:latin typeface="Fira Code" panose="020B0509050000020004" pitchFamily="49" charset="0"/>
              </a:rPr>
              <a:t>), %</a:t>
            </a:r>
            <a:r>
              <a:rPr lang="en-US" sz="1600" b="1" dirty="0" err="1">
                <a:solidFill>
                  <a:srgbClr val="2E8B57"/>
                </a:solidFill>
                <a:latin typeface="Fira Code" panose="020B0509050000020004" pitchFamily="49" charset="0"/>
              </a:rPr>
              <a:t>edx</a:t>
            </a:r>
            <a:endParaRPr lang="en-US" sz="1600" dirty="0">
              <a:solidFill>
                <a:srgbClr val="676767"/>
              </a:solidFill>
              <a:latin typeface="Fira Code" panose="020B0509050000020004" pitchFamily="49" charset="0"/>
            </a:endParaRPr>
          </a:p>
          <a:p>
            <a:r>
              <a:rPr lang="en-US" sz="1600" b="1" dirty="0">
                <a:solidFill>
                  <a:srgbClr val="2E8B57"/>
                </a:solidFill>
                <a:latin typeface="Fira Code" panose="020B0509050000020004" pitchFamily="49" charset="0"/>
              </a:rPr>
              <a:t>mov</a:t>
            </a:r>
            <a:r>
              <a:rPr lang="en-US" sz="1600" dirty="0">
                <a:solidFill>
                  <a:srgbClr val="000000"/>
                </a:solidFill>
                <a:latin typeface="Fira Code" panose="020B0509050000020004" pitchFamily="49" charset="0"/>
              </a:rPr>
              <a:t> </a:t>
            </a:r>
            <a:r>
              <a:rPr lang="en-US" sz="1600" dirty="0">
                <a:solidFill>
                  <a:srgbClr val="676767"/>
                </a:solidFill>
                <a:latin typeface="Fira Code" panose="020B0509050000020004" pitchFamily="49" charset="0"/>
              </a:rPr>
              <a:t>(%</a:t>
            </a:r>
            <a:r>
              <a:rPr lang="en-US" sz="1600" dirty="0">
                <a:solidFill>
                  <a:srgbClr val="000000"/>
                </a:solidFill>
                <a:latin typeface="Fira Code" panose="020B0509050000020004" pitchFamily="49" charset="0"/>
              </a:rPr>
              <a:t>rsp</a:t>
            </a:r>
            <a:r>
              <a:rPr lang="en-US" sz="1600" dirty="0">
                <a:solidFill>
                  <a:srgbClr val="676767"/>
                </a:solidFill>
                <a:latin typeface="Fira Code" panose="020B0509050000020004" pitchFamily="49" charset="0"/>
              </a:rPr>
              <a:t>,</a:t>
            </a:r>
            <a:r>
              <a:rPr lang="en-US" sz="1600" dirty="0">
                <a:solidFill>
                  <a:srgbClr val="FF1493"/>
                </a:solidFill>
                <a:latin typeface="Fira Code" panose="020B0509050000020004" pitchFamily="49" charset="0"/>
              </a:rPr>
              <a:t>4</a:t>
            </a:r>
            <a:r>
              <a:rPr lang="en-US" sz="1600" dirty="0">
                <a:solidFill>
                  <a:srgbClr val="676767"/>
                </a:solidFill>
                <a:latin typeface="Fira Code" panose="020B0509050000020004" pitchFamily="49" charset="0"/>
              </a:rPr>
              <a:t>), %</a:t>
            </a:r>
            <a:r>
              <a:rPr lang="en-US" sz="1600" b="1" dirty="0" err="1">
                <a:solidFill>
                  <a:srgbClr val="2E8B57"/>
                </a:solidFill>
                <a:latin typeface="Fira Code" panose="020B0509050000020004" pitchFamily="49" charset="0"/>
              </a:rPr>
              <a:t>ecx</a:t>
            </a:r>
            <a:endParaRPr lang="en-US" sz="1600" dirty="0">
              <a:solidFill>
                <a:srgbClr val="676767"/>
              </a:solidFill>
              <a:latin typeface="Fira Code" panose="020B0509050000020004" pitchFamily="49" charset="0"/>
            </a:endParaRPr>
          </a:p>
          <a:p>
            <a:r>
              <a:rPr lang="en-US" sz="1600" b="1" dirty="0">
                <a:solidFill>
                  <a:srgbClr val="2E8B57"/>
                </a:solidFill>
                <a:latin typeface="Fira Code" panose="020B0509050000020004" pitchFamily="49" charset="0"/>
              </a:rPr>
              <a:t>mov</a:t>
            </a:r>
            <a:r>
              <a:rPr lang="en-US" sz="1600" dirty="0">
                <a:solidFill>
                  <a:srgbClr val="000000"/>
                </a:solidFill>
                <a:latin typeface="Fira Code" panose="020B0509050000020004" pitchFamily="49" charset="0"/>
              </a:rPr>
              <a:t> </a:t>
            </a:r>
            <a:r>
              <a:rPr lang="en-US" sz="1600" dirty="0">
                <a:solidFill>
                  <a:srgbClr val="676767"/>
                </a:solidFill>
                <a:latin typeface="Fira Code" panose="020B0509050000020004" pitchFamily="49" charset="0"/>
              </a:rPr>
              <a:t>%</a:t>
            </a:r>
            <a:r>
              <a:rPr lang="en-US" sz="1600" b="1" dirty="0" err="1">
                <a:solidFill>
                  <a:srgbClr val="2E8B57"/>
                </a:solidFill>
                <a:latin typeface="Fira Code" panose="020B0509050000020004" pitchFamily="49" charset="0"/>
              </a:rPr>
              <a:t>edx</a:t>
            </a:r>
            <a:r>
              <a:rPr lang="en-US" sz="1600" dirty="0">
                <a:solidFill>
                  <a:srgbClr val="676767"/>
                </a:solidFill>
                <a:latin typeface="Fira Code" panose="020B0509050000020004" pitchFamily="49" charset="0"/>
              </a:rPr>
              <a:t>, (%</a:t>
            </a:r>
            <a:r>
              <a:rPr lang="en-US" sz="1600" dirty="0">
                <a:solidFill>
                  <a:srgbClr val="000000"/>
                </a:solidFill>
                <a:latin typeface="Fira Code" panose="020B0509050000020004" pitchFamily="49" charset="0"/>
              </a:rPr>
              <a:t>rsp</a:t>
            </a:r>
            <a:r>
              <a:rPr lang="en-US" sz="1600" dirty="0">
                <a:solidFill>
                  <a:srgbClr val="676767"/>
                </a:solidFill>
                <a:latin typeface="Fira Code" panose="020B0509050000020004" pitchFamily="49" charset="0"/>
              </a:rPr>
              <a:t>,</a:t>
            </a:r>
            <a:r>
              <a:rPr lang="en-US" sz="1600" dirty="0">
                <a:solidFill>
                  <a:srgbClr val="FF1493"/>
                </a:solidFill>
                <a:latin typeface="Fira Code" panose="020B0509050000020004" pitchFamily="49" charset="0"/>
              </a:rPr>
              <a:t>4</a:t>
            </a:r>
            <a:r>
              <a:rPr lang="en-US" sz="1600" dirty="0">
                <a:solidFill>
                  <a:srgbClr val="676767"/>
                </a:solidFill>
                <a:latin typeface="Fira Code" panose="020B0509050000020004" pitchFamily="49" charset="0"/>
              </a:rPr>
              <a:t>)</a:t>
            </a:r>
          </a:p>
          <a:p>
            <a:r>
              <a:rPr lang="en-US" sz="1600" b="1" dirty="0">
                <a:solidFill>
                  <a:srgbClr val="2E8B57"/>
                </a:solidFill>
                <a:latin typeface="Fira Code" panose="020B0509050000020004" pitchFamily="49" charset="0"/>
              </a:rPr>
              <a:t>mov</a:t>
            </a:r>
            <a:r>
              <a:rPr lang="en-US" sz="1600" dirty="0">
                <a:solidFill>
                  <a:srgbClr val="000000"/>
                </a:solidFill>
                <a:latin typeface="Fira Code" panose="020B0509050000020004" pitchFamily="49" charset="0"/>
              </a:rPr>
              <a:t> </a:t>
            </a:r>
            <a:r>
              <a:rPr lang="en-US" sz="1600" dirty="0">
                <a:solidFill>
                  <a:srgbClr val="676767"/>
                </a:solidFill>
                <a:latin typeface="Fira Code" panose="020B0509050000020004" pitchFamily="49" charset="0"/>
              </a:rPr>
              <a:t>%</a:t>
            </a:r>
            <a:r>
              <a:rPr lang="en-US" sz="1600" b="1" dirty="0" err="1">
                <a:solidFill>
                  <a:srgbClr val="2E8B57"/>
                </a:solidFill>
                <a:latin typeface="Fira Code" panose="020B0509050000020004" pitchFamily="49" charset="0"/>
              </a:rPr>
              <a:t>ecx</a:t>
            </a:r>
            <a:r>
              <a:rPr lang="en-US" sz="1600" dirty="0">
                <a:solidFill>
                  <a:srgbClr val="676767"/>
                </a:solidFill>
                <a:latin typeface="Fira Code" panose="020B0509050000020004" pitchFamily="49" charset="0"/>
              </a:rPr>
              <a:t>, (%</a:t>
            </a:r>
            <a:r>
              <a:rPr lang="en-US" sz="1600" dirty="0" err="1">
                <a:solidFill>
                  <a:srgbClr val="000000"/>
                </a:solidFill>
                <a:latin typeface="Fira Code" panose="020B0509050000020004" pitchFamily="49" charset="0"/>
              </a:rPr>
              <a:t>rsp</a:t>
            </a:r>
            <a:r>
              <a:rPr lang="en-US" sz="1600" dirty="0">
                <a:solidFill>
                  <a:srgbClr val="676767"/>
                </a:solidFill>
                <a:latin typeface="Fira Code" panose="020B0509050000020004" pitchFamily="49" charset="0"/>
              </a:rPr>
              <a:t>)</a:t>
            </a:r>
            <a:endParaRPr lang="en-US" sz="1600" dirty="0">
              <a:solidFill>
                <a:srgbClr val="2E8B57"/>
              </a:solidFill>
              <a:latin typeface="Fira Code" panose="020B0509050000020004" pitchFamily="49" charset="0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67D04578-B881-CD4D-B4C1-886BEC252AB2}"/>
              </a:ext>
            </a:extLst>
          </p:cNvPr>
          <p:cNvSpPr/>
          <p:nvPr/>
        </p:nvSpPr>
        <p:spPr>
          <a:xfrm>
            <a:off x="4405530" y="5643369"/>
            <a:ext cx="444774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>
                <a:latin typeface="Fira Code" panose="020B0509050000020004" pitchFamily="49" charset="0"/>
                <a:ea typeface="Fira Code" panose="020B0509050000020004" pitchFamily="49" charset="0"/>
              </a:rPr>
              <a:t>0000 1001 1100 0110 1010 1111 0101 1000 1010 1111 0101 1000 0000 1001 1100 0110 1100 0110 1010 1111 0101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4C4664B-ABC8-754B-9527-BF0A4F4E2FCB}"/>
              </a:ext>
            </a:extLst>
          </p:cNvPr>
          <p:cNvSpPr txBox="1"/>
          <p:nvPr/>
        </p:nvSpPr>
        <p:spPr>
          <a:xfrm>
            <a:off x="2605843" y="4214471"/>
            <a:ext cx="11095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dirty="0">
                <a:latin typeface="Nunito Sans" pitchFamily="2" charset="77"/>
              </a:rPr>
              <a:t>Compiler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F169730F-2968-0945-ADAF-843E7ED0EC75}"/>
              </a:ext>
            </a:extLst>
          </p:cNvPr>
          <p:cNvSpPr txBox="1"/>
          <p:nvPr/>
        </p:nvSpPr>
        <p:spPr>
          <a:xfrm>
            <a:off x="2605843" y="5340693"/>
            <a:ext cx="12843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dirty="0">
                <a:latin typeface="Nunito Sans" pitchFamily="2" charset="77"/>
              </a:rPr>
              <a:t>Assembler</a:t>
            </a:r>
          </a:p>
        </p:txBody>
      </p:sp>
    </p:spTree>
    <p:extLst>
      <p:ext uri="{BB962C8B-B14F-4D97-AF65-F5344CB8AC3E}">
        <p14:creationId xmlns:p14="http://schemas.microsoft.com/office/powerpoint/2010/main" val="35659084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13" grpId="0"/>
      <p:bldP spid="14" grpId="0"/>
      <p:bldP spid="15" grpId="0"/>
      <p:bldP spid="1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63423B-9136-9946-93CD-5334D260E6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Bootstrapping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B5C187D-04D6-0F40-AE2C-EA1488A142D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7565" y="1477785"/>
            <a:ext cx="8348869" cy="3080912"/>
          </a:xfrm>
        </p:spPr>
        <p:txBody>
          <a:bodyPr/>
          <a:lstStyle/>
          <a:p>
            <a:r>
              <a:rPr lang="en-US" dirty="0"/>
              <a:t>But wait – if we use another program to compiler our program, how was that program compiled?</a:t>
            </a:r>
          </a:p>
          <a:p>
            <a:pPr lvl="1"/>
            <a:r>
              <a:rPr lang="en-US" dirty="0"/>
              <a:t>Who compiles the compiler?</a:t>
            </a:r>
          </a:p>
          <a:p>
            <a:r>
              <a:rPr lang="en-US" dirty="0"/>
              <a:t>The first compilers were written directly in binary.</a:t>
            </a:r>
          </a:p>
          <a:p>
            <a:r>
              <a:rPr lang="en-US" dirty="0"/>
              <a:t>Bootstrapping: we can use simple languages to create increasingly complex ones.</a:t>
            </a:r>
          </a:p>
        </p:txBody>
      </p:sp>
      <p:sp>
        <p:nvSpPr>
          <p:cNvPr id="4" name="Up Arrow 3">
            <a:extLst>
              <a:ext uri="{FF2B5EF4-FFF2-40B4-BE49-F238E27FC236}">
                <a16:creationId xmlns:a16="http://schemas.microsoft.com/office/drawing/2014/main" id="{6C93A521-3C92-164C-9C55-AF428B0E7B2D}"/>
              </a:ext>
            </a:extLst>
          </p:cNvPr>
          <p:cNvSpPr/>
          <p:nvPr/>
        </p:nvSpPr>
        <p:spPr>
          <a:xfrm>
            <a:off x="2297151" y="5059272"/>
            <a:ext cx="702526" cy="1248936"/>
          </a:xfrm>
          <a:prstGeom prst="upArrow">
            <a:avLst/>
          </a:prstGeom>
          <a:gradFill flip="none" rotWithShape="1">
            <a:gsLst>
              <a:gs pos="0">
                <a:schemeClr val="accent6">
                  <a:shade val="30000"/>
                  <a:satMod val="115000"/>
                </a:schemeClr>
              </a:gs>
              <a:gs pos="50000">
                <a:schemeClr val="accent6">
                  <a:shade val="67500"/>
                  <a:satMod val="115000"/>
                </a:schemeClr>
              </a:gs>
              <a:gs pos="100000">
                <a:schemeClr val="accent6">
                  <a:shade val="100000"/>
                  <a:satMod val="115000"/>
                </a:schemeClr>
              </a:gs>
            </a:gsLst>
            <a:lin ang="16200000" scaled="1"/>
            <a:tileRect/>
          </a:gradFill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1600" dirty="0">
              <a:latin typeface="Nunito Sans" pitchFamily="2" charset="7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F2812EB-BC0F-4B43-AF42-56CB44051DFC}"/>
              </a:ext>
            </a:extLst>
          </p:cNvPr>
          <p:cNvSpPr txBox="1"/>
          <p:nvPr/>
        </p:nvSpPr>
        <p:spPr>
          <a:xfrm>
            <a:off x="1957359" y="6338512"/>
            <a:ext cx="13821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>
                <a:latin typeface="Nunito Sans" pitchFamily="2" charset="77"/>
              </a:rPr>
              <a:t>Abstraction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BD9E6A3-C5F6-1144-B5A5-73351133A9FA}"/>
              </a:ext>
            </a:extLst>
          </p:cNvPr>
          <p:cNvSpPr txBox="1"/>
          <p:nvPr/>
        </p:nvSpPr>
        <p:spPr>
          <a:xfrm>
            <a:off x="5018613" y="6338512"/>
            <a:ext cx="11993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>
                <a:latin typeface="Nunito Sans" pitchFamily="2" charset="77"/>
              </a:rPr>
              <a:t>Assembly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286E583-58E0-A74C-8ED6-40D2E50862B2}"/>
              </a:ext>
            </a:extLst>
          </p:cNvPr>
          <p:cNvSpPr txBox="1"/>
          <p:nvPr/>
        </p:nvSpPr>
        <p:spPr>
          <a:xfrm>
            <a:off x="5448217" y="5812756"/>
            <a:ext cx="3401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>
                <a:latin typeface="Nunito Sans" pitchFamily="2" charset="77"/>
              </a:rPr>
              <a:t>C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FB948B4-50B6-9846-8C25-FC045F464B92}"/>
              </a:ext>
            </a:extLst>
          </p:cNvPr>
          <p:cNvSpPr txBox="1"/>
          <p:nvPr/>
        </p:nvSpPr>
        <p:spPr>
          <a:xfrm>
            <a:off x="4297685" y="5285625"/>
            <a:ext cx="6222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>
                <a:latin typeface="Nunito Sans" pitchFamily="2" charset="77"/>
              </a:rPr>
              <a:t>Java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71FF312-A9BA-D04E-B6F2-44E49F8EA8BC}"/>
              </a:ext>
            </a:extLst>
          </p:cNvPr>
          <p:cNvSpPr txBox="1"/>
          <p:nvPr/>
        </p:nvSpPr>
        <p:spPr>
          <a:xfrm>
            <a:off x="3950635" y="4690813"/>
            <a:ext cx="13163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>
                <a:latin typeface="Nunito Sans" pitchFamily="2" charset="77"/>
              </a:rPr>
              <a:t>Processing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27D169A-7EE0-8345-8889-80922CDC0B39}"/>
              </a:ext>
            </a:extLst>
          </p:cNvPr>
          <p:cNvSpPr txBox="1"/>
          <p:nvPr/>
        </p:nvSpPr>
        <p:spPr>
          <a:xfrm>
            <a:off x="6217979" y="5285625"/>
            <a:ext cx="9220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>
                <a:latin typeface="Nunito Sans" pitchFamily="2" charset="77"/>
              </a:rPr>
              <a:t>Python</a:t>
            </a:r>
          </a:p>
        </p:txBody>
      </p: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CC65BDA3-494C-F943-BB92-EBAEEC6791BC}"/>
              </a:ext>
            </a:extLst>
          </p:cNvPr>
          <p:cNvCxnSpPr>
            <a:stCxn id="7" idx="0"/>
            <a:endCxn id="8" idx="2"/>
          </p:cNvCxnSpPr>
          <p:nvPr/>
        </p:nvCxnSpPr>
        <p:spPr>
          <a:xfrm flipH="1" flipV="1">
            <a:off x="4608828" y="5654957"/>
            <a:ext cx="1009468" cy="157799"/>
          </a:xfrm>
          <a:prstGeom prst="straightConnector1">
            <a:avLst/>
          </a:prstGeom>
          <a:ln w="254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FC2881FB-DCD0-3E4F-9753-66E4AC3CEF2A}"/>
              </a:ext>
            </a:extLst>
          </p:cNvPr>
          <p:cNvCxnSpPr>
            <a:stCxn id="7" idx="0"/>
            <a:endCxn id="10" idx="2"/>
          </p:cNvCxnSpPr>
          <p:nvPr/>
        </p:nvCxnSpPr>
        <p:spPr>
          <a:xfrm flipV="1">
            <a:off x="5618296" y="5654957"/>
            <a:ext cx="1060707" cy="157799"/>
          </a:xfrm>
          <a:prstGeom prst="straightConnector1">
            <a:avLst/>
          </a:prstGeom>
          <a:ln w="254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EE37B112-D711-8147-A47E-16E84D453E79}"/>
              </a:ext>
            </a:extLst>
          </p:cNvPr>
          <p:cNvCxnSpPr>
            <a:cxnSpLocks/>
            <a:stCxn id="8" idx="0"/>
            <a:endCxn id="9" idx="2"/>
          </p:cNvCxnSpPr>
          <p:nvPr/>
        </p:nvCxnSpPr>
        <p:spPr>
          <a:xfrm flipV="1">
            <a:off x="4608828" y="5060145"/>
            <a:ext cx="0" cy="225480"/>
          </a:xfrm>
          <a:prstGeom prst="straightConnector1">
            <a:avLst/>
          </a:prstGeom>
          <a:ln w="254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id="{7E1EF1EC-4809-FA48-B039-0174AFCD0D17}"/>
              </a:ext>
            </a:extLst>
          </p:cNvPr>
          <p:cNvCxnSpPr>
            <a:cxnSpLocks/>
            <a:stCxn id="6" idx="0"/>
            <a:endCxn id="7" idx="2"/>
          </p:cNvCxnSpPr>
          <p:nvPr/>
        </p:nvCxnSpPr>
        <p:spPr>
          <a:xfrm flipH="1" flipV="1">
            <a:off x="5618296" y="6182088"/>
            <a:ext cx="1" cy="156424"/>
          </a:xfrm>
          <a:prstGeom prst="straightConnector1">
            <a:avLst/>
          </a:prstGeom>
          <a:ln w="254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Curved Connector 28">
            <a:extLst>
              <a:ext uri="{FF2B5EF4-FFF2-40B4-BE49-F238E27FC236}">
                <a16:creationId xmlns:a16="http://schemas.microsoft.com/office/drawing/2014/main" id="{38C4A236-4534-D54E-AC71-75BF13F1C7DB}"/>
              </a:ext>
            </a:extLst>
          </p:cNvPr>
          <p:cNvCxnSpPr>
            <a:stCxn id="8" idx="1"/>
            <a:endCxn id="8" idx="2"/>
          </p:cNvCxnSpPr>
          <p:nvPr/>
        </p:nvCxnSpPr>
        <p:spPr>
          <a:xfrm rot="10800000" flipH="1" flipV="1">
            <a:off x="4297684" y="5470291"/>
            <a:ext cx="311143" cy="184666"/>
          </a:xfrm>
          <a:prstGeom prst="curvedConnector4">
            <a:avLst>
              <a:gd name="adj1" fmla="val -56581"/>
              <a:gd name="adj2" fmla="val 240866"/>
            </a:avLst>
          </a:prstGeom>
          <a:ln w="254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767124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C30BBF-DACE-C948-AB28-2252F965BC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Instruction Execution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C1CB43B-BAD3-4645-AC49-495F81D988D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The agent (in this case, the CPU) follows instructions </a:t>
            </a:r>
            <a:r>
              <a:rPr lang="en-US" b="1" dirty="0"/>
              <a:t>flawlessly</a:t>
            </a:r>
            <a:r>
              <a:rPr lang="en-US" dirty="0"/>
              <a:t> and </a:t>
            </a:r>
            <a:r>
              <a:rPr lang="en-US" b="1" dirty="0"/>
              <a:t>mindlessly</a:t>
            </a:r>
            <a:r>
              <a:rPr lang="en-US" dirty="0"/>
              <a:t>.</a:t>
            </a:r>
          </a:p>
          <a:p>
            <a:pPr lvl="1"/>
            <a:r>
              <a:rPr lang="en-US" dirty="0"/>
              <a:t>Identical inputs </a:t>
            </a:r>
            <a:r>
              <a:rPr lang="en-US" dirty="0">
                <a:sym typeface="Wingdings" pitchFamily="2" charset="2"/>
              </a:rPr>
              <a:t></a:t>
            </a:r>
            <a:r>
              <a:rPr lang="en-US" dirty="0"/>
              <a:t> identical results</a:t>
            </a:r>
          </a:p>
          <a:p>
            <a:r>
              <a:rPr lang="en-US" dirty="0"/>
              <a:t>The </a:t>
            </a:r>
            <a:r>
              <a:rPr lang="en-US" b="1" dirty="0"/>
              <a:t>program counter (PC) </a:t>
            </a:r>
            <a:r>
              <a:rPr lang="en-US" dirty="0"/>
              <a:t>contains the memory address of the current instruction.</a:t>
            </a:r>
          </a:p>
          <a:p>
            <a:pPr lvl="1"/>
            <a:r>
              <a:rPr lang="en-US" dirty="0"/>
              <a:t>So the CPU knows what to execute</a:t>
            </a:r>
          </a:p>
          <a:p>
            <a:pPr lvl="1"/>
            <a:r>
              <a:rPr lang="en-US" dirty="0"/>
              <a:t>Updated after each instruction is executed, sometimes jumping around based on the program's </a:t>
            </a:r>
            <a:r>
              <a:rPr lang="en-US" b="1" dirty="0"/>
              <a:t>control flow</a:t>
            </a:r>
            <a:r>
              <a:rPr lang="en-US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4348763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9A517A-BD18-CE4F-A959-BE3938CC91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Fetch-Execute Cycle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DB7F85A-0C6F-CD45-B35C-085AFC9B38D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The most basic operation of a computer is to continually perform the following cycle:</a:t>
            </a:r>
          </a:p>
          <a:p>
            <a:pPr lvl="1"/>
            <a:r>
              <a:rPr lang="en-US" b="1" dirty="0"/>
              <a:t>Fetch</a:t>
            </a:r>
            <a:r>
              <a:rPr lang="en-US" dirty="0"/>
              <a:t> the next instruction (read from memory).</a:t>
            </a:r>
          </a:p>
          <a:p>
            <a:pPr lvl="1"/>
            <a:r>
              <a:rPr lang="en-US" b="1" dirty="0"/>
              <a:t>Execute</a:t>
            </a:r>
            <a:r>
              <a:rPr lang="en-US" dirty="0"/>
              <a:t> the instruction based on its purpose and data.</a:t>
            </a:r>
          </a:p>
          <a:p>
            <a:r>
              <a:rPr lang="en-US" b="1" dirty="0"/>
              <a:t>Execute </a:t>
            </a:r>
            <a:r>
              <a:rPr lang="en-US" dirty="0"/>
              <a:t>portion broken down into:</a:t>
            </a:r>
          </a:p>
          <a:p>
            <a:pPr lvl="1"/>
            <a:r>
              <a:rPr lang="en-US" dirty="0"/>
              <a:t>Instruction decode</a:t>
            </a:r>
          </a:p>
          <a:p>
            <a:pPr lvl="1"/>
            <a:r>
              <a:rPr lang="en-US" dirty="0"/>
              <a:t>Data fetch</a:t>
            </a:r>
          </a:p>
          <a:p>
            <a:pPr lvl="1"/>
            <a:r>
              <a:rPr lang="en-US" dirty="0"/>
              <a:t>Instruction computation</a:t>
            </a:r>
          </a:p>
          <a:p>
            <a:pPr lvl="1"/>
            <a:r>
              <a:rPr lang="en-US" dirty="0"/>
              <a:t>Store result</a:t>
            </a:r>
          </a:p>
          <a:p>
            <a:endParaRPr 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F6A99F8-CBFF-F040-B1CD-231EFE6E3445}"/>
              </a:ext>
            </a:extLst>
          </p:cNvPr>
          <p:cNvSpPr txBox="1"/>
          <p:nvPr/>
        </p:nvSpPr>
        <p:spPr>
          <a:xfrm>
            <a:off x="6823552" y="4295435"/>
            <a:ext cx="115768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dirty="0">
                <a:latin typeface="Nunito Sans" pitchFamily="2" charset="77"/>
              </a:rPr>
              <a:t>Fetch </a:t>
            </a:r>
          </a:p>
          <a:p>
            <a:pPr algn="ctr"/>
            <a:r>
              <a:rPr lang="en-US" sz="1600" dirty="0">
                <a:latin typeface="Nunito Sans" pitchFamily="2" charset="77"/>
              </a:rPr>
              <a:t>Instruction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65A0209-2850-C248-90FF-D127EED6B41C}"/>
              </a:ext>
            </a:extLst>
          </p:cNvPr>
          <p:cNvSpPr txBox="1"/>
          <p:nvPr/>
        </p:nvSpPr>
        <p:spPr>
          <a:xfrm>
            <a:off x="7345744" y="5101767"/>
            <a:ext cx="121058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dirty="0">
                <a:latin typeface="Nunito Sans" pitchFamily="2" charset="77"/>
              </a:rPr>
              <a:t>Decode</a:t>
            </a:r>
            <a:br>
              <a:rPr lang="en-US" dirty="0">
                <a:latin typeface="Nunito Sans" pitchFamily="2" charset="77"/>
              </a:rPr>
            </a:br>
            <a:r>
              <a:rPr lang="en-US" sz="1600" dirty="0">
                <a:latin typeface="Nunito Sans" pitchFamily="2" charset="77"/>
              </a:rPr>
              <a:t> Instruction</a:t>
            </a:r>
            <a:endParaRPr lang="en-US" dirty="0">
              <a:latin typeface="Nunito Sans" pitchFamily="2" charset="77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C9C62B3-65E4-EC45-BA5D-D693B65459F3}"/>
              </a:ext>
            </a:extLst>
          </p:cNvPr>
          <p:cNvSpPr txBox="1"/>
          <p:nvPr/>
        </p:nvSpPr>
        <p:spPr>
          <a:xfrm>
            <a:off x="6847616" y="5932163"/>
            <a:ext cx="148470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dirty="0">
                <a:latin typeface="Nunito Sans" pitchFamily="2" charset="77"/>
              </a:rPr>
              <a:t>Fetch </a:t>
            </a:r>
          </a:p>
          <a:p>
            <a:pPr algn="ctr"/>
            <a:r>
              <a:rPr lang="en-US" sz="1600" dirty="0">
                <a:latin typeface="Nunito Sans" pitchFamily="2" charset="77"/>
              </a:rPr>
              <a:t>Relevant Data</a:t>
            </a:r>
            <a:endParaRPr lang="en-US" dirty="0">
              <a:latin typeface="Nunito Sans" pitchFamily="2" charset="77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B098491-504D-EF49-847A-29A7721F5BDE}"/>
              </a:ext>
            </a:extLst>
          </p:cNvPr>
          <p:cNvSpPr txBox="1"/>
          <p:nvPr/>
        </p:nvSpPr>
        <p:spPr>
          <a:xfrm>
            <a:off x="5260915" y="5908099"/>
            <a:ext cx="116714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>
                <a:latin typeface="Nunito Sans" pitchFamily="2" charset="77"/>
              </a:rPr>
              <a:t>Compute Instruction</a:t>
            </a:r>
            <a:endParaRPr lang="en-US" dirty="0">
              <a:latin typeface="Nunito Sans" pitchFamily="2" charset="77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17116D2A-0580-3746-BB6F-7B56F35D5053}"/>
              </a:ext>
            </a:extLst>
          </p:cNvPr>
          <p:cNvSpPr txBox="1"/>
          <p:nvPr/>
        </p:nvSpPr>
        <p:spPr>
          <a:xfrm>
            <a:off x="4934632" y="5101767"/>
            <a:ext cx="90985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>
                <a:latin typeface="Nunito Sans" pitchFamily="2" charset="77"/>
              </a:rPr>
              <a:t>Store Data</a:t>
            </a:r>
            <a:endParaRPr lang="en-US" dirty="0">
              <a:latin typeface="Nunito Sans" pitchFamily="2" charset="77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310E167-646F-DB49-934C-A6CCA8BA2A81}"/>
              </a:ext>
            </a:extLst>
          </p:cNvPr>
          <p:cNvSpPr txBox="1"/>
          <p:nvPr/>
        </p:nvSpPr>
        <p:spPr>
          <a:xfrm>
            <a:off x="5437687" y="4283402"/>
            <a:ext cx="90985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>
                <a:latin typeface="Nunito Sans" pitchFamily="2" charset="77"/>
              </a:rPr>
              <a:t>Update PC</a:t>
            </a:r>
            <a:endParaRPr lang="en-US" dirty="0">
              <a:latin typeface="Nunito Sans" pitchFamily="2" charset="77"/>
            </a:endParaRPr>
          </a:p>
        </p:txBody>
      </p: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F6C0D78B-1765-0D44-B33F-0A40F77FFF81}"/>
              </a:ext>
            </a:extLst>
          </p:cNvPr>
          <p:cNvCxnSpPr/>
          <p:nvPr/>
        </p:nvCxnSpPr>
        <p:spPr>
          <a:xfrm flipH="1">
            <a:off x="7792663" y="5632697"/>
            <a:ext cx="136652" cy="329247"/>
          </a:xfrm>
          <a:prstGeom prst="straightConnector1">
            <a:avLst/>
          </a:prstGeom>
          <a:ln w="254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D034F359-54F6-194C-82A1-FAC99892E745}"/>
              </a:ext>
            </a:extLst>
          </p:cNvPr>
          <p:cNvCxnSpPr>
            <a:cxnSpLocks/>
          </p:cNvCxnSpPr>
          <p:nvPr/>
        </p:nvCxnSpPr>
        <p:spPr>
          <a:xfrm flipH="1">
            <a:off x="6428057" y="6109783"/>
            <a:ext cx="532147" cy="0"/>
          </a:xfrm>
          <a:prstGeom prst="straightConnector1">
            <a:avLst/>
          </a:prstGeom>
          <a:ln w="254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14D52A3A-8C87-034D-AFBE-8CC3D4A97536}"/>
              </a:ext>
            </a:extLst>
          </p:cNvPr>
          <p:cNvCxnSpPr>
            <a:cxnSpLocks/>
          </p:cNvCxnSpPr>
          <p:nvPr/>
        </p:nvCxnSpPr>
        <p:spPr>
          <a:xfrm flipH="1" flipV="1">
            <a:off x="5578413" y="5656209"/>
            <a:ext cx="124555" cy="251890"/>
          </a:xfrm>
          <a:prstGeom prst="straightConnector1">
            <a:avLst/>
          </a:prstGeom>
          <a:ln w="254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9976CA65-5F61-3F4D-9B37-BCBF1B91AE54}"/>
              </a:ext>
            </a:extLst>
          </p:cNvPr>
          <p:cNvCxnSpPr>
            <a:cxnSpLocks/>
          </p:cNvCxnSpPr>
          <p:nvPr/>
        </p:nvCxnSpPr>
        <p:spPr>
          <a:xfrm flipV="1">
            <a:off x="5578413" y="4838437"/>
            <a:ext cx="141519" cy="263329"/>
          </a:xfrm>
          <a:prstGeom prst="straightConnector1">
            <a:avLst/>
          </a:prstGeom>
          <a:ln w="254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E2E45CF4-73AC-1C4B-B334-3DEF0CE16858}"/>
              </a:ext>
            </a:extLst>
          </p:cNvPr>
          <p:cNvCxnSpPr>
            <a:cxnSpLocks/>
          </p:cNvCxnSpPr>
          <p:nvPr/>
        </p:nvCxnSpPr>
        <p:spPr>
          <a:xfrm>
            <a:off x="6299414" y="4565667"/>
            <a:ext cx="524138" cy="0"/>
          </a:xfrm>
          <a:prstGeom prst="straightConnector1">
            <a:avLst/>
          </a:prstGeom>
          <a:ln w="254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F239A627-0DAB-1A4A-9DC4-16453890CDBB}"/>
              </a:ext>
            </a:extLst>
          </p:cNvPr>
          <p:cNvCxnSpPr>
            <a:cxnSpLocks/>
          </p:cNvCxnSpPr>
          <p:nvPr/>
        </p:nvCxnSpPr>
        <p:spPr>
          <a:xfrm>
            <a:off x="7626063" y="4850469"/>
            <a:ext cx="247023" cy="237718"/>
          </a:xfrm>
          <a:prstGeom prst="straightConnector1">
            <a:avLst/>
          </a:prstGeom>
          <a:ln w="254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779302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9" grpId="0"/>
      <p:bldP spid="10" grpId="0"/>
      <p:bldP spid="11" grpId="0"/>
      <p:bldP spid="1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F2FA13-CAC5-3F44-AC11-A04314A661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Fetch-Execute Cycle (Worksheet)</a:t>
            </a:r>
          </a:p>
        </p:txBody>
      </p:sp>
      <p:graphicFrame>
        <p:nvGraphicFramePr>
          <p:cNvPr id="15" name="Table 14">
            <a:extLst>
              <a:ext uri="{FF2B5EF4-FFF2-40B4-BE49-F238E27FC236}">
                <a16:creationId xmlns:a16="http://schemas.microsoft.com/office/drawing/2014/main" id="{EA5D5D4B-FE36-9441-8852-9BFDD2EA05E2}"/>
              </a:ext>
            </a:extLst>
          </p:cNvPr>
          <p:cNvGraphicFramePr>
            <a:graphicFrameLocks noGrp="1"/>
          </p:cNvGraphicFramePr>
          <p:nvPr/>
        </p:nvGraphicFramePr>
        <p:xfrm>
          <a:off x="838198" y="2855185"/>
          <a:ext cx="3204412" cy="185535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62791">
                  <a:extLst>
                    <a:ext uri="{9D8B030D-6E8A-4147-A177-3AD203B41FA5}">
                      <a16:colId xmlns:a16="http://schemas.microsoft.com/office/drawing/2014/main" val="4205131629"/>
                    </a:ext>
                  </a:extLst>
                </a:gridCol>
                <a:gridCol w="2141621">
                  <a:extLst>
                    <a:ext uri="{9D8B030D-6E8A-4147-A177-3AD203B41FA5}">
                      <a16:colId xmlns:a16="http://schemas.microsoft.com/office/drawing/2014/main" val="4270910837"/>
                    </a:ext>
                  </a:extLst>
                </a:gridCol>
              </a:tblGrid>
              <a:tr h="335549">
                <a:tc>
                  <a:txBody>
                    <a:bodyPr/>
                    <a:lstStyle/>
                    <a:p>
                      <a:r>
                        <a:rPr lang="en-US" dirty="0">
                          <a:latin typeface="Nunito Sans" pitchFamily="2" charset="77"/>
                        </a:rPr>
                        <a:t>Address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Nunito Sans" pitchFamily="2" charset="77"/>
                        </a:rPr>
                        <a:t>Value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41225460"/>
                  </a:ext>
                </a:extLst>
              </a:tr>
              <a:tr h="374611">
                <a:tc>
                  <a:txBody>
                    <a:bodyPr/>
                    <a:lstStyle/>
                    <a:p>
                      <a:r>
                        <a:rPr lang="en-US">
                          <a:latin typeface="Fira Code" panose="020B0509050000020004" pitchFamily="49" charset="0"/>
                          <a:ea typeface="Fira Code" panose="020B0509050000020004" pitchFamily="49" charset="0"/>
                        </a:rPr>
                        <a:t>0x00</a:t>
                      </a:r>
                      <a:endParaRPr lang="en-US" dirty="0">
                        <a:latin typeface="Fira Code" panose="020B0509050000020004" pitchFamily="49" charset="0"/>
                        <a:ea typeface="Fira Code" panose="020B05090500000200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>
                          <a:latin typeface="Fira Code" panose="020B0509050000020004" pitchFamily="49" charset="0"/>
                          <a:ea typeface="Fira Code" panose="020B0509050000020004" pitchFamily="49" charset="0"/>
                        </a:rPr>
                        <a:t>12</a:t>
                      </a:r>
                      <a:endParaRPr lang="en-US" dirty="0">
                        <a:latin typeface="Fira Code" panose="020B0509050000020004" pitchFamily="49" charset="0"/>
                        <a:ea typeface="Fira Code" panose="020B0509050000020004" pitchFamily="49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77951636"/>
                  </a:ext>
                </a:extLst>
              </a:tr>
              <a:tr h="374611">
                <a:tc>
                  <a:txBody>
                    <a:bodyPr/>
                    <a:lstStyle/>
                    <a:p>
                      <a:r>
                        <a:rPr lang="en-US">
                          <a:latin typeface="Fira Code" panose="020B0509050000020004" pitchFamily="49" charset="0"/>
                          <a:ea typeface="Fira Code" panose="020B0509050000020004" pitchFamily="49" charset="0"/>
                        </a:rPr>
                        <a:t>0x01</a:t>
                      </a:r>
                      <a:endParaRPr lang="en-US" dirty="0">
                        <a:latin typeface="Fira Code" panose="020B0509050000020004" pitchFamily="49" charset="0"/>
                        <a:ea typeface="Fira Code" panose="020B05090500000200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Fira Code" panose="020B0509050000020004" pitchFamily="49" charset="0"/>
                          <a:ea typeface="Fira Code" panose="020B0509050000020004" pitchFamily="49" charset="0"/>
                        </a:rPr>
                        <a:t>6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1635907"/>
                  </a:ext>
                </a:extLst>
              </a:tr>
              <a:tr h="132774">
                <a:tc>
                  <a:txBody>
                    <a:bodyPr/>
                    <a:lstStyle/>
                    <a:p>
                      <a:r>
                        <a:rPr lang="en-US" dirty="0">
                          <a:latin typeface="Fira Code" panose="020B0509050000020004" pitchFamily="49" charset="0"/>
                          <a:ea typeface="Fira Code" panose="020B0509050000020004" pitchFamily="49" charset="0"/>
                        </a:rPr>
                        <a:t>0x02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Fira Code" panose="020B0509050000020004" pitchFamily="49" charset="0"/>
                          <a:ea typeface="Fira Code" panose="020B0509050000020004" pitchFamily="49" charset="0"/>
                        </a:rPr>
                        <a:t>add 0x00, 0x01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05609043"/>
                  </a:ext>
                </a:extLst>
              </a:tr>
              <a:tr h="374611">
                <a:tc>
                  <a:txBody>
                    <a:bodyPr/>
                    <a:lstStyle/>
                    <a:p>
                      <a:r>
                        <a:rPr lang="en-US">
                          <a:latin typeface="Fira Code" panose="020B0509050000020004" pitchFamily="49" charset="0"/>
                          <a:ea typeface="Fira Code" panose="020B0509050000020004" pitchFamily="49" charset="0"/>
                        </a:rPr>
                        <a:t>0x03</a:t>
                      </a:r>
                      <a:endParaRPr lang="en-US" dirty="0">
                        <a:latin typeface="Fira Code" panose="020B0509050000020004" pitchFamily="49" charset="0"/>
                        <a:ea typeface="Fira Code" panose="020B05090500000200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Fira Code" panose="020B0509050000020004" pitchFamily="49" charset="0"/>
                          <a:ea typeface="Fira Code" panose="020B0509050000020004" pitchFamily="49" charset="0"/>
                        </a:rPr>
                        <a:t>store 0x01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9472025"/>
                  </a:ext>
                </a:extLst>
              </a:tr>
            </a:tbl>
          </a:graphicData>
        </a:graphic>
      </p:graphicFrame>
      <p:sp>
        <p:nvSpPr>
          <p:cNvPr id="16" name="TextBox 15">
            <a:extLst>
              <a:ext uri="{FF2B5EF4-FFF2-40B4-BE49-F238E27FC236}">
                <a16:creationId xmlns:a16="http://schemas.microsoft.com/office/drawing/2014/main" id="{2D518765-DE7D-5341-9E9E-7DCE07AC4930}"/>
              </a:ext>
            </a:extLst>
          </p:cNvPr>
          <p:cNvSpPr txBox="1"/>
          <p:nvPr/>
        </p:nvSpPr>
        <p:spPr>
          <a:xfrm>
            <a:off x="1927282" y="2485853"/>
            <a:ext cx="10262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>
                <a:latin typeface="Nunito Sans" pitchFamily="2" charset="77"/>
              </a:rPr>
              <a:t>Memory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5ECACD5C-2483-1144-825B-40F5266AD064}"/>
              </a:ext>
            </a:extLst>
          </p:cNvPr>
          <p:cNvSpPr/>
          <p:nvPr/>
        </p:nvSpPr>
        <p:spPr>
          <a:xfrm>
            <a:off x="4812632" y="2068361"/>
            <a:ext cx="3657600" cy="342900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1600" dirty="0">
              <a:latin typeface="Nunito Sans" pitchFamily="2" charset="77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9B4E232E-A9B0-D04A-93DE-16578C495C01}"/>
              </a:ext>
            </a:extLst>
          </p:cNvPr>
          <p:cNvSpPr txBox="1"/>
          <p:nvPr/>
        </p:nvSpPr>
        <p:spPr>
          <a:xfrm>
            <a:off x="6313457" y="1699029"/>
            <a:ext cx="6559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>
                <a:latin typeface="Nunito Sans" pitchFamily="2" charset="77"/>
              </a:rPr>
              <a:t>CPU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984467DD-E062-EF48-BA91-3A2EA29B79AA}"/>
              </a:ext>
            </a:extLst>
          </p:cNvPr>
          <p:cNvSpPr/>
          <p:nvPr/>
        </p:nvSpPr>
        <p:spPr>
          <a:xfrm>
            <a:off x="5402179" y="2855185"/>
            <a:ext cx="1094874" cy="578005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600" dirty="0">
                <a:latin typeface="Fira Code" panose="020B0509050000020004" pitchFamily="49" charset="0"/>
                <a:ea typeface="Fira Code" panose="020B0509050000020004" pitchFamily="49" charset="0"/>
              </a:rPr>
              <a:t>0x02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8C36BA37-118A-B74A-BFC8-969A578CE949}"/>
              </a:ext>
            </a:extLst>
          </p:cNvPr>
          <p:cNvSpPr/>
          <p:nvPr/>
        </p:nvSpPr>
        <p:spPr>
          <a:xfrm>
            <a:off x="6719638" y="2855185"/>
            <a:ext cx="1094874" cy="578005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1600" dirty="0">
              <a:latin typeface="Fira Code" panose="020B0509050000020004" pitchFamily="49" charset="0"/>
              <a:ea typeface="Fira Code" panose="020B0509050000020004" pitchFamily="49" charset="0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1EBDB37E-30B4-C34E-ACF2-8E23FEDD0A1D}"/>
              </a:ext>
            </a:extLst>
          </p:cNvPr>
          <p:cNvSpPr/>
          <p:nvPr/>
        </p:nvSpPr>
        <p:spPr>
          <a:xfrm>
            <a:off x="5402178" y="4428688"/>
            <a:ext cx="2412333" cy="578005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1600" dirty="0">
              <a:latin typeface="Fira Code" panose="020B0509050000020004" pitchFamily="49" charset="0"/>
              <a:ea typeface="Fira Code" panose="020B0509050000020004" pitchFamily="49" charset="0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5C434E28-E4ED-194D-8A94-C376FE8C1525}"/>
              </a:ext>
            </a:extLst>
          </p:cNvPr>
          <p:cNvSpPr txBox="1"/>
          <p:nvPr/>
        </p:nvSpPr>
        <p:spPr>
          <a:xfrm>
            <a:off x="5704997" y="2485853"/>
            <a:ext cx="4892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>
                <a:latin typeface="Nunito Sans" pitchFamily="2" charset="77"/>
              </a:rPr>
              <a:t>PC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BEBDDEBF-2D0B-0D46-BAB0-AD4C8E4E8DDA}"/>
              </a:ext>
            </a:extLst>
          </p:cNvPr>
          <p:cNvSpPr txBox="1"/>
          <p:nvPr/>
        </p:nvSpPr>
        <p:spPr>
          <a:xfrm>
            <a:off x="6810860" y="2485853"/>
            <a:ext cx="9124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>
                <a:latin typeface="Nunito Sans" pitchFamily="2" charset="77"/>
              </a:rPr>
              <a:t>Output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9F9D2241-0978-1943-A922-B977FFC52866}"/>
              </a:ext>
            </a:extLst>
          </p:cNvPr>
          <p:cNvSpPr txBox="1"/>
          <p:nvPr/>
        </p:nvSpPr>
        <p:spPr>
          <a:xfrm>
            <a:off x="5582488" y="4059356"/>
            <a:ext cx="21178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>
                <a:latin typeface="Nunito Sans" pitchFamily="2" charset="77"/>
              </a:rPr>
              <a:t>Current Instruction</a:t>
            </a:r>
          </a:p>
        </p:txBody>
      </p:sp>
    </p:spTree>
    <p:extLst>
      <p:ext uri="{BB962C8B-B14F-4D97-AF65-F5344CB8AC3E}">
        <p14:creationId xmlns:p14="http://schemas.microsoft.com/office/powerpoint/2010/main" val="285655561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F2FA13-CAC5-3F44-AC11-A04314A661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Fetch-Execute Cycle</a:t>
            </a:r>
          </a:p>
        </p:txBody>
      </p:sp>
      <p:graphicFrame>
        <p:nvGraphicFramePr>
          <p:cNvPr id="15" name="Table 14">
            <a:extLst>
              <a:ext uri="{FF2B5EF4-FFF2-40B4-BE49-F238E27FC236}">
                <a16:creationId xmlns:a16="http://schemas.microsoft.com/office/drawing/2014/main" id="{EA5D5D4B-FE36-9441-8852-9BFDD2EA05E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98601593"/>
              </p:ext>
            </p:extLst>
          </p:nvPr>
        </p:nvGraphicFramePr>
        <p:xfrm>
          <a:off x="838198" y="2855185"/>
          <a:ext cx="3204412" cy="185535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62791">
                  <a:extLst>
                    <a:ext uri="{9D8B030D-6E8A-4147-A177-3AD203B41FA5}">
                      <a16:colId xmlns:a16="http://schemas.microsoft.com/office/drawing/2014/main" val="4205131629"/>
                    </a:ext>
                  </a:extLst>
                </a:gridCol>
                <a:gridCol w="2141621">
                  <a:extLst>
                    <a:ext uri="{9D8B030D-6E8A-4147-A177-3AD203B41FA5}">
                      <a16:colId xmlns:a16="http://schemas.microsoft.com/office/drawing/2014/main" val="4270910837"/>
                    </a:ext>
                  </a:extLst>
                </a:gridCol>
              </a:tblGrid>
              <a:tr h="335549">
                <a:tc>
                  <a:txBody>
                    <a:bodyPr/>
                    <a:lstStyle/>
                    <a:p>
                      <a:r>
                        <a:rPr lang="en-US" dirty="0">
                          <a:latin typeface="Nunito Sans" pitchFamily="2" charset="77"/>
                        </a:rPr>
                        <a:t>Address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Nunito Sans" pitchFamily="2" charset="77"/>
                        </a:rPr>
                        <a:t>Value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41225460"/>
                  </a:ext>
                </a:extLst>
              </a:tr>
              <a:tr h="374611">
                <a:tc>
                  <a:txBody>
                    <a:bodyPr/>
                    <a:lstStyle/>
                    <a:p>
                      <a:r>
                        <a:rPr lang="en-US">
                          <a:latin typeface="Fira Code" panose="020B0509050000020004" pitchFamily="49" charset="0"/>
                          <a:ea typeface="Fira Code" panose="020B0509050000020004" pitchFamily="49" charset="0"/>
                        </a:rPr>
                        <a:t>0x00</a:t>
                      </a:r>
                      <a:endParaRPr lang="en-US" dirty="0">
                        <a:latin typeface="Fira Code" panose="020B0509050000020004" pitchFamily="49" charset="0"/>
                        <a:ea typeface="Fira Code" panose="020B05090500000200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>
                          <a:latin typeface="Fira Code" panose="020B0509050000020004" pitchFamily="49" charset="0"/>
                          <a:ea typeface="Fira Code" panose="020B0509050000020004" pitchFamily="49" charset="0"/>
                        </a:rPr>
                        <a:t>12</a:t>
                      </a:r>
                      <a:endParaRPr lang="en-US" dirty="0">
                        <a:latin typeface="Fira Code" panose="020B0509050000020004" pitchFamily="49" charset="0"/>
                        <a:ea typeface="Fira Code" panose="020B0509050000020004" pitchFamily="49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77951636"/>
                  </a:ext>
                </a:extLst>
              </a:tr>
              <a:tr h="374611">
                <a:tc>
                  <a:txBody>
                    <a:bodyPr/>
                    <a:lstStyle/>
                    <a:p>
                      <a:r>
                        <a:rPr lang="en-US">
                          <a:latin typeface="Fira Code" panose="020B0509050000020004" pitchFamily="49" charset="0"/>
                          <a:ea typeface="Fira Code" panose="020B0509050000020004" pitchFamily="49" charset="0"/>
                        </a:rPr>
                        <a:t>0x01</a:t>
                      </a:r>
                      <a:endParaRPr lang="en-US" dirty="0">
                        <a:latin typeface="Fira Code" panose="020B0509050000020004" pitchFamily="49" charset="0"/>
                        <a:ea typeface="Fira Code" panose="020B05090500000200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Fira Code" panose="020B0509050000020004" pitchFamily="49" charset="0"/>
                          <a:ea typeface="Fira Code" panose="020B0509050000020004" pitchFamily="49" charset="0"/>
                        </a:rPr>
                        <a:t>6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1635907"/>
                  </a:ext>
                </a:extLst>
              </a:tr>
              <a:tr h="132774">
                <a:tc>
                  <a:txBody>
                    <a:bodyPr/>
                    <a:lstStyle/>
                    <a:p>
                      <a:r>
                        <a:rPr lang="en-US" dirty="0">
                          <a:latin typeface="Fira Code" panose="020B0509050000020004" pitchFamily="49" charset="0"/>
                          <a:ea typeface="Fira Code" panose="020B0509050000020004" pitchFamily="49" charset="0"/>
                        </a:rPr>
                        <a:t>0x02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Fira Code" panose="020B0509050000020004" pitchFamily="49" charset="0"/>
                          <a:ea typeface="Fira Code" panose="020B0509050000020004" pitchFamily="49" charset="0"/>
                        </a:rPr>
                        <a:t>add 0x00, 0x01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05609043"/>
                  </a:ext>
                </a:extLst>
              </a:tr>
              <a:tr h="374611">
                <a:tc>
                  <a:txBody>
                    <a:bodyPr/>
                    <a:lstStyle/>
                    <a:p>
                      <a:r>
                        <a:rPr lang="en-US">
                          <a:latin typeface="Fira Code" panose="020B0509050000020004" pitchFamily="49" charset="0"/>
                          <a:ea typeface="Fira Code" panose="020B0509050000020004" pitchFamily="49" charset="0"/>
                        </a:rPr>
                        <a:t>0x03</a:t>
                      </a:r>
                      <a:endParaRPr lang="en-US" dirty="0">
                        <a:latin typeface="Fira Code" panose="020B0509050000020004" pitchFamily="49" charset="0"/>
                        <a:ea typeface="Fira Code" panose="020B05090500000200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Fira Code" panose="020B0509050000020004" pitchFamily="49" charset="0"/>
                          <a:ea typeface="Fira Code" panose="020B0509050000020004" pitchFamily="49" charset="0"/>
                        </a:rPr>
                        <a:t>store 0x01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9472025"/>
                  </a:ext>
                </a:extLst>
              </a:tr>
            </a:tbl>
          </a:graphicData>
        </a:graphic>
      </p:graphicFrame>
      <p:sp>
        <p:nvSpPr>
          <p:cNvPr id="16" name="TextBox 15">
            <a:extLst>
              <a:ext uri="{FF2B5EF4-FFF2-40B4-BE49-F238E27FC236}">
                <a16:creationId xmlns:a16="http://schemas.microsoft.com/office/drawing/2014/main" id="{2D518765-DE7D-5341-9E9E-7DCE07AC4930}"/>
              </a:ext>
            </a:extLst>
          </p:cNvPr>
          <p:cNvSpPr txBox="1"/>
          <p:nvPr/>
        </p:nvSpPr>
        <p:spPr>
          <a:xfrm>
            <a:off x="1927282" y="2485853"/>
            <a:ext cx="10262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>
                <a:latin typeface="Nunito Sans" pitchFamily="2" charset="77"/>
              </a:rPr>
              <a:t>Memory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5ECACD5C-2483-1144-825B-40F5266AD064}"/>
              </a:ext>
            </a:extLst>
          </p:cNvPr>
          <p:cNvSpPr/>
          <p:nvPr/>
        </p:nvSpPr>
        <p:spPr>
          <a:xfrm>
            <a:off x="4812632" y="2068361"/>
            <a:ext cx="3657600" cy="342900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1600" dirty="0">
              <a:latin typeface="Nunito Sans" pitchFamily="2" charset="77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9B4E232E-A9B0-D04A-93DE-16578C495C01}"/>
              </a:ext>
            </a:extLst>
          </p:cNvPr>
          <p:cNvSpPr txBox="1"/>
          <p:nvPr/>
        </p:nvSpPr>
        <p:spPr>
          <a:xfrm>
            <a:off x="6313457" y="1699029"/>
            <a:ext cx="6559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>
                <a:latin typeface="Nunito Sans" pitchFamily="2" charset="77"/>
              </a:rPr>
              <a:t>CPU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984467DD-E062-EF48-BA91-3A2EA29B79AA}"/>
              </a:ext>
            </a:extLst>
          </p:cNvPr>
          <p:cNvSpPr/>
          <p:nvPr/>
        </p:nvSpPr>
        <p:spPr>
          <a:xfrm>
            <a:off x="5402179" y="2855185"/>
            <a:ext cx="1094874" cy="578005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600" dirty="0">
                <a:latin typeface="Fira Code" panose="020B0509050000020004" pitchFamily="49" charset="0"/>
                <a:ea typeface="Fira Code" panose="020B0509050000020004" pitchFamily="49" charset="0"/>
              </a:rPr>
              <a:t>0x02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8C36BA37-118A-B74A-BFC8-969A578CE949}"/>
              </a:ext>
            </a:extLst>
          </p:cNvPr>
          <p:cNvSpPr/>
          <p:nvPr/>
        </p:nvSpPr>
        <p:spPr>
          <a:xfrm>
            <a:off x="6719638" y="2855185"/>
            <a:ext cx="1094874" cy="578005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600" dirty="0">
                <a:latin typeface="Fira Code" panose="020B0509050000020004" pitchFamily="49" charset="0"/>
                <a:ea typeface="Fira Code" panose="020B0509050000020004" pitchFamily="49" charset="0"/>
              </a:rPr>
              <a:t>??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1EBDB37E-30B4-C34E-ACF2-8E23FEDD0A1D}"/>
              </a:ext>
            </a:extLst>
          </p:cNvPr>
          <p:cNvSpPr/>
          <p:nvPr/>
        </p:nvSpPr>
        <p:spPr>
          <a:xfrm>
            <a:off x="5402178" y="4428688"/>
            <a:ext cx="2412333" cy="578005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600" dirty="0">
                <a:latin typeface="Fira Code" panose="020B0509050000020004" pitchFamily="49" charset="0"/>
                <a:ea typeface="Fira Code" panose="020B0509050000020004" pitchFamily="49" charset="0"/>
              </a:rPr>
              <a:t>??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5C434E28-E4ED-194D-8A94-C376FE8C1525}"/>
              </a:ext>
            </a:extLst>
          </p:cNvPr>
          <p:cNvSpPr txBox="1"/>
          <p:nvPr/>
        </p:nvSpPr>
        <p:spPr>
          <a:xfrm>
            <a:off x="5704997" y="2485853"/>
            <a:ext cx="4892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>
                <a:latin typeface="Nunito Sans" pitchFamily="2" charset="77"/>
              </a:rPr>
              <a:t>PC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BEBDDEBF-2D0B-0D46-BAB0-AD4C8E4E8DDA}"/>
              </a:ext>
            </a:extLst>
          </p:cNvPr>
          <p:cNvSpPr txBox="1"/>
          <p:nvPr/>
        </p:nvSpPr>
        <p:spPr>
          <a:xfrm>
            <a:off x="6810860" y="2485853"/>
            <a:ext cx="9124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>
                <a:latin typeface="Nunito Sans" pitchFamily="2" charset="77"/>
              </a:rPr>
              <a:t>Output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9F9D2241-0978-1943-A922-B977FFC52866}"/>
              </a:ext>
            </a:extLst>
          </p:cNvPr>
          <p:cNvSpPr txBox="1"/>
          <p:nvPr/>
        </p:nvSpPr>
        <p:spPr>
          <a:xfrm>
            <a:off x="5582488" y="4059356"/>
            <a:ext cx="21178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>
                <a:latin typeface="Nunito Sans" pitchFamily="2" charset="77"/>
              </a:rPr>
              <a:t>Current Instruction</a:t>
            </a:r>
          </a:p>
        </p:txBody>
      </p:sp>
    </p:spTree>
    <p:extLst>
      <p:ext uri="{BB962C8B-B14F-4D97-AF65-F5344CB8AC3E}">
        <p14:creationId xmlns:p14="http://schemas.microsoft.com/office/powerpoint/2010/main" val="218323078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F2FA13-CAC5-3F44-AC11-A04314A661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Fetch-Execute Cycle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7487333-1F32-4C48-B70E-06FE036424E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76186350"/>
              </p:ext>
            </p:extLst>
          </p:nvPr>
        </p:nvGraphicFramePr>
        <p:xfrm>
          <a:off x="838198" y="2855185"/>
          <a:ext cx="3204412" cy="185535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62791">
                  <a:extLst>
                    <a:ext uri="{9D8B030D-6E8A-4147-A177-3AD203B41FA5}">
                      <a16:colId xmlns:a16="http://schemas.microsoft.com/office/drawing/2014/main" val="4205131629"/>
                    </a:ext>
                  </a:extLst>
                </a:gridCol>
                <a:gridCol w="2141621">
                  <a:extLst>
                    <a:ext uri="{9D8B030D-6E8A-4147-A177-3AD203B41FA5}">
                      <a16:colId xmlns:a16="http://schemas.microsoft.com/office/drawing/2014/main" val="4270910837"/>
                    </a:ext>
                  </a:extLst>
                </a:gridCol>
              </a:tblGrid>
              <a:tr h="335549">
                <a:tc>
                  <a:txBody>
                    <a:bodyPr/>
                    <a:lstStyle/>
                    <a:p>
                      <a:r>
                        <a:rPr lang="en-US" dirty="0">
                          <a:latin typeface="Nunito Sans" pitchFamily="2" charset="77"/>
                        </a:rPr>
                        <a:t>Address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Nunito Sans" pitchFamily="2" charset="77"/>
                        </a:rPr>
                        <a:t>Value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41225460"/>
                  </a:ext>
                </a:extLst>
              </a:tr>
              <a:tr h="374611">
                <a:tc>
                  <a:txBody>
                    <a:bodyPr/>
                    <a:lstStyle/>
                    <a:p>
                      <a:r>
                        <a:rPr lang="en-US">
                          <a:latin typeface="Fira Code" panose="020B0509050000020004" pitchFamily="49" charset="0"/>
                          <a:ea typeface="Fira Code" panose="020B0509050000020004" pitchFamily="49" charset="0"/>
                        </a:rPr>
                        <a:t>0x00</a:t>
                      </a:r>
                      <a:endParaRPr lang="en-US" dirty="0">
                        <a:latin typeface="Fira Code" panose="020B0509050000020004" pitchFamily="49" charset="0"/>
                        <a:ea typeface="Fira Code" panose="020B05090500000200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>
                          <a:latin typeface="Fira Code" panose="020B0509050000020004" pitchFamily="49" charset="0"/>
                          <a:ea typeface="Fira Code" panose="020B0509050000020004" pitchFamily="49" charset="0"/>
                        </a:rPr>
                        <a:t>12</a:t>
                      </a:r>
                      <a:endParaRPr lang="en-US" dirty="0">
                        <a:latin typeface="Fira Code" panose="020B0509050000020004" pitchFamily="49" charset="0"/>
                        <a:ea typeface="Fira Code" panose="020B0509050000020004" pitchFamily="49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77951636"/>
                  </a:ext>
                </a:extLst>
              </a:tr>
              <a:tr h="374611">
                <a:tc>
                  <a:txBody>
                    <a:bodyPr/>
                    <a:lstStyle/>
                    <a:p>
                      <a:r>
                        <a:rPr lang="en-US">
                          <a:latin typeface="Fira Code" panose="020B0509050000020004" pitchFamily="49" charset="0"/>
                          <a:ea typeface="Fira Code" panose="020B0509050000020004" pitchFamily="49" charset="0"/>
                        </a:rPr>
                        <a:t>0x01</a:t>
                      </a:r>
                      <a:endParaRPr lang="en-US" dirty="0">
                        <a:latin typeface="Fira Code" panose="020B0509050000020004" pitchFamily="49" charset="0"/>
                        <a:ea typeface="Fira Code" panose="020B05090500000200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Fira Code" panose="020B0509050000020004" pitchFamily="49" charset="0"/>
                          <a:ea typeface="Fira Code" panose="020B0509050000020004" pitchFamily="49" charset="0"/>
                        </a:rPr>
                        <a:t>6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1635907"/>
                  </a:ext>
                </a:extLst>
              </a:tr>
              <a:tr h="132774">
                <a:tc>
                  <a:txBody>
                    <a:bodyPr/>
                    <a:lstStyle/>
                    <a:p>
                      <a:r>
                        <a:rPr lang="en-US" dirty="0">
                          <a:latin typeface="Fira Code" panose="020B0509050000020004" pitchFamily="49" charset="0"/>
                          <a:ea typeface="Fira Code" panose="020B0509050000020004" pitchFamily="49" charset="0"/>
                        </a:rPr>
                        <a:t>0x02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Fira Code" panose="020B0509050000020004" pitchFamily="49" charset="0"/>
                          <a:ea typeface="Fira Code" panose="020B0509050000020004" pitchFamily="49" charset="0"/>
                        </a:rPr>
                        <a:t>add 0x00, 0x01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05609043"/>
                  </a:ext>
                </a:extLst>
              </a:tr>
              <a:tr h="374611">
                <a:tc>
                  <a:txBody>
                    <a:bodyPr/>
                    <a:lstStyle/>
                    <a:p>
                      <a:r>
                        <a:rPr lang="en-US">
                          <a:latin typeface="Fira Code" panose="020B0509050000020004" pitchFamily="49" charset="0"/>
                          <a:ea typeface="Fira Code" panose="020B0509050000020004" pitchFamily="49" charset="0"/>
                        </a:rPr>
                        <a:t>0x03</a:t>
                      </a:r>
                      <a:endParaRPr lang="en-US" dirty="0">
                        <a:latin typeface="Fira Code" panose="020B0509050000020004" pitchFamily="49" charset="0"/>
                        <a:ea typeface="Fira Code" panose="020B05090500000200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Fira Code" panose="020B0509050000020004" pitchFamily="49" charset="0"/>
                          <a:ea typeface="Fira Code" panose="020B0509050000020004" pitchFamily="49" charset="0"/>
                        </a:rPr>
                        <a:t>store 0x01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9472025"/>
                  </a:ext>
                </a:extLst>
              </a:tr>
            </a:tbl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003E4418-525F-0944-8F19-55D813282C38}"/>
              </a:ext>
            </a:extLst>
          </p:cNvPr>
          <p:cNvSpPr txBox="1"/>
          <p:nvPr/>
        </p:nvSpPr>
        <p:spPr>
          <a:xfrm>
            <a:off x="1927282" y="2485853"/>
            <a:ext cx="10262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>
                <a:latin typeface="Nunito Sans" pitchFamily="2" charset="77"/>
              </a:rPr>
              <a:t>Memory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54B4D82-3799-3C4B-814D-BD464C273D6F}"/>
              </a:ext>
            </a:extLst>
          </p:cNvPr>
          <p:cNvSpPr/>
          <p:nvPr/>
        </p:nvSpPr>
        <p:spPr>
          <a:xfrm>
            <a:off x="4812632" y="2068361"/>
            <a:ext cx="3657600" cy="342900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1600" dirty="0">
              <a:latin typeface="Nunito Sans" pitchFamily="2" charset="77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FB249D2-CB53-AD48-BC51-937CB4C53D7D}"/>
              </a:ext>
            </a:extLst>
          </p:cNvPr>
          <p:cNvSpPr txBox="1"/>
          <p:nvPr/>
        </p:nvSpPr>
        <p:spPr>
          <a:xfrm>
            <a:off x="6313457" y="1699029"/>
            <a:ext cx="6559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>
                <a:latin typeface="Nunito Sans" pitchFamily="2" charset="77"/>
              </a:rPr>
              <a:t>CPU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A4EB2C88-1935-C541-AC8C-D7800335C786}"/>
              </a:ext>
            </a:extLst>
          </p:cNvPr>
          <p:cNvSpPr/>
          <p:nvPr/>
        </p:nvSpPr>
        <p:spPr>
          <a:xfrm>
            <a:off x="5402179" y="2855185"/>
            <a:ext cx="1094874" cy="578005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600" dirty="0">
                <a:latin typeface="Fira Code" panose="020B0509050000020004" pitchFamily="49" charset="0"/>
                <a:ea typeface="Fira Code" panose="020B0509050000020004" pitchFamily="49" charset="0"/>
              </a:rPr>
              <a:t>0x02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D9DE52DA-50C5-DA4A-B3C7-995E277B49FA}"/>
              </a:ext>
            </a:extLst>
          </p:cNvPr>
          <p:cNvSpPr/>
          <p:nvPr/>
        </p:nvSpPr>
        <p:spPr>
          <a:xfrm>
            <a:off x="6719638" y="2855185"/>
            <a:ext cx="1094874" cy="578005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600" dirty="0">
                <a:latin typeface="Fira Code" panose="020B0509050000020004" pitchFamily="49" charset="0"/>
                <a:ea typeface="Fira Code" panose="020B0509050000020004" pitchFamily="49" charset="0"/>
              </a:rPr>
              <a:t>??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CE8DC86-AC5E-A943-BDA2-54A4B642C71A}"/>
              </a:ext>
            </a:extLst>
          </p:cNvPr>
          <p:cNvSpPr/>
          <p:nvPr/>
        </p:nvSpPr>
        <p:spPr>
          <a:xfrm>
            <a:off x="5402178" y="4428688"/>
            <a:ext cx="2412333" cy="578005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600" dirty="0">
                <a:latin typeface="Fira Code" panose="020B0509050000020004" pitchFamily="49" charset="0"/>
                <a:ea typeface="Fira Code" panose="020B0509050000020004" pitchFamily="49" charset="0"/>
              </a:rPr>
              <a:t>??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9571529A-C911-0F4B-AC84-F849348CB852}"/>
              </a:ext>
            </a:extLst>
          </p:cNvPr>
          <p:cNvSpPr txBox="1"/>
          <p:nvPr/>
        </p:nvSpPr>
        <p:spPr>
          <a:xfrm>
            <a:off x="5704997" y="2485853"/>
            <a:ext cx="4892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>
                <a:latin typeface="Nunito Sans" pitchFamily="2" charset="77"/>
              </a:rPr>
              <a:t>PC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3AE31307-132F-1645-A6E3-C98D86FB3DA0}"/>
              </a:ext>
            </a:extLst>
          </p:cNvPr>
          <p:cNvSpPr txBox="1"/>
          <p:nvPr/>
        </p:nvSpPr>
        <p:spPr>
          <a:xfrm>
            <a:off x="6810860" y="2485853"/>
            <a:ext cx="9124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>
                <a:latin typeface="Nunito Sans" pitchFamily="2" charset="77"/>
              </a:rPr>
              <a:t>Output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F071B51C-93F7-0C4D-BBB8-E62A96FBE790}"/>
              </a:ext>
            </a:extLst>
          </p:cNvPr>
          <p:cNvSpPr txBox="1"/>
          <p:nvPr/>
        </p:nvSpPr>
        <p:spPr>
          <a:xfrm>
            <a:off x="5582488" y="4059356"/>
            <a:ext cx="21178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>
                <a:latin typeface="Nunito Sans" pitchFamily="2" charset="77"/>
              </a:rPr>
              <a:t>Current Instruction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76A60B4-E14B-6E49-866F-115D134F8B6D}"/>
              </a:ext>
            </a:extLst>
          </p:cNvPr>
          <p:cNvSpPr txBox="1"/>
          <p:nvPr/>
        </p:nvSpPr>
        <p:spPr>
          <a:xfrm>
            <a:off x="1344192" y="6123542"/>
            <a:ext cx="64556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>
                <a:latin typeface="Nunito Sans" pitchFamily="2" charset="77"/>
              </a:rPr>
              <a:t>The Program Counter points to the address </a:t>
            </a:r>
            <a:r>
              <a:rPr lang="en-US" dirty="0">
                <a:latin typeface="Fira Code" panose="020B0509050000020004" pitchFamily="49" charset="0"/>
                <a:ea typeface="Fira Code" panose="020B0509050000020004" pitchFamily="49" charset="0"/>
              </a:rPr>
              <a:t>0x02</a:t>
            </a:r>
            <a:r>
              <a:rPr lang="en-US" dirty="0">
                <a:latin typeface="Nunito Sans" pitchFamily="2" charset="77"/>
              </a:rPr>
              <a:t> in memory.</a:t>
            </a:r>
          </a:p>
        </p:txBody>
      </p:sp>
      <p:sp>
        <p:nvSpPr>
          <p:cNvPr id="23" name="Right Arrow 22">
            <a:extLst>
              <a:ext uri="{FF2B5EF4-FFF2-40B4-BE49-F238E27FC236}">
                <a16:creationId xmlns:a16="http://schemas.microsoft.com/office/drawing/2014/main" id="{667E71B4-6817-594D-B2C9-1A1304F6BB6D}"/>
              </a:ext>
            </a:extLst>
          </p:cNvPr>
          <p:cNvSpPr/>
          <p:nvPr/>
        </p:nvSpPr>
        <p:spPr>
          <a:xfrm>
            <a:off x="397565" y="4009170"/>
            <a:ext cx="385010" cy="284044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 dirty="0">
              <a:latin typeface="Nunito Sans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109646757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F2FA13-CAC5-3F44-AC11-A04314A661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Fetch-Execute Cycle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7487333-1F32-4C48-B70E-06FE036424EE}"/>
              </a:ext>
            </a:extLst>
          </p:cNvPr>
          <p:cNvGraphicFramePr>
            <a:graphicFrameLocks noGrp="1"/>
          </p:cNvGraphicFramePr>
          <p:nvPr/>
        </p:nvGraphicFramePr>
        <p:xfrm>
          <a:off x="838198" y="2855185"/>
          <a:ext cx="3204412" cy="185535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62791">
                  <a:extLst>
                    <a:ext uri="{9D8B030D-6E8A-4147-A177-3AD203B41FA5}">
                      <a16:colId xmlns:a16="http://schemas.microsoft.com/office/drawing/2014/main" val="4205131629"/>
                    </a:ext>
                  </a:extLst>
                </a:gridCol>
                <a:gridCol w="2141621">
                  <a:extLst>
                    <a:ext uri="{9D8B030D-6E8A-4147-A177-3AD203B41FA5}">
                      <a16:colId xmlns:a16="http://schemas.microsoft.com/office/drawing/2014/main" val="4270910837"/>
                    </a:ext>
                  </a:extLst>
                </a:gridCol>
              </a:tblGrid>
              <a:tr h="335549">
                <a:tc>
                  <a:txBody>
                    <a:bodyPr/>
                    <a:lstStyle/>
                    <a:p>
                      <a:r>
                        <a:rPr lang="en-US" dirty="0">
                          <a:latin typeface="Nunito Sans" pitchFamily="2" charset="77"/>
                        </a:rPr>
                        <a:t>Address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Nunito Sans" pitchFamily="2" charset="77"/>
                        </a:rPr>
                        <a:t>Value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41225460"/>
                  </a:ext>
                </a:extLst>
              </a:tr>
              <a:tr h="374611">
                <a:tc>
                  <a:txBody>
                    <a:bodyPr/>
                    <a:lstStyle/>
                    <a:p>
                      <a:r>
                        <a:rPr lang="en-US">
                          <a:latin typeface="Fira Code" panose="020B0509050000020004" pitchFamily="49" charset="0"/>
                          <a:ea typeface="Fira Code" panose="020B0509050000020004" pitchFamily="49" charset="0"/>
                        </a:rPr>
                        <a:t>0x00</a:t>
                      </a:r>
                      <a:endParaRPr lang="en-US" dirty="0">
                        <a:latin typeface="Fira Code" panose="020B0509050000020004" pitchFamily="49" charset="0"/>
                        <a:ea typeface="Fira Code" panose="020B05090500000200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>
                          <a:latin typeface="Fira Code" panose="020B0509050000020004" pitchFamily="49" charset="0"/>
                          <a:ea typeface="Fira Code" panose="020B0509050000020004" pitchFamily="49" charset="0"/>
                        </a:rPr>
                        <a:t>12</a:t>
                      </a:r>
                      <a:endParaRPr lang="en-US" dirty="0">
                        <a:latin typeface="Fira Code" panose="020B0509050000020004" pitchFamily="49" charset="0"/>
                        <a:ea typeface="Fira Code" panose="020B0509050000020004" pitchFamily="49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77951636"/>
                  </a:ext>
                </a:extLst>
              </a:tr>
              <a:tr h="374611">
                <a:tc>
                  <a:txBody>
                    <a:bodyPr/>
                    <a:lstStyle/>
                    <a:p>
                      <a:r>
                        <a:rPr lang="en-US">
                          <a:latin typeface="Fira Code" panose="020B0509050000020004" pitchFamily="49" charset="0"/>
                          <a:ea typeface="Fira Code" panose="020B0509050000020004" pitchFamily="49" charset="0"/>
                        </a:rPr>
                        <a:t>0x01</a:t>
                      </a:r>
                      <a:endParaRPr lang="en-US" dirty="0">
                        <a:latin typeface="Fira Code" panose="020B0509050000020004" pitchFamily="49" charset="0"/>
                        <a:ea typeface="Fira Code" panose="020B05090500000200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Fira Code" panose="020B0509050000020004" pitchFamily="49" charset="0"/>
                          <a:ea typeface="Fira Code" panose="020B0509050000020004" pitchFamily="49" charset="0"/>
                        </a:rPr>
                        <a:t>6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1635907"/>
                  </a:ext>
                </a:extLst>
              </a:tr>
              <a:tr h="132774">
                <a:tc>
                  <a:txBody>
                    <a:bodyPr/>
                    <a:lstStyle/>
                    <a:p>
                      <a:r>
                        <a:rPr lang="en-US" dirty="0">
                          <a:latin typeface="Fira Code" panose="020B0509050000020004" pitchFamily="49" charset="0"/>
                          <a:ea typeface="Fira Code" panose="020B0509050000020004" pitchFamily="49" charset="0"/>
                        </a:rPr>
                        <a:t>0x02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Fira Code" panose="020B0509050000020004" pitchFamily="49" charset="0"/>
                          <a:ea typeface="Fira Code" panose="020B0509050000020004" pitchFamily="49" charset="0"/>
                        </a:rPr>
                        <a:t>add 0x00, 0x01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05609043"/>
                  </a:ext>
                </a:extLst>
              </a:tr>
              <a:tr h="374611">
                <a:tc>
                  <a:txBody>
                    <a:bodyPr/>
                    <a:lstStyle/>
                    <a:p>
                      <a:r>
                        <a:rPr lang="en-US">
                          <a:latin typeface="Fira Code" panose="020B0509050000020004" pitchFamily="49" charset="0"/>
                          <a:ea typeface="Fira Code" panose="020B0509050000020004" pitchFamily="49" charset="0"/>
                        </a:rPr>
                        <a:t>0x03</a:t>
                      </a:r>
                      <a:endParaRPr lang="en-US" dirty="0">
                        <a:latin typeface="Fira Code" panose="020B0509050000020004" pitchFamily="49" charset="0"/>
                        <a:ea typeface="Fira Code" panose="020B05090500000200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Fira Code" panose="020B0509050000020004" pitchFamily="49" charset="0"/>
                          <a:ea typeface="Fira Code" panose="020B0509050000020004" pitchFamily="49" charset="0"/>
                        </a:rPr>
                        <a:t>store 0x01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9472025"/>
                  </a:ext>
                </a:extLst>
              </a:tr>
            </a:tbl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003E4418-525F-0944-8F19-55D813282C38}"/>
              </a:ext>
            </a:extLst>
          </p:cNvPr>
          <p:cNvSpPr txBox="1"/>
          <p:nvPr/>
        </p:nvSpPr>
        <p:spPr>
          <a:xfrm>
            <a:off x="1927282" y="2485853"/>
            <a:ext cx="10262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>
                <a:latin typeface="Nunito Sans" pitchFamily="2" charset="77"/>
              </a:rPr>
              <a:t>Memory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54B4D82-3799-3C4B-814D-BD464C273D6F}"/>
              </a:ext>
            </a:extLst>
          </p:cNvPr>
          <p:cNvSpPr/>
          <p:nvPr/>
        </p:nvSpPr>
        <p:spPr>
          <a:xfrm>
            <a:off x="4812632" y="2068361"/>
            <a:ext cx="3657600" cy="342900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1600" dirty="0">
              <a:latin typeface="Nunito Sans" pitchFamily="2" charset="77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FB249D2-CB53-AD48-BC51-937CB4C53D7D}"/>
              </a:ext>
            </a:extLst>
          </p:cNvPr>
          <p:cNvSpPr txBox="1"/>
          <p:nvPr/>
        </p:nvSpPr>
        <p:spPr>
          <a:xfrm>
            <a:off x="6313457" y="1699029"/>
            <a:ext cx="6559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>
                <a:latin typeface="Nunito Sans" pitchFamily="2" charset="77"/>
              </a:rPr>
              <a:t>CPU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A4EB2C88-1935-C541-AC8C-D7800335C786}"/>
              </a:ext>
            </a:extLst>
          </p:cNvPr>
          <p:cNvSpPr/>
          <p:nvPr/>
        </p:nvSpPr>
        <p:spPr>
          <a:xfrm>
            <a:off x="5402179" y="2855185"/>
            <a:ext cx="1094874" cy="578005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600" dirty="0">
                <a:latin typeface="Fira Code" panose="020B0509050000020004" pitchFamily="49" charset="0"/>
                <a:ea typeface="Fira Code" panose="020B0509050000020004" pitchFamily="49" charset="0"/>
              </a:rPr>
              <a:t>0x02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D9DE52DA-50C5-DA4A-B3C7-995E277B49FA}"/>
              </a:ext>
            </a:extLst>
          </p:cNvPr>
          <p:cNvSpPr/>
          <p:nvPr/>
        </p:nvSpPr>
        <p:spPr>
          <a:xfrm>
            <a:off x="6719638" y="2855185"/>
            <a:ext cx="1094874" cy="578005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600" dirty="0">
                <a:latin typeface="Fira Code" panose="020B0509050000020004" pitchFamily="49" charset="0"/>
                <a:ea typeface="Fira Code" panose="020B0509050000020004" pitchFamily="49" charset="0"/>
              </a:rPr>
              <a:t>??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CE8DC86-AC5E-A943-BDA2-54A4B642C71A}"/>
              </a:ext>
            </a:extLst>
          </p:cNvPr>
          <p:cNvSpPr/>
          <p:nvPr/>
        </p:nvSpPr>
        <p:spPr>
          <a:xfrm>
            <a:off x="5402178" y="4428688"/>
            <a:ext cx="2412333" cy="578005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600" b="1" dirty="0">
                <a:latin typeface="Fira Code" panose="020B0509050000020004" pitchFamily="49" charset="0"/>
                <a:ea typeface="Fira Code" panose="020B0509050000020004" pitchFamily="49" charset="0"/>
              </a:rPr>
              <a:t>add 0x00, 0x01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9571529A-C911-0F4B-AC84-F849348CB852}"/>
              </a:ext>
            </a:extLst>
          </p:cNvPr>
          <p:cNvSpPr txBox="1"/>
          <p:nvPr/>
        </p:nvSpPr>
        <p:spPr>
          <a:xfrm>
            <a:off x="5704997" y="2485853"/>
            <a:ext cx="4892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>
                <a:latin typeface="Nunito Sans" pitchFamily="2" charset="77"/>
              </a:rPr>
              <a:t>PC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3AE31307-132F-1645-A6E3-C98D86FB3DA0}"/>
              </a:ext>
            </a:extLst>
          </p:cNvPr>
          <p:cNvSpPr txBox="1"/>
          <p:nvPr/>
        </p:nvSpPr>
        <p:spPr>
          <a:xfrm>
            <a:off x="6810860" y="2485853"/>
            <a:ext cx="9124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>
                <a:latin typeface="Nunito Sans" pitchFamily="2" charset="77"/>
              </a:rPr>
              <a:t>Output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F071B51C-93F7-0C4D-BBB8-E62A96FBE790}"/>
              </a:ext>
            </a:extLst>
          </p:cNvPr>
          <p:cNvSpPr txBox="1"/>
          <p:nvPr/>
        </p:nvSpPr>
        <p:spPr>
          <a:xfrm>
            <a:off x="5582488" y="4059356"/>
            <a:ext cx="21178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>
                <a:latin typeface="Nunito Sans" pitchFamily="2" charset="77"/>
              </a:rPr>
              <a:t>Current Instruction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76A60B4-E14B-6E49-866F-115D134F8B6D}"/>
              </a:ext>
            </a:extLst>
          </p:cNvPr>
          <p:cNvSpPr txBox="1"/>
          <p:nvPr/>
        </p:nvSpPr>
        <p:spPr>
          <a:xfrm>
            <a:off x="3399262" y="6123542"/>
            <a:ext cx="23455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>
                <a:latin typeface="Nunito Sans" pitchFamily="2" charset="77"/>
              </a:rPr>
              <a:t>Fetch the instruction.</a:t>
            </a:r>
          </a:p>
        </p:txBody>
      </p:sp>
      <p:sp>
        <p:nvSpPr>
          <p:cNvPr id="23" name="Right Arrow 22">
            <a:extLst>
              <a:ext uri="{FF2B5EF4-FFF2-40B4-BE49-F238E27FC236}">
                <a16:creationId xmlns:a16="http://schemas.microsoft.com/office/drawing/2014/main" id="{667E71B4-6817-594D-B2C9-1A1304F6BB6D}"/>
              </a:ext>
            </a:extLst>
          </p:cNvPr>
          <p:cNvSpPr/>
          <p:nvPr/>
        </p:nvSpPr>
        <p:spPr>
          <a:xfrm>
            <a:off x="397565" y="4009170"/>
            <a:ext cx="385010" cy="284044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 dirty="0">
              <a:latin typeface="Nunito Sans" pitchFamily="2" charset="77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209D62FA-9290-5F45-8B49-B8966B8AA01F}"/>
                  </a:ext>
                </a:extLst>
              </p:cNvPr>
              <p:cNvSpPr txBox="1"/>
              <p:nvPr/>
            </p:nvSpPr>
            <p:spPr>
              <a:xfrm>
                <a:off x="6336861" y="3664007"/>
                <a:ext cx="609141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1" i="1" smtClean="0">
                          <a:latin typeface="Cambria Math" panose="02040503050406030204" pitchFamily="18" charset="0"/>
                        </a:rPr>
                        <m:t>𝒙</m:t>
                      </m:r>
                      <m:r>
                        <a:rPr lang="en-US" b="1" i="1" smtClean="0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US" b="1" i="1" smtClean="0">
                          <a:latin typeface="Cambria Math" panose="02040503050406030204" pitchFamily="18" charset="0"/>
                        </a:rPr>
                        <m:t>𝒚</m:t>
                      </m:r>
                    </m:oMath>
                  </m:oMathPara>
                </a14:m>
                <a:endParaRPr lang="en-US" b="1" dirty="0">
                  <a:latin typeface="Nunito Sans" pitchFamily="2" charset="77"/>
                </a:endParaRPr>
              </a:p>
            </p:txBody>
          </p:sp>
        </mc:Choice>
        <mc:Fallback xmlns=""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209D62FA-9290-5F45-8B49-B8966B8AA01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36861" y="3664007"/>
                <a:ext cx="609141" cy="276999"/>
              </a:xfrm>
              <a:prstGeom prst="rect">
                <a:avLst/>
              </a:prstGeom>
              <a:blipFill>
                <a:blip r:embed="rId2"/>
                <a:stretch>
                  <a:fillRect l="-8163" r="-2041" b="-2272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1425375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DF1987-9E26-534F-B5AC-D29312F6F1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Quiz Recap</a:t>
            </a:r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15C0094-5B78-2C45-BCA9-70A72532576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607" y="1371403"/>
            <a:ext cx="8790783" cy="52392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912778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F2FA13-CAC5-3F44-AC11-A04314A661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Fetch-Execute Cycle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7487333-1F32-4C48-B70E-06FE036424EE}"/>
              </a:ext>
            </a:extLst>
          </p:cNvPr>
          <p:cNvGraphicFramePr>
            <a:graphicFrameLocks noGrp="1"/>
          </p:cNvGraphicFramePr>
          <p:nvPr/>
        </p:nvGraphicFramePr>
        <p:xfrm>
          <a:off x="838198" y="2855185"/>
          <a:ext cx="3204412" cy="185535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62791">
                  <a:extLst>
                    <a:ext uri="{9D8B030D-6E8A-4147-A177-3AD203B41FA5}">
                      <a16:colId xmlns:a16="http://schemas.microsoft.com/office/drawing/2014/main" val="4205131629"/>
                    </a:ext>
                  </a:extLst>
                </a:gridCol>
                <a:gridCol w="2141621">
                  <a:extLst>
                    <a:ext uri="{9D8B030D-6E8A-4147-A177-3AD203B41FA5}">
                      <a16:colId xmlns:a16="http://schemas.microsoft.com/office/drawing/2014/main" val="4270910837"/>
                    </a:ext>
                  </a:extLst>
                </a:gridCol>
              </a:tblGrid>
              <a:tr h="335549">
                <a:tc>
                  <a:txBody>
                    <a:bodyPr/>
                    <a:lstStyle/>
                    <a:p>
                      <a:r>
                        <a:rPr lang="en-US" dirty="0">
                          <a:latin typeface="Nunito Sans" pitchFamily="2" charset="77"/>
                        </a:rPr>
                        <a:t>Address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Nunito Sans" pitchFamily="2" charset="77"/>
                        </a:rPr>
                        <a:t>Value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41225460"/>
                  </a:ext>
                </a:extLst>
              </a:tr>
              <a:tr h="374611">
                <a:tc>
                  <a:txBody>
                    <a:bodyPr/>
                    <a:lstStyle/>
                    <a:p>
                      <a:r>
                        <a:rPr lang="en-US">
                          <a:latin typeface="Fira Code" panose="020B0509050000020004" pitchFamily="49" charset="0"/>
                          <a:ea typeface="Fira Code" panose="020B0509050000020004" pitchFamily="49" charset="0"/>
                        </a:rPr>
                        <a:t>0x00</a:t>
                      </a:r>
                      <a:endParaRPr lang="en-US" dirty="0">
                        <a:latin typeface="Fira Code" panose="020B0509050000020004" pitchFamily="49" charset="0"/>
                        <a:ea typeface="Fira Code" panose="020B05090500000200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>
                          <a:latin typeface="Fira Code" panose="020B0509050000020004" pitchFamily="49" charset="0"/>
                          <a:ea typeface="Fira Code" panose="020B0509050000020004" pitchFamily="49" charset="0"/>
                        </a:rPr>
                        <a:t>12</a:t>
                      </a:r>
                      <a:endParaRPr lang="en-US" dirty="0">
                        <a:latin typeface="Fira Code" panose="020B0509050000020004" pitchFamily="49" charset="0"/>
                        <a:ea typeface="Fira Code" panose="020B0509050000020004" pitchFamily="49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77951636"/>
                  </a:ext>
                </a:extLst>
              </a:tr>
              <a:tr h="374611">
                <a:tc>
                  <a:txBody>
                    <a:bodyPr/>
                    <a:lstStyle/>
                    <a:p>
                      <a:r>
                        <a:rPr lang="en-US">
                          <a:latin typeface="Fira Code" panose="020B0509050000020004" pitchFamily="49" charset="0"/>
                          <a:ea typeface="Fira Code" panose="020B0509050000020004" pitchFamily="49" charset="0"/>
                        </a:rPr>
                        <a:t>0x01</a:t>
                      </a:r>
                      <a:endParaRPr lang="en-US" dirty="0">
                        <a:latin typeface="Fira Code" panose="020B0509050000020004" pitchFamily="49" charset="0"/>
                        <a:ea typeface="Fira Code" panose="020B05090500000200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Fira Code" panose="020B0509050000020004" pitchFamily="49" charset="0"/>
                          <a:ea typeface="Fira Code" panose="020B0509050000020004" pitchFamily="49" charset="0"/>
                        </a:rPr>
                        <a:t>6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1635907"/>
                  </a:ext>
                </a:extLst>
              </a:tr>
              <a:tr h="132774">
                <a:tc>
                  <a:txBody>
                    <a:bodyPr/>
                    <a:lstStyle/>
                    <a:p>
                      <a:r>
                        <a:rPr lang="en-US" dirty="0">
                          <a:latin typeface="Fira Code" panose="020B0509050000020004" pitchFamily="49" charset="0"/>
                          <a:ea typeface="Fira Code" panose="020B0509050000020004" pitchFamily="49" charset="0"/>
                        </a:rPr>
                        <a:t>0x02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Fira Code" panose="020B0509050000020004" pitchFamily="49" charset="0"/>
                          <a:ea typeface="Fira Code" panose="020B0509050000020004" pitchFamily="49" charset="0"/>
                        </a:rPr>
                        <a:t>add 0x00, 0x01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05609043"/>
                  </a:ext>
                </a:extLst>
              </a:tr>
              <a:tr h="374611">
                <a:tc>
                  <a:txBody>
                    <a:bodyPr/>
                    <a:lstStyle/>
                    <a:p>
                      <a:r>
                        <a:rPr lang="en-US">
                          <a:latin typeface="Fira Code" panose="020B0509050000020004" pitchFamily="49" charset="0"/>
                          <a:ea typeface="Fira Code" panose="020B0509050000020004" pitchFamily="49" charset="0"/>
                        </a:rPr>
                        <a:t>0x03</a:t>
                      </a:r>
                      <a:endParaRPr lang="en-US" dirty="0">
                        <a:latin typeface="Fira Code" panose="020B0509050000020004" pitchFamily="49" charset="0"/>
                        <a:ea typeface="Fira Code" panose="020B05090500000200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Fira Code" panose="020B0509050000020004" pitchFamily="49" charset="0"/>
                          <a:ea typeface="Fira Code" panose="020B0509050000020004" pitchFamily="49" charset="0"/>
                        </a:rPr>
                        <a:t>store 0x01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9472025"/>
                  </a:ext>
                </a:extLst>
              </a:tr>
            </a:tbl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003E4418-525F-0944-8F19-55D813282C38}"/>
              </a:ext>
            </a:extLst>
          </p:cNvPr>
          <p:cNvSpPr txBox="1"/>
          <p:nvPr/>
        </p:nvSpPr>
        <p:spPr>
          <a:xfrm>
            <a:off x="1927282" y="2485853"/>
            <a:ext cx="10262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>
                <a:latin typeface="Nunito Sans" pitchFamily="2" charset="77"/>
              </a:rPr>
              <a:t>Memory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54B4D82-3799-3C4B-814D-BD464C273D6F}"/>
              </a:ext>
            </a:extLst>
          </p:cNvPr>
          <p:cNvSpPr/>
          <p:nvPr/>
        </p:nvSpPr>
        <p:spPr>
          <a:xfrm>
            <a:off x="4812632" y="2068361"/>
            <a:ext cx="3657600" cy="342900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1600" dirty="0">
              <a:latin typeface="Nunito Sans" pitchFamily="2" charset="77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FB249D2-CB53-AD48-BC51-937CB4C53D7D}"/>
              </a:ext>
            </a:extLst>
          </p:cNvPr>
          <p:cNvSpPr txBox="1"/>
          <p:nvPr/>
        </p:nvSpPr>
        <p:spPr>
          <a:xfrm>
            <a:off x="6313457" y="1699029"/>
            <a:ext cx="6559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>
                <a:latin typeface="Nunito Sans" pitchFamily="2" charset="77"/>
              </a:rPr>
              <a:t>CPU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A4EB2C88-1935-C541-AC8C-D7800335C786}"/>
              </a:ext>
            </a:extLst>
          </p:cNvPr>
          <p:cNvSpPr/>
          <p:nvPr/>
        </p:nvSpPr>
        <p:spPr>
          <a:xfrm>
            <a:off x="5402179" y="2855185"/>
            <a:ext cx="1094874" cy="578005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600" dirty="0">
                <a:latin typeface="Fira Code" panose="020B0509050000020004" pitchFamily="49" charset="0"/>
                <a:ea typeface="Fira Code" panose="020B0509050000020004" pitchFamily="49" charset="0"/>
              </a:rPr>
              <a:t>0x02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D9DE52DA-50C5-DA4A-B3C7-995E277B49FA}"/>
              </a:ext>
            </a:extLst>
          </p:cNvPr>
          <p:cNvSpPr/>
          <p:nvPr/>
        </p:nvSpPr>
        <p:spPr>
          <a:xfrm>
            <a:off x="6719638" y="2855185"/>
            <a:ext cx="1094874" cy="578005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600" dirty="0">
                <a:latin typeface="Fira Code" panose="020B0509050000020004" pitchFamily="49" charset="0"/>
                <a:ea typeface="Fira Code" panose="020B0509050000020004" pitchFamily="49" charset="0"/>
              </a:rPr>
              <a:t>??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CE8DC86-AC5E-A943-BDA2-54A4B642C71A}"/>
              </a:ext>
            </a:extLst>
          </p:cNvPr>
          <p:cNvSpPr/>
          <p:nvPr/>
        </p:nvSpPr>
        <p:spPr>
          <a:xfrm>
            <a:off x="5402178" y="4428688"/>
            <a:ext cx="2412333" cy="578005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600" dirty="0">
                <a:latin typeface="Fira Code" panose="020B0509050000020004" pitchFamily="49" charset="0"/>
                <a:ea typeface="Fira Code" panose="020B0509050000020004" pitchFamily="49" charset="0"/>
              </a:rPr>
              <a:t>add 0x00, 0x01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9571529A-C911-0F4B-AC84-F849348CB852}"/>
              </a:ext>
            </a:extLst>
          </p:cNvPr>
          <p:cNvSpPr txBox="1"/>
          <p:nvPr/>
        </p:nvSpPr>
        <p:spPr>
          <a:xfrm>
            <a:off x="5704997" y="2485853"/>
            <a:ext cx="4892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>
                <a:latin typeface="Nunito Sans" pitchFamily="2" charset="77"/>
              </a:rPr>
              <a:t>PC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3AE31307-132F-1645-A6E3-C98D86FB3DA0}"/>
              </a:ext>
            </a:extLst>
          </p:cNvPr>
          <p:cNvSpPr txBox="1"/>
          <p:nvPr/>
        </p:nvSpPr>
        <p:spPr>
          <a:xfrm>
            <a:off x="6810860" y="2485853"/>
            <a:ext cx="9124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>
                <a:latin typeface="Nunito Sans" pitchFamily="2" charset="77"/>
              </a:rPr>
              <a:t>Output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F071B51C-93F7-0C4D-BBB8-E62A96FBE790}"/>
              </a:ext>
            </a:extLst>
          </p:cNvPr>
          <p:cNvSpPr txBox="1"/>
          <p:nvPr/>
        </p:nvSpPr>
        <p:spPr>
          <a:xfrm>
            <a:off x="5582488" y="4059356"/>
            <a:ext cx="21178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>
                <a:latin typeface="Nunito Sans" pitchFamily="2" charset="77"/>
              </a:rPr>
              <a:t>Current Instruction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76A60B4-E14B-6E49-866F-115D134F8B6D}"/>
              </a:ext>
            </a:extLst>
          </p:cNvPr>
          <p:cNvSpPr txBox="1"/>
          <p:nvPr/>
        </p:nvSpPr>
        <p:spPr>
          <a:xfrm>
            <a:off x="3291055" y="6123542"/>
            <a:ext cx="25619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>
                <a:latin typeface="Nunito Sans" pitchFamily="2" charset="77"/>
              </a:rPr>
              <a:t>Decode the instruction.</a:t>
            </a:r>
          </a:p>
        </p:txBody>
      </p:sp>
      <p:sp>
        <p:nvSpPr>
          <p:cNvPr id="23" name="Right Arrow 22">
            <a:extLst>
              <a:ext uri="{FF2B5EF4-FFF2-40B4-BE49-F238E27FC236}">
                <a16:creationId xmlns:a16="http://schemas.microsoft.com/office/drawing/2014/main" id="{667E71B4-6817-594D-B2C9-1A1304F6BB6D}"/>
              </a:ext>
            </a:extLst>
          </p:cNvPr>
          <p:cNvSpPr/>
          <p:nvPr/>
        </p:nvSpPr>
        <p:spPr>
          <a:xfrm>
            <a:off x="397565" y="4009170"/>
            <a:ext cx="385010" cy="284044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 dirty="0">
              <a:latin typeface="Nunito Sans" pitchFamily="2" charset="77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209D62FA-9290-5F45-8B49-B8966B8AA01F}"/>
                  </a:ext>
                </a:extLst>
              </p:cNvPr>
              <p:cNvSpPr txBox="1"/>
              <p:nvPr/>
            </p:nvSpPr>
            <p:spPr>
              <a:xfrm>
                <a:off x="6341798" y="3664007"/>
                <a:ext cx="599267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𝑦</m:t>
                      </m:r>
                    </m:oMath>
                  </m:oMathPara>
                </a14:m>
                <a:endParaRPr lang="en-US" dirty="0">
                  <a:latin typeface="Nunito Sans" pitchFamily="2" charset="77"/>
                </a:endParaRPr>
              </a:p>
            </p:txBody>
          </p:sp>
        </mc:Choice>
        <mc:Fallback xmlns=""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209D62FA-9290-5F45-8B49-B8966B8AA01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41798" y="3664007"/>
                <a:ext cx="599267" cy="276999"/>
              </a:xfrm>
              <a:prstGeom prst="rect">
                <a:avLst/>
              </a:prstGeom>
              <a:blipFill>
                <a:blip r:embed="rId2"/>
                <a:stretch>
                  <a:fillRect l="-8163" r="-2041" b="-2272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30" name="Straight Arrow Connector 29">
            <a:extLst>
              <a:ext uri="{FF2B5EF4-FFF2-40B4-BE49-F238E27FC236}">
                <a16:creationId xmlns:a16="http://schemas.microsoft.com/office/drawing/2014/main" id="{62651C4D-B706-1F42-A01F-E1068C57BDC7}"/>
              </a:ext>
            </a:extLst>
          </p:cNvPr>
          <p:cNvCxnSpPr/>
          <p:nvPr/>
        </p:nvCxnSpPr>
        <p:spPr>
          <a:xfrm flipH="1" flipV="1">
            <a:off x="4042610" y="3429000"/>
            <a:ext cx="2454443" cy="1106905"/>
          </a:xfrm>
          <a:prstGeom prst="straightConnector1">
            <a:avLst/>
          </a:prstGeom>
          <a:ln w="25400"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8E6BADBA-CD6C-EA43-BBB4-D2DFDFB2AFB6}"/>
              </a:ext>
            </a:extLst>
          </p:cNvPr>
          <p:cNvCxnSpPr>
            <a:cxnSpLocks/>
          </p:cNvCxnSpPr>
          <p:nvPr/>
        </p:nvCxnSpPr>
        <p:spPr>
          <a:xfrm flipH="1" flipV="1">
            <a:off x="4060495" y="3771408"/>
            <a:ext cx="3060880" cy="795779"/>
          </a:xfrm>
          <a:prstGeom prst="straightConnector1">
            <a:avLst/>
          </a:prstGeom>
          <a:ln w="25400"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93611402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F2FA13-CAC5-3F44-AC11-A04314A661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Fetch-Execute Cycle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7487333-1F32-4C48-B70E-06FE036424EE}"/>
              </a:ext>
            </a:extLst>
          </p:cNvPr>
          <p:cNvGraphicFramePr>
            <a:graphicFrameLocks noGrp="1"/>
          </p:cNvGraphicFramePr>
          <p:nvPr/>
        </p:nvGraphicFramePr>
        <p:xfrm>
          <a:off x="838198" y="2855185"/>
          <a:ext cx="3204412" cy="185535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62791">
                  <a:extLst>
                    <a:ext uri="{9D8B030D-6E8A-4147-A177-3AD203B41FA5}">
                      <a16:colId xmlns:a16="http://schemas.microsoft.com/office/drawing/2014/main" val="4205131629"/>
                    </a:ext>
                  </a:extLst>
                </a:gridCol>
                <a:gridCol w="2141621">
                  <a:extLst>
                    <a:ext uri="{9D8B030D-6E8A-4147-A177-3AD203B41FA5}">
                      <a16:colId xmlns:a16="http://schemas.microsoft.com/office/drawing/2014/main" val="4270910837"/>
                    </a:ext>
                  </a:extLst>
                </a:gridCol>
              </a:tblGrid>
              <a:tr h="335549">
                <a:tc>
                  <a:txBody>
                    <a:bodyPr/>
                    <a:lstStyle/>
                    <a:p>
                      <a:r>
                        <a:rPr lang="en-US" dirty="0">
                          <a:latin typeface="Nunito Sans" pitchFamily="2" charset="77"/>
                        </a:rPr>
                        <a:t>Address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Nunito Sans" pitchFamily="2" charset="77"/>
                        </a:rPr>
                        <a:t>Value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41225460"/>
                  </a:ext>
                </a:extLst>
              </a:tr>
              <a:tr h="374611">
                <a:tc>
                  <a:txBody>
                    <a:bodyPr/>
                    <a:lstStyle/>
                    <a:p>
                      <a:r>
                        <a:rPr lang="en-US">
                          <a:latin typeface="Fira Code" panose="020B0509050000020004" pitchFamily="49" charset="0"/>
                          <a:ea typeface="Fira Code" panose="020B0509050000020004" pitchFamily="49" charset="0"/>
                        </a:rPr>
                        <a:t>0x00</a:t>
                      </a:r>
                      <a:endParaRPr lang="en-US" dirty="0">
                        <a:latin typeface="Fira Code" panose="020B0509050000020004" pitchFamily="49" charset="0"/>
                        <a:ea typeface="Fira Code" panose="020B05090500000200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>
                          <a:latin typeface="Fira Code" panose="020B0509050000020004" pitchFamily="49" charset="0"/>
                          <a:ea typeface="Fira Code" panose="020B0509050000020004" pitchFamily="49" charset="0"/>
                        </a:rPr>
                        <a:t>12</a:t>
                      </a:r>
                      <a:endParaRPr lang="en-US" dirty="0">
                        <a:latin typeface="Fira Code" panose="020B0509050000020004" pitchFamily="49" charset="0"/>
                        <a:ea typeface="Fira Code" panose="020B0509050000020004" pitchFamily="49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77951636"/>
                  </a:ext>
                </a:extLst>
              </a:tr>
              <a:tr h="374611">
                <a:tc>
                  <a:txBody>
                    <a:bodyPr/>
                    <a:lstStyle/>
                    <a:p>
                      <a:r>
                        <a:rPr lang="en-US">
                          <a:latin typeface="Fira Code" panose="020B0509050000020004" pitchFamily="49" charset="0"/>
                          <a:ea typeface="Fira Code" panose="020B0509050000020004" pitchFamily="49" charset="0"/>
                        </a:rPr>
                        <a:t>0x01</a:t>
                      </a:r>
                      <a:endParaRPr lang="en-US" dirty="0">
                        <a:latin typeface="Fira Code" panose="020B0509050000020004" pitchFamily="49" charset="0"/>
                        <a:ea typeface="Fira Code" panose="020B05090500000200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Fira Code" panose="020B0509050000020004" pitchFamily="49" charset="0"/>
                          <a:ea typeface="Fira Code" panose="020B0509050000020004" pitchFamily="49" charset="0"/>
                        </a:rPr>
                        <a:t>6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1635907"/>
                  </a:ext>
                </a:extLst>
              </a:tr>
              <a:tr h="132774">
                <a:tc>
                  <a:txBody>
                    <a:bodyPr/>
                    <a:lstStyle/>
                    <a:p>
                      <a:r>
                        <a:rPr lang="en-US" dirty="0">
                          <a:latin typeface="Fira Code" panose="020B0509050000020004" pitchFamily="49" charset="0"/>
                          <a:ea typeface="Fira Code" panose="020B0509050000020004" pitchFamily="49" charset="0"/>
                        </a:rPr>
                        <a:t>0x02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Fira Code" panose="020B0509050000020004" pitchFamily="49" charset="0"/>
                          <a:ea typeface="Fira Code" panose="020B0509050000020004" pitchFamily="49" charset="0"/>
                        </a:rPr>
                        <a:t>add 0x00, 0x01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05609043"/>
                  </a:ext>
                </a:extLst>
              </a:tr>
              <a:tr h="374611">
                <a:tc>
                  <a:txBody>
                    <a:bodyPr/>
                    <a:lstStyle/>
                    <a:p>
                      <a:r>
                        <a:rPr lang="en-US">
                          <a:latin typeface="Fira Code" panose="020B0509050000020004" pitchFamily="49" charset="0"/>
                          <a:ea typeface="Fira Code" panose="020B0509050000020004" pitchFamily="49" charset="0"/>
                        </a:rPr>
                        <a:t>0x03</a:t>
                      </a:r>
                      <a:endParaRPr lang="en-US" dirty="0">
                        <a:latin typeface="Fira Code" panose="020B0509050000020004" pitchFamily="49" charset="0"/>
                        <a:ea typeface="Fira Code" panose="020B05090500000200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Fira Code" panose="020B0509050000020004" pitchFamily="49" charset="0"/>
                          <a:ea typeface="Fira Code" panose="020B0509050000020004" pitchFamily="49" charset="0"/>
                        </a:rPr>
                        <a:t>store 0x01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9472025"/>
                  </a:ext>
                </a:extLst>
              </a:tr>
            </a:tbl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003E4418-525F-0944-8F19-55D813282C38}"/>
              </a:ext>
            </a:extLst>
          </p:cNvPr>
          <p:cNvSpPr txBox="1"/>
          <p:nvPr/>
        </p:nvSpPr>
        <p:spPr>
          <a:xfrm>
            <a:off x="1927282" y="2485853"/>
            <a:ext cx="10262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>
                <a:latin typeface="Nunito Sans" pitchFamily="2" charset="77"/>
              </a:rPr>
              <a:t>Memory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54B4D82-3799-3C4B-814D-BD464C273D6F}"/>
              </a:ext>
            </a:extLst>
          </p:cNvPr>
          <p:cNvSpPr/>
          <p:nvPr/>
        </p:nvSpPr>
        <p:spPr>
          <a:xfrm>
            <a:off x="4812632" y="2068361"/>
            <a:ext cx="3657600" cy="342900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1600" dirty="0">
              <a:latin typeface="Nunito Sans" pitchFamily="2" charset="77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FB249D2-CB53-AD48-BC51-937CB4C53D7D}"/>
              </a:ext>
            </a:extLst>
          </p:cNvPr>
          <p:cNvSpPr txBox="1"/>
          <p:nvPr/>
        </p:nvSpPr>
        <p:spPr>
          <a:xfrm>
            <a:off x="6313457" y="1699029"/>
            <a:ext cx="6559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>
                <a:latin typeface="Nunito Sans" pitchFamily="2" charset="77"/>
              </a:rPr>
              <a:t>CPU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A4EB2C88-1935-C541-AC8C-D7800335C786}"/>
              </a:ext>
            </a:extLst>
          </p:cNvPr>
          <p:cNvSpPr/>
          <p:nvPr/>
        </p:nvSpPr>
        <p:spPr>
          <a:xfrm>
            <a:off x="5402179" y="2855185"/>
            <a:ext cx="1094874" cy="578005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600" dirty="0">
                <a:latin typeface="Fira Code" panose="020B0509050000020004" pitchFamily="49" charset="0"/>
                <a:ea typeface="Fira Code" panose="020B0509050000020004" pitchFamily="49" charset="0"/>
              </a:rPr>
              <a:t>0x02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D9DE52DA-50C5-DA4A-B3C7-995E277B49FA}"/>
              </a:ext>
            </a:extLst>
          </p:cNvPr>
          <p:cNvSpPr/>
          <p:nvPr/>
        </p:nvSpPr>
        <p:spPr>
          <a:xfrm>
            <a:off x="6719638" y="2855185"/>
            <a:ext cx="1094874" cy="578005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600" dirty="0">
                <a:latin typeface="Fira Code" panose="020B0509050000020004" pitchFamily="49" charset="0"/>
                <a:ea typeface="Fira Code" panose="020B0509050000020004" pitchFamily="49" charset="0"/>
              </a:rPr>
              <a:t>??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CE8DC86-AC5E-A943-BDA2-54A4B642C71A}"/>
              </a:ext>
            </a:extLst>
          </p:cNvPr>
          <p:cNvSpPr/>
          <p:nvPr/>
        </p:nvSpPr>
        <p:spPr>
          <a:xfrm>
            <a:off x="5402178" y="4428688"/>
            <a:ext cx="2412333" cy="578005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600" dirty="0">
                <a:latin typeface="Fira Code" panose="020B0509050000020004" pitchFamily="49" charset="0"/>
                <a:ea typeface="Fira Code" panose="020B0509050000020004" pitchFamily="49" charset="0"/>
              </a:rPr>
              <a:t>add 0x00, 0x01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9571529A-C911-0F4B-AC84-F849348CB852}"/>
              </a:ext>
            </a:extLst>
          </p:cNvPr>
          <p:cNvSpPr txBox="1"/>
          <p:nvPr/>
        </p:nvSpPr>
        <p:spPr>
          <a:xfrm>
            <a:off x="5704997" y="2485853"/>
            <a:ext cx="4892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>
                <a:latin typeface="Nunito Sans" pitchFamily="2" charset="77"/>
              </a:rPr>
              <a:t>PC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3AE31307-132F-1645-A6E3-C98D86FB3DA0}"/>
              </a:ext>
            </a:extLst>
          </p:cNvPr>
          <p:cNvSpPr txBox="1"/>
          <p:nvPr/>
        </p:nvSpPr>
        <p:spPr>
          <a:xfrm>
            <a:off x="6810860" y="2485853"/>
            <a:ext cx="9124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>
                <a:latin typeface="Nunito Sans" pitchFamily="2" charset="77"/>
              </a:rPr>
              <a:t>Output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F071B51C-93F7-0C4D-BBB8-E62A96FBE790}"/>
              </a:ext>
            </a:extLst>
          </p:cNvPr>
          <p:cNvSpPr txBox="1"/>
          <p:nvPr/>
        </p:nvSpPr>
        <p:spPr>
          <a:xfrm>
            <a:off x="5582488" y="4059356"/>
            <a:ext cx="21178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>
                <a:latin typeface="Nunito Sans" pitchFamily="2" charset="77"/>
              </a:rPr>
              <a:t>Current Instruction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76A60B4-E14B-6E49-866F-115D134F8B6D}"/>
              </a:ext>
            </a:extLst>
          </p:cNvPr>
          <p:cNvSpPr txBox="1"/>
          <p:nvPr/>
        </p:nvSpPr>
        <p:spPr>
          <a:xfrm>
            <a:off x="2516009" y="6123542"/>
            <a:ext cx="41120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>
                <a:latin typeface="Nunito Sans" pitchFamily="2" charset="77"/>
              </a:rPr>
              <a:t>Fetch the relevant data from memory.</a:t>
            </a:r>
          </a:p>
        </p:txBody>
      </p:sp>
      <p:sp>
        <p:nvSpPr>
          <p:cNvPr id="23" name="Right Arrow 22">
            <a:extLst>
              <a:ext uri="{FF2B5EF4-FFF2-40B4-BE49-F238E27FC236}">
                <a16:creationId xmlns:a16="http://schemas.microsoft.com/office/drawing/2014/main" id="{667E71B4-6817-594D-B2C9-1A1304F6BB6D}"/>
              </a:ext>
            </a:extLst>
          </p:cNvPr>
          <p:cNvSpPr/>
          <p:nvPr/>
        </p:nvSpPr>
        <p:spPr>
          <a:xfrm>
            <a:off x="397565" y="4009170"/>
            <a:ext cx="385010" cy="284044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 dirty="0">
              <a:latin typeface="Nunito Sans" pitchFamily="2" charset="77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209D62FA-9290-5F45-8B49-B8966B8AA01F}"/>
                  </a:ext>
                </a:extLst>
              </p:cNvPr>
              <p:cNvSpPr txBox="1"/>
              <p:nvPr/>
            </p:nvSpPr>
            <p:spPr>
              <a:xfrm>
                <a:off x="6265528" y="3664007"/>
                <a:ext cx="751808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1" i="1" smtClean="0">
                          <a:latin typeface="Cambria Math" panose="02040503050406030204" pitchFamily="18" charset="0"/>
                        </a:rPr>
                        <m:t>𝟏𝟐</m:t>
                      </m:r>
                      <m:r>
                        <a:rPr lang="en-US" b="1" i="1" smtClean="0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US" b="1" i="1" smtClean="0">
                          <a:latin typeface="Cambria Math" panose="02040503050406030204" pitchFamily="18" charset="0"/>
                        </a:rPr>
                        <m:t>𝟔</m:t>
                      </m:r>
                    </m:oMath>
                  </m:oMathPara>
                </a14:m>
                <a:endParaRPr lang="en-US" b="1" dirty="0">
                  <a:latin typeface="Nunito Sans" pitchFamily="2" charset="77"/>
                </a:endParaRPr>
              </a:p>
            </p:txBody>
          </p:sp>
        </mc:Choice>
        <mc:Fallback xmlns=""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209D62FA-9290-5F45-8B49-B8966B8AA01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65528" y="3664007"/>
                <a:ext cx="751808" cy="276999"/>
              </a:xfrm>
              <a:prstGeom prst="rect">
                <a:avLst/>
              </a:prstGeom>
              <a:blipFill>
                <a:blip r:embed="rId3"/>
                <a:stretch>
                  <a:fillRect l="-819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30" name="Straight Arrow Connector 29">
            <a:extLst>
              <a:ext uri="{FF2B5EF4-FFF2-40B4-BE49-F238E27FC236}">
                <a16:creationId xmlns:a16="http://schemas.microsoft.com/office/drawing/2014/main" id="{62651C4D-B706-1F42-A01F-E1068C57BDC7}"/>
              </a:ext>
            </a:extLst>
          </p:cNvPr>
          <p:cNvCxnSpPr>
            <a:cxnSpLocks/>
          </p:cNvCxnSpPr>
          <p:nvPr/>
        </p:nvCxnSpPr>
        <p:spPr>
          <a:xfrm flipH="1" flipV="1">
            <a:off x="4042611" y="3429001"/>
            <a:ext cx="2151624" cy="342408"/>
          </a:xfrm>
          <a:prstGeom prst="straightConnector1">
            <a:avLst/>
          </a:prstGeom>
          <a:ln w="25400">
            <a:solidFill>
              <a:schemeClr val="bg2">
                <a:lumMod val="50000"/>
              </a:schemeClr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8E6BADBA-CD6C-EA43-BBB4-D2DFDFB2AFB6}"/>
              </a:ext>
            </a:extLst>
          </p:cNvPr>
          <p:cNvCxnSpPr>
            <a:cxnSpLocks/>
          </p:cNvCxnSpPr>
          <p:nvPr/>
        </p:nvCxnSpPr>
        <p:spPr>
          <a:xfrm flipH="1">
            <a:off x="4060497" y="3771409"/>
            <a:ext cx="2133738" cy="1"/>
          </a:xfrm>
          <a:prstGeom prst="straightConnector1">
            <a:avLst/>
          </a:prstGeom>
          <a:ln w="25400">
            <a:solidFill>
              <a:schemeClr val="bg2">
                <a:lumMod val="50000"/>
              </a:schemeClr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80918131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F2FA13-CAC5-3F44-AC11-A04314A661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Fetch-Execute Cycle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7487333-1F32-4C48-B70E-06FE036424EE}"/>
              </a:ext>
            </a:extLst>
          </p:cNvPr>
          <p:cNvGraphicFramePr>
            <a:graphicFrameLocks noGrp="1"/>
          </p:cNvGraphicFramePr>
          <p:nvPr/>
        </p:nvGraphicFramePr>
        <p:xfrm>
          <a:off x="838198" y="2855185"/>
          <a:ext cx="3204412" cy="185535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62791">
                  <a:extLst>
                    <a:ext uri="{9D8B030D-6E8A-4147-A177-3AD203B41FA5}">
                      <a16:colId xmlns:a16="http://schemas.microsoft.com/office/drawing/2014/main" val="4205131629"/>
                    </a:ext>
                  </a:extLst>
                </a:gridCol>
                <a:gridCol w="2141621">
                  <a:extLst>
                    <a:ext uri="{9D8B030D-6E8A-4147-A177-3AD203B41FA5}">
                      <a16:colId xmlns:a16="http://schemas.microsoft.com/office/drawing/2014/main" val="4270910837"/>
                    </a:ext>
                  </a:extLst>
                </a:gridCol>
              </a:tblGrid>
              <a:tr h="335549">
                <a:tc>
                  <a:txBody>
                    <a:bodyPr/>
                    <a:lstStyle/>
                    <a:p>
                      <a:r>
                        <a:rPr lang="en-US" dirty="0">
                          <a:latin typeface="Nunito Sans" pitchFamily="2" charset="77"/>
                        </a:rPr>
                        <a:t>Address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Nunito Sans" pitchFamily="2" charset="77"/>
                        </a:rPr>
                        <a:t>Value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41225460"/>
                  </a:ext>
                </a:extLst>
              </a:tr>
              <a:tr h="374611">
                <a:tc>
                  <a:txBody>
                    <a:bodyPr/>
                    <a:lstStyle/>
                    <a:p>
                      <a:r>
                        <a:rPr lang="en-US">
                          <a:latin typeface="Fira Code" panose="020B0509050000020004" pitchFamily="49" charset="0"/>
                          <a:ea typeface="Fira Code" panose="020B0509050000020004" pitchFamily="49" charset="0"/>
                        </a:rPr>
                        <a:t>0x00</a:t>
                      </a:r>
                      <a:endParaRPr lang="en-US" dirty="0">
                        <a:latin typeface="Fira Code" panose="020B0509050000020004" pitchFamily="49" charset="0"/>
                        <a:ea typeface="Fira Code" panose="020B05090500000200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>
                          <a:latin typeface="Fira Code" panose="020B0509050000020004" pitchFamily="49" charset="0"/>
                          <a:ea typeface="Fira Code" panose="020B0509050000020004" pitchFamily="49" charset="0"/>
                        </a:rPr>
                        <a:t>12</a:t>
                      </a:r>
                      <a:endParaRPr lang="en-US" dirty="0">
                        <a:latin typeface="Fira Code" panose="020B0509050000020004" pitchFamily="49" charset="0"/>
                        <a:ea typeface="Fira Code" panose="020B0509050000020004" pitchFamily="49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77951636"/>
                  </a:ext>
                </a:extLst>
              </a:tr>
              <a:tr h="374611">
                <a:tc>
                  <a:txBody>
                    <a:bodyPr/>
                    <a:lstStyle/>
                    <a:p>
                      <a:r>
                        <a:rPr lang="en-US">
                          <a:latin typeface="Fira Code" panose="020B0509050000020004" pitchFamily="49" charset="0"/>
                          <a:ea typeface="Fira Code" panose="020B0509050000020004" pitchFamily="49" charset="0"/>
                        </a:rPr>
                        <a:t>0x01</a:t>
                      </a:r>
                      <a:endParaRPr lang="en-US" dirty="0">
                        <a:latin typeface="Fira Code" panose="020B0509050000020004" pitchFamily="49" charset="0"/>
                        <a:ea typeface="Fira Code" panose="020B05090500000200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Fira Code" panose="020B0509050000020004" pitchFamily="49" charset="0"/>
                          <a:ea typeface="Fira Code" panose="020B0509050000020004" pitchFamily="49" charset="0"/>
                        </a:rPr>
                        <a:t>6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1635907"/>
                  </a:ext>
                </a:extLst>
              </a:tr>
              <a:tr h="132774">
                <a:tc>
                  <a:txBody>
                    <a:bodyPr/>
                    <a:lstStyle/>
                    <a:p>
                      <a:r>
                        <a:rPr lang="en-US" dirty="0">
                          <a:latin typeface="Fira Code" panose="020B0509050000020004" pitchFamily="49" charset="0"/>
                          <a:ea typeface="Fira Code" panose="020B0509050000020004" pitchFamily="49" charset="0"/>
                        </a:rPr>
                        <a:t>0x02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Fira Code" panose="020B0509050000020004" pitchFamily="49" charset="0"/>
                          <a:ea typeface="Fira Code" panose="020B0509050000020004" pitchFamily="49" charset="0"/>
                        </a:rPr>
                        <a:t>add 0x00, 0x01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05609043"/>
                  </a:ext>
                </a:extLst>
              </a:tr>
              <a:tr h="374611">
                <a:tc>
                  <a:txBody>
                    <a:bodyPr/>
                    <a:lstStyle/>
                    <a:p>
                      <a:r>
                        <a:rPr lang="en-US">
                          <a:latin typeface="Fira Code" panose="020B0509050000020004" pitchFamily="49" charset="0"/>
                          <a:ea typeface="Fira Code" panose="020B0509050000020004" pitchFamily="49" charset="0"/>
                        </a:rPr>
                        <a:t>0x03</a:t>
                      </a:r>
                      <a:endParaRPr lang="en-US" dirty="0">
                        <a:latin typeface="Fira Code" panose="020B0509050000020004" pitchFamily="49" charset="0"/>
                        <a:ea typeface="Fira Code" panose="020B05090500000200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Fira Code" panose="020B0509050000020004" pitchFamily="49" charset="0"/>
                          <a:ea typeface="Fira Code" panose="020B0509050000020004" pitchFamily="49" charset="0"/>
                        </a:rPr>
                        <a:t>store 0x01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9472025"/>
                  </a:ext>
                </a:extLst>
              </a:tr>
            </a:tbl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003E4418-525F-0944-8F19-55D813282C38}"/>
              </a:ext>
            </a:extLst>
          </p:cNvPr>
          <p:cNvSpPr txBox="1"/>
          <p:nvPr/>
        </p:nvSpPr>
        <p:spPr>
          <a:xfrm>
            <a:off x="1927282" y="2485853"/>
            <a:ext cx="10262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>
                <a:latin typeface="Nunito Sans" pitchFamily="2" charset="77"/>
              </a:rPr>
              <a:t>Memory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54B4D82-3799-3C4B-814D-BD464C273D6F}"/>
              </a:ext>
            </a:extLst>
          </p:cNvPr>
          <p:cNvSpPr/>
          <p:nvPr/>
        </p:nvSpPr>
        <p:spPr>
          <a:xfrm>
            <a:off x="4812632" y="2068361"/>
            <a:ext cx="3657600" cy="342900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1600" dirty="0">
              <a:latin typeface="Nunito Sans" pitchFamily="2" charset="77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FB249D2-CB53-AD48-BC51-937CB4C53D7D}"/>
              </a:ext>
            </a:extLst>
          </p:cNvPr>
          <p:cNvSpPr txBox="1"/>
          <p:nvPr/>
        </p:nvSpPr>
        <p:spPr>
          <a:xfrm>
            <a:off x="6313457" y="1699029"/>
            <a:ext cx="6559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>
                <a:latin typeface="Nunito Sans" pitchFamily="2" charset="77"/>
              </a:rPr>
              <a:t>CPU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A4EB2C88-1935-C541-AC8C-D7800335C786}"/>
              </a:ext>
            </a:extLst>
          </p:cNvPr>
          <p:cNvSpPr/>
          <p:nvPr/>
        </p:nvSpPr>
        <p:spPr>
          <a:xfrm>
            <a:off x="5402179" y="2855185"/>
            <a:ext cx="1094874" cy="578005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600" dirty="0">
                <a:latin typeface="Fira Code" panose="020B0509050000020004" pitchFamily="49" charset="0"/>
                <a:ea typeface="Fira Code" panose="020B0509050000020004" pitchFamily="49" charset="0"/>
              </a:rPr>
              <a:t>0x02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D9DE52DA-50C5-DA4A-B3C7-995E277B49FA}"/>
              </a:ext>
            </a:extLst>
          </p:cNvPr>
          <p:cNvSpPr/>
          <p:nvPr/>
        </p:nvSpPr>
        <p:spPr>
          <a:xfrm>
            <a:off x="6719638" y="2855185"/>
            <a:ext cx="1094874" cy="578005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600" dirty="0">
                <a:latin typeface="Fira Code" panose="020B0509050000020004" pitchFamily="49" charset="0"/>
                <a:ea typeface="Fira Code" panose="020B0509050000020004" pitchFamily="49" charset="0"/>
              </a:rPr>
              <a:t>??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CE8DC86-AC5E-A943-BDA2-54A4B642C71A}"/>
              </a:ext>
            </a:extLst>
          </p:cNvPr>
          <p:cNvSpPr/>
          <p:nvPr/>
        </p:nvSpPr>
        <p:spPr>
          <a:xfrm>
            <a:off x="5402178" y="4428688"/>
            <a:ext cx="2412333" cy="578005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600" dirty="0">
                <a:latin typeface="Fira Code" panose="020B0509050000020004" pitchFamily="49" charset="0"/>
                <a:ea typeface="Fira Code" panose="020B0509050000020004" pitchFamily="49" charset="0"/>
              </a:rPr>
              <a:t>add 0x00, 0x01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9571529A-C911-0F4B-AC84-F849348CB852}"/>
              </a:ext>
            </a:extLst>
          </p:cNvPr>
          <p:cNvSpPr txBox="1"/>
          <p:nvPr/>
        </p:nvSpPr>
        <p:spPr>
          <a:xfrm>
            <a:off x="5704997" y="2485853"/>
            <a:ext cx="4892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>
                <a:latin typeface="Nunito Sans" pitchFamily="2" charset="77"/>
              </a:rPr>
              <a:t>PC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3AE31307-132F-1645-A6E3-C98D86FB3DA0}"/>
              </a:ext>
            </a:extLst>
          </p:cNvPr>
          <p:cNvSpPr txBox="1"/>
          <p:nvPr/>
        </p:nvSpPr>
        <p:spPr>
          <a:xfrm>
            <a:off x="6810860" y="2485853"/>
            <a:ext cx="9124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>
                <a:latin typeface="Nunito Sans" pitchFamily="2" charset="77"/>
              </a:rPr>
              <a:t>Output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F071B51C-93F7-0C4D-BBB8-E62A96FBE790}"/>
              </a:ext>
            </a:extLst>
          </p:cNvPr>
          <p:cNvSpPr txBox="1"/>
          <p:nvPr/>
        </p:nvSpPr>
        <p:spPr>
          <a:xfrm>
            <a:off x="5582488" y="4059356"/>
            <a:ext cx="21178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>
                <a:latin typeface="Nunito Sans" pitchFamily="2" charset="77"/>
              </a:rPr>
              <a:t>Current Instruction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76A60B4-E14B-6E49-866F-115D134F8B6D}"/>
              </a:ext>
            </a:extLst>
          </p:cNvPr>
          <p:cNvSpPr txBox="1"/>
          <p:nvPr/>
        </p:nvSpPr>
        <p:spPr>
          <a:xfrm>
            <a:off x="3414497" y="6123542"/>
            <a:ext cx="231505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>
                <a:latin typeface="Nunito Sans" pitchFamily="2" charset="77"/>
              </a:rPr>
              <a:t>Compute the result…</a:t>
            </a:r>
          </a:p>
        </p:txBody>
      </p:sp>
      <p:sp>
        <p:nvSpPr>
          <p:cNvPr id="23" name="Right Arrow 22">
            <a:extLst>
              <a:ext uri="{FF2B5EF4-FFF2-40B4-BE49-F238E27FC236}">
                <a16:creationId xmlns:a16="http://schemas.microsoft.com/office/drawing/2014/main" id="{667E71B4-6817-594D-B2C9-1A1304F6BB6D}"/>
              </a:ext>
            </a:extLst>
          </p:cNvPr>
          <p:cNvSpPr/>
          <p:nvPr/>
        </p:nvSpPr>
        <p:spPr>
          <a:xfrm>
            <a:off x="397565" y="4009170"/>
            <a:ext cx="385010" cy="284044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 dirty="0">
              <a:latin typeface="Nunito Sans" pitchFamily="2" charset="77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209D62FA-9290-5F45-8B49-B8966B8AA01F}"/>
                  </a:ext>
                </a:extLst>
              </p:cNvPr>
              <p:cNvSpPr txBox="1"/>
              <p:nvPr/>
            </p:nvSpPr>
            <p:spPr>
              <a:xfrm>
                <a:off x="5991414" y="3664007"/>
                <a:ext cx="1300036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12+6</m:t>
                      </m:r>
                      <m:r>
                        <a:rPr lang="en-US" b="1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b="1" i="1" smtClean="0">
                          <a:latin typeface="Cambria Math" panose="02040503050406030204" pitchFamily="18" charset="0"/>
                        </a:rPr>
                        <m:t>𝟏𝟖</m:t>
                      </m:r>
                    </m:oMath>
                  </m:oMathPara>
                </a14:m>
                <a:endParaRPr lang="en-US" b="1" dirty="0">
                  <a:latin typeface="Nunito Sans" pitchFamily="2" charset="77"/>
                </a:endParaRPr>
              </a:p>
            </p:txBody>
          </p:sp>
        </mc:Choice>
        <mc:Fallback xmlns=""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209D62FA-9290-5F45-8B49-B8966B8AA01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91414" y="3664007"/>
                <a:ext cx="1300036" cy="276999"/>
              </a:xfrm>
              <a:prstGeom prst="rect">
                <a:avLst/>
              </a:prstGeom>
              <a:blipFill>
                <a:blip r:embed="rId3"/>
                <a:stretch>
                  <a:fillRect l="-4854" r="-97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653985124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F2FA13-CAC5-3F44-AC11-A04314A661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Fetch-Execute Cycle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7487333-1F32-4C48-B70E-06FE036424EE}"/>
              </a:ext>
            </a:extLst>
          </p:cNvPr>
          <p:cNvGraphicFramePr>
            <a:graphicFrameLocks noGrp="1"/>
          </p:cNvGraphicFramePr>
          <p:nvPr/>
        </p:nvGraphicFramePr>
        <p:xfrm>
          <a:off x="838198" y="2855185"/>
          <a:ext cx="3204412" cy="185535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62791">
                  <a:extLst>
                    <a:ext uri="{9D8B030D-6E8A-4147-A177-3AD203B41FA5}">
                      <a16:colId xmlns:a16="http://schemas.microsoft.com/office/drawing/2014/main" val="4205131629"/>
                    </a:ext>
                  </a:extLst>
                </a:gridCol>
                <a:gridCol w="2141621">
                  <a:extLst>
                    <a:ext uri="{9D8B030D-6E8A-4147-A177-3AD203B41FA5}">
                      <a16:colId xmlns:a16="http://schemas.microsoft.com/office/drawing/2014/main" val="4270910837"/>
                    </a:ext>
                  </a:extLst>
                </a:gridCol>
              </a:tblGrid>
              <a:tr h="335549">
                <a:tc>
                  <a:txBody>
                    <a:bodyPr/>
                    <a:lstStyle/>
                    <a:p>
                      <a:r>
                        <a:rPr lang="en-US" dirty="0">
                          <a:latin typeface="Nunito Sans" pitchFamily="2" charset="77"/>
                        </a:rPr>
                        <a:t>Address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Nunito Sans" pitchFamily="2" charset="77"/>
                        </a:rPr>
                        <a:t>Value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41225460"/>
                  </a:ext>
                </a:extLst>
              </a:tr>
              <a:tr h="374611">
                <a:tc>
                  <a:txBody>
                    <a:bodyPr/>
                    <a:lstStyle/>
                    <a:p>
                      <a:r>
                        <a:rPr lang="en-US">
                          <a:latin typeface="Fira Code" panose="020B0509050000020004" pitchFamily="49" charset="0"/>
                          <a:ea typeface="Fira Code" panose="020B0509050000020004" pitchFamily="49" charset="0"/>
                        </a:rPr>
                        <a:t>0x00</a:t>
                      </a:r>
                      <a:endParaRPr lang="en-US" dirty="0">
                        <a:latin typeface="Fira Code" panose="020B0509050000020004" pitchFamily="49" charset="0"/>
                        <a:ea typeface="Fira Code" panose="020B05090500000200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>
                          <a:latin typeface="Fira Code" panose="020B0509050000020004" pitchFamily="49" charset="0"/>
                          <a:ea typeface="Fira Code" panose="020B0509050000020004" pitchFamily="49" charset="0"/>
                        </a:rPr>
                        <a:t>12</a:t>
                      </a:r>
                      <a:endParaRPr lang="en-US" dirty="0">
                        <a:latin typeface="Fira Code" panose="020B0509050000020004" pitchFamily="49" charset="0"/>
                        <a:ea typeface="Fira Code" panose="020B0509050000020004" pitchFamily="49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77951636"/>
                  </a:ext>
                </a:extLst>
              </a:tr>
              <a:tr h="374611">
                <a:tc>
                  <a:txBody>
                    <a:bodyPr/>
                    <a:lstStyle/>
                    <a:p>
                      <a:r>
                        <a:rPr lang="en-US">
                          <a:latin typeface="Fira Code" panose="020B0509050000020004" pitchFamily="49" charset="0"/>
                          <a:ea typeface="Fira Code" panose="020B0509050000020004" pitchFamily="49" charset="0"/>
                        </a:rPr>
                        <a:t>0x01</a:t>
                      </a:r>
                      <a:endParaRPr lang="en-US" dirty="0">
                        <a:latin typeface="Fira Code" panose="020B0509050000020004" pitchFamily="49" charset="0"/>
                        <a:ea typeface="Fira Code" panose="020B05090500000200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Fira Code" panose="020B0509050000020004" pitchFamily="49" charset="0"/>
                          <a:ea typeface="Fira Code" panose="020B0509050000020004" pitchFamily="49" charset="0"/>
                        </a:rPr>
                        <a:t>6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1635907"/>
                  </a:ext>
                </a:extLst>
              </a:tr>
              <a:tr h="132774">
                <a:tc>
                  <a:txBody>
                    <a:bodyPr/>
                    <a:lstStyle/>
                    <a:p>
                      <a:r>
                        <a:rPr lang="en-US" dirty="0">
                          <a:latin typeface="Fira Code" panose="020B0509050000020004" pitchFamily="49" charset="0"/>
                          <a:ea typeface="Fira Code" panose="020B0509050000020004" pitchFamily="49" charset="0"/>
                        </a:rPr>
                        <a:t>0x02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Fira Code" panose="020B0509050000020004" pitchFamily="49" charset="0"/>
                          <a:ea typeface="Fira Code" panose="020B0509050000020004" pitchFamily="49" charset="0"/>
                        </a:rPr>
                        <a:t>add 0x00, 0x01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05609043"/>
                  </a:ext>
                </a:extLst>
              </a:tr>
              <a:tr h="374611">
                <a:tc>
                  <a:txBody>
                    <a:bodyPr/>
                    <a:lstStyle/>
                    <a:p>
                      <a:r>
                        <a:rPr lang="en-US">
                          <a:latin typeface="Fira Code" panose="020B0509050000020004" pitchFamily="49" charset="0"/>
                          <a:ea typeface="Fira Code" panose="020B0509050000020004" pitchFamily="49" charset="0"/>
                        </a:rPr>
                        <a:t>0x03</a:t>
                      </a:r>
                      <a:endParaRPr lang="en-US" dirty="0">
                        <a:latin typeface="Fira Code" panose="020B0509050000020004" pitchFamily="49" charset="0"/>
                        <a:ea typeface="Fira Code" panose="020B05090500000200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Fira Code" panose="020B0509050000020004" pitchFamily="49" charset="0"/>
                          <a:ea typeface="Fira Code" panose="020B0509050000020004" pitchFamily="49" charset="0"/>
                        </a:rPr>
                        <a:t>store 0x01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9472025"/>
                  </a:ext>
                </a:extLst>
              </a:tr>
            </a:tbl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003E4418-525F-0944-8F19-55D813282C38}"/>
              </a:ext>
            </a:extLst>
          </p:cNvPr>
          <p:cNvSpPr txBox="1"/>
          <p:nvPr/>
        </p:nvSpPr>
        <p:spPr>
          <a:xfrm>
            <a:off x="1927282" y="2485853"/>
            <a:ext cx="10262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>
                <a:latin typeface="Nunito Sans" pitchFamily="2" charset="77"/>
              </a:rPr>
              <a:t>Memory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54B4D82-3799-3C4B-814D-BD464C273D6F}"/>
              </a:ext>
            </a:extLst>
          </p:cNvPr>
          <p:cNvSpPr/>
          <p:nvPr/>
        </p:nvSpPr>
        <p:spPr>
          <a:xfrm>
            <a:off x="4812632" y="2068361"/>
            <a:ext cx="3657600" cy="342900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1600" dirty="0">
              <a:latin typeface="Nunito Sans" pitchFamily="2" charset="77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FB249D2-CB53-AD48-BC51-937CB4C53D7D}"/>
              </a:ext>
            </a:extLst>
          </p:cNvPr>
          <p:cNvSpPr txBox="1"/>
          <p:nvPr/>
        </p:nvSpPr>
        <p:spPr>
          <a:xfrm>
            <a:off x="6313457" y="1699029"/>
            <a:ext cx="6559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>
                <a:latin typeface="Nunito Sans" pitchFamily="2" charset="77"/>
              </a:rPr>
              <a:t>CPU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A4EB2C88-1935-C541-AC8C-D7800335C786}"/>
              </a:ext>
            </a:extLst>
          </p:cNvPr>
          <p:cNvSpPr/>
          <p:nvPr/>
        </p:nvSpPr>
        <p:spPr>
          <a:xfrm>
            <a:off x="5402179" y="2855185"/>
            <a:ext cx="1094874" cy="578005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600" dirty="0">
                <a:latin typeface="Fira Code" panose="020B0509050000020004" pitchFamily="49" charset="0"/>
                <a:ea typeface="Fira Code" panose="020B0509050000020004" pitchFamily="49" charset="0"/>
              </a:rPr>
              <a:t>0x02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D9DE52DA-50C5-DA4A-B3C7-995E277B49FA}"/>
              </a:ext>
            </a:extLst>
          </p:cNvPr>
          <p:cNvSpPr/>
          <p:nvPr/>
        </p:nvSpPr>
        <p:spPr>
          <a:xfrm>
            <a:off x="6719638" y="2855185"/>
            <a:ext cx="1094874" cy="578005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600" b="1" dirty="0">
                <a:latin typeface="Fira Code" panose="020B0509050000020004" pitchFamily="49" charset="0"/>
                <a:ea typeface="Fira Code" panose="020B0509050000020004" pitchFamily="49" charset="0"/>
              </a:rPr>
              <a:t>18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CE8DC86-AC5E-A943-BDA2-54A4B642C71A}"/>
              </a:ext>
            </a:extLst>
          </p:cNvPr>
          <p:cNvSpPr/>
          <p:nvPr/>
        </p:nvSpPr>
        <p:spPr>
          <a:xfrm>
            <a:off x="5402178" y="4428688"/>
            <a:ext cx="2412333" cy="578005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600" dirty="0">
                <a:latin typeface="Fira Code" panose="020B0509050000020004" pitchFamily="49" charset="0"/>
                <a:ea typeface="Fira Code" panose="020B0509050000020004" pitchFamily="49" charset="0"/>
              </a:rPr>
              <a:t>add 0x00, 0x01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9571529A-C911-0F4B-AC84-F849348CB852}"/>
              </a:ext>
            </a:extLst>
          </p:cNvPr>
          <p:cNvSpPr txBox="1"/>
          <p:nvPr/>
        </p:nvSpPr>
        <p:spPr>
          <a:xfrm>
            <a:off x="5704997" y="2485853"/>
            <a:ext cx="4892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>
                <a:latin typeface="Nunito Sans" pitchFamily="2" charset="77"/>
              </a:rPr>
              <a:t>PC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3AE31307-132F-1645-A6E3-C98D86FB3DA0}"/>
              </a:ext>
            </a:extLst>
          </p:cNvPr>
          <p:cNvSpPr txBox="1"/>
          <p:nvPr/>
        </p:nvSpPr>
        <p:spPr>
          <a:xfrm>
            <a:off x="6810860" y="2485853"/>
            <a:ext cx="9124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>
                <a:latin typeface="Nunito Sans" pitchFamily="2" charset="77"/>
              </a:rPr>
              <a:t>Output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F071B51C-93F7-0C4D-BBB8-E62A96FBE790}"/>
              </a:ext>
            </a:extLst>
          </p:cNvPr>
          <p:cNvSpPr txBox="1"/>
          <p:nvPr/>
        </p:nvSpPr>
        <p:spPr>
          <a:xfrm>
            <a:off x="5582488" y="4059356"/>
            <a:ext cx="21178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>
                <a:latin typeface="Nunito Sans" pitchFamily="2" charset="77"/>
              </a:rPr>
              <a:t>Current Instruction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76A60B4-E14B-6E49-866F-115D134F8B6D}"/>
              </a:ext>
            </a:extLst>
          </p:cNvPr>
          <p:cNvSpPr txBox="1"/>
          <p:nvPr/>
        </p:nvSpPr>
        <p:spPr>
          <a:xfrm>
            <a:off x="2626626" y="6123542"/>
            <a:ext cx="38908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>
                <a:latin typeface="Nunito Sans" pitchFamily="2" charset="77"/>
              </a:rPr>
              <a:t>…and place it in temporary storage.</a:t>
            </a:r>
          </a:p>
        </p:txBody>
      </p:sp>
      <p:sp>
        <p:nvSpPr>
          <p:cNvPr id="23" name="Right Arrow 22">
            <a:extLst>
              <a:ext uri="{FF2B5EF4-FFF2-40B4-BE49-F238E27FC236}">
                <a16:creationId xmlns:a16="http://schemas.microsoft.com/office/drawing/2014/main" id="{667E71B4-6817-594D-B2C9-1A1304F6BB6D}"/>
              </a:ext>
            </a:extLst>
          </p:cNvPr>
          <p:cNvSpPr/>
          <p:nvPr/>
        </p:nvSpPr>
        <p:spPr>
          <a:xfrm>
            <a:off x="397565" y="4009170"/>
            <a:ext cx="385010" cy="284044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 dirty="0">
              <a:latin typeface="Nunito Sans" pitchFamily="2" charset="77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209D62FA-9290-5F45-8B49-B8966B8AA01F}"/>
                  </a:ext>
                </a:extLst>
              </p:cNvPr>
              <p:cNvSpPr txBox="1"/>
              <p:nvPr/>
            </p:nvSpPr>
            <p:spPr>
              <a:xfrm>
                <a:off x="5991414" y="3664007"/>
                <a:ext cx="1300036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12+6</m:t>
                      </m:r>
                      <m:r>
                        <a:rPr lang="en-US" b="1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b="1" i="1" smtClean="0">
                          <a:latin typeface="Cambria Math" panose="02040503050406030204" pitchFamily="18" charset="0"/>
                        </a:rPr>
                        <m:t>𝟏𝟖</m:t>
                      </m:r>
                    </m:oMath>
                  </m:oMathPara>
                </a14:m>
                <a:endParaRPr lang="en-US" b="1" dirty="0">
                  <a:latin typeface="Nunito Sans" pitchFamily="2" charset="77"/>
                </a:endParaRPr>
              </a:p>
            </p:txBody>
          </p:sp>
        </mc:Choice>
        <mc:Fallback xmlns=""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209D62FA-9290-5F45-8B49-B8966B8AA01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91414" y="3664007"/>
                <a:ext cx="1300036" cy="276999"/>
              </a:xfrm>
              <a:prstGeom prst="rect">
                <a:avLst/>
              </a:prstGeom>
              <a:blipFill>
                <a:blip r:embed="rId3"/>
                <a:stretch>
                  <a:fillRect l="-4854" r="-97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9A0DACB1-6B11-614C-9F1A-6225D1F0C24B}"/>
              </a:ext>
            </a:extLst>
          </p:cNvPr>
          <p:cNvCxnSpPr>
            <a:cxnSpLocks/>
          </p:cNvCxnSpPr>
          <p:nvPr/>
        </p:nvCxnSpPr>
        <p:spPr>
          <a:xfrm flipH="1">
            <a:off x="7175364" y="3481351"/>
            <a:ext cx="91710" cy="176706"/>
          </a:xfrm>
          <a:prstGeom prst="straightConnector1">
            <a:avLst/>
          </a:prstGeom>
          <a:ln w="25400">
            <a:solidFill>
              <a:schemeClr val="bg2">
                <a:lumMod val="50000"/>
              </a:schemeClr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29579418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F2FA13-CAC5-3F44-AC11-A04314A661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Fetch-Execute Cycle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7487333-1F32-4C48-B70E-06FE036424EE}"/>
              </a:ext>
            </a:extLst>
          </p:cNvPr>
          <p:cNvGraphicFramePr>
            <a:graphicFrameLocks noGrp="1"/>
          </p:cNvGraphicFramePr>
          <p:nvPr/>
        </p:nvGraphicFramePr>
        <p:xfrm>
          <a:off x="838198" y="2855185"/>
          <a:ext cx="3204412" cy="185535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62791">
                  <a:extLst>
                    <a:ext uri="{9D8B030D-6E8A-4147-A177-3AD203B41FA5}">
                      <a16:colId xmlns:a16="http://schemas.microsoft.com/office/drawing/2014/main" val="4205131629"/>
                    </a:ext>
                  </a:extLst>
                </a:gridCol>
                <a:gridCol w="2141621">
                  <a:extLst>
                    <a:ext uri="{9D8B030D-6E8A-4147-A177-3AD203B41FA5}">
                      <a16:colId xmlns:a16="http://schemas.microsoft.com/office/drawing/2014/main" val="4270910837"/>
                    </a:ext>
                  </a:extLst>
                </a:gridCol>
              </a:tblGrid>
              <a:tr h="335549">
                <a:tc>
                  <a:txBody>
                    <a:bodyPr/>
                    <a:lstStyle/>
                    <a:p>
                      <a:r>
                        <a:rPr lang="en-US" dirty="0">
                          <a:latin typeface="Nunito Sans" pitchFamily="2" charset="77"/>
                        </a:rPr>
                        <a:t>Address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Nunito Sans" pitchFamily="2" charset="77"/>
                        </a:rPr>
                        <a:t>Value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41225460"/>
                  </a:ext>
                </a:extLst>
              </a:tr>
              <a:tr h="374611">
                <a:tc>
                  <a:txBody>
                    <a:bodyPr/>
                    <a:lstStyle/>
                    <a:p>
                      <a:r>
                        <a:rPr lang="en-US">
                          <a:latin typeface="Fira Code" panose="020B0509050000020004" pitchFamily="49" charset="0"/>
                          <a:ea typeface="Fira Code" panose="020B0509050000020004" pitchFamily="49" charset="0"/>
                        </a:rPr>
                        <a:t>0x00</a:t>
                      </a:r>
                      <a:endParaRPr lang="en-US" dirty="0">
                        <a:latin typeface="Fira Code" panose="020B0509050000020004" pitchFamily="49" charset="0"/>
                        <a:ea typeface="Fira Code" panose="020B05090500000200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>
                          <a:latin typeface="Fira Code" panose="020B0509050000020004" pitchFamily="49" charset="0"/>
                          <a:ea typeface="Fira Code" panose="020B0509050000020004" pitchFamily="49" charset="0"/>
                        </a:rPr>
                        <a:t>12</a:t>
                      </a:r>
                      <a:endParaRPr lang="en-US" dirty="0">
                        <a:latin typeface="Fira Code" panose="020B0509050000020004" pitchFamily="49" charset="0"/>
                        <a:ea typeface="Fira Code" panose="020B0509050000020004" pitchFamily="49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77951636"/>
                  </a:ext>
                </a:extLst>
              </a:tr>
              <a:tr h="374611">
                <a:tc>
                  <a:txBody>
                    <a:bodyPr/>
                    <a:lstStyle/>
                    <a:p>
                      <a:r>
                        <a:rPr lang="en-US">
                          <a:latin typeface="Fira Code" panose="020B0509050000020004" pitchFamily="49" charset="0"/>
                          <a:ea typeface="Fira Code" panose="020B0509050000020004" pitchFamily="49" charset="0"/>
                        </a:rPr>
                        <a:t>0x01</a:t>
                      </a:r>
                      <a:endParaRPr lang="en-US" dirty="0">
                        <a:latin typeface="Fira Code" panose="020B0509050000020004" pitchFamily="49" charset="0"/>
                        <a:ea typeface="Fira Code" panose="020B05090500000200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Fira Code" panose="020B0509050000020004" pitchFamily="49" charset="0"/>
                          <a:ea typeface="Fira Code" panose="020B0509050000020004" pitchFamily="49" charset="0"/>
                        </a:rPr>
                        <a:t>6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1635907"/>
                  </a:ext>
                </a:extLst>
              </a:tr>
              <a:tr h="132774">
                <a:tc>
                  <a:txBody>
                    <a:bodyPr/>
                    <a:lstStyle/>
                    <a:p>
                      <a:r>
                        <a:rPr lang="en-US" dirty="0">
                          <a:latin typeface="Fira Code" panose="020B0509050000020004" pitchFamily="49" charset="0"/>
                          <a:ea typeface="Fira Code" panose="020B0509050000020004" pitchFamily="49" charset="0"/>
                        </a:rPr>
                        <a:t>0x02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Fira Code" panose="020B0509050000020004" pitchFamily="49" charset="0"/>
                          <a:ea typeface="Fira Code" panose="020B0509050000020004" pitchFamily="49" charset="0"/>
                        </a:rPr>
                        <a:t>add 0x00, 0x01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05609043"/>
                  </a:ext>
                </a:extLst>
              </a:tr>
              <a:tr h="374611">
                <a:tc>
                  <a:txBody>
                    <a:bodyPr/>
                    <a:lstStyle/>
                    <a:p>
                      <a:r>
                        <a:rPr lang="en-US">
                          <a:latin typeface="Fira Code" panose="020B0509050000020004" pitchFamily="49" charset="0"/>
                          <a:ea typeface="Fira Code" panose="020B0509050000020004" pitchFamily="49" charset="0"/>
                        </a:rPr>
                        <a:t>0x03</a:t>
                      </a:r>
                      <a:endParaRPr lang="en-US" dirty="0">
                        <a:latin typeface="Fira Code" panose="020B0509050000020004" pitchFamily="49" charset="0"/>
                        <a:ea typeface="Fira Code" panose="020B05090500000200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Fira Code" panose="020B0509050000020004" pitchFamily="49" charset="0"/>
                          <a:ea typeface="Fira Code" panose="020B0509050000020004" pitchFamily="49" charset="0"/>
                        </a:rPr>
                        <a:t>store 0x01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9472025"/>
                  </a:ext>
                </a:extLst>
              </a:tr>
            </a:tbl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003E4418-525F-0944-8F19-55D813282C38}"/>
              </a:ext>
            </a:extLst>
          </p:cNvPr>
          <p:cNvSpPr txBox="1"/>
          <p:nvPr/>
        </p:nvSpPr>
        <p:spPr>
          <a:xfrm>
            <a:off x="1927282" y="2485853"/>
            <a:ext cx="10262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>
                <a:latin typeface="Nunito Sans" pitchFamily="2" charset="77"/>
              </a:rPr>
              <a:t>Memory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54B4D82-3799-3C4B-814D-BD464C273D6F}"/>
              </a:ext>
            </a:extLst>
          </p:cNvPr>
          <p:cNvSpPr/>
          <p:nvPr/>
        </p:nvSpPr>
        <p:spPr>
          <a:xfrm>
            <a:off x="4812632" y="2068361"/>
            <a:ext cx="3657600" cy="342900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1600" dirty="0">
              <a:latin typeface="Nunito Sans" pitchFamily="2" charset="77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FB249D2-CB53-AD48-BC51-937CB4C53D7D}"/>
              </a:ext>
            </a:extLst>
          </p:cNvPr>
          <p:cNvSpPr txBox="1"/>
          <p:nvPr/>
        </p:nvSpPr>
        <p:spPr>
          <a:xfrm>
            <a:off x="6313457" y="1699029"/>
            <a:ext cx="6559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>
                <a:latin typeface="Nunito Sans" pitchFamily="2" charset="77"/>
              </a:rPr>
              <a:t>CPU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A4EB2C88-1935-C541-AC8C-D7800335C786}"/>
              </a:ext>
            </a:extLst>
          </p:cNvPr>
          <p:cNvSpPr/>
          <p:nvPr/>
        </p:nvSpPr>
        <p:spPr>
          <a:xfrm>
            <a:off x="5402179" y="2855185"/>
            <a:ext cx="1094874" cy="578005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600" b="1" dirty="0">
                <a:latin typeface="Fira Code" panose="020B0509050000020004" pitchFamily="49" charset="0"/>
                <a:ea typeface="Fira Code" panose="020B0509050000020004" pitchFamily="49" charset="0"/>
              </a:rPr>
              <a:t>0x03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D9DE52DA-50C5-DA4A-B3C7-995E277B49FA}"/>
              </a:ext>
            </a:extLst>
          </p:cNvPr>
          <p:cNvSpPr/>
          <p:nvPr/>
        </p:nvSpPr>
        <p:spPr>
          <a:xfrm>
            <a:off x="6719638" y="2855185"/>
            <a:ext cx="1094874" cy="578005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600" dirty="0">
                <a:latin typeface="Fira Code" panose="020B0509050000020004" pitchFamily="49" charset="0"/>
                <a:ea typeface="Fira Code" panose="020B0509050000020004" pitchFamily="49" charset="0"/>
              </a:rPr>
              <a:t>18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CE8DC86-AC5E-A943-BDA2-54A4B642C71A}"/>
              </a:ext>
            </a:extLst>
          </p:cNvPr>
          <p:cNvSpPr/>
          <p:nvPr/>
        </p:nvSpPr>
        <p:spPr>
          <a:xfrm>
            <a:off x="5402178" y="4428688"/>
            <a:ext cx="2412333" cy="578005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600" dirty="0">
                <a:latin typeface="Fira Code" panose="020B0509050000020004" pitchFamily="49" charset="0"/>
                <a:ea typeface="Fira Code" panose="020B0509050000020004" pitchFamily="49" charset="0"/>
              </a:rPr>
              <a:t>add 0x00, 0x01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9571529A-C911-0F4B-AC84-F849348CB852}"/>
              </a:ext>
            </a:extLst>
          </p:cNvPr>
          <p:cNvSpPr txBox="1"/>
          <p:nvPr/>
        </p:nvSpPr>
        <p:spPr>
          <a:xfrm>
            <a:off x="5704997" y="2485853"/>
            <a:ext cx="4892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>
                <a:latin typeface="Nunito Sans" pitchFamily="2" charset="77"/>
              </a:rPr>
              <a:t>PC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3AE31307-132F-1645-A6E3-C98D86FB3DA0}"/>
              </a:ext>
            </a:extLst>
          </p:cNvPr>
          <p:cNvSpPr txBox="1"/>
          <p:nvPr/>
        </p:nvSpPr>
        <p:spPr>
          <a:xfrm>
            <a:off x="6810860" y="2485853"/>
            <a:ext cx="9124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>
                <a:latin typeface="Nunito Sans" pitchFamily="2" charset="77"/>
              </a:rPr>
              <a:t>Output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F071B51C-93F7-0C4D-BBB8-E62A96FBE790}"/>
              </a:ext>
            </a:extLst>
          </p:cNvPr>
          <p:cNvSpPr txBox="1"/>
          <p:nvPr/>
        </p:nvSpPr>
        <p:spPr>
          <a:xfrm>
            <a:off x="5582488" y="4059356"/>
            <a:ext cx="21178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>
                <a:latin typeface="Nunito Sans" pitchFamily="2" charset="77"/>
              </a:rPr>
              <a:t>Current Instruction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76A60B4-E14B-6E49-866F-115D134F8B6D}"/>
              </a:ext>
            </a:extLst>
          </p:cNvPr>
          <p:cNvSpPr txBox="1"/>
          <p:nvPr/>
        </p:nvSpPr>
        <p:spPr>
          <a:xfrm>
            <a:off x="1048484" y="6123542"/>
            <a:ext cx="70471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>
                <a:latin typeface="Nunito Sans" pitchFamily="2" charset="77"/>
              </a:rPr>
              <a:t>Now, advance the Program Counter to point to the next instruction.</a:t>
            </a:r>
          </a:p>
        </p:txBody>
      </p:sp>
      <p:sp>
        <p:nvSpPr>
          <p:cNvPr id="23" name="Right Arrow 22">
            <a:extLst>
              <a:ext uri="{FF2B5EF4-FFF2-40B4-BE49-F238E27FC236}">
                <a16:creationId xmlns:a16="http://schemas.microsoft.com/office/drawing/2014/main" id="{667E71B4-6817-594D-B2C9-1A1304F6BB6D}"/>
              </a:ext>
            </a:extLst>
          </p:cNvPr>
          <p:cNvSpPr/>
          <p:nvPr/>
        </p:nvSpPr>
        <p:spPr>
          <a:xfrm>
            <a:off x="397565" y="4009170"/>
            <a:ext cx="385010" cy="284044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 dirty="0">
              <a:latin typeface="Nunito Sans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287925247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F2FA13-CAC5-3F44-AC11-A04314A661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Fetch-Execute Cycle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7487333-1F32-4C48-B70E-06FE036424EE}"/>
              </a:ext>
            </a:extLst>
          </p:cNvPr>
          <p:cNvGraphicFramePr>
            <a:graphicFrameLocks noGrp="1"/>
          </p:cNvGraphicFramePr>
          <p:nvPr/>
        </p:nvGraphicFramePr>
        <p:xfrm>
          <a:off x="838198" y="2855185"/>
          <a:ext cx="3204412" cy="185535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62791">
                  <a:extLst>
                    <a:ext uri="{9D8B030D-6E8A-4147-A177-3AD203B41FA5}">
                      <a16:colId xmlns:a16="http://schemas.microsoft.com/office/drawing/2014/main" val="4205131629"/>
                    </a:ext>
                  </a:extLst>
                </a:gridCol>
                <a:gridCol w="2141621">
                  <a:extLst>
                    <a:ext uri="{9D8B030D-6E8A-4147-A177-3AD203B41FA5}">
                      <a16:colId xmlns:a16="http://schemas.microsoft.com/office/drawing/2014/main" val="4270910837"/>
                    </a:ext>
                  </a:extLst>
                </a:gridCol>
              </a:tblGrid>
              <a:tr h="335549">
                <a:tc>
                  <a:txBody>
                    <a:bodyPr/>
                    <a:lstStyle/>
                    <a:p>
                      <a:r>
                        <a:rPr lang="en-US" dirty="0">
                          <a:latin typeface="Nunito Sans" pitchFamily="2" charset="77"/>
                        </a:rPr>
                        <a:t>Address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Nunito Sans" pitchFamily="2" charset="77"/>
                        </a:rPr>
                        <a:t>Value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41225460"/>
                  </a:ext>
                </a:extLst>
              </a:tr>
              <a:tr h="374611">
                <a:tc>
                  <a:txBody>
                    <a:bodyPr/>
                    <a:lstStyle/>
                    <a:p>
                      <a:r>
                        <a:rPr lang="en-US">
                          <a:latin typeface="Fira Code" panose="020B0509050000020004" pitchFamily="49" charset="0"/>
                          <a:ea typeface="Fira Code" panose="020B0509050000020004" pitchFamily="49" charset="0"/>
                        </a:rPr>
                        <a:t>0x00</a:t>
                      </a:r>
                      <a:endParaRPr lang="en-US" dirty="0">
                        <a:latin typeface="Fira Code" panose="020B0509050000020004" pitchFamily="49" charset="0"/>
                        <a:ea typeface="Fira Code" panose="020B05090500000200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>
                          <a:latin typeface="Fira Code" panose="020B0509050000020004" pitchFamily="49" charset="0"/>
                          <a:ea typeface="Fira Code" panose="020B0509050000020004" pitchFamily="49" charset="0"/>
                        </a:rPr>
                        <a:t>12</a:t>
                      </a:r>
                      <a:endParaRPr lang="en-US" dirty="0">
                        <a:latin typeface="Fira Code" panose="020B0509050000020004" pitchFamily="49" charset="0"/>
                        <a:ea typeface="Fira Code" panose="020B0509050000020004" pitchFamily="49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77951636"/>
                  </a:ext>
                </a:extLst>
              </a:tr>
              <a:tr h="374611">
                <a:tc>
                  <a:txBody>
                    <a:bodyPr/>
                    <a:lstStyle/>
                    <a:p>
                      <a:r>
                        <a:rPr lang="en-US">
                          <a:latin typeface="Fira Code" panose="020B0509050000020004" pitchFamily="49" charset="0"/>
                          <a:ea typeface="Fira Code" panose="020B0509050000020004" pitchFamily="49" charset="0"/>
                        </a:rPr>
                        <a:t>0x01</a:t>
                      </a:r>
                      <a:endParaRPr lang="en-US" dirty="0">
                        <a:latin typeface="Fira Code" panose="020B0509050000020004" pitchFamily="49" charset="0"/>
                        <a:ea typeface="Fira Code" panose="020B05090500000200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Fira Code" panose="020B0509050000020004" pitchFamily="49" charset="0"/>
                          <a:ea typeface="Fira Code" panose="020B0509050000020004" pitchFamily="49" charset="0"/>
                        </a:rPr>
                        <a:t>6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1635907"/>
                  </a:ext>
                </a:extLst>
              </a:tr>
              <a:tr h="132774">
                <a:tc>
                  <a:txBody>
                    <a:bodyPr/>
                    <a:lstStyle/>
                    <a:p>
                      <a:r>
                        <a:rPr lang="en-US" dirty="0">
                          <a:latin typeface="Fira Code" panose="020B0509050000020004" pitchFamily="49" charset="0"/>
                          <a:ea typeface="Fira Code" panose="020B0509050000020004" pitchFamily="49" charset="0"/>
                        </a:rPr>
                        <a:t>0x02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Fira Code" panose="020B0509050000020004" pitchFamily="49" charset="0"/>
                          <a:ea typeface="Fira Code" panose="020B0509050000020004" pitchFamily="49" charset="0"/>
                        </a:rPr>
                        <a:t>add 0x00, 0x01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05609043"/>
                  </a:ext>
                </a:extLst>
              </a:tr>
              <a:tr h="374611">
                <a:tc>
                  <a:txBody>
                    <a:bodyPr/>
                    <a:lstStyle/>
                    <a:p>
                      <a:r>
                        <a:rPr lang="en-US">
                          <a:latin typeface="Fira Code" panose="020B0509050000020004" pitchFamily="49" charset="0"/>
                          <a:ea typeface="Fira Code" panose="020B0509050000020004" pitchFamily="49" charset="0"/>
                        </a:rPr>
                        <a:t>0x03</a:t>
                      </a:r>
                      <a:endParaRPr lang="en-US" dirty="0">
                        <a:latin typeface="Fira Code" panose="020B0509050000020004" pitchFamily="49" charset="0"/>
                        <a:ea typeface="Fira Code" panose="020B05090500000200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Fira Code" panose="020B0509050000020004" pitchFamily="49" charset="0"/>
                          <a:ea typeface="Fira Code" panose="020B0509050000020004" pitchFamily="49" charset="0"/>
                        </a:rPr>
                        <a:t>store 0x01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9472025"/>
                  </a:ext>
                </a:extLst>
              </a:tr>
            </a:tbl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003E4418-525F-0944-8F19-55D813282C38}"/>
              </a:ext>
            </a:extLst>
          </p:cNvPr>
          <p:cNvSpPr txBox="1"/>
          <p:nvPr/>
        </p:nvSpPr>
        <p:spPr>
          <a:xfrm>
            <a:off x="1927282" y="2485853"/>
            <a:ext cx="10262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>
                <a:latin typeface="Nunito Sans" pitchFamily="2" charset="77"/>
              </a:rPr>
              <a:t>Memory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54B4D82-3799-3C4B-814D-BD464C273D6F}"/>
              </a:ext>
            </a:extLst>
          </p:cNvPr>
          <p:cNvSpPr/>
          <p:nvPr/>
        </p:nvSpPr>
        <p:spPr>
          <a:xfrm>
            <a:off x="4812632" y="2068361"/>
            <a:ext cx="3657600" cy="342900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1600" dirty="0">
              <a:latin typeface="Nunito Sans" pitchFamily="2" charset="77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FB249D2-CB53-AD48-BC51-937CB4C53D7D}"/>
              </a:ext>
            </a:extLst>
          </p:cNvPr>
          <p:cNvSpPr txBox="1"/>
          <p:nvPr/>
        </p:nvSpPr>
        <p:spPr>
          <a:xfrm>
            <a:off x="6313457" y="1699029"/>
            <a:ext cx="6559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>
                <a:latin typeface="Nunito Sans" pitchFamily="2" charset="77"/>
              </a:rPr>
              <a:t>CPU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A4EB2C88-1935-C541-AC8C-D7800335C786}"/>
              </a:ext>
            </a:extLst>
          </p:cNvPr>
          <p:cNvSpPr/>
          <p:nvPr/>
        </p:nvSpPr>
        <p:spPr>
          <a:xfrm>
            <a:off x="5402179" y="2855185"/>
            <a:ext cx="1094874" cy="578005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600" b="1" dirty="0">
                <a:latin typeface="Fira Code" panose="020B0509050000020004" pitchFamily="49" charset="0"/>
                <a:ea typeface="Fira Code" panose="020B0509050000020004" pitchFamily="49" charset="0"/>
              </a:rPr>
              <a:t>0x03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D9DE52DA-50C5-DA4A-B3C7-995E277B49FA}"/>
              </a:ext>
            </a:extLst>
          </p:cNvPr>
          <p:cNvSpPr/>
          <p:nvPr/>
        </p:nvSpPr>
        <p:spPr>
          <a:xfrm>
            <a:off x="6719638" y="2855185"/>
            <a:ext cx="1094874" cy="578005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600" dirty="0">
                <a:latin typeface="Fira Code" panose="020B0509050000020004" pitchFamily="49" charset="0"/>
                <a:ea typeface="Fira Code" panose="020B0509050000020004" pitchFamily="49" charset="0"/>
              </a:rPr>
              <a:t>18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CE8DC86-AC5E-A943-BDA2-54A4B642C71A}"/>
              </a:ext>
            </a:extLst>
          </p:cNvPr>
          <p:cNvSpPr/>
          <p:nvPr/>
        </p:nvSpPr>
        <p:spPr>
          <a:xfrm>
            <a:off x="5402178" y="4428688"/>
            <a:ext cx="2412333" cy="578005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600" dirty="0">
                <a:latin typeface="Fira Code" panose="020B0509050000020004" pitchFamily="49" charset="0"/>
                <a:ea typeface="Fira Code" panose="020B0509050000020004" pitchFamily="49" charset="0"/>
              </a:rPr>
              <a:t>add 0x00, 0x01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9571529A-C911-0F4B-AC84-F849348CB852}"/>
              </a:ext>
            </a:extLst>
          </p:cNvPr>
          <p:cNvSpPr txBox="1"/>
          <p:nvPr/>
        </p:nvSpPr>
        <p:spPr>
          <a:xfrm>
            <a:off x="5704997" y="2485853"/>
            <a:ext cx="4892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>
                <a:latin typeface="Nunito Sans" pitchFamily="2" charset="77"/>
              </a:rPr>
              <a:t>PC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3AE31307-132F-1645-A6E3-C98D86FB3DA0}"/>
              </a:ext>
            </a:extLst>
          </p:cNvPr>
          <p:cNvSpPr txBox="1"/>
          <p:nvPr/>
        </p:nvSpPr>
        <p:spPr>
          <a:xfrm>
            <a:off x="6810860" y="2485853"/>
            <a:ext cx="9124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>
                <a:latin typeface="Nunito Sans" pitchFamily="2" charset="77"/>
              </a:rPr>
              <a:t>Output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F071B51C-93F7-0C4D-BBB8-E62A96FBE790}"/>
              </a:ext>
            </a:extLst>
          </p:cNvPr>
          <p:cNvSpPr txBox="1"/>
          <p:nvPr/>
        </p:nvSpPr>
        <p:spPr>
          <a:xfrm>
            <a:off x="5582488" y="4059356"/>
            <a:ext cx="21178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>
                <a:latin typeface="Nunito Sans" pitchFamily="2" charset="77"/>
              </a:rPr>
              <a:t>Current Instruction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76A60B4-E14B-6E49-866F-115D134F8B6D}"/>
              </a:ext>
            </a:extLst>
          </p:cNvPr>
          <p:cNvSpPr txBox="1"/>
          <p:nvPr/>
        </p:nvSpPr>
        <p:spPr>
          <a:xfrm>
            <a:off x="1048484" y="6123542"/>
            <a:ext cx="70471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>
                <a:latin typeface="Nunito Sans" pitchFamily="2" charset="77"/>
              </a:rPr>
              <a:t>Now, advance the Program Counter to point to the next instruction.</a:t>
            </a:r>
          </a:p>
        </p:txBody>
      </p:sp>
      <p:sp>
        <p:nvSpPr>
          <p:cNvPr id="23" name="Right Arrow 22">
            <a:extLst>
              <a:ext uri="{FF2B5EF4-FFF2-40B4-BE49-F238E27FC236}">
                <a16:creationId xmlns:a16="http://schemas.microsoft.com/office/drawing/2014/main" id="{667E71B4-6817-594D-B2C9-1A1304F6BB6D}"/>
              </a:ext>
            </a:extLst>
          </p:cNvPr>
          <p:cNvSpPr/>
          <p:nvPr/>
        </p:nvSpPr>
        <p:spPr>
          <a:xfrm>
            <a:off x="397565" y="4373165"/>
            <a:ext cx="385010" cy="284044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 dirty="0">
              <a:latin typeface="Nunito Sans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2707619083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F2FA13-CAC5-3F44-AC11-A04314A661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Fetch-Execute Cycle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7487333-1F32-4C48-B70E-06FE036424EE}"/>
              </a:ext>
            </a:extLst>
          </p:cNvPr>
          <p:cNvGraphicFramePr>
            <a:graphicFrameLocks noGrp="1"/>
          </p:cNvGraphicFramePr>
          <p:nvPr/>
        </p:nvGraphicFramePr>
        <p:xfrm>
          <a:off x="838198" y="2855185"/>
          <a:ext cx="3204412" cy="185535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62791">
                  <a:extLst>
                    <a:ext uri="{9D8B030D-6E8A-4147-A177-3AD203B41FA5}">
                      <a16:colId xmlns:a16="http://schemas.microsoft.com/office/drawing/2014/main" val="4205131629"/>
                    </a:ext>
                  </a:extLst>
                </a:gridCol>
                <a:gridCol w="2141621">
                  <a:extLst>
                    <a:ext uri="{9D8B030D-6E8A-4147-A177-3AD203B41FA5}">
                      <a16:colId xmlns:a16="http://schemas.microsoft.com/office/drawing/2014/main" val="4270910837"/>
                    </a:ext>
                  </a:extLst>
                </a:gridCol>
              </a:tblGrid>
              <a:tr h="335549">
                <a:tc>
                  <a:txBody>
                    <a:bodyPr/>
                    <a:lstStyle/>
                    <a:p>
                      <a:r>
                        <a:rPr lang="en-US" dirty="0">
                          <a:latin typeface="Nunito Sans" pitchFamily="2" charset="77"/>
                        </a:rPr>
                        <a:t>Address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Nunito Sans" pitchFamily="2" charset="77"/>
                        </a:rPr>
                        <a:t>Value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41225460"/>
                  </a:ext>
                </a:extLst>
              </a:tr>
              <a:tr h="374611">
                <a:tc>
                  <a:txBody>
                    <a:bodyPr/>
                    <a:lstStyle/>
                    <a:p>
                      <a:r>
                        <a:rPr lang="en-US">
                          <a:latin typeface="Fira Code" panose="020B0509050000020004" pitchFamily="49" charset="0"/>
                          <a:ea typeface="Fira Code" panose="020B0509050000020004" pitchFamily="49" charset="0"/>
                        </a:rPr>
                        <a:t>0x00</a:t>
                      </a:r>
                      <a:endParaRPr lang="en-US" dirty="0">
                        <a:latin typeface="Fira Code" panose="020B0509050000020004" pitchFamily="49" charset="0"/>
                        <a:ea typeface="Fira Code" panose="020B05090500000200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>
                          <a:latin typeface="Fira Code" panose="020B0509050000020004" pitchFamily="49" charset="0"/>
                          <a:ea typeface="Fira Code" panose="020B0509050000020004" pitchFamily="49" charset="0"/>
                        </a:rPr>
                        <a:t>12</a:t>
                      </a:r>
                      <a:endParaRPr lang="en-US" dirty="0">
                        <a:latin typeface="Fira Code" panose="020B0509050000020004" pitchFamily="49" charset="0"/>
                        <a:ea typeface="Fira Code" panose="020B0509050000020004" pitchFamily="49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77951636"/>
                  </a:ext>
                </a:extLst>
              </a:tr>
              <a:tr h="374611">
                <a:tc>
                  <a:txBody>
                    <a:bodyPr/>
                    <a:lstStyle/>
                    <a:p>
                      <a:r>
                        <a:rPr lang="en-US">
                          <a:latin typeface="Fira Code" panose="020B0509050000020004" pitchFamily="49" charset="0"/>
                          <a:ea typeface="Fira Code" panose="020B0509050000020004" pitchFamily="49" charset="0"/>
                        </a:rPr>
                        <a:t>0x01</a:t>
                      </a:r>
                      <a:endParaRPr lang="en-US" dirty="0">
                        <a:latin typeface="Fira Code" panose="020B0509050000020004" pitchFamily="49" charset="0"/>
                        <a:ea typeface="Fira Code" panose="020B05090500000200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Fira Code" panose="020B0509050000020004" pitchFamily="49" charset="0"/>
                          <a:ea typeface="Fira Code" panose="020B0509050000020004" pitchFamily="49" charset="0"/>
                        </a:rPr>
                        <a:t>6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1635907"/>
                  </a:ext>
                </a:extLst>
              </a:tr>
              <a:tr h="132774">
                <a:tc>
                  <a:txBody>
                    <a:bodyPr/>
                    <a:lstStyle/>
                    <a:p>
                      <a:r>
                        <a:rPr lang="en-US" dirty="0">
                          <a:latin typeface="Fira Code" panose="020B0509050000020004" pitchFamily="49" charset="0"/>
                          <a:ea typeface="Fira Code" panose="020B0509050000020004" pitchFamily="49" charset="0"/>
                        </a:rPr>
                        <a:t>0x02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Fira Code" panose="020B0509050000020004" pitchFamily="49" charset="0"/>
                          <a:ea typeface="Fira Code" panose="020B0509050000020004" pitchFamily="49" charset="0"/>
                        </a:rPr>
                        <a:t>add 0x00, 0x01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05609043"/>
                  </a:ext>
                </a:extLst>
              </a:tr>
              <a:tr h="374611">
                <a:tc>
                  <a:txBody>
                    <a:bodyPr/>
                    <a:lstStyle/>
                    <a:p>
                      <a:r>
                        <a:rPr lang="en-US">
                          <a:latin typeface="Fira Code" panose="020B0509050000020004" pitchFamily="49" charset="0"/>
                          <a:ea typeface="Fira Code" panose="020B0509050000020004" pitchFamily="49" charset="0"/>
                        </a:rPr>
                        <a:t>0x03</a:t>
                      </a:r>
                      <a:endParaRPr lang="en-US" dirty="0">
                        <a:latin typeface="Fira Code" panose="020B0509050000020004" pitchFamily="49" charset="0"/>
                        <a:ea typeface="Fira Code" panose="020B05090500000200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Fira Code" panose="020B0509050000020004" pitchFamily="49" charset="0"/>
                          <a:ea typeface="Fira Code" panose="020B0509050000020004" pitchFamily="49" charset="0"/>
                        </a:rPr>
                        <a:t>store 0x01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9472025"/>
                  </a:ext>
                </a:extLst>
              </a:tr>
            </a:tbl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003E4418-525F-0944-8F19-55D813282C38}"/>
              </a:ext>
            </a:extLst>
          </p:cNvPr>
          <p:cNvSpPr txBox="1"/>
          <p:nvPr/>
        </p:nvSpPr>
        <p:spPr>
          <a:xfrm>
            <a:off x="1927282" y="2485853"/>
            <a:ext cx="10262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>
                <a:latin typeface="Nunito Sans" pitchFamily="2" charset="77"/>
              </a:rPr>
              <a:t>Memory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54B4D82-3799-3C4B-814D-BD464C273D6F}"/>
              </a:ext>
            </a:extLst>
          </p:cNvPr>
          <p:cNvSpPr/>
          <p:nvPr/>
        </p:nvSpPr>
        <p:spPr>
          <a:xfrm>
            <a:off x="4812632" y="2068361"/>
            <a:ext cx="3657600" cy="342900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1600" dirty="0">
              <a:latin typeface="Nunito Sans" pitchFamily="2" charset="77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FB249D2-CB53-AD48-BC51-937CB4C53D7D}"/>
              </a:ext>
            </a:extLst>
          </p:cNvPr>
          <p:cNvSpPr txBox="1"/>
          <p:nvPr/>
        </p:nvSpPr>
        <p:spPr>
          <a:xfrm>
            <a:off x="6313457" y="1699029"/>
            <a:ext cx="6559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>
                <a:latin typeface="Nunito Sans" pitchFamily="2" charset="77"/>
              </a:rPr>
              <a:t>CPU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A4EB2C88-1935-C541-AC8C-D7800335C786}"/>
              </a:ext>
            </a:extLst>
          </p:cNvPr>
          <p:cNvSpPr/>
          <p:nvPr/>
        </p:nvSpPr>
        <p:spPr>
          <a:xfrm>
            <a:off x="5402179" y="2855185"/>
            <a:ext cx="1094874" cy="578005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600" dirty="0">
                <a:latin typeface="Fira Code" panose="020B0509050000020004" pitchFamily="49" charset="0"/>
                <a:ea typeface="Fira Code" panose="020B0509050000020004" pitchFamily="49" charset="0"/>
              </a:rPr>
              <a:t>0x03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D9DE52DA-50C5-DA4A-B3C7-995E277B49FA}"/>
              </a:ext>
            </a:extLst>
          </p:cNvPr>
          <p:cNvSpPr/>
          <p:nvPr/>
        </p:nvSpPr>
        <p:spPr>
          <a:xfrm>
            <a:off x="6719638" y="2855185"/>
            <a:ext cx="1094874" cy="578005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600" dirty="0">
                <a:latin typeface="Fira Code" panose="020B0509050000020004" pitchFamily="49" charset="0"/>
                <a:ea typeface="Fira Code" panose="020B0509050000020004" pitchFamily="49" charset="0"/>
              </a:rPr>
              <a:t>18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CE8DC86-AC5E-A943-BDA2-54A4B642C71A}"/>
              </a:ext>
            </a:extLst>
          </p:cNvPr>
          <p:cNvSpPr/>
          <p:nvPr/>
        </p:nvSpPr>
        <p:spPr>
          <a:xfrm>
            <a:off x="5402178" y="4428688"/>
            <a:ext cx="2412333" cy="578005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600" b="1" dirty="0">
                <a:latin typeface="Fira Code" panose="020B0509050000020004" pitchFamily="49" charset="0"/>
                <a:ea typeface="Fira Code" panose="020B0509050000020004" pitchFamily="49" charset="0"/>
              </a:rPr>
              <a:t>store 0x01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9571529A-C911-0F4B-AC84-F849348CB852}"/>
              </a:ext>
            </a:extLst>
          </p:cNvPr>
          <p:cNvSpPr txBox="1"/>
          <p:nvPr/>
        </p:nvSpPr>
        <p:spPr>
          <a:xfrm>
            <a:off x="5704997" y="2485853"/>
            <a:ext cx="4892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>
                <a:latin typeface="Nunito Sans" pitchFamily="2" charset="77"/>
              </a:rPr>
              <a:t>PC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3AE31307-132F-1645-A6E3-C98D86FB3DA0}"/>
              </a:ext>
            </a:extLst>
          </p:cNvPr>
          <p:cNvSpPr txBox="1"/>
          <p:nvPr/>
        </p:nvSpPr>
        <p:spPr>
          <a:xfrm>
            <a:off x="6810860" y="2485853"/>
            <a:ext cx="9124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>
                <a:latin typeface="Nunito Sans" pitchFamily="2" charset="77"/>
              </a:rPr>
              <a:t>Output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F071B51C-93F7-0C4D-BBB8-E62A96FBE790}"/>
              </a:ext>
            </a:extLst>
          </p:cNvPr>
          <p:cNvSpPr txBox="1"/>
          <p:nvPr/>
        </p:nvSpPr>
        <p:spPr>
          <a:xfrm>
            <a:off x="5582488" y="4059356"/>
            <a:ext cx="21178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>
                <a:latin typeface="Nunito Sans" pitchFamily="2" charset="77"/>
              </a:rPr>
              <a:t>Current Instruction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76A60B4-E14B-6E49-866F-115D134F8B6D}"/>
              </a:ext>
            </a:extLst>
          </p:cNvPr>
          <p:cNvSpPr txBox="1"/>
          <p:nvPr/>
        </p:nvSpPr>
        <p:spPr>
          <a:xfrm>
            <a:off x="2713210" y="6123542"/>
            <a:ext cx="37176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>
                <a:latin typeface="Nunito Sans" pitchFamily="2" charset="77"/>
              </a:rPr>
              <a:t>Fetch the instruction into the CPU.</a:t>
            </a:r>
          </a:p>
        </p:txBody>
      </p:sp>
      <p:sp>
        <p:nvSpPr>
          <p:cNvPr id="23" name="Right Arrow 22">
            <a:extLst>
              <a:ext uri="{FF2B5EF4-FFF2-40B4-BE49-F238E27FC236}">
                <a16:creationId xmlns:a16="http://schemas.microsoft.com/office/drawing/2014/main" id="{667E71B4-6817-594D-B2C9-1A1304F6BB6D}"/>
              </a:ext>
            </a:extLst>
          </p:cNvPr>
          <p:cNvSpPr/>
          <p:nvPr/>
        </p:nvSpPr>
        <p:spPr>
          <a:xfrm>
            <a:off x="397565" y="4373165"/>
            <a:ext cx="385010" cy="284044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 dirty="0">
              <a:latin typeface="Nunito Sans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437990786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F2FA13-CAC5-3F44-AC11-A04314A661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Fetch-Execute Cycle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7487333-1F32-4C48-B70E-06FE036424EE}"/>
              </a:ext>
            </a:extLst>
          </p:cNvPr>
          <p:cNvGraphicFramePr>
            <a:graphicFrameLocks noGrp="1"/>
          </p:cNvGraphicFramePr>
          <p:nvPr/>
        </p:nvGraphicFramePr>
        <p:xfrm>
          <a:off x="838198" y="2855185"/>
          <a:ext cx="3204412" cy="185535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62791">
                  <a:extLst>
                    <a:ext uri="{9D8B030D-6E8A-4147-A177-3AD203B41FA5}">
                      <a16:colId xmlns:a16="http://schemas.microsoft.com/office/drawing/2014/main" val="4205131629"/>
                    </a:ext>
                  </a:extLst>
                </a:gridCol>
                <a:gridCol w="2141621">
                  <a:extLst>
                    <a:ext uri="{9D8B030D-6E8A-4147-A177-3AD203B41FA5}">
                      <a16:colId xmlns:a16="http://schemas.microsoft.com/office/drawing/2014/main" val="4270910837"/>
                    </a:ext>
                  </a:extLst>
                </a:gridCol>
              </a:tblGrid>
              <a:tr h="335549">
                <a:tc>
                  <a:txBody>
                    <a:bodyPr/>
                    <a:lstStyle/>
                    <a:p>
                      <a:r>
                        <a:rPr lang="en-US" dirty="0">
                          <a:latin typeface="Nunito Sans" pitchFamily="2" charset="77"/>
                        </a:rPr>
                        <a:t>Address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Nunito Sans" pitchFamily="2" charset="77"/>
                        </a:rPr>
                        <a:t>Value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41225460"/>
                  </a:ext>
                </a:extLst>
              </a:tr>
              <a:tr h="374611">
                <a:tc>
                  <a:txBody>
                    <a:bodyPr/>
                    <a:lstStyle/>
                    <a:p>
                      <a:r>
                        <a:rPr lang="en-US">
                          <a:latin typeface="Fira Code" panose="020B0509050000020004" pitchFamily="49" charset="0"/>
                          <a:ea typeface="Fira Code" panose="020B0509050000020004" pitchFamily="49" charset="0"/>
                        </a:rPr>
                        <a:t>0x00</a:t>
                      </a:r>
                      <a:endParaRPr lang="en-US" dirty="0">
                        <a:latin typeface="Fira Code" panose="020B0509050000020004" pitchFamily="49" charset="0"/>
                        <a:ea typeface="Fira Code" panose="020B05090500000200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>
                          <a:latin typeface="Fira Code" panose="020B0509050000020004" pitchFamily="49" charset="0"/>
                          <a:ea typeface="Fira Code" panose="020B0509050000020004" pitchFamily="49" charset="0"/>
                        </a:rPr>
                        <a:t>12</a:t>
                      </a:r>
                      <a:endParaRPr lang="en-US" dirty="0">
                        <a:latin typeface="Fira Code" panose="020B0509050000020004" pitchFamily="49" charset="0"/>
                        <a:ea typeface="Fira Code" panose="020B0509050000020004" pitchFamily="49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77951636"/>
                  </a:ext>
                </a:extLst>
              </a:tr>
              <a:tr h="374611">
                <a:tc>
                  <a:txBody>
                    <a:bodyPr/>
                    <a:lstStyle/>
                    <a:p>
                      <a:r>
                        <a:rPr lang="en-US">
                          <a:latin typeface="Fira Code" panose="020B0509050000020004" pitchFamily="49" charset="0"/>
                          <a:ea typeface="Fira Code" panose="020B0509050000020004" pitchFamily="49" charset="0"/>
                        </a:rPr>
                        <a:t>0x01</a:t>
                      </a:r>
                      <a:endParaRPr lang="en-US" dirty="0">
                        <a:latin typeface="Fira Code" panose="020B0509050000020004" pitchFamily="49" charset="0"/>
                        <a:ea typeface="Fira Code" panose="020B05090500000200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Fira Code" panose="020B0509050000020004" pitchFamily="49" charset="0"/>
                          <a:ea typeface="Fira Code" panose="020B0509050000020004" pitchFamily="49" charset="0"/>
                        </a:rPr>
                        <a:t>6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1635907"/>
                  </a:ext>
                </a:extLst>
              </a:tr>
              <a:tr h="132774">
                <a:tc>
                  <a:txBody>
                    <a:bodyPr/>
                    <a:lstStyle/>
                    <a:p>
                      <a:r>
                        <a:rPr lang="en-US" dirty="0">
                          <a:latin typeface="Fira Code" panose="020B0509050000020004" pitchFamily="49" charset="0"/>
                          <a:ea typeface="Fira Code" panose="020B0509050000020004" pitchFamily="49" charset="0"/>
                        </a:rPr>
                        <a:t>0x02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Fira Code" panose="020B0509050000020004" pitchFamily="49" charset="0"/>
                          <a:ea typeface="Fira Code" panose="020B0509050000020004" pitchFamily="49" charset="0"/>
                        </a:rPr>
                        <a:t>add 0x00, 0x01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05609043"/>
                  </a:ext>
                </a:extLst>
              </a:tr>
              <a:tr h="374611">
                <a:tc>
                  <a:txBody>
                    <a:bodyPr/>
                    <a:lstStyle/>
                    <a:p>
                      <a:r>
                        <a:rPr lang="en-US">
                          <a:latin typeface="Fira Code" panose="020B0509050000020004" pitchFamily="49" charset="0"/>
                          <a:ea typeface="Fira Code" panose="020B0509050000020004" pitchFamily="49" charset="0"/>
                        </a:rPr>
                        <a:t>0x03</a:t>
                      </a:r>
                      <a:endParaRPr lang="en-US" dirty="0">
                        <a:latin typeface="Fira Code" panose="020B0509050000020004" pitchFamily="49" charset="0"/>
                        <a:ea typeface="Fira Code" panose="020B05090500000200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Fira Code" panose="020B0509050000020004" pitchFamily="49" charset="0"/>
                          <a:ea typeface="Fira Code" panose="020B0509050000020004" pitchFamily="49" charset="0"/>
                        </a:rPr>
                        <a:t>store 0x01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9472025"/>
                  </a:ext>
                </a:extLst>
              </a:tr>
            </a:tbl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003E4418-525F-0944-8F19-55D813282C38}"/>
              </a:ext>
            </a:extLst>
          </p:cNvPr>
          <p:cNvSpPr txBox="1"/>
          <p:nvPr/>
        </p:nvSpPr>
        <p:spPr>
          <a:xfrm>
            <a:off x="1927282" y="2485853"/>
            <a:ext cx="10262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>
                <a:latin typeface="Nunito Sans" pitchFamily="2" charset="77"/>
              </a:rPr>
              <a:t>Memory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54B4D82-3799-3C4B-814D-BD464C273D6F}"/>
              </a:ext>
            </a:extLst>
          </p:cNvPr>
          <p:cNvSpPr/>
          <p:nvPr/>
        </p:nvSpPr>
        <p:spPr>
          <a:xfrm>
            <a:off x="4812632" y="2068361"/>
            <a:ext cx="3657600" cy="342900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1600" dirty="0">
              <a:latin typeface="Nunito Sans" pitchFamily="2" charset="77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FB249D2-CB53-AD48-BC51-937CB4C53D7D}"/>
              </a:ext>
            </a:extLst>
          </p:cNvPr>
          <p:cNvSpPr txBox="1"/>
          <p:nvPr/>
        </p:nvSpPr>
        <p:spPr>
          <a:xfrm>
            <a:off x="6313457" y="1699029"/>
            <a:ext cx="6559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>
                <a:latin typeface="Nunito Sans" pitchFamily="2" charset="77"/>
              </a:rPr>
              <a:t>CPU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A4EB2C88-1935-C541-AC8C-D7800335C786}"/>
              </a:ext>
            </a:extLst>
          </p:cNvPr>
          <p:cNvSpPr/>
          <p:nvPr/>
        </p:nvSpPr>
        <p:spPr>
          <a:xfrm>
            <a:off x="5402179" y="2855185"/>
            <a:ext cx="1094874" cy="578005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600" dirty="0">
                <a:latin typeface="Fira Code" panose="020B0509050000020004" pitchFamily="49" charset="0"/>
                <a:ea typeface="Fira Code" panose="020B0509050000020004" pitchFamily="49" charset="0"/>
              </a:rPr>
              <a:t>0x03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D9DE52DA-50C5-DA4A-B3C7-995E277B49FA}"/>
              </a:ext>
            </a:extLst>
          </p:cNvPr>
          <p:cNvSpPr/>
          <p:nvPr/>
        </p:nvSpPr>
        <p:spPr>
          <a:xfrm>
            <a:off x="6719638" y="2855185"/>
            <a:ext cx="1094874" cy="578005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600" dirty="0">
                <a:latin typeface="Fira Code" panose="020B0509050000020004" pitchFamily="49" charset="0"/>
                <a:ea typeface="Fira Code" panose="020B0509050000020004" pitchFamily="49" charset="0"/>
              </a:rPr>
              <a:t>18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CE8DC86-AC5E-A943-BDA2-54A4B642C71A}"/>
              </a:ext>
            </a:extLst>
          </p:cNvPr>
          <p:cNvSpPr/>
          <p:nvPr/>
        </p:nvSpPr>
        <p:spPr>
          <a:xfrm>
            <a:off x="5402178" y="4428688"/>
            <a:ext cx="2412333" cy="578005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600" dirty="0">
                <a:latin typeface="Fira Code" panose="020B0509050000020004" pitchFamily="49" charset="0"/>
                <a:ea typeface="Fira Code" panose="020B0509050000020004" pitchFamily="49" charset="0"/>
              </a:rPr>
              <a:t>store 0x00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9571529A-C911-0F4B-AC84-F849348CB852}"/>
              </a:ext>
            </a:extLst>
          </p:cNvPr>
          <p:cNvSpPr txBox="1"/>
          <p:nvPr/>
        </p:nvSpPr>
        <p:spPr>
          <a:xfrm>
            <a:off x="5704997" y="2485853"/>
            <a:ext cx="4892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>
                <a:latin typeface="Nunito Sans" pitchFamily="2" charset="77"/>
              </a:rPr>
              <a:t>PC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3AE31307-132F-1645-A6E3-C98D86FB3DA0}"/>
              </a:ext>
            </a:extLst>
          </p:cNvPr>
          <p:cNvSpPr txBox="1"/>
          <p:nvPr/>
        </p:nvSpPr>
        <p:spPr>
          <a:xfrm>
            <a:off x="6810860" y="2485853"/>
            <a:ext cx="9124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>
                <a:latin typeface="Nunito Sans" pitchFamily="2" charset="77"/>
              </a:rPr>
              <a:t>Output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F071B51C-93F7-0C4D-BBB8-E62A96FBE790}"/>
              </a:ext>
            </a:extLst>
          </p:cNvPr>
          <p:cNvSpPr txBox="1"/>
          <p:nvPr/>
        </p:nvSpPr>
        <p:spPr>
          <a:xfrm>
            <a:off x="5582488" y="4059356"/>
            <a:ext cx="21178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>
                <a:latin typeface="Nunito Sans" pitchFamily="2" charset="77"/>
              </a:rPr>
              <a:t>Current Instruction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76A60B4-E14B-6E49-866F-115D134F8B6D}"/>
              </a:ext>
            </a:extLst>
          </p:cNvPr>
          <p:cNvSpPr txBox="1"/>
          <p:nvPr/>
        </p:nvSpPr>
        <p:spPr>
          <a:xfrm>
            <a:off x="909045" y="6123542"/>
            <a:ext cx="73260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>
                <a:latin typeface="Nunito Sans" pitchFamily="2" charset="77"/>
              </a:rPr>
              <a:t>Decode the instruction: “store the output value into memory at </a:t>
            </a:r>
            <a:r>
              <a:rPr lang="en-US" dirty="0">
                <a:latin typeface="Fira Code" panose="020B0509050000020004" pitchFamily="49" charset="0"/>
                <a:ea typeface="Fira Code" panose="020B0509050000020004" pitchFamily="49" charset="0"/>
              </a:rPr>
              <a:t>0x00</a:t>
            </a:r>
            <a:r>
              <a:rPr lang="en-US" dirty="0">
                <a:latin typeface="Nunito Sans" pitchFamily="2" charset="77"/>
              </a:rPr>
              <a:t>.”</a:t>
            </a:r>
          </a:p>
        </p:txBody>
      </p:sp>
      <p:sp>
        <p:nvSpPr>
          <p:cNvPr id="23" name="Right Arrow 22">
            <a:extLst>
              <a:ext uri="{FF2B5EF4-FFF2-40B4-BE49-F238E27FC236}">
                <a16:creationId xmlns:a16="http://schemas.microsoft.com/office/drawing/2014/main" id="{667E71B4-6817-594D-B2C9-1A1304F6BB6D}"/>
              </a:ext>
            </a:extLst>
          </p:cNvPr>
          <p:cNvSpPr/>
          <p:nvPr/>
        </p:nvSpPr>
        <p:spPr>
          <a:xfrm>
            <a:off x="397565" y="4373165"/>
            <a:ext cx="385010" cy="284044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 dirty="0">
              <a:latin typeface="Nunito Sans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1996119633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F2FA13-CAC5-3F44-AC11-A04314A661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Fetch-Execute Cycle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7487333-1F32-4C48-B70E-06FE036424EE}"/>
              </a:ext>
            </a:extLst>
          </p:cNvPr>
          <p:cNvGraphicFramePr>
            <a:graphicFrameLocks noGrp="1"/>
          </p:cNvGraphicFramePr>
          <p:nvPr/>
        </p:nvGraphicFramePr>
        <p:xfrm>
          <a:off x="838198" y="2855185"/>
          <a:ext cx="3204412" cy="185535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62791">
                  <a:extLst>
                    <a:ext uri="{9D8B030D-6E8A-4147-A177-3AD203B41FA5}">
                      <a16:colId xmlns:a16="http://schemas.microsoft.com/office/drawing/2014/main" val="4205131629"/>
                    </a:ext>
                  </a:extLst>
                </a:gridCol>
                <a:gridCol w="2141621">
                  <a:extLst>
                    <a:ext uri="{9D8B030D-6E8A-4147-A177-3AD203B41FA5}">
                      <a16:colId xmlns:a16="http://schemas.microsoft.com/office/drawing/2014/main" val="4270910837"/>
                    </a:ext>
                  </a:extLst>
                </a:gridCol>
              </a:tblGrid>
              <a:tr h="335549">
                <a:tc>
                  <a:txBody>
                    <a:bodyPr/>
                    <a:lstStyle/>
                    <a:p>
                      <a:r>
                        <a:rPr lang="en-US" dirty="0">
                          <a:latin typeface="Nunito Sans" pitchFamily="2" charset="77"/>
                        </a:rPr>
                        <a:t>Address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Nunito Sans" pitchFamily="2" charset="77"/>
                        </a:rPr>
                        <a:t>Value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41225460"/>
                  </a:ext>
                </a:extLst>
              </a:tr>
              <a:tr h="374611">
                <a:tc>
                  <a:txBody>
                    <a:bodyPr/>
                    <a:lstStyle/>
                    <a:p>
                      <a:r>
                        <a:rPr lang="en-US">
                          <a:latin typeface="Fira Code" panose="020B0509050000020004" pitchFamily="49" charset="0"/>
                          <a:ea typeface="Fira Code" panose="020B0509050000020004" pitchFamily="49" charset="0"/>
                        </a:rPr>
                        <a:t>0x00</a:t>
                      </a:r>
                      <a:endParaRPr lang="en-US" dirty="0">
                        <a:latin typeface="Fira Code" panose="020B0509050000020004" pitchFamily="49" charset="0"/>
                        <a:ea typeface="Fira Code" panose="020B05090500000200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>
                          <a:latin typeface="Fira Code" panose="020B0509050000020004" pitchFamily="49" charset="0"/>
                          <a:ea typeface="Fira Code" panose="020B0509050000020004" pitchFamily="49" charset="0"/>
                        </a:rPr>
                        <a:t>12</a:t>
                      </a:r>
                      <a:endParaRPr lang="en-US" dirty="0">
                        <a:latin typeface="Fira Code" panose="020B0509050000020004" pitchFamily="49" charset="0"/>
                        <a:ea typeface="Fira Code" panose="020B0509050000020004" pitchFamily="49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77951636"/>
                  </a:ext>
                </a:extLst>
              </a:tr>
              <a:tr h="374611">
                <a:tc>
                  <a:txBody>
                    <a:bodyPr/>
                    <a:lstStyle/>
                    <a:p>
                      <a:r>
                        <a:rPr lang="en-US">
                          <a:latin typeface="Fira Code" panose="020B0509050000020004" pitchFamily="49" charset="0"/>
                          <a:ea typeface="Fira Code" panose="020B0509050000020004" pitchFamily="49" charset="0"/>
                        </a:rPr>
                        <a:t>0x01</a:t>
                      </a:r>
                      <a:endParaRPr lang="en-US" dirty="0">
                        <a:latin typeface="Fira Code" panose="020B0509050000020004" pitchFamily="49" charset="0"/>
                        <a:ea typeface="Fira Code" panose="020B05090500000200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Fira Code" panose="020B0509050000020004" pitchFamily="49" charset="0"/>
                          <a:ea typeface="Fira Code" panose="020B0509050000020004" pitchFamily="49" charset="0"/>
                        </a:rPr>
                        <a:t>6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1635907"/>
                  </a:ext>
                </a:extLst>
              </a:tr>
              <a:tr h="132774">
                <a:tc>
                  <a:txBody>
                    <a:bodyPr/>
                    <a:lstStyle/>
                    <a:p>
                      <a:r>
                        <a:rPr lang="en-US" dirty="0">
                          <a:latin typeface="Fira Code" panose="020B0509050000020004" pitchFamily="49" charset="0"/>
                          <a:ea typeface="Fira Code" panose="020B0509050000020004" pitchFamily="49" charset="0"/>
                        </a:rPr>
                        <a:t>0x02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Fira Code" panose="020B0509050000020004" pitchFamily="49" charset="0"/>
                          <a:ea typeface="Fira Code" panose="020B0509050000020004" pitchFamily="49" charset="0"/>
                        </a:rPr>
                        <a:t>add 0x00, 0x01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05609043"/>
                  </a:ext>
                </a:extLst>
              </a:tr>
              <a:tr h="374611">
                <a:tc>
                  <a:txBody>
                    <a:bodyPr/>
                    <a:lstStyle/>
                    <a:p>
                      <a:r>
                        <a:rPr lang="en-US">
                          <a:latin typeface="Fira Code" panose="020B0509050000020004" pitchFamily="49" charset="0"/>
                          <a:ea typeface="Fira Code" panose="020B0509050000020004" pitchFamily="49" charset="0"/>
                        </a:rPr>
                        <a:t>0x03</a:t>
                      </a:r>
                      <a:endParaRPr lang="en-US" dirty="0">
                        <a:latin typeface="Fira Code" panose="020B0509050000020004" pitchFamily="49" charset="0"/>
                        <a:ea typeface="Fira Code" panose="020B05090500000200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Fira Code" panose="020B0509050000020004" pitchFamily="49" charset="0"/>
                          <a:ea typeface="Fira Code" panose="020B0509050000020004" pitchFamily="49" charset="0"/>
                        </a:rPr>
                        <a:t>store 0x01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9472025"/>
                  </a:ext>
                </a:extLst>
              </a:tr>
            </a:tbl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003E4418-525F-0944-8F19-55D813282C38}"/>
              </a:ext>
            </a:extLst>
          </p:cNvPr>
          <p:cNvSpPr txBox="1"/>
          <p:nvPr/>
        </p:nvSpPr>
        <p:spPr>
          <a:xfrm>
            <a:off x="1927282" y="2485853"/>
            <a:ext cx="10262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>
                <a:latin typeface="Nunito Sans" pitchFamily="2" charset="77"/>
              </a:rPr>
              <a:t>Memory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54B4D82-3799-3C4B-814D-BD464C273D6F}"/>
              </a:ext>
            </a:extLst>
          </p:cNvPr>
          <p:cNvSpPr/>
          <p:nvPr/>
        </p:nvSpPr>
        <p:spPr>
          <a:xfrm>
            <a:off x="4812632" y="2068361"/>
            <a:ext cx="3657600" cy="342900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1600" dirty="0">
              <a:latin typeface="Nunito Sans" pitchFamily="2" charset="77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FB249D2-CB53-AD48-BC51-937CB4C53D7D}"/>
              </a:ext>
            </a:extLst>
          </p:cNvPr>
          <p:cNvSpPr txBox="1"/>
          <p:nvPr/>
        </p:nvSpPr>
        <p:spPr>
          <a:xfrm>
            <a:off x="6313457" y="1699029"/>
            <a:ext cx="6559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>
                <a:latin typeface="Nunito Sans" pitchFamily="2" charset="77"/>
              </a:rPr>
              <a:t>CPU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A4EB2C88-1935-C541-AC8C-D7800335C786}"/>
              </a:ext>
            </a:extLst>
          </p:cNvPr>
          <p:cNvSpPr/>
          <p:nvPr/>
        </p:nvSpPr>
        <p:spPr>
          <a:xfrm>
            <a:off x="5402179" y="2855185"/>
            <a:ext cx="1094874" cy="578005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600" dirty="0">
                <a:latin typeface="Fira Code" panose="020B0509050000020004" pitchFamily="49" charset="0"/>
                <a:ea typeface="Fira Code" panose="020B0509050000020004" pitchFamily="49" charset="0"/>
              </a:rPr>
              <a:t>0x03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D9DE52DA-50C5-DA4A-B3C7-995E277B49FA}"/>
              </a:ext>
            </a:extLst>
          </p:cNvPr>
          <p:cNvSpPr/>
          <p:nvPr/>
        </p:nvSpPr>
        <p:spPr>
          <a:xfrm>
            <a:off x="6719638" y="2855185"/>
            <a:ext cx="1094874" cy="578005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600" dirty="0">
                <a:latin typeface="Fira Code" panose="020B0509050000020004" pitchFamily="49" charset="0"/>
                <a:ea typeface="Fira Code" panose="020B0509050000020004" pitchFamily="49" charset="0"/>
              </a:rPr>
              <a:t>18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CE8DC86-AC5E-A943-BDA2-54A4B642C71A}"/>
              </a:ext>
            </a:extLst>
          </p:cNvPr>
          <p:cNvSpPr/>
          <p:nvPr/>
        </p:nvSpPr>
        <p:spPr>
          <a:xfrm>
            <a:off x="5402178" y="4428688"/>
            <a:ext cx="2412333" cy="578005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600" dirty="0">
                <a:latin typeface="Fira Code" panose="020B0509050000020004" pitchFamily="49" charset="0"/>
                <a:ea typeface="Fira Code" panose="020B0509050000020004" pitchFamily="49" charset="0"/>
              </a:rPr>
              <a:t>store 0x01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9571529A-C911-0F4B-AC84-F849348CB852}"/>
              </a:ext>
            </a:extLst>
          </p:cNvPr>
          <p:cNvSpPr txBox="1"/>
          <p:nvPr/>
        </p:nvSpPr>
        <p:spPr>
          <a:xfrm>
            <a:off x="5704997" y="2485853"/>
            <a:ext cx="4892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>
                <a:latin typeface="Nunito Sans" pitchFamily="2" charset="77"/>
              </a:rPr>
              <a:t>PC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3AE31307-132F-1645-A6E3-C98D86FB3DA0}"/>
              </a:ext>
            </a:extLst>
          </p:cNvPr>
          <p:cNvSpPr txBox="1"/>
          <p:nvPr/>
        </p:nvSpPr>
        <p:spPr>
          <a:xfrm>
            <a:off x="6810860" y="2485853"/>
            <a:ext cx="9124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>
                <a:latin typeface="Nunito Sans" pitchFamily="2" charset="77"/>
              </a:rPr>
              <a:t>Output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F071B51C-93F7-0C4D-BBB8-E62A96FBE790}"/>
              </a:ext>
            </a:extLst>
          </p:cNvPr>
          <p:cNvSpPr txBox="1"/>
          <p:nvPr/>
        </p:nvSpPr>
        <p:spPr>
          <a:xfrm>
            <a:off x="5582488" y="4059356"/>
            <a:ext cx="21178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>
                <a:latin typeface="Nunito Sans" pitchFamily="2" charset="77"/>
              </a:rPr>
              <a:t>Current Instruction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76A60B4-E14B-6E49-866F-115D134F8B6D}"/>
              </a:ext>
            </a:extLst>
          </p:cNvPr>
          <p:cNvSpPr txBox="1"/>
          <p:nvPr/>
        </p:nvSpPr>
        <p:spPr>
          <a:xfrm>
            <a:off x="3275884" y="6123542"/>
            <a:ext cx="25923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>
                <a:latin typeface="Nunito Sans" pitchFamily="2" charset="77"/>
              </a:rPr>
              <a:t>Execute the instruction.</a:t>
            </a:r>
          </a:p>
        </p:txBody>
      </p:sp>
      <p:sp>
        <p:nvSpPr>
          <p:cNvPr id="23" name="Right Arrow 22">
            <a:extLst>
              <a:ext uri="{FF2B5EF4-FFF2-40B4-BE49-F238E27FC236}">
                <a16:creationId xmlns:a16="http://schemas.microsoft.com/office/drawing/2014/main" id="{667E71B4-6817-594D-B2C9-1A1304F6BB6D}"/>
              </a:ext>
            </a:extLst>
          </p:cNvPr>
          <p:cNvSpPr/>
          <p:nvPr/>
        </p:nvSpPr>
        <p:spPr>
          <a:xfrm>
            <a:off x="397565" y="4373165"/>
            <a:ext cx="385010" cy="284044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 dirty="0">
              <a:latin typeface="Nunito Sans" pitchFamily="2" charset="77"/>
            </a:endParaRPr>
          </a:p>
        </p:txBody>
      </p: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CF8141E8-7901-0644-8348-7F8CBFDA99DF}"/>
              </a:ext>
            </a:extLst>
          </p:cNvPr>
          <p:cNvCxnSpPr>
            <a:cxnSpLocks/>
            <a:stCxn id="10" idx="1"/>
          </p:cNvCxnSpPr>
          <p:nvPr/>
        </p:nvCxnSpPr>
        <p:spPr>
          <a:xfrm flipH="1">
            <a:off x="4042612" y="3144188"/>
            <a:ext cx="2677026" cy="284813"/>
          </a:xfrm>
          <a:prstGeom prst="straightConnector1">
            <a:avLst/>
          </a:prstGeom>
          <a:ln w="25400"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89260963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F2FA13-CAC5-3F44-AC11-A04314A661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Fetch-Execute Cycle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7487333-1F32-4C48-B70E-06FE036424E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89891503"/>
              </p:ext>
            </p:extLst>
          </p:nvPr>
        </p:nvGraphicFramePr>
        <p:xfrm>
          <a:off x="838198" y="2855185"/>
          <a:ext cx="3204412" cy="185535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62791">
                  <a:extLst>
                    <a:ext uri="{9D8B030D-6E8A-4147-A177-3AD203B41FA5}">
                      <a16:colId xmlns:a16="http://schemas.microsoft.com/office/drawing/2014/main" val="4205131629"/>
                    </a:ext>
                  </a:extLst>
                </a:gridCol>
                <a:gridCol w="2141621">
                  <a:extLst>
                    <a:ext uri="{9D8B030D-6E8A-4147-A177-3AD203B41FA5}">
                      <a16:colId xmlns:a16="http://schemas.microsoft.com/office/drawing/2014/main" val="4270910837"/>
                    </a:ext>
                  </a:extLst>
                </a:gridCol>
              </a:tblGrid>
              <a:tr h="335549">
                <a:tc>
                  <a:txBody>
                    <a:bodyPr/>
                    <a:lstStyle/>
                    <a:p>
                      <a:r>
                        <a:rPr lang="en-US" dirty="0">
                          <a:latin typeface="Nunito Sans" pitchFamily="2" charset="77"/>
                        </a:rPr>
                        <a:t>Address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Nunito Sans" pitchFamily="2" charset="77"/>
                        </a:rPr>
                        <a:t>Value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41225460"/>
                  </a:ext>
                </a:extLst>
              </a:tr>
              <a:tr h="374611">
                <a:tc>
                  <a:txBody>
                    <a:bodyPr/>
                    <a:lstStyle/>
                    <a:p>
                      <a:r>
                        <a:rPr lang="en-US">
                          <a:latin typeface="Fira Code" panose="020B0509050000020004" pitchFamily="49" charset="0"/>
                          <a:ea typeface="Fira Code" panose="020B0509050000020004" pitchFamily="49" charset="0"/>
                        </a:rPr>
                        <a:t>0x00</a:t>
                      </a:r>
                      <a:endParaRPr lang="en-US" dirty="0">
                        <a:latin typeface="Fira Code" panose="020B0509050000020004" pitchFamily="49" charset="0"/>
                        <a:ea typeface="Fira Code" panose="020B05090500000200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>
                          <a:latin typeface="Fira Code" panose="020B0509050000020004" pitchFamily="49" charset="0"/>
                          <a:ea typeface="Fira Code" panose="020B0509050000020004" pitchFamily="49" charset="0"/>
                        </a:rPr>
                        <a:t>18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77951636"/>
                  </a:ext>
                </a:extLst>
              </a:tr>
              <a:tr h="374611">
                <a:tc>
                  <a:txBody>
                    <a:bodyPr/>
                    <a:lstStyle/>
                    <a:p>
                      <a:r>
                        <a:rPr lang="en-US">
                          <a:latin typeface="Fira Code" panose="020B0509050000020004" pitchFamily="49" charset="0"/>
                          <a:ea typeface="Fira Code" panose="020B0509050000020004" pitchFamily="49" charset="0"/>
                        </a:rPr>
                        <a:t>0x01</a:t>
                      </a:r>
                      <a:endParaRPr lang="en-US" dirty="0">
                        <a:latin typeface="Fira Code" panose="020B0509050000020004" pitchFamily="49" charset="0"/>
                        <a:ea typeface="Fira Code" panose="020B05090500000200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Fira Code" panose="020B0509050000020004" pitchFamily="49" charset="0"/>
                          <a:ea typeface="Fira Code" panose="020B0509050000020004" pitchFamily="49" charset="0"/>
                        </a:rPr>
                        <a:t>6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1635907"/>
                  </a:ext>
                </a:extLst>
              </a:tr>
              <a:tr h="132774">
                <a:tc>
                  <a:txBody>
                    <a:bodyPr/>
                    <a:lstStyle/>
                    <a:p>
                      <a:r>
                        <a:rPr lang="en-US" dirty="0">
                          <a:latin typeface="Fira Code" panose="020B0509050000020004" pitchFamily="49" charset="0"/>
                          <a:ea typeface="Fira Code" panose="020B0509050000020004" pitchFamily="49" charset="0"/>
                        </a:rPr>
                        <a:t>0x02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Fira Code" panose="020B0509050000020004" pitchFamily="49" charset="0"/>
                          <a:ea typeface="Fira Code" panose="020B0509050000020004" pitchFamily="49" charset="0"/>
                        </a:rPr>
                        <a:t>add 0x00, 0x01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05609043"/>
                  </a:ext>
                </a:extLst>
              </a:tr>
              <a:tr h="374611">
                <a:tc>
                  <a:txBody>
                    <a:bodyPr/>
                    <a:lstStyle/>
                    <a:p>
                      <a:r>
                        <a:rPr lang="en-US">
                          <a:latin typeface="Fira Code" panose="020B0509050000020004" pitchFamily="49" charset="0"/>
                          <a:ea typeface="Fira Code" panose="020B0509050000020004" pitchFamily="49" charset="0"/>
                        </a:rPr>
                        <a:t>0x03</a:t>
                      </a:r>
                      <a:endParaRPr lang="en-US" dirty="0">
                        <a:latin typeface="Fira Code" panose="020B0509050000020004" pitchFamily="49" charset="0"/>
                        <a:ea typeface="Fira Code" panose="020B05090500000200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Fira Code" panose="020B0509050000020004" pitchFamily="49" charset="0"/>
                          <a:ea typeface="Fira Code" panose="020B0509050000020004" pitchFamily="49" charset="0"/>
                        </a:rPr>
                        <a:t>store 0x01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9472025"/>
                  </a:ext>
                </a:extLst>
              </a:tr>
            </a:tbl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003E4418-525F-0944-8F19-55D813282C38}"/>
              </a:ext>
            </a:extLst>
          </p:cNvPr>
          <p:cNvSpPr txBox="1"/>
          <p:nvPr/>
        </p:nvSpPr>
        <p:spPr>
          <a:xfrm>
            <a:off x="1927282" y="2485853"/>
            <a:ext cx="10262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>
                <a:latin typeface="Nunito Sans" pitchFamily="2" charset="77"/>
              </a:rPr>
              <a:t>Memory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54B4D82-3799-3C4B-814D-BD464C273D6F}"/>
              </a:ext>
            </a:extLst>
          </p:cNvPr>
          <p:cNvSpPr/>
          <p:nvPr/>
        </p:nvSpPr>
        <p:spPr>
          <a:xfrm>
            <a:off x="4812632" y="2068361"/>
            <a:ext cx="3657600" cy="342900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1600" dirty="0">
              <a:latin typeface="Nunito Sans" pitchFamily="2" charset="77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FB249D2-CB53-AD48-BC51-937CB4C53D7D}"/>
              </a:ext>
            </a:extLst>
          </p:cNvPr>
          <p:cNvSpPr txBox="1"/>
          <p:nvPr/>
        </p:nvSpPr>
        <p:spPr>
          <a:xfrm>
            <a:off x="6313457" y="1699029"/>
            <a:ext cx="6559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>
                <a:latin typeface="Nunito Sans" pitchFamily="2" charset="77"/>
              </a:rPr>
              <a:t>CPU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A4EB2C88-1935-C541-AC8C-D7800335C786}"/>
              </a:ext>
            </a:extLst>
          </p:cNvPr>
          <p:cNvSpPr/>
          <p:nvPr/>
        </p:nvSpPr>
        <p:spPr>
          <a:xfrm>
            <a:off x="5402179" y="2855185"/>
            <a:ext cx="1094874" cy="578005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600" dirty="0">
                <a:latin typeface="Fira Code" panose="020B0509050000020004" pitchFamily="49" charset="0"/>
                <a:ea typeface="Fira Code" panose="020B0509050000020004" pitchFamily="49" charset="0"/>
              </a:rPr>
              <a:t>0x03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D9DE52DA-50C5-DA4A-B3C7-995E277B49FA}"/>
              </a:ext>
            </a:extLst>
          </p:cNvPr>
          <p:cNvSpPr/>
          <p:nvPr/>
        </p:nvSpPr>
        <p:spPr>
          <a:xfrm>
            <a:off x="6719638" y="2855185"/>
            <a:ext cx="1094874" cy="578005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600" dirty="0">
                <a:latin typeface="Fira Code" panose="020B0509050000020004" pitchFamily="49" charset="0"/>
                <a:ea typeface="Fira Code" panose="020B0509050000020004" pitchFamily="49" charset="0"/>
              </a:rPr>
              <a:t>18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CE8DC86-AC5E-A943-BDA2-54A4B642C71A}"/>
              </a:ext>
            </a:extLst>
          </p:cNvPr>
          <p:cNvSpPr/>
          <p:nvPr/>
        </p:nvSpPr>
        <p:spPr>
          <a:xfrm>
            <a:off x="5402178" y="4428688"/>
            <a:ext cx="2412333" cy="578005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600" dirty="0">
                <a:latin typeface="Fira Code" panose="020B0509050000020004" pitchFamily="49" charset="0"/>
                <a:ea typeface="Fira Code" panose="020B0509050000020004" pitchFamily="49" charset="0"/>
              </a:rPr>
              <a:t>store 0x01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9571529A-C911-0F4B-AC84-F849348CB852}"/>
              </a:ext>
            </a:extLst>
          </p:cNvPr>
          <p:cNvSpPr txBox="1"/>
          <p:nvPr/>
        </p:nvSpPr>
        <p:spPr>
          <a:xfrm>
            <a:off x="5704997" y="2485853"/>
            <a:ext cx="4892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>
                <a:latin typeface="Nunito Sans" pitchFamily="2" charset="77"/>
              </a:rPr>
              <a:t>PC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3AE31307-132F-1645-A6E3-C98D86FB3DA0}"/>
              </a:ext>
            </a:extLst>
          </p:cNvPr>
          <p:cNvSpPr txBox="1"/>
          <p:nvPr/>
        </p:nvSpPr>
        <p:spPr>
          <a:xfrm>
            <a:off x="6810860" y="2485853"/>
            <a:ext cx="9124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>
                <a:latin typeface="Nunito Sans" pitchFamily="2" charset="77"/>
              </a:rPr>
              <a:t>Output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F071B51C-93F7-0C4D-BBB8-E62A96FBE790}"/>
              </a:ext>
            </a:extLst>
          </p:cNvPr>
          <p:cNvSpPr txBox="1"/>
          <p:nvPr/>
        </p:nvSpPr>
        <p:spPr>
          <a:xfrm>
            <a:off x="5582488" y="4059356"/>
            <a:ext cx="21178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>
                <a:latin typeface="Nunito Sans" pitchFamily="2" charset="77"/>
              </a:rPr>
              <a:t>Current Instruction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76A60B4-E14B-6E49-866F-115D134F8B6D}"/>
              </a:ext>
            </a:extLst>
          </p:cNvPr>
          <p:cNvSpPr txBox="1"/>
          <p:nvPr/>
        </p:nvSpPr>
        <p:spPr>
          <a:xfrm>
            <a:off x="3275884" y="6123542"/>
            <a:ext cx="25923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>
                <a:latin typeface="Nunito Sans" pitchFamily="2" charset="77"/>
              </a:rPr>
              <a:t>Execute the instruction.</a:t>
            </a:r>
          </a:p>
        </p:txBody>
      </p:sp>
      <p:sp>
        <p:nvSpPr>
          <p:cNvPr id="23" name="Right Arrow 22">
            <a:extLst>
              <a:ext uri="{FF2B5EF4-FFF2-40B4-BE49-F238E27FC236}">
                <a16:creationId xmlns:a16="http://schemas.microsoft.com/office/drawing/2014/main" id="{667E71B4-6817-594D-B2C9-1A1304F6BB6D}"/>
              </a:ext>
            </a:extLst>
          </p:cNvPr>
          <p:cNvSpPr/>
          <p:nvPr/>
        </p:nvSpPr>
        <p:spPr>
          <a:xfrm>
            <a:off x="397565" y="4373165"/>
            <a:ext cx="385010" cy="284044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 dirty="0">
              <a:latin typeface="Nunito Sans" pitchFamily="2" charset="77"/>
            </a:endParaRPr>
          </a:p>
        </p:txBody>
      </p: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CF8141E8-7901-0644-8348-7F8CBFDA99DF}"/>
              </a:ext>
            </a:extLst>
          </p:cNvPr>
          <p:cNvCxnSpPr>
            <a:cxnSpLocks/>
            <a:stCxn id="10" idx="1"/>
          </p:cNvCxnSpPr>
          <p:nvPr/>
        </p:nvCxnSpPr>
        <p:spPr>
          <a:xfrm flipH="1">
            <a:off x="4042612" y="3144188"/>
            <a:ext cx="2677026" cy="284813"/>
          </a:xfrm>
          <a:prstGeom prst="straightConnector1">
            <a:avLst/>
          </a:prstGeom>
          <a:ln w="25400">
            <a:solidFill>
              <a:schemeClr val="bg2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5390751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1C560A30-C551-7741-9E9F-371332AD8823}"/>
              </a:ext>
            </a:extLst>
          </p:cNvPr>
          <p:cNvCxnSpPr>
            <a:cxnSpLocks/>
          </p:cNvCxnSpPr>
          <p:nvPr/>
        </p:nvCxnSpPr>
        <p:spPr>
          <a:xfrm flipH="1" flipV="1">
            <a:off x="4825272" y="4505422"/>
            <a:ext cx="2459504" cy="1176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DB0D862E-69E4-A84C-BC7C-0307149A18FC}"/>
              </a:ext>
            </a:extLst>
          </p:cNvPr>
          <p:cNvCxnSpPr>
            <a:cxnSpLocks/>
          </p:cNvCxnSpPr>
          <p:nvPr/>
        </p:nvCxnSpPr>
        <p:spPr>
          <a:xfrm flipH="1" flipV="1">
            <a:off x="1877717" y="4488719"/>
            <a:ext cx="2459504" cy="1176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>
            <a:extLst>
              <a:ext uri="{FF2B5EF4-FFF2-40B4-BE49-F238E27FC236}">
                <a16:creationId xmlns:a16="http://schemas.microsoft.com/office/drawing/2014/main" id="{B00EE025-9CBF-3047-A8CA-9D5E2D8103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 Light Switch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090F9BCA-399E-244E-8853-444ABFCD5ED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2083" b="98810" l="9735" r="89381">
                        <a14:foregroundMark x1="25664" y1="21131" x2="25221" y2="55357"/>
                        <a14:foregroundMark x1="25221" y1="57440" x2="35841" y2="85417"/>
                        <a14:foregroundMark x1="35841" y1="85417" x2="72566" y2="85119"/>
                        <a14:foregroundMark x1="76991" y1="88690" x2="37168" y2="95536"/>
                        <a14:foregroundMark x1="37168" y1="95536" x2="17699" y2="94643"/>
                        <a14:foregroundMark x1="45575" y1="86012" x2="42920" y2="47321"/>
                        <a14:foregroundMark x1="43363" y1="47024" x2="49115" y2="69345"/>
                        <a14:foregroundMark x1="26106" y1="7738" x2="29204" y2="4762"/>
                        <a14:foregroundMark x1="29204" y1="4464" x2="23451" y2="16667"/>
                        <a14:foregroundMark x1="23451" y1="16369" x2="12389" y2="29464"/>
                        <a14:foregroundMark x1="12389" y1="29167" x2="12389" y2="49405"/>
                        <a14:foregroundMark x1="12389" y1="49107" x2="13717" y2="85417"/>
                        <a14:foregroundMark x1="39381" y1="72917" x2="48230" y2="41369"/>
                        <a14:foregroundMark x1="48230" y1="41369" x2="46903" y2="36905"/>
                        <a14:foregroundMark x1="46018" y1="37500" x2="12832" y2="95833"/>
                        <a14:foregroundMark x1="21681" y1="90179" x2="58407" y2="99107"/>
                        <a14:foregroundMark x1="58407" y1="99107" x2="71681" y2="95238"/>
                        <a14:foregroundMark x1="32743" y1="6845" x2="31416" y2="2381"/>
                        <a14:foregroundMark x1="57805" y1="4463" x2="70796" y2="5655"/>
                        <a14:foregroundMark x1="31858" y1="2083" x2="45203" y2="3307"/>
                        <a14:foregroundMark x1="70796" y1="5655" x2="63274" y2="33333"/>
                        <a14:foregroundMark x1="63274" y1="33333" x2="70796" y2="58631"/>
                        <a14:foregroundMark x1="70796" y1="58631" x2="84071" y2="32738"/>
                        <a14:foregroundMark x1="84071" y1="32738" x2="68584" y2="91667"/>
                        <a14:foregroundMark x1="43805" y1="47321" x2="44248" y2="29167"/>
                        <a14:backgroundMark x1="46460" y1="2381" x2="53097" y2="2381"/>
                        <a14:backgroundMark x1="53540" y1="5655" x2="50000" y2="4762"/>
                        <a14:backgroundMark x1="50442" y1="4762" x2="54425" y2="4762"/>
                        <a14:backgroundMark x1="54425" y1="4762" x2="57522" y2="4762"/>
                        <a14:backgroundMark x1="53540" y1="4167" x2="46018" y2="4167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991679" y="4462643"/>
            <a:ext cx="1260183" cy="1873547"/>
          </a:xfrm>
          <a:prstGeom prst="rect">
            <a:avLst/>
          </a:prstGeom>
        </p:spPr>
      </p:pic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99D4BF0A-9BA2-3F41-A11E-640EE04F0BFA}"/>
              </a:ext>
            </a:extLst>
          </p:cNvPr>
          <p:cNvCxnSpPr>
            <a:cxnSpLocks/>
          </p:cNvCxnSpPr>
          <p:nvPr/>
        </p:nvCxnSpPr>
        <p:spPr>
          <a:xfrm flipH="1">
            <a:off x="1877717" y="2809609"/>
            <a:ext cx="2720395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1EB5EEC6-FECE-B74E-9C6E-0821A87B83DF}"/>
              </a:ext>
            </a:extLst>
          </p:cNvPr>
          <p:cNvCxnSpPr>
            <a:cxnSpLocks/>
          </p:cNvCxnSpPr>
          <p:nvPr/>
        </p:nvCxnSpPr>
        <p:spPr>
          <a:xfrm flipV="1">
            <a:off x="4598112" y="2809609"/>
            <a:ext cx="0" cy="1370507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00DA5865-A09C-C749-B617-163FC4D6BC32}"/>
              </a:ext>
            </a:extLst>
          </p:cNvPr>
          <p:cNvCxnSpPr>
            <a:cxnSpLocks/>
          </p:cNvCxnSpPr>
          <p:nvPr/>
        </p:nvCxnSpPr>
        <p:spPr>
          <a:xfrm flipH="1" flipV="1">
            <a:off x="4598112" y="4168356"/>
            <a:ext cx="2459504" cy="1176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Picture 4">
            <a:extLst>
              <a:ext uri="{FF2B5EF4-FFF2-40B4-BE49-F238E27FC236}">
                <a16:creationId xmlns:a16="http://schemas.microsoft.com/office/drawing/2014/main" id="{11C9B3BE-521E-FA45-80E5-BEFFC2372D3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3370" b="95219" l="3125" r="99349">
                        <a14:foregroundMark x1="17839" y1="24216" x2="51432" y2="18182"/>
                        <a14:foregroundMark x1="51432" y1="18182" x2="83594" y2="46865"/>
                        <a14:foregroundMark x1="83594" y1="46865" x2="52865" y2="54545"/>
                        <a14:foregroundMark x1="52865" y1="54545" x2="58594" y2="17241"/>
                        <a14:foregroundMark x1="58594" y1="17241" x2="70443" y2="7915"/>
                        <a14:foregroundMark x1="69010" y1="13323" x2="80078" y2="31426"/>
                        <a14:foregroundMark x1="80078" y1="31426" x2="45703" y2="16144"/>
                        <a14:foregroundMark x1="45703" y1="16144" x2="21354" y2="12931"/>
                        <a14:foregroundMark x1="13672" y1="28762" x2="33333" y2="8386"/>
                        <a14:foregroundMark x1="33333" y1="8386" x2="67448" y2="10188"/>
                        <a14:foregroundMark x1="67448" y1="10188" x2="89583" y2="24216"/>
                        <a14:foregroundMark x1="89583" y1="24216" x2="91146" y2="34169"/>
                        <a14:foregroundMark x1="90495" y1="34169" x2="74479" y2="15439"/>
                        <a14:foregroundMark x1="74479" y1="15439" x2="48568" y2="3762"/>
                        <a14:foregroundMark x1="48568" y1="3762" x2="46224" y2="3370"/>
                        <a14:foregroundMark x1="38672" y1="50000" x2="12109" y2="37853"/>
                        <a14:foregroundMark x1="12109" y1="37853" x2="3385" y2="30408"/>
                        <a14:foregroundMark x1="62109" y1="33777" x2="99479" y2="28370"/>
                        <a14:foregroundMark x1="50391" y1="67476" x2="51823" y2="89577"/>
                        <a14:foregroundMark x1="51042" y1="89107" x2="36589" y2="75784"/>
                        <a14:foregroundMark x1="36589" y1="75784" x2="38151" y2="95219"/>
                        <a14:foregroundMark x1="38151" y1="95219" x2="61719" y2="79545"/>
                        <a14:foregroundMark x1="61719" y1="79545" x2="63542" y2="7664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flipH="1">
            <a:off x="6351644" y="2181247"/>
            <a:ext cx="1501996" cy="2495504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5D1E7E6E-2D94-9D4C-9067-CD181D5901C7}"/>
              </a:ext>
            </a:extLst>
          </p:cNvPr>
          <p:cNvSpPr txBox="1"/>
          <p:nvPr/>
        </p:nvSpPr>
        <p:spPr>
          <a:xfrm>
            <a:off x="2182226" y="1566636"/>
            <a:ext cx="48317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>
                <a:latin typeface="Nunito Sans" pitchFamily="2" charset="77"/>
              </a:rPr>
              <a:t>The switch interrupts the circuit when it is off</a:t>
            </a:r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A6DE6A2-F239-1A4B-8769-8109D5889312}"/>
              </a:ext>
            </a:extLst>
          </p:cNvPr>
          <p:cNvCxnSpPr>
            <a:cxnSpLocks/>
          </p:cNvCxnSpPr>
          <p:nvPr/>
        </p:nvCxnSpPr>
        <p:spPr>
          <a:xfrm flipV="1">
            <a:off x="1885072" y="3934691"/>
            <a:ext cx="0" cy="554028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AE509FAA-23B1-F94A-88B5-D147D6BF1989}"/>
              </a:ext>
            </a:extLst>
          </p:cNvPr>
          <p:cNvCxnSpPr>
            <a:cxnSpLocks/>
          </p:cNvCxnSpPr>
          <p:nvPr/>
        </p:nvCxnSpPr>
        <p:spPr>
          <a:xfrm flipH="1" flipV="1">
            <a:off x="1653309" y="3428999"/>
            <a:ext cx="232704" cy="52986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B403C4B8-0B6D-7B41-B10E-0CEF5CF2BE61}"/>
              </a:ext>
            </a:extLst>
          </p:cNvPr>
          <p:cNvCxnSpPr>
            <a:cxnSpLocks/>
          </p:cNvCxnSpPr>
          <p:nvPr/>
        </p:nvCxnSpPr>
        <p:spPr>
          <a:xfrm flipV="1">
            <a:off x="1885072" y="2809609"/>
            <a:ext cx="0" cy="61939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>
            <a:extLst>
              <a:ext uri="{FF2B5EF4-FFF2-40B4-BE49-F238E27FC236}">
                <a16:creationId xmlns:a16="http://schemas.microsoft.com/office/drawing/2014/main" id="{F8049D5B-8759-3444-8A42-A74C9557A4CC}"/>
              </a:ext>
            </a:extLst>
          </p:cNvPr>
          <p:cNvSpPr txBox="1"/>
          <p:nvPr/>
        </p:nvSpPr>
        <p:spPr>
          <a:xfrm>
            <a:off x="5191883" y="4535622"/>
            <a:ext cx="3225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dirty="0">
                <a:latin typeface="Nunito Sans" pitchFamily="2" charset="77"/>
              </a:rPr>
              <a:t>+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F931D0A9-864C-3F41-9FF9-0FC4D41CB73B}"/>
              </a:ext>
            </a:extLst>
          </p:cNvPr>
          <p:cNvSpPr txBox="1"/>
          <p:nvPr/>
        </p:nvSpPr>
        <p:spPr>
          <a:xfrm>
            <a:off x="3722683" y="4535622"/>
            <a:ext cx="2824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dirty="0">
                <a:latin typeface="Nunito Sans" pitchFamily="2" charset="77"/>
              </a:rPr>
              <a:t>-</a:t>
            </a:r>
          </a:p>
        </p:txBody>
      </p:sp>
    </p:spTree>
    <p:extLst>
      <p:ext uri="{BB962C8B-B14F-4D97-AF65-F5344CB8AC3E}">
        <p14:creationId xmlns:p14="http://schemas.microsoft.com/office/powerpoint/2010/main" val="4113118466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F2FA13-CAC5-3F44-AC11-A04314A661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Fetch-Execute Cycle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7487333-1F32-4C48-B70E-06FE036424EE}"/>
              </a:ext>
            </a:extLst>
          </p:cNvPr>
          <p:cNvGraphicFramePr>
            <a:graphicFrameLocks noGrp="1"/>
          </p:cNvGraphicFramePr>
          <p:nvPr/>
        </p:nvGraphicFramePr>
        <p:xfrm>
          <a:off x="838198" y="2855185"/>
          <a:ext cx="3204412" cy="185535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62791">
                  <a:extLst>
                    <a:ext uri="{9D8B030D-6E8A-4147-A177-3AD203B41FA5}">
                      <a16:colId xmlns:a16="http://schemas.microsoft.com/office/drawing/2014/main" val="4205131629"/>
                    </a:ext>
                  </a:extLst>
                </a:gridCol>
                <a:gridCol w="2141621">
                  <a:extLst>
                    <a:ext uri="{9D8B030D-6E8A-4147-A177-3AD203B41FA5}">
                      <a16:colId xmlns:a16="http://schemas.microsoft.com/office/drawing/2014/main" val="4270910837"/>
                    </a:ext>
                  </a:extLst>
                </a:gridCol>
              </a:tblGrid>
              <a:tr h="335549">
                <a:tc>
                  <a:txBody>
                    <a:bodyPr/>
                    <a:lstStyle/>
                    <a:p>
                      <a:r>
                        <a:rPr lang="en-US" dirty="0">
                          <a:latin typeface="Nunito Sans" pitchFamily="2" charset="77"/>
                        </a:rPr>
                        <a:t>Address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Nunito Sans" pitchFamily="2" charset="77"/>
                        </a:rPr>
                        <a:t>Value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41225460"/>
                  </a:ext>
                </a:extLst>
              </a:tr>
              <a:tr h="374611">
                <a:tc>
                  <a:txBody>
                    <a:bodyPr/>
                    <a:lstStyle/>
                    <a:p>
                      <a:r>
                        <a:rPr lang="en-US">
                          <a:latin typeface="Fira Code" panose="020B0509050000020004" pitchFamily="49" charset="0"/>
                          <a:ea typeface="Fira Code" panose="020B0509050000020004" pitchFamily="49" charset="0"/>
                        </a:rPr>
                        <a:t>0x00</a:t>
                      </a:r>
                      <a:endParaRPr lang="en-US" dirty="0">
                        <a:latin typeface="Fira Code" panose="020B0509050000020004" pitchFamily="49" charset="0"/>
                        <a:ea typeface="Fira Code" panose="020B05090500000200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>
                          <a:latin typeface="Fira Code" panose="020B0509050000020004" pitchFamily="49" charset="0"/>
                          <a:ea typeface="Fira Code" panose="020B0509050000020004" pitchFamily="49" charset="0"/>
                        </a:rPr>
                        <a:t>18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77951636"/>
                  </a:ext>
                </a:extLst>
              </a:tr>
              <a:tr h="374611">
                <a:tc>
                  <a:txBody>
                    <a:bodyPr/>
                    <a:lstStyle/>
                    <a:p>
                      <a:r>
                        <a:rPr lang="en-US">
                          <a:latin typeface="Fira Code" panose="020B0509050000020004" pitchFamily="49" charset="0"/>
                          <a:ea typeface="Fira Code" panose="020B0509050000020004" pitchFamily="49" charset="0"/>
                        </a:rPr>
                        <a:t>0x01</a:t>
                      </a:r>
                      <a:endParaRPr lang="en-US" dirty="0">
                        <a:latin typeface="Fira Code" panose="020B0509050000020004" pitchFamily="49" charset="0"/>
                        <a:ea typeface="Fira Code" panose="020B05090500000200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Fira Code" panose="020B0509050000020004" pitchFamily="49" charset="0"/>
                          <a:ea typeface="Fira Code" panose="020B0509050000020004" pitchFamily="49" charset="0"/>
                        </a:rPr>
                        <a:t>6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1635907"/>
                  </a:ext>
                </a:extLst>
              </a:tr>
              <a:tr h="132774">
                <a:tc>
                  <a:txBody>
                    <a:bodyPr/>
                    <a:lstStyle/>
                    <a:p>
                      <a:r>
                        <a:rPr lang="en-US" dirty="0">
                          <a:latin typeface="Fira Code" panose="020B0509050000020004" pitchFamily="49" charset="0"/>
                          <a:ea typeface="Fira Code" panose="020B0509050000020004" pitchFamily="49" charset="0"/>
                        </a:rPr>
                        <a:t>0x02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Fira Code" panose="020B0509050000020004" pitchFamily="49" charset="0"/>
                          <a:ea typeface="Fira Code" panose="020B0509050000020004" pitchFamily="49" charset="0"/>
                        </a:rPr>
                        <a:t>add 0x00, 0x01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05609043"/>
                  </a:ext>
                </a:extLst>
              </a:tr>
              <a:tr h="374611">
                <a:tc>
                  <a:txBody>
                    <a:bodyPr/>
                    <a:lstStyle/>
                    <a:p>
                      <a:r>
                        <a:rPr lang="en-US">
                          <a:latin typeface="Fira Code" panose="020B0509050000020004" pitchFamily="49" charset="0"/>
                          <a:ea typeface="Fira Code" panose="020B0509050000020004" pitchFamily="49" charset="0"/>
                        </a:rPr>
                        <a:t>0x03</a:t>
                      </a:r>
                      <a:endParaRPr lang="en-US" dirty="0">
                        <a:latin typeface="Fira Code" panose="020B0509050000020004" pitchFamily="49" charset="0"/>
                        <a:ea typeface="Fira Code" panose="020B0509050000020004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Fira Code" panose="020B0509050000020004" pitchFamily="49" charset="0"/>
                          <a:ea typeface="Fira Code" panose="020B0509050000020004" pitchFamily="49" charset="0"/>
                        </a:rPr>
                        <a:t>store 0x01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9472025"/>
                  </a:ext>
                </a:extLst>
              </a:tr>
            </a:tbl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003E4418-525F-0944-8F19-55D813282C38}"/>
              </a:ext>
            </a:extLst>
          </p:cNvPr>
          <p:cNvSpPr txBox="1"/>
          <p:nvPr/>
        </p:nvSpPr>
        <p:spPr>
          <a:xfrm>
            <a:off x="1927282" y="2485853"/>
            <a:ext cx="10262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>
                <a:latin typeface="Nunito Sans" pitchFamily="2" charset="77"/>
              </a:rPr>
              <a:t>Memory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54B4D82-3799-3C4B-814D-BD464C273D6F}"/>
              </a:ext>
            </a:extLst>
          </p:cNvPr>
          <p:cNvSpPr/>
          <p:nvPr/>
        </p:nvSpPr>
        <p:spPr>
          <a:xfrm>
            <a:off x="4812632" y="2068361"/>
            <a:ext cx="3657600" cy="342900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1600" dirty="0">
              <a:latin typeface="Nunito Sans" pitchFamily="2" charset="77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FB249D2-CB53-AD48-BC51-937CB4C53D7D}"/>
              </a:ext>
            </a:extLst>
          </p:cNvPr>
          <p:cNvSpPr txBox="1"/>
          <p:nvPr/>
        </p:nvSpPr>
        <p:spPr>
          <a:xfrm>
            <a:off x="6313457" y="1699029"/>
            <a:ext cx="6559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>
                <a:latin typeface="Nunito Sans" pitchFamily="2" charset="77"/>
              </a:rPr>
              <a:t>CPU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A4EB2C88-1935-C541-AC8C-D7800335C786}"/>
              </a:ext>
            </a:extLst>
          </p:cNvPr>
          <p:cNvSpPr/>
          <p:nvPr/>
        </p:nvSpPr>
        <p:spPr>
          <a:xfrm>
            <a:off x="5402179" y="2855185"/>
            <a:ext cx="1094874" cy="578005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600" b="1" dirty="0">
                <a:latin typeface="Fira Code" panose="020B0509050000020004" pitchFamily="49" charset="0"/>
                <a:ea typeface="Fira Code" panose="020B0509050000020004" pitchFamily="49" charset="0"/>
              </a:rPr>
              <a:t>0x04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D9DE52DA-50C5-DA4A-B3C7-995E277B49FA}"/>
              </a:ext>
            </a:extLst>
          </p:cNvPr>
          <p:cNvSpPr/>
          <p:nvPr/>
        </p:nvSpPr>
        <p:spPr>
          <a:xfrm>
            <a:off x="6719638" y="2855185"/>
            <a:ext cx="1094874" cy="578005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600" dirty="0">
                <a:latin typeface="Fira Code" panose="020B0509050000020004" pitchFamily="49" charset="0"/>
                <a:ea typeface="Fira Code" panose="020B0509050000020004" pitchFamily="49" charset="0"/>
              </a:rPr>
              <a:t>18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CE8DC86-AC5E-A943-BDA2-54A4B642C71A}"/>
              </a:ext>
            </a:extLst>
          </p:cNvPr>
          <p:cNvSpPr/>
          <p:nvPr/>
        </p:nvSpPr>
        <p:spPr>
          <a:xfrm>
            <a:off x="5402178" y="4428688"/>
            <a:ext cx="2412333" cy="578005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600" dirty="0">
                <a:latin typeface="Fira Code" panose="020B0509050000020004" pitchFamily="49" charset="0"/>
                <a:ea typeface="Fira Code" panose="020B0509050000020004" pitchFamily="49" charset="0"/>
              </a:rPr>
              <a:t>store 0x01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9571529A-C911-0F4B-AC84-F849348CB852}"/>
              </a:ext>
            </a:extLst>
          </p:cNvPr>
          <p:cNvSpPr txBox="1"/>
          <p:nvPr/>
        </p:nvSpPr>
        <p:spPr>
          <a:xfrm>
            <a:off x="5704997" y="2485853"/>
            <a:ext cx="4892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>
                <a:latin typeface="Nunito Sans" pitchFamily="2" charset="77"/>
              </a:rPr>
              <a:t>PC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3AE31307-132F-1645-A6E3-C98D86FB3DA0}"/>
              </a:ext>
            </a:extLst>
          </p:cNvPr>
          <p:cNvSpPr txBox="1"/>
          <p:nvPr/>
        </p:nvSpPr>
        <p:spPr>
          <a:xfrm>
            <a:off x="6810860" y="2485853"/>
            <a:ext cx="9124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>
                <a:latin typeface="Nunito Sans" pitchFamily="2" charset="77"/>
              </a:rPr>
              <a:t>Output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F071B51C-93F7-0C4D-BBB8-E62A96FBE790}"/>
              </a:ext>
            </a:extLst>
          </p:cNvPr>
          <p:cNvSpPr txBox="1"/>
          <p:nvPr/>
        </p:nvSpPr>
        <p:spPr>
          <a:xfrm>
            <a:off x="5582488" y="4059356"/>
            <a:ext cx="21178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>
                <a:latin typeface="Nunito Sans" pitchFamily="2" charset="77"/>
              </a:rPr>
              <a:t>Current Instruction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76A60B4-E14B-6E49-866F-115D134F8B6D}"/>
              </a:ext>
            </a:extLst>
          </p:cNvPr>
          <p:cNvSpPr txBox="1"/>
          <p:nvPr/>
        </p:nvSpPr>
        <p:spPr>
          <a:xfrm>
            <a:off x="3198142" y="6123542"/>
            <a:ext cx="27478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>
                <a:latin typeface="Nunito Sans" pitchFamily="2" charset="77"/>
              </a:rPr>
              <a:t>And so on, and so forth…</a:t>
            </a:r>
          </a:p>
        </p:txBody>
      </p:sp>
      <p:sp>
        <p:nvSpPr>
          <p:cNvPr id="23" name="Right Arrow 22">
            <a:extLst>
              <a:ext uri="{FF2B5EF4-FFF2-40B4-BE49-F238E27FC236}">
                <a16:creationId xmlns:a16="http://schemas.microsoft.com/office/drawing/2014/main" id="{667E71B4-6817-594D-B2C9-1A1304F6BB6D}"/>
              </a:ext>
            </a:extLst>
          </p:cNvPr>
          <p:cNvSpPr/>
          <p:nvPr/>
        </p:nvSpPr>
        <p:spPr>
          <a:xfrm>
            <a:off x="397565" y="4373165"/>
            <a:ext cx="385010" cy="284044"/>
          </a:xfrm>
          <a:prstGeom prst="right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 dirty="0">
              <a:latin typeface="Nunito Sans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543121250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8E3C21-AAAD-A44F-9FE2-F2B655CFBC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Clock Rate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38FC8E85-5C97-CE46-9C0D-34F1CD0A8CAC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 lnSpcReduction="10000"/>
              </a:bodyPr>
              <a:lstStyle/>
              <a:p>
                <a:r>
                  <a:rPr lang="en-US" dirty="0"/>
                  <a:t>The speed at which your computer can perform the Fetch-Execute cycle.</a:t>
                </a:r>
              </a:p>
              <a:p>
                <a:pPr lvl="1"/>
                <a:r>
                  <a:rPr lang="en-US" dirty="0"/>
                  <a:t>Must ensure that the clock rate is slow enough to accommodate the </a:t>
                </a:r>
                <a:r>
                  <a:rPr lang="en-US" b="1" dirty="0"/>
                  <a:t>slowest instruction</a:t>
                </a:r>
                <a:r>
                  <a:rPr lang="en-US" dirty="0"/>
                  <a:t>.</a:t>
                </a:r>
              </a:p>
              <a:p>
                <a:r>
                  <a:rPr lang="en-US" dirty="0"/>
                  <a:t>Clock rate is usually given in Hertz.</a:t>
                </a:r>
              </a:p>
              <a:p>
                <a:pPr lvl="1"/>
                <a:r>
                  <a:rPr lang="en-US" dirty="0"/>
                  <a:t>Example: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2 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𝐺h𝑧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=2∗</m:t>
                    </m:r>
                    <m:sSup>
                      <m:sSup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10</m:t>
                        </m:r>
                      </m:e>
                      <m:sup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9</m:t>
                        </m:r>
                      </m:sup>
                    </m:sSup>
                    <m:r>
                      <a:rPr lang="en-US" b="0" i="1" smtClean="0"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𝐻𝑧</m:t>
                    </m:r>
                    <m:r>
                      <a:rPr lang="en-US" b="0" i="0" smtClean="0">
                        <a:latin typeface="Cambria Math" panose="02040503050406030204" pitchFamily="18" charset="0"/>
                      </a:rPr>
                      <m:t>=2 </m:t>
                    </m:r>
                    <m:r>
                      <m:rPr>
                        <m:sty m:val="p"/>
                      </m:rPr>
                      <a:rPr lang="en-US" b="0" i="0" smtClean="0">
                        <a:latin typeface="Cambria Math" panose="02040503050406030204" pitchFamily="18" charset="0"/>
                      </a:rPr>
                      <m:t>billion</m:t>
                    </m:r>
                    <m:r>
                      <a:rPr lang="en-US" b="0" i="0" smtClean="0">
                        <a:latin typeface="Cambria Math" panose="02040503050406030204" pitchFamily="18" charset="0"/>
                      </a:rPr>
                      <m:t> </m:t>
                    </m:r>
                    <m:f>
                      <m:f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lang="en-US" b="0" i="0" smtClean="0">
                            <a:latin typeface="Cambria Math" panose="02040503050406030204" pitchFamily="18" charset="0"/>
                          </a:rPr>
                          <m:t>instructions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 b="0" i="0" smtClean="0">
                            <a:latin typeface="Cambria Math" panose="02040503050406030204" pitchFamily="18" charset="0"/>
                          </a:rPr>
                          <m:t>second</m:t>
                        </m:r>
                      </m:den>
                    </m:f>
                  </m:oMath>
                </a14:m>
                <a:endParaRPr lang="en-US" b="0" dirty="0"/>
              </a:p>
              <a:p>
                <a:r>
                  <a:rPr lang="en-US" dirty="0"/>
                  <a:t>However, clock rate is often </a:t>
                </a:r>
                <a:r>
                  <a:rPr lang="en-US" b="1" dirty="0"/>
                  <a:t>not</a:t>
                </a:r>
                <a:r>
                  <a:rPr lang="en-US" dirty="0"/>
                  <a:t> a good indicator of speed</a:t>
                </a:r>
              </a:p>
              <a:p>
                <a:pPr lvl="1"/>
                <a:r>
                  <a:rPr lang="en-US" b="0" dirty="0"/>
                  <a:t>Modern CPUs spend a lot of their time idle, waiting for data from memory, disk drive</a:t>
                </a:r>
                <a:r>
                  <a:rPr lang="en-US" dirty="0"/>
                  <a:t>s, networks, etc.</a:t>
                </a:r>
                <a:endParaRPr lang="en-US" b="0" dirty="0"/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38FC8E85-5C97-CE46-9C0D-34F1CD0A8CAC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3"/>
                <a:stretch>
                  <a:fillRect l="-1214" t="-1823" r="-75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4006E477-5EB1-4441-A87D-6519769867F6}"/>
                  </a:ext>
                </a:extLst>
              </p:cNvPr>
              <p:cNvSpPr txBox="1"/>
              <p:nvPr/>
            </p:nvSpPr>
            <p:spPr>
              <a:xfrm>
                <a:off x="6419371" y="3274541"/>
                <a:ext cx="2458943" cy="518604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1 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h𝑒𝑟𝑡𝑧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1 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𝑖𝑛𝑠𝑡𝑟𝑢𝑐𝑡𝑖𝑜𝑛</m:t>
                          </m:r>
                        </m:num>
                        <m:den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𝑠𝑒𝑐𝑜𝑛𝑑</m:t>
                          </m:r>
                        </m:den>
                      </m:f>
                    </m:oMath>
                  </m:oMathPara>
                </a14:m>
                <a:endParaRPr lang="en-US" dirty="0">
                  <a:latin typeface="Nunito Sans" pitchFamily="2" charset="77"/>
                </a:endParaRPr>
              </a:p>
            </p:txBody>
          </p:sp>
        </mc:Choice>
        <mc:Fallback xmlns=""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4006E477-5EB1-4441-A87D-6519769867F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19371" y="3274541"/>
                <a:ext cx="2458943" cy="518604"/>
              </a:xfrm>
              <a:prstGeom prst="rect">
                <a:avLst/>
              </a:prstGeom>
              <a:blipFill>
                <a:blip r:embed="rId4"/>
                <a:stretch>
                  <a:fillRect l="-2051" t="-9524" b="-1190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8398605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292A49-F6E2-1E4F-A59B-D016D456D6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Example: Running Processing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9B12301-8F5C-A641-8C84-3FC5D29227D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The Processing environment compiles your code into machine language (0s and 1s, which becomes electricity on wires in the CPU)</a:t>
            </a:r>
          </a:p>
          <a:p>
            <a:r>
              <a:rPr lang="en-US" dirty="0"/>
              <a:t>Memory is automatically set aside for the program's instructions, variables, and data.</a:t>
            </a:r>
          </a:p>
          <a:p>
            <a:r>
              <a:rPr lang="en-US" dirty="0"/>
              <a:t>Starting from the beginning of your program (in the case of Processing, the </a:t>
            </a:r>
            <a:r>
              <a:rPr lang="en-US" dirty="0">
                <a:latin typeface="Fira Code" panose="020B0509050000020004" pitchFamily="49" charset="0"/>
                <a:ea typeface="Fira Code" panose="020B0509050000020004" pitchFamily="49" charset="0"/>
              </a:rPr>
              <a:t>setup()</a:t>
            </a:r>
            <a:r>
              <a:rPr lang="en-US" dirty="0">
                <a:ea typeface="Fira Code" panose="020B0509050000020004" pitchFamily="49" charset="0"/>
              </a:rPr>
              <a:t> </a:t>
            </a:r>
            <a:r>
              <a:rPr lang="en-US" dirty="0"/>
              <a:t>function) the computer will continuously perform the Fetch-Execute cycle.</a:t>
            </a:r>
          </a:p>
          <a:p>
            <a:pPr lvl="1"/>
            <a:r>
              <a:rPr lang="en-US" dirty="0"/>
              <a:t>It will continue executing until the end of the program is reached, or it encounters an error.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100553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1C560A30-C551-7741-9E9F-371332AD8823}"/>
              </a:ext>
            </a:extLst>
          </p:cNvPr>
          <p:cNvCxnSpPr>
            <a:cxnSpLocks/>
          </p:cNvCxnSpPr>
          <p:nvPr/>
        </p:nvCxnSpPr>
        <p:spPr>
          <a:xfrm flipH="1" flipV="1">
            <a:off x="4825272" y="4505422"/>
            <a:ext cx="2459504" cy="1176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DB0D862E-69E4-A84C-BC7C-0307149A18FC}"/>
              </a:ext>
            </a:extLst>
          </p:cNvPr>
          <p:cNvCxnSpPr>
            <a:cxnSpLocks/>
          </p:cNvCxnSpPr>
          <p:nvPr/>
        </p:nvCxnSpPr>
        <p:spPr>
          <a:xfrm flipH="1" flipV="1">
            <a:off x="1877717" y="4488719"/>
            <a:ext cx="2459504" cy="1176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>
            <a:extLst>
              <a:ext uri="{FF2B5EF4-FFF2-40B4-BE49-F238E27FC236}">
                <a16:creationId xmlns:a16="http://schemas.microsoft.com/office/drawing/2014/main" id="{B00EE025-9CBF-3047-A8CA-9D5E2D8103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 Light Switch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090F9BCA-399E-244E-8853-444ABFCD5ED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2083" b="98810" l="9735" r="89381">
                        <a14:foregroundMark x1="25664" y1="21131" x2="25221" y2="55357"/>
                        <a14:foregroundMark x1="25221" y1="57440" x2="35841" y2="85417"/>
                        <a14:foregroundMark x1="35841" y1="85417" x2="72566" y2="85119"/>
                        <a14:foregroundMark x1="76991" y1="88690" x2="37168" y2="95536"/>
                        <a14:foregroundMark x1="37168" y1="95536" x2="17699" y2="94643"/>
                        <a14:foregroundMark x1="45575" y1="86012" x2="42920" y2="47321"/>
                        <a14:foregroundMark x1="43363" y1="47024" x2="49115" y2="69345"/>
                        <a14:foregroundMark x1="26106" y1="7738" x2="29204" y2="4762"/>
                        <a14:foregroundMark x1="29204" y1="4464" x2="23451" y2="16667"/>
                        <a14:foregroundMark x1="23451" y1="16369" x2="12389" y2="29464"/>
                        <a14:foregroundMark x1="12389" y1="29167" x2="12389" y2="49405"/>
                        <a14:foregroundMark x1="12389" y1="49107" x2="13717" y2="85417"/>
                        <a14:foregroundMark x1="39381" y1="72917" x2="48230" y2="41369"/>
                        <a14:foregroundMark x1="48230" y1="41369" x2="46903" y2="36905"/>
                        <a14:foregroundMark x1="46018" y1="37500" x2="12832" y2="95833"/>
                        <a14:foregroundMark x1="21681" y1="90179" x2="58407" y2="99107"/>
                        <a14:foregroundMark x1="58407" y1="99107" x2="71681" y2="95238"/>
                        <a14:foregroundMark x1="32743" y1="6845" x2="31416" y2="2381"/>
                        <a14:foregroundMark x1="57805" y1="4463" x2="70796" y2="5655"/>
                        <a14:foregroundMark x1="31858" y1="2083" x2="45203" y2="3307"/>
                        <a14:foregroundMark x1="70796" y1="5655" x2="63274" y2="33333"/>
                        <a14:foregroundMark x1="63274" y1="33333" x2="70796" y2="58631"/>
                        <a14:foregroundMark x1="70796" y1="58631" x2="84071" y2="32738"/>
                        <a14:foregroundMark x1="84071" y1="32738" x2="68584" y2="91667"/>
                        <a14:foregroundMark x1="43805" y1="47321" x2="44248" y2="29167"/>
                        <a14:backgroundMark x1="46460" y1="2381" x2="53097" y2="2381"/>
                        <a14:backgroundMark x1="53540" y1="5655" x2="50000" y2="4762"/>
                        <a14:backgroundMark x1="50442" y1="4762" x2="54425" y2="4762"/>
                        <a14:backgroundMark x1="54425" y1="4762" x2="57522" y2="4762"/>
                        <a14:backgroundMark x1="53540" y1="4167" x2="46018" y2="4167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991679" y="4462643"/>
            <a:ext cx="1260183" cy="1873547"/>
          </a:xfrm>
          <a:prstGeom prst="rect">
            <a:avLst/>
          </a:prstGeom>
        </p:spPr>
      </p:pic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1EB5EEC6-FECE-B74E-9C6E-0821A87B83DF}"/>
              </a:ext>
            </a:extLst>
          </p:cNvPr>
          <p:cNvCxnSpPr>
            <a:cxnSpLocks/>
          </p:cNvCxnSpPr>
          <p:nvPr/>
        </p:nvCxnSpPr>
        <p:spPr>
          <a:xfrm flipV="1">
            <a:off x="4598112" y="2809609"/>
            <a:ext cx="0" cy="1370507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00DA5865-A09C-C749-B617-163FC4D6BC32}"/>
              </a:ext>
            </a:extLst>
          </p:cNvPr>
          <p:cNvCxnSpPr>
            <a:cxnSpLocks/>
          </p:cNvCxnSpPr>
          <p:nvPr/>
        </p:nvCxnSpPr>
        <p:spPr>
          <a:xfrm flipH="1" flipV="1">
            <a:off x="4598112" y="4168356"/>
            <a:ext cx="2459504" cy="1176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Picture 4">
            <a:extLst>
              <a:ext uri="{FF2B5EF4-FFF2-40B4-BE49-F238E27FC236}">
                <a16:creationId xmlns:a16="http://schemas.microsoft.com/office/drawing/2014/main" id="{11C9B3BE-521E-FA45-80E5-BEFFC2372D3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3370" b="95219" l="3125" r="99349">
                        <a14:foregroundMark x1="17839" y1="24216" x2="51432" y2="18182"/>
                        <a14:foregroundMark x1="51432" y1="18182" x2="83594" y2="46865"/>
                        <a14:foregroundMark x1="83594" y1="46865" x2="52865" y2="54545"/>
                        <a14:foregroundMark x1="52865" y1="54545" x2="58594" y2="17241"/>
                        <a14:foregroundMark x1="58594" y1="17241" x2="70443" y2="7915"/>
                        <a14:foregroundMark x1="69010" y1="13323" x2="80078" y2="31426"/>
                        <a14:foregroundMark x1="80078" y1="31426" x2="45703" y2="16144"/>
                        <a14:foregroundMark x1="45703" y1="16144" x2="21354" y2="12931"/>
                        <a14:foregroundMark x1="13672" y1="28762" x2="33333" y2="8386"/>
                        <a14:foregroundMark x1="33333" y1="8386" x2="67448" y2="10188"/>
                        <a14:foregroundMark x1="67448" y1="10188" x2="89583" y2="24216"/>
                        <a14:foregroundMark x1="89583" y1="24216" x2="91146" y2="34169"/>
                        <a14:foregroundMark x1="90495" y1="34169" x2="74479" y2="15439"/>
                        <a14:foregroundMark x1="74479" y1="15439" x2="48568" y2="3762"/>
                        <a14:foregroundMark x1="48568" y1="3762" x2="46224" y2="3370"/>
                        <a14:foregroundMark x1="38672" y1="50000" x2="12109" y2="37853"/>
                        <a14:foregroundMark x1="12109" y1="37853" x2="3385" y2="30408"/>
                        <a14:foregroundMark x1="62109" y1="33777" x2="99479" y2="28370"/>
                        <a14:foregroundMark x1="50391" y1="67476" x2="51823" y2="89577"/>
                        <a14:foregroundMark x1="51042" y1="89107" x2="36589" y2="75784"/>
                        <a14:foregroundMark x1="36589" y1="75784" x2="38151" y2="95219"/>
                        <a14:foregroundMark x1="38151" y1="95219" x2="61719" y2="79545"/>
                        <a14:foregroundMark x1="61719" y1="79545" x2="63542" y2="7664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flipH="1">
            <a:off x="6351644" y="2181247"/>
            <a:ext cx="1501996" cy="2495504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2DC97442-2510-CF4B-A76F-D3121A64C3F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9701" b="90299" l="9574" r="89894">
                        <a14:foregroundMark x1="53191" y1="19030" x2="29255" y2="27612"/>
                        <a14:foregroundMark x1="29255" y1="27612" x2="24468" y2="43284"/>
                        <a14:foregroundMark x1="24468" y1="43284" x2="31915" y2="61567"/>
                        <a14:foregroundMark x1="31915" y1="61567" x2="46277" y2="76866"/>
                        <a14:foregroundMark x1="46277" y1="76866" x2="58511" y2="63806"/>
                        <a14:foregroundMark x1="58511" y1="63806" x2="63830" y2="47761"/>
                        <a14:foregroundMark x1="63830" y1="47761" x2="73936" y2="34701"/>
                        <a14:foregroundMark x1="73936" y1="34701" x2="60638" y2="22761"/>
                        <a14:foregroundMark x1="60638" y1="22761" x2="54255" y2="21642"/>
                        <a14:foregroundMark x1="54255" y1="21269" x2="50532" y2="50373"/>
                        <a14:foregroundMark x1="50532" y1="50000" x2="39362" y2="22761"/>
                        <a14:foregroundMark x1="39362" y1="22761" x2="49468" y2="13806"/>
                        <a14:foregroundMark x1="45213" y1="13433" x2="26596" y2="20522"/>
                        <a14:foregroundMark x1="26596" y1="20522" x2="26064" y2="21269"/>
                        <a14:foregroundMark x1="39362" y1="19030" x2="31383" y2="16418"/>
                        <a14:foregroundMark x1="55319" y1="30597" x2="62766" y2="44776"/>
                        <a14:foregroundMark x1="62766" y1="44776" x2="75000" y2="49254"/>
                        <a14:foregroundMark x1="44681" y1="88806" x2="51064" y2="90299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973881" y="1809404"/>
            <a:ext cx="2257522" cy="3218169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39D896FA-9262-BE4C-AD2C-A15021B24E9F}"/>
              </a:ext>
            </a:extLst>
          </p:cNvPr>
          <p:cNvSpPr txBox="1"/>
          <p:nvPr/>
        </p:nvSpPr>
        <p:spPr>
          <a:xfrm>
            <a:off x="2455548" y="1566636"/>
            <a:ext cx="42851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>
                <a:latin typeface="Nunito Sans" pitchFamily="2" charset="77"/>
              </a:rPr>
              <a:t>…and completes the circuit when it is on</a:t>
            </a: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51689AD0-EE04-0B41-97C7-78E9C124A563}"/>
              </a:ext>
            </a:extLst>
          </p:cNvPr>
          <p:cNvCxnSpPr>
            <a:cxnSpLocks/>
          </p:cNvCxnSpPr>
          <p:nvPr/>
        </p:nvCxnSpPr>
        <p:spPr>
          <a:xfrm flipH="1" flipV="1">
            <a:off x="1877717" y="4488719"/>
            <a:ext cx="2459504" cy="1176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ED0E6681-E8DE-9F49-A2CB-E752EFBA2B90}"/>
              </a:ext>
            </a:extLst>
          </p:cNvPr>
          <p:cNvCxnSpPr>
            <a:cxnSpLocks/>
          </p:cNvCxnSpPr>
          <p:nvPr/>
        </p:nvCxnSpPr>
        <p:spPr>
          <a:xfrm flipH="1">
            <a:off x="1877717" y="2809609"/>
            <a:ext cx="2720395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5FB35DB0-132F-7346-9461-2D21B18F29CB}"/>
              </a:ext>
            </a:extLst>
          </p:cNvPr>
          <p:cNvCxnSpPr>
            <a:cxnSpLocks/>
          </p:cNvCxnSpPr>
          <p:nvPr/>
        </p:nvCxnSpPr>
        <p:spPr>
          <a:xfrm flipV="1">
            <a:off x="4598112" y="2809609"/>
            <a:ext cx="0" cy="1370507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88FC90F5-B161-034C-8154-A04030C45DBE}"/>
              </a:ext>
            </a:extLst>
          </p:cNvPr>
          <p:cNvCxnSpPr>
            <a:cxnSpLocks/>
          </p:cNvCxnSpPr>
          <p:nvPr/>
        </p:nvCxnSpPr>
        <p:spPr>
          <a:xfrm flipV="1">
            <a:off x="1885072" y="2809609"/>
            <a:ext cx="0" cy="167911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>
            <a:extLst>
              <a:ext uri="{FF2B5EF4-FFF2-40B4-BE49-F238E27FC236}">
                <a16:creationId xmlns:a16="http://schemas.microsoft.com/office/drawing/2014/main" id="{E3C84D1E-B4D2-C64C-9614-69D29DA1EFB6}"/>
              </a:ext>
            </a:extLst>
          </p:cNvPr>
          <p:cNvSpPr txBox="1"/>
          <p:nvPr/>
        </p:nvSpPr>
        <p:spPr>
          <a:xfrm>
            <a:off x="5191883" y="4535622"/>
            <a:ext cx="3225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dirty="0">
                <a:latin typeface="Nunito Sans" pitchFamily="2" charset="77"/>
              </a:rPr>
              <a:t>+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10193313-17F2-214E-9443-858116DD4B70}"/>
              </a:ext>
            </a:extLst>
          </p:cNvPr>
          <p:cNvSpPr txBox="1"/>
          <p:nvPr/>
        </p:nvSpPr>
        <p:spPr>
          <a:xfrm>
            <a:off x="3722683" y="4535622"/>
            <a:ext cx="2824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dirty="0">
                <a:latin typeface="Nunito Sans" pitchFamily="2" charset="77"/>
              </a:rPr>
              <a:t>-</a:t>
            </a:r>
          </a:p>
        </p:txBody>
      </p:sp>
    </p:spTree>
    <p:extLst>
      <p:ext uri="{BB962C8B-B14F-4D97-AF65-F5344CB8AC3E}">
        <p14:creationId xmlns:p14="http://schemas.microsoft.com/office/powerpoint/2010/main" val="205995978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2" name="Straight Connector 51">
            <a:extLst>
              <a:ext uri="{FF2B5EF4-FFF2-40B4-BE49-F238E27FC236}">
                <a16:creationId xmlns:a16="http://schemas.microsoft.com/office/drawing/2014/main" id="{F4860F64-9225-7F4B-8EA6-79848C56D727}"/>
              </a:ext>
            </a:extLst>
          </p:cNvPr>
          <p:cNvCxnSpPr>
            <a:cxnSpLocks/>
          </p:cNvCxnSpPr>
          <p:nvPr/>
        </p:nvCxnSpPr>
        <p:spPr>
          <a:xfrm flipV="1">
            <a:off x="903394" y="4928434"/>
            <a:ext cx="0" cy="78960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5AF4277D-00BF-7C4C-91F6-7FE563AFFF65}"/>
              </a:ext>
            </a:extLst>
          </p:cNvPr>
          <p:cNvCxnSpPr>
            <a:cxnSpLocks/>
          </p:cNvCxnSpPr>
          <p:nvPr/>
        </p:nvCxnSpPr>
        <p:spPr>
          <a:xfrm flipH="1" flipV="1">
            <a:off x="715139" y="4505422"/>
            <a:ext cx="188256" cy="441292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Straight Connector 60">
            <a:extLst>
              <a:ext uri="{FF2B5EF4-FFF2-40B4-BE49-F238E27FC236}">
                <a16:creationId xmlns:a16="http://schemas.microsoft.com/office/drawing/2014/main" id="{027635CF-0D43-2045-96FE-35F8EE6B23EF}"/>
              </a:ext>
            </a:extLst>
          </p:cNvPr>
          <p:cNvCxnSpPr>
            <a:cxnSpLocks/>
          </p:cNvCxnSpPr>
          <p:nvPr/>
        </p:nvCxnSpPr>
        <p:spPr>
          <a:xfrm flipH="1">
            <a:off x="1083738" y="5436394"/>
            <a:ext cx="1168900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>
            <a:extLst>
              <a:ext uri="{FF2B5EF4-FFF2-40B4-BE49-F238E27FC236}">
                <a16:creationId xmlns:a16="http://schemas.microsoft.com/office/drawing/2014/main" id="{DC847DEE-FE7F-6B4B-89AD-696803EA84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 Transistor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9F89CD2F-79F9-2945-8782-8CED27270E87}"/>
              </a:ext>
            </a:extLst>
          </p:cNvPr>
          <p:cNvCxnSpPr>
            <a:cxnSpLocks/>
          </p:cNvCxnSpPr>
          <p:nvPr/>
        </p:nvCxnSpPr>
        <p:spPr>
          <a:xfrm flipH="1" flipV="1">
            <a:off x="4825272" y="4505422"/>
            <a:ext cx="2459504" cy="1176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Picture 7">
            <a:extLst>
              <a:ext uri="{FF2B5EF4-FFF2-40B4-BE49-F238E27FC236}">
                <a16:creationId xmlns:a16="http://schemas.microsoft.com/office/drawing/2014/main" id="{71E51DAC-61B0-AA48-9936-C87E7D7741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2083" b="98810" l="9735" r="89381">
                        <a14:foregroundMark x1="25664" y1="21131" x2="25221" y2="55357"/>
                        <a14:foregroundMark x1="25221" y1="57440" x2="35841" y2="85417"/>
                        <a14:foregroundMark x1="35841" y1="85417" x2="72566" y2="85119"/>
                        <a14:foregroundMark x1="76991" y1="88690" x2="37168" y2="95536"/>
                        <a14:foregroundMark x1="37168" y1="95536" x2="17699" y2="94643"/>
                        <a14:foregroundMark x1="45575" y1="86012" x2="42920" y2="47321"/>
                        <a14:foregroundMark x1="43363" y1="47024" x2="49115" y2="69345"/>
                        <a14:foregroundMark x1="26106" y1="7738" x2="29204" y2="4762"/>
                        <a14:foregroundMark x1="29204" y1="4464" x2="23451" y2="16667"/>
                        <a14:foregroundMark x1="23451" y1="16369" x2="12389" y2="29464"/>
                        <a14:foregroundMark x1="12389" y1="29167" x2="12389" y2="49405"/>
                        <a14:foregroundMark x1="12389" y1="49107" x2="13717" y2="85417"/>
                        <a14:foregroundMark x1="39381" y1="72917" x2="48230" y2="41369"/>
                        <a14:foregroundMark x1="48230" y1="41369" x2="46903" y2="36905"/>
                        <a14:foregroundMark x1="46018" y1="37500" x2="12832" y2="95833"/>
                        <a14:foregroundMark x1="21681" y1="90179" x2="58407" y2="99107"/>
                        <a14:foregroundMark x1="58407" y1="99107" x2="71681" y2="95238"/>
                        <a14:foregroundMark x1="32743" y1="6845" x2="31416" y2="2381"/>
                        <a14:foregroundMark x1="57805" y1="4463" x2="70796" y2="5655"/>
                        <a14:foregroundMark x1="31858" y1="2083" x2="45203" y2="3307"/>
                        <a14:foregroundMark x1="70796" y1="5655" x2="63274" y2="33333"/>
                        <a14:foregroundMark x1="63274" y1="33333" x2="70796" y2="58631"/>
                        <a14:foregroundMark x1="70796" y1="58631" x2="84071" y2="32738"/>
                        <a14:foregroundMark x1="84071" y1="32738" x2="68584" y2="91667"/>
                        <a14:foregroundMark x1="43805" y1="47321" x2="44248" y2="29167"/>
                        <a14:backgroundMark x1="46460" y1="2381" x2="53097" y2="2381"/>
                        <a14:backgroundMark x1="53540" y1="5655" x2="50000" y2="4762"/>
                        <a14:backgroundMark x1="50442" y1="4762" x2="54425" y2="4762"/>
                        <a14:backgroundMark x1="54425" y1="4762" x2="57522" y2="4762"/>
                        <a14:backgroundMark x1="53540" y1="4167" x2="46018" y2="4167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991679" y="4462643"/>
            <a:ext cx="1260183" cy="1873547"/>
          </a:xfrm>
          <a:prstGeom prst="rect">
            <a:avLst/>
          </a:prstGeom>
        </p:spPr>
      </p:pic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48F4F09D-A33D-A84D-BF65-123C92A07034}"/>
              </a:ext>
            </a:extLst>
          </p:cNvPr>
          <p:cNvCxnSpPr>
            <a:cxnSpLocks/>
          </p:cNvCxnSpPr>
          <p:nvPr/>
        </p:nvCxnSpPr>
        <p:spPr>
          <a:xfrm flipV="1">
            <a:off x="4598112" y="2809609"/>
            <a:ext cx="0" cy="1370507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41974AAC-ADB9-314F-B03F-CF47D21B5916}"/>
              </a:ext>
            </a:extLst>
          </p:cNvPr>
          <p:cNvCxnSpPr>
            <a:cxnSpLocks/>
          </p:cNvCxnSpPr>
          <p:nvPr/>
        </p:nvCxnSpPr>
        <p:spPr>
          <a:xfrm flipH="1" flipV="1">
            <a:off x="4598112" y="4168356"/>
            <a:ext cx="2459504" cy="1176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Picture 11">
            <a:extLst>
              <a:ext uri="{FF2B5EF4-FFF2-40B4-BE49-F238E27FC236}">
                <a16:creationId xmlns:a16="http://schemas.microsoft.com/office/drawing/2014/main" id="{27AA7FE8-4ECD-4040-B2A2-C9F92B6DDDB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3370" b="95219" l="3125" r="99349">
                        <a14:foregroundMark x1="17839" y1="24216" x2="51432" y2="18182"/>
                        <a14:foregroundMark x1="51432" y1="18182" x2="83594" y2="46865"/>
                        <a14:foregroundMark x1="83594" y1="46865" x2="52865" y2="54545"/>
                        <a14:foregroundMark x1="52865" y1="54545" x2="58594" y2="17241"/>
                        <a14:foregroundMark x1="58594" y1="17241" x2="70443" y2="7915"/>
                        <a14:foregroundMark x1="69010" y1="13323" x2="80078" y2="31426"/>
                        <a14:foregroundMark x1="80078" y1="31426" x2="45703" y2="16144"/>
                        <a14:foregroundMark x1="45703" y1="16144" x2="21354" y2="12931"/>
                        <a14:foregroundMark x1="13672" y1="28762" x2="33333" y2="8386"/>
                        <a14:foregroundMark x1="33333" y1="8386" x2="67448" y2="10188"/>
                        <a14:foregroundMark x1="67448" y1="10188" x2="89583" y2="24216"/>
                        <a14:foregroundMark x1="89583" y1="24216" x2="91146" y2="34169"/>
                        <a14:foregroundMark x1="90495" y1="34169" x2="74479" y2="15439"/>
                        <a14:foregroundMark x1="74479" y1="15439" x2="48568" y2="3762"/>
                        <a14:foregroundMark x1="48568" y1="3762" x2="46224" y2="3370"/>
                        <a14:foregroundMark x1="38672" y1="50000" x2="12109" y2="37853"/>
                        <a14:foregroundMark x1="12109" y1="37853" x2="3385" y2="30408"/>
                        <a14:foregroundMark x1="62109" y1="33777" x2="99479" y2="28370"/>
                        <a14:foregroundMark x1="50391" y1="67476" x2="51823" y2="89577"/>
                        <a14:foregroundMark x1="51042" y1="89107" x2="36589" y2="75784"/>
                        <a14:foregroundMark x1="36589" y1="75784" x2="38151" y2="95219"/>
                        <a14:foregroundMark x1="38151" y1="95219" x2="61719" y2="79545"/>
                        <a14:foregroundMark x1="61719" y1="79545" x2="63542" y2="7664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flipH="1">
            <a:off x="6351644" y="2181247"/>
            <a:ext cx="1501996" cy="2495504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4F625A4B-2A31-4640-B943-5B2890B77400}"/>
              </a:ext>
            </a:extLst>
          </p:cNvPr>
          <p:cNvSpPr txBox="1"/>
          <p:nvPr/>
        </p:nvSpPr>
        <p:spPr>
          <a:xfrm>
            <a:off x="1952213" y="1566636"/>
            <a:ext cx="52918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>
                <a:latin typeface="Nunito Sans" pitchFamily="2" charset="77"/>
              </a:rPr>
              <a:t>…is just like a switch (but controlled by electricity)!</a:t>
            </a:r>
          </a:p>
        </p:txBody>
      </p:sp>
      <p:grpSp>
        <p:nvGrpSpPr>
          <p:cNvPr id="36" name="Group 35">
            <a:extLst>
              <a:ext uri="{FF2B5EF4-FFF2-40B4-BE49-F238E27FC236}">
                <a16:creationId xmlns:a16="http://schemas.microsoft.com/office/drawing/2014/main" id="{448F786F-30EF-224F-87AD-E4B423A41E55}"/>
              </a:ext>
            </a:extLst>
          </p:cNvPr>
          <p:cNvGrpSpPr/>
          <p:nvPr/>
        </p:nvGrpSpPr>
        <p:grpSpPr>
          <a:xfrm>
            <a:off x="805810" y="2797849"/>
            <a:ext cx="1751037" cy="1668000"/>
            <a:chOff x="854704" y="2943254"/>
            <a:chExt cx="1751037" cy="1668000"/>
          </a:xfrm>
        </p:grpSpPr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48D85843-1D11-E34D-95DF-301D5C20EE7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l="7732" t="16294" r="37680" b="21187"/>
            <a:stretch/>
          </p:blipFill>
          <p:spPr>
            <a:xfrm>
              <a:off x="872566" y="2943254"/>
              <a:ext cx="1733175" cy="1587969"/>
            </a:xfrm>
            <a:prstGeom prst="rect">
              <a:avLst/>
            </a:prstGeom>
          </p:spPr>
        </p:pic>
        <mc:AlternateContent xmlns:mc="http://schemas.openxmlformats.org/markup-compatibility/2006" xmlns:p14="http://schemas.microsoft.com/office/powerpoint/2010/main">
          <mc:Choice Requires="p14">
            <p:contentPart p14:bwMode="auto" r:id="rId7">
              <p14:nvContentPartPr>
                <p14:cNvPr id="19" name="Ink 18">
                  <a:extLst>
                    <a:ext uri="{FF2B5EF4-FFF2-40B4-BE49-F238E27FC236}">
                      <a16:creationId xmlns:a16="http://schemas.microsoft.com/office/drawing/2014/main" id="{7A904590-CCC2-8344-A76E-8E70A1C682DA}"/>
                    </a:ext>
                  </a:extLst>
                </p14:cNvPr>
                <p14:cNvContentPartPr/>
                <p14:nvPr/>
              </p14:nvContentPartPr>
              <p14:xfrm>
                <a:off x="1821195" y="4155165"/>
                <a:ext cx="51840" cy="37800"/>
              </p14:xfrm>
            </p:contentPart>
          </mc:Choice>
          <mc:Fallback xmlns="">
            <p:pic>
              <p:nvPicPr>
                <p:cNvPr id="19" name="Ink 18">
                  <a:extLst>
                    <a:ext uri="{FF2B5EF4-FFF2-40B4-BE49-F238E27FC236}">
                      <a16:creationId xmlns:a16="http://schemas.microsoft.com/office/drawing/2014/main" id="{7A904590-CCC2-8344-A76E-8E70A1C682DA}"/>
                    </a:ext>
                  </a:extLst>
                </p:cNvPr>
                <p:cNvPicPr/>
                <p:nvPr/>
              </p:nvPicPr>
              <p:blipFill>
                <a:blip r:embed="rId8"/>
                <a:stretch>
                  <a:fillRect/>
                </a:stretch>
              </p:blipFill>
              <p:spPr>
                <a:xfrm>
                  <a:off x="1758195" y="4092165"/>
                  <a:ext cx="177480" cy="163440"/>
                </a:xfrm>
                <a:prstGeom prst="rect">
                  <a:avLst/>
                </a:prstGeom>
              </p:spPr>
            </p:pic>
          </mc:Fallback>
        </mc:AlternateContent>
        <p:grpSp>
          <p:nvGrpSpPr>
            <p:cNvPr id="24" name="Group 23">
              <a:extLst>
                <a:ext uri="{FF2B5EF4-FFF2-40B4-BE49-F238E27FC236}">
                  <a16:creationId xmlns:a16="http://schemas.microsoft.com/office/drawing/2014/main" id="{21E1454D-BBD5-AC48-A55C-A031E62D6608}"/>
                </a:ext>
              </a:extLst>
            </p:cNvPr>
            <p:cNvGrpSpPr/>
            <p:nvPr/>
          </p:nvGrpSpPr>
          <p:grpSpPr>
            <a:xfrm>
              <a:off x="854704" y="3935534"/>
              <a:ext cx="1198440" cy="675720"/>
              <a:chOff x="854704" y="3935534"/>
              <a:chExt cx="1198440" cy="675720"/>
            </a:xfrm>
          </p:grpSpPr>
          <mc:AlternateContent xmlns:mc="http://schemas.openxmlformats.org/markup-compatibility/2006" xmlns:p14="http://schemas.microsoft.com/office/powerpoint/2010/main">
            <mc:Choice Requires="p14">
              <p:contentPart p14:bwMode="auto" r:id="rId9">
                <p14:nvContentPartPr>
                  <p14:cNvPr id="15" name="Ink 14">
                    <a:extLst>
                      <a:ext uri="{FF2B5EF4-FFF2-40B4-BE49-F238E27FC236}">
                        <a16:creationId xmlns:a16="http://schemas.microsoft.com/office/drawing/2014/main" id="{CF1FC9AA-1BBA-EA41-AB24-980665442FDA}"/>
                      </a:ext>
                    </a:extLst>
                  </p14:cNvPr>
                  <p14:cNvContentPartPr/>
                  <p14:nvPr/>
                </p14:nvContentPartPr>
                <p14:xfrm>
                  <a:off x="871264" y="3935534"/>
                  <a:ext cx="1181880" cy="675720"/>
                </p14:xfrm>
              </p:contentPart>
            </mc:Choice>
            <mc:Fallback xmlns="">
              <p:pic>
                <p:nvPicPr>
                  <p:cNvPr id="15" name="Ink 14">
                    <a:extLst>
                      <a:ext uri="{FF2B5EF4-FFF2-40B4-BE49-F238E27FC236}">
                        <a16:creationId xmlns:a16="http://schemas.microsoft.com/office/drawing/2014/main" id="{CF1FC9AA-1BBA-EA41-AB24-980665442FDA}"/>
                      </a:ext>
                    </a:extLst>
                  </p:cNvPr>
                  <p:cNvPicPr/>
                  <p:nvPr/>
                </p:nvPicPr>
                <p:blipFill>
                  <a:blip r:embed="rId10"/>
                  <a:stretch>
                    <a:fillRect/>
                  </a:stretch>
                </p:blipFill>
                <p:spPr>
                  <a:xfrm>
                    <a:off x="808264" y="3872534"/>
                    <a:ext cx="1307520" cy="801360"/>
                  </a:xfrm>
                  <a:prstGeom prst="rect">
                    <a:avLst/>
                  </a:prstGeom>
                </p:spPr>
              </p:pic>
            </mc:Fallback>
          </mc:AlternateContent>
          <mc:AlternateContent xmlns:mc="http://schemas.openxmlformats.org/markup-compatibility/2006" xmlns:p14="http://schemas.microsoft.com/office/powerpoint/2010/main">
            <mc:Choice Requires="p14">
              <p:contentPart p14:bwMode="auto" r:id="rId11">
                <p14:nvContentPartPr>
                  <p14:cNvPr id="16" name="Ink 15">
                    <a:extLst>
                      <a:ext uri="{FF2B5EF4-FFF2-40B4-BE49-F238E27FC236}">
                        <a16:creationId xmlns:a16="http://schemas.microsoft.com/office/drawing/2014/main" id="{68FEED04-7BA1-8C4E-944F-3D325A486EFC}"/>
                      </a:ext>
                    </a:extLst>
                  </p14:cNvPr>
                  <p14:cNvContentPartPr/>
                  <p14:nvPr/>
                </p14:nvContentPartPr>
                <p14:xfrm>
                  <a:off x="854704" y="4275374"/>
                  <a:ext cx="551160" cy="155880"/>
                </p14:xfrm>
              </p:contentPart>
            </mc:Choice>
            <mc:Fallback xmlns="">
              <p:pic>
                <p:nvPicPr>
                  <p:cNvPr id="16" name="Ink 15">
                    <a:extLst>
                      <a:ext uri="{FF2B5EF4-FFF2-40B4-BE49-F238E27FC236}">
                        <a16:creationId xmlns:a16="http://schemas.microsoft.com/office/drawing/2014/main" id="{68FEED04-7BA1-8C4E-944F-3D325A486EFC}"/>
                      </a:ext>
                    </a:extLst>
                  </p:cNvPr>
                  <p:cNvPicPr/>
                  <p:nvPr/>
                </p:nvPicPr>
                <p:blipFill>
                  <a:blip r:embed="rId12"/>
                  <a:stretch>
                    <a:fillRect/>
                  </a:stretch>
                </p:blipFill>
                <p:spPr>
                  <a:xfrm>
                    <a:off x="792064" y="4212734"/>
                    <a:ext cx="676800" cy="281520"/>
                  </a:xfrm>
                  <a:prstGeom prst="rect">
                    <a:avLst/>
                  </a:prstGeom>
                </p:spPr>
              </p:pic>
            </mc:Fallback>
          </mc:AlternateContent>
          <mc:AlternateContent xmlns:mc="http://schemas.openxmlformats.org/markup-compatibility/2006" xmlns:p14="http://schemas.microsoft.com/office/powerpoint/2010/main">
            <mc:Choice Requires="p14">
              <p:contentPart p14:bwMode="auto" r:id="rId13">
                <p14:nvContentPartPr>
                  <p14:cNvPr id="21" name="Ink 20">
                    <a:extLst>
                      <a:ext uri="{FF2B5EF4-FFF2-40B4-BE49-F238E27FC236}">
                        <a16:creationId xmlns:a16="http://schemas.microsoft.com/office/drawing/2014/main" id="{3A5EAFBA-588E-B544-9806-2B29320C420D}"/>
                      </a:ext>
                    </a:extLst>
                  </p14:cNvPr>
                  <p14:cNvContentPartPr/>
                  <p14:nvPr/>
                </p14:nvContentPartPr>
                <p14:xfrm>
                  <a:off x="1805624" y="4145469"/>
                  <a:ext cx="37440" cy="22320"/>
                </p14:xfrm>
              </p:contentPart>
            </mc:Choice>
            <mc:Fallback xmlns="">
              <p:pic>
                <p:nvPicPr>
                  <p:cNvPr id="21" name="Ink 20">
                    <a:extLst>
                      <a:ext uri="{FF2B5EF4-FFF2-40B4-BE49-F238E27FC236}">
                        <a16:creationId xmlns:a16="http://schemas.microsoft.com/office/drawing/2014/main" id="{3A5EAFBA-588E-B544-9806-2B29320C420D}"/>
                      </a:ext>
                    </a:extLst>
                  </p:cNvPr>
                  <p:cNvPicPr/>
                  <p:nvPr/>
                </p:nvPicPr>
                <p:blipFill>
                  <a:blip r:embed="rId14"/>
                  <a:stretch>
                    <a:fillRect/>
                  </a:stretch>
                </p:blipFill>
                <p:spPr>
                  <a:xfrm>
                    <a:off x="1742984" y="4082829"/>
                    <a:ext cx="163080" cy="147960"/>
                  </a:xfrm>
                  <a:prstGeom prst="rect">
                    <a:avLst/>
                  </a:prstGeom>
                </p:spPr>
              </p:pic>
            </mc:Fallback>
          </mc:AlternateContent>
          <mc:AlternateContent xmlns:mc="http://schemas.openxmlformats.org/markup-compatibility/2006" xmlns:p14="http://schemas.microsoft.com/office/powerpoint/2010/main">
            <mc:Choice Requires="p14">
              <p:contentPart p14:bwMode="auto" r:id="rId15">
                <p14:nvContentPartPr>
                  <p14:cNvPr id="23" name="Ink 22">
                    <a:extLst>
                      <a:ext uri="{FF2B5EF4-FFF2-40B4-BE49-F238E27FC236}">
                        <a16:creationId xmlns:a16="http://schemas.microsoft.com/office/drawing/2014/main" id="{E4E36B1F-8A84-6247-920D-9D0DAEE60617}"/>
                      </a:ext>
                    </a:extLst>
                  </p14:cNvPr>
                  <p14:cNvContentPartPr/>
                  <p14:nvPr/>
                </p14:nvContentPartPr>
                <p14:xfrm>
                  <a:off x="1830824" y="4155189"/>
                  <a:ext cx="360" cy="360"/>
                </p14:xfrm>
              </p:contentPart>
            </mc:Choice>
            <mc:Fallback xmlns="">
              <p:pic>
                <p:nvPicPr>
                  <p:cNvPr id="23" name="Ink 22">
                    <a:extLst>
                      <a:ext uri="{FF2B5EF4-FFF2-40B4-BE49-F238E27FC236}">
                        <a16:creationId xmlns:a16="http://schemas.microsoft.com/office/drawing/2014/main" id="{E4E36B1F-8A84-6247-920D-9D0DAEE60617}"/>
                      </a:ext>
                    </a:extLst>
                  </p:cNvPr>
                  <p:cNvPicPr/>
                  <p:nvPr/>
                </p:nvPicPr>
                <p:blipFill>
                  <a:blip r:embed="rId16"/>
                  <a:stretch>
                    <a:fillRect/>
                  </a:stretch>
                </p:blipFill>
                <p:spPr>
                  <a:xfrm>
                    <a:off x="1768184" y="4092189"/>
                    <a:ext cx="126000" cy="126000"/>
                  </a:xfrm>
                  <a:prstGeom prst="rect">
                    <a:avLst/>
                  </a:prstGeom>
                </p:spPr>
              </p:pic>
            </mc:Fallback>
          </mc:AlternateContent>
        </p:grpSp>
        <p:grpSp>
          <p:nvGrpSpPr>
            <p:cNvPr id="30" name="Group 29">
              <a:extLst>
                <a:ext uri="{FF2B5EF4-FFF2-40B4-BE49-F238E27FC236}">
                  <a16:creationId xmlns:a16="http://schemas.microsoft.com/office/drawing/2014/main" id="{9F4A5052-19C6-8F4E-8D57-6B7C4023785F}"/>
                </a:ext>
              </a:extLst>
            </p:cNvPr>
            <p:cNvGrpSpPr/>
            <p:nvPr/>
          </p:nvGrpSpPr>
          <p:grpSpPr>
            <a:xfrm>
              <a:off x="2430082" y="3325312"/>
              <a:ext cx="57240" cy="29520"/>
              <a:chOff x="2430082" y="3325312"/>
              <a:chExt cx="57240" cy="29520"/>
            </a:xfrm>
          </p:grpSpPr>
          <mc:AlternateContent xmlns:mc="http://schemas.openxmlformats.org/markup-compatibility/2006" xmlns:p14="http://schemas.microsoft.com/office/powerpoint/2010/main">
            <mc:Choice Requires="p14">
              <p:contentPart p14:bwMode="auto" r:id="rId17">
                <p14:nvContentPartPr>
                  <p14:cNvPr id="26" name="Ink 25">
                    <a:extLst>
                      <a:ext uri="{FF2B5EF4-FFF2-40B4-BE49-F238E27FC236}">
                        <a16:creationId xmlns:a16="http://schemas.microsoft.com/office/drawing/2014/main" id="{97CC8B87-2647-DD40-9811-2981D03C6A42}"/>
                      </a:ext>
                    </a:extLst>
                  </p14:cNvPr>
                  <p14:cNvContentPartPr/>
                  <p14:nvPr/>
                </p14:nvContentPartPr>
                <p14:xfrm>
                  <a:off x="2444842" y="3354472"/>
                  <a:ext cx="360" cy="360"/>
                </p14:xfrm>
              </p:contentPart>
            </mc:Choice>
            <mc:Fallback xmlns="">
              <p:pic>
                <p:nvPicPr>
                  <p:cNvPr id="26" name="Ink 25">
                    <a:extLst>
                      <a:ext uri="{FF2B5EF4-FFF2-40B4-BE49-F238E27FC236}">
                        <a16:creationId xmlns:a16="http://schemas.microsoft.com/office/drawing/2014/main" id="{97CC8B87-2647-DD40-9811-2981D03C6A42}"/>
                      </a:ext>
                    </a:extLst>
                  </p:cNvPr>
                  <p:cNvPicPr/>
                  <p:nvPr/>
                </p:nvPicPr>
                <p:blipFill>
                  <a:blip r:embed="rId16"/>
                  <a:stretch>
                    <a:fillRect/>
                  </a:stretch>
                </p:blipFill>
                <p:spPr>
                  <a:xfrm>
                    <a:off x="2381842" y="3291832"/>
                    <a:ext cx="126000" cy="126000"/>
                  </a:xfrm>
                  <a:prstGeom prst="rect">
                    <a:avLst/>
                  </a:prstGeom>
                </p:spPr>
              </p:pic>
            </mc:Fallback>
          </mc:AlternateContent>
          <mc:AlternateContent xmlns:mc="http://schemas.openxmlformats.org/markup-compatibility/2006" xmlns:p14="http://schemas.microsoft.com/office/powerpoint/2010/main">
            <mc:Choice Requires="p14">
              <p:contentPart p14:bwMode="auto" r:id="rId18">
                <p14:nvContentPartPr>
                  <p14:cNvPr id="27" name="Ink 26">
                    <a:extLst>
                      <a:ext uri="{FF2B5EF4-FFF2-40B4-BE49-F238E27FC236}">
                        <a16:creationId xmlns:a16="http://schemas.microsoft.com/office/drawing/2014/main" id="{9AF63AED-1E0F-DD42-9D91-C7D442637409}"/>
                      </a:ext>
                    </a:extLst>
                  </p14:cNvPr>
                  <p14:cNvContentPartPr/>
                  <p14:nvPr/>
                </p14:nvContentPartPr>
                <p14:xfrm>
                  <a:off x="2439802" y="3346192"/>
                  <a:ext cx="360" cy="360"/>
                </p14:xfrm>
              </p:contentPart>
            </mc:Choice>
            <mc:Fallback xmlns="">
              <p:pic>
                <p:nvPicPr>
                  <p:cNvPr id="27" name="Ink 26">
                    <a:extLst>
                      <a:ext uri="{FF2B5EF4-FFF2-40B4-BE49-F238E27FC236}">
                        <a16:creationId xmlns:a16="http://schemas.microsoft.com/office/drawing/2014/main" id="{9AF63AED-1E0F-DD42-9D91-C7D442637409}"/>
                      </a:ext>
                    </a:extLst>
                  </p:cNvPr>
                  <p:cNvPicPr/>
                  <p:nvPr/>
                </p:nvPicPr>
                <p:blipFill>
                  <a:blip r:embed="rId16"/>
                  <a:stretch>
                    <a:fillRect/>
                  </a:stretch>
                </p:blipFill>
                <p:spPr>
                  <a:xfrm>
                    <a:off x="2376802" y="3283192"/>
                    <a:ext cx="126000" cy="126000"/>
                  </a:xfrm>
                  <a:prstGeom prst="rect">
                    <a:avLst/>
                  </a:prstGeom>
                </p:spPr>
              </p:pic>
            </mc:Fallback>
          </mc:AlternateContent>
          <mc:AlternateContent xmlns:mc="http://schemas.openxmlformats.org/markup-compatibility/2006" xmlns:p14="http://schemas.microsoft.com/office/powerpoint/2010/main">
            <mc:Choice Requires="p14">
              <p:contentPart p14:bwMode="auto" r:id="rId19">
                <p14:nvContentPartPr>
                  <p14:cNvPr id="29" name="Ink 28">
                    <a:extLst>
                      <a:ext uri="{FF2B5EF4-FFF2-40B4-BE49-F238E27FC236}">
                        <a16:creationId xmlns:a16="http://schemas.microsoft.com/office/drawing/2014/main" id="{EA89FE85-7304-1D4C-AA99-1236878EA646}"/>
                      </a:ext>
                    </a:extLst>
                  </p14:cNvPr>
                  <p14:cNvContentPartPr/>
                  <p14:nvPr/>
                </p14:nvContentPartPr>
                <p14:xfrm>
                  <a:off x="2430082" y="3325312"/>
                  <a:ext cx="57240" cy="20520"/>
                </p14:xfrm>
              </p:contentPart>
            </mc:Choice>
            <mc:Fallback xmlns="">
              <p:pic>
                <p:nvPicPr>
                  <p:cNvPr id="29" name="Ink 28">
                    <a:extLst>
                      <a:ext uri="{FF2B5EF4-FFF2-40B4-BE49-F238E27FC236}">
                        <a16:creationId xmlns:a16="http://schemas.microsoft.com/office/drawing/2014/main" id="{EA89FE85-7304-1D4C-AA99-1236878EA646}"/>
                      </a:ext>
                    </a:extLst>
                  </p:cNvPr>
                  <p:cNvPicPr/>
                  <p:nvPr/>
                </p:nvPicPr>
                <p:blipFill>
                  <a:blip r:embed="rId20"/>
                  <a:stretch>
                    <a:fillRect/>
                  </a:stretch>
                </p:blipFill>
                <p:spPr>
                  <a:xfrm>
                    <a:off x="2367082" y="3262672"/>
                    <a:ext cx="182880" cy="146160"/>
                  </a:xfrm>
                  <a:prstGeom prst="rect">
                    <a:avLst/>
                  </a:prstGeom>
                </p:spPr>
              </p:pic>
            </mc:Fallback>
          </mc:AlternateContent>
        </p:grpSp>
        <mc:AlternateContent xmlns:mc="http://schemas.openxmlformats.org/markup-compatibility/2006" xmlns:p14="http://schemas.microsoft.com/office/powerpoint/2010/main">
          <mc:Choice Requires="p14">
            <p:contentPart p14:bwMode="auto" r:id="rId21">
              <p14:nvContentPartPr>
                <p14:cNvPr id="31" name="Ink 30">
                  <a:extLst>
                    <a:ext uri="{FF2B5EF4-FFF2-40B4-BE49-F238E27FC236}">
                      <a16:creationId xmlns:a16="http://schemas.microsoft.com/office/drawing/2014/main" id="{080523D1-DDE1-AD4B-B9FE-F850244AC0AC}"/>
                    </a:ext>
                  </a:extLst>
                </p14:cNvPr>
                <p14:cNvContentPartPr/>
                <p14:nvPr/>
              </p14:nvContentPartPr>
              <p14:xfrm>
                <a:off x="1617202" y="3629512"/>
                <a:ext cx="85680" cy="54360"/>
              </p14:xfrm>
            </p:contentPart>
          </mc:Choice>
          <mc:Fallback xmlns="">
            <p:pic>
              <p:nvPicPr>
                <p:cNvPr id="31" name="Ink 30">
                  <a:extLst>
                    <a:ext uri="{FF2B5EF4-FFF2-40B4-BE49-F238E27FC236}">
                      <a16:creationId xmlns:a16="http://schemas.microsoft.com/office/drawing/2014/main" id="{080523D1-DDE1-AD4B-B9FE-F850244AC0AC}"/>
                    </a:ext>
                  </a:extLst>
                </p:cNvPr>
                <p:cNvPicPr/>
                <p:nvPr/>
              </p:nvPicPr>
              <p:blipFill>
                <a:blip r:embed="rId22"/>
                <a:stretch>
                  <a:fillRect/>
                </a:stretch>
              </p:blipFill>
              <p:spPr>
                <a:xfrm>
                  <a:off x="1554562" y="3566872"/>
                  <a:ext cx="211320" cy="180000"/>
                </a:xfrm>
                <a:prstGeom prst="rect">
                  <a:avLst/>
                </a:prstGeom>
              </p:spPr>
            </p:pic>
          </mc:Fallback>
        </mc:AlternateContent>
        <p:grpSp>
          <p:nvGrpSpPr>
            <p:cNvPr id="35" name="Group 34">
              <a:extLst>
                <a:ext uri="{FF2B5EF4-FFF2-40B4-BE49-F238E27FC236}">
                  <a16:creationId xmlns:a16="http://schemas.microsoft.com/office/drawing/2014/main" id="{05A55D4E-80A9-864F-BE6A-C1DAACD057F5}"/>
                </a:ext>
              </a:extLst>
            </p:cNvPr>
            <p:cNvGrpSpPr/>
            <p:nvPr/>
          </p:nvGrpSpPr>
          <p:grpSpPr>
            <a:xfrm>
              <a:off x="2422522" y="4231792"/>
              <a:ext cx="58320" cy="11160"/>
              <a:chOff x="2422522" y="4231792"/>
              <a:chExt cx="58320" cy="11160"/>
            </a:xfrm>
          </p:grpSpPr>
          <mc:AlternateContent xmlns:mc="http://schemas.openxmlformats.org/markup-compatibility/2006" xmlns:p14="http://schemas.microsoft.com/office/powerpoint/2010/main">
            <mc:Choice Requires="p14">
              <p:contentPart p14:bwMode="auto" r:id="rId23">
                <p14:nvContentPartPr>
                  <p14:cNvPr id="33" name="Ink 32">
                    <a:extLst>
                      <a:ext uri="{FF2B5EF4-FFF2-40B4-BE49-F238E27FC236}">
                        <a16:creationId xmlns:a16="http://schemas.microsoft.com/office/drawing/2014/main" id="{6EC4D62B-3DD6-014D-8E03-FC5CEFA34DFA}"/>
                      </a:ext>
                    </a:extLst>
                  </p14:cNvPr>
                  <p14:cNvContentPartPr/>
                  <p14:nvPr/>
                </p14:nvContentPartPr>
                <p14:xfrm>
                  <a:off x="2440882" y="4242592"/>
                  <a:ext cx="360" cy="360"/>
                </p14:xfrm>
              </p:contentPart>
            </mc:Choice>
            <mc:Fallback xmlns="">
              <p:pic>
                <p:nvPicPr>
                  <p:cNvPr id="33" name="Ink 32">
                    <a:extLst>
                      <a:ext uri="{FF2B5EF4-FFF2-40B4-BE49-F238E27FC236}">
                        <a16:creationId xmlns:a16="http://schemas.microsoft.com/office/drawing/2014/main" id="{6EC4D62B-3DD6-014D-8E03-FC5CEFA34DFA}"/>
                      </a:ext>
                    </a:extLst>
                  </p:cNvPr>
                  <p:cNvPicPr/>
                  <p:nvPr/>
                </p:nvPicPr>
                <p:blipFill>
                  <a:blip r:embed="rId16"/>
                  <a:stretch>
                    <a:fillRect/>
                  </a:stretch>
                </p:blipFill>
                <p:spPr>
                  <a:xfrm>
                    <a:off x="2377882" y="4179952"/>
                    <a:ext cx="126000" cy="126000"/>
                  </a:xfrm>
                  <a:prstGeom prst="rect">
                    <a:avLst/>
                  </a:prstGeom>
                </p:spPr>
              </p:pic>
            </mc:Fallback>
          </mc:AlternateContent>
          <mc:AlternateContent xmlns:mc="http://schemas.openxmlformats.org/markup-compatibility/2006" xmlns:p14="http://schemas.microsoft.com/office/powerpoint/2010/main">
            <mc:Choice Requires="p14">
              <p:contentPart p14:bwMode="auto" r:id="rId24">
                <p14:nvContentPartPr>
                  <p14:cNvPr id="34" name="Ink 33">
                    <a:extLst>
                      <a:ext uri="{FF2B5EF4-FFF2-40B4-BE49-F238E27FC236}">
                        <a16:creationId xmlns:a16="http://schemas.microsoft.com/office/drawing/2014/main" id="{9F344D47-85CF-9246-918C-8B3405B197B0}"/>
                      </a:ext>
                    </a:extLst>
                  </p14:cNvPr>
                  <p14:cNvContentPartPr/>
                  <p14:nvPr/>
                </p14:nvContentPartPr>
                <p14:xfrm>
                  <a:off x="2422522" y="4231792"/>
                  <a:ext cx="58320" cy="2160"/>
                </p14:xfrm>
              </p:contentPart>
            </mc:Choice>
            <mc:Fallback xmlns="">
              <p:pic>
                <p:nvPicPr>
                  <p:cNvPr id="34" name="Ink 33">
                    <a:extLst>
                      <a:ext uri="{FF2B5EF4-FFF2-40B4-BE49-F238E27FC236}">
                        <a16:creationId xmlns:a16="http://schemas.microsoft.com/office/drawing/2014/main" id="{9F344D47-85CF-9246-918C-8B3405B197B0}"/>
                      </a:ext>
                    </a:extLst>
                  </p:cNvPr>
                  <p:cNvPicPr/>
                  <p:nvPr/>
                </p:nvPicPr>
                <p:blipFill>
                  <a:blip r:embed="rId25"/>
                  <a:stretch>
                    <a:fillRect/>
                  </a:stretch>
                </p:blipFill>
                <p:spPr>
                  <a:xfrm>
                    <a:off x="2359882" y="4169152"/>
                    <a:ext cx="183960" cy="127800"/>
                  </a:xfrm>
                  <a:prstGeom prst="rect">
                    <a:avLst/>
                  </a:prstGeom>
                </p:spPr>
              </p:pic>
            </mc:Fallback>
          </mc:AlternateContent>
        </p:grpSp>
      </p:grp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A72BBF6A-3B7C-F147-A0F0-AEF1BD171212}"/>
              </a:ext>
            </a:extLst>
          </p:cNvPr>
          <p:cNvCxnSpPr>
            <a:cxnSpLocks/>
          </p:cNvCxnSpPr>
          <p:nvPr/>
        </p:nvCxnSpPr>
        <p:spPr>
          <a:xfrm flipH="1" flipV="1">
            <a:off x="2242159" y="2797849"/>
            <a:ext cx="2355953" cy="1176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6E676751-D4C3-BC48-953F-C101EA6F0991}"/>
              </a:ext>
            </a:extLst>
          </p:cNvPr>
          <p:cNvCxnSpPr>
            <a:cxnSpLocks/>
          </p:cNvCxnSpPr>
          <p:nvPr/>
        </p:nvCxnSpPr>
        <p:spPr>
          <a:xfrm flipH="1" flipV="1">
            <a:off x="2242159" y="4475169"/>
            <a:ext cx="2099826" cy="20547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>
            <a:extLst>
              <a:ext uri="{FF2B5EF4-FFF2-40B4-BE49-F238E27FC236}">
                <a16:creationId xmlns:a16="http://schemas.microsoft.com/office/drawing/2014/main" id="{6FE60961-0019-3C41-927A-FEC44FFFB09A}"/>
              </a:ext>
            </a:extLst>
          </p:cNvPr>
          <p:cNvCxnSpPr>
            <a:cxnSpLocks/>
          </p:cNvCxnSpPr>
          <p:nvPr/>
        </p:nvCxnSpPr>
        <p:spPr>
          <a:xfrm flipV="1">
            <a:off x="2253104" y="4109446"/>
            <a:ext cx="0" cy="353197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5" name="Picture 44">
            <a:extLst>
              <a:ext uri="{FF2B5EF4-FFF2-40B4-BE49-F238E27FC236}">
                <a16:creationId xmlns:a16="http://schemas.microsoft.com/office/drawing/2014/main" id="{369923B9-2B54-3442-872F-10441DC5178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26">
                    <a14:imgEffect>
                      <a14:backgroundRemoval t="2083" b="98810" l="9735" r="89381">
                        <a14:foregroundMark x1="25664" y1="21131" x2="25221" y2="55357"/>
                        <a14:foregroundMark x1="25221" y1="57440" x2="35841" y2="85417"/>
                        <a14:foregroundMark x1="35841" y1="85417" x2="72566" y2="85119"/>
                        <a14:foregroundMark x1="76991" y1="88690" x2="37168" y2="95536"/>
                        <a14:foregroundMark x1="37168" y1="95536" x2="17699" y2="94643"/>
                        <a14:foregroundMark x1="45575" y1="86012" x2="42920" y2="47321"/>
                        <a14:foregroundMark x1="43363" y1="47024" x2="49115" y2="69345"/>
                        <a14:foregroundMark x1="26106" y1="7738" x2="29204" y2="4762"/>
                        <a14:foregroundMark x1="29204" y1="4464" x2="23451" y2="16667"/>
                        <a14:foregroundMark x1="23451" y1="16369" x2="12389" y2="29464"/>
                        <a14:foregroundMark x1="12389" y1="29167" x2="12389" y2="49405"/>
                        <a14:foregroundMark x1="12389" y1="49107" x2="13717" y2="85417"/>
                        <a14:foregroundMark x1="39381" y1="72917" x2="48230" y2="41369"/>
                        <a14:foregroundMark x1="48230" y1="41369" x2="46903" y2="36905"/>
                        <a14:foregroundMark x1="46018" y1="37500" x2="12832" y2="95833"/>
                        <a14:foregroundMark x1="21681" y1="90179" x2="58407" y2="99107"/>
                        <a14:foregroundMark x1="58407" y1="99107" x2="71681" y2="95238"/>
                        <a14:foregroundMark x1="32743" y1="6845" x2="31416" y2="2381"/>
                        <a14:foregroundMark x1="57805" y1="4463" x2="70796" y2="5655"/>
                        <a14:foregroundMark x1="31858" y1="2083" x2="45203" y2="3307"/>
                        <a14:foregroundMark x1="70796" y1="5655" x2="63274" y2="33333"/>
                        <a14:foregroundMark x1="63274" y1="33333" x2="70796" y2="58631"/>
                        <a14:foregroundMark x1="70796" y1="58631" x2="84071" y2="32738"/>
                        <a14:foregroundMark x1="84071" y1="32738" x2="68584" y2="91667"/>
                        <a14:foregroundMark x1="43805" y1="47321" x2="44248" y2="29167"/>
                        <a14:backgroundMark x1="46460" y1="2381" x2="53097" y2="2381"/>
                        <a14:backgroundMark x1="53540" y1="5655" x2="50000" y2="4762"/>
                        <a14:backgroundMark x1="50442" y1="4762" x2="54425" y2="4762"/>
                        <a14:backgroundMark x1="54425" y1="4762" x2="57522" y2="4762"/>
                        <a14:backgroundMark x1="53540" y1="4167" x2="46018" y2="4167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flipH="1">
            <a:off x="766299" y="5399416"/>
            <a:ext cx="439184" cy="692292"/>
          </a:xfrm>
          <a:prstGeom prst="rect">
            <a:avLst/>
          </a:prstGeom>
        </p:spPr>
      </p:pic>
      <p:cxnSp>
        <p:nvCxnSpPr>
          <p:cNvPr id="48" name="Straight Connector 47">
            <a:extLst>
              <a:ext uri="{FF2B5EF4-FFF2-40B4-BE49-F238E27FC236}">
                <a16:creationId xmlns:a16="http://schemas.microsoft.com/office/drawing/2014/main" id="{C32D338E-9E8E-6744-9D79-AA91D9BFBA75}"/>
              </a:ext>
            </a:extLst>
          </p:cNvPr>
          <p:cNvCxnSpPr>
            <a:cxnSpLocks/>
          </p:cNvCxnSpPr>
          <p:nvPr/>
        </p:nvCxnSpPr>
        <p:spPr>
          <a:xfrm flipV="1">
            <a:off x="904916" y="3646697"/>
            <a:ext cx="1183" cy="858725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Straight Connector 58">
            <a:extLst>
              <a:ext uri="{FF2B5EF4-FFF2-40B4-BE49-F238E27FC236}">
                <a16:creationId xmlns:a16="http://schemas.microsoft.com/office/drawing/2014/main" id="{3C827D7E-CDDF-3F4A-8018-F2A337726593}"/>
              </a:ext>
            </a:extLst>
          </p:cNvPr>
          <p:cNvCxnSpPr>
            <a:cxnSpLocks/>
          </p:cNvCxnSpPr>
          <p:nvPr/>
        </p:nvCxnSpPr>
        <p:spPr>
          <a:xfrm flipV="1">
            <a:off x="2252638" y="4457000"/>
            <a:ext cx="0" cy="979394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Box 36">
            <a:extLst>
              <a:ext uri="{FF2B5EF4-FFF2-40B4-BE49-F238E27FC236}">
                <a16:creationId xmlns:a16="http://schemas.microsoft.com/office/drawing/2014/main" id="{0B2E01A4-BCF8-5142-B670-0A1FBC5C7D98}"/>
              </a:ext>
            </a:extLst>
          </p:cNvPr>
          <p:cNvSpPr txBox="1"/>
          <p:nvPr/>
        </p:nvSpPr>
        <p:spPr>
          <a:xfrm>
            <a:off x="5191883" y="4535622"/>
            <a:ext cx="3225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dirty="0">
                <a:latin typeface="Nunito Sans" pitchFamily="2" charset="77"/>
              </a:rPr>
              <a:t>+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AE1678FC-02B1-0642-A54A-43F7AC844167}"/>
              </a:ext>
            </a:extLst>
          </p:cNvPr>
          <p:cNvSpPr txBox="1"/>
          <p:nvPr/>
        </p:nvSpPr>
        <p:spPr>
          <a:xfrm>
            <a:off x="3722683" y="4535622"/>
            <a:ext cx="2824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dirty="0">
                <a:latin typeface="Nunito Sans" pitchFamily="2" charset="77"/>
              </a:rPr>
              <a:t>-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56056B03-2FF4-1F45-B5E1-384266AB1E6C}"/>
              </a:ext>
            </a:extLst>
          </p:cNvPr>
          <p:cNvSpPr txBox="1"/>
          <p:nvPr/>
        </p:nvSpPr>
        <p:spPr>
          <a:xfrm>
            <a:off x="513598" y="5344305"/>
            <a:ext cx="3225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dirty="0">
                <a:latin typeface="Nunito Sans" pitchFamily="2" charset="77"/>
              </a:rPr>
              <a:t>+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FDA719AB-8052-A247-B38A-761A413FFE05}"/>
              </a:ext>
            </a:extLst>
          </p:cNvPr>
          <p:cNvSpPr txBox="1"/>
          <p:nvPr/>
        </p:nvSpPr>
        <p:spPr>
          <a:xfrm>
            <a:off x="1161337" y="5348606"/>
            <a:ext cx="2824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dirty="0">
                <a:latin typeface="Nunito Sans" pitchFamily="2" charset="77"/>
              </a:rPr>
              <a:t>-</a:t>
            </a:r>
          </a:p>
        </p:txBody>
      </p:sp>
    </p:spTree>
    <p:extLst>
      <p:ext uri="{BB962C8B-B14F-4D97-AF65-F5344CB8AC3E}">
        <p14:creationId xmlns:p14="http://schemas.microsoft.com/office/powerpoint/2010/main" val="322771846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Group 35">
            <a:extLst>
              <a:ext uri="{FF2B5EF4-FFF2-40B4-BE49-F238E27FC236}">
                <a16:creationId xmlns:a16="http://schemas.microsoft.com/office/drawing/2014/main" id="{448F786F-30EF-224F-87AD-E4B423A41E55}"/>
              </a:ext>
            </a:extLst>
          </p:cNvPr>
          <p:cNvGrpSpPr/>
          <p:nvPr/>
        </p:nvGrpSpPr>
        <p:grpSpPr>
          <a:xfrm>
            <a:off x="805810" y="2797849"/>
            <a:ext cx="1751037" cy="1668000"/>
            <a:chOff x="854704" y="2943254"/>
            <a:chExt cx="1751037" cy="1668000"/>
          </a:xfrm>
        </p:grpSpPr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48D85843-1D11-E34D-95DF-301D5C20EE7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l="7732" t="16294" r="37680" b="21187"/>
            <a:stretch/>
          </p:blipFill>
          <p:spPr>
            <a:xfrm>
              <a:off x="872566" y="2943254"/>
              <a:ext cx="1733175" cy="1587969"/>
            </a:xfrm>
            <a:prstGeom prst="rect">
              <a:avLst/>
            </a:prstGeom>
          </p:spPr>
        </p:pic>
        <mc:AlternateContent xmlns:mc="http://schemas.openxmlformats.org/markup-compatibility/2006" xmlns:p14="http://schemas.microsoft.com/office/powerpoint/2010/main">
          <mc:Choice Requires="p14">
            <p:contentPart p14:bwMode="auto" r:id="rId3">
              <p14:nvContentPartPr>
                <p14:cNvPr id="19" name="Ink 18">
                  <a:extLst>
                    <a:ext uri="{FF2B5EF4-FFF2-40B4-BE49-F238E27FC236}">
                      <a16:creationId xmlns:a16="http://schemas.microsoft.com/office/drawing/2014/main" id="{7A904590-CCC2-8344-A76E-8E70A1C682DA}"/>
                    </a:ext>
                  </a:extLst>
                </p14:cNvPr>
                <p14:cNvContentPartPr/>
                <p14:nvPr/>
              </p14:nvContentPartPr>
              <p14:xfrm>
                <a:off x="1821195" y="4155165"/>
                <a:ext cx="51840" cy="37800"/>
              </p14:xfrm>
            </p:contentPart>
          </mc:Choice>
          <mc:Fallback xmlns="">
            <p:pic>
              <p:nvPicPr>
                <p:cNvPr id="19" name="Ink 18">
                  <a:extLst>
                    <a:ext uri="{FF2B5EF4-FFF2-40B4-BE49-F238E27FC236}">
                      <a16:creationId xmlns:a16="http://schemas.microsoft.com/office/drawing/2014/main" id="{7A904590-CCC2-8344-A76E-8E70A1C682DA}"/>
                    </a:ext>
                  </a:extLst>
                </p:cNvPr>
                <p:cNvPicPr/>
                <p:nvPr/>
              </p:nvPicPr>
              <p:blipFill>
                <a:blip r:embed="rId4"/>
                <a:stretch>
                  <a:fillRect/>
                </a:stretch>
              </p:blipFill>
              <p:spPr>
                <a:xfrm>
                  <a:off x="1758195" y="4092165"/>
                  <a:ext cx="177480" cy="163440"/>
                </a:xfrm>
                <a:prstGeom prst="rect">
                  <a:avLst/>
                </a:prstGeom>
              </p:spPr>
            </p:pic>
          </mc:Fallback>
        </mc:AlternateContent>
        <p:grpSp>
          <p:nvGrpSpPr>
            <p:cNvPr id="24" name="Group 23">
              <a:extLst>
                <a:ext uri="{FF2B5EF4-FFF2-40B4-BE49-F238E27FC236}">
                  <a16:creationId xmlns:a16="http://schemas.microsoft.com/office/drawing/2014/main" id="{21E1454D-BBD5-AC48-A55C-A031E62D6608}"/>
                </a:ext>
              </a:extLst>
            </p:cNvPr>
            <p:cNvGrpSpPr/>
            <p:nvPr/>
          </p:nvGrpSpPr>
          <p:grpSpPr>
            <a:xfrm>
              <a:off x="854704" y="3935534"/>
              <a:ext cx="1198440" cy="675720"/>
              <a:chOff x="854704" y="3935534"/>
              <a:chExt cx="1198440" cy="675720"/>
            </a:xfrm>
          </p:grpSpPr>
          <mc:AlternateContent xmlns:mc="http://schemas.openxmlformats.org/markup-compatibility/2006" xmlns:p14="http://schemas.microsoft.com/office/powerpoint/2010/main">
            <mc:Choice Requires="p14">
              <p:contentPart p14:bwMode="auto" r:id="rId5">
                <p14:nvContentPartPr>
                  <p14:cNvPr id="15" name="Ink 14">
                    <a:extLst>
                      <a:ext uri="{FF2B5EF4-FFF2-40B4-BE49-F238E27FC236}">
                        <a16:creationId xmlns:a16="http://schemas.microsoft.com/office/drawing/2014/main" id="{CF1FC9AA-1BBA-EA41-AB24-980665442FDA}"/>
                      </a:ext>
                    </a:extLst>
                  </p14:cNvPr>
                  <p14:cNvContentPartPr/>
                  <p14:nvPr/>
                </p14:nvContentPartPr>
                <p14:xfrm>
                  <a:off x="871264" y="3935534"/>
                  <a:ext cx="1181880" cy="675720"/>
                </p14:xfrm>
              </p:contentPart>
            </mc:Choice>
            <mc:Fallback xmlns="">
              <p:pic>
                <p:nvPicPr>
                  <p:cNvPr id="15" name="Ink 14">
                    <a:extLst>
                      <a:ext uri="{FF2B5EF4-FFF2-40B4-BE49-F238E27FC236}">
                        <a16:creationId xmlns:a16="http://schemas.microsoft.com/office/drawing/2014/main" id="{CF1FC9AA-1BBA-EA41-AB24-980665442FDA}"/>
                      </a:ext>
                    </a:extLst>
                  </p:cNvPr>
                  <p:cNvPicPr/>
                  <p:nvPr/>
                </p:nvPicPr>
                <p:blipFill>
                  <a:blip r:embed="rId6"/>
                  <a:stretch>
                    <a:fillRect/>
                  </a:stretch>
                </p:blipFill>
                <p:spPr>
                  <a:xfrm>
                    <a:off x="808264" y="3872534"/>
                    <a:ext cx="1307520" cy="801360"/>
                  </a:xfrm>
                  <a:prstGeom prst="rect">
                    <a:avLst/>
                  </a:prstGeom>
                </p:spPr>
              </p:pic>
            </mc:Fallback>
          </mc:AlternateContent>
          <mc:AlternateContent xmlns:mc="http://schemas.openxmlformats.org/markup-compatibility/2006" xmlns:p14="http://schemas.microsoft.com/office/powerpoint/2010/main">
            <mc:Choice Requires="p14">
              <p:contentPart p14:bwMode="auto" r:id="rId7">
                <p14:nvContentPartPr>
                  <p14:cNvPr id="16" name="Ink 15">
                    <a:extLst>
                      <a:ext uri="{FF2B5EF4-FFF2-40B4-BE49-F238E27FC236}">
                        <a16:creationId xmlns:a16="http://schemas.microsoft.com/office/drawing/2014/main" id="{68FEED04-7BA1-8C4E-944F-3D325A486EFC}"/>
                      </a:ext>
                    </a:extLst>
                  </p14:cNvPr>
                  <p14:cNvContentPartPr/>
                  <p14:nvPr/>
                </p14:nvContentPartPr>
                <p14:xfrm>
                  <a:off x="854704" y="4275374"/>
                  <a:ext cx="551160" cy="155880"/>
                </p14:xfrm>
              </p:contentPart>
            </mc:Choice>
            <mc:Fallback xmlns="">
              <p:pic>
                <p:nvPicPr>
                  <p:cNvPr id="16" name="Ink 15">
                    <a:extLst>
                      <a:ext uri="{FF2B5EF4-FFF2-40B4-BE49-F238E27FC236}">
                        <a16:creationId xmlns:a16="http://schemas.microsoft.com/office/drawing/2014/main" id="{68FEED04-7BA1-8C4E-944F-3D325A486EFC}"/>
                      </a:ext>
                    </a:extLst>
                  </p:cNvPr>
                  <p:cNvPicPr/>
                  <p:nvPr/>
                </p:nvPicPr>
                <p:blipFill>
                  <a:blip r:embed="rId8"/>
                  <a:stretch>
                    <a:fillRect/>
                  </a:stretch>
                </p:blipFill>
                <p:spPr>
                  <a:xfrm>
                    <a:off x="792064" y="4212734"/>
                    <a:ext cx="676800" cy="281520"/>
                  </a:xfrm>
                  <a:prstGeom prst="rect">
                    <a:avLst/>
                  </a:prstGeom>
                </p:spPr>
              </p:pic>
            </mc:Fallback>
          </mc:AlternateContent>
          <mc:AlternateContent xmlns:mc="http://schemas.openxmlformats.org/markup-compatibility/2006" xmlns:p14="http://schemas.microsoft.com/office/powerpoint/2010/main">
            <mc:Choice Requires="p14">
              <p:contentPart p14:bwMode="auto" r:id="rId9">
                <p14:nvContentPartPr>
                  <p14:cNvPr id="21" name="Ink 20">
                    <a:extLst>
                      <a:ext uri="{FF2B5EF4-FFF2-40B4-BE49-F238E27FC236}">
                        <a16:creationId xmlns:a16="http://schemas.microsoft.com/office/drawing/2014/main" id="{3A5EAFBA-588E-B544-9806-2B29320C420D}"/>
                      </a:ext>
                    </a:extLst>
                  </p14:cNvPr>
                  <p14:cNvContentPartPr/>
                  <p14:nvPr/>
                </p14:nvContentPartPr>
                <p14:xfrm>
                  <a:off x="1805624" y="4145469"/>
                  <a:ext cx="37440" cy="22320"/>
                </p14:xfrm>
              </p:contentPart>
            </mc:Choice>
            <mc:Fallback xmlns="">
              <p:pic>
                <p:nvPicPr>
                  <p:cNvPr id="21" name="Ink 20">
                    <a:extLst>
                      <a:ext uri="{FF2B5EF4-FFF2-40B4-BE49-F238E27FC236}">
                        <a16:creationId xmlns:a16="http://schemas.microsoft.com/office/drawing/2014/main" id="{3A5EAFBA-588E-B544-9806-2B29320C420D}"/>
                      </a:ext>
                    </a:extLst>
                  </p:cNvPr>
                  <p:cNvPicPr/>
                  <p:nvPr/>
                </p:nvPicPr>
                <p:blipFill>
                  <a:blip r:embed="rId10"/>
                  <a:stretch>
                    <a:fillRect/>
                  </a:stretch>
                </p:blipFill>
                <p:spPr>
                  <a:xfrm>
                    <a:off x="1742984" y="4082829"/>
                    <a:ext cx="163080" cy="147960"/>
                  </a:xfrm>
                  <a:prstGeom prst="rect">
                    <a:avLst/>
                  </a:prstGeom>
                </p:spPr>
              </p:pic>
            </mc:Fallback>
          </mc:AlternateContent>
          <mc:AlternateContent xmlns:mc="http://schemas.openxmlformats.org/markup-compatibility/2006" xmlns:p14="http://schemas.microsoft.com/office/powerpoint/2010/main">
            <mc:Choice Requires="p14">
              <p:contentPart p14:bwMode="auto" r:id="rId11">
                <p14:nvContentPartPr>
                  <p14:cNvPr id="23" name="Ink 22">
                    <a:extLst>
                      <a:ext uri="{FF2B5EF4-FFF2-40B4-BE49-F238E27FC236}">
                        <a16:creationId xmlns:a16="http://schemas.microsoft.com/office/drawing/2014/main" id="{E4E36B1F-8A84-6247-920D-9D0DAEE60617}"/>
                      </a:ext>
                    </a:extLst>
                  </p14:cNvPr>
                  <p14:cNvContentPartPr/>
                  <p14:nvPr/>
                </p14:nvContentPartPr>
                <p14:xfrm>
                  <a:off x="1830824" y="4155189"/>
                  <a:ext cx="360" cy="360"/>
                </p14:xfrm>
              </p:contentPart>
            </mc:Choice>
            <mc:Fallback xmlns="">
              <p:pic>
                <p:nvPicPr>
                  <p:cNvPr id="23" name="Ink 22">
                    <a:extLst>
                      <a:ext uri="{FF2B5EF4-FFF2-40B4-BE49-F238E27FC236}">
                        <a16:creationId xmlns:a16="http://schemas.microsoft.com/office/drawing/2014/main" id="{E4E36B1F-8A84-6247-920D-9D0DAEE60617}"/>
                      </a:ext>
                    </a:extLst>
                  </p:cNvPr>
                  <p:cNvPicPr/>
                  <p:nvPr/>
                </p:nvPicPr>
                <p:blipFill>
                  <a:blip r:embed="rId12"/>
                  <a:stretch>
                    <a:fillRect/>
                  </a:stretch>
                </p:blipFill>
                <p:spPr>
                  <a:xfrm>
                    <a:off x="1768184" y="4092189"/>
                    <a:ext cx="126000" cy="126000"/>
                  </a:xfrm>
                  <a:prstGeom prst="rect">
                    <a:avLst/>
                  </a:prstGeom>
                </p:spPr>
              </p:pic>
            </mc:Fallback>
          </mc:AlternateContent>
        </p:grpSp>
        <p:grpSp>
          <p:nvGrpSpPr>
            <p:cNvPr id="30" name="Group 29">
              <a:extLst>
                <a:ext uri="{FF2B5EF4-FFF2-40B4-BE49-F238E27FC236}">
                  <a16:creationId xmlns:a16="http://schemas.microsoft.com/office/drawing/2014/main" id="{9F4A5052-19C6-8F4E-8D57-6B7C4023785F}"/>
                </a:ext>
              </a:extLst>
            </p:cNvPr>
            <p:cNvGrpSpPr/>
            <p:nvPr/>
          </p:nvGrpSpPr>
          <p:grpSpPr>
            <a:xfrm>
              <a:off x="2430082" y="3325312"/>
              <a:ext cx="57240" cy="29520"/>
              <a:chOff x="2430082" y="3325312"/>
              <a:chExt cx="57240" cy="29520"/>
            </a:xfrm>
          </p:grpSpPr>
          <mc:AlternateContent xmlns:mc="http://schemas.openxmlformats.org/markup-compatibility/2006" xmlns:p14="http://schemas.microsoft.com/office/powerpoint/2010/main">
            <mc:Choice Requires="p14">
              <p:contentPart p14:bwMode="auto" r:id="rId13">
                <p14:nvContentPartPr>
                  <p14:cNvPr id="26" name="Ink 25">
                    <a:extLst>
                      <a:ext uri="{FF2B5EF4-FFF2-40B4-BE49-F238E27FC236}">
                        <a16:creationId xmlns:a16="http://schemas.microsoft.com/office/drawing/2014/main" id="{97CC8B87-2647-DD40-9811-2981D03C6A42}"/>
                      </a:ext>
                    </a:extLst>
                  </p14:cNvPr>
                  <p14:cNvContentPartPr/>
                  <p14:nvPr/>
                </p14:nvContentPartPr>
                <p14:xfrm>
                  <a:off x="2444842" y="3354472"/>
                  <a:ext cx="360" cy="360"/>
                </p14:xfrm>
              </p:contentPart>
            </mc:Choice>
            <mc:Fallback xmlns="">
              <p:pic>
                <p:nvPicPr>
                  <p:cNvPr id="26" name="Ink 25">
                    <a:extLst>
                      <a:ext uri="{FF2B5EF4-FFF2-40B4-BE49-F238E27FC236}">
                        <a16:creationId xmlns:a16="http://schemas.microsoft.com/office/drawing/2014/main" id="{97CC8B87-2647-DD40-9811-2981D03C6A42}"/>
                      </a:ext>
                    </a:extLst>
                  </p:cNvPr>
                  <p:cNvPicPr/>
                  <p:nvPr/>
                </p:nvPicPr>
                <p:blipFill>
                  <a:blip r:embed="rId12"/>
                  <a:stretch>
                    <a:fillRect/>
                  </a:stretch>
                </p:blipFill>
                <p:spPr>
                  <a:xfrm>
                    <a:off x="2381842" y="3291832"/>
                    <a:ext cx="126000" cy="126000"/>
                  </a:xfrm>
                  <a:prstGeom prst="rect">
                    <a:avLst/>
                  </a:prstGeom>
                </p:spPr>
              </p:pic>
            </mc:Fallback>
          </mc:AlternateContent>
          <mc:AlternateContent xmlns:mc="http://schemas.openxmlformats.org/markup-compatibility/2006" xmlns:p14="http://schemas.microsoft.com/office/powerpoint/2010/main">
            <mc:Choice Requires="p14">
              <p:contentPart p14:bwMode="auto" r:id="rId14">
                <p14:nvContentPartPr>
                  <p14:cNvPr id="27" name="Ink 26">
                    <a:extLst>
                      <a:ext uri="{FF2B5EF4-FFF2-40B4-BE49-F238E27FC236}">
                        <a16:creationId xmlns:a16="http://schemas.microsoft.com/office/drawing/2014/main" id="{9AF63AED-1E0F-DD42-9D91-C7D442637409}"/>
                      </a:ext>
                    </a:extLst>
                  </p14:cNvPr>
                  <p14:cNvContentPartPr/>
                  <p14:nvPr/>
                </p14:nvContentPartPr>
                <p14:xfrm>
                  <a:off x="2439802" y="3346192"/>
                  <a:ext cx="360" cy="360"/>
                </p14:xfrm>
              </p:contentPart>
            </mc:Choice>
            <mc:Fallback xmlns="">
              <p:pic>
                <p:nvPicPr>
                  <p:cNvPr id="27" name="Ink 26">
                    <a:extLst>
                      <a:ext uri="{FF2B5EF4-FFF2-40B4-BE49-F238E27FC236}">
                        <a16:creationId xmlns:a16="http://schemas.microsoft.com/office/drawing/2014/main" id="{9AF63AED-1E0F-DD42-9D91-C7D442637409}"/>
                      </a:ext>
                    </a:extLst>
                  </p:cNvPr>
                  <p:cNvPicPr/>
                  <p:nvPr/>
                </p:nvPicPr>
                <p:blipFill>
                  <a:blip r:embed="rId12"/>
                  <a:stretch>
                    <a:fillRect/>
                  </a:stretch>
                </p:blipFill>
                <p:spPr>
                  <a:xfrm>
                    <a:off x="2376802" y="3283192"/>
                    <a:ext cx="126000" cy="126000"/>
                  </a:xfrm>
                  <a:prstGeom prst="rect">
                    <a:avLst/>
                  </a:prstGeom>
                </p:spPr>
              </p:pic>
            </mc:Fallback>
          </mc:AlternateContent>
          <mc:AlternateContent xmlns:mc="http://schemas.openxmlformats.org/markup-compatibility/2006" xmlns:p14="http://schemas.microsoft.com/office/powerpoint/2010/main">
            <mc:Choice Requires="p14">
              <p:contentPart p14:bwMode="auto" r:id="rId15">
                <p14:nvContentPartPr>
                  <p14:cNvPr id="29" name="Ink 28">
                    <a:extLst>
                      <a:ext uri="{FF2B5EF4-FFF2-40B4-BE49-F238E27FC236}">
                        <a16:creationId xmlns:a16="http://schemas.microsoft.com/office/drawing/2014/main" id="{EA89FE85-7304-1D4C-AA99-1236878EA646}"/>
                      </a:ext>
                    </a:extLst>
                  </p14:cNvPr>
                  <p14:cNvContentPartPr/>
                  <p14:nvPr/>
                </p14:nvContentPartPr>
                <p14:xfrm>
                  <a:off x="2430082" y="3325312"/>
                  <a:ext cx="57240" cy="20520"/>
                </p14:xfrm>
              </p:contentPart>
            </mc:Choice>
            <mc:Fallback xmlns="">
              <p:pic>
                <p:nvPicPr>
                  <p:cNvPr id="29" name="Ink 28">
                    <a:extLst>
                      <a:ext uri="{FF2B5EF4-FFF2-40B4-BE49-F238E27FC236}">
                        <a16:creationId xmlns:a16="http://schemas.microsoft.com/office/drawing/2014/main" id="{EA89FE85-7304-1D4C-AA99-1236878EA646}"/>
                      </a:ext>
                    </a:extLst>
                  </p:cNvPr>
                  <p:cNvPicPr/>
                  <p:nvPr/>
                </p:nvPicPr>
                <p:blipFill>
                  <a:blip r:embed="rId16"/>
                  <a:stretch>
                    <a:fillRect/>
                  </a:stretch>
                </p:blipFill>
                <p:spPr>
                  <a:xfrm>
                    <a:off x="2367082" y="3262672"/>
                    <a:ext cx="182880" cy="146160"/>
                  </a:xfrm>
                  <a:prstGeom prst="rect">
                    <a:avLst/>
                  </a:prstGeom>
                </p:spPr>
              </p:pic>
            </mc:Fallback>
          </mc:AlternateContent>
        </p:grpSp>
        <mc:AlternateContent xmlns:mc="http://schemas.openxmlformats.org/markup-compatibility/2006" xmlns:p14="http://schemas.microsoft.com/office/powerpoint/2010/main">
          <mc:Choice Requires="p14">
            <p:contentPart p14:bwMode="auto" r:id="rId17">
              <p14:nvContentPartPr>
                <p14:cNvPr id="31" name="Ink 30">
                  <a:extLst>
                    <a:ext uri="{FF2B5EF4-FFF2-40B4-BE49-F238E27FC236}">
                      <a16:creationId xmlns:a16="http://schemas.microsoft.com/office/drawing/2014/main" id="{080523D1-DDE1-AD4B-B9FE-F850244AC0AC}"/>
                    </a:ext>
                  </a:extLst>
                </p14:cNvPr>
                <p14:cNvContentPartPr/>
                <p14:nvPr/>
              </p14:nvContentPartPr>
              <p14:xfrm>
                <a:off x="1617202" y="3629512"/>
                <a:ext cx="85680" cy="54360"/>
              </p14:xfrm>
            </p:contentPart>
          </mc:Choice>
          <mc:Fallback xmlns="">
            <p:pic>
              <p:nvPicPr>
                <p:cNvPr id="31" name="Ink 30">
                  <a:extLst>
                    <a:ext uri="{FF2B5EF4-FFF2-40B4-BE49-F238E27FC236}">
                      <a16:creationId xmlns:a16="http://schemas.microsoft.com/office/drawing/2014/main" id="{080523D1-DDE1-AD4B-B9FE-F850244AC0AC}"/>
                    </a:ext>
                  </a:extLst>
                </p:cNvPr>
                <p:cNvPicPr/>
                <p:nvPr/>
              </p:nvPicPr>
              <p:blipFill>
                <a:blip r:embed="rId18"/>
                <a:stretch>
                  <a:fillRect/>
                </a:stretch>
              </p:blipFill>
              <p:spPr>
                <a:xfrm>
                  <a:off x="1554562" y="3566872"/>
                  <a:ext cx="211320" cy="180000"/>
                </a:xfrm>
                <a:prstGeom prst="rect">
                  <a:avLst/>
                </a:prstGeom>
              </p:spPr>
            </p:pic>
          </mc:Fallback>
        </mc:AlternateContent>
        <p:grpSp>
          <p:nvGrpSpPr>
            <p:cNvPr id="35" name="Group 34">
              <a:extLst>
                <a:ext uri="{FF2B5EF4-FFF2-40B4-BE49-F238E27FC236}">
                  <a16:creationId xmlns:a16="http://schemas.microsoft.com/office/drawing/2014/main" id="{05A55D4E-80A9-864F-BE6A-C1DAACD057F5}"/>
                </a:ext>
              </a:extLst>
            </p:cNvPr>
            <p:cNvGrpSpPr/>
            <p:nvPr/>
          </p:nvGrpSpPr>
          <p:grpSpPr>
            <a:xfrm>
              <a:off x="2422522" y="4231792"/>
              <a:ext cx="58320" cy="11160"/>
              <a:chOff x="2422522" y="4231792"/>
              <a:chExt cx="58320" cy="11160"/>
            </a:xfrm>
          </p:grpSpPr>
          <mc:AlternateContent xmlns:mc="http://schemas.openxmlformats.org/markup-compatibility/2006" xmlns:p14="http://schemas.microsoft.com/office/powerpoint/2010/main">
            <mc:Choice Requires="p14">
              <p:contentPart p14:bwMode="auto" r:id="rId19">
                <p14:nvContentPartPr>
                  <p14:cNvPr id="33" name="Ink 32">
                    <a:extLst>
                      <a:ext uri="{FF2B5EF4-FFF2-40B4-BE49-F238E27FC236}">
                        <a16:creationId xmlns:a16="http://schemas.microsoft.com/office/drawing/2014/main" id="{6EC4D62B-3DD6-014D-8E03-FC5CEFA34DFA}"/>
                      </a:ext>
                    </a:extLst>
                  </p14:cNvPr>
                  <p14:cNvContentPartPr/>
                  <p14:nvPr/>
                </p14:nvContentPartPr>
                <p14:xfrm>
                  <a:off x="2440882" y="4242592"/>
                  <a:ext cx="360" cy="360"/>
                </p14:xfrm>
              </p:contentPart>
            </mc:Choice>
            <mc:Fallback xmlns="">
              <p:pic>
                <p:nvPicPr>
                  <p:cNvPr id="33" name="Ink 32">
                    <a:extLst>
                      <a:ext uri="{FF2B5EF4-FFF2-40B4-BE49-F238E27FC236}">
                        <a16:creationId xmlns:a16="http://schemas.microsoft.com/office/drawing/2014/main" id="{6EC4D62B-3DD6-014D-8E03-FC5CEFA34DFA}"/>
                      </a:ext>
                    </a:extLst>
                  </p:cNvPr>
                  <p:cNvPicPr/>
                  <p:nvPr/>
                </p:nvPicPr>
                <p:blipFill>
                  <a:blip r:embed="rId12"/>
                  <a:stretch>
                    <a:fillRect/>
                  </a:stretch>
                </p:blipFill>
                <p:spPr>
                  <a:xfrm>
                    <a:off x="2377882" y="4179952"/>
                    <a:ext cx="126000" cy="126000"/>
                  </a:xfrm>
                  <a:prstGeom prst="rect">
                    <a:avLst/>
                  </a:prstGeom>
                </p:spPr>
              </p:pic>
            </mc:Fallback>
          </mc:AlternateContent>
          <mc:AlternateContent xmlns:mc="http://schemas.openxmlformats.org/markup-compatibility/2006" xmlns:p14="http://schemas.microsoft.com/office/powerpoint/2010/main">
            <mc:Choice Requires="p14">
              <p:contentPart p14:bwMode="auto" r:id="rId20">
                <p14:nvContentPartPr>
                  <p14:cNvPr id="34" name="Ink 33">
                    <a:extLst>
                      <a:ext uri="{FF2B5EF4-FFF2-40B4-BE49-F238E27FC236}">
                        <a16:creationId xmlns:a16="http://schemas.microsoft.com/office/drawing/2014/main" id="{9F344D47-85CF-9246-918C-8B3405B197B0}"/>
                      </a:ext>
                    </a:extLst>
                  </p14:cNvPr>
                  <p14:cNvContentPartPr/>
                  <p14:nvPr/>
                </p14:nvContentPartPr>
                <p14:xfrm>
                  <a:off x="2422522" y="4231792"/>
                  <a:ext cx="58320" cy="2160"/>
                </p14:xfrm>
              </p:contentPart>
            </mc:Choice>
            <mc:Fallback xmlns="">
              <p:pic>
                <p:nvPicPr>
                  <p:cNvPr id="34" name="Ink 33">
                    <a:extLst>
                      <a:ext uri="{FF2B5EF4-FFF2-40B4-BE49-F238E27FC236}">
                        <a16:creationId xmlns:a16="http://schemas.microsoft.com/office/drawing/2014/main" id="{9F344D47-85CF-9246-918C-8B3405B197B0}"/>
                      </a:ext>
                    </a:extLst>
                  </p:cNvPr>
                  <p:cNvPicPr/>
                  <p:nvPr/>
                </p:nvPicPr>
                <p:blipFill>
                  <a:blip r:embed="rId21"/>
                  <a:stretch>
                    <a:fillRect/>
                  </a:stretch>
                </p:blipFill>
                <p:spPr>
                  <a:xfrm>
                    <a:off x="2359882" y="4169152"/>
                    <a:ext cx="183960" cy="127800"/>
                  </a:xfrm>
                  <a:prstGeom prst="rect">
                    <a:avLst/>
                  </a:prstGeom>
                </p:spPr>
              </p:pic>
            </mc:Fallback>
          </mc:AlternateContent>
        </p:grpSp>
      </p:grpSp>
      <p:cxnSp>
        <p:nvCxnSpPr>
          <p:cNvPr id="52" name="Straight Connector 51">
            <a:extLst>
              <a:ext uri="{FF2B5EF4-FFF2-40B4-BE49-F238E27FC236}">
                <a16:creationId xmlns:a16="http://schemas.microsoft.com/office/drawing/2014/main" id="{F4860F64-9225-7F4B-8EA6-79848C56D727}"/>
              </a:ext>
            </a:extLst>
          </p:cNvPr>
          <p:cNvCxnSpPr>
            <a:cxnSpLocks/>
          </p:cNvCxnSpPr>
          <p:nvPr/>
        </p:nvCxnSpPr>
        <p:spPr>
          <a:xfrm flipV="1">
            <a:off x="907886" y="3642290"/>
            <a:ext cx="0" cy="2299546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Straight Connector 60">
            <a:extLst>
              <a:ext uri="{FF2B5EF4-FFF2-40B4-BE49-F238E27FC236}">
                <a16:creationId xmlns:a16="http://schemas.microsoft.com/office/drawing/2014/main" id="{027635CF-0D43-2045-96FE-35F8EE6B23EF}"/>
              </a:ext>
            </a:extLst>
          </p:cNvPr>
          <p:cNvCxnSpPr>
            <a:cxnSpLocks/>
          </p:cNvCxnSpPr>
          <p:nvPr/>
        </p:nvCxnSpPr>
        <p:spPr>
          <a:xfrm flipH="1">
            <a:off x="1083738" y="5436394"/>
            <a:ext cx="1168900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>
            <a:extLst>
              <a:ext uri="{FF2B5EF4-FFF2-40B4-BE49-F238E27FC236}">
                <a16:creationId xmlns:a16="http://schemas.microsoft.com/office/drawing/2014/main" id="{DC847DEE-FE7F-6B4B-89AD-696803EA84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 Transistor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9F89CD2F-79F9-2945-8782-8CED27270E87}"/>
              </a:ext>
            </a:extLst>
          </p:cNvPr>
          <p:cNvCxnSpPr>
            <a:cxnSpLocks/>
          </p:cNvCxnSpPr>
          <p:nvPr/>
        </p:nvCxnSpPr>
        <p:spPr>
          <a:xfrm flipH="1" flipV="1">
            <a:off x="4825272" y="4505422"/>
            <a:ext cx="2459504" cy="1176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Picture 7">
            <a:extLst>
              <a:ext uri="{FF2B5EF4-FFF2-40B4-BE49-F238E27FC236}">
                <a16:creationId xmlns:a16="http://schemas.microsoft.com/office/drawing/2014/main" id="{71E51DAC-61B0-AA48-9936-C87E7D774138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BEBA8EAE-BF5A-486C-A8C5-ECC9F3942E4B}">
                <a14:imgProps xmlns:a14="http://schemas.microsoft.com/office/drawing/2010/main">
                  <a14:imgLayer r:embed="rId23">
                    <a14:imgEffect>
                      <a14:backgroundRemoval t="2083" b="98810" l="9735" r="89381">
                        <a14:foregroundMark x1="25664" y1="21131" x2="25221" y2="55357"/>
                        <a14:foregroundMark x1="25221" y1="57440" x2="35841" y2="85417"/>
                        <a14:foregroundMark x1="35841" y1="85417" x2="72566" y2="85119"/>
                        <a14:foregroundMark x1="76991" y1="88690" x2="37168" y2="95536"/>
                        <a14:foregroundMark x1="37168" y1="95536" x2="17699" y2="94643"/>
                        <a14:foregroundMark x1="45575" y1="86012" x2="42920" y2="47321"/>
                        <a14:foregroundMark x1="43363" y1="47024" x2="49115" y2="69345"/>
                        <a14:foregroundMark x1="26106" y1="7738" x2="29204" y2="4762"/>
                        <a14:foregroundMark x1="29204" y1="4464" x2="23451" y2="16667"/>
                        <a14:foregroundMark x1="23451" y1="16369" x2="12389" y2="29464"/>
                        <a14:foregroundMark x1="12389" y1="29167" x2="12389" y2="49405"/>
                        <a14:foregroundMark x1="12389" y1="49107" x2="13717" y2="85417"/>
                        <a14:foregroundMark x1="39381" y1="72917" x2="48230" y2="41369"/>
                        <a14:foregroundMark x1="48230" y1="41369" x2="46903" y2="36905"/>
                        <a14:foregroundMark x1="46018" y1="37500" x2="12832" y2="95833"/>
                        <a14:foregroundMark x1="21681" y1="90179" x2="58407" y2="99107"/>
                        <a14:foregroundMark x1="58407" y1="99107" x2="71681" y2="95238"/>
                        <a14:foregroundMark x1="32743" y1="6845" x2="31416" y2="2381"/>
                        <a14:foregroundMark x1="57805" y1="4463" x2="70796" y2="5655"/>
                        <a14:foregroundMark x1="31858" y1="2083" x2="45203" y2="3307"/>
                        <a14:foregroundMark x1="70796" y1="5655" x2="63274" y2="33333"/>
                        <a14:foregroundMark x1="63274" y1="33333" x2="70796" y2="58631"/>
                        <a14:foregroundMark x1="70796" y1="58631" x2="84071" y2="32738"/>
                        <a14:foregroundMark x1="84071" y1="32738" x2="68584" y2="91667"/>
                        <a14:foregroundMark x1="43805" y1="47321" x2="44248" y2="29167"/>
                        <a14:backgroundMark x1="46460" y1="2381" x2="53097" y2="2381"/>
                        <a14:backgroundMark x1="53540" y1="5655" x2="50000" y2="4762"/>
                        <a14:backgroundMark x1="50442" y1="4762" x2="54425" y2="4762"/>
                        <a14:backgroundMark x1="54425" y1="4762" x2="57522" y2="4762"/>
                        <a14:backgroundMark x1="53540" y1="4167" x2="46018" y2="4167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991679" y="4462643"/>
            <a:ext cx="1260183" cy="1873547"/>
          </a:xfrm>
          <a:prstGeom prst="rect">
            <a:avLst/>
          </a:prstGeom>
        </p:spPr>
      </p:pic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48F4F09D-A33D-A84D-BF65-123C92A07034}"/>
              </a:ext>
            </a:extLst>
          </p:cNvPr>
          <p:cNvCxnSpPr>
            <a:cxnSpLocks/>
          </p:cNvCxnSpPr>
          <p:nvPr/>
        </p:nvCxnSpPr>
        <p:spPr>
          <a:xfrm flipV="1">
            <a:off x="4598112" y="2809609"/>
            <a:ext cx="0" cy="1370507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41974AAC-ADB9-314F-B03F-CF47D21B5916}"/>
              </a:ext>
            </a:extLst>
          </p:cNvPr>
          <p:cNvCxnSpPr>
            <a:cxnSpLocks/>
          </p:cNvCxnSpPr>
          <p:nvPr/>
        </p:nvCxnSpPr>
        <p:spPr>
          <a:xfrm flipH="1" flipV="1">
            <a:off x="4598112" y="4168356"/>
            <a:ext cx="2459504" cy="1176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id="{4F625A4B-2A31-4640-B943-5B2890B77400}"/>
              </a:ext>
            </a:extLst>
          </p:cNvPr>
          <p:cNvSpPr txBox="1"/>
          <p:nvPr/>
        </p:nvSpPr>
        <p:spPr>
          <a:xfrm>
            <a:off x="1952213" y="1566636"/>
            <a:ext cx="52918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>
                <a:latin typeface="Nunito Sans" pitchFamily="2" charset="77"/>
              </a:rPr>
              <a:t>…is just like a switch (but controlled by electricity)!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A72BBF6A-3B7C-F147-A0F0-AEF1BD171212}"/>
              </a:ext>
            </a:extLst>
          </p:cNvPr>
          <p:cNvCxnSpPr>
            <a:cxnSpLocks/>
          </p:cNvCxnSpPr>
          <p:nvPr/>
        </p:nvCxnSpPr>
        <p:spPr>
          <a:xfrm flipH="1" flipV="1">
            <a:off x="2242159" y="2797849"/>
            <a:ext cx="2355953" cy="1176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6E676751-D4C3-BC48-953F-C101EA6F0991}"/>
              </a:ext>
            </a:extLst>
          </p:cNvPr>
          <p:cNvCxnSpPr>
            <a:cxnSpLocks/>
          </p:cNvCxnSpPr>
          <p:nvPr/>
        </p:nvCxnSpPr>
        <p:spPr>
          <a:xfrm flipH="1" flipV="1">
            <a:off x="2242159" y="4475169"/>
            <a:ext cx="2099826" cy="20547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>
            <a:extLst>
              <a:ext uri="{FF2B5EF4-FFF2-40B4-BE49-F238E27FC236}">
                <a16:creationId xmlns:a16="http://schemas.microsoft.com/office/drawing/2014/main" id="{6FE60961-0019-3C41-927A-FEC44FFFB09A}"/>
              </a:ext>
            </a:extLst>
          </p:cNvPr>
          <p:cNvCxnSpPr>
            <a:cxnSpLocks/>
          </p:cNvCxnSpPr>
          <p:nvPr/>
        </p:nvCxnSpPr>
        <p:spPr>
          <a:xfrm flipV="1">
            <a:off x="2253104" y="4109446"/>
            <a:ext cx="0" cy="353197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5" name="Picture 44">
            <a:extLst>
              <a:ext uri="{FF2B5EF4-FFF2-40B4-BE49-F238E27FC236}">
                <a16:creationId xmlns:a16="http://schemas.microsoft.com/office/drawing/2014/main" id="{369923B9-2B54-3442-872F-10441DC51780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BEBA8EAE-BF5A-486C-A8C5-ECC9F3942E4B}">
                <a14:imgProps xmlns:a14="http://schemas.microsoft.com/office/drawing/2010/main">
                  <a14:imgLayer r:embed="rId24">
                    <a14:imgEffect>
                      <a14:backgroundRemoval t="2083" b="98810" l="9735" r="89381">
                        <a14:foregroundMark x1="25664" y1="21131" x2="25221" y2="55357"/>
                        <a14:foregroundMark x1="25221" y1="57440" x2="35841" y2="85417"/>
                        <a14:foregroundMark x1="35841" y1="85417" x2="72566" y2="85119"/>
                        <a14:foregroundMark x1="76991" y1="88690" x2="37168" y2="95536"/>
                        <a14:foregroundMark x1="37168" y1="95536" x2="17699" y2="94643"/>
                        <a14:foregroundMark x1="45575" y1="86012" x2="42920" y2="47321"/>
                        <a14:foregroundMark x1="43363" y1="47024" x2="49115" y2="69345"/>
                        <a14:foregroundMark x1="26106" y1="7738" x2="29204" y2="4762"/>
                        <a14:foregroundMark x1="29204" y1="4464" x2="23451" y2="16667"/>
                        <a14:foregroundMark x1="23451" y1="16369" x2="12389" y2="29464"/>
                        <a14:foregroundMark x1="12389" y1="29167" x2="12389" y2="49405"/>
                        <a14:foregroundMark x1="12389" y1="49107" x2="13717" y2="85417"/>
                        <a14:foregroundMark x1="39381" y1="72917" x2="48230" y2="41369"/>
                        <a14:foregroundMark x1="48230" y1="41369" x2="46903" y2="36905"/>
                        <a14:foregroundMark x1="46018" y1="37500" x2="12832" y2="95833"/>
                        <a14:foregroundMark x1="21681" y1="90179" x2="58407" y2="99107"/>
                        <a14:foregroundMark x1="58407" y1="99107" x2="71681" y2="95238"/>
                        <a14:foregroundMark x1="32743" y1="6845" x2="31416" y2="2381"/>
                        <a14:foregroundMark x1="57805" y1="4463" x2="70796" y2="5655"/>
                        <a14:foregroundMark x1="31858" y1="2083" x2="45203" y2="3307"/>
                        <a14:foregroundMark x1="70796" y1="5655" x2="63274" y2="33333"/>
                        <a14:foregroundMark x1="63274" y1="33333" x2="70796" y2="58631"/>
                        <a14:foregroundMark x1="70796" y1="58631" x2="84071" y2="32738"/>
                        <a14:foregroundMark x1="84071" y1="32738" x2="68584" y2="91667"/>
                        <a14:foregroundMark x1="43805" y1="47321" x2="44248" y2="29167"/>
                        <a14:backgroundMark x1="46460" y1="2381" x2="53097" y2="2381"/>
                        <a14:backgroundMark x1="53540" y1="5655" x2="50000" y2="4762"/>
                        <a14:backgroundMark x1="50442" y1="4762" x2="54425" y2="4762"/>
                        <a14:backgroundMark x1="54425" y1="4762" x2="57522" y2="4762"/>
                        <a14:backgroundMark x1="53540" y1="4167" x2="46018" y2="4167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flipH="1">
            <a:off x="766299" y="5399416"/>
            <a:ext cx="439184" cy="692292"/>
          </a:xfrm>
          <a:prstGeom prst="rect">
            <a:avLst/>
          </a:prstGeom>
        </p:spPr>
      </p:pic>
      <p:cxnSp>
        <p:nvCxnSpPr>
          <p:cNvPr id="59" name="Straight Connector 58">
            <a:extLst>
              <a:ext uri="{FF2B5EF4-FFF2-40B4-BE49-F238E27FC236}">
                <a16:creationId xmlns:a16="http://schemas.microsoft.com/office/drawing/2014/main" id="{3C827D7E-CDDF-3F4A-8018-F2A337726593}"/>
              </a:ext>
            </a:extLst>
          </p:cNvPr>
          <p:cNvCxnSpPr>
            <a:cxnSpLocks/>
          </p:cNvCxnSpPr>
          <p:nvPr/>
        </p:nvCxnSpPr>
        <p:spPr>
          <a:xfrm flipV="1">
            <a:off x="2252638" y="4457000"/>
            <a:ext cx="0" cy="979394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7" name="Picture 36">
            <a:extLst>
              <a:ext uri="{FF2B5EF4-FFF2-40B4-BE49-F238E27FC236}">
                <a16:creationId xmlns:a16="http://schemas.microsoft.com/office/drawing/2014/main" id="{997763D1-4470-F84D-AA6E-68AABBF35C63}"/>
              </a:ext>
            </a:extLst>
          </p:cNvPr>
          <p:cNvPicPr>
            <a:picLocks noChangeAspect="1"/>
          </p:cNvPicPr>
          <p:nvPr/>
        </p:nvPicPr>
        <p:blipFill>
          <a:blip r:embed="rId25">
            <a:extLst>
              <a:ext uri="{BEBA8EAE-BF5A-486C-A8C5-ECC9F3942E4B}">
                <a14:imgProps xmlns:a14="http://schemas.microsoft.com/office/drawing/2010/main">
                  <a14:imgLayer r:embed="rId26">
                    <a14:imgEffect>
                      <a14:backgroundRemoval t="9701" b="90299" l="9574" r="89894">
                        <a14:foregroundMark x1="53191" y1="19030" x2="29255" y2="27612"/>
                        <a14:foregroundMark x1="29255" y1="27612" x2="24468" y2="43284"/>
                        <a14:foregroundMark x1="24468" y1="43284" x2="31915" y2="61567"/>
                        <a14:foregroundMark x1="31915" y1="61567" x2="46277" y2="76866"/>
                        <a14:foregroundMark x1="46277" y1="76866" x2="58511" y2="63806"/>
                        <a14:foregroundMark x1="58511" y1="63806" x2="63830" y2="47761"/>
                        <a14:foregroundMark x1="63830" y1="47761" x2="73936" y2="34701"/>
                        <a14:foregroundMark x1="73936" y1="34701" x2="60638" y2="22761"/>
                        <a14:foregroundMark x1="60638" y1="22761" x2="54255" y2="21642"/>
                        <a14:foregroundMark x1="54255" y1="21269" x2="50532" y2="50373"/>
                        <a14:foregroundMark x1="50532" y1="50000" x2="39362" y2="22761"/>
                        <a14:foregroundMark x1="39362" y1="22761" x2="49468" y2="13806"/>
                        <a14:foregroundMark x1="45213" y1="13433" x2="26596" y2="20522"/>
                        <a14:foregroundMark x1="26596" y1="20522" x2="26064" y2="21269"/>
                        <a14:foregroundMark x1="39362" y1="19030" x2="31383" y2="16418"/>
                        <a14:foregroundMark x1="55319" y1="30597" x2="62766" y2="44776"/>
                        <a14:foregroundMark x1="62766" y1="44776" x2="75000" y2="49254"/>
                        <a14:foregroundMark x1="44681" y1="88806" x2="51064" y2="90299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973881" y="1809404"/>
            <a:ext cx="2257522" cy="3218169"/>
          </a:xfrm>
          <a:prstGeom prst="rect">
            <a:avLst/>
          </a:prstGeom>
        </p:spPr>
      </p:pic>
      <p:sp>
        <p:nvSpPr>
          <p:cNvPr id="18" name="Rectangle 17">
            <a:extLst>
              <a:ext uri="{FF2B5EF4-FFF2-40B4-BE49-F238E27FC236}">
                <a16:creationId xmlns:a16="http://schemas.microsoft.com/office/drawing/2014/main" id="{9DDFF2AF-3EEE-1E49-B06D-2A779B47BCA2}"/>
              </a:ext>
            </a:extLst>
          </p:cNvPr>
          <p:cNvSpPr/>
          <p:nvPr/>
        </p:nvSpPr>
        <p:spPr>
          <a:xfrm>
            <a:off x="1824141" y="5813877"/>
            <a:ext cx="1794894" cy="751412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1400" dirty="0">
                <a:latin typeface="Nunito Sans" pitchFamily="2" charset="77"/>
              </a:rPr>
              <a:t>Connecting the small circuit turns on the large circuit!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D1F7A31-6954-8F46-A0E4-A12ECC1179AF}"/>
              </a:ext>
            </a:extLst>
          </p:cNvPr>
          <p:cNvSpPr txBox="1"/>
          <p:nvPr/>
        </p:nvSpPr>
        <p:spPr>
          <a:xfrm>
            <a:off x="5191883" y="4535622"/>
            <a:ext cx="3225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dirty="0">
                <a:latin typeface="Nunito Sans" pitchFamily="2" charset="77"/>
              </a:rPr>
              <a:t>+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336399D-2D49-3F4A-95D1-B2D4E962C65A}"/>
              </a:ext>
            </a:extLst>
          </p:cNvPr>
          <p:cNvSpPr txBox="1"/>
          <p:nvPr/>
        </p:nvSpPr>
        <p:spPr>
          <a:xfrm>
            <a:off x="3722683" y="4535622"/>
            <a:ext cx="2824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dirty="0">
                <a:latin typeface="Nunito Sans" pitchFamily="2" charset="77"/>
              </a:rPr>
              <a:t>-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002102D0-81CC-D749-95D1-BAD13C3B8D77}"/>
              </a:ext>
            </a:extLst>
          </p:cNvPr>
          <p:cNvSpPr txBox="1"/>
          <p:nvPr/>
        </p:nvSpPr>
        <p:spPr>
          <a:xfrm>
            <a:off x="513598" y="5344305"/>
            <a:ext cx="3225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dirty="0">
                <a:latin typeface="Nunito Sans" pitchFamily="2" charset="77"/>
              </a:rPr>
              <a:t>+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53B81334-4091-BD4F-9A06-8C63B5B8B8D7}"/>
              </a:ext>
            </a:extLst>
          </p:cNvPr>
          <p:cNvSpPr txBox="1"/>
          <p:nvPr/>
        </p:nvSpPr>
        <p:spPr>
          <a:xfrm>
            <a:off x="1161337" y="5348606"/>
            <a:ext cx="2824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dirty="0">
                <a:latin typeface="Nunito Sans" pitchFamily="2" charset="77"/>
              </a:rPr>
              <a:t>-</a:t>
            </a:r>
          </a:p>
        </p:txBody>
      </p:sp>
    </p:spTree>
    <p:extLst>
      <p:ext uri="{BB962C8B-B14F-4D97-AF65-F5344CB8AC3E}">
        <p14:creationId xmlns:p14="http://schemas.microsoft.com/office/powerpoint/2010/main" val="371044426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9A8E1D-3CF2-3E4B-8380-4B40912591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Transistors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3943547-C619-6949-AD3A-C60DBDD6A69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/>
              <a:t>Idea</a:t>
            </a:r>
            <a:r>
              <a:rPr lang="en-US" dirty="0"/>
              <a:t>: use a small amount of electricity to control a (possibly larger) amount of electricity</a:t>
            </a:r>
          </a:p>
          <a:p>
            <a:pPr lvl="1"/>
            <a:r>
              <a:rPr lang="en-US" dirty="0"/>
              <a:t>Example: amplifiers</a:t>
            </a:r>
          </a:p>
          <a:p>
            <a:pPr lvl="1"/>
            <a:endParaRPr lang="en-US" dirty="0"/>
          </a:p>
          <a:p>
            <a:r>
              <a:rPr lang="en-US" dirty="0"/>
              <a:t>In computers: use circuits to control other circuits!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A53158B-EEDC-7C48-A463-57855749CAA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5231"/>
          <a:stretch/>
        </p:blipFill>
        <p:spPr>
          <a:xfrm>
            <a:off x="0" y="4998720"/>
            <a:ext cx="1678341" cy="1859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7230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516AB1-C9D0-964E-AA6A-B684912CC8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Building Logic With Transistors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5C3842F-ACBC-B44E-8894-6D7EC02A3E5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In Processing: can compare </a:t>
            </a:r>
            <a:r>
              <a:rPr lang="en-US" dirty="0">
                <a:latin typeface="Fira Code" panose="020B0509050000020004" pitchFamily="49" charset="0"/>
                <a:ea typeface="Fira Code" panose="020B0509050000020004" pitchFamily="49" charset="0"/>
                <a:cs typeface="Courier New" panose="02070309020205020404" pitchFamily="49" charset="0"/>
              </a:rPr>
              <a:t>boolean</a:t>
            </a:r>
            <a:r>
              <a:rPr lang="en-US" dirty="0"/>
              <a:t> values</a:t>
            </a:r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In hardware:</a:t>
            </a:r>
          </a:p>
          <a:p>
            <a:pPr lvl="1"/>
            <a:r>
              <a:rPr lang="en-US" dirty="0">
                <a:latin typeface="Fira Code" panose="020B0509050000020004" pitchFamily="49" charset="0"/>
                <a:ea typeface="Fira Code" panose="020B0509050000020004" pitchFamily="49" charset="0"/>
              </a:rPr>
              <a:t>false</a:t>
            </a:r>
            <a:r>
              <a:rPr lang="en-US" dirty="0"/>
              <a:t> means the circuit is off</a:t>
            </a:r>
          </a:p>
          <a:p>
            <a:pPr lvl="1"/>
            <a:r>
              <a:rPr lang="en-US" dirty="0">
                <a:latin typeface="Fira Code" panose="020B0509050000020004" pitchFamily="49" charset="0"/>
                <a:ea typeface="Fira Code" panose="020B0509050000020004" pitchFamily="49" charset="0"/>
              </a:rPr>
              <a:t>true</a:t>
            </a:r>
            <a:r>
              <a:rPr lang="en-US" dirty="0"/>
              <a:t> means the circuit is on</a:t>
            </a:r>
          </a:p>
          <a:p>
            <a:pPr lvl="1"/>
            <a:endParaRPr lang="en-US" dirty="0"/>
          </a:p>
          <a:p>
            <a:r>
              <a:rPr lang="en-US" dirty="0"/>
              <a:t>How to implement comparison with transistors?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B84836C-EA86-DB43-B672-FB6A05E48B40}"/>
              </a:ext>
            </a:extLst>
          </p:cNvPr>
          <p:cNvSpPr txBox="1"/>
          <p:nvPr/>
        </p:nvSpPr>
        <p:spPr>
          <a:xfrm>
            <a:off x="1529910" y="2433595"/>
            <a:ext cx="129073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2400" dirty="0">
                <a:latin typeface="Fira Code" panose="020B0509050000020004" pitchFamily="49" charset="0"/>
                <a:ea typeface="Fira Code" panose="020B0509050000020004" pitchFamily="49" charset="0"/>
              </a:rPr>
              <a:t>A &amp;&amp; B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889A919-DF6C-4F42-8412-1C088D618BAE}"/>
              </a:ext>
            </a:extLst>
          </p:cNvPr>
          <p:cNvSpPr txBox="1"/>
          <p:nvPr/>
        </p:nvSpPr>
        <p:spPr>
          <a:xfrm>
            <a:off x="3926631" y="2439881"/>
            <a:ext cx="129073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2400" dirty="0">
                <a:latin typeface="Fira Code" panose="020B0509050000020004" pitchFamily="49" charset="0"/>
                <a:ea typeface="Fira Code" panose="020B0509050000020004" pitchFamily="49" charset="0"/>
              </a:rPr>
              <a:t>A || B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304412D-A434-9145-BB49-A45F4E55A521}"/>
              </a:ext>
            </a:extLst>
          </p:cNvPr>
          <p:cNvSpPr txBox="1"/>
          <p:nvPr/>
        </p:nvSpPr>
        <p:spPr>
          <a:xfrm>
            <a:off x="6118629" y="2422077"/>
            <a:ext cx="55335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2400" dirty="0">
                <a:latin typeface="Fira Code" panose="020B0509050000020004" pitchFamily="49" charset="0"/>
                <a:ea typeface="Fira Code" panose="020B0509050000020004" pitchFamily="49" charset="0"/>
              </a:rPr>
              <a:t>!A</a:t>
            </a:r>
          </a:p>
        </p:txBody>
      </p:sp>
    </p:spTree>
    <p:extLst>
      <p:ext uri="{BB962C8B-B14F-4D97-AF65-F5344CB8AC3E}">
        <p14:creationId xmlns:p14="http://schemas.microsoft.com/office/powerpoint/2010/main" val="19857981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rtlCol="0" anchor="ctr"/>
      <a:lstStyle>
        <a:defPPr algn="ctr">
          <a:defRPr sz="1600" dirty="0" smtClean="0">
            <a:latin typeface="Nunito Sans" pitchFamily="2" charset="77"/>
          </a:defRPr>
        </a:defPPr>
      </a:lstStyle>
      <a:style>
        <a:lnRef idx="2">
          <a:schemeClr val="accent3"/>
        </a:lnRef>
        <a:fillRef idx="1">
          <a:schemeClr val="lt1"/>
        </a:fillRef>
        <a:effectRef idx="0">
          <a:schemeClr val="accent3"/>
        </a:effectRef>
        <a:fontRef idx="minor">
          <a:schemeClr val="dk1"/>
        </a:fontRef>
      </a:style>
    </a:spDef>
    <a:lnDef>
      <a:spPr>
        <a:ln w="25400">
          <a:solidFill>
            <a:schemeClr val="tx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 algn="ctr">
          <a:defRPr dirty="0" smtClean="0">
            <a:latin typeface="Nunito Sans" pitchFamily="2" charset="77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804</TotalTime>
  <Words>2151</Words>
  <Application>Microsoft Macintosh PowerPoint</Application>
  <PresentationFormat>On-screen Show (4:3)</PresentationFormat>
  <Paragraphs>562</Paragraphs>
  <Slides>42</Slides>
  <Notes>24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42</vt:i4>
      </vt:variant>
    </vt:vector>
  </HeadingPairs>
  <TitlesOfParts>
    <vt:vector size="49" baseType="lpstr">
      <vt:lpstr>Arial</vt:lpstr>
      <vt:lpstr>Calibri</vt:lpstr>
      <vt:lpstr>Cambria Math</vt:lpstr>
      <vt:lpstr>Fira Code</vt:lpstr>
      <vt:lpstr>Nunito Sans</vt:lpstr>
      <vt:lpstr>Source Sans Pro</vt:lpstr>
      <vt:lpstr>Office Theme</vt:lpstr>
      <vt:lpstr>Computers:  A Look Behind The Curtain</vt:lpstr>
      <vt:lpstr>Administrivia</vt:lpstr>
      <vt:lpstr>Quiz Recap</vt:lpstr>
      <vt:lpstr>A Light Switch</vt:lpstr>
      <vt:lpstr>A Light Switch</vt:lpstr>
      <vt:lpstr>A Transistor</vt:lpstr>
      <vt:lpstr>A Transistor</vt:lpstr>
      <vt:lpstr>Transistors</vt:lpstr>
      <vt:lpstr>Building Logic With Transistors</vt:lpstr>
      <vt:lpstr>AND gate</vt:lpstr>
      <vt:lpstr>AND gate</vt:lpstr>
      <vt:lpstr>AND gate</vt:lpstr>
      <vt:lpstr>OR gate</vt:lpstr>
      <vt:lpstr>NOT gate</vt:lpstr>
      <vt:lpstr>Gates Galore!</vt:lpstr>
      <vt:lpstr>Gates can be combined…</vt:lpstr>
      <vt:lpstr>Computer Instructions</vt:lpstr>
      <vt:lpstr>Instructions Are Limited</vt:lpstr>
      <vt:lpstr>Types of Instructions</vt:lpstr>
      <vt:lpstr>Types of Instructions</vt:lpstr>
      <vt:lpstr>Aside: Memory</vt:lpstr>
      <vt:lpstr>Generating Instructions</vt:lpstr>
      <vt:lpstr>Bootstrapping</vt:lpstr>
      <vt:lpstr>Instruction Execution</vt:lpstr>
      <vt:lpstr>Fetch-Execute Cycle</vt:lpstr>
      <vt:lpstr>Fetch-Execute Cycle (Worksheet)</vt:lpstr>
      <vt:lpstr>Fetch-Execute Cycle</vt:lpstr>
      <vt:lpstr>Fetch-Execute Cycle</vt:lpstr>
      <vt:lpstr>Fetch-Execute Cycle</vt:lpstr>
      <vt:lpstr>Fetch-Execute Cycle</vt:lpstr>
      <vt:lpstr>Fetch-Execute Cycle</vt:lpstr>
      <vt:lpstr>Fetch-Execute Cycle</vt:lpstr>
      <vt:lpstr>Fetch-Execute Cycle</vt:lpstr>
      <vt:lpstr>Fetch-Execute Cycle</vt:lpstr>
      <vt:lpstr>Fetch-Execute Cycle</vt:lpstr>
      <vt:lpstr>Fetch-Execute Cycle</vt:lpstr>
      <vt:lpstr>Fetch-Execute Cycle</vt:lpstr>
      <vt:lpstr>Fetch-Execute Cycle</vt:lpstr>
      <vt:lpstr>Fetch-Execute Cycle</vt:lpstr>
      <vt:lpstr>Fetch-Execute Cycle</vt:lpstr>
      <vt:lpstr>Clock Rate</vt:lpstr>
      <vt:lpstr>Example: Running Processing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Computers:  A Look Behind The Curtain</dc:title>
  <dc:creator>Sam S Wolfson</dc:creator>
  <cp:lastModifiedBy>Sam S Wolfson</cp:lastModifiedBy>
  <cp:revision>66</cp:revision>
  <cp:lastPrinted>2020-02-21T20:10:42Z</cp:lastPrinted>
  <dcterms:created xsi:type="dcterms:W3CDTF">2020-02-19T18:34:02Z</dcterms:created>
  <dcterms:modified xsi:type="dcterms:W3CDTF">2020-02-22T00:21:46Z</dcterms:modified>
</cp:coreProperties>
</file>