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8" r:id="rId1"/>
  </p:sldMasterIdLst>
  <p:notesMasterIdLst>
    <p:notesMasterId r:id="rId24"/>
  </p:notesMasterIdLst>
  <p:sldIdLst>
    <p:sldId id="256" r:id="rId2"/>
    <p:sldId id="259" r:id="rId3"/>
    <p:sldId id="260" r:id="rId4"/>
    <p:sldId id="265" r:id="rId5"/>
    <p:sldId id="257" r:id="rId6"/>
    <p:sldId id="266" r:id="rId7"/>
    <p:sldId id="272" r:id="rId8"/>
    <p:sldId id="263" r:id="rId9"/>
    <p:sldId id="262" r:id="rId10"/>
    <p:sldId id="271" r:id="rId11"/>
    <p:sldId id="270" r:id="rId12"/>
    <p:sldId id="279" r:id="rId13"/>
    <p:sldId id="278" r:id="rId14"/>
    <p:sldId id="280" r:id="rId15"/>
    <p:sldId id="281" r:id="rId16"/>
    <p:sldId id="261" r:id="rId17"/>
    <p:sldId id="274" r:id="rId18"/>
    <p:sldId id="275" r:id="rId19"/>
    <p:sldId id="276" r:id="rId20"/>
    <p:sldId id="277" r:id="rId21"/>
    <p:sldId id="269" r:id="rId22"/>
    <p:sldId id="26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5699A4-8749-541C-C9DC-411F4CFEDC1A}" v="1208" dt="2020-02-04T05:11:22.263"/>
    <p1510:client id="{4929D2DD-D39F-B162-0AD9-E68FC2EE7F65}" v="916" dt="2020-02-07T20:01:36.567"/>
    <p1510:client id="{A73E4941-68D7-F5A8-2B63-E45E4B7B4D91}" v="3901" dt="2020-02-06T20:09:45.918"/>
    <p1510:client id="{C7B76176-D0C7-10FE-1E33-A9058C4CED4C}" v="106" dt="2020-02-07T20:07:39.0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71B099-0FEE-436E-A761-78006BB9E668}" type="datetimeFigureOut">
              <a:rPr lang="en-US"/>
              <a:t>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39F7C-D111-44D2-863F-1F610945818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1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Creativity project due tonight!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9F7C-D111-44D2-863F-1F610945818A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88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Going against common practice of starting an axis at 0 on the bottom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9F7C-D111-44D2-863F-1F610945818A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98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Team 2 got 26 points.  How many points did team 3 get?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9F7C-D111-44D2-863F-1F610945818A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1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Not trying to answer the question – how is brain mass correllated with body mass?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What are the top 3 animals with the largest brain mass to body mass ratio?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9F7C-D111-44D2-863F-1F610945818A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41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By changing our scale calculation we can better answer this question!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9F7C-D111-44D2-863F-1F610945818A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51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Lots of text and raw numbers</a:t>
            </a:r>
          </a:p>
          <a:p>
            <a:r>
              <a:rPr lang="en-US">
                <a:cs typeface="Calibri"/>
              </a:rPr>
              <a:t>Extraneous information (physical reason why the O-rings malfunction in cold temps)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No visualization drawing a clear correlation between the O-ring malfunctions &amp; cold temperature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9F7C-D111-44D2-863F-1F610945818A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89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Disappearing legend</a:t>
            </a:r>
          </a:p>
          <a:p>
            <a:r>
              <a:rPr lang="en-US">
                <a:cs typeface="Calibri"/>
              </a:rPr>
              <a:t>Visual clutter – rockets and typography</a:t>
            </a:r>
          </a:p>
          <a:p>
            <a:r>
              <a:rPr lang="en-US">
                <a:cs typeface="Calibri"/>
              </a:rPr>
              <a:t>No clear cause &amp; effect</a:t>
            </a:r>
          </a:p>
          <a:p>
            <a:r>
              <a:rPr lang="en-US">
                <a:cs typeface="Calibri"/>
              </a:rPr>
              <a:t>Ordering by time instead of temperature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9F7C-D111-44D2-863F-1F610945818A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47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D139-0480-4198-83E2-68CE0B25BC9B}" type="datetimeFigureOut">
              <a:rPr lang="en-US" dirty="0"/>
              <a:t>2/7/2020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47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7CE23-3B6A-482C-9BEA-F32A9EB44C40}" type="datetimeFigureOut">
              <a:rPr lang="en-US" dirty="0"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65221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C8FD-9717-4D78-9D01-4CBD0AC8CAE0}" type="datetimeFigureOut">
              <a:rPr lang="en-US" dirty="0"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42895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BD47-5F5E-4508-9DFC-0021F20B392D}" type="datetimeFigureOut">
              <a:rPr lang="en-US" dirty="0"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47135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23E3-326B-4424-9A50-2CBB9CA4B2E5}" type="datetimeFigureOut">
              <a:rPr lang="en-US" dirty="0"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95147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9F6F-C437-48B6-80BB-8E50899C06AF}" type="datetimeFigureOut">
              <a:rPr lang="en-US" dirty="0"/>
              <a:t>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83872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6D14-B85F-4865-804C-5734F9C85CDD}" type="datetimeFigureOut">
              <a:rPr lang="en-US" dirty="0"/>
              <a:t>2/7/2020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23372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56C38-6601-4688-9146-5E61D8B04598}" type="datetimeFigureOut">
              <a:rPr lang="en-US" dirty="0"/>
              <a:t>2/7/2020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83557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6061E-CDAE-49E3-92CB-288B639C3B6F}" type="datetimeFigureOut">
              <a:rPr lang="en-US" dirty="0"/>
              <a:t>2/7/2020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373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9851-4767-4B63-B36B-F772D06043F2}" type="datetimeFigureOut">
              <a:rPr lang="en-US" dirty="0"/>
              <a:t>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902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A586-BE94-448D-BAE3-D5D323B9149F}" type="datetimeFigureOut">
              <a:rPr lang="en-US" dirty="0"/>
              <a:t>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610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DDEAF24-54CC-4408-99B3-A70A172EFF44}" type="datetimeFigureOut">
              <a:rPr lang="en-US" dirty="0"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28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chester.edu/newscenter/lasers-etch-a-perfect-solar-energy-absorber-414902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setosa.io/bus/" TargetMode="External"/><Relationship Id="rId7" Type="http://schemas.openxmlformats.org/officeDocument/2006/relationships/image" Target="../media/image27.png"/><Relationship Id="rId2" Type="http://schemas.openxmlformats.org/officeDocument/2006/relationships/hyperlink" Target="http://hint.fm/wind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torytellingwithdata.com/blog/2018/6/26/accessible-data-viz-is-better-data-viz" TargetMode="External"/><Relationship Id="rId5" Type="http://schemas.openxmlformats.org/officeDocument/2006/relationships/hyperlink" Target="https://d3js.org/" TargetMode="External"/><Relationship Id="rId4" Type="http://schemas.openxmlformats.org/officeDocument/2006/relationships/hyperlink" Target="http://www.r2d3.us/visual-intro-to-machine-learning-part-1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istbok.ucgis.org/bok-topics/symbolization-and-visual-variables" TargetMode="External"/><Relationship Id="rId2" Type="http://schemas.openxmlformats.org/officeDocument/2006/relationships/hyperlink" Target="https://www.forbes.com/sites/bernardmarr/2018/05/21/how-much-data-do-we-create-every-day-the-mind-blowing-stats-everyone-should-read/#26a89fdd60b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com/search?q=visual+and+statistical+thinking&amp;oq=visual+and+statisti&amp;aqs=chrome.0.0j69i57j0l6.2137j1j1&amp;sourceid=chrome&amp;ie=UTF-8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1983" y="292968"/>
            <a:ext cx="9052237" cy="1646302"/>
          </a:xfrm>
        </p:spPr>
        <p:txBody>
          <a:bodyPr/>
          <a:lstStyle/>
          <a:p>
            <a:pPr algn="ctr"/>
            <a:r>
              <a:rPr lang="en-US"/>
              <a:t>Data Visualization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3983" y="1884183"/>
            <a:ext cx="7766936" cy="894923"/>
          </a:xfrm>
        </p:spPr>
        <p:txBody>
          <a:bodyPr>
            <a:normAutofit/>
          </a:bodyPr>
          <a:lstStyle/>
          <a:p>
            <a:pPr algn="ctr"/>
            <a:r>
              <a:rPr lang="en-US"/>
              <a:t>CSE 120, Winter 2020</a:t>
            </a:r>
          </a:p>
          <a:p>
            <a:pPr algn="ctr"/>
            <a:r>
              <a:rPr lang="en-US"/>
              <a:t>Erika Wolfe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2F1529-1B5C-49DA-8C8B-24B4AB952066}"/>
              </a:ext>
            </a:extLst>
          </p:cNvPr>
          <p:cNvSpPr txBox="1"/>
          <p:nvPr/>
        </p:nvSpPr>
        <p:spPr>
          <a:xfrm>
            <a:off x="508027" y="6436328"/>
            <a:ext cx="8403771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Thanks to Jeff </a:t>
            </a:r>
            <a:r>
              <a:rPr lang="en-US" sz="1500" err="1">
                <a:solidFill>
                  <a:schemeClr val="tx1">
                    <a:lumMod val="50000"/>
                    <a:lumOff val="50000"/>
                  </a:schemeClr>
                </a:solidFill>
              </a:rPr>
              <a:t>Heer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 (CSE 442) and Hunter Schafer (CSE 163) for material​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42CF4F1-51A2-4771-ADE4-8B5B95FAC156}"/>
              </a:ext>
            </a:extLst>
          </p:cNvPr>
          <p:cNvSpPr txBox="1">
            <a:spLocks/>
          </p:cNvSpPr>
          <p:nvPr/>
        </p:nvSpPr>
        <p:spPr>
          <a:xfrm>
            <a:off x="2210311" y="3119907"/>
            <a:ext cx="7766936" cy="27494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/>
              <a:t>Lasers etch a 'perfect' solar energy absorber</a:t>
            </a:r>
          </a:p>
          <a:p>
            <a:pPr algn="l"/>
            <a:r>
              <a:rPr lang="en-US">
                <a:ea typeface="+mn-lt"/>
                <a:cs typeface="+mn-lt"/>
              </a:rPr>
              <a:t>"In a paper in </a:t>
            </a:r>
            <a:r>
              <a:rPr lang="en-US" i="1">
                <a:ea typeface="+mn-lt"/>
                <a:cs typeface="+mn-lt"/>
              </a:rPr>
              <a:t>Light: Science &amp; Applications</a:t>
            </a:r>
            <a:r>
              <a:rPr lang="en-US">
                <a:ea typeface="+mn-lt"/>
                <a:cs typeface="+mn-lt"/>
              </a:rPr>
              <a:t>, the lab of Chunley Guo, </a:t>
            </a:r>
            <a:r>
              <a:rPr lang="en-US" dirty="0">
                <a:ea typeface="+mn-lt"/>
                <a:cs typeface="+mn-lt"/>
              </a:rPr>
              <a:t>professor </a:t>
            </a:r>
            <a:r>
              <a:rPr lang="en-US">
                <a:ea typeface="+mn-lt"/>
                <a:cs typeface="+mn-lt"/>
              </a:rPr>
              <a:t>of optics also affiliated with the Department of Physics and Astronomy and the Material Sciences Program, describes using powerful femto-</a:t>
            </a:r>
            <a:r>
              <a:rPr lang="en-US" dirty="0">
                <a:ea typeface="+mn-lt"/>
                <a:cs typeface="+mn-lt"/>
              </a:rPr>
              <a:t>second laser pulses to etch metal surfaces with nanoscale structures that selectively absorb light only at the solar wavelengths, but not elsewhere...</a:t>
            </a:r>
          </a:p>
          <a:p>
            <a:pPr algn="l"/>
            <a:r>
              <a:rPr lang="en-US" dirty="0">
                <a:ea typeface="+mn-lt"/>
                <a:cs typeface="+mn-lt"/>
              </a:rPr>
              <a:t>"This surface not only enhances the energy absorption from sunlight, but also reduces </a:t>
            </a:r>
            <a:r>
              <a:rPr lang="en-US">
                <a:ea typeface="+mn-lt"/>
                <a:cs typeface="+mn-lt"/>
              </a:rPr>
              <a:t>heat dissipation at other wavelengths, in effect, 'making a perfect metallic solar </a:t>
            </a:r>
            <a:r>
              <a:rPr lang="en-US" dirty="0">
                <a:ea typeface="+mn-lt"/>
                <a:cs typeface="+mn-lt"/>
              </a:rPr>
              <a:t>absorber for the first time,' Guo says. 'We also demonstrate solar energy harnessing with a thermal electric generator device.'"</a:t>
            </a:r>
            <a:endParaRPr lang="en-US" dirty="0"/>
          </a:p>
          <a:p>
            <a:pPr algn="ctr"/>
            <a:endParaRPr lang="en-US" dirty="0"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FB2DA2-B27C-49C9-AFB3-1F7ABB684A03}"/>
              </a:ext>
            </a:extLst>
          </p:cNvPr>
          <p:cNvSpPr txBox="1"/>
          <p:nvPr/>
        </p:nvSpPr>
        <p:spPr>
          <a:xfrm>
            <a:off x="7352523" y="5509727"/>
            <a:ext cx="3023117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/>
              <a:t>From </a:t>
            </a:r>
            <a:r>
              <a:rPr lang="en-US" sz="1500" dirty="0">
                <a:hlinkClick r:id="rId3"/>
              </a:rPr>
              <a:t>University of Rochester</a:t>
            </a:r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521040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3D22D-8915-4BAA-89A4-10755ADAD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14873"/>
          </a:xfrm>
        </p:spPr>
        <p:txBody>
          <a:bodyPr/>
          <a:lstStyle/>
          <a:p>
            <a:r>
              <a:rPr lang="en-US"/>
              <a:t>Mackinlay's ranking</a:t>
            </a:r>
          </a:p>
        </p:txBody>
      </p:sp>
      <p:pic>
        <p:nvPicPr>
          <p:cNvPr id="3" name="Picture 3" descr="A close up of text on a black background&#10;&#10;Description generated with very high confidence">
            <a:extLst>
              <a:ext uri="{FF2B5EF4-FFF2-40B4-BE49-F238E27FC236}">
                <a16:creationId xmlns:a16="http://schemas.microsoft.com/office/drawing/2014/main" id="{FADBF741-3035-4019-86AF-119EEB2D5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781" y="2033413"/>
            <a:ext cx="7278476" cy="3921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BDE636-5B0D-4A2F-95B3-7992A5A8E867}"/>
              </a:ext>
            </a:extLst>
          </p:cNvPr>
          <p:cNvSpPr txBox="1"/>
          <p:nvPr/>
        </p:nvSpPr>
        <p:spPr>
          <a:xfrm>
            <a:off x="675701" y="6285122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[Mackinlay 1986]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BEE027-7799-4FBD-9DA6-191F0FFC52CB}"/>
              </a:ext>
            </a:extLst>
          </p:cNvPr>
          <p:cNvSpPr txBox="1"/>
          <p:nvPr/>
        </p:nvSpPr>
        <p:spPr>
          <a:xfrm>
            <a:off x="675701" y="1327533"/>
            <a:ext cx="830671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404040"/>
                </a:solidFill>
              </a:rPr>
              <a:t>Conjectured effectiveness of encodings by data type.</a:t>
            </a:r>
            <a:endParaRPr lang="en-US"/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FB141507-835C-42EA-A0D3-65740F6EFC64}"/>
              </a:ext>
            </a:extLst>
          </p:cNvPr>
          <p:cNvSpPr/>
          <p:nvPr/>
        </p:nvSpPr>
        <p:spPr>
          <a:xfrm>
            <a:off x="8115301" y="190335"/>
            <a:ext cx="3646712" cy="179614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>
                <a:solidFill>
                  <a:srgbClr val="404040"/>
                </a:solidFill>
                <a:ea typeface="+mn-lt"/>
                <a:cs typeface="+mn-lt"/>
              </a:rPr>
              <a:t>Remember!</a:t>
            </a:r>
            <a:endParaRPr lang="en-US" sz="1600">
              <a:ea typeface="+mn-lt"/>
              <a:cs typeface="+mn-lt"/>
            </a:endParaRPr>
          </a:p>
          <a:p>
            <a:pPr algn="ctr"/>
            <a:r>
              <a:rPr lang="en-US" sz="1600">
                <a:solidFill>
                  <a:srgbClr val="404040"/>
                </a:solidFill>
                <a:ea typeface="+mn-lt"/>
                <a:cs typeface="+mn-lt"/>
              </a:rPr>
              <a:t>Quantitative = amount</a:t>
            </a:r>
            <a:endParaRPr lang="en-US" sz="1600">
              <a:ea typeface="+mn-lt"/>
              <a:cs typeface="+mn-lt"/>
            </a:endParaRPr>
          </a:p>
          <a:p>
            <a:pPr algn="ctr"/>
            <a:r>
              <a:rPr lang="en-US" sz="1600">
                <a:solidFill>
                  <a:srgbClr val="404040"/>
                </a:solidFill>
                <a:ea typeface="+mn-lt"/>
                <a:cs typeface="+mn-lt"/>
              </a:rPr>
              <a:t>Ordinal = ordered</a:t>
            </a:r>
            <a:endParaRPr lang="en-US" sz="1600">
              <a:ea typeface="+mn-lt"/>
              <a:cs typeface="+mn-lt"/>
            </a:endParaRPr>
          </a:p>
          <a:p>
            <a:pPr algn="ctr"/>
            <a:r>
              <a:rPr lang="en-US" sz="1600">
                <a:solidFill>
                  <a:srgbClr val="404040"/>
                </a:solidFill>
                <a:ea typeface="+mn-lt"/>
                <a:cs typeface="+mn-lt"/>
              </a:rPr>
              <a:t>Nominal = label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749728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2707A-1C25-441D-8F26-46B988D29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3F0B3-0AE5-47AB-A965-88A1B311A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400300"/>
            <a:ext cx="8595360" cy="33716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Tell the whole truth &amp; nothing but the truth</a:t>
            </a:r>
          </a:p>
          <a:p>
            <a:pPr lvl="1"/>
            <a:r>
              <a:rPr lang="en-US" spc="10"/>
              <a:t>Consider the impact of your visualization</a:t>
            </a:r>
            <a:endParaRPr lang="en-US" dirty="0"/>
          </a:p>
          <a:p>
            <a:r>
              <a:rPr lang="en-US" dirty="0"/>
              <a:t>Use encodings that people decode better</a:t>
            </a:r>
          </a:p>
          <a:p>
            <a:pPr lvl="1"/>
            <a:r>
              <a:rPr lang="en-US" dirty="0"/>
              <a:t>Better = faster and/or more accurately</a:t>
            </a:r>
          </a:p>
          <a:p>
            <a:pPr lvl="1"/>
            <a:r>
              <a:rPr lang="en-US"/>
              <a:t>Think about accessibility!</a:t>
            </a:r>
            <a:endParaRPr lang="en-US" dirty="0"/>
          </a:p>
          <a:p>
            <a:r>
              <a:rPr lang="en-US" dirty="0"/>
              <a:t>Encode the most important information using the most effective encodings</a:t>
            </a:r>
          </a:p>
        </p:txBody>
      </p:sp>
    </p:spTree>
    <p:extLst>
      <p:ext uri="{BB962C8B-B14F-4D97-AF65-F5344CB8AC3E}">
        <p14:creationId xmlns:p14="http://schemas.microsoft.com/office/powerpoint/2010/main" val="344900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A8F3C-A820-460F-BF80-ED04A820B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Misleading Visualization Practices</a:t>
            </a:r>
          </a:p>
        </p:txBody>
      </p:sp>
      <p:pic>
        <p:nvPicPr>
          <p:cNvPr id="4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E08E5876-2D11-4CF9-95BD-937F3684B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604" y="2008947"/>
            <a:ext cx="3535135" cy="44236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FC94DA-7AC2-40F5-99AC-651504794F2C}"/>
              </a:ext>
            </a:extLst>
          </p:cNvPr>
          <p:cNvSpPr txBox="1"/>
          <p:nvPr/>
        </p:nvSpPr>
        <p:spPr>
          <a:xfrm>
            <a:off x="7181461" y="2508380"/>
            <a:ext cx="274319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After 2005, did gun deaths in Florida increase or decrease?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3998A1-2090-4C46-9F9F-570521483704}"/>
              </a:ext>
            </a:extLst>
          </p:cNvPr>
          <p:cNvSpPr/>
          <p:nvPr/>
        </p:nvSpPr>
        <p:spPr>
          <a:xfrm>
            <a:off x="2593715" y="1551796"/>
            <a:ext cx="4323183" cy="4984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91858878-C018-47A8-B7E9-82F377A74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698" y="2005837"/>
            <a:ext cx="3535135" cy="442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A8F3C-A820-460F-BF80-ED04A820B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Misleading Visualization Practices</a:t>
            </a: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C73DC4C-F2EF-4BE3-9765-899A91619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44" y="2659993"/>
            <a:ext cx="4308021" cy="26555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6BC4349-E2D8-4002-B54A-43AB84AFCA07}"/>
              </a:ext>
            </a:extLst>
          </p:cNvPr>
          <p:cNvGrpSpPr/>
          <p:nvPr/>
        </p:nvGrpSpPr>
        <p:grpSpPr>
          <a:xfrm>
            <a:off x="1043667" y="1914525"/>
            <a:ext cx="9933604" cy="3392835"/>
            <a:chOff x="1043667" y="1914525"/>
            <a:chExt cx="9933604" cy="339283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D14A1A0-7E65-4C3D-92DE-462B39B655B7}"/>
                </a:ext>
              </a:extLst>
            </p:cNvPr>
            <p:cNvGrpSpPr/>
            <p:nvPr/>
          </p:nvGrpSpPr>
          <p:grpSpPr>
            <a:xfrm>
              <a:off x="5445060" y="2658648"/>
              <a:ext cx="5532211" cy="2648712"/>
              <a:chOff x="5445060" y="2658648"/>
              <a:chExt cx="5532211" cy="2648712"/>
            </a:xfrm>
          </p:grpSpPr>
          <p:pic>
            <p:nvPicPr>
              <p:cNvPr id="6" name="Picture 6" descr="A screenshot of a cell phone&#10;&#10;Description generated with very high confidence">
                <a:extLst>
                  <a:ext uri="{FF2B5EF4-FFF2-40B4-BE49-F238E27FC236}">
                    <a16:creationId xmlns:a16="http://schemas.microsoft.com/office/drawing/2014/main" id="{5D0060A0-E259-4E3D-B849-0FC81758F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89661" y="2658648"/>
                <a:ext cx="4287610" cy="2648712"/>
              </a:xfrm>
              <a:prstGeom prst="rect">
                <a:avLst/>
              </a:prstGeom>
            </p:spPr>
          </p:pic>
          <p:pic>
            <p:nvPicPr>
              <p:cNvPr id="10" name="Graphic 6" descr="Line arrow Straight">
                <a:extLst>
                  <a:ext uri="{FF2B5EF4-FFF2-40B4-BE49-F238E27FC236}">
                    <a16:creationId xmlns:a16="http://schemas.microsoft.com/office/drawing/2014/main" id="{162D5728-FD40-4B3C-992E-A90654D7C1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10800000">
                <a:off x="5445060" y="3531768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EBB8BA4-3531-4283-BAAB-73C03261AC95}"/>
                </a:ext>
              </a:extLst>
            </p:cNvPr>
            <p:cNvSpPr txBox="1"/>
            <p:nvPr/>
          </p:nvSpPr>
          <p:spPr>
            <a:xfrm>
              <a:off x="1043667" y="1914525"/>
              <a:ext cx="2743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This is the same data!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30627DF-78F1-4EBB-AD0A-92046A58DEE8}"/>
              </a:ext>
            </a:extLst>
          </p:cNvPr>
          <p:cNvSpPr txBox="1"/>
          <p:nvPr/>
        </p:nvSpPr>
        <p:spPr>
          <a:xfrm>
            <a:off x="1043667" y="5569014"/>
            <a:ext cx="745515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Team 2 got 26 points – how many points did Team 3 get?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321F16-B27C-4095-B9C6-FF76D6F27150}"/>
              </a:ext>
            </a:extLst>
          </p:cNvPr>
          <p:cNvSpPr/>
          <p:nvPr/>
        </p:nvSpPr>
        <p:spPr>
          <a:xfrm>
            <a:off x="654697" y="2544147"/>
            <a:ext cx="4571999" cy="2876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3494BFD-A0E4-45F2-8CCC-5B088EF25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44" y="2659992"/>
            <a:ext cx="4308021" cy="265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6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A8F3C-A820-460F-BF80-ED04A820B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Misleading Visualization Practices</a:t>
            </a:r>
          </a:p>
        </p:txBody>
      </p:sp>
      <p:pic>
        <p:nvPicPr>
          <p:cNvPr id="3" name="Picture 2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F190E188-D6EB-4226-8A1E-BB4D00FD9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729" y="1834195"/>
            <a:ext cx="6344825" cy="47580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68DDB3-9A4B-4FD9-A305-55F2E17433E0}"/>
              </a:ext>
            </a:extLst>
          </p:cNvPr>
          <p:cNvSpPr txBox="1"/>
          <p:nvPr/>
        </p:nvSpPr>
        <p:spPr>
          <a:xfrm>
            <a:off x="8052318" y="2399523"/>
            <a:ext cx="274319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Which two animals have the highest brain mass to body mass ratio?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6CDCEA-05FA-4971-93A8-862179F58179}"/>
              </a:ext>
            </a:extLst>
          </p:cNvPr>
          <p:cNvSpPr/>
          <p:nvPr/>
        </p:nvSpPr>
        <p:spPr>
          <a:xfrm>
            <a:off x="1134836" y="1692729"/>
            <a:ext cx="6694713" cy="5061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90B341DD-E6A0-4304-91F6-BC58ECD9F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450" y="1836916"/>
            <a:ext cx="6344825" cy="475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2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A8F3C-A820-460F-BF80-ED04A820B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Misleading Visualization Practices</a:t>
            </a:r>
          </a:p>
        </p:txBody>
      </p:sp>
      <p:pic>
        <p:nvPicPr>
          <p:cNvPr id="3" name="Picture 2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F190E188-D6EB-4226-8A1E-BB4D00FD9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890" y="2827516"/>
            <a:ext cx="2691307" cy="2016188"/>
          </a:xfrm>
          <a:prstGeom prst="rect">
            <a:avLst/>
          </a:prstGeom>
        </p:spPr>
      </p:pic>
      <p:pic>
        <p:nvPicPr>
          <p:cNvPr id="5" name="Picture 2" descr="A screenshot of text&#10;&#10;Description generated with very high confidence">
            <a:extLst>
              <a:ext uri="{FF2B5EF4-FFF2-40B4-BE49-F238E27FC236}">
                <a16:creationId xmlns:a16="http://schemas.microsoft.com/office/drawing/2014/main" id="{A34A2211-BF87-4F6E-8BD2-3AAB01CBA5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9" r="-109"/>
          <a:stretch/>
        </p:blipFill>
        <p:spPr>
          <a:xfrm>
            <a:off x="4689317" y="1469891"/>
            <a:ext cx="6216514" cy="5089987"/>
          </a:xfrm>
          <a:prstGeom prst="rect">
            <a:avLst/>
          </a:prstGeom>
        </p:spPr>
      </p:pic>
      <p:pic>
        <p:nvPicPr>
          <p:cNvPr id="6" name="Graphic 6" descr="Line arrow Straight">
            <a:extLst>
              <a:ext uri="{FF2B5EF4-FFF2-40B4-BE49-F238E27FC236}">
                <a16:creationId xmlns:a16="http://schemas.microsoft.com/office/drawing/2014/main" id="{19445686-E5B4-46FD-BA34-4841756A6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3624943" y="3427639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359BA7-D1F1-41AB-937F-BEFD41B0201D}"/>
              </a:ext>
            </a:extLst>
          </p:cNvPr>
          <p:cNvSpPr txBox="1"/>
          <p:nvPr/>
        </p:nvSpPr>
        <p:spPr>
          <a:xfrm>
            <a:off x="1043667" y="191452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This is the same data!</a:t>
            </a:r>
          </a:p>
        </p:txBody>
      </p:sp>
    </p:spTree>
    <p:extLst>
      <p:ext uri="{BB962C8B-B14F-4D97-AF65-F5344CB8AC3E}">
        <p14:creationId xmlns:p14="http://schemas.microsoft.com/office/powerpoint/2010/main" val="3770926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6">
            <a:extLst>
              <a:ext uri="{FF2B5EF4-FFF2-40B4-BE49-F238E27FC236}">
                <a16:creationId xmlns:a16="http://schemas.microsoft.com/office/drawing/2014/main" id="{9C8E34EC-379B-4346-BB70-AB226C392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745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599C7D-16CA-4902-AAD1-D46C2319F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7299" y="365760"/>
            <a:ext cx="5525668" cy="1339169"/>
          </a:xfrm>
        </p:spPr>
        <p:txBody>
          <a:bodyPr>
            <a:normAutofit/>
          </a:bodyPr>
          <a:lstStyle/>
          <a:p>
            <a:r>
              <a:rPr lang="en-US" sz="3700"/>
              <a:t>Challenger Explosion</a:t>
            </a:r>
            <a:br>
              <a:rPr lang="en-US" sz="3700"/>
            </a:br>
            <a:endParaRPr lang="en-US" sz="3700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5BBCE-8E67-40D8-8AD9-C133194C8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335" y="1529443"/>
            <a:ext cx="5457632" cy="43513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Launched January 28, 1986</a:t>
            </a:r>
          </a:p>
          <a:p>
            <a:r>
              <a:rPr lang="en-US"/>
              <a:t>Broke apart 73 seconds after launching</a:t>
            </a:r>
          </a:p>
          <a:p>
            <a:r>
              <a:rPr lang="en-US"/>
              <a:t>Caused by cold temperatures affecting the O-rings which held together the rockets</a:t>
            </a:r>
            <a:endParaRPr lang="en-US" dirty="0"/>
          </a:p>
        </p:txBody>
      </p:sp>
      <p:pic>
        <p:nvPicPr>
          <p:cNvPr id="9" name="Picture 10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FF50899D-2183-4BF8-95C5-110E9FC6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" y="3614499"/>
            <a:ext cx="5122938" cy="3240859"/>
          </a:xfrm>
          <a:prstGeom prst="rect">
            <a:avLst/>
          </a:prstGeom>
        </p:spPr>
      </p:pic>
      <p:pic>
        <p:nvPicPr>
          <p:cNvPr id="16" name="Picture 17" descr="A pile of smoke&#10;&#10;Description generated with high confidence">
            <a:extLst>
              <a:ext uri="{FF2B5EF4-FFF2-40B4-BE49-F238E27FC236}">
                <a16:creationId xmlns:a16="http://schemas.microsoft.com/office/drawing/2014/main" id="{B354F7EA-F5DC-46C7-A5AE-DA27A9CE8C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0" r="1197" b="-19"/>
          <a:stretch/>
        </p:blipFill>
        <p:spPr>
          <a:xfrm>
            <a:off x="2721" y="2744"/>
            <a:ext cx="5104024" cy="343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64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77A8A-8AF8-4551-9586-99DEFBC12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Pre-launch visualizations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B75274-B6D8-47F8-86EB-0CAC9C7E8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7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86777DDC-9502-4871-A80B-1585A8E64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596" y="2639977"/>
            <a:ext cx="3287485" cy="2265209"/>
          </a:xfrm>
          <a:prstGeom prst="rect">
            <a:avLst/>
          </a:prstGeom>
        </p:spPr>
      </p:pic>
      <p:pic>
        <p:nvPicPr>
          <p:cNvPr id="9" name="Picture 9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18903511-4D38-4997-A3A8-1C4FA45D6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81" y="2631450"/>
            <a:ext cx="3280682" cy="2272516"/>
          </a:xfrm>
          <a:prstGeom prst="rect">
            <a:avLst/>
          </a:prstGeom>
        </p:spPr>
      </p:pic>
      <p:pic>
        <p:nvPicPr>
          <p:cNvPr id="11" name="Picture 11" descr="A close up of text on a white surface&#10;&#10;Description generated with very high confidence">
            <a:extLst>
              <a:ext uri="{FF2B5EF4-FFF2-40B4-BE49-F238E27FC236}">
                <a16:creationId xmlns:a16="http://schemas.microsoft.com/office/drawing/2014/main" id="{16DE4449-014D-43AA-921F-A510DBAA1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4075" y="266191"/>
            <a:ext cx="2647950" cy="2146145"/>
          </a:xfrm>
          <a:prstGeom prst="rect">
            <a:avLst/>
          </a:prstGeom>
        </p:spPr>
      </p:pic>
      <p:pic>
        <p:nvPicPr>
          <p:cNvPr id="13" name="Picture 13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3442D71C-5374-47A8-ACBC-28B430571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489" y="258791"/>
            <a:ext cx="3873768" cy="2143369"/>
          </a:xfrm>
          <a:prstGeom prst="rect">
            <a:avLst/>
          </a:prstGeom>
        </p:spPr>
      </p:pic>
      <p:pic>
        <p:nvPicPr>
          <p:cNvPr id="15" name="Picture 15" descr="A close up of text on a whiteboard&#10;&#10;Description generated with high confidence">
            <a:extLst>
              <a:ext uri="{FF2B5EF4-FFF2-40B4-BE49-F238E27FC236}">
                <a16:creationId xmlns:a16="http://schemas.microsoft.com/office/drawing/2014/main" id="{30411B8E-4491-4D58-9A96-3E3234911A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5685" y="2632220"/>
            <a:ext cx="3056164" cy="2267116"/>
          </a:xfrm>
          <a:prstGeom prst="rect">
            <a:avLst/>
          </a:prstGeom>
        </p:spPr>
      </p:pic>
      <p:pic>
        <p:nvPicPr>
          <p:cNvPr id="17" name="Picture 17" descr="A screenshot of text&#10;&#10;Description generated with very high confidence">
            <a:extLst>
              <a:ext uri="{FF2B5EF4-FFF2-40B4-BE49-F238E27FC236}">
                <a16:creationId xmlns:a16="http://schemas.microsoft.com/office/drawing/2014/main" id="{92C0DD61-7A8D-423A-8074-E24460041D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7328" y="267559"/>
            <a:ext cx="2654754" cy="213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81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77A8A-8AF8-4551-9586-99DEFBC12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Post-launch visualizations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B75274-B6D8-47F8-86EB-0CAC9C7E8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[Rogers Commission Report, 1986]</a:t>
            </a:r>
          </a:p>
        </p:txBody>
      </p:sp>
      <p:pic>
        <p:nvPicPr>
          <p:cNvPr id="3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64034BD-44C1-4F05-9C2D-CC99AF1FB8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6" r="1152"/>
          <a:stretch/>
        </p:blipFill>
        <p:spPr>
          <a:xfrm>
            <a:off x="2230598" y="269371"/>
            <a:ext cx="5800475" cy="475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58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77A8A-8AF8-4551-9586-99DEFBC12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Redesign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B75274-B6D8-47F8-86EB-0CAC9C7E8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[Tufte, 1997]</a:t>
            </a:r>
          </a:p>
        </p:txBody>
      </p:sp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1FA8D72-FC8F-4EF7-82CB-0A79B1FED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62" y="795338"/>
            <a:ext cx="9975396" cy="359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66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100FC-7731-4645-B7C3-FC69ED352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data visualization?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9035F-91D3-4265-BF42-A78A48D31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r>
              <a:rPr lang="en-US" dirty="0"/>
              <a:t>"… finding the artificial memory that best supports our natural means of perception" [Bertin 1967]</a:t>
            </a:r>
          </a:p>
          <a:p>
            <a:endParaRPr lang="en-US"/>
          </a:p>
          <a:p>
            <a:r>
              <a:rPr lang="en-US" dirty="0"/>
              <a:t>"The use of computer-generated, interactive, visual representations of data to amplify cognition" [Card, Mackinlay, &amp; Schneiderman 1999]</a:t>
            </a:r>
          </a:p>
        </p:txBody>
      </p:sp>
    </p:spTree>
    <p:extLst>
      <p:ext uri="{BB962C8B-B14F-4D97-AF65-F5344CB8AC3E}">
        <p14:creationId xmlns:p14="http://schemas.microsoft.com/office/powerpoint/2010/main" val="540141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74B3C-6032-4F02-A46C-525AA9224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6091428" cy="1325562"/>
          </a:xfrm>
        </p:spPr>
        <p:txBody>
          <a:bodyPr>
            <a:normAutofit/>
          </a:bodyPr>
          <a:lstStyle/>
          <a:p>
            <a:r>
              <a:rPr lang="en-US"/>
              <a:t>Reflections on Challenger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07268-257A-4EBA-9495-620B325EF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6091428" cy="43513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Remember the context when viewing redesigns</a:t>
            </a:r>
          </a:p>
          <a:p>
            <a:pPr lvl="1"/>
            <a:r>
              <a:rPr lang="en-US" spc="10" dirty="0"/>
              <a:t>The original authors do not know the outcome</a:t>
            </a:r>
          </a:p>
          <a:p>
            <a:pPr>
              <a:buFont typeface="Arial" pitchFamily="18" charset="2"/>
              <a:buChar char="•"/>
            </a:pPr>
            <a:r>
              <a:rPr lang="en-US" dirty="0"/>
              <a:t>Other factors beyond data visualization!</a:t>
            </a:r>
          </a:p>
          <a:p>
            <a:pPr lvl="1"/>
            <a:r>
              <a:rPr lang="en-US" spc="10"/>
              <a:t>Scientists did raise concern about the temperature </a:t>
            </a:r>
          </a:p>
          <a:p>
            <a:pPr lvl="1"/>
            <a:r>
              <a:rPr lang="en-US" spc="10" dirty="0"/>
              <a:t>Internal &amp; external pressure?  Groupthink?</a:t>
            </a:r>
          </a:p>
          <a:p>
            <a:pPr>
              <a:buFont typeface="Arial" pitchFamily="18" charset="2"/>
              <a:buChar char="•"/>
            </a:pPr>
            <a:endParaRPr lang="en-US" spc="10" dirty="0"/>
          </a:p>
          <a:p>
            <a:pPr>
              <a:buFont typeface="Arial" pitchFamily="18" charset="2"/>
              <a:buChar char="•"/>
            </a:pPr>
            <a:endParaRPr lang="en-US" dirty="0"/>
          </a:p>
        </p:txBody>
      </p:sp>
      <p:pic>
        <p:nvPicPr>
          <p:cNvPr id="4" name="Picture 4" descr="A building with a metal frame&#10;&#10;Description generated with very high confidence">
            <a:extLst>
              <a:ext uri="{FF2B5EF4-FFF2-40B4-BE49-F238E27FC236}">
                <a16:creationId xmlns:a16="http://schemas.microsoft.com/office/drawing/2014/main" id="{83B9B40E-E437-43C7-92F9-30E460AAF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57" r="21244"/>
          <a:stretch/>
        </p:blipFill>
        <p:spPr>
          <a:xfrm>
            <a:off x="7737169" y="10"/>
            <a:ext cx="35552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6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09A6A-5327-46A8-BA1E-082AC3AD1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was cool. What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2F3E8-1E78-4543-81E8-9FB7C5E66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Check out some of Erika's favorite visualizations </a:t>
            </a:r>
          </a:p>
          <a:p>
            <a:pPr lvl="1"/>
            <a:r>
              <a:rPr lang="en-US" dirty="0">
                <a:ea typeface="+mn-lt"/>
                <a:cs typeface="+mn-lt"/>
                <a:hlinkClick r:id="rId2"/>
              </a:rPr>
              <a:t>Wind map of the US</a:t>
            </a:r>
            <a:endParaRPr lang="en-US" dirty="0">
              <a:ea typeface="+mn-lt"/>
              <a:cs typeface="+mn-lt"/>
            </a:endParaRPr>
          </a:p>
          <a:p>
            <a:pPr lvl="1"/>
            <a:r>
              <a:rPr lang="en-US" dirty="0">
                <a:ea typeface="+mn-lt"/>
                <a:cs typeface="+mn-lt"/>
                <a:hlinkClick r:id="rId3"/>
              </a:rPr>
              <a:t>Bus bunching vis</a:t>
            </a:r>
            <a:endParaRPr lang="en-US" dirty="0">
              <a:ea typeface="+mn-lt"/>
              <a:cs typeface="+mn-lt"/>
            </a:endParaRPr>
          </a:p>
          <a:p>
            <a:pPr lvl="1"/>
            <a:r>
              <a:rPr lang="en-US" dirty="0">
                <a:ea typeface="+mn-lt"/>
                <a:cs typeface="+mn-lt"/>
                <a:hlinkClick r:id="rId4"/>
              </a:rPr>
              <a:t>Visual intro to machine learning</a:t>
            </a:r>
            <a:endParaRPr lang="en-US" dirty="0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Build your own visualizations!</a:t>
            </a:r>
            <a:endParaRPr lang="en-US" dirty="0">
              <a:ea typeface="+mn-lt"/>
              <a:cs typeface="+mn-lt"/>
            </a:endParaRPr>
          </a:p>
          <a:p>
            <a:pPr lvl="1"/>
            <a:r>
              <a:rPr lang="en-US" spc="10" dirty="0">
                <a:ea typeface="+mn-lt"/>
                <a:cs typeface="+mn-lt"/>
                <a:hlinkClick r:id="rId5"/>
              </a:rPr>
              <a:t>D3</a:t>
            </a:r>
            <a:r>
              <a:rPr lang="en-US" spc="10">
                <a:ea typeface="+mn-lt"/>
                <a:cs typeface="+mn-lt"/>
              </a:rPr>
              <a:t> for the web</a:t>
            </a:r>
            <a:endParaRPr lang="en-US" dirty="0">
              <a:ea typeface="+mn-lt"/>
              <a:cs typeface="+mn-lt"/>
            </a:endParaRPr>
          </a:p>
          <a:p>
            <a:pPr lvl="1"/>
            <a:r>
              <a:rPr lang="en-US" spc="10">
                <a:ea typeface="+mn-lt"/>
                <a:cs typeface="+mn-lt"/>
              </a:rPr>
              <a:t>Python + seaborn for other applications </a:t>
            </a:r>
            <a:endParaRPr lang="en-US" dirty="0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Read about </a:t>
            </a:r>
            <a:r>
              <a:rPr lang="en-US" dirty="0">
                <a:ea typeface="+mn-lt"/>
                <a:cs typeface="+mn-lt"/>
                <a:hlinkClick r:id="rId6"/>
              </a:rPr>
              <a:t>accessibility and data vis</a:t>
            </a:r>
            <a:endParaRPr lang="en-US" dirty="0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Consume content from the data vis community</a:t>
            </a:r>
            <a:endParaRPr lang="en-US" dirty="0">
              <a:ea typeface="+mn-lt"/>
              <a:cs typeface="+mn-lt"/>
            </a:endParaRPr>
          </a:p>
          <a:p>
            <a:pPr lvl="1"/>
            <a:r>
              <a:rPr lang="en-US" spc="10">
                <a:ea typeface="+mn-lt"/>
                <a:cs typeface="+mn-lt"/>
              </a:rPr>
              <a:t>Twitter &amp; Medium!</a:t>
            </a:r>
            <a:endParaRPr lang="en-US" dirty="0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Think carefully about visualizations you see in the wild</a:t>
            </a:r>
            <a:endParaRPr lang="en-US" dirty="0">
              <a:ea typeface="+mn-lt"/>
              <a:cs typeface="+mn-lt"/>
            </a:endParaRPr>
          </a:p>
          <a:p>
            <a:endParaRPr lang="en-US" dirty="0"/>
          </a:p>
        </p:txBody>
      </p:sp>
      <p:pic>
        <p:nvPicPr>
          <p:cNvPr id="6" name="Picture 6" descr="A close up of a logo&#10;&#10;Description generated with high confidence">
            <a:extLst>
              <a:ext uri="{FF2B5EF4-FFF2-40B4-BE49-F238E27FC236}">
                <a16:creationId xmlns:a16="http://schemas.microsoft.com/office/drawing/2014/main" id="{4BC3CA1E-ABEE-41C8-8C2B-F1622BB371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505804" y="1719020"/>
            <a:ext cx="521171" cy="52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08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A2F20-5AF2-4451-8F42-7C056A477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DE39F-E9C8-4699-96A1-E51D35A3F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  <a:hlinkClick r:id="rId2"/>
              </a:rPr>
              <a:t>https://www.forbes.com/sites/bernardmarr/2018/05/21/how-much-data-do-we-create-every-day-the-mind-blowing-stats-everyone-should-read/#26a89fdd60ba</a:t>
            </a:r>
            <a:endParaRPr lang="en-US"/>
          </a:p>
          <a:p>
            <a:r>
              <a:rPr lang="en-US" dirty="0">
                <a:ea typeface="+mn-lt"/>
                <a:cs typeface="+mn-lt"/>
                <a:hlinkClick r:id="rId3"/>
              </a:rPr>
              <a:t>https://gistbok.ucgis.org/bok-topics/symbolization-and-visual-variables</a:t>
            </a:r>
            <a:endParaRPr lang="en-US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  <a:hlinkClick r:id="rId4"/>
              </a:rPr>
              <a:t>https://www.google.com/search?q=visual+and+statistical+thinking&amp;oq=visual+and+statisti&amp;aqs=chrome.0.0j69i57j0l6.2137j1j1&amp;sourceid=chrome&amp;ie=UTF-8</a:t>
            </a:r>
            <a:endParaRPr lang="en-US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3261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95962C9-BBD1-4FD5-B695-F14000C7A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091634"/>
              </p:ext>
            </p:extLst>
          </p:nvPr>
        </p:nvGraphicFramePr>
        <p:xfrm>
          <a:off x="1552643" y="318424"/>
          <a:ext cx="2104405" cy="4820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080">
                  <a:extLst>
                    <a:ext uri="{9D8B030D-6E8A-4147-A177-3AD203B41FA5}">
                      <a16:colId xmlns:a16="http://schemas.microsoft.com/office/drawing/2014/main" val="781343381"/>
                    </a:ext>
                  </a:extLst>
                </a:gridCol>
                <a:gridCol w="1083325">
                  <a:extLst>
                    <a:ext uri="{9D8B030D-6E8A-4147-A177-3AD203B41FA5}">
                      <a16:colId xmlns:a16="http://schemas.microsoft.com/office/drawing/2014/main" val="326622953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Set 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136586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Y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084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8.04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487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227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7.58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013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8.81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38464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8.33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160250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9.96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759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7.24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69755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4.26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753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10.84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096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4.82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68187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5.68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049153"/>
                  </a:ext>
                </a:extLst>
              </a:tr>
            </a:tbl>
          </a:graphicData>
        </a:graphic>
      </p:graphicFrame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A49DD3AD-8960-4DC0-91AB-806DFAD493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397656"/>
              </p:ext>
            </p:extLst>
          </p:nvPr>
        </p:nvGraphicFramePr>
        <p:xfrm>
          <a:off x="3774378" y="336785"/>
          <a:ext cx="2042160" cy="4820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080">
                  <a:extLst>
                    <a:ext uri="{9D8B030D-6E8A-4147-A177-3AD203B41FA5}">
                      <a16:colId xmlns:a16="http://schemas.microsoft.com/office/drawing/2014/main" val="1719377384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146757473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Set B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136586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X</a:t>
                      </a:r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Y</a:t>
                      </a:r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084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9.14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487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8.14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227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013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8.77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38464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9.26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160250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8.1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759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6.13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69755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753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096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7.26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68187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4.74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872627"/>
                  </a:ext>
                </a:extLst>
              </a:tr>
            </a:tbl>
          </a:graphicData>
        </a:graphic>
      </p:graphicFrame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7D3B9955-42C2-47B4-9E1D-E46C921AC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928704"/>
              </p:ext>
            </p:extLst>
          </p:nvPr>
        </p:nvGraphicFramePr>
        <p:xfrm>
          <a:off x="5904307" y="355146"/>
          <a:ext cx="2042160" cy="4820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080">
                  <a:extLst>
                    <a:ext uri="{9D8B030D-6E8A-4147-A177-3AD203B41FA5}">
                      <a16:colId xmlns:a16="http://schemas.microsoft.com/office/drawing/2014/main" val="3891434092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360861032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Set C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136586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X</a:t>
                      </a:r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Y</a:t>
                      </a:r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084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7.46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487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6.77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227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013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38464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7.81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160250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8.84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759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6.08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69755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5.39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753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096227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6.42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5934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5.73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681871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11AAC11D-660F-401A-8AB8-BEEEE2468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342912"/>
              </p:ext>
            </p:extLst>
          </p:nvPr>
        </p:nvGraphicFramePr>
        <p:xfrm>
          <a:off x="8052595" y="373509"/>
          <a:ext cx="2042160" cy="4820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080">
                  <a:extLst>
                    <a:ext uri="{9D8B030D-6E8A-4147-A177-3AD203B41FA5}">
                      <a16:colId xmlns:a16="http://schemas.microsoft.com/office/drawing/2014/main" val="2368139375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339751694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Set 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136586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</a:t>
                      </a:r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084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487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/>
                        <a:t>8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227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/>
                        <a:t>8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013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/>
                        <a:t>8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38464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/>
                        <a:t>8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/>
                        <a:t>8.47</a:t>
                      </a:r>
                      <a:endParaRPr lang="en-US" sz="1800" b="0" i="0" u="none" strike="noStrike" noProof="0">
                        <a:latin typeface="Trebuchet M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160250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/>
                        <a:t>8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7.04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759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/>
                        <a:t>8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69755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/>
                        <a:t>19</a:t>
                      </a:r>
                      <a:endParaRPr lang="en-US" sz="1800" b="0" i="0" u="none" strike="noStrik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12.5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753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/>
                        <a:t>8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096227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/>
                        <a:t>8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7.91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319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/>
                        <a:t>8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68187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26F82AB-5758-4845-AEC0-4A970B693879}"/>
              </a:ext>
            </a:extLst>
          </p:cNvPr>
          <p:cNvSpPr txBox="1"/>
          <p:nvPr/>
        </p:nvSpPr>
        <p:spPr>
          <a:xfrm>
            <a:off x="1529509" y="5403773"/>
            <a:ext cx="419375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Mean X: 9.0, Standard dev X: 3.317</a:t>
            </a:r>
          </a:p>
          <a:p>
            <a:r>
              <a:rPr lang="en-US"/>
              <a:t>Mean Y: 7.5, Standard dev Y: 2.03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7E9A2D-4992-4782-90A7-C024E615C640}"/>
              </a:ext>
            </a:extLst>
          </p:cNvPr>
          <p:cNvSpPr txBox="1"/>
          <p:nvPr/>
        </p:nvSpPr>
        <p:spPr>
          <a:xfrm>
            <a:off x="6909411" y="5403772"/>
            <a:ext cx="303698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Linear Regression:</a:t>
            </a:r>
          </a:p>
          <a:p>
            <a:pPr algn="r"/>
            <a:r>
              <a:rPr lang="en-US"/>
              <a:t>Y = 3 + 0.5X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30E5A6-CB96-4EE3-B8B8-698F51C5E1B9}"/>
              </a:ext>
            </a:extLst>
          </p:cNvPr>
          <p:cNvSpPr txBox="1"/>
          <p:nvPr/>
        </p:nvSpPr>
        <p:spPr>
          <a:xfrm>
            <a:off x="1437701" y="6432013"/>
            <a:ext cx="21005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[Anscombe 1973]</a:t>
            </a:r>
          </a:p>
        </p:txBody>
      </p:sp>
    </p:spTree>
    <p:extLst>
      <p:ext uri="{BB962C8B-B14F-4D97-AF65-F5344CB8AC3E}">
        <p14:creationId xmlns:p14="http://schemas.microsoft.com/office/powerpoint/2010/main" val="3535262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E26E56B6-B969-480D-A8C7-A70CD68C9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974" y="328923"/>
            <a:ext cx="8593397" cy="619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10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2AA3-63C1-4F61-AD2A-92F8EE638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make data visualizations?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A736F-F207-45CA-AF23-2EEB06335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975691"/>
            <a:ext cx="8595360" cy="42962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Find patterns</a:t>
            </a:r>
          </a:p>
          <a:p>
            <a:r>
              <a:rPr lang="en-US"/>
              <a:t>Answer questions and spur new ones</a:t>
            </a:r>
          </a:p>
          <a:p>
            <a:r>
              <a:rPr lang="en-US"/>
              <a:t>Support memory</a:t>
            </a:r>
          </a:p>
          <a:p>
            <a:r>
              <a:rPr lang="en-US"/>
              <a:t>Make a decision</a:t>
            </a:r>
          </a:p>
          <a:p>
            <a:r>
              <a:rPr lang="en-US"/>
              <a:t>Present an argument</a:t>
            </a:r>
          </a:p>
          <a:p>
            <a:r>
              <a:rPr lang="en-US"/>
              <a:t>Engage &amp; inspire your audience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38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2AA3-63C1-4F61-AD2A-92F8EE638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study data visualizations?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A736F-F207-45CA-AF23-2EEB06335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005529"/>
            <a:ext cx="8595360" cy="43513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The world is creating TONS of data</a:t>
            </a:r>
          </a:p>
          <a:p>
            <a:pPr lvl="1">
              <a:spcBef>
                <a:spcPts val="1400"/>
              </a:spcBef>
              <a:spcAft>
                <a:spcPts val="200"/>
              </a:spcAft>
            </a:pPr>
            <a:r>
              <a:rPr lang="en-US" dirty="0"/>
              <a:t>&gt; 90% of data in the world was created in the last two years(!!!!)</a:t>
            </a:r>
          </a:p>
          <a:p>
            <a:pPr lvl="1">
              <a:spcBef>
                <a:spcPts val="1400"/>
              </a:spcBef>
              <a:spcAft>
                <a:spcPts val="200"/>
              </a:spcAft>
            </a:pPr>
            <a:r>
              <a:rPr lang="en-US" dirty="0"/>
              <a:t>2.5 quintillion (2,500,000,000,000,000,000) bytes of data are created every day</a:t>
            </a:r>
          </a:p>
          <a:p>
            <a:r>
              <a:rPr lang="en-US" dirty="0"/>
              <a:t>Relevant for every discipline</a:t>
            </a:r>
          </a:p>
          <a:p>
            <a:r>
              <a:rPr lang="en-US"/>
              <a:t>Become informed consumers</a:t>
            </a:r>
            <a:endParaRPr lang="en-US">
              <a:ea typeface="+mn-lt"/>
              <a:cs typeface="+mn-lt"/>
            </a:endParaRPr>
          </a:p>
          <a:p>
            <a:r>
              <a:rPr lang="en-US" dirty="0"/>
              <a:t>They're super cool &amp; fun to make!</a:t>
            </a:r>
          </a:p>
        </p:txBody>
      </p:sp>
      <p:pic>
        <p:nvPicPr>
          <p:cNvPr id="5" name="Graphic 5" descr="Line arrow Counter clockwise curve">
            <a:extLst>
              <a:ext uri="{FF2B5EF4-FFF2-40B4-BE49-F238E27FC236}">
                <a16:creationId xmlns:a16="http://schemas.microsoft.com/office/drawing/2014/main" id="{D3AE187B-2A8C-4789-B57F-0A20D2BDF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020000">
            <a:off x="8770718" y="1745574"/>
            <a:ext cx="1208183" cy="1208183"/>
          </a:xfrm>
          <a:prstGeom prst="rect">
            <a:avLst/>
          </a:prstGeom>
        </p:spPr>
      </p:pic>
      <p:pic>
        <p:nvPicPr>
          <p:cNvPr id="4" name="Picture 5" descr="A picture containing food, light&#10;&#10;Description generated with very high confidence">
            <a:extLst>
              <a:ext uri="{FF2B5EF4-FFF2-40B4-BE49-F238E27FC236}">
                <a16:creationId xmlns:a16="http://schemas.microsoft.com/office/drawing/2014/main" id="{7EBD387F-6F32-4536-9970-0B253B1CD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4012" y="2142930"/>
            <a:ext cx="931507" cy="93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5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4B8DA-CB8F-4390-B0EA-522595F83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1487E-754D-4555-A63F-129F7B86A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924050"/>
            <a:ext cx="8595360" cy="43513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Nominal</a:t>
            </a:r>
          </a:p>
          <a:p>
            <a:pPr lvl="1"/>
            <a:r>
              <a:rPr lang="en-US"/>
              <a:t>Labels or categories</a:t>
            </a:r>
          </a:p>
          <a:p>
            <a:pPr lvl="1"/>
            <a:r>
              <a:rPr lang="en-US"/>
              <a:t>Fruits: apples, oranges, kiwi, ...</a:t>
            </a:r>
          </a:p>
          <a:p>
            <a:r>
              <a:rPr lang="en-US" dirty="0"/>
              <a:t>Ordinal</a:t>
            </a:r>
          </a:p>
          <a:p>
            <a:pPr lvl="1"/>
            <a:r>
              <a:rPr lang="en-US"/>
              <a:t>Ordered</a:t>
            </a:r>
          </a:p>
          <a:p>
            <a:pPr lvl="1"/>
            <a:r>
              <a:rPr lang="en-US"/>
              <a:t>Apples: US Utility, US No 1, US Fancy, US Extra Fancy</a:t>
            </a:r>
          </a:p>
          <a:p>
            <a:r>
              <a:rPr lang="en-US"/>
              <a:t>Quantitative</a:t>
            </a:r>
          </a:p>
          <a:p>
            <a:pPr lvl="1"/>
            <a:r>
              <a:rPr lang="en-US"/>
              <a:t>Quantity, amount, or range</a:t>
            </a:r>
            <a:endParaRPr lang="en-US" dirty="0"/>
          </a:p>
          <a:p>
            <a:pPr lvl="1"/>
            <a:r>
              <a:rPr lang="en-US"/>
              <a:t>Length, temperature, location (lat/long), dates</a:t>
            </a:r>
            <a:endParaRPr lang="en-US" dirty="0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1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1C4D8-CCE8-4DC3-AC6E-B9F927ED1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Visual Encodings</a:t>
            </a:r>
          </a:p>
        </p:txBody>
      </p:sp>
      <p:pic>
        <p:nvPicPr>
          <p:cNvPr id="4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1AFDF687-88C0-4C84-B69B-FBCA580B8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309" y="1883339"/>
            <a:ext cx="6326304" cy="4057264"/>
          </a:xfrm>
          <a:prstGeom prst="rect">
            <a:avLst/>
          </a:prstGeom>
        </p:spPr>
      </p:pic>
      <p:pic>
        <p:nvPicPr>
          <p:cNvPr id="6" name="Picture 6" descr="A close up of a logo&#10;&#10;Description generated with high confidence">
            <a:extLst>
              <a:ext uri="{FF2B5EF4-FFF2-40B4-BE49-F238E27FC236}">
                <a16:creationId xmlns:a16="http://schemas.microsoft.com/office/drawing/2014/main" id="{D2150518-DF70-413C-B67B-32C67A60C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127" y="6353117"/>
            <a:ext cx="2266950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30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F90D9-9FFC-4E94-A4F0-0B7E1C4D5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Intuition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9AD4F8-F349-4C13-814F-BEFAE0F3B1AC}"/>
              </a:ext>
            </a:extLst>
          </p:cNvPr>
          <p:cNvSpPr txBox="1">
            <a:spLocks/>
          </p:cNvSpPr>
          <p:nvPr/>
        </p:nvSpPr>
        <p:spPr>
          <a:xfrm>
            <a:off x="1263195" y="1711816"/>
            <a:ext cx="8596668" cy="4471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Discuss with your neighbors – How much is A compared to B?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4A42E02-7257-4E20-A5C7-585C2DC61828}"/>
              </a:ext>
            </a:extLst>
          </p:cNvPr>
          <p:cNvGrpSpPr/>
          <p:nvPr/>
        </p:nvGrpSpPr>
        <p:grpSpPr>
          <a:xfrm>
            <a:off x="6533919" y="2848023"/>
            <a:ext cx="501990" cy="1927951"/>
            <a:chOff x="1580919" y="2347510"/>
            <a:chExt cx="257062" cy="192795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B7CA979-E33C-408C-B6DB-686E8E646354}"/>
                </a:ext>
              </a:extLst>
            </p:cNvPr>
            <p:cNvSpPr/>
            <p:nvPr/>
          </p:nvSpPr>
          <p:spPr>
            <a:xfrm>
              <a:off x="1580919" y="2347510"/>
              <a:ext cx="257060" cy="19279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4A38FF-BB60-4775-9A96-58EB024D87A4}"/>
                </a:ext>
              </a:extLst>
            </p:cNvPr>
            <p:cNvSpPr/>
            <p:nvPr/>
          </p:nvSpPr>
          <p:spPr>
            <a:xfrm>
              <a:off x="1580921" y="2586209"/>
              <a:ext cx="257060" cy="16892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29274F-A5C9-487B-9636-60A20A3881A9}"/>
              </a:ext>
            </a:extLst>
          </p:cNvPr>
          <p:cNvGrpSpPr/>
          <p:nvPr/>
        </p:nvGrpSpPr>
        <p:grpSpPr>
          <a:xfrm>
            <a:off x="5811594" y="2848024"/>
            <a:ext cx="501989" cy="1927951"/>
            <a:chOff x="1103522" y="2347511"/>
            <a:chExt cx="257061" cy="192795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431CAA9-072A-4433-AF2C-5903397A502E}"/>
                </a:ext>
              </a:extLst>
            </p:cNvPr>
            <p:cNvSpPr/>
            <p:nvPr/>
          </p:nvSpPr>
          <p:spPr>
            <a:xfrm>
              <a:off x="1103522" y="2347511"/>
              <a:ext cx="257060" cy="19279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0A78DF-D8A1-4F42-B355-C1A48557E96A}"/>
                </a:ext>
              </a:extLst>
            </p:cNvPr>
            <p:cNvSpPr/>
            <p:nvPr/>
          </p:nvSpPr>
          <p:spPr>
            <a:xfrm>
              <a:off x="1103523" y="3706256"/>
              <a:ext cx="257060" cy="5692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9C312B6A-F5CC-443F-B3DB-568AF7695B8B}"/>
              </a:ext>
            </a:extLst>
          </p:cNvPr>
          <p:cNvSpPr/>
          <p:nvPr/>
        </p:nvSpPr>
        <p:spPr>
          <a:xfrm>
            <a:off x="2631783" y="2802779"/>
            <a:ext cx="1992216" cy="20381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B1FEBE-8ED8-49AC-BBF0-92C1CEB821EA}"/>
              </a:ext>
            </a:extLst>
          </p:cNvPr>
          <p:cNvSpPr/>
          <p:nvPr/>
        </p:nvSpPr>
        <p:spPr>
          <a:xfrm>
            <a:off x="1401567" y="3371982"/>
            <a:ext cx="991517" cy="9823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D33530-F339-43F7-A59F-A1D8AA80627F}"/>
              </a:ext>
            </a:extLst>
          </p:cNvPr>
          <p:cNvSpPr/>
          <p:nvPr/>
        </p:nvSpPr>
        <p:spPr>
          <a:xfrm>
            <a:off x="8166696" y="3285337"/>
            <a:ext cx="918072" cy="9180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334E45-BA64-40A9-974A-6E10F5B1429A}"/>
              </a:ext>
            </a:extLst>
          </p:cNvPr>
          <p:cNvSpPr/>
          <p:nvPr/>
        </p:nvSpPr>
        <p:spPr>
          <a:xfrm>
            <a:off x="9305105" y="3285336"/>
            <a:ext cx="918072" cy="91807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9C617D-F20C-4386-9223-3065BDEB6909}"/>
              </a:ext>
            </a:extLst>
          </p:cNvPr>
          <p:cNvSpPr txBox="1"/>
          <p:nvPr/>
        </p:nvSpPr>
        <p:spPr>
          <a:xfrm>
            <a:off x="1649186" y="3629025"/>
            <a:ext cx="4912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498EC3-C65F-4F1D-B35E-86F1DDC3B2F6}"/>
              </a:ext>
            </a:extLst>
          </p:cNvPr>
          <p:cNvSpPr txBox="1"/>
          <p:nvPr/>
        </p:nvSpPr>
        <p:spPr>
          <a:xfrm>
            <a:off x="5812971" y="4309382"/>
            <a:ext cx="4912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A15258-EB38-490F-A6C1-DFC009036D34}"/>
              </a:ext>
            </a:extLst>
          </p:cNvPr>
          <p:cNvSpPr txBox="1"/>
          <p:nvPr/>
        </p:nvSpPr>
        <p:spPr>
          <a:xfrm>
            <a:off x="8377917" y="3513364"/>
            <a:ext cx="4912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A35D28-4ADD-4407-8CB4-B9B27194C75F}"/>
              </a:ext>
            </a:extLst>
          </p:cNvPr>
          <p:cNvSpPr txBox="1"/>
          <p:nvPr/>
        </p:nvSpPr>
        <p:spPr>
          <a:xfrm>
            <a:off x="3377292" y="3595007"/>
            <a:ext cx="4912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203CC2-F5A9-4338-9A1A-D6A728DB222B}"/>
              </a:ext>
            </a:extLst>
          </p:cNvPr>
          <p:cNvSpPr txBox="1"/>
          <p:nvPr/>
        </p:nvSpPr>
        <p:spPr>
          <a:xfrm>
            <a:off x="6540952" y="4309382"/>
            <a:ext cx="4912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669866-9464-4741-86BF-ACF828CAD1BE}"/>
              </a:ext>
            </a:extLst>
          </p:cNvPr>
          <p:cNvSpPr txBox="1"/>
          <p:nvPr/>
        </p:nvSpPr>
        <p:spPr>
          <a:xfrm>
            <a:off x="9514112" y="3513364"/>
            <a:ext cx="4912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B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60EF2FD-6DA9-4BA3-BCBB-BE708EA29465}"/>
              </a:ext>
            </a:extLst>
          </p:cNvPr>
          <p:cNvCxnSpPr/>
          <p:nvPr/>
        </p:nvCxnSpPr>
        <p:spPr>
          <a:xfrm>
            <a:off x="5230585" y="2488747"/>
            <a:ext cx="13607" cy="2646586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D7282F3-45C7-48A0-979B-07A375C47292}"/>
              </a:ext>
            </a:extLst>
          </p:cNvPr>
          <p:cNvCxnSpPr>
            <a:cxnSpLocks/>
          </p:cNvCxnSpPr>
          <p:nvPr/>
        </p:nvCxnSpPr>
        <p:spPr>
          <a:xfrm>
            <a:off x="7598228" y="2488746"/>
            <a:ext cx="13607" cy="2646586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CE3D2C1-4C14-4BF9-9FCC-41C687B2DC80}"/>
              </a:ext>
            </a:extLst>
          </p:cNvPr>
          <p:cNvSpPr txBox="1">
            <a:spLocks/>
          </p:cNvSpPr>
          <p:nvPr/>
        </p:nvSpPr>
        <p:spPr>
          <a:xfrm>
            <a:off x="2256517" y="5365333"/>
            <a:ext cx="1303240" cy="4471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A = 25% B</a:t>
            </a:r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E0DCEAE6-5DC5-43AE-8D1A-830EDDEDB4DF}"/>
              </a:ext>
            </a:extLst>
          </p:cNvPr>
          <p:cNvSpPr txBox="1">
            <a:spLocks/>
          </p:cNvSpPr>
          <p:nvPr/>
        </p:nvSpPr>
        <p:spPr>
          <a:xfrm>
            <a:off x="5814784" y="5365333"/>
            <a:ext cx="1384883" cy="4471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A = 33% B</a:t>
            </a:r>
            <a:endParaRPr lang="en-US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CECDE21-9C48-4BB5-85DA-8152EEF22699}"/>
              </a:ext>
            </a:extLst>
          </p:cNvPr>
          <p:cNvSpPr txBox="1">
            <a:spLocks/>
          </p:cNvSpPr>
          <p:nvPr/>
        </p:nvSpPr>
        <p:spPr>
          <a:xfrm>
            <a:off x="8611050" y="5365333"/>
            <a:ext cx="1384883" cy="4471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A = 60% 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98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7B713C7F-58B7-4AE9-B361-B13EB9EC4C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Application>Microsoft Office PowerPoint</Application>
  <PresentationFormat>Widescreen</PresentationFormat>
  <Slides>22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View</vt:lpstr>
      <vt:lpstr>Data Visualization</vt:lpstr>
      <vt:lpstr>What is data visualization?</vt:lpstr>
      <vt:lpstr>PowerPoint Presentation</vt:lpstr>
      <vt:lpstr>PowerPoint Presentation</vt:lpstr>
      <vt:lpstr>Why make data visualizations?</vt:lpstr>
      <vt:lpstr>Why study data visualizations?</vt:lpstr>
      <vt:lpstr>Data Types</vt:lpstr>
      <vt:lpstr>Visual Encodings</vt:lpstr>
      <vt:lpstr>Intuition </vt:lpstr>
      <vt:lpstr>Mackinlay's ranking</vt:lpstr>
      <vt:lpstr>Design criteria</vt:lpstr>
      <vt:lpstr>Misleading Visualization Practices</vt:lpstr>
      <vt:lpstr>Misleading Visualization Practices</vt:lpstr>
      <vt:lpstr>Misleading Visualization Practices</vt:lpstr>
      <vt:lpstr>Misleading Visualization Practices</vt:lpstr>
      <vt:lpstr>Challenger Explosion </vt:lpstr>
      <vt:lpstr>Pre-launch visualizations</vt:lpstr>
      <vt:lpstr>Post-launch visualizations</vt:lpstr>
      <vt:lpstr>Redesign</vt:lpstr>
      <vt:lpstr>Reflections on Challenger</vt:lpstr>
      <vt:lpstr>This was cool. What now?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787</cp:revision>
  <dcterms:created xsi:type="dcterms:W3CDTF">2020-02-04T04:43:36Z</dcterms:created>
  <dcterms:modified xsi:type="dcterms:W3CDTF">2020-02-07T21:54:49Z</dcterms:modified>
</cp:coreProperties>
</file>