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257" r:id="rId2"/>
    <p:sldId id="258" r:id="rId3"/>
    <p:sldId id="259" r:id="rId4"/>
    <p:sldId id="260" r:id="rId5"/>
    <p:sldId id="261" r:id="rId6"/>
    <p:sldId id="278" r:id="rId7"/>
    <p:sldId id="262" r:id="rId8"/>
    <p:sldId id="265" r:id="rId9"/>
    <p:sldId id="263" r:id="rId10"/>
    <p:sldId id="266" r:id="rId11"/>
    <p:sldId id="269" r:id="rId12"/>
    <p:sldId id="268" r:id="rId13"/>
    <p:sldId id="267" r:id="rId14"/>
    <p:sldId id="279" r:id="rId15"/>
    <p:sldId id="270" r:id="rId16"/>
    <p:sldId id="271" r:id="rId17"/>
    <p:sldId id="284" r:id="rId18"/>
    <p:sldId id="283" r:id="rId19"/>
    <p:sldId id="280" r:id="rId20"/>
    <p:sldId id="272" r:id="rId21"/>
    <p:sldId id="273" r:id="rId22"/>
    <p:sldId id="282" r:id="rId23"/>
    <p:sldId id="274" r:id="rId24"/>
    <p:sldId id="275" r:id="rId25"/>
    <p:sldId id="27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2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91271" autoAdjust="0"/>
  </p:normalViewPr>
  <p:slideViewPr>
    <p:cSldViewPr snapToGrid="0">
      <p:cViewPr varScale="1">
        <p:scale>
          <a:sx n="86" d="100"/>
          <a:sy n="86" d="100"/>
        </p:scale>
        <p:origin x="768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460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F0075-EA98-4D32-9A60-AC068D088209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3E3D3-B354-4452-8364-E121EDC9D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29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A08CA-FABB-4DD7-9706-5C2D35FA6D31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22A7C-D99F-45F9-8F13-D807513E4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8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87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76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RIAA</a:t>
            </a:r>
            <a:r>
              <a:rPr lang="en-US" baseline="0" dirty="0" smtClean="0"/>
              <a:t> – Recording Industry Association of America</a:t>
            </a:r>
          </a:p>
          <a:p>
            <a:r>
              <a:rPr lang="en-US" baseline="0" dirty="0" smtClean="0"/>
              <a:t>MPAA – Motion Picture Association of America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2A7C-D99F-45F9-8F13-D807513E40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53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1520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80000"/>
              </a:lnSpc>
              <a:defRPr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377440"/>
            <a:ext cx="7772400" cy="1752600"/>
          </a:xfrm>
        </p:spPr>
        <p:txBody>
          <a:bodyPr/>
          <a:lstStyle>
            <a:lvl1pPr marL="0" indent="0" algn="r">
              <a:buNone/>
              <a:defRPr sz="32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67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40598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4400" y="6492240"/>
            <a:ext cx="609600" cy="365125"/>
          </a:xfrm>
        </p:spPr>
        <p:txBody>
          <a:bodyPr/>
          <a:lstStyle>
            <a:lvl1pPr algn="ctr">
              <a:defRPr sz="1200">
                <a:solidFill>
                  <a:srgbClr val="4B2A85"/>
                </a:solidFill>
              </a:defRPr>
            </a:lvl1pPr>
          </a:lstStyle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5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40598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18" y="1362075"/>
            <a:ext cx="4114800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4400" y="6492240"/>
            <a:ext cx="609600" cy="365125"/>
          </a:xfrm>
        </p:spPr>
        <p:txBody>
          <a:bodyPr/>
          <a:lstStyle>
            <a:lvl1pPr algn="ctr">
              <a:defRPr sz="1200">
                <a:solidFill>
                  <a:srgbClr val="4B2A85"/>
                </a:solidFill>
              </a:defRPr>
            </a:lvl1pPr>
          </a:lstStyle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48200" y="1362075"/>
            <a:ext cx="4114800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542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38912"/>
            <a:ext cx="840523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63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83889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83661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4B2A85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E7447134-23DE-44DC-AB6F-120ACD19300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4B2A8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 dirty="0">
              <a:latin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6" y="25342"/>
            <a:ext cx="2150721" cy="1690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67689" y="-2231"/>
            <a:ext cx="12763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CSE120</a:t>
            </a:r>
            <a:r>
              <a:rPr lang="en-US" sz="900" b="0" i="0" baseline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, </a:t>
            </a:r>
            <a:r>
              <a:rPr lang="en-US" sz="900" b="0" i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Spring 2017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56113" y="-2231"/>
            <a:ext cx="14318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0" i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L25:  Digital</a:t>
            </a:r>
            <a:r>
              <a:rPr lang="en-US" sz="900" b="0" i="0" baseline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 Distribution</a:t>
            </a:r>
            <a:endParaRPr lang="en-US" sz="900" b="0" i="0" dirty="0" smtClean="0">
              <a:solidFill>
                <a:schemeClr val="bg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63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60000"/>
        <a:buFont typeface="Wingdings" panose="05000000000000000000" pitchFamily="2" charset="2"/>
        <a:buChar char="v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49224" indent="-28575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80000"/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170432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Char char="–"/>
        <a:defRPr sz="2000">
          <a:solidFill>
            <a:schemeClr val="tx1"/>
          </a:solidFill>
          <a:latin typeface="Calibri" pitchFamily="34" charset="0"/>
        </a:defRPr>
      </a:lvl4pPr>
      <a:lvl5pPr marL="1444752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hyperlink" Target="https://qz.com/984400/china-is-creating-a-massive-orwellian-dna-database-to-construct-harmonic-society/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2k07BbPkDk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2k07BbPkDk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i8cik98Ym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i8cik98YmE" TargetMode="Externa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ollev.com/justinh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FLSe1qQUP8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FLSe1qQUP8" TargetMode="Externa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iq42O6rhW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iq42O6rhW4" TargetMode="Externa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04800" y="304801"/>
            <a:ext cx="7772400" cy="1470025"/>
          </a:xfrm>
        </p:spPr>
        <p:txBody>
          <a:bodyPr>
            <a:normAutofit/>
          </a:bodyPr>
          <a:lstStyle/>
          <a:p>
            <a:pPr marL="0" indent="0"/>
            <a:r>
              <a:rPr lang="en-US" dirty="0" smtClean="0"/>
              <a:t>Digital Distribution</a:t>
            </a:r>
            <a:br>
              <a:rPr lang="en-US" dirty="0" smtClean="0"/>
            </a:br>
            <a:r>
              <a:rPr lang="en-US" sz="2000" b="0" dirty="0"/>
              <a:t>CSE </a:t>
            </a:r>
            <a:r>
              <a:rPr lang="en-US" sz="2000" b="0" dirty="0" smtClean="0"/>
              <a:t>120 Spring </a:t>
            </a:r>
            <a:r>
              <a:rPr lang="en-US" sz="2000" b="0" dirty="0"/>
              <a:t>2017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04800" y="1737360"/>
            <a:ext cx="8366760" cy="9144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Instructor: 	Teaching Assistants:</a:t>
            </a:r>
          </a:p>
          <a:p>
            <a:pPr algn="l"/>
            <a:r>
              <a:rPr lang="en-US" sz="2000" dirty="0"/>
              <a:t>Justin Hsia	</a:t>
            </a:r>
            <a:r>
              <a:rPr lang="en-US" sz="2000" dirty="0" err="1" smtClean="0"/>
              <a:t>Anupam</a:t>
            </a:r>
            <a:r>
              <a:rPr lang="en-US" sz="2000" dirty="0" smtClean="0"/>
              <a:t> Gupta, Braydon Hall, Eugene Oh, Savanna Yee</a:t>
            </a:r>
            <a:endParaRPr lang="en-US" sz="2000" dirty="0"/>
          </a:p>
          <a:p>
            <a:pPr algn="l"/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365760" y="3108961"/>
            <a:ext cx="841248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China is creating a massive “Orwellian” DNA database</a:t>
            </a:r>
          </a:p>
          <a:p>
            <a:pPr fontAlgn="base">
              <a:spcBef>
                <a:spcPts val="6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name of safeguarding its 1.4 billion people, China has been collecting biometric information from millions of people whom it deems potential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threats 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of national DNA database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ts val="6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China’s Ministry of Public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Security has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amassed information for more than 40 million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people. 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US, the FBI’s national DNA index has 12.7 million offender profiles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DNA collection by the powerful Chinese police absent effective privacy protections or an independent judicial system is a perfect storm for abuses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 said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Sophie Richardson, China director at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Human Rights Watch (HRW).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https://qz.com/984400/china-is-creating-a-massive-orwellian-dna-database-to-construct-harmonic-society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2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Copyright Terminology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Copyright</a:t>
            </a:r>
            <a:r>
              <a:rPr lang="en-US" dirty="0" smtClean="0"/>
              <a:t>:  legal right granting creator of an original work </a:t>
            </a:r>
            <a:r>
              <a:rPr lang="en-US" i="1" dirty="0" smtClean="0"/>
              <a:t>exclusive rights</a:t>
            </a:r>
            <a:r>
              <a:rPr lang="en-US" dirty="0" smtClean="0"/>
              <a:t> over use and distribution</a:t>
            </a:r>
          </a:p>
          <a:p>
            <a:pPr lvl="1"/>
            <a:r>
              <a:rPr lang="en-US" dirty="0" smtClean="0"/>
              <a:t>Set by laws of a </a:t>
            </a:r>
            <a:r>
              <a:rPr lang="en-US" i="1" dirty="0" smtClean="0"/>
              <a:t>country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Public domain</a:t>
            </a:r>
            <a:r>
              <a:rPr lang="en-US" dirty="0" smtClean="0"/>
              <a:t>:  exclusive IP rights expired, forfeited, or inapplicable</a:t>
            </a:r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Fair Use</a:t>
            </a:r>
            <a:r>
              <a:rPr lang="en-US" dirty="0" smtClean="0"/>
              <a:t>:  </a:t>
            </a:r>
            <a:r>
              <a:rPr lang="en-US" i="1" dirty="0" smtClean="0"/>
              <a:t>right</a:t>
            </a:r>
            <a:r>
              <a:rPr lang="en-US" dirty="0" smtClean="0"/>
              <a:t> to use copyrighted material without permission in specific circumstances</a:t>
            </a:r>
          </a:p>
          <a:p>
            <a:pPr lvl="1"/>
            <a:r>
              <a:rPr lang="en-US" i="1" dirty="0" smtClean="0"/>
              <a:t>e.g.</a:t>
            </a:r>
            <a:r>
              <a:rPr lang="en-US" dirty="0" smtClean="0"/>
              <a:t> commentary, search engines, criticism, parody, news, scholarship</a:t>
            </a:r>
          </a:p>
          <a:p>
            <a:pPr lvl="1"/>
            <a:r>
              <a:rPr lang="en-US" dirty="0" smtClean="0"/>
              <a:t>Judged based on (1) purpose/character of use, (2) nature of the work, (3) amount used, and (4) effect on work’s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10</a:t>
            </a:fld>
            <a:endParaRPr lang="en-US"/>
          </a:p>
        </p:txBody>
      </p:sp>
      <p:pic>
        <p:nvPicPr>
          <p:cNvPr id="2050" name="Picture 2" descr="https://upload.wikimedia.org/wikipedia/commons/thumb/b/b0/Copyright.svg/170px-Copyrigh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59477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4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Copyright Violations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people who have posted on the Internet have probably violated copyright laws</a:t>
            </a:r>
          </a:p>
          <a:p>
            <a:pPr lvl="2"/>
            <a:endParaRPr lang="en-US" dirty="0"/>
          </a:p>
          <a:p>
            <a:r>
              <a:rPr lang="en-US" dirty="0" smtClean="0"/>
              <a:t>Illegal sharing of music and videos</a:t>
            </a:r>
          </a:p>
          <a:p>
            <a:pPr lvl="1"/>
            <a:r>
              <a:rPr lang="en-US" dirty="0" smtClean="0"/>
              <a:t>Napster, </a:t>
            </a:r>
            <a:r>
              <a:rPr lang="en-US" dirty="0" err="1" smtClean="0"/>
              <a:t>Kazaa</a:t>
            </a:r>
            <a:r>
              <a:rPr lang="en-US" dirty="0" smtClean="0"/>
              <a:t>, DC++, </a:t>
            </a:r>
            <a:r>
              <a:rPr lang="en-US" dirty="0" err="1" smtClean="0"/>
              <a:t>Bittorrent</a:t>
            </a:r>
            <a:endParaRPr lang="en-US" dirty="0" smtClean="0"/>
          </a:p>
          <a:p>
            <a:pPr lvl="2"/>
            <a:endParaRPr lang="en-US" dirty="0"/>
          </a:p>
          <a:p>
            <a:r>
              <a:rPr lang="en-US" dirty="0" smtClean="0"/>
              <a:t>Illegal sharing of games</a:t>
            </a:r>
          </a:p>
          <a:p>
            <a:pPr lvl="1"/>
            <a:r>
              <a:rPr lang="en-US" dirty="0" smtClean="0"/>
              <a:t>ISO images of games (to be played on emulators)</a:t>
            </a:r>
          </a:p>
          <a:p>
            <a:pPr lvl="2"/>
            <a:endParaRPr lang="en-US" dirty="0"/>
          </a:p>
          <a:p>
            <a:r>
              <a:rPr lang="en-US" dirty="0" smtClean="0"/>
              <a:t>Illegal usage of photos and works</a:t>
            </a:r>
          </a:p>
          <a:p>
            <a:pPr lvl="1"/>
            <a:r>
              <a:rPr lang="en-US" dirty="0" smtClean="0"/>
              <a:t>Posting without attribution, misrepresentation, plagiarism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Copyright and Laws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Owners must “defend” their copyrights</a:t>
            </a:r>
          </a:p>
          <a:p>
            <a:pPr lvl="1"/>
            <a:r>
              <a:rPr lang="en-US" dirty="0" smtClean="0"/>
              <a:t>RIAA and MPAA are at war with users</a:t>
            </a:r>
          </a:p>
          <a:p>
            <a:pPr lvl="2"/>
            <a:endParaRPr lang="en-US" dirty="0"/>
          </a:p>
          <a:p>
            <a:r>
              <a:rPr lang="en-US" dirty="0" smtClean="0"/>
              <a:t>As of 2016, only 4 members of Congress (all in the House) have CS degrees</a:t>
            </a:r>
          </a:p>
          <a:p>
            <a:pPr lvl="1"/>
            <a:r>
              <a:rPr lang="en-US" dirty="0" smtClean="0"/>
              <a:t>Stop Online Piracy Act (SOPA) – 2011</a:t>
            </a:r>
          </a:p>
          <a:p>
            <a:pPr lvl="2"/>
            <a:r>
              <a:rPr lang="en-US" dirty="0" smtClean="0"/>
              <a:t>Would have allowed court orders to bar access to websites with copyright infringement to advertising networks, payment facilities, and Internet service providers</a:t>
            </a:r>
          </a:p>
          <a:p>
            <a:pPr lvl="2"/>
            <a:r>
              <a:rPr lang="en-US" dirty="0" smtClean="0"/>
              <a:t>Service blackout in 2012 by Wikipedia, Google, and others in protest</a:t>
            </a:r>
          </a:p>
          <a:p>
            <a:pPr lvl="1"/>
            <a:r>
              <a:rPr lang="en-US" dirty="0" smtClean="0"/>
              <a:t>Protect Intellectual Property Act (PIPA) – 2011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Digital Rights Management (DRM)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Technologies </a:t>
            </a:r>
            <a:r>
              <a:rPr lang="en-US" dirty="0"/>
              <a:t>that are used to restrict usage of proprietary hardware and copyrighted </a:t>
            </a:r>
            <a:r>
              <a:rPr lang="en-US" dirty="0" smtClean="0"/>
              <a:t>works</a:t>
            </a:r>
          </a:p>
          <a:p>
            <a:pPr lvl="1"/>
            <a:r>
              <a:rPr lang="en-US" dirty="0" smtClean="0"/>
              <a:t>Not universally accepted or used; can be inconvenient</a:t>
            </a:r>
            <a:endParaRPr lang="en-US" dirty="0"/>
          </a:p>
          <a:p>
            <a:pPr lvl="2"/>
            <a:endParaRPr lang="en-US" dirty="0" smtClean="0"/>
          </a:p>
          <a:p>
            <a:r>
              <a:rPr lang="en-US" u="sng" dirty="0" smtClean="0"/>
              <a:t>Software</a:t>
            </a:r>
            <a:r>
              <a:rPr lang="en-US" dirty="0" smtClean="0"/>
              <a:t>:  Product (serial) keys</a:t>
            </a:r>
          </a:p>
          <a:p>
            <a:pPr lvl="1"/>
            <a:r>
              <a:rPr lang="en-US" dirty="0" smtClean="0"/>
              <a:t>Internal algorithm checks validity of entered key</a:t>
            </a:r>
          </a:p>
          <a:p>
            <a:pPr lvl="1"/>
            <a:r>
              <a:rPr lang="en-US" dirty="0" smtClean="0"/>
              <a:t>“Cracked” keys can fool the validity check</a:t>
            </a:r>
          </a:p>
          <a:p>
            <a:r>
              <a:rPr lang="en-US" u="sng" dirty="0" smtClean="0"/>
              <a:t>Audio</a:t>
            </a:r>
            <a:r>
              <a:rPr lang="en-US" dirty="0" smtClean="0"/>
              <a:t>:  non-standard CDs or restricted usage of downloaded music</a:t>
            </a:r>
            <a:endParaRPr lang="en-US" dirty="0"/>
          </a:p>
          <a:p>
            <a:pPr lvl="1"/>
            <a:r>
              <a:rPr lang="en-US" dirty="0" smtClean="0"/>
              <a:t>Only playable with certain devices or applications</a:t>
            </a:r>
          </a:p>
          <a:p>
            <a:r>
              <a:rPr lang="en-US" u="sng" dirty="0" smtClean="0"/>
              <a:t>Games</a:t>
            </a:r>
            <a:r>
              <a:rPr lang="en-US" dirty="0" smtClean="0"/>
              <a:t>:  Persistent </a:t>
            </a:r>
            <a:r>
              <a:rPr lang="en-US" dirty="0"/>
              <a:t>online authentication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Copyright and protection</a:t>
            </a:r>
          </a:p>
          <a:p>
            <a:r>
              <a:rPr lang="en-US" b="1" dirty="0" smtClean="0">
                <a:solidFill>
                  <a:srgbClr val="4B2A85"/>
                </a:solidFill>
              </a:rPr>
              <a:t>Sharing and open-source</a:t>
            </a:r>
          </a:p>
          <a:p>
            <a:r>
              <a:rPr lang="en-US" dirty="0" smtClean="0"/>
              <a:t>Creative Commons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0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Copyleft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Offering </a:t>
            </a:r>
            <a:r>
              <a:rPr lang="en-US" dirty="0"/>
              <a:t>people the right to freely distribute copies and modified versions of a work with the stipulation that the same rights be preserved in derivative works down the line</a:t>
            </a:r>
            <a:endParaRPr lang="en-US" dirty="0" smtClean="0">
              <a:hlinkClick r:id="rId3"/>
            </a:endParaRPr>
          </a:p>
          <a:p>
            <a:pPr lvl="1"/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www.youtube.com/watch?v=u2k07BbPkDk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Small letter c turned 180 degrees, surrounded by a single line forming a circ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52" y="359477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2k07BbPkDk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28800" y="3657600"/>
            <a:ext cx="5486400" cy="30861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8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Open-Source Licenses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GNU General Public License (v2, v3)</a:t>
            </a:r>
          </a:p>
          <a:p>
            <a:r>
              <a:rPr lang="en-US" dirty="0" smtClean="0"/>
              <a:t>Apache License</a:t>
            </a:r>
          </a:p>
          <a:p>
            <a:r>
              <a:rPr lang="en-US" dirty="0" smtClean="0"/>
              <a:t>MIT License</a:t>
            </a:r>
          </a:p>
          <a:p>
            <a:r>
              <a:rPr lang="en-US" dirty="0" smtClean="0"/>
              <a:t>BSD License</a:t>
            </a:r>
          </a:p>
          <a:p>
            <a:r>
              <a:rPr lang="en-US" dirty="0" smtClean="0"/>
              <a:t>Public Domain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These licenses differ in:</a:t>
            </a:r>
          </a:p>
          <a:p>
            <a:pPr lvl="2"/>
            <a:r>
              <a:rPr lang="en-US" dirty="0" smtClean="0"/>
              <a:t>Attribution requirements</a:t>
            </a:r>
          </a:p>
          <a:p>
            <a:pPr lvl="2"/>
            <a:r>
              <a:rPr lang="en-US" dirty="0" smtClean="0"/>
              <a:t>Commercial use restrictions</a:t>
            </a:r>
          </a:p>
          <a:p>
            <a:pPr lvl="2"/>
            <a:r>
              <a:rPr lang="en-US" dirty="0" smtClean="0"/>
              <a:t>Derivative work restrictions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0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Open Source?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Pros:</a:t>
            </a:r>
          </a:p>
          <a:p>
            <a:pPr lvl="1"/>
            <a:r>
              <a:rPr lang="en-US" dirty="0" smtClean="0"/>
              <a:t>Cheaper – free to install on all machines</a:t>
            </a:r>
          </a:p>
          <a:p>
            <a:pPr lvl="1"/>
            <a:r>
              <a:rPr lang="en-US" dirty="0" smtClean="0"/>
              <a:t>Crowd-sourced fixes and improvements</a:t>
            </a:r>
          </a:p>
          <a:p>
            <a:pPr lvl="1"/>
            <a:r>
              <a:rPr lang="en-US" dirty="0" smtClean="0"/>
              <a:t>Can persist beyond company that created it</a:t>
            </a:r>
          </a:p>
          <a:p>
            <a:pPr lvl="1"/>
            <a:r>
              <a:rPr lang="en-US" dirty="0" smtClean="0"/>
              <a:t>You can personally contribute and become part of the community</a:t>
            </a:r>
            <a:endParaRPr lang="en-US" dirty="0"/>
          </a:p>
          <a:p>
            <a:pPr lvl="2"/>
            <a:endParaRPr lang="en-US" dirty="0" smtClean="0"/>
          </a:p>
          <a:p>
            <a:r>
              <a:rPr lang="en-US" b="1" dirty="0" smtClean="0"/>
              <a:t>Cons:</a:t>
            </a:r>
          </a:p>
          <a:p>
            <a:pPr lvl="1"/>
            <a:r>
              <a:rPr lang="en-US" dirty="0" smtClean="0"/>
              <a:t>Can be more difficult to use and support</a:t>
            </a:r>
          </a:p>
          <a:p>
            <a:pPr lvl="1"/>
            <a:r>
              <a:rPr lang="en-US" dirty="0" smtClean="0"/>
              <a:t>More potential security flaws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0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Open-Source Software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5085374"/>
              </p:ext>
            </p:extLst>
          </p:nvPr>
        </p:nvGraphicFramePr>
        <p:xfrm>
          <a:off x="396875" y="1362075"/>
          <a:ext cx="8366124" cy="43891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788708"/>
                <a:gridCol w="2788708"/>
                <a:gridCol w="2788708"/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Proprietary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Open-Source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2A8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Systems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Windows, Mac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Linux, Android *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 Browsers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IE/Edge,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Safari, 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Chrome *, Firefox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Email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Client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Outlook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Thunderbird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Music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Player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Windows Media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Player, </a:t>
                      </a:r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iTunes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VLC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  <a:r>
                        <a:rPr lang="en-US" sz="2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Editing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Cubase, Logic Pro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Audacity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Editing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Photoshop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GIMP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Text Editor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Word, Notepad, Sublime Text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Notepad++, Brackets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3192" y="630936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* includes some proprietary software for accessing Google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7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Copyright and protection</a:t>
            </a:r>
          </a:p>
          <a:p>
            <a:r>
              <a:rPr lang="en-US" dirty="0" smtClean="0"/>
              <a:t>Sharing and open-source</a:t>
            </a:r>
          </a:p>
          <a:p>
            <a:r>
              <a:rPr lang="en-US" b="1" dirty="0" smtClean="0">
                <a:solidFill>
                  <a:srgbClr val="4B2A85"/>
                </a:solidFill>
              </a:rPr>
              <a:t>Creative Commons</a:t>
            </a:r>
            <a:endParaRPr lang="en-US" b="1" dirty="0">
              <a:solidFill>
                <a:srgbClr val="4B2A8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0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Assignments:</a:t>
            </a:r>
          </a:p>
          <a:p>
            <a:pPr lvl="1"/>
            <a:r>
              <a:rPr lang="en-US" dirty="0" smtClean="0"/>
              <a:t>Project Update in lab (5/25)</a:t>
            </a:r>
          </a:p>
          <a:p>
            <a:pPr lvl="1"/>
            <a:r>
              <a:rPr lang="en-US" dirty="0" smtClean="0"/>
              <a:t>Innovation Comments (5/26)</a:t>
            </a:r>
          </a:p>
          <a:p>
            <a:pPr lvl="1"/>
            <a:r>
              <a:rPr lang="en-US" dirty="0" smtClean="0"/>
              <a:t>Project (6/2)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Wednesday:  Computing in the Developing World</a:t>
            </a:r>
          </a:p>
          <a:p>
            <a:r>
              <a:rPr lang="en-US" dirty="0" smtClean="0"/>
              <a:t>Friday:  Big Data</a:t>
            </a:r>
          </a:p>
          <a:p>
            <a:pPr lvl="1"/>
            <a:r>
              <a:rPr lang="en-US" dirty="0" smtClean="0"/>
              <a:t>No Reading Check this week!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0961B-239C-4B23-9F28-0B3499D310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4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Creative Commons</a:t>
            </a:r>
            <a:endParaRPr lang="en-US"/>
          </a:p>
        </p:txBody>
      </p:sp>
      <p:pic>
        <p:nvPicPr>
          <p:cNvPr id="4" name="Creative_Commons_-_Get_Creativ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5238" y="1362075"/>
            <a:ext cx="6629400" cy="4972050"/>
          </a:xfrm>
          <a:ln w="19050">
            <a:solidFill>
              <a:srgbClr val="4B2A85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Layers of Creative Commons Licenses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/>
              <a:t>Legal </a:t>
            </a:r>
            <a:r>
              <a:rPr lang="en-US" smtClean="0"/>
              <a:t>layer</a:t>
            </a:r>
          </a:p>
          <a:p>
            <a:pPr lvl="1"/>
            <a:r>
              <a:rPr lang="en-US" smtClean="0"/>
              <a:t>Sustain </a:t>
            </a:r>
            <a:r>
              <a:rPr lang="en-US"/>
              <a:t>lawsuits</a:t>
            </a:r>
          </a:p>
          <a:p>
            <a:r>
              <a:rPr lang="en-US" smtClean="0"/>
              <a:t>Human-readable</a:t>
            </a:r>
          </a:p>
          <a:p>
            <a:pPr lvl="1"/>
            <a:r>
              <a:rPr lang="en-US" smtClean="0"/>
              <a:t>Understandable </a:t>
            </a:r>
            <a:r>
              <a:rPr lang="en-US"/>
              <a:t>for ‘everybody’</a:t>
            </a:r>
          </a:p>
          <a:p>
            <a:r>
              <a:rPr lang="en-US" smtClean="0"/>
              <a:t>Machine-readable</a:t>
            </a:r>
          </a:p>
          <a:p>
            <a:pPr lvl="1"/>
            <a:r>
              <a:rPr lang="en-US" smtClean="0"/>
              <a:t>Understandable </a:t>
            </a:r>
            <a:r>
              <a:rPr lang="en-US"/>
              <a:t>for search engines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594" y="1362075"/>
            <a:ext cx="3657600" cy="46427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7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Creative Commons Symbols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6875" y="1362075"/>
            <a:ext cx="7498080" cy="4972050"/>
          </a:xfrm>
        </p:spPr>
        <p:txBody>
          <a:bodyPr/>
          <a:lstStyle/>
          <a:p>
            <a:r>
              <a:rPr lang="en-US" dirty="0" smtClean="0"/>
              <a:t>Attribution (BY)</a:t>
            </a:r>
          </a:p>
          <a:p>
            <a:pPr lvl="1"/>
            <a:r>
              <a:rPr lang="en-US" dirty="0" smtClean="0"/>
              <a:t>Must give creator credit in derived/distributed works</a:t>
            </a:r>
          </a:p>
          <a:p>
            <a:pPr lvl="2"/>
            <a:endParaRPr lang="en-US" dirty="0"/>
          </a:p>
          <a:p>
            <a:r>
              <a:rPr lang="en-US" dirty="0" smtClean="0"/>
              <a:t>Noncommercial (NC)</a:t>
            </a:r>
          </a:p>
          <a:p>
            <a:pPr lvl="1"/>
            <a:r>
              <a:rPr lang="en-US" dirty="0" smtClean="0"/>
              <a:t>Derived/distributed work can’t be sold</a:t>
            </a:r>
            <a:endParaRPr lang="en-US" dirty="0"/>
          </a:p>
          <a:p>
            <a:pPr lvl="2"/>
            <a:endParaRPr lang="en-US" dirty="0" smtClean="0"/>
          </a:p>
          <a:p>
            <a:r>
              <a:rPr lang="en-US" dirty="0" smtClean="0"/>
              <a:t>No Derivative Work (ND)</a:t>
            </a:r>
          </a:p>
          <a:p>
            <a:pPr lvl="1"/>
            <a:r>
              <a:rPr lang="en-US" dirty="0" smtClean="0"/>
              <a:t>Must use AS IS</a:t>
            </a:r>
          </a:p>
          <a:p>
            <a:pPr lvl="2"/>
            <a:endParaRPr lang="en-US" dirty="0"/>
          </a:p>
          <a:p>
            <a:r>
              <a:rPr lang="en-US" dirty="0" smtClean="0"/>
              <a:t>Share Alike (SA)</a:t>
            </a:r>
          </a:p>
          <a:p>
            <a:pPr lvl="1"/>
            <a:r>
              <a:rPr lang="en-US" dirty="0" smtClean="0"/>
              <a:t>Derivative works may be distributed </a:t>
            </a:r>
            <a:r>
              <a:rPr lang="en-US" i="1" dirty="0" smtClean="0"/>
              <a:t>under the same license as this one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22</a:t>
            </a:fld>
            <a:endParaRPr lang="en-US"/>
          </a:p>
        </p:txBody>
      </p:sp>
      <p:pic>
        <p:nvPicPr>
          <p:cNvPr id="3074" name="Picture 2" descr="Image result for creative commons symbo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50876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reative commons symbo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83464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reative commons symbo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16052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creative commons symbo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864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5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Creative Commons Licenses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645920"/>
            <a:ext cx="2743200" cy="966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3108960"/>
            <a:ext cx="2743200" cy="966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4572000"/>
            <a:ext cx="2743200" cy="966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20" y="1645920"/>
            <a:ext cx="2743200" cy="9663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520" y="3108960"/>
            <a:ext cx="2743200" cy="9663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520" y="4572000"/>
            <a:ext cx="2743200" cy="96635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8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vs. Open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Creative Commons Licenses are </a:t>
            </a:r>
            <a:r>
              <a:rPr lang="en-US" b="1" u="sng" dirty="0"/>
              <a:t>not</a:t>
            </a:r>
            <a:r>
              <a:rPr lang="en-US" dirty="0"/>
              <a:t> </a:t>
            </a:r>
            <a:r>
              <a:rPr lang="en-US" dirty="0" smtClean="0"/>
              <a:t>recommended </a:t>
            </a:r>
            <a:r>
              <a:rPr lang="en-US" dirty="0"/>
              <a:t>for program </a:t>
            </a:r>
            <a:r>
              <a:rPr lang="en-US" dirty="0" smtClean="0"/>
              <a:t>code</a:t>
            </a:r>
          </a:p>
          <a:p>
            <a:pPr lvl="1"/>
            <a:r>
              <a:rPr lang="en-US" dirty="0" smtClean="0"/>
              <a:t>Use open-source licenses</a:t>
            </a:r>
            <a:r>
              <a:rPr lang="en-US" dirty="0"/>
              <a:t> </a:t>
            </a:r>
            <a:r>
              <a:rPr lang="en-US" dirty="0" smtClean="0"/>
              <a:t>instead</a:t>
            </a:r>
          </a:p>
          <a:p>
            <a:endParaRPr lang="en-US" dirty="0"/>
          </a:p>
          <a:p>
            <a:r>
              <a:rPr lang="en-US" dirty="0" smtClean="0"/>
              <a:t>CC does </a:t>
            </a:r>
            <a:r>
              <a:rPr lang="en-US" i="1" dirty="0" smtClean="0"/>
              <a:t>not</a:t>
            </a:r>
            <a:r>
              <a:rPr lang="en-US" dirty="0" smtClean="0"/>
              <a:t> account for:</a:t>
            </a:r>
          </a:p>
          <a:p>
            <a:pPr lvl="1"/>
            <a:r>
              <a:rPr lang="en-US" dirty="0" smtClean="0"/>
              <a:t>Patents</a:t>
            </a:r>
          </a:p>
          <a:p>
            <a:pPr lvl="1"/>
            <a:r>
              <a:rPr lang="en-US" dirty="0" smtClean="0"/>
              <a:t>License compatibility</a:t>
            </a:r>
          </a:p>
          <a:p>
            <a:pPr lvl="1"/>
            <a:r>
              <a:rPr lang="en-US" dirty="0" smtClean="0"/>
              <a:t>Binary vs. source code case distinction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Social Implications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www.youtube.com/watch?v=Zi8cik98YmE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25</a:t>
            </a:fld>
            <a:endParaRPr lang="en-US"/>
          </a:p>
        </p:txBody>
      </p:sp>
      <p:pic>
        <p:nvPicPr>
          <p:cNvPr id="5" name="Zi8cik98YmE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4400" y="219456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5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biggest impact of digitization?</a:t>
            </a:r>
          </a:p>
          <a:p>
            <a:pPr lvl="1"/>
            <a:r>
              <a:rPr lang="en-US" dirty="0" smtClean="0"/>
              <a:t>Vote at </a:t>
            </a:r>
            <a:r>
              <a:rPr lang="en-US" dirty="0" smtClean="0">
                <a:hlinkClick r:id="rId3"/>
              </a:rPr>
              <a:t>http://PollEv.com/justinh</a:t>
            </a:r>
            <a:endParaRPr lang="en-US" dirty="0" smtClean="0"/>
          </a:p>
          <a:p>
            <a:pPr lvl="2"/>
            <a:endParaRPr lang="en-US" dirty="0"/>
          </a:p>
          <a:p>
            <a:pPr marL="914400" indent="-514350">
              <a:buSzPct val="100000"/>
              <a:buFont typeface="+mj-lt"/>
              <a:buAutoNum type="alphaUcPeriod"/>
            </a:pPr>
            <a:r>
              <a:rPr lang="en-US" b="1" dirty="0" smtClean="0">
                <a:solidFill>
                  <a:srgbClr val="FF9900"/>
                </a:solidFill>
              </a:rPr>
              <a:t>People need to learn about binary in schools</a:t>
            </a:r>
            <a:endParaRPr lang="en-US" b="1" baseline="-25000" dirty="0">
              <a:solidFill>
                <a:srgbClr val="FF9900"/>
              </a:solidFill>
            </a:endParaRPr>
          </a:p>
          <a:p>
            <a:pPr marL="914400" indent="-514350">
              <a:buSzPct val="100000"/>
              <a:buFont typeface="+mj-lt"/>
              <a:buAutoNum type="alphaUcPeriod"/>
            </a:pPr>
            <a:r>
              <a:rPr lang="en-US" b="1" dirty="0" smtClean="0">
                <a:solidFill>
                  <a:srgbClr val="00B050"/>
                </a:solidFill>
              </a:rPr>
              <a:t>Computers can now process data</a:t>
            </a:r>
            <a:endParaRPr lang="en-US" b="1" baseline="-25000" dirty="0">
              <a:solidFill>
                <a:srgbClr val="00B050"/>
              </a:solidFill>
            </a:endParaRPr>
          </a:p>
          <a:p>
            <a:pPr marL="914400" indent="-514350">
              <a:buSzPct val="100000"/>
              <a:buFont typeface="+mj-lt"/>
              <a:buAutoNum type="alphaUcPeriod"/>
            </a:pPr>
            <a:r>
              <a:rPr lang="en-US" b="1" dirty="0" smtClean="0">
                <a:solidFill>
                  <a:srgbClr val="FF3399"/>
                </a:solidFill>
              </a:rPr>
              <a:t>Information can be copied without loss</a:t>
            </a:r>
            <a:endParaRPr lang="en-US" b="1" baseline="-25000" dirty="0">
              <a:solidFill>
                <a:srgbClr val="FF3399"/>
              </a:solidFill>
            </a:endParaRPr>
          </a:p>
          <a:p>
            <a:pPr marL="914400" indent="-514350">
              <a:buSzPct val="100000"/>
              <a:buFont typeface="+mj-lt"/>
              <a:buAutoNum type="alphaUcPeriod"/>
            </a:pPr>
            <a:r>
              <a:rPr lang="en-US" b="1" dirty="0" smtClean="0">
                <a:solidFill>
                  <a:srgbClr val="00B0F0"/>
                </a:solidFill>
              </a:rPr>
              <a:t>There is no impact; it’s </a:t>
            </a:r>
            <a:r>
              <a:rPr lang="en-US" b="1" smtClean="0">
                <a:solidFill>
                  <a:srgbClr val="00B0F0"/>
                </a:solidFill>
              </a:rPr>
              <a:t>a technicality</a:t>
            </a:r>
          </a:p>
          <a:p>
            <a:pPr marL="914400" indent="-514350">
              <a:buSzPct val="100000"/>
              <a:buFont typeface="+mj-lt"/>
              <a:buAutoNum type="alphaUcPeriod"/>
            </a:pPr>
            <a:r>
              <a:rPr lang="en-US" b="1" smtClean="0">
                <a:solidFill>
                  <a:srgbClr val="996633"/>
                </a:solidFill>
              </a:rPr>
              <a:t>Other:  __________</a:t>
            </a:r>
            <a:endParaRPr lang="en-US" b="1" baseline="-25000">
              <a:solidFill>
                <a:srgbClr val="996633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7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Impact of Digitization?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Digital information can be copied </a:t>
            </a:r>
            <a:r>
              <a:rPr lang="en-US" i="1" dirty="0" smtClean="0"/>
              <a:t>instantaneously</a:t>
            </a:r>
            <a:r>
              <a:rPr lang="en-US" dirty="0" smtClean="0"/>
              <a:t> and </a:t>
            </a:r>
            <a:r>
              <a:rPr lang="en-US" i="1" dirty="0" smtClean="0"/>
              <a:t>without loss</a:t>
            </a:r>
          </a:p>
          <a:p>
            <a:pPr lvl="1"/>
            <a:r>
              <a:rPr lang="en-US" dirty="0" smtClean="0"/>
              <a:t>Analog copying:  almost always with loss</a:t>
            </a:r>
          </a:p>
          <a:p>
            <a:pPr lvl="1"/>
            <a:r>
              <a:rPr lang="en-US" dirty="0" smtClean="0"/>
              <a:t>Biological copying:  mutations and recombination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429000"/>
            <a:ext cx="6553200" cy="316144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Copying is Easy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myCopy = myData;</a:t>
                </a:r>
              </a:p>
              <a:p>
                <a:r>
                  <a:rPr lang="en-US" smtClean="0"/>
                  <a:t>File:  right-click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mtClean="0"/>
                  <a:t> Copy</a:t>
                </a:r>
              </a:p>
              <a:p>
                <a:pPr lvl="2"/>
                <a:endParaRPr lang="en-US"/>
              </a:p>
              <a:p>
                <a:r>
                  <a:rPr lang="en-US" smtClean="0"/>
                  <a:t>Lossless, instantaneous copying leads to a wealth of societal problems:</a:t>
                </a:r>
              </a:p>
              <a:p>
                <a:pPr lvl="1"/>
                <a:r>
                  <a:rPr lang="en-US" smtClean="0"/>
                  <a:t>Privacy issues</a:t>
                </a:r>
              </a:p>
              <a:p>
                <a:pPr lvl="2"/>
                <a:r>
                  <a:rPr lang="en-US" smtClean="0"/>
                  <a:t>Theft of private data</a:t>
                </a:r>
              </a:p>
              <a:p>
                <a:pPr lvl="2"/>
                <a:r>
                  <a:rPr lang="en-US" smtClean="0"/>
                  <a:t>Interception of transmitted data</a:t>
                </a:r>
              </a:p>
              <a:p>
                <a:pPr lvl="2"/>
                <a:r>
                  <a:rPr lang="en-US" smtClean="0"/>
                  <a:t>Persistence of digital data</a:t>
                </a:r>
              </a:p>
              <a:p>
                <a:pPr lvl="1"/>
                <a:r>
                  <a:rPr lang="en-US" smtClean="0"/>
                  <a:t>Usage of digital works</a:t>
                </a:r>
              </a:p>
              <a:p>
                <a:pPr lvl="2"/>
                <a:r>
                  <a:rPr lang="en-US" smtClean="0"/>
                  <a:t>Copyright</a:t>
                </a:r>
              </a:p>
              <a:p>
                <a:pPr lvl="2"/>
                <a:r>
                  <a:rPr lang="en-US" smtClean="0"/>
                  <a:t>Legal, cultural, and economic impacts</a:t>
                </a:r>
              </a:p>
              <a:p>
                <a:pPr lvl="2"/>
                <a:endParaRPr lang="en-US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91" t="-1348" b="-3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2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B2A85"/>
                </a:solidFill>
              </a:rPr>
              <a:t>Copyright and protection</a:t>
            </a:r>
          </a:p>
          <a:p>
            <a:r>
              <a:rPr lang="en-US" dirty="0" smtClean="0"/>
              <a:t>Sharing and open-source</a:t>
            </a:r>
          </a:p>
          <a:p>
            <a:r>
              <a:rPr lang="en-US" dirty="0" smtClean="0"/>
              <a:t>Creative Commons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0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Digital Millennium Copyright Act (DMCA)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Russel Rains – lawyer, professor at St. Edwards University in Austin, TX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www.youtube.com/watch?v=bFLSe1qQUP8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bFLSe1qQUP8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71600" y="2926080"/>
            <a:ext cx="6400800" cy="36004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Intellectual Property (IP)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Intellectual property</a:t>
            </a:r>
            <a:r>
              <a:rPr lang="en-US" smtClean="0"/>
              <a:t> is something produced by one’s intellect</a:t>
            </a:r>
          </a:p>
          <a:p>
            <a:pPr lvl="1"/>
            <a:r>
              <a:rPr lang="en-US" i="1" smtClean="0"/>
              <a:t>e.g.</a:t>
            </a:r>
            <a:r>
              <a:rPr lang="en-US" smtClean="0"/>
              <a:t>  artwork, books, photos, music, poetry, performances, software</a:t>
            </a:r>
          </a:p>
          <a:p>
            <a:pPr lvl="2"/>
            <a:endParaRPr lang="en-US"/>
          </a:p>
          <a:p>
            <a:r>
              <a:rPr lang="en-US" smtClean="0"/>
              <a:t>Distribution, copying, and sale of a work is the </a:t>
            </a:r>
            <a:r>
              <a:rPr lang="en-US" i="1" smtClean="0"/>
              <a:t>right of the creator</a:t>
            </a:r>
            <a:endParaRPr lang="en-US" smtClean="0"/>
          </a:p>
          <a:p>
            <a:pPr lvl="1"/>
            <a:r>
              <a:rPr lang="en-US" smtClean="0"/>
              <a:t>It is illegal to copy someone else’s creation for anything “other than personal use”</a:t>
            </a:r>
          </a:p>
          <a:p>
            <a:pPr lvl="1"/>
            <a:r>
              <a:rPr lang="en-US" i="1" smtClean="0"/>
              <a:t>You</a:t>
            </a:r>
            <a:r>
              <a:rPr lang="en-US" smtClean="0"/>
              <a:t> are the creator of all that you create</a:t>
            </a:r>
          </a:p>
          <a:p>
            <a:pPr lvl="2"/>
            <a:r>
              <a:rPr lang="en-US" smtClean="0"/>
              <a:t>Unless otherwise specified by a contract (</a:t>
            </a:r>
            <a:r>
              <a:rPr lang="en-US" i="1" smtClean="0"/>
              <a:t>e.g.</a:t>
            </a:r>
            <a:r>
              <a:rPr lang="en-US" smtClean="0"/>
              <a:t> at work)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Copyright:  A Primer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www.youtube.com/watch?v=Uiq42O6rhW4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4" name="Uiq42O6rhW4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4400" y="2194560"/>
            <a:ext cx="7315200" cy="4114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7134-23DE-44DC-AB6F-120ACD1930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3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UWTheme-120-Sp17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4B2A85"/>
      </a:hlink>
      <a:folHlink>
        <a:srgbClr val="DED4FF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2000" smtClean="0">
            <a:solidFill>
              <a:srgbClr val="C00000"/>
            </a:solidFill>
            <a:latin typeface="Calibri" charset="0"/>
            <a:ea typeface="Calibri" charset="0"/>
            <a:cs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WTheme-120-Sp17" id="{28839EE6-A363-48B8-86DE-FB931C4A5EDB}" vid="{CDC135B8-6C84-451D-A8A4-8C26E4E9FC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UWTheme-120-Sp17</Template>
  <TotalTime>2515</TotalTime>
  <Words>998</Words>
  <Application>Microsoft Office PowerPoint</Application>
  <PresentationFormat>On-screen Show (4:3)</PresentationFormat>
  <Paragraphs>213</Paragraphs>
  <Slides>25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 Narrow</vt:lpstr>
      <vt:lpstr>Calibri</vt:lpstr>
      <vt:lpstr>Cambria Math</vt:lpstr>
      <vt:lpstr>Courier New</vt:lpstr>
      <vt:lpstr>Roboto Regular</vt:lpstr>
      <vt:lpstr>Times New Roman</vt:lpstr>
      <vt:lpstr>Wingdings</vt:lpstr>
      <vt:lpstr>UWTheme-120-Sp17</vt:lpstr>
      <vt:lpstr>Digital Distribution CSE 120 Spring 2017</vt:lpstr>
      <vt:lpstr>Administrivia</vt:lpstr>
      <vt:lpstr>Peer Instruction Question</vt:lpstr>
      <vt:lpstr>Biggest Impact of Digitization?</vt:lpstr>
      <vt:lpstr>Copying is Easy</vt:lpstr>
      <vt:lpstr>Outline</vt:lpstr>
      <vt:lpstr>Digital Millennium Copyright Act (DMCA)</vt:lpstr>
      <vt:lpstr>Intellectual Property (IP)</vt:lpstr>
      <vt:lpstr>Copyright:  A Primer</vt:lpstr>
      <vt:lpstr>Copyright Terminology Review</vt:lpstr>
      <vt:lpstr>Copyright Violations</vt:lpstr>
      <vt:lpstr>Copyright and Laws</vt:lpstr>
      <vt:lpstr>Digital Rights Management (DRM)</vt:lpstr>
      <vt:lpstr>Outline</vt:lpstr>
      <vt:lpstr>Copyleft</vt:lpstr>
      <vt:lpstr>Open-Source Licenses</vt:lpstr>
      <vt:lpstr>Why Open Source?</vt:lpstr>
      <vt:lpstr>Open-Source Software</vt:lpstr>
      <vt:lpstr>Outline</vt:lpstr>
      <vt:lpstr>Creative Commons</vt:lpstr>
      <vt:lpstr>Layers of Creative Commons Licenses</vt:lpstr>
      <vt:lpstr>Creative Commons Symbols</vt:lpstr>
      <vt:lpstr>Types of Creative Commons Licenses</vt:lpstr>
      <vt:lpstr>CC vs. Open Source</vt:lpstr>
      <vt:lpstr>Social Implications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Copyright CSE 120 Spring 2017</dc:title>
  <dc:creator>Justin Hsia</dc:creator>
  <cp:lastModifiedBy>Justin Hsia</cp:lastModifiedBy>
  <cp:revision>42</cp:revision>
  <cp:lastPrinted>2017-05-22T08:24:23Z</cp:lastPrinted>
  <dcterms:created xsi:type="dcterms:W3CDTF">2017-05-19T23:27:05Z</dcterms:created>
  <dcterms:modified xsi:type="dcterms:W3CDTF">2017-05-22T20:38:11Z</dcterms:modified>
</cp:coreProperties>
</file>