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.xml" ContentType="application/vnd.openxmlformats-officedocument.presentationml.tags+xml"/>
  <Override PartName="/ppt/notesSlides/notesSlide39.xml" ContentType="application/vnd.openxmlformats-officedocument.presentationml.notesSlide+xml"/>
  <Override PartName="/ppt/tags/tag2.xml" ContentType="application/vnd.openxmlformats-officedocument.presentationml.tags+xml"/>
  <Override PartName="/ppt/notesSlides/notesSlide40.xml" ContentType="application/vnd.openxmlformats-officedocument.presentationml.notesSlide+xml"/>
  <Override PartName="/ppt/tags/tag3.xml" ContentType="application/vnd.openxmlformats-officedocument.presentationml.tags+xml"/>
  <Override PartName="/ppt/notesSlides/notesSlide41.xml" ContentType="application/vnd.openxmlformats-officedocument.presentationml.notesSlide+xml"/>
  <Override PartName="/ppt/tags/tag4.xml" ContentType="application/vnd.openxmlformats-officedocument.presentationml.tags+xml"/>
  <Override PartName="/ppt/notesSlides/notesSlide42.xml" ContentType="application/vnd.openxmlformats-officedocument.presentationml.notesSlide+xml"/>
  <Override PartName="/ppt/tags/tag5.xml" ContentType="application/vnd.openxmlformats-officedocument.presentationml.tags+xml"/>
  <Override PartName="/ppt/notesSlides/notesSlide43.xml" ContentType="application/vnd.openxmlformats-officedocument.presentationml.notesSlide+xml"/>
  <Override PartName="/ppt/tags/tag6.xml" ContentType="application/vnd.openxmlformats-officedocument.presentationml.tags+xml"/>
  <Override PartName="/ppt/notesSlides/notesSlide44.xml" ContentType="application/vnd.openxmlformats-officedocument.presentationml.notesSlide+xml"/>
  <Override PartName="/ppt/tags/tag7.xml" ContentType="application/vnd.openxmlformats-officedocument.presentationml.tags+xml"/>
  <Override PartName="/ppt/notesSlides/notesSlide45.xml" ContentType="application/vnd.openxmlformats-officedocument.presentationml.notesSlide+xml"/>
  <Override PartName="/ppt/tags/tag8.xml" ContentType="application/vnd.openxmlformats-officedocument.presentationml.tags+xml"/>
  <Override PartName="/ppt/notesSlides/notesSlide46.xml" ContentType="application/vnd.openxmlformats-officedocument.presentationml.notesSlide+xml"/>
  <Override PartName="/ppt/tags/tag9.xml" ContentType="application/vnd.openxmlformats-officedocument.presentationml.tags+xml"/>
  <Override PartName="/ppt/notesSlides/notesSlide47.xml" ContentType="application/vnd.openxmlformats-officedocument.presentationml.notesSlide+xml"/>
  <Override PartName="/ppt/tags/tag10.xml" ContentType="application/vnd.openxmlformats-officedocument.presentationml.tags+xml"/>
  <Override PartName="/ppt/notesSlides/notesSlide48.xml" ContentType="application/vnd.openxmlformats-officedocument.presentationml.notesSlide+xml"/>
  <Override PartName="/ppt/tags/tag11.xml" ContentType="application/vnd.openxmlformats-officedocument.presentationml.tags+xml"/>
  <Override PartName="/ppt/notesSlides/notesSlide49.xml" ContentType="application/vnd.openxmlformats-officedocument.presentationml.notesSlide+xml"/>
  <Override PartName="/ppt/tags/tag12.xml" ContentType="application/vnd.openxmlformats-officedocument.presentationml.tags+xml"/>
  <Override PartName="/ppt/notesSlides/notesSlide50.xml" ContentType="application/vnd.openxmlformats-officedocument.presentationml.notesSlide+xml"/>
  <Override PartName="/ppt/tags/tag13.xml" ContentType="application/vnd.openxmlformats-officedocument.presentationml.tags+xml"/>
  <Override PartName="/ppt/notesSlides/notesSlide51.xml" ContentType="application/vnd.openxmlformats-officedocument.presentationml.notesSlide+xml"/>
  <Override PartName="/ppt/tags/tag14.xml" ContentType="application/vnd.openxmlformats-officedocument.presentationml.tags+xml"/>
  <Override PartName="/ppt/notesSlides/notesSlide52.xml" ContentType="application/vnd.openxmlformats-officedocument.presentationml.notesSlide+xml"/>
  <Override PartName="/ppt/tags/tag15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tags/tag16.xml" ContentType="application/vnd.openxmlformats-officedocument.presentationml.tags+xml"/>
  <Override PartName="/ppt/notesSlides/notesSlide77.xml" ContentType="application/vnd.openxmlformats-officedocument.presentationml.notesSlide+xml"/>
  <Override PartName="/ppt/tags/tag17.xml" ContentType="application/vnd.openxmlformats-officedocument.presentationml.tags+xml"/>
  <Override PartName="/ppt/notesSlides/notesSlide78.xml" ContentType="application/vnd.openxmlformats-officedocument.presentationml.notesSlide+xml"/>
  <Override PartName="/ppt/tags/tag18.xml" ContentType="application/vnd.openxmlformats-officedocument.presentationml.tags+xml"/>
  <Override PartName="/ppt/notesSlides/notesSlide79.xml" ContentType="application/vnd.openxmlformats-officedocument.presentationml.notesSlide+xml"/>
  <Override PartName="/ppt/tags/tag19.xml" ContentType="application/vnd.openxmlformats-officedocument.presentationml.tags+xml"/>
  <Override PartName="/ppt/notesSlides/notesSlide80.xml" ContentType="application/vnd.openxmlformats-officedocument.presentationml.notesSlide+xml"/>
  <Override PartName="/ppt/tags/tag20.xml" ContentType="application/vnd.openxmlformats-officedocument.presentationml.tags+xml"/>
  <Override PartName="/ppt/notesSlides/notesSlide81.xml" ContentType="application/vnd.openxmlformats-officedocument.presentationml.notesSlide+xml"/>
  <Override PartName="/ppt/tags/tag21.xml" ContentType="application/vnd.openxmlformats-officedocument.presentationml.tags+xml"/>
  <Override PartName="/ppt/notesSlides/notesSlide82.xml" ContentType="application/vnd.openxmlformats-officedocument.presentationml.notesSlide+xml"/>
  <Override PartName="/ppt/tags/tag22.xml" ContentType="application/vnd.openxmlformats-officedocument.presentationml.tags+xml"/>
  <Override PartName="/ppt/notesSlides/notesSlide83.xml" ContentType="application/vnd.openxmlformats-officedocument.presentationml.notesSlide+xml"/>
  <Override PartName="/ppt/tags/tag23.xml" ContentType="application/vnd.openxmlformats-officedocument.presentationml.tags+xml"/>
  <Override PartName="/ppt/notesSlides/notesSlide84.xml" ContentType="application/vnd.openxmlformats-officedocument.presentationml.notesSlide+xml"/>
  <Override PartName="/ppt/tags/tag24.xml" ContentType="application/vnd.openxmlformats-officedocument.presentationml.tags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tags/tag25.xml" ContentType="application/vnd.openxmlformats-officedocument.presentationml.tags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  <p:sldMasterId id="2147493479" r:id="rId6"/>
    <p:sldMasterId id="2147493491" r:id="rId7"/>
  </p:sldMasterIdLst>
  <p:notesMasterIdLst>
    <p:notesMasterId r:id="rId141"/>
  </p:notesMasterIdLst>
  <p:handoutMasterIdLst>
    <p:handoutMasterId r:id="rId142"/>
  </p:handoutMasterIdLst>
  <p:sldIdLst>
    <p:sldId id="256" r:id="rId8"/>
    <p:sldId id="669" r:id="rId9"/>
    <p:sldId id="668" r:id="rId10"/>
    <p:sldId id="670" r:id="rId11"/>
    <p:sldId id="671" r:id="rId12"/>
    <p:sldId id="571" r:id="rId13"/>
    <p:sldId id="690" r:id="rId14"/>
    <p:sldId id="689" r:id="rId15"/>
    <p:sldId id="688" r:id="rId16"/>
    <p:sldId id="687" r:id="rId17"/>
    <p:sldId id="686" r:id="rId18"/>
    <p:sldId id="685" r:id="rId19"/>
    <p:sldId id="684" r:id="rId20"/>
    <p:sldId id="691" r:id="rId21"/>
    <p:sldId id="683" r:id="rId22"/>
    <p:sldId id="682" r:id="rId23"/>
    <p:sldId id="681" r:id="rId24"/>
    <p:sldId id="680" r:id="rId25"/>
    <p:sldId id="672" r:id="rId26"/>
    <p:sldId id="679" r:id="rId27"/>
    <p:sldId id="692" r:id="rId28"/>
    <p:sldId id="693" r:id="rId29"/>
    <p:sldId id="694" r:id="rId30"/>
    <p:sldId id="695" r:id="rId31"/>
    <p:sldId id="696" r:id="rId32"/>
    <p:sldId id="697" r:id="rId33"/>
    <p:sldId id="698" r:id="rId34"/>
    <p:sldId id="699" r:id="rId35"/>
    <p:sldId id="700" r:id="rId36"/>
    <p:sldId id="701" r:id="rId37"/>
    <p:sldId id="702" r:id="rId38"/>
    <p:sldId id="703" r:id="rId39"/>
    <p:sldId id="722" r:id="rId40"/>
    <p:sldId id="704" r:id="rId41"/>
    <p:sldId id="705" r:id="rId42"/>
    <p:sldId id="706" r:id="rId43"/>
    <p:sldId id="707" r:id="rId44"/>
    <p:sldId id="708" r:id="rId45"/>
    <p:sldId id="709" r:id="rId46"/>
    <p:sldId id="710" r:id="rId47"/>
    <p:sldId id="711" r:id="rId48"/>
    <p:sldId id="712" r:id="rId49"/>
    <p:sldId id="713" r:id="rId50"/>
    <p:sldId id="714" r:id="rId51"/>
    <p:sldId id="715" r:id="rId52"/>
    <p:sldId id="716" r:id="rId53"/>
    <p:sldId id="717" r:id="rId54"/>
    <p:sldId id="718" r:id="rId55"/>
    <p:sldId id="719" r:id="rId56"/>
    <p:sldId id="720" r:id="rId57"/>
    <p:sldId id="721" r:id="rId58"/>
    <p:sldId id="807" r:id="rId59"/>
    <p:sldId id="808" r:id="rId60"/>
    <p:sldId id="809" r:id="rId61"/>
    <p:sldId id="810" r:id="rId62"/>
    <p:sldId id="811" r:id="rId63"/>
    <p:sldId id="812" r:id="rId64"/>
    <p:sldId id="813" r:id="rId65"/>
    <p:sldId id="814" r:id="rId66"/>
    <p:sldId id="815" r:id="rId67"/>
    <p:sldId id="816" r:id="rId68"/>
    <p:sldId id="817" r:id="rId69"/>
    <p:sldId id="818" r:id="rId70"/>
    <p:sldId id="819" r:id="rId71"/>
    <p:sldId id="820" r:id="rId72"/>
    <p:sldId id="821" r:id="rId73"/>
    <p:sldId id="822" r:id="rId74"/>
    <p:sldId id="823" r:id="rId75"/>
    <p:sldId id="824" r:id="rId76"/>
    <p:sldId id="825" r:id="rId77"/>
    <p:sldId id="826" r:id="rId78"/>
    <p:sldId id="827" r:id="rId79"/>
    <p:sldId id="828" r:id="rId80"/>
    <p:sldId id="829" r:id="rId81"/>
    <p:sldId id="830" r:id="rId82"/>
    <p:sldId id="831" r:id="rId83"/>
    <p:sldId id="832" r:id="rId84"/>
    <p:sldId id="833" r:id="rId85"/>
    <p:sldId id="834" r:id="rId86"/>
    <p:sldId id="835" r:id="rId87"/>
    <p:sldId id="836" r:id="rId88"/>
    <p:sldId id="837" r:id="rId89"/>
    <p:sldId id="838" r:id="rId90"/>
    <p:sldId id="839" r:id="rId91"/>
    <p:sldId id="840" r:id="rId92"/>
    <p:sldId id="841" r:id="rId93"/>
    <p:sldId id="842" r:id="rId94"/>
    <p:sldId id="843" r:id="rId95"/>
    <p:sldId id="844" r:id="rId96"/>
    <p:sldId id="845" r:id="rId97"/>
    <p:sldId id="846" r:id="rId98"/>
    <p:sldId id="847" r:id="rId99"/>
    <p:sldId id="848" r:id="rId100"/>
    <p:sldId id="849" r:id="rId101"/>
    <p:sldId id="850" r:id="rId102"/>
    <p:sldId id="851" r:id="rId103"/>
    <p:sldId id="852" r:id="rId104"/>
    <p:sldId id="770" r:id="rId105"/>
    <p:sldId id="771" r:id="rId106"/>
    <p:sldId id="772" r:id="rId107"/>
    <p:sldId id="773" r:id="rId108"/>
    <p:sldId id="774" r:id="rId109"/>
    <p:sldId id="775" r:id="rId110"/>
    <p:sldId id="776" r:id="rId111"/>
    <p:sldId id="777" r:id="rId112"/>
    <p:sldId id="778" r:id="rId113"/>
    <p:sldId id="853" r:id="rId114"/>
    <p:sldId id="854" r:id="rId115"/>
    <p:sldId id="855" r:id="rId116"/>
    <p:sldId id="856" r:id="rId117"/>
    <p:sldId id="857" r:id="rId118"/>
    <p:sldId id="858" r:id="rId119"/>
    <p:sldId id="859" r:id="rId120"/>
    <p:sldId id="860" r:id="rId121"/>
    <p:sldId id="861" r:id="rId122"/>
    <p:sldId id="862" r:id="rId123"/>
    <p:sldId id="863" r:id="rId124"/>
    <p:sldId id="864" r:id="rId125"/>
    <p:sldId id="865" r:id="rId126"/>
    <p:sldId id="866" r:id="rId127"/>
    <p:sldId id="867" r:id="rId128"/>
    <p:sldId id="868" r:id="rId129"/>
    <p:sldId id="869" r:id="rId130"/>
    <p:sldId id="870" r:id="rId131"/>
    <p:sldId id="871" r:id="rId132"/>
    <p:sldId id="872" r:id="rId133"/>
    <p:sldId id="873" r:id="rId134"/>
    <p:sldId id="874" r:id="rId135"/>
    <p:sldId id="802" r:id="rId136"/>
    <p:sldId id="803" r:id="rId137"/>
    <p:sldId id="804" r:id="rId138"/>
    <p:sldId id="805" r:id="rId139"/>
    <p:sldId id="806" r:id="rId1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0" autoAdjust="0"/>
    <p:restoredTop sz="89860" autoAdjust="0"/>
  </p:normalViewPr>
  <p:slideViewPr>
    <p:cSldViewPr snapToGrid="0" snapToObjects="1">
      <p:cViewPr varScale="1">
        <p:scale>
          <a:sx n="73" d="100"/>
          <a:sy n="73" d="100"/>
        </p:scale>
        <p:origin x="192" y="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120" Type="http://schemas.openxmlformats.org/officeDocument/2006/relationships/slide" Target="slides/slide113.xml"/><Relationship Id="rId121" Type="http://schemas.openxmlformats.org/officeDocument/2006/relationships/slide" Target="slides/slide114.xml"/><Relationship Id="rId122" Type="http://schemas.openxmlformats.org/officeDocument/2006/relationships/slide" Target="slides/slide115.xml"/><Relationship Id="rId123" Type="http://schemas.openxmlformats.org/officeDocument/2006/relationships/slide" Target="slides/slide116.xml"/><Relationship Id="rId124" Type="http://schemas.openxmlformats.org/officeDocument/2006/relationships/slide" Target="slides/slide117.xml"/><Relationship Id="rId125" Type="http://schemas.openxmlformats.org/officeDocument/2006/relationships/slide" Target="slides/slide118.xml"/><Relationship Id="rId126" Type="http://schemas.openxmlformats.org/officeDocument/2006/relationships/slide" Target="slides/slide119.xml"/><Relationship Id="rId127" Type="http://schemas.openxmlformats.org/officeDocument/2006/relationships/slide" Target="slides/slide120.xml"/><Relationship Id="rId128" Type="http://schemas.openxmlformats.org/officeDocument/2006/relationships/slide" Target="slides/slide121.xml"/><Relationship Id="rId129" Type="http://schemas.openxmlformats.org/officeDocument/2006/relationships/slide" Target="slides/slide12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00" Type="http://schemas.openxmlformats.org/officeDocument/2006/relationships/slide" Target="slides/slide93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30" Type="http://schemas.openxmlformats.org/officeDocument/2006/relationships/slide" Target="slides/slide123.xml"/><Relationship Id="rId131" Type="http://schemas.openxmlformats.org/officeDocument/2006/relationships/slide" Target="slides/slide124.xml"/><Relationship Id="rId132" Type="http://schemas.openxmlformats.org/officeDocument/2006/relationships/slide" Target="slides/slide125.xml"/><Relationship Id="rId133" Type="http://schemas.openxmlformats.org/officeDocument/2006/relationships/slide" Target="slides/slide126.xml"/><Relationship Id="rId134" Type="http://schemas.openxmlformats.org/officeDocument/2006/relationships/slide" Target="slides/slide127.xml"/><Relationship Id="rId135" Type="http://schemas.openxmlformats.org/officeDocument/2006/relationships/slide" Target="slides/slide128.xml"/><Relationship Id="rId136" Type="http://schemas.openxmlformats.org/officeDocument/2006/relationships/slide" Target="slides/slide129.xml"/><Relationship Id="rId137" Type="http://schemas.openxmlformats.org/officeDocument/2006/relationships/slide" Target="slides/slide130.xml"/><Relationship Id="rId138" Type="http://schemas.openxmlformats.org/officeDocument/2006/relationships/slide" Target="slides/slide131.xml"/><Relationship Id="rId139" Type="http://schemas.openxmlformats.org/officeDocument/2006/relationships/slide" Target="slides/slide13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Relationship Id="rId113" Type="http://schemas.openxmlformats.org/officeDocument/2006/relationships/slide" Target="slides/slide106.xml"/><Relationship Id="rId114" Type="http://schemas.openxmlformats.org/officeDocument/2006/relationships/slide" Target="slides/slide107.xml"/><Relationship Id="rId115" Type="http://schemas.openxmlformats.org/officeDocument/2006/relationships/slide" Target="slides/slide108.xml"/><Relationship Id="rId116" Type="http://schemas.openxmlformats.org/officeDocument/2006/relationships/slide" Target="slides/slide109.xml"/><Relationship Id="rId117" Type="http://schemas.openxmlformats.org/officeDocument/2006/relationships/slide" Target="slides/slide110.xml"/><Relationship Id="rId118" Type="http://schemas.openxmlformats.org/officeDocument/2006/relationships/slide" Target="slides/slide111.xml"/><Relationship Id="rId119" Type="http://schemas.openxmlformats.org/officeDocument/2006/relationships/slide" Target="slides/slide11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140" Type="http://schemas.openxmlformats.org/officeDocument/2006/relationships/slide" Target="slides/slide133.xml"/><Relationship Id="rId141" Type="http://schemas.openxmlformats.org/officeDocument/2006/relationships/notesMaster" Target="notesMasters/notesMaster1.xml"/><Relationship Id="rId142" Type="http://schemas.openxmlformats.org/officeDocument/2006/relationships/handoutMaster" Target="handoutMasters/handoutMaster1.xml"/><Relationship Id="rId143" Type="http://schemas.openxmlformats.org/officeDocument/2006/relationships/presProps" Target="presProps.xml"/><Relationship Id="rId144" Type="http://schemas.openxmlformats.org/officeDocument/2006/relationships/viewProps" Target="viewProps.xml"/><Relationship Id="rId145" Type="http://schemas.openxmlformats.org/officeDocument/2006/relationships/theme" Target="theme/theme1.xml"/><Relationship Id="rId14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23893-892E-BF46-883A-BCD916407769}" type="datetimeFigureOut">
              <a:rPr lang="en-US" smtClean="0"/>
              <a:t>6/15/18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8EB90-BC9E-1D41-A311-493D086F9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79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D5CE4-5B7F-F64D-A9A2-38A7F33DCC4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3F192-5182-2E41-9F24-C6FE91598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6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 in algorithms, L = maximum load.</a:t>
            </a:r>
            <a:r>
              <a:rPr lang="en-US" baseline="0" dirty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11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 in algorithms, L = maximum load.</a:t>
            </a:r>
            <a:r>
              <a:rPr lang="en-US" baseline="0" dirty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21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 in algorithms, L = maximum load.</a:t>
            </a:r>
            <a:r>
              <a:rPr lang="en-US" baseline="0" dirty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85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 in algorithms, L = maximum load.</a:t>
            </a:r>
            <a:r>
              <a:rPr lang="en-US" baseline="0" dirty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52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 in algorithms, L = maximum load.</a:t>
            </a:r>
            <a:r>
              <a:rPr lang="en-US" baseline="0" dirty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36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that the load is IN/p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9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0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TODO: Add a picture for</a:t>
            </a:r>
            <a:r>
              <a:rPr lang="en-US" baseline="0" dirty="0"/>
              <a:t> parallel sort join.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Split the cost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67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</a:t>
            </a:r>
            <a:r>
              <a:rPr lang="en-US" baseline="0" dirty="0"/>
              <a:t> that typically needs 2 rounds through 2 binary joins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57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Latexit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{\color{blue}Q}(x_1,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{\color{blue}S_1}(\bar x_1) \wedge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{\color{blue}S_2}(\bar x_2)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\wedge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{\color{blue}S_\ell}(\bar x_\ell)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-----------------------------------------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{\color{red}L}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stackrel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}}{=}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max_j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{{\color{red}m}}{\prod_{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\text{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S_j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})} {\color{red}p}_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13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 about max/sum.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1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 in algorithms, L = maximum load.</a:t>
            </a:r>
            <a:r>
              <a:rPr lang="en-US" baseline="0" dirty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27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packings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/covers, e.g.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1,0,0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85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92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71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{{\color{red}L}({\color{blue}u})=} \\</a:t>
            </a:r>
          </a:p>
          <a:p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\right)^{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=================================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{{\color{red}m}_R}{\color{red}p}</a:t>
            </a:r>
          </a:p>
          <a:p>
            <a:r>
              <a:rPr lang="es-ES_trad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es-ES_trad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ES_trad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s-ES_trad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{\frac{{\color{red}m}_S{\color{red}m}_T}</a:t>
            </a:r>
          </a:p>
          <a:p>
            <a:r>
              <a:rPr lang="es-ES_trad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{\color{red}p}}</a:t>
            </a:r>
          </a:p>
          <a:p>
            <a:r>
              <a:rPr lang="es-ES_trad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==================================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{\color{red}p}^{\color{blue}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{\color{red}p}^{\color{blue}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{\color{red}p}^{\color{blue}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e_z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{{\color{red}L}({\color{blue}u})=} \\</a:t>
            </a:r>
          </a:p>
          <a:p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\right)^{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=================================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{{\color{red}m}_R}{\color{red}p}</a:t>
            </a:r>
          </a:p>
          <a:p>
            <a:r>
              <a:rPr lang="es-ES_trad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es-ES_trad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ES_trad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s-ES_trad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{\frac{{\color{red}m}_S{\color{red}m}_T}</a:t>
            </a:r>
          </a:p>
          <a:p>
            <a:r>
              <a:rPr lang="es-ES_trad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{\color{red}p}}</a:t>
            </a:r>
          </a:p>
          <a:p>
            <a:r>
              <a:rPr lang="es-ES_trad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==================================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{\color{red}p}^{\color{blue}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{\color{red}p}^{\color{blue}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{\color{red}p}^{\color{blue}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e_z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0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{{\color{red}L}({\color{blue}u})=} \\</a:t>
            </a:r>
          </a:p>
          <a:p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\right)^{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=================================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{{\color{red}m}_R}{\color{red}p}</a:t>
            </a:r>
          </a:p>
          <a:p>
            <a:r>
              <a:rPr lang="es-ES_trad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es-ES_trad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ES_trad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s-ES_trad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{\frac{{\color{red}m}_S{\color{red}m}_T}</a:t>
            </a:r>
          </a:p>
          <a:p>
            <a:r>
              <a:rPr lang="es-ES_trad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{\color{red}p}}</a:t>
            </a:r>
          </a:p>
          <a:p>
            <a:r>
              <a:rPr lang="es-ES_trad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==================================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{\color{red}p}^{\color{blue}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{\color{red}p}^{\color{blue}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{\color{red}p}^{\color{blue}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e_z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64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{\color{red}L}({\color{blue}u})\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stackrel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}}{=}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{\color{red}m_1}^{\color{blue}u_1}\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{\color{red}m_2}^{\color{blue}u_2}\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{\color{red}m_\ell}^{\color{blue}u_\ell}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\right)^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{1}{{\color{blue}u_1} + {\color{blue}u_2} +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{\color{blue}u_\ell}}}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{\color{red}L}({\color{blue}u})=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{\color{red}m}/{\color{red}p}^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{1/({\color{blue}u_1} + {\color{blue}u_2} +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{\color{blue}u_\ell})}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dirty="0"/>
          </a:p>
          <a:p>
            <a:r>
              <a:rPr lang="en-US" dirty="0"/>
              <a:t>-----------------------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\max_{\color{blue}u} {\color{red}L}({\color{blue}u})</a:t>
            </a:r>
          </a:p>
          <a:p>
            <a:r>
              <a:rPr lang="mr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{\color{red}m}/{\color{red}p}^{1/{\color{blue}\tau^*}}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56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79695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251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2464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 in algorithms, L = maximum load.</a:t>
            </a:r>
            <a:r>
              <a:rPr lang="en-US" baseline="0" dirty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068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172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792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038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94408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0369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1888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2771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17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17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968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 in algorithms, L = maximum load.</a:t>
            </a:r>
            <a:r>
              <a:rPr lang="en-US" baseline="0" dirty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531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9686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9686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9686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9686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9686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9686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9686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9686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9686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96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 in algorithms, L = maximum load.</a:t>
            </a:r>
            <a:r>
              <a:rPr lang="en-US" baseline="0" dirty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92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9686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9686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9686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9686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17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17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17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17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17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1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 in algorithms, L = maximum load.</a:t>
            </a:r>
            <a:r>
              <a:rPr lang="en-US" baseline="0" dirty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293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17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17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17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179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17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179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17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17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179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 in algorithms, L = maximum load.</a:t>
            </a:r>
            <a:r>
              <a:rPr lang="en-US" baseline="0" dirty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5476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17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93202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557171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78187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78187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78187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95064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 in algorithms, L = maximum load.</a:t>
            </a:r>
            <a:r>
              <a:rPr lang="en-US" baseline="0" dirty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0226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823486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256675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 in algorithms, L = maximum load.</a:t>
            </a:r>
            <a:r>
              <a:rPr lang="en-US" baseline="0" dirty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3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9362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763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1560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04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9942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412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169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E2751D">
                  <a:shade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485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501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545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133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088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146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8538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9981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0221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641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653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316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9488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5381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599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57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1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20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80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0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666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89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E2751D">
                  <a:shade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2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79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95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6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Suciu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Dan Suciu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457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94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0" r:id="rId1"/>
    <p:sldLayoutId id="2147493481" r:id="rId2"/>
    <p:sldLayoutId id="2147493482" r:id="rId3"/>
    <p:sldLayoutId id="2147493483" r:id="rId4"/>
    <p:sldLayoutId id="2147493484" r:id="rId5"/>
    <p:sldLayoutId id="2147493485" r:id="rId6"/>
    <p:sldLayoutId id="2147493486" r:id="rId7"/>
    <p:sldLayoutId id="2147493487" r:id="rId8"/>
    <p:sldLayoutId id="2147493488" r:id="rId9"/>
    <p:sldLayoutId id="2147493489" r:id="rId10"/>
    <p:sldLayoutId id="214749349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Dan Suciu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06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2" r:id="rId1"/>
    <p:sldLayoutId id="2147493493" r:id="rId2"/>
    <p:sldLayoutId id="2147493494" r:id="rId3"/>
    <p:sldLayoutId id="2147493495" r:id="rId4"/>
    <p:sldLayoutId id="2147493496" r:id="rId5"/>
    <p:sldLayoutId id="2147493497" r:id="rId6"/>
    <p:sldLayoutId id="2147493498" r:id="rId7"/>
    <p:sldLayoutId id="2147493499" r:id="rId8"/>
    <p:sldLayoutId id="2147493500" r:id="rId9"/>
    <p:sldLayoutId id="2147493501" r:id="rId10"/>
    <p:sldLayoutId id="214749350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40.e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4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34.xml"/><Relationship Id="rId3" Type="http://schemas.openxmlformats.org/officeDocument/2006/relationships/notesSlide" Target="../notesSlides/notesSlide7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34.xml"/><Relationship Id="rId3" Type="http://schemas.openxmlformats.org/officeDocument/2006/relationships/notesSlide" Target="../notesSlides/notesSlide78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34.xml"/><Relationship Id="rId3" Type="http://schemas.openxmlformats.org/officeDocument/2006/relationships/notesSlide" Target="../notesSlides/notesSlide7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34.xml"/><Relationship Id="rId3" Type="http://schemas.openxmlformats.org/officeDocument/2006/relationships/notesSlide" Target="../notesSlides/notesSlide8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34.xml"/><Relationship Id="rId3" Type="http://schemas.openxmlformats.org/officeDocument/2006/relationships/notesSlide" Target="../notesSlides/notesSlide8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34.xml"/><Relationship Id="rId3" Type="http://schemas.openxmlformats.org/officeDocument/2006/relationships/notesSlide" Target="../notesSlides/notesSlide8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34.xml"/><Relationship Id="rId3" Type="http://schemas.openxmlformats.org/officeDocument/2006/relationships/notesSlide" Target="../notesSlides/notesSlide8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34.xml"/><Relationship Id="rId3" Type="http://schemas.openxmlformats.org/officeDocument/2006/relationships/notesSlide" Target="../notesSlides/notesSlide8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34.xml"/><Relationship Id="rId3" Type="http://schemas.openxmlformats.org/officeDocument/2006/relationships/notesSlide" Target="../notesSlides/notesSlide8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34.xml"/><Relationship Id="rId3" Type="http://schemas.openxmlformats.org/officeDocument/2006/relationships/notesSlide" Target="../notesSlides/notesSlide8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https://tinyurl.com/y99w99b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https://tinyurl.com/y99w99b4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5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3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4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4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4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4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4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4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4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4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4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5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5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5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notesSlide" Target="../notesSlides/notesSlide53.xml"/><Relationship Id="rId5" Type="http://schemas.openxmlformats.org/officeDocument/2006/relationships/oleObject" Target="../embeddings/oleObject9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35.emf"/><Relationship Id="rId1" Type="http://schemas.openxmlformats.org/officeDocument/2006/relationships/vmlDrawing" Target="../drawings/vmlDrawing4.vml"/><Relationship Id="rId2" Type="http://schemas.openxmlformats.org/officeDocument/2006/relationships/tags" Target="../tags/tag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3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3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Algorithmic Aspects of Parallel Query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Paris </a:t>
            </a:r>
            <a:r>
              <a:rPr lang="en-US" dirty="0" err="1">
                <a:solidFill>
                  <a:schemeClr val="tx1"/>
                </a:solidFill>
              </a:rPr>
              <a:t>Koutris</a:t>
            </a:r>
            <a:r>
              <a:rPr lang="en-US" dirty="0">
                <a:solidFill>
                  <a:schemeClr val="tx1"/>
                </a:solidFill>
              </a:rPr>
              <a:t> – U. of Wisconsin</a:t>
            </a:r>
          </a:p>
          <a:p>
            <a:r>
              <a:rPr lang="en-US" dirty="0" err="1">
                <a:solidFill>
                  <a:schemeClr val="tx1"/>
                </a:solidFill>
              </a:rPr>
              <a:t>Semih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Salihoglu</a:t>
            </a:r>
            <a:r>
              <a:rPr lang="en-US" dirty="0">
                <a:solidFill>
                  <a:schemeClr val="tx1"/>
                </a:solidFill>
              </a:rPr>
              <a:t> – U. of Waterloo</a:t>
            </a:r>
          </a:p>
          <a:p>
            <a:r>
              <a:rPr lang="en-US" dirty="0">
                <a:solidFill>
                  <a:schemeClr val="tx1"/>
                </a:solidFill>
              </a:rPr>
              <a:t>Dan </a:t>
            </a:r>
            <a:r>
              <a:rPr lang="en-US" dirty="0" err="1">
                <a:solidFill>
                  <a:schemeClr val="tx1"/>
                </a:solidFill>
              </a:rPr>
              <a:t>Suciu</a:t>
            </a:r>
            <a:r>
              <a:rPr lang="en-US" dirty="0">
                <a:solidFill>
                  <a:schemeClr val="tx1"/>
                </a:solidFill>
              </a:rPr>
              <a:t> – U. of Washington</a:t>
            </a:r>
          </a:p>
        </p:txBody>
      </p:sp>
    </p:spTree>
    <p:extLst>
      <p:ext uri="{BB962C8B-B14F-4D97-AF65-F5344CB8AC3E}">
        <p14:creationId xmlns:p14="http://schemas.microsoft.com/office/powerpoint/2010/main" val="41633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49935" y="3108773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84529" y="3110547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2989" y="3130299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49935" y="4172464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84529" y="4174238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2989" y="4193990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(size=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)</a:t>
            </a:r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54097" y="1514034"/>
            <a:ext cx="274292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5393795" y="2503934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5393795" y="2503934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>
            <a:off x="7928389" y="2505708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5393795" y="2505708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flipH="1">
            <a:off x="5393794" y="3517396"/>
            <a:ext cx="1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>
            <a:off x="5393795" y="3517396"/>
            <a:ext cx="2534593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6" idx="0"/>
          </p:cNvCxnSpPr>
          <p:nvPr/>
        </p:nvCxnSpPr>
        <p:spPr>
          <a:xfrm>
            <a:off x="7928389" y="3519170"/>
            <a:ext cx="0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>
          <a:xfrm flipH="1">
            <a:off x="5393795" y="3519170"/>
            <a:ext cx="2534594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93794" y="4582861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93794" y="4582861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28388" y="4584635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393794" y="4584635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0797" y="2633462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98624" y="3646924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98624" y="4717790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895" y="1711617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>
                <a:solidFill>
                  <a:srgbClr val="FF0000"/>
                </a:solidFill>
              </a:rPr>
              <a:t>IN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One round </a:t>
            </a:r>
            <a:r>
              <a:rPr lang="en-US" sz="2000" dirty="0"/>
              <a:t>= </a:t>
            </a:r>
            <a:r>
              <a:rPr lang="en-US" dirty="0"/>
              <a:t>Compute &amp; communicate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Number of servers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06412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06412" y="365744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506412" y="4693437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03798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3798" y="366831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03798" y="4714644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33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PSRS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</a:t>
            </a:r>
            <a:r>
              <a:rPr lang="en-US" sz="2400" dirty="0"/>
              <a:t>arallel </a:t>
            </a:r>
            <a:r>
              <a:rPr lang="en-US" sz="2400" b="1" dirty="0"/>
              <a:t>S</a:t>
            </a:r>
            <a:r>
              <a:rPr lang="en-US" sz="2400" dirty="0"/>
              <a:t>ort by </a:t>
            </a:r>
            <a:r>
              <a:rPr lang="en-US" sz="2400" b="1" dirty="0"/>
              <a:t>R</a:t>
            </a:r>
            <a:r>
              <a:rPr lang="en-US" sz="2400" dirty="0"/>
              <a:t>egular </a:t>
            </a:r>
            <a:r>
              <a:rPr lang="en-US" sz="2400" b="1" dirty="0"/>
              <a:t>S</a:t>
            </a:r>
            <a:r>
              <a:rPr lang="en-US" sz="2400" dirty="0"/>
              <a:t>ample (PSRS)</a:t>
            </a:r>
          </a:p>
          <a:p>
            <a:endParaRPr lang="en-US" sz="2400" dirty="0"/>
          </a:p>
          <a:p>
            <a:r>
              <a:rPr lang="en-US" sz="2400" dirty="0"/>
              <a:t>find </a:t>
            </a:r>
            <a:r>
              <a:rPr lang="en-US" sz="2400" dirty="0">
                <a:solidFill>
                  <a:srgbClr val="FF0000"/>
                </a:solidFill>
              </a:rPr>
              <a:t>p−1</a:t>
            </a:r>
            <a:r>
              <a:rPr lang="en-US" sz="2400" dirty="0"/>
              <a:t> values, called </a:t>
            </a:r>
            <a:r>
              <a:rPr lang="en-US" sz="2400" i="1" dirty="0"/>
              <a:t>splitters </a:t>
            </a:r>
          </a:p>
          <a:p>
            <a:pPr marL="0" indent="0">
              <a:buNone/>
            </a:pPr>
            <a:r>
              <a:rPr lang="en-US" sz="2400" i="1" dirty="0"/>
              <a:t>		</a:t>
            </a:r>
            <a:r>
              <a:rPr lang="en-US" sz="2400" dirty="0"/>
              <a:t>−∞ = y</a:t>
            </a:r>
            <a:r>
              <a:rPr lang="en-US" sz="2400" baseline="-25000" dirty="0"/>
              <a:t>0</a:t>
            </a:r>
            <a:r>
              <a:rPr lang="en-US" sz="2400" dirty="0"/>
              <a:t> &lt; y</a:t>
            </a:r>
            <a:r>
              <a:rPr lang="en-US" sz="2400" baseline="-25000" dirty="0"/>
              <a:t>1</a:t>
            </a:r>
            <a:r>
              <a:rPr lang="en-US" sz="2400" dirty="0"/>
              <a:t> &lt;···&lt; y</a:t>
            </a:r>
            <a:r>
              <a:rPr lang="en-US" sz="2400" baseline="-25000" dirty="0"/>
              <a:t>p-1</a:t>
            </a:r>
            <a:r>
              <a:rPr lang="en-US" sz="2400" dirty="0"/>
              <a:t> &lt; </a:t>
            </a:r>
            <a:r>
              <a:rPr lang="en-US" sz="2400" dirty="0" err="1"/>
              <a:t>y</a:t>
            </a:r>
            <a:r>
              <a:rPr lang="en-US" sz="2400" baseline="-25000" dirty="0" err="1"/>
              <a:t>p</a:t>
            </a:r>
            <a:r>
              <a:rPr lang="en-US" sz="2400" dirty="0"/>
              <a:t> = +∞</a:t>
            </a:r>
          </a:p>
          <a:p>
            <a:r>
              <a:rPr lang="en-US" sz="2400" dirty="0"/>
              <a:t>each server gets assigned one of the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intervals</a:t>
            </a:r>
          </a:p>
          <a:p>
            <a:r>
              <a:rPr lang="en-US" sz="2400" dirty="0"/>
              <a:t>partition the data such that all items in the same interval are sent to the same server</a:t>
            </a:r>
          </a:p>
          <a:p>
            <a:r>
              <a:rPr lang="en-US" sz="2400" dirty="0"/>
              <a:t>each server sorts the items locally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PSRS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How does PSRS find the splitters?</a:t>
            </a:r>
          </a:p>
          <a:p>
            <a:endParaRPr lang="en-US" sz="2400" dirty="0"/>
          </a:p>
          <a:p>
            <a:r>
              <a:rPr lang="en-US" sz="2400" dirty="0"/>
              <a:t>each server sorts its data locally, and computes the </a:t>
            </a:r>
            <a:r>
              <a:rPr lang="en-US" sz="2400" dirty="0">
                <a:solidFill>
                  <a:srgbClr val="FF0000"/>
                </a:solidFill>
              </a:rPr>
              <a:t>p-1</a:t>
            </a:r>
            <a:r>
              <a:rPr lang="en-US" sz="2400" dirty="0"/>
              <a:t> local splitters (called the </a:t>
            </a:r>
            <a:r>
              <a:rPr lang="en-US" sz="2400" i="1" dirty="0"/>
              <a:t>regular sample</a:t>
            </a:r>
            <a:r>
              <a:rPr lang="en-US" sz="2400" dirty="0"/>
              <a:t>) that partition uniformly the local data</a:t>
            </a:r>
          </a:p>
          <a:p>
            <a:r>
              <a:rPr lang="en-US" sz="2400" dirty="0"/>
              <a:t>each server broadcasts its regular sample</a:t>
            </a:r>
          </a:p>
          <a:p>
            <a:r>
              <a:rPr lang="en-US" sz="2400" dirty="0"/>
              <a:t>the final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splitters are computed by sorting the union of the local regular samples, and choosing every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-</a:t>
            </a:r>
            <a:r>
              <a:rPr lang="en-US" sz="2400" dirty="0" err="1"/>
              <a:t>th</a:t>
            </a:r>
            <a:r>
              <a:rPr lang="en-US" sz="2400" dirty="0"/>
              <a:t> item.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PSRS algorithm: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522349"/>
              </a:xfrm>
            </p:spPr>
            <p:txBody>
              <a:bodyPr>
                <a:normAutofit/>
              </a:bodyPr>
              <a:lstStyle/>
              <a:p>
                <a:endParaRPr lang="en-US" sz="2400" dirty="0"/>
              </a:p>
              <a:p>
                <a:r>
                  <a:rPr lang="en-US" sz="2400" dirty="0"/>
                  <a:t>PSRS achieves a load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  <m:r>
                      <a:rPr lang="en-US" sz="2400" i="1" dirty="0">
                        <a:latin typeface="Cambria Math" charset="0"/>
                      </a:rPr>
                      <m:t> = </m:t>
                    </m:r>
                    <m:r>
                      <a:rPr lang="en-US" sz="2400" i="1" dirty="0"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𝑁</m:t>
                    </m:r>
                    <m:r>
                      <a:rPr lang="en-US" sz="2400" i="1" dirty="0">
                        <a:latin typeface="Cambria Math" charset="0"/>
                      </a:rPr>
                      <m:t>/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400" i="1" dirty="0">
                        <a:latin typeface="Cambria Math" charset="0"/>
                      </a:rPr>
                      <m:t>), </m:t>
                    </m:r>
                  </m:oMath>
                </a14:m>
                <a:r>
                  <a:rPr lang="en-US" sz="2400" dirty="0"/>
                  <a:t>assuming that the number of servers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2400" dirty="0" smtClean="0"/>
                  <a:t> &lt;&lt;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baseline="30000" dirty="0" smtClean="0">
                    <a:solidFill>
                      <a:srgbClr val="FF0000"/>
                    </a:solidFill>
                  </a:rPr>
                  <a:t>1/3</a:t>
                </a:r>
                <a:endParaRPr lang="en-US" sz="2400" baseline="30000" dirty="0">
                  <a:solidFill>
                    <a:srgbClr val="FF0000"/>
                  </a:solidFill>
                </a:endParaRPr>
              </a:p>
              <a:p>
                <a:r>
                  <a:rPr lang="en-US" sz="2400" dirty="0"/>
                  <a:t>Modern implementations of PSRS replace the local sorting by </a:t>
                </a:r>
                <a:r>
                  <a:rPr lang="en-US" sz="2400" i="1" dirty="0"/>
                  <a:t>sampling</a:t>
                </a:r>
                <a:r>
                  <a:rPr lang="en-US" sz="2400" dirty="0"/>
                  <a:t> to improve performance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522349"/>
              </a:xfrm>
              <a:blipFill rotWithShape="0">
                <a:blip r:embed="rId2"/>
                <a:stretch>
                  <a:fillRect l="-963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73382" y="4788977"/>
            <a:ext cx="5319085" cy="46166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What happens for larger values of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462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Cole’s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103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50939"/>
            <a:ext cx="8229600" cy="4012551"/>
          </a:xfrm>
        </p:spPr>
        <p:txBody>
          <a:bodyPr>
            <a:normAutofit/>
          </a:bodyPr>
          <a:lstStyle/>
          <a:p>
            <a:r>
              <a:rPr lang="en-US" sz="2400" dirty="0"/>
              <a:t>designed for the PRAM model</a:t>
            </a:r>
          </a:p>
          <a:p>
            <a:r>
              <a:rPr lang="en-US" sz="2400" dirty="0"/>
              <a:t>works for arbitrary number of processors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			sorts in time O(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/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log(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) 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does not naturally extend to BSP or MPC, since the processors access the shared memory in patterns that are costly to convert into messages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00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Goodrich’s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104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50939"/>
            <a:ext cx="8229600" cy="4012551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designed for BSP (hence can be adapted to MPC)</a:t>
            </a:r>
          </a:p>
          <a:p>
            <a:r>
              <a:rPr lang="en-US" sz="2400" dirty="0"/>
              <a:t>works for arbitrary number of processors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	with load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, it runs in O(</a:t>
            </a:r>
            <a:r>
              <a:rPr lang="en-US" sz="2400" dirty="0" err="1"/>
              <a:t>log</a:t>
            </a:r>
            <a:r>
              <a:rPr lang="en-US" sz="2400" baseline="-25000" dirty="0" err="1">
                <a:solidFill>
                  <a:srgbClr val="FF0000"/>
                </a:solidFill>
              </a:rPr>
              <a:t>L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)) rounds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algorithm is very complex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35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Bounds on Sorting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647825"/>
            <a:ext cx="7578435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Theorem</a:t>
            </a:r>
            <a:r>
              <a:rPr lang="en-US" sz="2400" b="1" dirty="0"/>
              <a:t> </a:t>
            </a:r>
            <a:r>
              <a:rPr lang="en-US" sz="2400" dirty="0"/>
              <a:t>The minimum </a:t>
            </a:r>
            <a:r>
              <a:rPr lang="en-US" sz="2400" dirty="0">
                <a:solidFill>
                  <a:srgbClr val="C00000"/>
                </a:solidFill>
              </a:rPr>
              <a:t>number of rounds </a:t>
            </a:r>
            <a:r>
              <a:rPr lang="en-US" sz="2400" dirty="0"/>
              <a:t>needed by any MPC algorithm to sort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items is </a:t>
            </a:r>
            <a:r>
              <a:rPr lang="en-US" sz="2400" dirty="0" err="1"/>
              <a:t>Ω</a:t>
            </a:r>
            <a:r>
              <a:rPr lang="en-US" sz="2400" dirty="0"/>
              <a:t>(</a:t>
            </a:r>
            <a:r>
              <a:rPr lang="en-US" sz="2400" dirty="0" err="1"/>
              <a:t>log</a:t>
            </a:r>
            <a:r>
              <a:rPr lang="en-US" sz="2400" baseline="-25000" dirty="0" err="1">
                <a:solidFill>
                  <a:srgbClr val="FF0000"/>
                </a:solidFill>
              </a:rPr>
              <a:t>L</a:t>
            </a:r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dirty="0"/>
              <a:t>)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3990109"/>
            <a:ext cx="8229600" cy="2136054"/>
          </a:xfrm>
        </p:spPr>
        <p:txBody>
          <a:bodyPr>
            <a:normAutofit/>
          </a:bodyPr>
          <a:lstStyle/>
          <a:p>
            <a:r>
              <a:rPr lang="en-US" sz="2400" dirty="0"/>
              <a:t>The lower bounds are independent of the number of servers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</a:t>
            </a:r>
            <a:endParaRPr lang="en-US" sz="2400" baseline="30000" dirty="0">
              <a:solidFill>
                <a:srgbClr val="FF0000"/>
              </a:solidFill>
            </a:endParaRPr>
          </a:p>
          <a:p>
            <a:r>
              <a:rPr lang="en-US" sz="2400" dirty="0"/>
              <a:t>Having more processors doesn’t improve communication or synchronization!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709009"/>
            <a:ext cx="7578435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Theorem</a:t>
            </a:r>
            <a:r>
              <a:rPr lang="en-US" sz="2400" b="1" dirty="0"/>
              <a:t> </a:t>
            </a:r>
            <a:r>
              <a:rPr lang="en-US" sz="2400" dirty="0"/>
              <a:t>The minimum </a:t>
            </a:r>
            <a:r>
              <a:rPr lang="en-US" sz="2400" dirty="0">
                <a:solidFill>
                  <a:srgbClr val="C00000"/>
                </a:solidFill>
              </a:rPr>
              <a:t>communication</a:t>
            </a:r>
            <a:r>
              <a:rPr lang="en-US" sz="2400" dirty="0"/>
              <a:t> needed by any MPC algorithm to sort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items is </a:t>
            </a:r>
            <a:r>
              <a:rPr lang="en-US" sz="2400" dirty="0" err="1"/>
              <a:t>Ω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</a:t>
            </a:r>
            <a:r>
              <a:rPr lang="en-US" sz="2400" dirty="0" err="1"/>
              <a:t>log</a:t>
            </a:r>
            <a:r>
              <a:rPr lang="en-US" sz="2400" baseline="-25000" dirty="0" err="1">
                <a:solidFill>
                  <a:srgbClr val="FF0000"/>
                </a:solidFill>
              </a:rPr>
              <a:t>L</a:t>
            </a:r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795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223996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None of the optimal parallel algorithms are used in practice</a:t>
            </a:r>
          </a:p>
          <a:p>
            <a:r>
              <a:rPr lang="en-US" sz="2400" dirty="0"/>
              <a:t>In real-world instances of sorting, parallelism is </a:t>
            </a:r>
            <a:r>
              <a:rPr lang="en-US" sz="2400" dirty="0">
                <a:solidFill>
                  <a:srgbClr val="C00000"/>
                </a:solidFill>
              </a:rPr>
              <a:t>coarse-grained</a:t>
            </a:r>
            <a:r>
              <a:rPr lang="en-US" sz="2400" dirty="0"/>
              <a:t> (p &lt;&lt; N)</a:t>
            </a:r>
          </a:p>
          <a:p>
            <a:r>
              <a:rPr lang="en-US" sz="2400" dirty="0"/>
              <a:t>Typical method: find the splitters, partition, and then sort locally</a:t>
            </a:r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39090" y="3760470"/>
          <a:ext cx="7398328" cy="25958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17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79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66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359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Winner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 Memory/Processor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effectLst/>
                          <a:latin typeface="+mn-lt"/>
                        </a:rPr>
                        <a:t>2016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effectLst/>
                          <a:latin typeface="+mn-lt"/>
                        </a:rPr>
                        <a:t>Tencent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Sort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effectLst/>
                          <a:latin typeface="+mn-lt"/>
                        </a:rPr>
                        <a:t>134s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effectLst/>
                          <a:latin typeface="+mn-lt"/>
                        </a:rPr>
                        <a:t>512 (512GB)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effectLst/>
                          <a:latin typeface="+mn-lt"/>
                        </a:rPr>
                        <a:t>2015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>
                          <a:effectLst/>
                          <a:latin typeface="+mn-lt"/>
                        </a:rPr>
                        <a:t>FuxiSort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  <a:latin typeface="+mn-lt"/>
                        </a:rPr>
                        <a:t>377s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effectLst/>
                          <a:latin typeface="+mn-lt"/>
                        </a:rPr>
                        <a:t>3134 (96GB) + 243 (128GB)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effectLst/>
                          <a:latin typeface="+mn-lt"/>
                        </a:rPr>
                        <a:t>2014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effectLst/>
                          <a:latin typeface="+mn-lt"/>
                        </a:rPr>
                        <a:t>TritonSort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effectLst/>
                          <a:latin typeface="+mn-lt"/>
                        </a:rPr>
                        <a:t>1378s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effectLst/>
                          <a:latin typeface="+mn-lt"/>
                        </a:rPr>
                        <a:t>186 (244GB)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effectLst/>
                          <a:latin typeface="+mn-lt"/>
                        </a:rPr>
                        <a:t>2014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+mn-lt"/>
                        </a:rPr>
                        <a:t>Apache Spark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effectLst/>
                          <a:latin typeface="+mn-lt"/>
                        </a:rPr>
                        <a:t>1406s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effectLst/>
                          <a:latin typeface="+mn-lt"/>
                        </a:rPr>
                        <a:t>207 (244GB)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effectLst/>
                          <a:latin typeface="+mn-lt"/>
                        </a:rPr>
                        <a:t>2013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>
                          <a:effectLst/>
                          <a:latin typeface="+mn-lt"/>
                        </a:rPr>
                        <a:t>Hadoop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effectLst/>
                          <a:latin typeface="+mn-lt"/>
                        </a:rPr>
                        <a:t>4328s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effectLst/>
                          <a:latin typeface="+mn-lt"/>
                        </a:rPr>
                        <a:t>2100 (64GB)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effectLst/>
                          <a:latin typeface="+mn-lt"/>
                        </a:rPr>
                        <a:t>2011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effectLst/>
                          <a:latin typeface="+mn-lt"/>
                        </a:rPr>
                        <a:t>TritonSort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effectLst/>
                          <a:latin typeface="+mn-lt"/>
                        </a:rPr>
                        <a:t>8274s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effectLst/>
                          <a:latin typeface="+mn-lt"/>
                        </a:rPr>
                        <a:t>52 (24GB)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509"/>
            <a:ext cx="9143999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Conventional Square Matrix Multiplication</a:t>
            </a:r>
            <a:endParaRPr lang="en-US" sz="3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39771"/>
              </p:ext>
            </p:extLst>
          </p:nvPr>
        </p:nvGraphicFramePr>
        <p:xfrm>
          <a:off x="1057079" y="1397003"/>
          <a:ext cx="195165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791"/>
                <a:gridCol w="500665"/>
                <a:gridCol w="373532"/>
                <a:gridCol w="5006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-1.1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499892"/>
              </p:ext>
            </p:extLst>
          </p:nvPr>
        </p:nvGraphicFramePr>
        <p:xfrm>
          <a:off x="3582853" y="1397003"/>
          <a:ext cx="195165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791"/>
                <a:gridCol w="500665"/>
                <a:gridCol w="373532"/>
                <a:gridCol w="5006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551147"/>
              </p:ext>
            </p:extLst>
          </p:nvPr>
        </p:nvGraphicFramePr>
        <p:xfrm>
          <a:off x="6227157" y="1397003"/>
          <a:ext cx="195165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791"/>
                <a:gridCol w="500665"/>
                <a:gridCol w="373532"/>
                <a:gridCol w="5006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92883" y="1902603"/>
            <a:ext cx="704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prstClr val="black"/>
                </a:solidFill>
                <a:latin typeface="Arial"/>
              </a:rPr>
              <a:t>=</a:t>
            </a:r>
            <a:endParaRPr lang="en-US" sz="3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066" y="1902603"/>
            <a:ext cx="35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Arial"/>
              </a:rPr>
              <a:t>n</a:t>
            </a: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1932" y="939082"/>
            <a:ext cx="35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7977" y="1902603"/>
            <a:ext cx="35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9204" y="908528"/>
            <a:ext cx="391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Arial"/>
              </a:rPr>
              <a:t>n</a:t>
            </a: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7079" y="2897296"/>
            <a:ext cx="1974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A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2853" y="2897296"/>
            <a:ext cx="19516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B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7158" y="2897296"/>
            <a:ext cx="1951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C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0" y="3350477"/>
            <a:ext cx="9144000" cy="3363594"/>
          </a:xfrm>
        </p:spPr>
        <p:txBody>
          <a:bodyPr>
            <a:noAutofit/>
          </a:bodyPr>
          <a:lstStyle/>
          <a:p>
            <a:pPr>
              <a:lnSpc>
                <a:spcPts val="4520"/>
              </a:lnSpc>
            </a:pPr>
            <a:r>
              <a:rPr lang="en-US" sz="2600" dirty="0" smtClean="0">
                <a:latin typeface="Arial"/>
                <a:cs typeface="Arial"/>
              </a:rPr>
              <a:t>Focus on </a:t>
            </a:r>
            <a:r>
              <a:rPr lang="en-US" sz="2600" dirty="0" smtClean="0">
                <a:solidFill>
                  <a:srgbClr val="FF0000"/>
                </a:solidFill>
                <a:latin typeface="Arial (Body)"/>
                <a:cs typeface="Arial (Body)"/>
              </a:rPr>
              <a:t>Conventional </a:t>
            </a:r>
            <a:r>
              <a:rPr lang="en-US" sz="2600" dirty="0" err="1" smtClean="0">
                <a:solidFill>
                  <a:srgbClr val="FF0000"/>
                </a:solidFill>
                <a:latin typeface="Arial (Body)"/>
                <a:cs typeface="Arial (Body)"/>
              </a:rPr>
              <a:t>Algs</a:t>
            </a:r>
            <a:r>
              <a:rPr lang="en-US" sz="2600" dirty="0" smtClean="0">
                <a:solidFill>
                  <a:srgbClr val="FF0000"/>
                </a:solidFill>
                <a:latin typeface="Arial (Body)"/>
                <a:cs typeface="Arial (Body)"/>
              </a:rPr>
              <a:t> </a:t>
            </a:r>
            <a:r>
              <a:rPr lang="en-US" sz="2600" dirty="0" smtClean="0">
                <a:latin typeface="Arial (Body)"/>
                <a:cs typeface="Arial (Body)"/>
              </a:rPr>
              <a:t>that do all </a:t>
            </a:r>
            <a:r>
              <a:rPr lang="en-US" sz="2600" dirty="0">
                <a:latin typeface="Arial (Body)"/>
                <a:cs typeface="Arial (Body)"/>
              </a:rPr>
              <a:t>n</a:t>
            </a:r>
            <a:r>
              <a:rPr lang="en-US" sz="2600" baseline="30000" dirty="0">
                <a:latin typeface="Arial (Body)"/>
                <a:cs typeface="Arial (Body)"/>
              </a:rPr>
              <a:t>3</a:t>
            </a:r>
            <a:r>
              <a:rPr lang="en-US" sz="2600" dirty="0">
                <a:latin typeface="Arial (Body)"/>
                <a:cs typeface="Arial (Body)"/>
              </a:rPr>
              <a:t> </a:t>
            </a:r>
            <a:r>
              <a:rPr lang="en-US" sz="2600" dirty="0" smtClean="0">
                <a:latin typeface="Arial (Body)"/>
                <a:cs typeface="Arial (Body)"/>
              </a:rPr>
              <a:t>products</a:t>
            </a:r>
          </a:p>
          <a:p>
            <a:pPr lvl="1">
              <a:lnSpc>
                <a:spcPts val="4520"/>
              </a:lnSpc>
              <a:buFont typeface="Wingdings" charset="2"/>
              <a:buChar char="Ø"/>
            </a:pPr>
            <a:r>
              <a:rPr lang="en-US" sz="2600" dirty="0" smtClean="0">
                <a:latin typeface="Arial (Body)"/>
                <a:cs typeface="Arial (Body)"/>
              </a:rPr>
              <a:t>i.e.: </a:t>
            </a:r>
            <a:r>
              <a:rPr lang="en-US" sz="2600" dirty="0" err="1" smtClean="0">
                <a:latin typeface="Arial (Body)"/>
                <a:cs typeface="Arial (Body)"/>
              </a:rPr>
              <a:t>Strassen</a:t>
            </a:r>
            <a:r>
              <a:rPr lang="en-US" sz="2600" dirty="0" smtClean="0">
                <a:latin typeface="Arial (Body)"/>
                <a:cs typeface="Arial (Body)"/>
              </a:rPr>
              <a:t>-like </a:t>
            </a:r>
            <a:r>
              <a:rPr lang="en-US" sz="2600" dirty="0" err="1" smtClean="0">
                <a:latin typeface="Arial (Body)"/>
                <a:cs typeface="Arial (Body)"/>
              </a:rPr>
              <a:t>algs</a:t>
            </a:r>
            <a:r>
              <a:rPr lang="en-US" sz="2600" dirty="0" smtClean="0">
                <a:latin typeface="Arial (Body)"/>
                <a:cs typeface="Arial (Body)"/>
              </a:rPr>
              <a:t> are not allowed</a:t>
            </a:r>
          </a:p>
          <a:p>
            <a:pPr>
              <a:lnSpc>
                <a:spcPts val="4520"/>
              </a:lnSpc>
            </a:pPr>
            <a:r>
              <a:rPr lang="en-US" sz="2600" dirty="0" smtClean="0">
                <a:latin typeface="Arial (Body)"/>
                <a:cs typeface="Arial (Body)"/>
              </a:rPr>
              <a:t>Reflects practice</a:t>
            </a:r>
            <a:r>
              <a:rPr lang="en-US" sz="2600" dirty="0">
                <a:latin typeface="Arial (Body)"/>
                <a:cs typeface="Arial (Body)"/>
              </a:rPr>
              <a:t> </a:t>
            </a:r>
            <a:r>
              <a:rPr lang="en-US" sz="2600" dirty="0" smtClean="0">
                <a:latin typeface="Arial (Body)"/>
                <a:cs typeface="Arial (Body)"/>
              </a:rPr>
              <a:t>&amp; </a:t>
            </a:r>
            <a:r>
              <a:rPr lang="en-US" sz="2600" dirty="0" err="1" smtClean="0">
                <a:latin typeface="Arial (Body)"/>
                <a:cs typeface="Arial (Body)"/>
              </a:rPr>
              <a:t>o.w</a:t>
            </a:r>
            <a:r>
              <a:rPr lang="en-US" sz="2600" dirty="0" smtClean="0">
                <a:latin typeface="Arial (Body)"/>
                <a:cs typeface="Arial (Body)"/>
              </a:rPr>
              <a:t>. LBs are trivial</a:t>
            </a:r>
          </a:p>
          <a:p>
            <a:pPr>
              <a:lnSpc>
                <a:spcPts val="4520"/>
              </a:lnSpc>
            </a:pPr>
            <a:r>
              <a:rPr lang="en-US" sz="2600" dirty="0" smtClean="0">
                <a:solidFill>
                  <a:srgbClr val="FF0000"/>
                </a:solidFill>
                <a:latin typeface="Arial (Body)"/>
                <a:cs typeface="Arial (Body)"/>
              </a:rPr>
              <a:t>Stateless MPC: </a:t>
            </a:r>
            <a:r>
              <a:rPr lang="en-US" sz="2600" dirty="0" err="1" smtClean="0">
                <a:latin typeface="Arial (Body)"/>
                <a:cs typeface="Arial (Body)"/>
              </a:rPr>
              <a:t>Procs</a:t>
            </a:r>
            <a:r>
              <a:rPr lang="en-US" sz="2600" dirty="0" smtClean="0">
                <a:latin typeface="Arial (Body)"/>
                <a:cs typeface="Arial (Body)"/>
              </a:rPr>
              <a:t> keep O(</a:t>
            </a:r>
            <a:r>
              <a:rPr lang="en-US" sz="2600" dirty="0" smtClean="0">
                <a:solidFill>
                  <a:srgbClr val="FF0000"/>
                </a:solidFill>
                <a:latin typeface="Arial (Body)"/>
                <a:cs typeface="Arial (Body)"/>
              </a:rPr>
              <a:t>L</a:t>
            </a:r>
            <a:r>
              <a:rPr lang="en-US" sz="2600" dirty="0" smtClean="0">
                <a:latin typeface="Arial (Body)"/>
                <a:cs typeface="Arial (Body)"/>
              </a:rPr>
              <a:t>) elements (memory)</a:t>
            </a:r>
          </a:p>
          <a:p>
            <a:pPr>
              <a:lnSpc>
                <a:spcPts val="4520"/>
              </a:lnSpc>
            </a:pPr>
            <a:r>
              <a:rPr lang="en-US" sz="2600" dirty="0" smtClean="0">
                <a:latin typeface="Arial (Body)"/>
                <a:cs typeface="Arial (Body)"/>
              </a:rPr>
              <a:t>Analyze other parameters, </a:t>
            </a:r>
            <a:r>
              <a:rPr lang="en-US" sz="2600" dirty="0" smtClean="0">
                <a:solidFill>
                  <a:srgbClr val="FF0000"/>
                </a:solidFill>
                <a:latin typeface="Arial (Body)"/>
                <a:cs typeface="Arial (Body)"/>
              </a:rPr>
              <a:t>p</a:t>
            </a:r>
            <a:r>
              <a:rPr lang="en-US" sz="2600" dirty="0" smtClean="0">
                <a:latin typeface="Arial (Body)"/>
                <a:cs typeface="Arial (Body)"/>
              </a:rPr>
              <a:t>, </a:t>
            </a:r>
            <a:r>
              <a:rPr lang="en-US" sz="2600" dirty="0" smtClean="0">
                <a:solidFill>
                  <a:srgbClr val="0000FF"/>
                </a:solidFill>
                <a:latin typeface="Arial (Body)"/>
                <a:cs typeface="Arial (Body)"/>
              </a:rPr>
              <a:t>r</a:t>
            </a:r>
            <a:r>
              <a:rPr lang="en-US" sz="2600" dirty="0" smtClean="0">
                <a:latin typeface="Arial (Body)"/>
                <a:cs typeface="Arial (Body)"/>
              </a:rPr>
              <a:t>, C=</a:t>
            </a:r>
            <a:r>
              <a:rPr lang="en-US" sz="2600" dirty="0" err="1" smtClean="0">
                <a:solidFill>
                  <a:srgbClr val="FF0000"/>
                </a:solidFill>
                <a:latin typeface="Arial (Body)"/>
                <a:cs typeface="Arial (Body)"/>
              </a:rPr>
              <a:t>p</a:t>
            </a:r>
            <a:r>
              <a:rPr lang="en-US" sz="2600" dirty="0" err="1" smtClean="0">
                <a:solidFill>
                  <a:srgbClr val="0000FF"/>
                </a:solidFill>
                <a:latin typeface="Arial (Body)"/>
                <a:cs typeface="Arial (Body)"/>
              </a:rPr>
              <a:t>r</a:t>
            </a:r>
            <a:r>
              <a:rPr lang="en-US" sz="2600" dirty="0" err="1" smtClean="0">
                <a:solidFill>
                  <a:srgbClr val="FF0000"/>
                </a:solidFill>
                <a:latin typeface="Arial (Body)"/>
                <a:cs typeface="Arial (Body)"/>
              </a:rPr>
              <a:t>L</a:t>
            </a:r>
            <a:endParaRPr lang="en-US" sz="2600" dirty="0" smtClean="0">
              <a:solidFill>
                <a:srgbClr val="FF0000"/>
              </a:solidFill>
              <a:latin typeface="Arial (Body)"/>
              <a:cs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53526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65" y="-169031"/>
            <a:ext cx="8835046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SQL </a:t>
            </a:r>
            <a:r>
              <a:rPr lang="en-US" sz="4000" dirty="0" smtClean="0"/>
              <a:t>Query of Matrix </a:t>
            </a:r>
            <a:r>
              <a:rPr lang="en-US" sz="4000" dirty="0"/>
              <a:t>Multiplication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1954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108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317531"/>
              </p:ext>
            </p:extLst>
          </p:nvPr>
        </p:nvGraphicFramePr>
        <p:xfrm>
          <a:off x="1278459" y="5284882"/>
          <a:ext cx="1402942" cy="13258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15758"/>
                <a:gridCol w="415900"/>
                <a:gridCol w="571284"/>
              </a:tblGrid>
              <a:tr h="2894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j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v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8944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3.2</a:t>
                      </a:r>
                      <a:endParaRPr lang="en-US" sz="1500" dirty="0"/>
                    </a:p>
                  </a:txBody>
                  <a:tcPr/>
                </a:tc>
              </a:tr>
              <a:tr h="28944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...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/>
                </a:tc>
              </a:tr>
              <a:tr h="28944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1.4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430741"/>
              </p:ext>
            </p:extLst>
          </p:nvPr>
        </p:nvGraphicFramePr>
        <p:xfrm>
          <a:off x="3758980" y="5284882"/>
          <a:ext cx="1402943" cy="13258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15759"/>
                <a:gridCol w="415900"/>
                <a:gridCol w="571284"/>
              </a:tblGrid>
              <a:tr h="2053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0000"/>
                          </a:solidFill>
                        </a:rPr>
                        <a:t>j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k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v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0538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5.8</a:t>
                      </a:r>
                      <a:endParaRPr lang="en-US" sz="1500" dirty="0"/>
                    </a:p>
                  </a:txBody>
                  <a:tcPr/>
                </a:tc>
              </a:tr>
              <a:tr h="20538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...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/>
                </a:tc>
              </a:tr>
              <a:tr h="20538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2.6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939799" y="4819277"/>
            <a:ext cx="1974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A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37253" y="4799994"/>
            <a:ext cx="19516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B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772858"/>
              </p:ext>
            </p:extLst>
          </p:nvPr>
        </p:nvGraphicFramePr>
        <p:xfrm>
          <a:off x="6313073" y="5284882"/>
          <a:ext cx="1589028" cy="13258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15759"/>
                <a:gridCol w="415900"/>
                <a:gridCol w="757369"/>
              </a:tblGrid>
              <a:tr h="1424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k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sum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4240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8.8</a:t>
                      </a:r>
                      <a:endParaRPr lang="en-US" sz="1500" dirty="0"/>
                    </a:p>
                  </a:txBody>
                  <a:tcPr/>
                </a:tc>
              </a:tr>
              <a:tr h="14240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...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/>
                </a:tc>
              </a:tr>
              <a:tr h="14240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5.6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109878" y="4799994"/>
            <a:ext cx="1951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C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270725"/>
              </p:ext>
            </p:extLst>
          </p:nvPr>
        </p:nvGraphicFramePr>
        <p:xfrm>
          <a:off x="939799" y="3580339"/>
          <a:ext cx="1951653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791"/>
                <a:gridCol w="500665"/>
                <a:gridCol w="373532"/>
                <a:gridCol w="500665"/>
              </a:tblGrid>
              <a:tr h="1264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3.2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6.7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7.4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64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4.3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8.7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6400"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64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-1.1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0.3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1.4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19178"/>
              </p:ext>
            </p:extLst>
          </p:nvPr>
        </p:nvGraphicFramePr>
        <p:xfrm>
          <a:off x="3465573" y="3580339"/>
          <a:ext cx="1951653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791"/>
                <a:gridCol w="500665"/>
                <a:gridCol w="373532"/>
                <a:gridCol w="500665"/>
              </a:tblGrid>
              <a:tr h="2649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5.8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0.1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2.2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49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6.1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3.8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1.6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4900"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49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0.8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2.5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0.4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177998"/>
              </p:ext>
            </p:extLst>
          </p:nvPr>
        </p:nvGraphicFramePr>
        <p:xfrm>
          <a:off x="6109877" y="3580339"/>
          <a:ext cx="1951653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791"/>
                <a:gridCol w="500665"/>
                <a:gridCol w="373532"/>
                <a:gridCol w="500665"/>
              </a:tblGrid>
              <a:tr h="23412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8.8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0.5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1.4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412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1.5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2.5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4122"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412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4.4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3.0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r-IN" sz="1500" dirty="0" smtClean="0"/>
                        <a:t>…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5.6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867429" y="4071904"/>
            <a:ext cx="4739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prstClr val="black"/>
                </a:solidFill>
                <a:latin typeface="Arial"/>
              </a:rPr>
              <a:t>×</a:t>
            </a:r>
            <a:endParaRPr lang="en-US" sz="3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21174" y="4085939"/>
            <a:ext cx="704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prstClr val="black"/>
                </a:solidFill>
                <a:latin typeface="Arial"/>
              </a:rPr>
              <a:t>=</a:t>
            </a:r>
            <a:endParaRPr lang="en-US" sz="3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0786" y="4085939"/>
            <a:ext cx="35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prstClr val="black"/>
                </a:solidFill>
                <a:latin typeface="Arial"/>
              </a:rPr>
              <a:t>i</a:t>
            </a: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87719" y="3149452"/>
            <a:ext cx="35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Arial"/>
              </a:rPr>
              <a:t>j</a:t>
            </a: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94563" y="4085939"/>
            <a:ext cx="35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Arial"/>
              </a:rPr>
              <a:t>j</a:t>
            </a: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86637" y="3159596"/>
            <a:ext cx="35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Arial"/>
              </a:rPr>
              <a:t>k</a:t>
            </a: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40771" y="3149452"/>
            <a:ext cx="35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Arial"/>
              </a:rPr>
              <a:t>k</a:t>
            </a: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47409" y="4085939"/>
            <a:ext cx="35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prstClr val="black"/>
                </a:solidFill>
                <a:latin typeface="Arial"/>
              </a:rPr>
              <a:t>i</a:t>
            </a: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1597" y="834937"/>
            <a:ext cx="5164668" cy="213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US" sz="2600" dirty="0">
                <a:solidFill>
                  <a:prstClr val="black"/>
                </a:solidFill>
                <a:latin typeface="Consolas"/>
                <a:cs typeface="Consolas"/>
              </a:rPr>
              <a:t>select </a:t>
            </a:r>
            <a:r>
              <a:rPr lang="en-US" sz="2600" dirty="0" err="1" smtClean="0">
                <a:solidFill>
                  <a:prstClr val="black"/>
                </a:solidFill>
                <a:latin typeface="Consolas"/>
                <a:cs typeface="Consolas"/>
              </a:rPr>
              <a:t>A.i,B.k,sum</a:t>
            </a:r>
            <a:r>
              <a:rPr lang="en-US" sz="2600" dirty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600" dirty="0" err="1" smtClean="0">
                <a:solidFill>
                  <a:prstClr val="black"/>
                </a:solidFill>
                <a:latin typeface="Consolas"/>
                <a:cs typeface="Consolas"/>
              </a:rPr>
              <a:t>A.v</a:t>
            </a:r>
            <a:r>
              <a:rPr lang="en-US" sz="2600" dirty="0" smtClean="0">
                <a:solidFill>
                  <a:prstClr val="black"/>
                </a:solidFill>
                <a:latin typeface="Consolas"/>
                <a:cs typeface="Consolas"/>
              </a:rPr>
              <a:t>*</a:t>
            </a:r>
            <a:r>
              <a:rPr lang="en-US" sz="2600" dirty="0" err="1" smtClean="0">
                <a:solidFill>
                  <a:prstClr val="black"/>
                </a:solidFill>
                <a:latin typeface="Consolas"/>
                <a:cs typeface="Consolas"/>
              </a:rPr>
              <a:t>B.v</a:t>
            </a:r>
            <a:r>
              <a:rPr lang="en-US" sz="2600" dirty="0" smtClean="0">
                <a:solidFill>
                  <a:prstClr val="black"/>
                </a:solidFill>
                <a:latin typeface="Consolas"/>
                <a:cs typeface="Consolas"/>
              </a:rPr>
              <a:t>)</a:t>
            </a:r>
          </a:p>
          <a:p>
            <a:pPr>
              <a:lnSpc>
                <a:spcPts val="4020"/>
              </a:lnSpc>
            </a:pPr>
            <a:r>
              <a:rPr lang="en-US" sz="2600" dirty="0" smtClean="0">
                <a:solidFill>
                  <a:prstClr val="black"/>
                </a:solidFill>
                <a:latin typeface="Consolas"/>
                <a:cs typeface="Consolas"/>
              </a:rPr>
              <a:t>from   A</a:t>
            </a:r>
            <a:r>
              <a:rPr lang="en-US" sz="26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600" dirty="0" smtClean="0">
                <a:solidFill>
                  <a:prstClr val="black"/>
                </a:solidFill>
                <a:latin typeface="Consolas"/>
                <a:cs typeface="Consolas"/>
              </a:rPr>
              <a:t>B</a:t>
            </a:r>
          </a:p>
          <a:p>
            <a:pPr>
              <a:lnSpc>
                <a:spcPts val="4020"/>
              </a:lnSpc>
            </a:pPr>
            <a:r>
              <a:rPr lang="en-US" sz="2600" dirty="0" smtClean="0">
                <a:solidFill>
                  <a:prstClr val="black"/>
                </a:solidFill>
                <a:latin typeface="Consolas"/>
                <a:cs typeface="Consolas"/>
              </a:rPr>
              <a:t>where  </a:t>
            </a:r>
            <a:r>
              <a:rPr lang="en-US" sz="2600" dirty="0" err="1" smtClean="0">
                <a:solidFill>
                  <a:prstClr val="black"/>
                </a:solidFill>
                <a:latin typeface="Consolas"/>
                <a:cs typeface="Consolas"/>
              </a:rPr>
              <a:t>A.j</a:t>
            </a:r>
            <a:r>
              <a:rPr lang="en-US" sz="26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Consolas"/>
                <a:cs typeface="Consolas"/>
              </a:rPr>
              <a:t>= </a:t>
            </a:r>
            <a:r>
              <a:rPr lang="en-US" sz="2600" dirty="0" err="1" smtClean="0">
                <a:solidFill>
                  <a:prstClr val="black"/>
                </a:solidFill>
                <a:latin typeface="Consolas"/>
                <a:cs typeface="Consolas"/>
              </a:rPr>
              <a:t>B.j</a:t>
            </a:r>
            <a:endParaRPr lang="en-US" sz="2600" dirty="0">
              <a:solidFill>
                <a:prstClr val="black"/>
              </a:solidFill>
              <a:latin typeface="Consolas"/>
              <a:cs typeface="Consolas"/>
            </a:endParaRPr>
          </a:p>
          <a:p>
            <a:pPr>
              <a:lnSpc>
                <a:spcPts val="4020"/>
              </a:lnSpc>
            </a:pPr>
            <a:r>
              <a:rPr lang="en-US" sz="2600" dirty="0" smtClean="0">
                <a:solidFill>
                  <a:prstClr val="black"/>
                </a:solidFill>
                <a:latin typeface="Consolas"/>
                <a:cs typeface="Consolas"/>
              </a:rPr>
              <a:t>group </a:t>
            </a:r>
            <a:r>
              <a:rPr lang="en-US" sz="2600" dirty="0">
                <a:solidFill>
                  <a:prstClr val="black"/>
                </a:solidFill>
                <a:latin typeface="Consolas"/>
                <a:cs typeface="Consolas"/>
              </a:rPr>
              <a:t>by </a:t>
            </a:r>
            <a:r>
              <a:rPr lang="en-US" sz="2600" dirty="0" err="1">
                <a:solidFill>
                  <a:prstClr val="black"/>
                </a:solidFill>
                <a:latin typeface="Consolas"/>
                <a:cs typeface="Consolas"/>
              </a:rPr>
              <a:t>A.i</a:t>
            </a:r>
            <a:r>
              <a:rPr lang="en-US" sz="26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Consolas"/>
                <a:cs typeface="Consolas"/>
              </a:rPr>
              <a:t>B.k</a:t>
            </a:r>
            <a:r>
              <a:rPr lang="en-US" sz="26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5807" y="1523116"/>
            <a:ext cx="3427383" cy="914400"/>
          </a:xfrm>
          <a:prstGeom prst="roundRect">
            <a:avLst>
              <a:gd name="adj" fmla="val 19524"/>
            </a:avLst>
          </a:prstGeom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13190" y="2087587"/>
            <a:ext cx="2234219" cy="3680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83779" y="2083456"/>
            <a:ext cx="31080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/>
              </a:rPr>
              <a:t>Join Part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84804" y="881944"/>
            <a:ext cx="5311461" cy="548640"/>
          </a:xfrm>
          <a:prstGeom prst="roundRect">
            <a:avLst>
              <a:gd name="adj" fmla="val 19524"/>
            </a:avLst>
          </a:prstGeom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496265" y="1222913"/>
            <a:ext cx="3511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83779" y="909645"/>
            <a:ext cx="31080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/>
              </a:rPr>
              <a:t>Aggregation Part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99435" y="2488923"/>
            <a:ext cx="3377469" cy="548640"/>
          </a:xfrm>
          <a:prstGeom prst="roundRect">
            <a:avLst>
              <a:gd name="adj" fmla="val 19524"/>
            </a:avLst>
          </a:prstGeom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3576904" y="1375313"/>
            <a:ext cx="2270505" cy="13485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0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36" grpId="0" animBg="1"/>
      <p:bldP spid="49" grpId="0" animBg="1"/>
      <p:bldP spid="5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6"/>
            <a:ext cx="9143999" cy="88785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(Body)"/>
                <a:cs typeface="Arial (Body)"/>
              </a:rPr>
              <a:t>1-round Algorithm (1)</a:t>
            </a:r>
            <a:endParaRPr lang="en-US" sz="4000" dirty="0">
              <a:latin typeface="Arial (Body)"/>
              <a:cs typeface="Arial (Body)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 (Body)"/>
                <a:cs typeface="Arial (Body)"/>
              </a:rPr>
              <a:pPr/>
              <a:t>109</a:t>
            </a:fld>
            <a:endParaRPr lang="en-US">
              <a:solidFill>
                <a:prstClr val="black">
                  <a:tint val="75000"/>
                </a:prstClr>
              </a:solidFill>
              <a:latin typeface="Arial (Body)"/>
              <a:cs typeface="Arial (Body)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004472"/>
            <a:ext cx="62212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buFont typeface="Arial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Need entire rows &amp; cols: 2n </a:t>
            </a:r>
            <a:r>
              <a:rPr lang="en-US" sz="2600" dirty="0">
                <a:solidFill>
                  <a:prstClr val="black"/>
                </a:solidFill>
                <a:latin typeface="Arial (Body)"/>
                <a:cs typeface="Arial (Body)"/>
              </a:rPr>
              <a:t>≤ 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 L </a:t>
            </a:r>
            <a:r>
              <a:rPr lang="en-US" sz="2600" dirty="0">
                <a:solidFill>
                  <a:prstClr val="black"/>
                </a:solidFill>
                <a:latin typeface="Arial (Body)"/>
                <a:cs typeface="Arial (Body)"/>
              </a:rPr>
              <a:t>≤ 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n</a:t>
            </a:r>
            <a:r>
              <a:rPr lang="en-US" sz="2600" baseline="30000" dirty="0" smtClean="0">
                <a:solidFill>
                  <a:prstClr val="black"/>
                </a:solidFill>
                <a:latin typeface="Arial (Body)"/>
                <a:cs typeface="Arial (Body)"/>
              </a:rPr>
              <a:t>2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642791"/>
              </p:ext>
            </p:extLst>
          </p:nvPr>
        </p:nvGraphicFramePr>
        <p:xfrm>
          <a:off x="1941290" y="1754984"/>
          <a:ext cx="2104569" cy="1796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41"/>
                <a:gridCol w="233841"/>
                <a:gridCol w="233841"/>
                <a:gridCol w="233841"/>
                <a:gridCol w="233841"/>
                <a:gridCol w="233841"/>
                <a:gridCol w="233841"/>
                <a:gridCol w="233841"/>
                <a:gridCol w="233841"/>
              </a:tblGrid>
              <a:tr h="19957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625686"/>
              </p:ext>
            </p:extLst>
          </p:nvPr>
        </p:nvGraphicFramePr>
        <p:xfrm>
          <a:off x="5177975" y="1754984"/>
          <a:ext cx="2104569" cy="1796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41"/>
                <a:gridCol w="233841"/>
                <a:gridCol w="233841"/>
                <a:gridCol w="233841"/>
                <a:gridCol w="233841"/>
                <a:gridCol w="233841"/>
                <a:gridCol w="233841"/>
                <a:gridCol w="233841"/>
                <a:gridCol w="233841"/>
              </a:tblGrid>
              <a:tr h="19957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41289" y="3551123"/>
            <a:ext cx="2104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A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77975" y="3551309"/>
            <a:ext cx="2104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B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92953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buFont typeface="Arial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Suppose L = 2tn (so each proc. can store 2t rows and cols)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9123" y="1856357"/>
            <a:ext cx="6821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k</a:t>
            </a:r>
            <a:r>
              <a:rPr lang="en-US" sz="2600" baseline="-25000" dirty="0" smtClean="0">
                <a:solidFill>
                  <a:prstClr val="black"/>
                </a:solidFill>
                <a:latin typeface="Arial"/>
              </a:rPr>
              <a:t>1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001" y="4474237"/>
            <a:ext cx="863599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/>
              </a:rPr>
              <a:t>Q: # rows k</a:t>
            </a:r>
            <a:r>
              <a:rPr lang="en-US" sz="2800" baseline="-25000" dirty="0" smtClean="0">
                <a:solidFill>
                  <a:srgbClr val="FF0000"/>
                </a:solidFill>
                <a:latin typeface="Arial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Arial"/>
              </a:rPr>
              <a:t> &amp; # cols k</a:t>
            </a:r>
            <a:r>
              <a:rPr lang="en-US" sz="2800" baseline="-25000" dirty="0" smtClean="0">
                <a:solidFill>
                  <a:srgbClr val="FF0000"/>
                </a:solidFill>
                <a:latin typeface="Arial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Arial"/>
              </a:rPr>
              <a:t> should a processor get?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4001" y="5149857"/>
            <a:ext cx="863599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Arial"/>
              </a:rPr>
              <a:t>A: k</a:t>
            </a:r>
            <a:r>
              <a:rPr lang="en-US" sz="2800" baseline="-25000" dirty="0" smtClean="0">
                <a:solidFill>
                  <a:srgbClr val="008000"/>
                </a:solidFill>
                <a:latin typeface="Arial"/>
              </a:rPr>
              <a:t>1</a:t>
            </a:r>
            <a:r>
              <a:rPr lang="en-US" sz="2800" dirty="0" smtClean="0">
                <a:solidFill>
                  <a:srgbClr val="008000"/>
                </a:solidFill>
                <a:latin typeface="Arial"/>
              </a:rPr>
              <a:t>=k</a:t>
            </a:r>
            <a:r>
              <a:rPr lang="en-US" sz="2800" baseline="-25000" dirty="0" smtClean="0">
                <a:solidFill>
                  <a:srgbClr val="008000"/>
                </a:solidFill>
                <a:latin typeface="Arial"/>
              </a:rPr>
              <a:t>2</a:t>
            </a:r>
            <a:r>
              <a:rPr lang="en-US" sz="2800" dirty="0" smtClean="0">
                <a:solidFill>
                  <a:srgbClr val="008000"/>
                </a:solidFill>
                <a:latin typeface="Arial"/>
              </a:rPr>
              <a:t>= t can do k</a:t>
            </a:r>
            <a:r>
              <a:rPr lang="en-US" sz="2800" baseline="-25000" dirty="0" smtClean="0">
                <a:solidFill>
                  <a:srgbClr val="008000"/>
                </a:solidFill>
                <a:latin typeface="Arial"/>
              </a:rPr>
              <a:t>1</a:t>
            </a:r>
            <a:r>
              <a:rPr lang="en-US" sz="2800" dirty="0" smtClean="0">
                <a:solidFill>
                  <a:srgbClr val="008000"/>
                </a:solidFill>
                <a:latin typeface="Arial"/>
              </a:rPr>
              <a:t>k</a:t>
            </a:r>
            <a:r>
              <a:rPr lang="en-US" sz="2800" baseline="-25000" dirty="0" smtClean="0">
                <a:solidFill>
                  <a:srgbClr val="008000"/>
                </a:solidFill>
                <a:latin typeface="Arial"/>
              </a:rPr>
              <a:t>2</a:t>
            </a:r>
            <a:r>
              <a:rPr lang="en-US" sz="2800" dirty="0" smtClean="0">
                <a:solidFill>
                  <a:srgbClr val="008000"/>
                </a:solidFill>
                <a:latin typeface="Arial"/>
              </a:rPr>
              <a:t>n = t</a:t>
            </a:r>
            <a:r>
              <a:rPr lang="en-US" sz="2800" baseline="30000" dirty="0" smtClean="0">
                <a:solidFill>
                  <a:srgbClr val="008000"/>
                </a:solidFill>
                <a:latin typeface="Arial"/>
              </a:rPr>
              <a:t>2</a:t>
            </a:r>
            <a:r>
              <a:rPr lang="en-US" sz="2800" dirty="0" smtClean="0">
                <a:solidFill>
                  <a:srgbClr val="008000"/>
                </a:solidFill>
                <a:latin typeface="Arial"/>
              </a:rPr>
              <a:t>n products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39128" y="1314660"/>
            <a:ext cx="6821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k</a:t>
            </a:r>
            <a:r>
              <a:rPr lang="en-US" sz="2600" baseline="-25000" dirty="0">
                <a:solidFill>
                  <a:prstClr val="black"/>
                </a:solidFill>
                <a:latin typeface="Arial"/>
              </a:rPr>
              <a:t>2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1290" y="1750086"/>
            <a:ext cx="2104570" cy="799776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Rectangle 25"/>
          <p:cNvSpPr/>
          <p:nvPr/>
        </p:nvSpPr>
        <p:spPr>
          <a:xfrm rot="5400000">
            <a:off x="4986133" y="2454029"/>
            <a:ext cx="1783080" cy="411480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5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4001" y="5829669"/>
            <a:ext cx="863599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/>
              </a:rPr>
              <a:t>Ex:t</a:t>
            </a:r>
            <a:r>
              <a:rPr lang="en-US" sz="2800" dirty="0" smtClean="0">
                <a:solidFill>
                  <a:srgbClr val="008000"/>
                </a:solidFill>
                <a:latin typeface="Arial"/>
              </a:rPr>
              <a:t>=3, n=75 =&gt; 9*75 = 675 prods/</a:t>
            </a:r>
            <a:r>
              <a:rPr lang="en-US" sz="2800" dirty="0" err="1" smtClean="0">
                <a:solidFill>
                  <a:srgbClr val="008000"/>
                </a:solidFill>
                <a:latin typeface="Arial"/>
              </a:rPr>
              <a:t>proc</a:t>
            </a:r>
            <a:endParaRPr lang="en-US" sz="2800" dirty="0" smtClean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2960" y="6440524"/>
            <a:ext cx="6070453" cy="361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prstClr val="black"/>
                </a:solidFill>
                <a:latin typeface="Arial (Body)"/>
                <a:cs typeface="Arial (Body)"/>
              </a:rPr>
              <a:t>[McKellar &amp; Coffman, CACM, 1969], </a:t>
            </a:r>
            <a:r>
              <a:rPr lang="en-US" sz="1400" dirty="0">
                <a:solidFill>
                  <a:prstClr val="black"/>
                </a:solidFill>
                <a:latin typeface="Arial (Body)"/>
                <a:cs typeface="Arial (Body)"/>
              </a:rPr>
              <a:t>[</a:t>
            </a:r>
            <a:r>
              <a:rPr lang="en-US" sz="14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Afrati</a:t>
            </a:r>
            <a:r>
              <a:rPr lang="en-US" sz="1400" dirty="0" smtClean="0">
                <a:solidFill>
                  <a:prstClr val="black"/>
                </a:solidFill>
                <a:latin typeface="Arial (Body)"/>
                <a:cs typeface="Arial (Body)"/>
              </a:rPr>
              <a:t> et. al. VLDB, 2013]</a:t>
            </a:r>
            <a:endParaRPr lang="en-US" sz="1400" dirty="0">
              <a:solidFill>
                <a:prstClr val="black"/>
              </a:solidFill>
              <a:latin typeface="Arial (Body)"/>
              <a:cs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71427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  <p:bldP spid="24" grpId="0"/>
      <p:bldP spid="11" grpId="0" animBg="1"/>
      <p:bldP spid="26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49935" y="3108773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84529" y="3110547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2989" y="3130299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49935" y="4172464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84529" y="4174238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2989" y="4193990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(size=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)</a:t>
            </a:r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54097" y="1514034"/>
            <a:ext cx="274292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5393795" y="2503934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5393795" y="2503934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>
            <a:off x="7928389" y="2505708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5393795" y="2505708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flipH="1">
            <a:off x="5393794" y="3517396"/>
            <a:ext cx="1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>
            <a:off x="5393795" y="3517396"/>
            <a:ext cx="2534593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6" idx="0"/>
          </p:cNvCxnSpPr>
          <p:nvPr/>
        </p:nvCxnSpPr>
        <p:spPr>
          <a:xfrm>
            <a:off x="7928389" y="3519170"/>
            <a:ext cx="0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>
          <a:xfrm flipH="1">
            <a:off x="5393795" y="3519170"/>
            <a:ext cx="2534594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93794" y="4582861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93794" y="4582861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28388" y="4584635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393794" y="4584635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0797" y="2633462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98624" y="3646924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98624" y="4717790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895" y="1711617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>
                <a:solidFill>
                  <a:srgbClr val="FF0000"/>
                </a:solidFill>
              </a:rPr>
              <a:t>IN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86895" y="3947982"/>
            <a:ext cx="3298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Algorithm</a:t>
            </a:r>
            <a:r>
              <a:rPr lang="en-US" sz="2000" dirty="0"/>
              <a:t> = Several rounds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One round </a:t>
            </a:r>
            <a:r>
              <a:rPr lang="en-US" sz="2000" dirty="0"/>
              <a:t>= </a:t>
            </a:r>
            <a:r>
              <a:rPr lang="en-US" dirty="0"/>
              <a:t>Compute &amp; communicate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Number of servers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06412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06412" y="365744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506412" y="4693437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03798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3798" y="366831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03798" y="4714644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65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 (Body)"/>
                <a:cs typeface="Arial (Body)"/>
              </a:rPr>
              <a:pPr/>
              <a:t>110</a:t>
            </a:fld>
            <a:endParaRPr lang="en-US">
              <a:solidFill>
                <a:prstClr val="black">
                  <a:tint val="75000"/>
                </a:prstClr>
              </a:solidFill>
              <a:latin typeface="Arial (Body)"/>
              <a:cs typeface="Arial (Body)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91030"/>
              </p:ext>
            </p:extLst>
          </p:nvPr>
        </p:nvGraphicFramePr>
        <p:xfrm>
          <a:off x="1282703" y="1673706"/>
          <a:ext cx="2104569" cy="1796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41"/>
                <a:gridCol w="233841"/>
                <a:gridCol w="233841"/>
                <a:gridCol w="233841"/>
                <a:gridCol w="233841"/>
                <a:gridCol w="233841"/>
                <a:gridCol w="233841"/>
                <a:gridCol w="233841"/>
                <a:gridCol w="233841"/>
              </a:tblGrid>
              <a:tr h="19957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96065"/>
              </p:ext>
            </p:extLst>
          </p:nvPr>
        </p:nvGraphicFramePr>
        <p:xfrm>
          <a:off x="1308101" y="3980760"/>
          <a:ext cx="2104569" cy="1796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41"/>
                <a:gridCol w="233841"/>
                <a:gridCol w="233841"/>
                <a:gridCol w="233841"/>
                <a:gridCol w="233841"/>
                <a:gridCol w="233841"/>
                <a:gridCol w="233841"/>
                <a:gridCol w="233841"/>
                <a:gridCol w="233841"/>
              </a:tblGrid>
              <a:tr h="19957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8301" y="2430278"/>
            <a:ext cx="6420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A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05" y="4530677"/>
            <a:ext cx="713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B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2703" y="1668808"/>
            <a:ext cx="2104570" cy="598714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Rectangle 25"/>
          <p:cNvSpPr/>
          <p:nvPr/>
        </p:nvSpPr>
        <p:spPr>
          <a:xfrm rot="5400000">
            <a:off x="763169" y="4565505"/>
            <a:ext cx="1783080" cy="640080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82701" y="2280547"/>
            <a:ext cx="2104570" cy="598714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82701" y="2905310"/>
            <a:ext cx="2104570" cy="598714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 rot="5400000">
            <a:off x="1441738" y="4565505"/>
            <a:ext cx="1783080" cy="640080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 rot="5400000">
            <a:off x="2156429" y="4513111"/>
            <a:ext cx="1783080" cy="734195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78666" y="3526072"/>
            <a:ext cx="8345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Arial"/>
              </a:rPr>
              <a:t>C</a:t>
            </a:r>
            <a:r>
              <a:rPr lang="en-US" sz="2200" baseline="-25000" dirty="0" smtClean="0">
                <a:solidFill>
                  <a:prstClr val="black"/>
                </a:solidFill>
                <a:latin typeface="Arial"/>
              </a:rPr>
              <a:t>1</a:t>
            </a: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8408" y="3549873"/>
            <a:ext cx="8345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200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80495" y="3563118"/>
            <a:ext cx="8345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Arial"/>
              </a:rPr>
              <a:t>C</a:t>
            </a:r>
            <a:r>
              <a:rPr lang="en-US" sz="2200" baseline="-25000" dirty="0">
                <a:solidFill>
                  <a:prstClr val="black"/>
                </a:solidFill>
                <a:latin typeface="Arial"/>
              </a:rPr>
              <a:t>K</a:t>
            </a: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50787" y="5866590"/>
            <a:ext cx="56424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/>
              </a:rPr>
              <a:t>L = 2tn, C =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K</a:t>
            </a:r>
            <a:r>
              <a:rPr lang="en-US" sz="2800" baseline="30000" dirty="0" smtClean="0">
                <a:solidFill>
                  <a:srgbClr val="0000FF"/>
                </a:solidFill>
                <a:latin typeface="Arial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Arial"/>
              </a:rPr>
              <a:t>L =&gt; C= O(n</a:t>
            </a:r>
            <a:r>
              <a:rPr lang="en-US" sz="2800" baseline="30000" dirty="0" smtClean="0">
                <a:solidFill>
                  <a:srgbClr val="0000FF"/>
                </a:solidFill>
                <a:latin typeface="Arial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Arial"/>
              </a:rPr>
              <a:t>/L)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00699" y="1708745"/>
            <a:ext cx="701380" cy="502920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00699" y="2428947"/>
            <a:ext cx="70138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>
                <a:solidFill>
                  <a:prstClr val="black"/>
                </a:solidFill>
                <a:latin typeface="Arial"/>
              </a:rPr>
              <a:t>2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600699" y="3080291"/>
            <a:ext cx="70138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>
                <a:solidFill>
                  <a:prstClr val="black"/>
                </a:solidFill>
                <a:latin typeface="Arial"/>
              </a:rPr>
              <a:t>3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564413" y="4818045"/>
            <a:ext cx="70138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>
                <a:solidFill>
                  <a:prstClr val="black"/>
                </a:solidFill>
                <a:latin typeface="Arial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^2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049" y="4049134"/>
            <a:ext cx="67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7113" y="1738886"/>
            <a:ext cx="580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Arial"/>
              </a:rPr>
              <a:t>R</a:t>
            </a:r>
            <a:r>
              <a:rPr lang="en-US" sz="2200" baseline="-25000" dirty="0" smtClean="0">
                <a:solidFill>
                  <a:prstClr val="black"/>
                </a:solidFill>
                <a:latin typeface="Arial"/>
              </a:rPr>
              <a:t>1</a:t>
            </a: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7113" y="3069568"/>
            <a:ext cx="580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Arial"/>
              </a:rPr>
              <a:t>R</a:t>
            </a:r>
            <a:r>
              <a:rPr lang="en-US" sz="2200" baseline="-25000" dirty="0">
                <a:solidFill>
                  <a:prstClr val="black"/>
                </a:solidFill>
                <a:latin typeface="Arial"/>
              </a:rPr>
              <a:t>K</a:t>
            </a: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7113" y="2347213"/>
            <a:ext cx="580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200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3" name="Straight Connector 42"/>
          <p:cNvCxnSpPr>
            <a:endCxn id="23" idx="1"/>
          </p:cNvCxnSpPr>
          <p:nvPr/>
        </p:nvCxnSpPr>
        <p:spPr>
          <a:xfrm flipV="1">
            <a:off x="2388180" y="1960205"/>
            <a:ext cx="3212519" cy="4727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23" idx="1"/>
          </p:cNvCxnSpPr>
          <p:nvPr/>
        </p:nvCxnSpPr>
        <p:spPr>
          <a:xfrm flipV="1">
            <a:off x="1638300" y="1960205"/>
            <a:ext cx="3962399" cy="306215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7" idx="1"/>
          </p:cNvCxnSpPr>
          <p:nvPr/>
        </p:nvCxnSpPr>
        <p:spPr>
          <a:xfrm>
            <a:off x="2580495" y="3188575"/>
            <a:ext cx="2983918" cy="183378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7" idx="1"/>
          </p:cNvCxnSpPr>
          <p:nvPr/>
        </p:nvCxnSpPr>
        <p:spPr>
          <a:xfrm flipV="1">
            <a:off x="3035300" y="5022357"/>
            <a:ext cx="2529113" cy="20431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78300" y="745901"/>
            <a:ext cx="6832099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L = 2tn: Divide into K=n/t rectangular groups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25200" y="2863922"/>
            <a:ext cx="245033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 (Body)"/>
                <a:cs typeface="Arial (Body)"/>
              </a:rPr>
              <a:t>1 </a:t>
            </a:r>
            <a:r>
              <a:rPr lang="en-US" sz="2800" dirty="0" err="1">
                <a:solidFill>
                  <a:srgbClr val="0000FF"/>
                </a:solidFill>
                <a:latin typeface="Arial (Body)"/>
                <a:cs typeface="Arial (Body)"/>
              </a:rPr>
              <a:t>R</a:t>
            </a:r>
            <a:r>
              <a:rPr lang="en-US" sz="2800" baseline="-25000" dirty="0" err="1">
                <a:solidFill>
                  <a:srgbClr val="0000FF"/>
                </a:solidFill>
                <a:latin typeface="Arial (Body)"/>
                <a:cs typeface="Arial (Body)"/>
              </a:rPr>
              <a:t>i</a:t>
            </a:r>
            <a:r>
              <a:rPr lang="en-US" sz="2800" dirty="0">
                <a:solidFill>
                  <a:srgbClr val="0000FF"/>
                </a:solidFill>
                <a:latin typeface="Arial (Body)"/>
                <a:cs typeface="Arial (Body)"/>
              </a:rPr>
              <a:t> &amp; 1 </a:t>
            </a:r>
            <a:r>
              <a:rPr lang="en-US" sz="2800" dirty="0" err="1" smtClean="0">
                <a:solidFill>
                  <a:srgbClr val="0000FF"/>
                </a:solidFill>
                <a:latin typeface="Arial (Body)"/>
                <a:cs typeface="Arial (Body)"/>
              </a:rPr>
              <a:t>C</a:t>
            </a:r>
            <a:r>
              <a:rPr lang="en-US" sz="2800" baseline="-25000" dirty="0" err="1" smtClean="0">
                <a:solidFill>
                  <a:srgbClr val="0000FF"/>
                </a:solidFill>
                <a:latin typeface="Arial (Body)"/>
                <a:cs typeface="Arial (Body)"/>
              </a:rPr>
              <a:t>j</a:t>
            </a:r>
            <a:r>
              <a:rPr lang="en-US" sz="2800" dirty="0">
                <a:solidFill>
                  <a:srgbClr val="0000FF"/>
                </a:solidFill>
                <a:latin typeface="Arial (Body)"/>
                <a:cs typeface="Arial (Body)"/>
              </a:rPr>
              <a:t> </a:t>
            </a:r>
            <a:endParaRPr lang="en-US" sz="2800" dirty="0" smtClean="0">
              <a:solidFill>
                <a:srgbClr val="0000FF"/>
              </a:solidFill>
              <a:latin typeface="Arial (Body)"/>
              <a:cs typeface="Arial (Body)"/>
            </a:endParaRP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 (Body)"/>
                <a:cs typeface="Arial (Body)"/>
              </a:rPr>
              <a:t>per processor</a:t>
            </a:r>
            <a:endParaRPr lang="en-US" sz="2800" dirty="0" smtClean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0" y="12956"/>
            <a:ext cx="9143999" cy="88785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(Body)"/>
                <a:cs typeface="Arial (Body)"/>
              </a:rPr>
              <a:t>1-round Algorithm (2)</a:t>
            </a:r>
            <a:endParaRPr lang="en-US" sz="4000" dirty="0">
              <a:latin typeface="Arial (Body)"/>
              <a:cs typeface="Arial (Body)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12960" y="6440524"/>
            <a:ext cx="6070453" cy="361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prstClr val="black"/>
                </a:solidFill>
                <a:latin typeface="Arial (Body)"/>
                <a:cs typeface="Arial (Body)"/>
              </a:rPr>
              <a:t>[McKellar &amp; Coffman, CACM, 1969], </a:t>
            </a:r>
            <a:r>
              <a:rPr lang="en-US" sz="1400" dirty="0">
                <a:solidFill>
                  <a:prstClr val="black"/>
                </a:solidFill>
                <a:latin typeface="Arial (Body)"/>
                <a:cs typeface="Arial (Body)"/>
              </a:rPr>
              <a:t>[</a:t>
            </a:r>
            <a:r>
              <a:rPr lang="en-US" sz="14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Afrati</a:t>
            </a:r>
            <a:r>
              <a:rPr lang="en-US" sz="1400" dirty="0" smtClean="0">
                <a:solidFill>
                  <a:prstClr val="black"/>
                </a:solidFill>
                <a:latin typeface="Arial (Body)"/>
                <a:cs typeface="Arial (Body)"/>
              </a:rPr>
              <a:t> et. al. VLDB, 2013]</a:t>
            </a:r>
            <a:endParaRPr lang="en-US" sz="1400" dirty="0">
              <a:solidFill>
                <a:prstClr val="black"/>
              </a:solidFill>
              <a:latin typeface="Arial (Body)"/>
              <a:cs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78778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3" grpId="0" animBg="1"/>
      <p:bldP spid="24" grpId="0" animBg="1"/>
      <p:bldP spid="28" grpId="0" animBg="1"/>
      <p:bldP spid="37" grpId="0" animBg="1"/>
      <p:bldP spid="38" grpId="0"/>
      <p:bldP spid="56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3296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(Body)"/>
                <a:cs typeface="Arial (Body)"/>
              </a:rPr>
              <a:t>2</a:t>
            </a:r>
            <a:r>
              <a:rPr lang="en-US" sz="4000" dirty="0" smtClean="0">
                <a:latin typeface="Arial (Body)"/>
                <a:cs typeface="Arial (Body)"/>
              </a:rPr>
              <a:t>-round Algorithm (1)</a:t>
            </a:r>
            <a:endParaRPr lang="en-US" sz="4000" dirty="0">
              <a:latin typeface="Arial (Body)"/>
              <a:cs typeface="Arial (Body)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9210" y="868501"/>
            <a:ext cx="9143998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Can do partial products &amp; aggregate in separate rounds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778644"/>
              </p:ext>
            </p:extLst>
          </p:nvPr>
        </p:nvGraphicFramePr>
        <p:xfrm>
          <a:off x="1078484" y="3330820"/>
          <a:ext cx="1874520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6041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1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1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1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1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1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1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1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1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9000" y="3948466"/>
            <a:ext cx="507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A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483" y="3325921"/>
            <a:ext cx="601662" cy="548640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032895"/>
              </p:ext>
            </p:extLst>
          </p:nvPr>
        </p:nvGraphicFramePr>
        <p:xfrm>
          <a:off x="149795" y="3363792"/>
          <a:ext cx="92868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6" name="Equation" r:id="rId4" imgW="431800" imgH="254000" progId="Equation.3">
                  <p:embed/>
                </p:oleObj>
              </mc:Choice>
              <mc:Fallback>
                <p:oleObj name="Equation" r:id="rId4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795" y="3363792"/>
                        <a:ext cx="928688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923813"/>
              </p:ext>
            </p:extLst>
          </p:nvPr>
        </p:nvGraphicFramePr>
        <p:xfrm>
          <a:off x="900113" y="2808288"/>
          <a:ext cx="9318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" name="Equation" r:id="rId6" imgW="431800" imgH="254000" progId="Equation.3">
                  <p:embed/>
                </p:oleObj>
              </mc:Choice>
              <mc:Fallback>
                <p:oleObj name="Equation" r:id="rId6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0113" y="2808288"/>
                        <a:ext cx="931862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88818" y="5625346"/>
            <a:ext cx="511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B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8" name="Straight Connector 7"/>
          <p:cNvCxnSpPr>
            <a:endCxn id="13" idx="1"/>
          </p:cNvCxnSpPr>
          <p:nvPr/>
        </p:nvCxnSpPr>
        <p:spPr>
          <a:xfrm flipV="1">
            <a:off x="1500632" y="3450117"/>
            <a:ext cx="3558740" cy="24016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 flipV="1">
            <a:off x="1500632" y="3450117"/>
            <a:ext cx="3558740" cy="188374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059372" y="3198657"/>
            <a:ext cx="701380" cy="502920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59372" y="3918859"/>
            <a:ext cx="70138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>
                <a:solidFill>
                  <a:prstClr val="black"/>
                </a:solidFill>
                <a:latin typeface="Arial"/>
              </a:rPr>
              <a:t>2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059372" y="4570203"/>
            <a:ext cx="70138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>
                <a:solidFill>
                  <a:prstClr val="black"/>
                </a:solidFill>
                <a:latin typeface="Arial"/>
              </a:rPr>
              <a:t>3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023086" y="6307957"/>
            <a:ext cx="70138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H^3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2222" y="4895171"/>
            <a:ext cx="93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"/>
              </a:rPr>
              <a:t>r = 1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56892" y="4895171"/>
            <a:ext cx="93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"/>
              </a:rPr>
              <a:t>r = 2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819365" y="3690280"/>
            <a:ext cx="701380" cy="502920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834095" y="4925241"/>
            <a:ext cx="68665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i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842418" y="6088045"/>
            <a:ext cx="70138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</a:rPr>
              <a:t>j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3" name="Straight Connector 42"/>
          <p:cNvCxnSpPr>
            <a:stCxn id="13" idx="3"/>
            <a:endCxn id="40" idx="1"/>
          </p:cNvCxnSpPr>
          <p:nvPr/>
        </p:nvCxnSpPr>
        <p:spPr>
          <a:xfrm>
            <a:off x="5760752" y="3450117"/>
            <a:ext cx="2058613" cy="49162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8" idx="3"/>
            <a:endCxn id="40" idx="1"/>
          </p:cNvCxnSpPr>
          <p:nvPr/>
        </p:nvCxnSpPr>
        <p:spPr>
          <a:xfrm flipV="1">
            <a:off x="5760752" y="3941740"/>
            <a:ext cx="2058613" cy="18143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9" idx="3"/>
            <a:endCxn id="40" idx="1"/>
          </p:cNvCxnSpPr>
          <p:nvPr/>
        </p:nvCxnSpPr>
        <p:spPr>
          <a:xfrm flipV="1">
            <a:off x="5760752" y="3941740"/>
            <a:ext cx="2058613" cy="83277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7285982" y="6117789"/>
            <a:ext cx="522514" cy="601065"/>
            <a:chOff x="7311581" y="4925241"/>
            <a:chExt cx="522514" cy="601065"/>
          </a:xfrm>
        </p:grpSpPr>
        <p:cxnSp>
          <p:nvCxnSpPr>
            <p:cNvPr id="49" name="Straight Connector 48"/>
            <p:cNvCxnSpPr>
              <a:endCxn id="41" idx="1"/>
            </p:cNvCxnSpPr>
            <p:nvPr/>
          </p:nvCxnSpPr>
          <p:spPr>
            <a:xfrm>
              <a:off x="7311581" y="4925241"/>
              <a:ext cx="522514" cy="204312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41" idx="1"/>
            </p:cNvCxnSpPr>
            <p:nvPr/>
          </p:nvCxnSpPr>
          <p:spPr>
            <a:xfrm flipV="1">
              <a:off x="7311581" y="5129553"/>
              <a:ext cx="522514" cy="396753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1" idx="1"/>
            </p:cNvCxnSpPr>
            <p:nvPr/>
          </p:nvCxnSpPr>
          <p:spPr>
            <a:xfrm>
              <a:off x="7311581" y="5129553"/>
              <a:ext cx="522514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4916722" y="5539046"/>
            <a:ext cx="67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19365" y="5531395"/>
            <a:ext cx="67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97083" y="3425931"/>
            <a:ext cx="511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A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1</a:t>
            </a:r>
            <a:r>
              <a:rPr lang="en-US" baseline="-25000" dirty="0">
                <a:solidFill>
                  <a:prstClr val="black"/>
                </a:solidFill>
                <a:latin typeface="Arial"/>
              </a:rPr>
              <a:t>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401004" y="3441099"/>
            <a:ext cx="5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A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1H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74594"/>
              </p:ext>
            </p:extLst>
          </p:nvPr>
        </p:nvGraphicFramePr>
        <p:xfrm>
          <a:off x="1078941" y="5064267"/>
          <a:ext cx="1874520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6041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1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1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1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1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1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1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1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11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" name="Rectangle 81"/>
          <p:cNvSpPr/>
          <p:nvPr/>
        </p:nvSpPr>
        <p:spPr>
          <a:xfrm>
            <a:off x="1097083" y="5065153"/>
            <a:ext cx="601662" cy="548640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423634"/>
              </p:ext>
            </p:extLst>
          </p:nvPr>
        </p:nvGraphicFramePr>
        <p:xfrm>
          <a:off x="481013" y="1563688"/>
          <a:ext cx="27051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" name="Equation" r:id="rId8" imgW="1130300" imgH="444500" progId="Equation.3">
                  <p:embed/>
                </p:oleObj>
              </mc:Choice>
              <mc:Fallback>
                <p:oleObj name="Equation" r:id="rId8" imgW="1130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1013" y="1563688"/>
                        <a:ext cx="2705100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1133146" y="4518718"/>
            <a:ext cx="5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A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H1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73601" y="1634259"/>
            <a:ext cx="3862794" cy="1259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 smtClean="0">
                <a:solidFill>
                  <a:srgbClr val="0000FF"/>
                </a:solidFill>
                <a:latin typeface="Arial"/>
              </a:rPr>
              <a:t>prods/</a:t>
            </a:r>
            <a:r>
              <a:rPr lang="en-US" sz="2600" dirty="0" err="1" smtClean="0">
                <a:solidFill>
                  <a:srgbClr val="0000FF"/>
                </a:solidFill>
                <a:latin typeface="Arial"/>
              </a:rPr>
              <a:t>proc</a:t>
            </a:r>
            <a:r>
              <a:rPr lang="en-US" sz="2600" dirty="0" smtClean="0">
                <a:solidFill>
                  <a:srgbClr val="0000FF"/>
                </a:solidFill>
                <a:latin typeface="Arial"/>
              </a:rPr>
              <a:t>: </a:t>
            </a:r>
            <a:r>
              <a:rPr lang="en-US" sz="2600" dirty="0">
                <a:solidFill>
                  <a:srgbClr val="0000FF"/>
                </a:solidFill>
                <a:latin typeface="Arial"/>
              </a:rPr>
              <a:t>(</a:t>
            </a:r>
            <a:r>
              <a:rPr lang="en-US" sz="2600" dirty="0" err="1">
                <a:solidFill>
                  <a:srgbClr val="0000FF"/>
                </a:solidFill>
                <a:latin typeface="Arial"/>
              </a:rPr>
              <a:t>tn</a:t>
            </a:r>
            <a:r>
              <a:rPr lang="en-US" sz="2600" dirty="0">
                <a:solidFill>
                  <a:srgbClr val="0000FF"/>
                </a:solidFill>
                <a:latin typeface="Arial"/>
              </a:rPr>
              <a:t>)</a:t>
            </a:r>
            <a:r>
              <a:rPr lang="en-US" sz="2600" baseline="30000" dirty="0">
                <a:solidFill>
                  <a:srgbClr val="0000FF"/>
                </a:solidFill>
                <a:latin typeface="Arial"/>
              </a:rPr>
              <a:t>3/</a:t>
            </a:r>
            <a:r>
              <a:rPr lang="en-US" sz="2600" baseline="30000" dirty="0" smtClean="0">
                <a:solidFill>
                  <a:srgbClr val="0000FF"/>
                </a:solidFill>
                <a:latin typeface="Arial"/>
              </a:rPr>
              <a:t>2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2600" dirty="0" smtClean="0">
                <a:solidFill>
                  <a:srgbClr val="0000FF"/>
                </a:solidFill>
                <a:latin typeface="Arial"/>
              </a:rPr>
              <a:t>(3*75)</a:t>
            </a:r>
            <a:r>
              <a:rPr lang="en-US" sz="2600" baseline="30000" dirty="0">
                <a:solidFill>
                  <a:srgbClr val="0000FF"/>
                </a:solidFill>
                <a:latin typeface="Arial"/>
              </a:rPr>
              <a:t>3/2</a:t>
            </a:r>
            <a:r>
              <a:rPr lang="en-US" sz="2600" dirty="0" smtClean="0">
                <a:solidFill>
                  <a:srgbClr val="0000FF"/>
                </a:solidFill>
                <a:latin typeface="Arial"/>
              </a:rPr>
              <a:t>=3375 </a:t>
            </a:r>
            <a:r>
              <a:rPr lang="en-US" sz="2600" dirty="0" err="1" smtClean="0">
                <a:solidFill>
                  <a:srgbClr val="0000FF"/>
                </a:solidFill>
                <a:latin typeface="Arial"/>
              </a:rPr>
              <a:t>vs</a:t>
            </a:r>
            <a:r>
              <a:rPr lang="en-US" sz="2600" dirty="0" smtClean="0">
                <a:solidFill>
                  <a:srgbClr val="0000FF"/>
                </a:solidFill>
                <a:latin typeface="Arial"/>
              </a:rPr>
              <a:t> 675</a:t>
            </a:r>
          </a:p>
        </p:txBody>
      </p:sp>
      <p:cxnSp>
        <p:nvCxnSpPr>
          <p:cNvPr id="52" name="Straight Connector 51"/>
          <p:cNvCxnSpPr>
            <a:endCxn id="38" idx="1"/>
          </p:cNvCxnSpPr>
          <p:nvPr/>
        </p:nvCxnSpPr>
        <p:spPr>
          <a:xfrm>
            <a:off x="2594429" y="4774516"/>
            <a:ext cx="2428657" cy="173775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38" idx="1"/>
          </p:cNvCxnSpPr>
          <p:nvPr/>
        </p:nvCxnSpPr>
        <p:spPr>
          <a:xfrm>
            <a:off x="2746829" y="6512269"/>
            <a:ext cx="2276257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363315" y="4538483"/>
            <a:ext cx="573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A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H</a:t>
            </a:r>
            <a:r>
              <a:rPr lang="en-US" baseline="-25000" dirty="0">
                <a:solidFill>
                  <a:prstClr val="black"/>
                </a:solidFill>
                <a:latin typeface="Arial"/>
              </a:rPr>
              <a:t>H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51837" y="3434909"/>
            <a:ext cx="67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0797" y="3994029"/>
            <a:ext cx="67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95034" y="4525839"/>
            <a:ext cx="67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51572" y="3997647"/>
            <a:ext cx="67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65749" y="4003511"/>
            <a:ext cx="67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447608" y="5168253"/>
            <a:ext cx="5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/>
              </a:rPr>
              <a:t>B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1H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92029" y="5162063"/>
            <a:ext cx="67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00989" y="5721183"/>
            <a:ext cx="67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35226" y="6252993"/>
            <a:ext cx="67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91764" y="5724801"/>
            <a:ext cx="67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05941" y="5730665"/>
            <a:ext cx="67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89763" y="5172170"/>
            <a:ext cx="5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/>
              </a:rPr>
              <a:t>B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1H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116224" y="6299559"/>
            <a:ext cx="5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B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H1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388230" y="6278752"/>
            <a:ext cx="560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B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HH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0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  <p:bldP spid="33" grpId="0"/>
      <p:bldP spid="13" grpId="0" animBg="1"/>
      <p:bldP spid="28" grpId="0" animBg="1"/>
      <p:bldP spid="29" grpId="0" animBg="1"/>
      <p:bldP spid="38" grpId="0" animBg="1"/>
      <p:bldP spid="21" grpId="0"/>
      <p:bldP spid="39" grpId="0"/>
      <p:bldP spid="40" grpId="0" animBg="1"/>
      <p:bldP spid="41" grpId="0" animBg="1"/>
      <p:bldP spid="42" grpId="0" animBg="1"/>
      <p:bldP spid="74" grpId="0"/>
      <p:bldP spid="75" grpId="0"/>
      <p:bldP spid="79" grpId="0"/>
      <p:bldP spid="80" grpId="0"/>
      <p:bldP spid="82" grpId="0" animBg="1"/>
      <p:bldP spid="50" grpId="0"/>
      <p:bldP spid="51" grpId="0" animBg="1"/>
      <p:bldP spid="55" grpId="0"/>
      <p:bldP spid="56" grpId="0"/>
      <p:bldP spid="57" grpId="0"/>
      <p:bldP spid="58" grpId="0"/>
      <p:bldP spid="60" grpId="0"/>
      <p:bldP spid="61" grpId="0"/>
      <p:bldP spid="63" grpId="0"/>
      <p:bldP spid="64" grpId="0"/>
      <p:bldP spid="65" grpId="0"/>
      <p:bldP spid="67" grpId="0"/>
      <p:bldP spid="68" grpId="0"/>
      <p:bldP spid="77" grpId="0"/>
      <p:bldP spid="78" grpId="0"/>
      <p:bldP spid="83" grpId="0"/>
      <p:bldP spid="86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0985"/>
            <a:ext cx="9143999" cy="1077837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(Body)"/>
                <a:cs typeface="Arial (Body)"/>
              </a:rPr>
              <a:t>Generalizing to &gt; 2 Rounds</a:t>
            </a:r>
            <a:endParaRPr lang="en-US" sz="4000" dirty="0">
              <a:latin typeface="Arial (Body)"/>
              <a:cs typeface="Arial (Body)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90018" y="5991225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 (Body)"/>
                <a:cs typeface="Arial (Body)"/>
              </a:rPr>
              <a:pPr/>
              <a:t>112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 (Body)"/>
              <a:cs typeface="Arial (Body)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3" y="4426783"/>
            <a:ext cx="9143999" cy="203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lnSpc>
                <a:spcPts val="3820"/>
              </a:lnSpc>
              <a:buFont typeface="Arial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 Group into H groups of H</a:t>
            </a:r>
            <a:r>
              <a:rPr lang="en-US" sz="2600" baseline="30000" dirty="0" smtClean="0">
                <a:solidFill>
                  <a:prstClr val="black"/>
                </a:solidFill>
                <a:latin typeface="Arial (Body)"/>
                <a:cs typeface="Arial (Body)"/>
              </a:rPr>
              <a:t>2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s.t.</a:t>
            </a:r>
            <a:endParaRPr lang="en-US" sz="2600" dirty="0" smtClean="0">
              <a:solidFill>
                <a:prstClr val="black"/>
              </a:solidFill>
              <a:latin typeface="Arial (Body)"/>
              <a:cs typeface="Arial (Body)"/>
            </a:endParaRPr>
          </a:p>
          <a:p>
            <a:pPr lvl="1">
              <a:lnSpc>
                <a:spcPts val="3820"/>
              </a:lnSpc>
            </a:pPr>
            <a:r>
              <a:rPr lang="en-US" sz="26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G</a:t>
            </a:r>
            <a:r>
              <a:rPr lang="en-US" sz="2600" baseline="-25000" dirty="0" err="1">
                <a:solidFill>
                  <a:prstClr val="black"/>
                </a:solidFill>
                <a:latin typeface="Arial (Body)"/>
                <a:cs typeface="Arial (Body)"/>
              </a:rPr>
              <a:t>z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: </a:t>
            </a:r>
            <a:r>
              <a:rPr lang="en-US" sz="26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A</a:t>
            </a:r>
            <a:r>
              <a:rPr lang="en-US" sz="2600" baseline="-25000" dirty="0" err="1">
                <a:solidFill>
                  <a:prstClr val="black"/>
                </a:solidFill>
                <a:latin typeface="Arial (Body)"/>
                <a:cs typeface="Arial (Body)"/>
              </a:rPr>
              <a:t>i</a:t>
            </a:r>
            <a:r>
              <a:rPr lang="en-US" sz="2600" baseline="-250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,</a:t>
            </a:r>
            <a:r>
              <a:rPr lang="en-US" sz="2600" baseline="-25000" dirty="0" err="1">
                <a:solidFill>
                  <a:prstClr val="black"/>
                </a:solidFill>
                <a:latin typeface="Arial (Body)"/>
                <a:cs typeface="Arial (Body)"/>
              </a:rPr>
              <a:t>j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 × </a:t>
            </a:r>
            <a:r>
              <a:rPr lang="en-US" sz="26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B</a:t>
            </a:r>
            <a:r>
              <a:rPr lang="en-US" sz="2600" baseline="-250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j,</a:t>
            </a:r>
            <a:r>
              <a:rPr lang="en-US" sz="2600" baseline="-25000" dirty="0" err="1">
                <a:solidFill>
                  <a:prstClr val="black"/>
                </a:solidFill>
                <a:latin typeface="Arial (Body)"/>
                <a:cs typeface="Arial (Body)"/>
              </a:rPr>
              <a:t>k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s.t.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 j = (</a:t>
            </a:r>
            <a:r>
              <a:rPr lang="en-US" sz="26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i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 + k + </a:t>
            </a:r>
            <a:r>
              <a:rPr lang="en-US" sz="2600" dirty="0">
                <a:solidFill>
                  <a:prstClr val="black"/>
                </a:solidFill>
                <a:latin typeface="Arial (Body)"/>
                <a:cs typeface="Arial (Body)"/>
              </a:rPr>
              <a:t>z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) mod H</a:t>
            </a:r>
          </a:p>
          <a:p>
            <a:pPr marL="91440" indent="-91440">
              <a:lnSpc>
                <a:spcPts val="3820"/>
              </a:lnSpc>
              <a:buFont typeface="Arial"/>
              <a:buChar char="•"/>
            </a:pPr>
            <a:r>
              <a:rPr lang="en-US" sz="2600" dirty="0">
                <a:solidFill>
                  <a:prstClr val="black"/>
                </a:solidFill>
                <a:latin typeface="Arial (Body)"/>
                <a:cs typeface="Arial (Body)"/>
              </a:rPr>
              <a:t> E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ach r: </a:t>
            </a:r>
            <a:r>
              <a:rPr lang="en-US" sz="26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mult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. as many block products as possible</a:t>
            </a:r>
          </a:p>
          <a:p>
            <a:pPr marL="548640" lvl="1" indent="-91440">
              <a:lnSpc>
                <a:spcPts val="3820"/>
              </a:lnSpc>
              <a:buFont typeface="Arial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 w/ 1 </a:t>
            </a:r>
            <a:r>
              <a:rPr lang="en-US" sz="26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proc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  doing 1 block product (+ partial aggregation)</a:t>
            </a:r>
            <a:endParaRPr lang="en-US" sz="2600" dirty="0">
              <a:solidFill>
                <a:prstClr val="black"/>
              </a:solidFill>
              <a:latin typeface="Arial (Body)"/>
              <a:cs typeface="Arial (Body)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53838" y="1758040"/>
            <a:ext cx="1499745" cy="1679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H</a:t>
            </a:r>
            <a:r>
              <a:rPr lang="en-US" sz="2600" baseline="30000" dirty="0" smtClean="0">
                <a:solidFill>
                  <a:prstClr val="black"/>
                </a:solidFill>
                <a:latin typeface="Arial (Body)"/>
                <a:cs typeface="Arial (Body)"/>
              </a:rPr>
              <a:t>3</a:t>
            </a:r>
            <a:endParaRPr lang="en-US" sz="2600" dirty="0">
              <a:solidFill>
                <a:prstClr val="black"/>
              </a:solidFill>
              <a:latin typeface="Arial (Body)"/>
              <a:cs typeface="Arial (Body)"/>
            </a:endParaRPr>
          </a:p>
          <a:p>
            <a:pPr algn="ctr">
              <a:lnSpc>
                <a:spcPct val="150000"/>
              </a:lnSpc>
            </a:pPr>
            <a:r>
              <a:rPr lang="en-US" sz="2200" dirty="0" smtClean="0">
                <a:solidFill>
                  <a:prstClr val="black"/>
                </a:solidFill>
                <a:latin typeface="Arial (Body)"/>
                <a:cs typeface="Arial (Body)"/>
              </a:rPr>
              <a:t>block products</a:t>
            </a:r>
            <a:endParaRPr lang="en-US" sz="2200" dirty="0">
              <a:solidFill>
                <a:prstClr val="black"/>
              </a:solidFill>
              <a:latin typeface="Arial (Body)"/>
              <a:cs typeface="Arial (Body)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920037" y="3410214"/>
            <a:ext cx="1756553" cy="768096"/>
            <a:chOff x="5507873" y="3536215"/>
            <a:chExt cx="2185416" cy="768096"/>
          </a:xfrm>
        </p:grpSpPr>
        <p:sp>
          <p:nvSpPr>
            <p:cNvPr id="61" name="Rounded Rectangle 60"/>
            <p:cNvSpPr/>
            <p:nvPr/>
          </p:nvSpPr>
          <p:spPr>
            <a:xfrm>
              <a:off x="5507873" y="3536215"/>
              <a:ext cx="2185416" cy="768096"/>
            </a:xfrm>
            <a:prstGeom prst="roundRect">
              <a:avLst/>
            </a:prstGeom>
            <a:noFill/>
            <a:ln w="22225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622923" y="3609776"/>
              <a:ext cx="1198929" cy="612648"/>
              <a:chOff x="2717943" y="1454623"/>
              <a:chExt cx="1198929" cy="612648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3481443" y="1520346"/>
                <a:ext cx="43542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black"/>
                    </a:solidFill>
                    <a:latin typeface="Arial"/>
                  </a:rPr>
                  <a:t>×</a:t>
                </a:r>
                <a:endParaRPr lang="en-US" sz="26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717943" y="1454623"/>
                <a:ext cx="838740" cy="61264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prstClr val="black"/>
                    </a:solidFill>
                    <a:latin typeface="Arial"/>
                  </a:rPr>
                  <a:t>A</a:t>
                </a:r>
                <a:r>
                  <a:rPr lang="en-US" sz="2200" baseline="-25000" dirty="0" smtClean="0">
                    <a:solidFill>
                      <a:prstClr val="black"/>
                    </a:solidFill>
                    <a:latin typeface="Arial"/>
                  </a:rPr>
                  <a:t>2</a:t>
                </a:r>
                <a:r>
                  <a:rPr lang="en-US" sz="2200" baseline="-25000" dirty="0">
                    <a:solidFill>
                      <a:prstClr val="black"/>
                    </a:solidFill>
                    <a:latin typeface="Arial"/>
                  </a:rPr>
                  <a:t>2</a:t>
                </a:r>
                <a:endParaRPr lang="en-US" sz="220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6777684" y="3591580"/>
              <a:ext cx="838740" cy="61264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B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</a:rPr>
                <a:t>2</a:t>
              </a:r>
              <a:r>
                <a:rPr lang="en-US" sz="2200" baseline="-25000" dirty="0">
                  <a:solidFill>
                    <a:prstClr val="black"/>
                  </a:solidFill>
                  <a:latin typeface="Arial"/>
                </a:rPr>
                <a:t>2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804263" y="2796574"/>
            <a:ext cx="1756553" cy="768096"/>
            <a:chOff x="5462727" y="3536215"/>
            <a:chExt cx="2185416" cy="768096"/>
          </a:xfrm>
        </p:grpSpPr>
        <p:sp>
          <p:nvSpPr>
            <p:cNvPr id="95" name="Rounded Rectangle 94"/>
            <p:cNvSpPr/>
            <p:nvPr/>
          </p:nvSpPr>
          <p:spPr>
            <a:xfrm>
              <a:off x="5462727" y="3536215"/>
              <a:ext cx="2185416" cy="768096"/>
            </a:xfrm>
            <a:prstGeom prst="roundRect">
              <a:avLst/>
            </a:prstGeom>
            <a:noFill/>
            <a:ln w="22225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5622923" y="3609776"/>
              <a:ext cx="1198929" cy="612648"/>
              <a:chOff x="2717943" y="1454623"/>
              <a:chExt cx="1198929" cy="612648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3481443" y="1520346"/>
                <a:ext cx="43542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black"/>
                    </a:solidFill>
                    <a:latin typeface="Arial"/>
                  </a:rPr>
                  <a:t>×</a:t>
                </a:r>
                <a:endParaRPr lang="en-US" sz="26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717943" y="1454623"/>
                <a:ext cx="838740" cy="61264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prstClr val="black"/>
                    </a:solidFill>
                    <a:latin typeface="Arial"/>
                  </a:rPr>
                  <a:t>A</a:t>
                </a:r>
                <a:r>
                  <a:rPr lang="en-US" sz="2200" baseline="-25000" dirty="0" smtClean="0">
                    <a:solidFill>
                      <a:prstClr val="black"/>
                    </a:solidFill>
                    <a:latin typeface="Arial"/>
                  </a:rPr>
                  <a:t>H</a:t>
                </a:r>
                <a:r>
                  <a:rPr lang="en-US" sz="2200" baseline="-25000" dirty="0">
                    <a:solidFill>
                      <a:prstClr val="black"/>
                    </a:solidFill>
                    <a:latin typeface="Arial"/>
                  </a:rPr>
                  <a:t>H</a:t>
                </a:r>
                <a:endParaRPr lang="en-US" sz="220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97" name="Rectangle 96"/>
            <p:cNvSpPr/>
            <p:nvPr/>
          </p:nvSpPr>
          <p:spPr>
            <a:xfrm>
              <a:off x="6777684" y="3591580"/>
              <a:ext cx="838740" cy="61264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prstClr val="black"/>
                  </a:solidFill>
                  <a:latin typeface="Arial"/>
                </a:rPr>
                <a:t>B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</a:rPr>
                <a:t>HH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820065" y="1350291"/>
            <a:ext cx="1756553" cy="768096"/>
            <a:chOff x="5507873" y="3536215"/>
            <a:chExt cx="2185416" cy="768096"/>
          </a:xfrm>
        </p:grpSpPr>
        <p:sp>
          <p:nvSpPr>
            <p:cNvPr id="101" name="Rounded Rectangle 100"/>
            <p:cNvSpPr/>
            <p:nvPr/>
          </p:nvSpPr>
          <p:spPr>
            <a:xfrm>
              <a:off x="5507873" y="3536215"/>
              <a:ext cx="2185416" cy="768096"/>
            </a:xfrm>
            <a:prstGeom prst="roundRect">
              <a:avLst/>
            </a:prstGeom>
            <a:noFill/>
            <a:ln w="22225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5622923" y="3609776"/>
              <a:ext cx="1198929" cy="612648"/>
              <a:chOff x="2717943" y="1454623"/>
              <a:chExt cx="1198929" cy="612648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3481443" y="1520346"/>
                <a:ext cx="43542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black"/>
                    </a:solidFill>
                    <a:latin typeface="Arial"/>
                  </a:rPr>
                  <a:t>×</a:t>
                </a:r>
                <a:endParaRPr lang="en-US" sz="26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717943" y="1454623"/>
                <a:ext cx="838740" cy="61264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prstClr val="black"/>
                    </a:solidFill>
                    <a:latin typeface="Arial"/>
                  </a:rPr>
                  <a:t>A</a:t>
                </a:r>
                <a:r>
                  <a:rPr lang="en-US" sz="2200" baseline="-25000" dirty="0" smtClean="0">
                    <a:solidFill>
                      <a:prstClr val="black"/>
                    </a:solidFill>
                    <a:latin typeface="Arial"/>
                  </a:rPr>
                  <a:t>H1</a:t>
                </a:r>
                <a:endParaRPr lang="en-US" sz="220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03" name="Rectangle 102"/>
            <p:cNvSpPr/>
            <p:nvPr/>
          </p:nvSpPr>
          <p:spPr>
            <a:xfrm>
              <a:off x="6777684" y="3591580"/>
              <a:ext cx="838740" cy="61264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B</a:t>
              </a:r>
              <a:r>
                <a:rPr lang="en-US" sz="2200" baseline="-25000" dirty="0">
                  <a:solidFill>
                    <a:prstClr val="black"/>
                  </a:solidFill>
                  <a:latin typeface="Arial"/>
                </a:rPr>
                <a:t>2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</a:rPr>
                <a:t>H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631862" y="1069740"/>
            <a:ext cx="1756553" cy="768096"/>
            <a:chOff x="5507873" y="3536215"/>
            <a:chExt cx="2185416" cy="768096"/>
          </a:xfrm>
        </p:grpSpPr>
        <p:sp>
          <p:nvSpPr>
            <p:cNvPr id="107" name="Rounded Rectangle 106"/>
            <p:cNvSpPr/>
            <p:nvPr/>
          </p:nvSpPr>
          <p:spPr>
            <a:xfrm>
              <a:off x="5507873" y="3536215"/>
              <a:ext cx="2185416" cy="768096"/>
            </a:xfrm>
            <a:prstGeom prst="roundRect">
              <a:avLst/>
            </a:prstGeom>
            <a:noFill/>
            <a:ln w="22225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5622923" y="3609776"/>
              <a:ext cx="1198929" cy="612648"/>
              <a:chOff x="2717943" y="1454623"/>
              <a:chExt cx="1198929" cy="612648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3481443" y="1520346"/>
                <a:ext cx="43542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black"/>
                    </a:solidFill>
                    <a:latin typeface="Arial"/>
                  </a:rPr>
                  <a:t>×</a:t>
                </a:r>
                <a:endParaRPr lang="en-US" sz="26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717943" y="1454623"/>
                <a:ext cx="838740" cy="61264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prstClr val="black"/>
                    </a:solidFill>
                    <a:latin typeface="Arial"/>
                  </a:rPr>
                  <a:t>A</a:t>
                </a:r>
                <a:r>
                  <a:rPr lang="en-US" sz="2200" baseline="-25000" dirty="0" smtClean="0">
                    <a:solidFill>
                      <a:prstClr val="black"/>
                    </a:solidFill>
                    <a:latin typeface="Arial"/>
                  </a:rPr>
                  <a:t>1</a:t>
                </a:r>
                <a:r>
                  <a:rPr lang="en-US" sz="2200" baseline="-25000" dirty="0">
                    <a:solidFill>
                      <a:prstClr val="black"/>
                    </a:solidFill>
                    <a:latin typeface="Arial"/>
                  </a:rPr>
                  <a:t>2</a:t>
                </a:r>
                <a:endParaRPr lang="en-US" sz="220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09" name="Rectangle 108"/>
            <p:cNvSpPr/>
            <p:nvPr/>
          </p:nvSpPr>
          <p:spPr>
            <a:xfrm>
              <a:off x="6777684" y="3591580"/>
              <a:ext cx="838740" cy="61264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B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</a:rPr>
                <a:t>2</a:t>
              </a:r>
              <a:r>
                <a:rPr lang="en-US" sz="2200" baseline="-25000" dirty="0">
                  <a:solidFill>
                    <a:prstClr val="black"/>
                  </a:solidFill>
                  <a:latin typeface="Arial"/>
                </a:rPr>
                <a:t>1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575848" y="2295115"/>
            <a:ext cx="1756553" cy="768096"/>
            <a:chOff x="5507873" y="3536215"/>
            <a:chExt cx="2185416" cy="768096"/>
          </a:xfrm>
        </p:grpSpPr>
        <p:sp>
          <p:nvSpPr>
            <p:cNvPr id="113" name="Rounded Rectangle 112"/>
            <p:cNvSpPr/>
            <p:nvPr/>
          </p:nvSpPr>
          <p:spPr>
            <a:xfrm>
              <a:off x="5507873" y="3536215"/>
              <a:ext cx="2185416" cy="768096"/>
            </a:xfrm>
            <a:prstGeom prst="roundRect">
              <a:avLst/>
            </a:prstGeom>
            <a:noFill/>
            <a:ln w="22225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5622923" y="3609776"/>
              <a:ext cx="1198929" cy="612648"/>
              <a:chOff x="2717943" y="1454623"/>
              <a:chExt cx="1198929" cy="612648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3481443" y="1520346"/>
                <a:ext cx="43542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black"/>
                    </a:solidFill>
                    <a:latin typeface="Arial"/>
                  </a:rPr>
                  <a:t>×</a:t>
                </a:r>
                <a:endParaRPr lang="en-US" sz="26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717943" y="1454623"/>
                <a:ext cx="838740" cy="61264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prstClr val="black"/>
                    </a:solidFill>
                    <a:latin typeface="Arial"/>
                  </a:rPr>
                  <a:t>A</a:t>
                </a:r>
                <a:r>
                  <a:rPr lang="en-US" sz="2200" baseline="-25000" dirty="0" smtClean="0">
                    <a:solidFill>
                      <a:prstClr val="black"/>
                    </a:solidFill>
                    <a:latin typeface="Arial"/>
                  </a:rPr>
                  <a:t>3</a:t>
                </a:r>
                <a:r>
                  <a:rPr lang="en-US" sz="2200" baseline="-25000" dirty="0">
                    <a:solidFill>
                      <a:prstClr val="black"/>
                    </a:solidFill>
                    <a:latin typeface="Arial"/>
                  </a:rPr>
                  <a:t>7</a:t>
                </a:r>
                <a:endParaRPr lang="en-US" sz="220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5" name="Rectangle 114"/>
            <p:cNvSpPr/>
            <p:nvPr/>
          </p:nvSpPr>
          <p:spPr>
            <a:xfrm>
              <a:off x="6777684" y="3591580"/>
              <a:ext cx="838740" cy="61264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B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</a:rPr>
                <a:t>7</a:t>
              </a:r>
              <a:r>
                <a:rPr lang="en-US" sz="2200" baseline="-25000" dirty="0">
                  <a:solidFill>
                    <a:prstClr val="black"/>
                  </a:solidFill>
                  <a:latin typeface="Arial"/>
                </a:rPr>
                <a:t>4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438573" y="1169823"/>
            <a:ext cx="1756553" cy="768096"/>
            <a:chOff x="5507873" y="3536215"/>
            <a:chExt cx="2185416" cy="768096"/>
          </a:xfrm>
        </p:grpSpPr>
        <p:sp>
          <p:nvSpPr>
            <p:cNvPr id="119" name="Rounded Rectangle 118"/>
            <p:cNvSpPr/>
            <p:nvPr/>
          </p:nvSpPr>
          <p:spPr>
            <a:xfrm>
              <a:off x="5507873" y="3536215"/>
              <a:ext cx="2185416" cy="768096"/>
            </a:xfrm>
            <a:prstGeom prst="roundRect">
              <a:avLst/>
            </a:prstGeom>
            <a:noFill/>
            <a:ln w="22225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5622923" y="3609776"/>
              <a:ext cx="1198929" cy="612648"/>
              <a:chOff x="2717943" y="1454623"/>
              <a:chExt cx="1198929" cy="612648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3481443" y="1520346"/>
                <a:ext cx="43542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black"/>
                    </a:solidFill>
                    <a:latin typeface="Arial"/>
                  </a:rPr>
                  <a:t>×</a:t>
                </a:r>
                <a:endParaRPr lang="en-US" sz="26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2717943" y="1454623"/>
                <a:ext cx="838740" cy="61264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prstClr val="black"/>
                    </a:solidFill>
                    <a:latin typeface="Arial"/>
                  </a:rPr>
                  <a:t>A</a:t>
                </a:r>
                <a:r>
                  <a:rPr lang="en-US" sz="2200" baseline="-25000" dirty="0" smtClean="0">
                    <a:solidFill>
                      <a:prstClr val="black"/>
                    </a:solidFill>
                    <a:latin typeface="Arial"/>
                  </a:rPr>
                  <a:t>1</a:t>
                </a:r>
                <a:r>
                  <a:rPr lang="en-US" sz="2200" baseline="-25000" dirty="0">
                    <a:solidFill>
                      <a:prstClr val="black"/>
                    </a:solidFill>
                    <a:latin typeface="Arial"/>
                  </a:rPr>
                  <a:t>1</a:t>
                </a:r>
                <a:endParaRPr lang="en-US" sz="220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21" name="Rectangle 120"/>
            <p:cNvSpPr/>
            <p:nvPr/>
          </p:nvSpPr>
          <p:spPr>
            <a:xfrm>
              <a:off x="6777684" y="3591580"/>
              <a:ext cx="838740" cy="61264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B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</a:rPr>
                <a:t>1</a:t>
              </a:r>
              <a:r>
                <a:rPr lang="en-US" sz="2200" baseline="-25000" dirty="0">
                  <a:solidFill>
                    <a:prstClr val="black"/>
                  </a:solidFill>
                  <a:latin typeface="Arial"/>
                </a:rPr>
                <a:t>1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702645" y="3226512"/>
            <a:ext cx="1756553" cy="768096"/>
            <a:chOff x="5507873" y="3536215"/>
            <a:chExt cx="2185416" cy="768096"/>
          </a:xfrm>
        </p:grpSpPr>
        <p:sp>
          <p:nvSpPr>
            <p:cNvPr id="125" name="Rounded Rectangle 124"/>
            <p:cNvSpPr/>
            <p:nvPr/>
          </p:nvSpPr>
          <p:spPr>
            <a:xfrm>
              <a:off x="5507873" y="3536215"/>
              <a:ext cx="2185416" cy="768096"/>
            </a:xfrm>
            <a:prstGeom prst="roundRect">
              <a:avLst/>
            </a:prstGeom>
            <a:noFill/>
            <a:ln w="22225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5622923" y="3609776"/>
              <a:ext cx="1198929" cy="612648"/>
              <a:chOff x="2717943" y="1454623"/>
              <a:chExt cx="1198929" cy="612648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3481443" y="1520346"/>
                <a:ext cx="43542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black"/>
                    </a:solidFill>
                    <a:latin typeface="Arial"/>
                  </a:rPr>
                  <a:t>×</a:t>
                </a:r>
                <a:endParaRPr lang="en-US" sz="26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2717943" y="1454623"/>
                <a:ext cx="838740" cy="61264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prstClr val="black"/>
                    </a:solidFill>
                    <a:latin typeface="Arial"/>
                  </a:rPr>
                  <a:t>A</a:t>
                </a:r>
                <a:r>
                  <a:rPr lang="en-US" sz="2200" baseline="-25000" dirty="0" smtClean="0">
                    <a:solidFill>
                      <a:prstClr val="black"/>
                    </a:solidFill>
                    <a:latin typeface="Arial"/>
                  </a:rPr>
                  <a:t>5</a:t>
                </a:r>
                <a:r>
                  <a:rPr lang="en-US" sz="2200" baseline="-25000" dirty="0">
                    <a:solidFill>
                      <a:prstClr val="black"/>
                    </a:solidFill>
                    <a:latin typeface="Arial"/>
                  </a:rPr>
                  <a:t>9</a:t>
                </a:r>
                <a:endParaRPr lang="en-US" sz="220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27" name="Rectangle 126"/>
            <p:cNvSpPr/>
            <p:nvPr/>
          </p:nvSpPr>
          <p:spPr>
            <a:xfrm>
              <a:off x="6777684" y="3591580"/>
              <a:ext cx="838740" cy="61264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B</a:t>
              </a:r>
              <a:r>
                <a:rPr lang="en-US" sz="2200" baseline="-25000" dirty="0">
                  <a:solidFill>
                    <a:prstClr val="black"/>
                  </a:solidFill>
                  <a:latin typeface="Arial"/>
                </a:rPr>
                <a:t>9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</a:rPr>
                <a:t>H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30" name="Rectangle 129"/>
          <p:cNvSpPr/>
          <p:nvPr/>
        </p:nvSpPr>
        <p:spPr>
          <a:xfrm>
            <a:off x="6417482" y="3361436"/>
            <a:ext cx="1053388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r-IN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…</a:t>
            </a:r>
            <a:endParaRPr lang="en-US" sz="2200" dirty="0">
              <a:solidFill>
                <a:prstClr val="black"/>
              </a:solidFill>
              <a:latin typeface="Arial (Body)"/>
              <a:cs typeface="Arial (Body)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1252064" y="785440"/>
            <a:ext cx="7825735" cy="3605362"/>
          </a:xfrm>
          <a:prstGeom prst="roundRect">
            <a:avLst/>
          </a:prstGeom>
          <a:ln w="190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1348346" y="884387"/>
            <a:ext cx="3323735" cy="3382217"/>
          </a:xfrm>
          <a:custGeom>
            <a:avLst/>
            <a:gdLst>
              <a:gd name="connsiteX0" fmla="*/ 1191787 w 3508692"/>
              <a:gd name="connsiteY0" fmla="*/ 372051 h 3644682"/>
              <a:gd name="connsiteX1" fmla="*/ 73371 w 3508692"/>
              <a:gd name="connsiteY1" fmla="*/ 3386349 h 3644682"/>
              <a:gd name="connsiteX2" fmla="*/ 3276970 w 3508692"/>
              <a:gd name="connsiteY2" fmla="*/ 3139897 h 3644682"/>
              <a:gd name="connsiteX3" fmla="*/ 3030539 w 3508692"/>
              <a:gd name="connsiteY3" fmla="*/ 353094 h 3644682"/>
              <a:gd name="connsiteX4" fmla="*/ 1191787 w 3508692"/>
              <a:gd name="connsiteY4" fmla="*/ 372051 h 364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8692" h="3644682">
                <a:moveTo>
                  <a:pt x="1191787" y="372051"/>
                </a:moveTo>
                <a:cubicBezTo>
                  <a:pt x="698926" y="877593"/>
                  <a:pt x="-274159" y="2925041"/>
                  <a:pt x="73371" y="3386349"/>
                </a:cubicBezTo>
                <a:cubicBezTo>
                  <a:pt x="420901" y="3847657"/>
                  <a:pt x="2784109" y="3645439"/>
                  <a:pt x="3276970" y="3139897"/>
                </a:cubicBezTo>
                <a:cubicBezTo>
                  <a:pt x="3769831" y="2634355"/>
                  <a:pt x="3374910" y="814402"/>
                  <a:pt x="3030539" y="353094"/>
                </a:cubicBezTo>
                <a:cubicBezTo>
                  <a:pt x="2686168" y="-108214"/>
                  <a:pt x="1684648" y="-133491"/>
                  <a:pt x="1191787" y="372051"/>
                </a:cubicBezTo>
                <a:close/>
              </a:path>
            </a:pathLst>
          </a:custGeom>
          <a:solidFill>
            <a:schemeClr val="bg2">
              <a:lumMod val="75000"/>
              <a:alpha val="29000"/>
            </a:schemeClr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4320852" y="902027"/>
            <a:ext cx="4681757" cy="1452919"/>
          </a:xfrm>
          <a:custGeom>
            <a:avLst/>
            <a:gdLst>
              <a:gd name="connsiteX0" fmla="*/ 364118 w 4937608"/>
              <a:gd name="connsiteY0" fmla="*/ 168921 h 1452919"/>
              <a:gd name="connsiteX1" fmla="*/ 629505 w 4937608"/>
              <a:gd name="connsiteY1" fmla="*/ 984109 h 1452919"/>
              <a:gd name="connsiteX2" fmla="*/ 4667177 w 4937608"/>
              <a:gd name="connsiteY2" fmla="*/ 1420139 h 1452919"/>
              <a:gd name="connsiteX3" fmla="*/ 4098490 w 4937608"/>
              <a:gd name="connsiteY3" fmla="*/ 112048 h 1452919"/>
              <a:gd name="connsiteX4" fmla="*/ 364118 w 4937608"/>
              <a:gd name="connsiteY4" fmla="*/ 168921 h 14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7608" h="1452919">
                <a:moveTo>
                  <a:pt x="364118" y="168921"/>
                </a:moveTo>
                <a:cubicBezTo>
                  <a:pt x="-214046" y="314264"/>
                  <a:pt x="-87671" y="775573"/>
                  <a:pt x="629505" y="984109"/>
                </a:cubicBezTo>
                <a:cubicBezTo>
                  <a:pt x="1346681" y="1192645"/>
                  <a:pt x="4089013" y="1565482"/>
                  <a:pt x="4667177" y="1420139"/>
                </a:cubicBezTo>
                <a:cubicBezTo>
                  <a:pt x="5245341" y="1274796"/>
                  <a:pt x="4821985" y="320584"/>
                  <a:pt x="4098490" y="112048"/>
                </a:cubicBezTo>
                <a:cubicBezTo>
                  <a:pt x="3374995" y="-96488"/>
                  <a:pt x="942282" y="23578"/>
                  <a:pt x="364118" y="168921"/>
                </a:cubicBezTo>
                <a:close/>
              </a:path>
            </a:pathLst>
          </a:custGeom>
          <a:solidFill>
            <a:schemeClr val="bg2">
              <a:lumMod val="75000"/>
              <a:alpha val="29000"/>
            </a:schemeClr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6088115" y="1278764"/>
            <a:ext cx="1053388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r-IN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…</a:t>
            </a:r>
            <a:endParaRPr lang="en-US" sz="2200" dirty="0">
              <a:solidFill>
                <a:prstClr val="black"/>
              </a:solidFill>
              <a:latin typeface="Arial (Body)"/>
              <a:cs typeface="Arial (Body)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702645" y="2453669"/>
            <a:ext cx="766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</a:rPr>
              <a:t>r = 1</a:t>
            </a:r>
            <a:endParaRPr lang="en-US" sz="22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848189" y="2821512"/>
            <a:ext cx="766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</a:rPr>
              <a:t>r = 1</a:t>
            </a:r>
            <a:endParaRPr lang="en-US" sz="22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529228" y="909661"/>
            <a:ext cx="766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</a:rPr>
              <a:t>r = 2</a:t>
            </a:r>
            <a:endParaRPr lang="en-US" sz="22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142" name="Freeform 141"/>
          <p:cNvSpPr/>
          <p:nvPr/>
        </p:nvSpPr>
        <p:spPr>
          <a:xfrm>
            <a:off x="4618889" y="2368676"/>
            <a:ext cx="4370748" cy="1855469"/>
          </a:xfrm>
          <a:custGeom>
            <a:avLst/>
            <a:gdLst>
              <a:gd name="connsiteX0" fmla="*/ 1251275 w 5015083"/>
              <a:gd name="connsiteY0" fmla="*/ 266396 h 2035775"/>
              <a:gd name="connsiteX1" fmla="*/ 175701 w 5015083"/>
              <a:gd name="connsiteY1" fmla="*/ 1950931 h 2035775"/>
              <a:gd name="connsiteX2" fmla="*/ 4763090 w 5015083"/>
              <a:gd name="connsiteY2" fmla="*/ 1614024 h 2035775"/>
              <a:gd name="connsiteX3" fmla="*/ 4076277 w 5015083"/>
              <a:gd name="connsiteY3" fmla="*/ 136817 h 2035775"/>
              <a:gd name="connsiteX4" fmla="*/ 1251275 w 5015083"/>
              <a:gd name="connsiteY4" fmla="*/ 266396 h 203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5083" h="2035775">
                <a:moveTo>
                  <a:pt x="1251275" y="266396"/>
                </a:moveTo>
                <a:cubicBezTo>
                  <a:pt x="601179" y="568748"/>
                  <a:pt x="-409601" y="1726326"/>
                  <a:pt x="175701" y="1950931"/>
                </a:cubicBezTo>
                <a:cubicBezTo>
                  <a:pt x="761003" y="2175536"/>
                  <a:pt x="4112994" y="1916376"/>
                  <a:pt x="4763090" y="1614024"/>
                </a:cubicBezTo>
                <a:cubicBezTo>
                  <a:pt x="5413186" y="1311672"/>
                  <a:pt x="4668059" y="357102"/>
                  <a:pt x="4076277" y="136817"/>
                </a:cubicBezTo>
                <a:cubicBezTo>
                  <a:pt x="3484495" y="-83468"/>
                  <a:pt x="1901371" y="-35956"/>
                  <a:pt x="1251275" y="266396"/>
                </a:cubicBezTo>
                <a:close/>
              </a:path>
            </a:pathLst>
          </a:custGeom>
          <a:solidFill>
            <a:schemeClr val="bg2">
              <a:lumMod val="75000"/>
              <a:alpha val="29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485816" y="1965537"/>
            <a:ext cx="1053388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r-IN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…</a:t>
            </a:r>
            <a:endParaRPr lang="en-US" sz="2200" dirty="0">
              <a:solidFill>
                <a:prstClr val="black"/>
              </a:solidFill>
              <a:latin typeface="Arial (Body)"/>
              <a:cs typeface="Arial (Body)"/>
            </a:endParaRPr>
          </a:p>
        </p:txBody>
      </p:sp>
      <p:sp>
        <p:nvSpPr>
          <p:cNvPr id="144" name="Title 1"/>
          <p:cNvSpPr txBox="1">
            <a:spLocks/>
          </p:cNvSpPr>
          <p:nvPr/>
        </p:nvSpPr>
        <p:spPr>
          <a:xfrm>
            <a:off x="12960" y="6466440"/>
            <a:ext cx="8989649" cy="361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prstClr val="black"/>
                </a:solidFill>
                <a:latin typeface="Arial (Body)"/>
                <a:cs typeface="Arial (Body)"/>
              </a:rPr>
              <a:t>[McColl &amp; </a:t>
            </a:r>
            <a:r>
              <a:rPr lang="en-US" sz="14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Tiskin</a:t>
            </a:r>
            <a:r>
              <a:rPr lang="en-US" sz="1400" dirty="0" smtClean="0">
                <a:solidFill>
                  <a:prstClr val="black"/>
                </a:solidFill>
                <a:latin typeface="Arial (Body)"/>
                <a:cs typeface="Arial (Body)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Algoritmica</a:t>
            </a:r>
            <a:r>
              <a:rPr lang="en-US" sz="1400" dirty="0" smtClean="0">
                <a:solidFill>
                  <a:prstClr val="black"/>
                </a:solidFill>
                <a:latin typeface="Arial (Body)"/>
                <a:cs typeface="Arial (Body)"/>
              </a:rPr>
              <a:t>, 1999], [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</a:rPr>
              <a:t>Pietracaprina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 et. al., ICS, 2012] 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62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7" grpId="0" animBg="1"/>
      <p:bldP spid="139" grpId="0"/>
      <p:bldP spid="140" grpId="0"/>
      <p:bldP spid="141" grpId="0"/>
      <p:bldP spid="142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 txBox="1">
            <a:spLocks/>
          </p:cNvSpPr>
          <p:nvPr/>
        </p:nvSpPr>
        <p:spPr>
          <a:xfrm>
            <a:off x="0" y="-218232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Arial (Body)"/>
                <a:cs typeface="Arial (Body)"/>
              </a:rPr>
              <a:t>Example Groups</a:t>
            </a:r>
            <a:endParaRPr lang="en-US" sz="4000" dirty="0">
              <a:solidFill>
                <a:prstClr val="black"/>
              </a:solidFill>
              <a:latin typeface="Arial (Body)"/>
              <a:cs typeface="Arial (Body)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760181"/>
              </p:ext>
            </p:extLst>
          </p:nvPr>
        </p:nvGraphicFramePr>
        <p:xfrm>
          <a:off x="652006" y="1437565"/>
          <a:ext cx="163341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928817"/>
              </p:ext>
            </p:extLst>
          </p:nvPr>
        </p:nvGraphicFramePr>
        <p:xfrm>
          <a:off x="652006" y="2743689"/>
          <a:ext cx="163341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B7D7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58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B60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D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2006" y="898891"/>
            <a:ext cx="163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"/>
              </a:rPr>
              <a:t>G</a:t>
            </a:r>
            <a:r>
              <a:rPr lang="en-US" sz="2400" baseline="-25000" dirty="0">
                <a:solidFill>
                  <a:prstClr val="black"/>
                </a:solidFill>
                <a:latin typeface="Arial"/>
              </a:rPr>
              <a:t>0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996841"/>
              </p:ext>
            </p:extLst>
          </p:nvPr>
        </p:nvGraphicFramePr>
        <p:xfrm>
          <a:off x="652006" y="4175173"/>
          <a:ext cx="1633419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34827" y="5460488"/>
            <a:ext cx="8712397" cy="9536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228600" rtlCol="0">
            <a:spAutoFit/>
          </a:bodyPr>
          <a:lstStyle/>
          <a:p>
            <a:pPr algn="ctr">
              <a:lnSpc>
                <a:spcPts val="566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Each group has exactly 1 block-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mult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for one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28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ij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block</a:t>
            </a:r>
            <a:endParaRPr lang="en-US" sz="2800" dirty="0">
              <a:solidFill>
                <a:srgbClr val="FF0000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61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 txBox="1">
            <a:spLocks/>
          </p:cNvSpPr>
          <p:nvPr/>
        </p:nvSpPr>
        <p:spPr>
          <a:xfrm>
            <a:off x="0" y="-218232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Arial (Body)"/>
                <a:cs typeface="Arial (Body)"/>
              </a:rPr>
              <a:t>Example Groups</a:t>
            </a:r>
            <a:endParaRPr lang="en-US" sz="4000" dirty="0">
              <a:solidFill>
                <a:prstClr val="black"/>
              </a:solidFill>
              <a:latin typeface="Arial (Body)"/>
              <a:cs typeface="Arial (Body)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238262"/>
              </p:ext>
            </p:extLst>
          </p:nvPr>
        </p:nvGraphicFramePr>
        <p:xfrm>
          <a:off x="652006" y="1437565"/>
          <a:ext cx="163341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443019"/>
              </p:ext>
            </p:extLst>
          </p:nvPr>
        </p:nvGraphicFramePr>
        <p:xfrm>
          <a:off x="652006" y="2743689"/>
          <a:ext cx="163341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B7D7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58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B60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D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2006" y="898891"/>
            <a:ext cx="163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"/>
              </a:rPr>
              <a:t>G</a:t>
            </a:r>
            <a:r>
              <a:rPr lang="en-US" sz="2400" baseline="-25000" dirty="0">
                <a:solidFill>
                  <a:prstClr val="black"/>
                </a:solidFill>
                <a:latin typeface="Arial"/>
              </a:rPr>
              <a:t>0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720580"/>
              </p:ext>
            </p:extLst>
          </p:nvPr>
        </p:nvGraphicFramePr>
        <p:xfrm>
          <a:off x="2828128" y="1437565"/>
          <a:ext cx="163341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259054"/>
              </p:ext>
            </p:extLst>
          </p:nvPr>
        </p:nvGraphicFramePr>
        <p:xfrm>
          <a:off x="2828128" y="2743689"/>
          <a:ext cx="163341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C6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BF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58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B60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82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D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828128" y="898891"/>
            <a:ext cx="163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"/>
              </a:rPr>
              <a:t>G</a:t>
            </a:r>
            <a:r>
              <a:rPr lang="en-US" sz="2400" baseline="-25000" dirty="0" smtClean="0">
                <a:solidFill>
                  <a:prstClr val="black"/>
                </a:solidFill>
                <a:latin typeface="Arial"/>
              </a:rPr>
              <a:t>1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775741"/>
              </p:ext>
            </p:extLst>
          </p:nvPr>
        </p:nvGraphicFramePr>
        <p:xfrm>
          <a:off x="5004250" y="1437565"/>
          <a:ext cx="163341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55551"/>
              </p:ext>
            </p:extLst>
          </p:nvPr>
        </p:nvGraphicFramePr>
        <p:xfrm>
          <a:off x="5004250" y="2743689"/>
          <a:ext cx="163341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C6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B6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D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5816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DE2"/>
                    </a:solidFill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004250" y="898891"/>
            <a:ext cx="163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"/>
              </a:rPr>
              <a:t>G</a:t>
            </a:r>
            <a:r>
              <a:rPr lang="en-US" sz="2400" baseline="-25000" dirty="0">
                <a:solidFill>
                  <a:prstClr val="black"/>
                </a:solidFill>
                <a:latin typeface="Arial"/>
              </a:rPr>
              <a:t>2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543342"/>
              </p:ext>
            </p:extLst>
          </p:nvPr>
        </p:nvGraphicFramePr>
        <p:xfrm>
          <a:off x="7154972" y="2743689"/>
          <a:ext cx="163341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180372" y="898891"/>
            <a:ext cx="163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"/>
              </a:rPr>
              <a:t>G</a:t>
            </a:r>
            <a:r>
              <a:rPr lang="en-US" sz="2400" baseline="-25000" dirty="0">
                <a:solidFill>
                  <a:prstClr val="black"/>
                </a:solidFill>
                <a:latin typeface="Arial"/>
              </a:rPr>
              <a:t>3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418407"/>
              </p:ext>
            </p:extLst>
          </p:nvPr>
        </p:nvGraphicFramePr>
        <p:xfrm>
          <a:off x="7137841" y="1437565"/>
          <a:ext cx="163341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34827" y="5460488"/>
            <a:ext cx="8712397" cy="9536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228600" rtlCol="0">
            <a:spAutoFit/>
          </a:bodyPr>
          <a:lstStyle/>
          <a:p>
            <a:pPr algn="ctr">
              <a:lnSpc>
                <a:spcPts val="566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Each group has exactly 1 block-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mult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for one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28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ij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block</a:t>
            </a:r>
            <a:endParaRPr lang="en-US" sz="2800" dirty="0">
              <a:solidFill>
                <a:srgbClr val="FF0000"/>
              </a:solidFill>
              <a:latin typeface="Arial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447514"/>
              </p:ext>
            </p:extLst>
          </p:nvPr>
        </p:nvGraphicFramePr>
        <p:xfrm>
          <a:off x="652006" y="4175173"/>
          <a:ext cx="1633419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146365"/>
              </p:ext>
            </p:extLst>
          </p:nvPr>
        </p:nvGraphicFramePr>
        <p:xfrm>
          <a:off x="2828128" y="4197446"/>
          <a:ext cx="1633419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43464"/>
              </p:ext>
            </p:extLst>
          </p:nvPr>
        </p:nvGraphicFramePr>
        <p:xfrm>
          <a:off x="5004250" y="4197446"/>
          <a:ext cx="1633419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727556"/>
              </p:ext>
            </p:extLst>
          </p:nvPr>
        </p:nvGraphicFramePr>
        <p:xfrm>
          <a:off x="7150541" y="4197446"/>
          <a:ext cx="1633419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894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 txBox="1">
            <a:spLocks/>
          </p:cNvSpPr>
          <p:nvPr/>
        </p:nvSpPr>
        <p:spPr>
          <a:xfrm>
            <a:off x="0" y="-218232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Arial (Body)"/>
                <a:cs typeface="Arial (Body)"/>
              </a:rPr>
              <a:t>Example 1: p=H</a:t>
            </a:r>
            <a:r>
              <a:rPr lang="en-US" sz="4000" baseline="30000" dirty="0" smtClean="0">
                <a:solidFill>
                  <a:prstClr val="black"/>
                </a:solidFill>
                <a:latin typeface="Arial (Body)"/>
                <a:cs typeface="Arial (Body)"/>
              </a:rPr>
              <a:t>2</a:t>
            </a:r>
            <a:r>
              <a:rPr lang="en-US" sz="4000" dirty="0" smtClean="0">
                <a:solidFill>
                  <a:prstClr val="black"/>
                </a:solidFill>
                <a:latin typeface="Arial (Body)"/>
                <a:cs typeface="Arial (Body)"/>
              </a:rPr>
              <a:t> (H=4, p=16)</a:t>
            </a:r>
            <a:endParaRPr lang="en-US" sz="4000" dirty="0">
              <a:solidFill>
                <a:prstClr val="black"/>
              </a:solidFill>
              <a:latin typeface="Arial (Body)"/>
              <a:cs typeface="Arial (Body)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147078"/>
              </p:ext>
            </p:extLst>
          </p:nvPr>
        </p:nvGraphicFramePr>
        <p:xfrm>
          <a:off x="652006" y="1570218"/>
          <a:ext cx="2078493" cy="1581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7"/>
                <a:gridCol w="522022"/>
                <a:gridCol w="522022"/>
                <a:gridCol w="522022"/>
              </a:tblGrid>
              <a:tr h="3953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953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953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3953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007819"/>
              </p:ext>
            </p:extLst>
          </p:nvPr>
        </p:nvGraphicFramePr>
        <p:xfrm>
          <a:off x="652006" y="3883859"/>
          <a:ext cx="2078493" cy="1581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7"/>
                <a:gridCol w="522022"/>
                <a:gridCol w="522022"/>
                <a:gridCol w="522022"/>
              </a:tblGrid>
              <a:tr h="39534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B7D7"/>
                    </a:solidFill>
                  </a:tcPr>
                </a:tc>
              </a:tr>
              <a:tr h="39534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9534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58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B60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</a:tr>
              <a:tr h="39534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D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2006" y="1031544"/>
            <a:ext cx="163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"/>
              </a:rPr>
              <a:t>G</a:t>
            </a:r>
            <a:r>
              <a:rPr lang="en-US" sz="2400" baseline="-25000" dirty="0">
                <a:solidFill>
                  <a:prstClr val="black"/>
                </a:solidFill>
                <a:latin typeface="Arial"/>
              </a:rPr>
              <a:t>0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5" name="Straight Connector 14"/>
          <p:cNvCxnSpPr>
            <a:endCxn id="17" idx="1"/>
          </p:cNvCxnSpPr>
          <p:nvPr/>
        </p:nvCxnSpPr>
        <p:spPr>
          <a:xfrm>
            <a:off x="1028700" y="1854200"/>
            <a:ext cx="3673652" cy="34455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7" idx="1"/>
          </p:cNvCxnSpPr>
          <p:nvPr/>
        </p:nvCxnSpPr>
        <p:spPr>
          <a:xfrm flipV="1">
            <a:off x="1028700" y="2198756"/>
            <a:ext cx="3673652" cy="188374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702352" y="1947296"/>
            <a:ext cx="701380" cy="502920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02352" y="2667498"/>
            <a:ext cx="70138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>
                <a:solidFill>
                  <a:prstClr val="black"/>
                </a:solidFill>
                <a:latin typeface="Arial"/>
              </a:rPr>
              <a:t>2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02352" y="3318842"/>
            <a:ext cx="70138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>
                <a:solidFill>
                  <a:prstClr val="black"/>
                </a:solidFill>
                <a:latin typeface="Arial"/>
              </a:rPr>
              <a:t>3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66066" y="5056596"/>
            <a:ext cx="70138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16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7424" y="4207364"/>
            <a:ext cx="67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25" name="Straight Connector 24"/>
          <p:cNvCxnSpPr>
            <a:endCxn id="20" idx="1"/>
          </p:cNvCxnSpPr>
          <p:nvPr/>
        </p:nvCxnSpPr>
        <p:spPr>
          <a:xfrm>
            <a:off x="2578100" y="2933700"/>
            <a:ext cx="2087966" cy="232720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0" idx="1"/>
          </p:cNvCxnSpPr>
          <p:nvPr/>
        </p:nvCxnSpPr>
        <p:spPr>
          <a:xfrm>
            <a:off x="1028700" y="5260908"/>
            <a:ext cx="3637366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55291" y="6101213"/>
            <a:ext cx="1633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Round 1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711819"/>
              </p:ext>
            </p:extLst>
          </p:nvPr>
        </p:nvGraphicFramePr>
        <p:xfrm>
          <a:off x="6633706" y="2797284"/>
          <a:ext cx="2078492" cy="15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6"/>
                <a:gridCol w="522022"/>
                <a:gridCol w="522022"/>
                <a:gridCol w="522022"/>
              </a:tblGrid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6957716" y="2359552"/>
            <a:ext cx="1493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/>
              </a:rPr>
              <a:t>Partial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Sums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5568832" y="3587765"/>
            <a:ext cx="745953" cy="1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568832" y="3088821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OUT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0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 txBox="1">
            <a:spLocks/>
          </p:cNvSpPr>
          <p:nvPr/>
        </p:nvSpPr>
        <p:spPr>
          <a:xfrm>
            <a:off x="0" y="-218232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Arial (Body)"/>
                <a:cs typeface="Arial (Body)"/>
              </a:rPr>
              <a:t>Example 1: p=H</a:t>
            </a:r>
            <a:r>
              <a:rPr lang="en-US" sz="4000" baseline="30000" dirty="0" smtClean="0">
                <a:solidFill>
                  <a:prstClr val="black"/>
                </a:solidFill>
                <a:latin typeface="Arial (Body)"/>
                <a:cs typeface="Arial (Body)"/>
              </a:rPr>
              <a:t>2</a:t>
            </a:r>
            <a:r>
              <a:rPr lang="en-US" sz="4000" dirty="0" smtClean="0">
                <a:solidFill>
                  <a:prstClr val="black"/>
                </a:solidFill>
                <a:latin typeface="Arial (Body)"/>
                <a:cs typeface="Arial (Body)"/>
              </a:rPr>
              <a:t> (H=4, p=16)</a:t>
            </a:r>
            <a:endParaRPr lang="en-US" sz="4000" dirty="0">
              <a:solidFill>
                <a:prstClr val="black"/>
              </a:solidFill>
              <a:latin typeface="Arial (Body)"/>
              <a:cs typeface="Arial (Body)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006" y="881376"/>
            <a:ext cx="163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"/>
              </a:rPr>
              <a:t>G</a:t>
            </a:r>
            <a:r>
              <a:rPr lang="en-US" sz="2400" baseline="-25000" dirty="0" smtClean="0">
                <a:solidFill>
                  <a:prstClr val="black"/>
                </a:solidFill>
                <a:latin typeface="Arial"/>
              </a:rPr>
              <a:t>1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02352" y="1947296"/>
            <a:ext cx="701380" cy="502920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02352" y="2667498"/>
            <a:ext cx="70138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>
                <a:solidFill>
                  <a:prstClr val="black"/>
                </a:solidFill>
                <a:latin typeface="Arial"/>
              </a:rPr>
              <a:t>2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02352" y="3318842"/>
            <a:ext cx="70138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>
                <a:solidFill>
                  <a:prstClr val="black"/>
                </a:solidFill>
                <a:latin typeface="Arial"/>
              </a:rPr>
              <a:t>3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66066" y="5056596"/>
            <a:ext cx="70138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16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55291" y="6101213"/>
            <a:ext cx="1633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Round 2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962049"/>
              </p:ext>
            </p:extLst>
          </p:nvPr>
        </p:nvGraphicFramePr>
        <p:xfrm>
          <a:off x="652006" y="4854684"/>
          <a:ext cx="2078492" cy="15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6"/>
                <a:gridCol w="522022"/>
                <a:gridCol w="522022"/>
                <a:gridCol w="522022"/>
              </a:tblGrid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6957716" y="2359552"/>
            <a:ext cx="1493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/>
              </a:rPr>
              <a:t>Partial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Sums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5568832" y="3587765"/>
            <a:ext cx="745953" cy="1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568832" y="3088821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OUT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0339"/>
              </p:ext>
            </p:extLst>
          </p:nvPr>
        </p:nvGraphicFramePr>
        <p:xfrm>
          <a:off x="652008" y="1382140"/>
          <a:ext cx="2078490" cy="15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7"/>
                <a:gridCol w="522021"/>
                <a:gridCol w="522021"/>
                <a:gridCol w="522021"/>
              </a:tblGrid>
              <a:tr h="3878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910110"/>
              </p:ext>
            </p:extLst>
          </p:nvPr>
        </p:nvGraphicFramePr>
        <p:xfrm>
          <a:off x="652004" y="3168303"/>
          <a:ext cx="2078493" cy="1518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7"/>
                <a:gridCol w="522022"/>
                <a:gridCol w="522022"/>
                <a:gridCol w="522022"/>
              </a:tblGrid>
              <a:tr h="37966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C6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7966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BF"/>
                    </a:solidFill>
                  </a:tcPr>
                </a:tc>
              </a:tr>
              <a:tr h="37966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58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B60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82"/>
                    </a:solidFill>
                  </a:tcPr>
                </a:tc>
              </a:tr>
              <a:tr h="37966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D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1473200" y="1612900"/>
            <a:ext cx="3229152" cy="58585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28700" y="2198757"/>
            <a:ext cx="3673652" cy="152870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78100" y="2797284"/>
            <a:ext cx="2087966" cy="246362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7" idx="1"/>
          </p:cNvCxnSpPr>
          <p:nvPr/>
        </p:nvCxnSpPr>
        <p:spPr>
          <a:xfrm flipV="1">
            <a:off x="1028700" y="2198756"/>
            <a:ext cx="3673652" cy="285784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49277"/>
              </p:ext>
            </p:extLst>
          </p:nvPr>
        </p:nvGraphicFramePr>
        <p:xfrm>
          <a:off x="6633706" y="2797284"/>
          <a:ext cx="2078492" cy="15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6"/>
                <a:gridCol w="522022"/>
                <a:gridCol w="522022"/>
                <a:gridCol w="522022"/>
              </a:tblGrid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4" name="Straight Connector 33"/>
          <p:cNvCxnSpPr>
            <a:endCxn id="20" idx="1"/>
          </p:cNvCxnSpPr>
          <p:nvPr/>
        </p:nvCxnSpPr>
        <p:spPr>
          <a:xfrm>
            <a:off x="2578100" y="4495800"/>
            <a:ext cx="2087966" cy="76510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0" idx="1"/>
          </p:cNvCxnSpPr>
          <p:nvPr/>
        </p:nvCxnSpPr>
        <p:spPr>
          <a:xfrm flipV="1">
            <a:off x="2578100" y="5260908"/>
            <a:ext cx="2087966" cy="98749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17424" y="4207364"/>
            <a:ext cx="67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7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 txBox="1">
            <a:spLocks/>
          </p:cNvSpPr>
          <p:nvPr/>
        </p:nvSpPr>
        <p:spPr>
          <a:xfrm>
            <a:off x="0" y="-218232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Arial (Body)"/>
                <a:cs typeface="Arial (Body)"/>
              </a:rPr>
              <a:t>Example 1: p=H</a:t>
            </a:r>
            <a:r>
              <a:rPr lang="en-US" sz="4000" baseline="30000" dirty="0" smtClean="0">
                <a:solidFill>
                  <a:prstClr val="black"/>
                </a:solidFill>
                <a:latin typeface="Arial (Body)"/>
                <a:cs typeface="Arial (Body)"/>
              </a:rPr>
              <a:t>2</a:t>
            </a:r>
            <a:r>
              <a:rPr lang="en-US" sz="4000" dirty="0" smtClean="0">
                <a:solidFill>
                  <a:prstClr val="black"/>
                </a:solidFill>
                <a:latin typeface="Arial (Body)"/>
                <a:cs typeface="Arial (Body)"/>
              </a:rPr>
              <a:t> (H=4, p=16)</a:t>
            </a:r>
            <a:endParaRPr lang="en-US" sz="4000" dirty="0">
              <a:solidFill>
                <a:prstClr val="black"/>
              </a:solidFill>
              <a:latin typeface="Arial (Body)"/>
              <a:cs typeface="Arial (Body)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006" y="881376"/>
            <a:ext cx="163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"/>
              </a:rPr>
              <a:t>G</a:t>
            </a:r>
            <a:r>
              <a:rPr lang="en-US" sz="2400" baseline="-25000" dirty="0">
                <a:solidFill>
                  <a:prstClr val="black"/>
                </a:solidFill>
                <a:latin typeface="Arial"/>
              </a:rPr>
              <a:t>2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02352" y="1947296"/>
            <a:ext cx="701380" cy="502920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02352" y="2667498"/>
            <a:ext cx="70138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>
                <a:solidFill>
                  <a:prstClr val="black"/>
                </a:solidFill>
                <a:latin typeface="Arial"/>
              </a:rPr>
              <a:t>2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02352" y="3318842"/>
            <a:ext cx="70138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>
                <a:solidFill>
                  <a:prstClr val="black"/>
                </a:solidFill>
                <a:latin typeface="Arial"/>
              </a:rPr>
              <a:t>3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66066" y="5056596"/>
            <a:ext cx="70138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16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55291" y="6101213"/>
            <a:ext cx="1633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Round 3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116049"/>
              </p:ext>
            </p:extLst>
          </p:nvPr>
        </p:nvGraphicFramePr>
        <p:xfrm>
          <a:off x="652006" y="4854684"/>
          <a:ext cx="2078492" cy="15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6"/>
                <a:gridCol w="522022"/>
                <a:gridCol w="522022"/>
                <a:gridCol w="522022"/>
              </a:tblGrid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6957716" y="2359552"/>
            <a:ext cx="1493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/>
              </a:rPr>
              <a:t>Partial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Sums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5568832" y="3587765"/>
            <a:ext cx="745953" cy="1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568832" y="3088821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OUT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578100" y="2797284"/>
            <a:ext cx="2087966" cy="246362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61972"/>
              </p:ext>
            </p:extLst>
          </p:nvPr>
        </p:nvGraphicFramePr>
        <p:xfrm>
          <a:off x="6633706" y="2797284"/>
          <a:ext cx="2078492" cy="15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6"/>
                <a:gridCol w="522022"/>
                <a:gridCol w="522022"/>
                <a:gridCol w="522022"/>
              </a:tblGrid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8" name="Straight Connector 37"/>
          <p:cNvCxnSpPr>
            <a:endCxn id="20" idx="1"/>
          </p:cNvCxnSpPr>
          <p:nvPr/>
        </p:nvCxnSpPr>
        <p:spPr>
          <a:xfrm flipV="1">
            <a:off x="2578100" y="5260908"/>
            <a:ext cx="2087966" cy="98749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357167"/>
              </p:ext>
            </p:extLst>
          </p:nvPr>
        </p:nvGraphicFramePr>
        <p:xfrm>
          <a:off x="652008" y="1382140"/>
          <a:ext cx="2078490" cy="15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7"/>
                <a:gridCol w="522021"/>
                <a:gridCol w="522021"/>
                <a:gridCol w="522021"/>
              </a:tblGrid>
              <a:tr h="3878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602264"/>
              </p:ext>
            </p:extLst>
          </p:nvPr>
        </p:nvGraphicFramePr>
        <p:xfrm>
          <a:off x="649224" y="3163824"/>
          <a:ext cx="2075688" cy="1517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734"/>
                <a:gridCol w="521318"/>
                <a:gridCol w="521318"/>
                <a:gridCol w="521318"/>
              </a:tblGrid>
              <a:tr h="379476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C6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379476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/>
                    </a:solidFill>
                  </a:tcPr>
                </a:tc>
              </a:tr>
              <a:tr h="379476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B6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D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5816"/>
                    </a:solidFill>
                  </a:tcPr>
                </a:tc>
              </a:tr>
              <a:tr h="379476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DE2"/>
                    </a:solidFill>
                  </a:tcPr>
                </a:tc>
              </a:tr>
            </a:tbl>
          </a:graphicData>
        </a:graphic>
      </p:graphicFrame>
      <p:cxnSp>
        <p:nvCxnSpPr>
          <p:cNvPr id="31" name="Straight Connector 30"/>
          <p:cNvCxnSpPr/>
          <p:nvPr/>
        </p:nvCxnSpPr>
        <p:spPr>
          <a:xfrm>
            <a:off x="1943100" y="1612900"/>
            <a:ext cx="2759252" cy="58585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028700" y="2198757"/>
            <a:ext cx="3673652" cy="192874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028700" y="2198756"/>
            <a:ext cx="3673652" cy="285784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43100" y="4495800"/>
            <a:ext cx="2722966" cy="76510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17424" y="4207364"/>
            <a:ext cx="67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24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 txBox="1">
            <a:spLocks/>
          </p:cNvSpPr>
          <p:nvPr/>
        </p:nvSpPr>
        <p:spPr>
          <a:xfrm>
            <a:off x="0" y="-218232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Arial (Body)"/>
                <a:cs typeface="Arial (Body)"/>
              </a:rPr>
              <a:t>Example 1: p=H</a:t>
            </a:r>
            <a:r>
              <a:rPr lang="en-US" sz="4000" baseline="30000" dirty="0" smtClean="0">
                <a:solidFill>
                  <a:prstClr val="black"/>
                </a:solidFill>
                <a:latin typeface="Arial (Body)"/>
                <a:cs typeface="Arial (Body)"/>
              </a:rPr>
              <a:t>2</a:t>
            </a:r>
            <a:r>
              <a:rPr lang="en-US" sz="4000" dirty="0" smtClean="0">
                <a:solidFill>
                  <a:prstClr val="black"/>
                </a:solidFill>
                <a:latin typeface="Arial (Body)"/>
                <a:cs typeface="Arial (Body)"/>
              </a:rPr>
              <a:t> (H=4, p=16)</a:t>
            </a:r>
            <a:endParaRPr lang="en-US" sz="4000" dirty="0">
              <a:solidFill>
                <a:prstClr val="black"/>
              </a:solidFill>
              <a:latin typeface="Arial (Body)"/>
              <a:cs typeface="Arial (Body)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006" y="881376"/>
            <a:ext cx="163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"/>
              </a:rPr>
              <a:t>G</a:t>
            </a:r>
            <a:r>
              <a:rPr lang="en-US" sz="2400" baseline="-25000" dirty="0">
                <a:solidFill>
                  <a:prstClr val="black"/>
                </a:solidFill>
                <a:latin typeface="Arial"/>
              </a:rPr>
              <a:t>3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02352" y="1947296"/>
            <a:ext cx="701380" cy="502920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02352" y="2667498"/>
            <a:ext cx="70138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>
                <a:solidFill>
                  <a:prstClr val="black"/>
                </a:solidFill>
                <a:latin typeface="Arial"/>
              </a:rPr>
              <a:t>2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02352" y="3318842"/>
            <a:ext cx="70138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>
                <a:solidFill>
                  <a:prstClr val="black"/>
                </a:solidFill>
                <a:latin typeface="Arial"/>
              </a:rPr>
              <a:t>3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66066" y="5056596"/>
            <a:ext cx="701380" cy="408623"/>
          </a:xfrm>
          <a:prstGeom prst="roundRect">
            <a:avLst/>
          </a:prstGeom>
          <a:solidFill>
            <a:schemeClr val="tx2">
              <a:lumMod val="50000"/>
              <a:lumOff val="50000"/>
              <a:alpha val="49000"/>
            </a:schemeClr>
          </a:solidFill>
          <a:ln w="2222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</a:rPr>
              <a:t>16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55291" y="6101213"/>
            <a:ext cx="1633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Round 4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080984"/>
              </p:ext>
            </p:extLst>
          </p:nvPr>
        </p:nvGraphicFramePr>
        <p:xfrm>
          <a:off x="652006" y="4854684"/>
          <a:ext cx="2078492" cy="15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6"/>
                <a:gridCol w="522022"/>
                <a:gridCol w="522022"/>
                <a:gridCol w="522022"/>
              </a:tblGrid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6983247" y="2359552"/>
            <a:ext cx="1442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Final Output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5568832" y="3587765"/>
            <a:ext cx="745953" cy="1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568832" y="3088821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OUT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578100" y="2797284"/>
            <a:ext cx="2087966" cy="246362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213749"/>
              </p:ext>
            </p:extLst>
          </p:nvPr>
        </p:nvGraphicFramePr>
        <p:xfrm>
          <a:off x="6633706" y="2797284"/>
          <a:ext cx="2078492" cy="15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6"/>
                <a:gridCol w="522022"/>
                <a:gridCol w="522022"/>
                <a:gridCol w="522022"/>
              </a:tblGrid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8" name="Straight Connector 37"/>
          <p:cNvCxnSpPr>
            <a:endCxn id="20" idx="1"/>
          </p:cNvCxnSpPr>
          <p:nvPr/>
        </p:nvCxnSpPr>
        <p:spPr>
          <a:xfrm flipV="1">
            <a:off x="2578100" y="5260908"/>
            <a:ext cx="2087966" cy="98749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67395"/>
              </p:ext>
            </p:extLst>
          </p:nvPr>
        </p:nvGraphicFramePr>
        <p:xfrm>
          <a:off x="652008" y="1382140"/>
          <a:ext cx="2078490" cy="15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7"/>
                <a:gridCol w="522021"/>
                <a:gridCol w="522021"/>
                <a:gridCol w="522021"/>
              </a:tblGrid>
              <a:tr h="3878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33481"/>
              </p:ext>
            </p:extLst>
          </p:nvPr>
        </p:nvGraphicFramePr>
        <p:xfrm>
          <a:off x="649224" y="3163824"/>
          <a:ext cx="2075689" cy="1517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735"/>
                <a:gridCol w="521318"/>
                <a:gridCol w="521318"/>
                <a:gridCol w="521318"/>
              </a:tblGrid>
              <a:tr h="379476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9476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9476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79476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2578100" y="1612900"/>
            <a:ext cx="2124252" cy="58585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28700" y="2198758"/>
            <a:ext cx="3673652" cy="229704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98600" y="4495800"/>
            <a:ext cx="3167466" cy="76510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28700" y="2198756"/>
            <a:ext cx="3673652" cy="285784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17424" y="4207364"/>
            <a:ext cx="67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14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 txBox="1">
            <a:spLocks/>
          </p:cNvSpPr>
          <p:nvPr/>
        </p:nvSpPr>
        <p:spPr>
          <a:xfrm>
            <a:off x="0" y="-218232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Arial (Body)"/>
                <a:cs typeface="Arial (Body)"/>
              </a:rPr>
              <a:t>Example 2: p=2H</a:t>
            </a:r>
            <a:r>
              <a:rPr lang="en-US" sz="4000" baseline="30000" dirty="0" smtClean="0">
                <a:solidFill>
                  <a:prstClr val="black"/>
                </a:solidFill>
                <a:latin typeface="Arial (Body)"/>
                <a:cs typeface="Arial (Body)"/>
              </a:rPr>
              <a:t>2</a:t>
            </a:r>
            <a:r>
              <a:rPr lang="en-US" sz="4000" dirty="0" smtClean="0">
                <a:solidFill>
                  <a:prstClr val="black"/>
                </a:solidFill>
                <a:latin typeface="Arial (Body)"/>
                <a:cs typeface="Arial (Body)"/>
              </a:rPr>
              <a:t> (H=4, p=32)</a:t>
            </a:r>
            <a:endParaRPr lang="en-US" sz="4000" dirty="0">
              <a:solidFill>
                <a:prstClr val="black"/>
              </a:solidFill>
              <a:latin typeface="Arial (Body)"/>
              <a:cs typeface="Arial (Body)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088" y="1831719"/>
            <a:ext cx="75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"/>
              </a:rPr>
              <a:t>G</a:t>
            </a:r>
            <a:r>
              <a:rPr lang="en-US" sz="2400" baseline="-25000" dirty="0">
                <a:solidFill>
                  <a:prstClr val="black"/>
                </a:solidFill>
                <a:latin typeface="Arial"/>
              </a:rPr>
              <a:t>0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18680" y="841043"/>
            <a:ext cx="701380" cy="2543831"/>
            <a:chOff x="4725425" y="1031543"/>
            <a:chExt cx="701380" cy="2543831"/>
          </a:xfrm>
        </p:grpSpPr>
        <p:sp>
          <p:nvSpPr>
            <p:cNvPr id="17" name="Rounded Rectangle 16"/>
            <p:cNvSpPr/>
            <p:nvPr/>
          </p:nvSpPr>
          <p:spPr>
            <a:xfrm>
              <a:off x="4725425" y="1031543"/>
              <a:ext cx="701380" cy="411480"/>
            </a:xfrm>
            <a:prstGeom prst="roundRect">
              <a:avLst/>
            </a:prstGeom>
            <a:solidFill>
              <a:schemeClr val="tx2">
                <a:lumMod val="50000"/>
                <a:lumOff val="50000"/>
                <a:alpha val="49000"/>
              </a:schemeClr>
            </a:solidFill>
            <a:ln w="22225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p</a:t>
              </a:r>
              <a:r>
                <a:rPr lang="en-US" baseline="-25000" dirty="0" smtClean="0">
                  <a:solidFill>
                    <a:prstClr val="black"/>
                  </a:solidFill>
                  <a:latin typeface="Arial"/>
                </a:rPr>
                <a:t>1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725425" y="3166751"/>
              <a:ext cx="701380" cy="408623"/>
            </a:xfrm>
            <a:prstGeom prst="roundRect">
              <a:avLst/>
            </a:prstGeom>
            <a:solidFill>
              <a:schemeClr val="tx2">
                <a:lumMod val="50000"/>
                <a:lumOff val="50000"/>
                <a:alpha val="49000"/>
              </a:schemeClr>
            </a:solidFill>
            <a:ln w="22225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p</a:t>
              </a:r>
              <a:r>
                <a:rPr lang="en-US" baseline="-25000" dirty="0" smtClean="0">
                  <a:solidFill>
                    <a:prstClr val="black"/>
                  </a:solidFill>
                  <a:latin typeface="Arial"/>
                </a:rPr>
                <a:t>16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40472" y="1990220"/>
              <a:ext cx="671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dirty="0" smtClean="0">
                  <a:solidFill>
                    <a:prstClr val="black"/>
                  </a:solidFill>
                  <a:latin typeface="Mangal"/>
                </a:rPr>
                <a:t>…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597569" y="6101213"/>
            <a:ext cx="1633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Round 1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567153"/>
              </p:ext>
            </p:extLst>
          </p:nvPr>
        </p:nvGraphicFramePr>
        <p:xfrm>
          <a:off x="6633706" y="1309350"/>
          <a:ext cx="2078492" cy="15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6"/>
                <a:gridCol w="522022"/>
                <a:gridCol w="522022"/>
                <a:gridCol w="522022"/>
              </a:tblGrid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6633706" y="871618"/>
            <a:ext cx="2078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/>
              </a:rPr>
              <a:t>Partial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Sums 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718680" y="3458153"/>
            <a:ext cx="701380" cy="2543831"/>
            <a:chOff x="4725425" y="1031543"/>
            <a:chExt cx="701380" cy="2543831"/>
          </a:xfrm>
        </p:grpSpPr>
        <p:sp>
          <p:nvSpPr>
            <p:cNvPr id="36" name="Rounded Rectangle 35"/>
            <p:cNvSpPr/>
            <p:nvPr/>
          </p:nvSpPr>
          <p:spPr>
            <a:xfrm>
              <a:off x="4725425" y="1031543"/>
              <a:ext cx="701380" cy="411480"/>
            </a:xfrm>
            <a:prstGeom prst="roundRect">
              <a:avLst/>
            </a:prstGeom>
            <a:solidFill>
              <a:schemeClr val="tx2">
                <a:lumMod val="50000"/>
                <a:lumOff val="50000"/>
                <a:alpha val="49000"/>
              </a:schemeClr>
            </a:solidFill>
            <a:ln w="22225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p</a:t>
              </a:r>
              <a:r>
                <a:rPr lang="en-US" baseline="-25000" dirty="0" smtClean="0">
                  <a:solidFill>
                    <a:prstClr val="black"/>
                  </a:solidFill>
                  <a:latin typeface="Arial"/>
                </a:rPr>
                <a:t>17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725425" y="3166751"/>
              <a:ext cx="701380" cy="408623"/>
            </a:xfrm>
            <a:prstGeom prst="roundRect">
              <a:avLst/>
            </a:prstGeom>
            <a:solidFill>
              <a:schemeClr val="tx2">
                <a:lumMod val="50000"/>
                <a:lumOff val="50000"/>
                <a:alpha val="49000"/>
              </a:schemeClr>
            </a:solidFill>
            <a:ln w="22225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p</a:t>
              </a:r>
              <a:r>
                <a:rPr lang="en-US" baseline="-25000" dirty="0" smtClean="0">
                  <a:solidFill>
                    <a:prstClr val="black"/>
                  </a:solidFill>
                  <a:latin typeface="Arial"/>
                </a:rPr>
                <a:t>32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40472" y="1990220"/>
              <a:ext cx="671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dirty="0" smtClean="0">
                  <a:solidFill>
                    <a:prstClr val="black"/>
                  </a:solidFill>
                  <a:latin typeface="Mangal"/>
                </a:rPr>
                <a:t>…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441965"/>
              </p:ext>
            </p:extLst>
          </p:nvPr>
        </p:nvGraphicFramePr>
        <p:xfrm>
          <a:off x="6633706" y="3965380"/>
          <a:ext cx="2078492" cy="15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6"/>
                <a:gridCol w="522022"/>
                <a:gridCol w="522022"/>
                <a:gridCol w="522022"/>
              </a:tblGrid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6633706" y="3557948"/>
            <a:ext cx="2065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/>
              </a:rPr>
              <a:t>Partial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Sums 2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65393"/>
              </p:ext>
            </p:extLst>
          </p:nvPr>
        </p:nvGraphicFramePr>
        <p:xfrm>
          <a:off x="652006" y="880668"/>
          <a:ext cx="163341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084114"/>
              </p:ext>
            </p:extLst>
          </p:nvPr>
        </p:nvGraphicFramePr>
        <p:xfrm>
          <a:off x="652006" y="2099832"/>
          <a:ext cx="163341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B7D7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58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B60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D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35930"/>
              </p:ext>
            </p:extLst>
          </p:nvPr>
        </p:nvGraphicFramePr>
        <p:xfrm>
          <a:off x="652006" y="3559269"/>
          <a:ext cx="163341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997658"/>
              </p:ext>
            </p:extLst>
          </p:nvPr>
        </p:nvGraphicFramePr>
        <p:xfrm>
          <a:off x="652006" y="4796202"/>
          <a:ext cx="163341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C6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BF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58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B60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B82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D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6712" y="4475975"/>
            <a:ext cx="65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"/>
              </a:rPr>
              <a:t>G</a:t>
            </a:r>
            <a:r>
              <a:rPr lang="en-US" sz="2400" baseline="-25000" dirty="0" smtClean="0">
                <a:solidFill>
                  <a:prstClr val="black"/>
                </a:solidFill>
                <a:latin typeface="Arial"/>
              </a:rPr>
              <a:t>1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914400" y="1046783"/>
            <a:ext cx="380428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914400" y="1046783"/>
            <a:ext cx="3804280" cy="112226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14400" y="2976251"/>
            <a:ext cx="3804280" cy="20431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006600" y="1888619"/>
            <a:ext cx="2701727" cy="128930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914400" y="3663893"/>
            <a:ext cx="3804280" cy="4450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006600" y="3663893"/>
            <a:ext cx="2712080" cy="125100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38" idx="1"/>
          </p:cNvCxnSpPr>
          <p:nvPr/>
        </p:nvCxnSpPr>
        <p:spPr>
          <a:xfrm>
            <a:off x="2006600" y="5760720"/>
            <a:ext cx="2712080" cy="3695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38" idx="1"/>
          </p:cNvCxnSpPr>
          <p:nvPr/>
        </p:nvCxnSpPr>
        <p:spPr>
          <a:xfrm>
            <a:off x="2006600" y="4521200"/>
            <a:ext cx="2712080" cy="127647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5568832" y="2099831"/>
            <a:ext cx="745953" cy="1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5568832" y="1689787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OUT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5568832" y="4786161"/>
            <a:ext cx="745953" cy="1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568832" y="4376117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OUT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27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82" grpId="0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49935" y="3108773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84529" y="3110547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2989" y="3130299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49935" y="4172464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84529" y="4174238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2989" y="4193990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(size=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)</a:t>
            </a:r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54097" y="1514034"/>
            <a:ext cx="274292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5393795" y="2503934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5393795" y="2503934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>
            <a:off x="7928389" y="2505708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5393795" y="2505708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flipH="1">
            <a:off x="5393794" y="3517396"/>
            <a:ext cx="1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>
            <a:off x="5393795" y="3517396"/>
            <a:ext cx="2534593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6" idx="0"/>
          </p:cNvCxnSpPr>
          <p:nvPr/>
        </p:nvCxnSpPr>
        <p:spPr>
          <a:xfrm>
            <a:off x="7928389" y="3519170"/>
            <a:ext cx="0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>
          <a:xfrm flipH="1">
            <a:off x="5393795" y="3519170"/>
            <a:ext cx="2534594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93794" y="4582861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93794" y="4582861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28388" y="4584635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393794" y="4584635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0797" y="2633462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98624" y="3646924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98624" y="4717790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895" y="1711617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>
                <a:solidFill>
                  <a:srgbClr val="FF0000"/>
                </a:solidFill>
              </a:rPr>
              <a:t>IN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86895" y="4693437"/>
            <a:ext cx="524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Max communication load / round / server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86895" y="3947982"/>
            <a:ext cx="3298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Algorithm</a:t>
            </a:r>
            <a:r>
              <a:rPr lang="en-US" sz="2000" dirty="0"/>
              <a:t> = Several rounds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One round </a:t>
            </a:r>
            <a:r>
              <a:rPr lang="en-US" sz="2000" dirty="0"/>
              <a:t>= </a:t>
            </a:r>
            <a:r>
              <a:rPr lang="en-US" dirty="0"/>
              <a:t>Compute &amp; communicate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Number of servers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06412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06412" y="365744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506412" y="4693437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03798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3798" y="366831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03798" y="4714644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70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 txBox="1">
            <a:spLocks/>
          </p:cNvSpPr>
          <p:nvPr/>
        </p:nvSpPr>
        <p:spPr>
          <a:xfrm>
            <a:off x="0" y="-218232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Arial (Body)"/>
                <a:cs typeface="Arial (Body)"/>
              </a:rPr>
              <a:t>Example 2: p=2H</a:t>
            </a:r>
            <a:r>
              <a:rPr lang="en-US" sz="4000" baseline="30000" dirty="0" smtClean="0">
                <a:solidFill>
                  <a:prstClr val="black"/>
                </a:solidFill>
                <a:latin typeface="Arial (Body)"/>
                <a:cs typeface="Arial (Body)"/>
              </a:rPr>
              <a:t>2</a:t>
            </a:r>
            <a:r>
              <a:rPr lang="en-US" sz="4000" dirty="0" smtClean="0">
                <a:solidFill>
                  <a:prstClr val="black"/>
                </a:solidFill>
                <a:latin typeface="Arial (Body)"/>
                <a:cs typeface="Arial (Body)"/>
              </a:rPr>
              <a:t> (H=4, p=32)</a:t>
            </a:r>
            <a:endParaRPr lang="en-US" sz="4000" dirty="0">
              <a:solidFill>
                <a:prstClr val="black"/>
              </a:solidFill>
              <a:latin typeface="Arial (Body)"/>
              <a:cs typeface="Arial (Body)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18680" y="841043"/>
            <a:ext cx="701380" cy="2543831"/>
            <a:chOff x="4725425" y="1031543"/>
            <a:chExt cx="701380" cy="2543831"/>
          </a:xfrm>
        </p:grpSpPr>
        <p:sp>
          <p:nvSpPr>
            <p:cNvPr id="17" name="Rounded Rectangle 16"/>
            <p:cNvSpPr/>
            <p:nvPr/>
          </p:nvSpPr>
          <p:spPr>
            <a:xfrm>
              <a:off x="4725425" y="1031543"/>
              <a:ext cx="701380" cy="411480"/>
            </a:xfrm>
            <a:prstGeom prst="roundRect">
              <a:avLst/>
            </a:prstGeom>
            <a:solidFill>
              <a:schemeClr val="tx2">
                <a:lumMod val="50000"/>
                <a:lumOff val="50000"/>
                <a:alpha val="49000"/>
              </a:schemeClr>
            </a:solidFill>
            <a:ln w="22225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p</a:t>
              </a:r>
              <a:r>
                <a:rPr lang="en-US" baseline="-25000" dirty="0" smtClean="0">
                  <a:solidFill>
                    <a:prstClr val="black"/>
                  </a:solidFill>
                  <a:latin typeface="Arial"/>
                </a:rPr>
                <a:t>1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725425" y="3166751"/>
              <a:ext cx="701380" cy="408623"/>
            </a:xfrm>
            <a:prstGeom prst="roundRect">
              <a:avLst/>
            </a:prstGeom>
            <a:solidFill>
              <a:schemeClr val="tx2">
                <a:lumMod val="50000"/>
                <a:lumOff val="50000"/>
                <a:alpha val="49000"/>
              </a:schemeClr>
            </a:solidFill>
            <a:ln w="22225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p</a:t>
              </a:r>
              <a:r>
                <a:rPr lang="en-US" baseline="-25000" dirty="0" smtClean="0">
                  <a:solidFill>
                    <a:prstClr val="black"/>
                  </a:solidFill>
                  <a:latin typeface="Arial"/>
                </a:rPr>
                <a:t>16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40472" y="1990220"/>
              <a:ext cx="671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dirty="0" smtClean="0">
                  <a:solidFill>
                    <a:prstClr val="black"/>
                  </a:solidFill>
                  <a:latin typeface="Mangal"/>
                </a:rPr>
                <a:t>…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597569" y="6101213"/>
            <a:ext cx="1633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Round 2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5568832" y="2099831"/>
            <a:ext cx="745953" cy="1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568832" y="1689787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OUT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718680" y="3458153"/>
            <a:ext cx="701380" cy="2543831"/>
            <a:chOff x="4725425" y="1031543"/>
            <a:chExt cx="701380" cy="2543831"/>
          </a:xfrm>
        </p:grpSpPr>
        <p:sp>
          <p:nvSpPr>
            <p:cNvPr id="36" name="Rounded Rectangle 35"/>
            <p:cNvSpPr/>
            <p:nvPr/>
          </p:nvSpPr>
          <p:spPr>
            <a:xfrm>
              <a:off x="4725425" y="1031543"/>
              <a:ext cx="701380" cy="411480"/>
            </a:xfrm>
            <a:prstGeom prst="roundRect">
              <a:avLst/>
            </a:prstGeom>
            <a:solidFill>
              <a:schemeClr val="tx2">
                <a:lumMod val="50000"/>
                <a:lumOff val="50000"/>
                <a:alpha val="49000"/>
              </a:schemeClr>
            </a:solidFill>
            <a:ln w="22225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p</a:t>
              </a:r>
              <a:r>
                <a:rPr lang="en-US" baseline="-25000" dirty="0" smtClean="0">
                  <a:solidFill>
                    <a:prstClr val="black"/>
                  </a:solidFill>
                  <a:latin typeface="Arial"/>
                </a:rPr>
                <a:t>17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725425" y="3166751"/>
              <a:ext cx="701380" cy="408623"/>
            </a:xfrm>
            <a:prstGeom prst="roundRect">
              <a:avLst/>
            </a:prstGeom>
            <a:solidFill>
              <a:schemeClr val="tx2">
                <a:lumMod val="50000"/>
                <a:lumOff val="50000"/>
                <a:alpha val="49000"/>
              </a:schemeClr>
            </a:solidFill>
            <a:ln w="22225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p</a:t>
              </a:r>
              <a:r>
                <a:rPr lang="en-US" baseline="-25000" dirty="0" smtClean="0">
                  <a:solidFill>
                    <a:prstClr val="black"/>
                  </a:solidFill>
                  <a:latin typeface="Arial"/>
                </a:rPr>
                <a:t>32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40472" y="1990220"/>
              <a:ext cx="671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dirty="0" smtClean="0">
                  <a:solidFill>
                    <a:prstClr val="black"/>
                  </a:solidFill>
                  <a:latin typeface="Mangal"/>
                </a:rPr>
                <a:t>…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5568832" y="4786161"/>
            <a:ext cx="745953" cy="1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568832" y="4376117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OUT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77" name="Straight Connector 76"/>
          <p:cNvCxnSpPr>
            <a:endCxn id="38" idx="1"/>
          </p:cNvCxnSpPr>
          <p:nvPr/>
        </p:nvCxnSpPr>
        <p:spPr>
          <a:xfrm>
            <a:off x="4076700" y="5080000"/>
            <a:ext cx="641980" cy="71767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191685"/>
              </p:ext>
            </p:extLst>
          </p:nvPr>
        </p:nvGraphicFramePr>
        <p:xfrm>
          <a:off x="652006" y="877824"/>
          <a:ext cx="163341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-4088" y="1831719"/>
            <a:ext cx="75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"/>
              </a:rPr>
              <a:t>G</a:t>
            </a:r>
            <a:r>
              <a:rPr lang="en-US" sz="2400" baseline="-25000" dirty="0">
                <a:solidFill>
                  <a:prstClr val="black"/>
                </a:solidFill>
                <a:latin typeface="Arial"/>
              </a:rPr>
              <a:t>2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712" y="4475975"/>
            <a:ext cx="65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prstClr val="black"/>
                </a:solidFill>
                <a:latin typeface="Arial"/>
              </a:rPr>
              <a:t>G</a:t>
            </a:r>
            <a:r>
              <a:rPr lang="en-US" sz="2400" baseline="-25000" dirty="0">
                <a:solidFill>
                  <a:prstClr val="black"/>
                </a:solidFill>
                <a:latin typeface="Arial"/>
              </a:rPr>
              <a:t>3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384855"/>
              </p:ext>
            </p:extLst>
          </p:nvPr>
        </p:nvGraphicFramePr>
        <p:xfrm>
          <a:off x="652006" y="2103120"/>
          <a:ext cx="163341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C6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B6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D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5816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DE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502736"/>
              </p:ext>
            </p:extLst>
          </p:nvPr>
        </p:nvGraphicFramePr>
        <p:xfrm>
          <a:off x="652006" y="3557016"/>
          <a:ext cx="163341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63" name="Straight Connector 62"/>
          <p:cNvCxnSpPr/>
          <p:nvPr/>
        </p:nvCxnSpPr>
        <p:spPr>
          <a:xfrm flipV="1">
            <a:off x="2159000" y="3663894"/>
            <a:ext cx="2559680" cy="4450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844241"/>
              </p:ext>
            </p:extLst>
          </p:nvPr>
        </p:nvGraphicFramePr>
        <p:xfrm>
          <a:off x="649224" y="4800600"/>
          <a:ext cx="163341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99"/>
                <a:gridCol w="410240"/>
                <a:gridCol w="410240"/>
                <a:gridCol w="410240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5" name="Straight Connector 64"/>
          <p:cNvCxnSpPr/>
          <p:nvPr/>
        </p:nvCxnSpPr>
        <p:spPr>
          <a:xfrm>
            <a:off x="914400" y="1046783"/>
            <a:ext cx="380428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676400" y="3086100"/>
            <a:ext cx="3042280" cy="9446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676400" y="5760720"/>
            <a:ext cx="3042280" cy="3695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106155"/>
              </p:ext>
            </p:extLst>
          </p:nvPr>
        </p:nvGraphicFramePr>
        <p:xfrm>
          <a:off x="2659180" y="1551191"/>
          <a:ext cx="1764792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087"/>
                <a:gridCol w="443235"/>
                <a:gridCol w="443235"/>
                <a:gridCol w="443235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2" name="Straight Connector 71"/>
          <p:cNvCxnSpPr/>
          <p:nvPr/>
        </p:nvCxnSpPr>
        <p:spPr>
          <a:xfrm flipV="1">
            <a:off x="1676400" y="1046784"/>
            <a:ext cx="3042280" cy="112226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17" idx="1"/>
          </p:cNvCxnSpPr>
          <p:nvPr/>
        </p:nvCxnSpPr>
        <p:spPr>
          <a:xfrm flipV="1">
            <a:off x="2857500" y="1046783"/>
            <a:ext cx="1861180" cy="65501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06600" y="1888619"/>
            <a:ext cx="2701727" cy="128930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20" idx="1"/>
          </p:cNvCxnSpPr>
          <p:nvPr/>
        </p:nvCxnSpPr>
        <p:spPr>
          <a:xfrm>
            <a:off x="4076700" y="2527300"/>
            <a:ext cx="641980" cy="65326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82332"/>
              </p:ext>
            </p:extLst>
          </p:nvPr>
        </p:nvGraphicFramePr>
        <p:xfrm>
          <a:off x="2659068" y="4237521"/>
          <a:ext cx="1764904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115"/>
                <a:gridCol w="443263"/>
                <a:gridCol w="443263"/>
                <a:gridCol w="443263"/>
              </a:tblGrid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71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1" name="Straight Connector 80"/>
          <p:cNvCxnSpPr/>
          <p:nvPr/>
        </p:nvCxnSpPr>
        <p:spPr>
          <a:xfrm flipV="1">
            <a:off x="914400" y="3663894"/>
            <a:ext cx="3804280" cy="209682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36" idx="1"/>
          </p:cNvCxnSpPr>
          <p:nvPr/>
        </p:nvCxnSpPr>
        <p:spPr>
          <a:xfrm flipV="1">
            <a:off x="2857500" y="3663893"/>
            <a:ext cx="1861180" cy="62332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38" idx="1"/>
          </p:cNvCxnSpPr>
          <p:nvPr/>
        </p:nvCxnSpPr>
        <p:spPr>
          <a:xfrm>
            <a:off x="2159000" y="4287217"/>
            <a:ext cx="2559680" cy="151045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17348"/>
              </p:ext>
            </p:extLst>
          </p:nvPr>
        </p:nvGraphicFramePr>
        <p:xfrm>
          <a:off x="6633706" y="1309350"/>
          <a:ext cx="2078492" cy="15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6"/>
                <a:gridCol w="522022"/>
                <a:gridCol w="522022"/>
                <a:gridCol w="522022"/>
              </a:tblGrid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" name="Rectangle 84"/>
          <p:cNvSpPr/>
          <p:nvPr/>
        </p:nvSpPr>
        <p:spPr>
          <a:xfrm>
            <a:off x="6633706" y="871618"/>
            <a:ext cx="2078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/>
              </a:rPr>
              <a:t>Partial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Sums 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90200"/>
              </p:ext>
            </p:extLst>
          </p:nvPr>
        </p:nvGraphicFramePr>
        <p:xfrm>
          <a:off x="6633706" y="3965380"/>
          <a:ext cx="2078492" cy="15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6"/>
                <a:gridCol w="522022"/>
                <a:gridCol w="522022"/>
                <a:gridCol w="522022"/>
              </a:tblGrid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" name="Rectangle 86"/>
          <p:cNvSpPr/>
          <p:nvPr/>
        </p:nvSpPr>
        <p:spPr>
          <a:xfrm>
            <a:off x="6633706" y="3557948"/>
            <a:ext cx="2065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/>
              </a:rPr>
              <a:t>Partial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Sums 2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61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85" grpId="0"/>
      <p:bldP spid="87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 txBox="1">
            <a:spLocks/>
          </p:cNvSpPr>
          <p:nvPr/>
        </p:nvSpPr>
        <p:spPr>
          <a:xfrm>
            <a:off x="0" y="-218232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Arial (Body)"/>
                <a:cs typeface="Arial (Body)"/>
              </a:rPr>
              <a:t>Example 2: p=2H</a:t>
            </a:r>
            <a:r>
              <a:rPr lang="en-US" sz="4000" baseline="30000" dirty="0" smtClean="0">
                <a:solidFill>
                  <a:prstClr val="black"/>
                </a:solidFill>
                <a:latin typeface="Arial (Body)"/>
                <a:cs typeface="Arial (Body)"/>
              </a:rPr>
              <a:t>2</a:t>
            </a:r>
            <a:r>
              <a:rPr lang="en-US" sz="4000" dirty="0" smtClean="0">
                <a:solidFill>
                  <a:prstClr val="black"/>
                </a:solidFill>
                <a:latin typeface="Arial (Body)"/>
                <a:cs typeface="Arial (Body)"/>
              </a:rPr>
              <a:t> (H=4, p=32)</a:t>
            </a:r>
            <a:endParaRPr lang="en-US" sz="4000" dirty="0">
              <a:solidFill>
                <a:prstClr val="black"/>
              </a:solidFill>
              <a:latin typeface="Arial (Body)"/>
              <a:cs typeface="Arial (Body)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18680" y="841043"/>
            <a:ext cx="701380" cy="2543831"/>
            <a:chOff x="4725425" y="1031543"/>
            <a:chExt cx="701380" cy="2543831"/>
          </a:xfrm>
        </p:grpSpPr>
        <p:sp>
          <p:nvSpPr>
            <p:cNvPr id="17" name="Rounded Rectangle 16"/>
            <p:cNvSpPr/>
            <p:nvPr/>
          </p:nvSpPr>
          <p:spPr>
            <a:xfrm>
              <a:off x="4725425" y="1031543"/>
              <a:ext cx="701380" cy="411480"/>
            </a:xfrm>
            <a:prstGeom prst="roundRect">
              <a:avLst/>
            </a:prstGeom>
            <a:solidFill>
              <a:schemeClr val="tx2">
                <a:lumMod val="50000"/>
                <a:lumOff val="50000"/>
                <a:alpha val="49000"/>
              </a:schemeClr>
            </a:solidFill>
            <a:ln w="22225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p</a:t>
              </a:r>
              <a:r>
                <a:rPr lang="en-US" baseline="-25000" dirty="0" smtClean="0">
                  <a:solidFill>
                    <a:prstClr val="black"/>
                  </a:solidFill>
                  <a:latin typeface="Arial"/>
                </a:rPr>
                <a:t>1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725425" y="3166751"/>
              <a:ext cx="701380" cy="408623"/>
            </a:xfrm>
            <a:prstGeom prst="roundRect">
              <a:avLst/>
            </a:prstGeom>
            <a:solidFill>
              <a:schemeClr val="tx2">
                <a:lumMod val="50000"/>
                <a:lumOff val="50000"/>
                <a:alpha val="49000"/>
              </a:schemeClr>
            </a:solidFill>
            <a:ln w="22225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p</a:t>
              </a:r>
              <a:r>
                <a:rPr lang="en-US" baseline="-25000" dirty="0" smtClean="0">
                  <a:solidFill>
                    <a:prstClr val="black"/>
                  </a:solidFill>
                  <a:latin typeface="Arial"/>
                </a:rPr>
                <a:t>16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40472" y="1990220"/>
              <a:ext cx="671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dirty="0" smtClean="0">
                  <a:solidFill>
                    <a:prstClr val="black"/>
                  </a:solidFill>
                  <a:latin typeface="Mangal"/>
                </a:rPr>
                <a:t>…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597569" y="6101213"/>
            <a:ext cx="1633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Round 3</a:t>
            </a:r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270133"/>
              </p:ext>
            </p:extLst>
          </p:nvPr>
        </p:nvGraphicFramePr>
        <p:xfrm>
          <a:off x="448806" y="1433741"/>
          <a:ext cx="2078492" cy="15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6"/>
                <a:gridCol w="522022"/>
                <a:gridCol w="522022"/>
                <a:gridCol w="522022"/>
              </a:tblGrid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4718680" y="3458153"/>
            <a:ext cx="701380" cy="2543831"/>
            <a:chOff x="4725425" y="1031543"/>
            <a:chExt cx="701380" cy="2543831"/>
          </a:xfrm>
        </p:grpSpPr>
        <p:sp>
          <p:nvSpPr>
            <p:cNvPr id="36" name="Rounded Rectangle 35"/>
            <p:cNvSpPr/>
            <p:nvPr/>
          </p:nvSpPr>
          <p:spPr>
            <a:xfrm>
              <a:off x="4725425" y="1031543"/>
              <a:ext cx="701380" cy="411480"/>
            </a:xfrm>
            <a:prstGeom prst="roundRect">
              <a:avLst/>
            </a:prstGeom>
            <a:solidFill>
              <a:schemeClr val="tx2">
                <a:lumMod val="50000"/>
                <a:lumOff val="50000"/>
                <a:alpha val="49000"/>
              </a:schemeClr>
            </a:solidFill>
            <a:ln w="22225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p</a:t>
              </a:r>
              <a:r>
                <a:rPr lang="en-US" baseline="-25000" dirty="0" smtClean="0">
                  <a:solidFill>
                    <a:prstClr val="black"/>
                  </a:solidFill>
                  <a:latin typeface="Arial"/>
                </a:rPr>
                <a:t>17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725425" y="3166751"/>
              <a:ext cx="701380" cy="408623"/>
            </a:xfrm>
            <a:prstGeom prst="roundRect">
              <a:avLst/>
            </a:prstGeom>
            <a:solidFill>
              <a:schemeClr val="tx2">
                <a:lumMod val="50000"/>
                <a:lumOff val="50000"/>
                <a:alpha val="49000"/>
              </a:schemeClr>
            </a:solidFill>
            <a:ln w="22225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p</a:t>
              </a:r>
              <a:r>
                <a:rPr lang="en-US" baseline="-25000" dirty="0" smtClean="0">
                  <a:solidFill>
                    <a:prstClr val="black"/>
                  </a:solidFill>
                  <a:latin typeface="Arial"/>
                </a:rPr>
                <a:t>32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40472" y="1990220"/>
              <a:ext cx="671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dirty="0" smtClean="0">
                  <a:solidFill>
                    <a:prstClr val="black"/>
                  </a:solidFill>
                  <a:latin typeface="Mangal"/>
                </a:rPr>
                <a:t>…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287578"/>
              </p:ext>
            </p:extLst>
          </p:nvPr>
        </p:nvGraphicFramePr>
        <p:xfrm>
          <a:off x="448806" y="3663894"/>
          <a:ext cx="2078492" cy="15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6"/>
                <a:gridCol w="522022"/>
                <a:gridCol w="522022"/>
                <a:gridCol w="522022"/>
              </a:tblGrid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P’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5" name="Straight Connector 64"/>
          <p:cNvCxnSpPr/>
          <p:nvPr/>
        </p:nvCxnSpPr>
        <p:spPr>
          <a:xfrm flipV="1">
            <a:off x="647700" y="1046783"/>
            <a:ext cx="4070980" cy="65501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17" idx="1"/>
          </p:cNvCxnSpPr>
          <p:nvPr/>
        </p:nvCxnSpPr>
        <p:spPr>
          <a:xfrm flipV="1">
            <a:off x="800100" y="1046783"/>
            <a:ext cx="3918580" cy="282285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20" idx="1"/>
          </p:cNvCxnSpPr>
          <p:nvPr/>
        </p:nvCxnSpPr>
        <p:spPr>
          <a:xfrm>
            <a:off x="2336800" y="2844800"/>
            <a:ext cx="2381880" cy="33576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983247" y="792644"/>
            <a:ext cx="1442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Final Output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02296"/>
              </p:ext>
            </p:extLst>
          </p:nvPr>
        </p:nvGraphicFramePr>
        <p:xfrm>
          <a:off x="6633706" y="1230376"/>
          <a:ext cx="2078492" cy="15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26"/>
                <a:gridCol w="522022"/>
                <a:gridCol w="522022"/>
                <a:gridCol w="522022"/>
              </a:tblGrid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9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31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</a:t>
                      </a:r>
                      <a:r>
                        <a:rPr lang="en-US" sz="1200" baseline="-250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1" name="Straight Connector 50"/>
          <p:cNvCxnSpPr>
            <a:endCxn id="20" idx="1"/>
          </p:cNvCxnSpPr>
          <p:nvPr/>
        </p:nvCxnSpPr>
        <p:spPr>
          <a:xfrm flipV="1">
            <a:off x="2336800" y="3180563"/>
            <a:ext cx="2381880" cy="18359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568832" y="2099831"/>
            <a:ext cx="745953" cy="1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568832" y="1689787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OUT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7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68"/>
            <a:ext cx="9143999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Cost Analysis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122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5945" y="3010241"/>
            <a:ext cx="7092111" cy="1679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228600" rtlCol="0">
            <a:spAutoFit/>
          </a:bodyPr>
          <a:lstStyle/>
          <a:p>
            <a:pPr algn="ctr">
              <a:lnSpc>
                <a:spcPts val="5660"/>
              </a:lnSpc>
            </a:pP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Generalizes 2D and 3D algorithms.</a:t>
            </a:r>
          </a:p>
          <a:p>
            <a:pPr algn="ctr">
              <a:lnSpc>
                <a:spcPts val="5660"/>
              </a:lnSpc>
            </a:pP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Tight both for C and r for a given L!</a:t>
            </a:r>
            <a:endParaRPr lang="en-US" sz="28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0" y="4696755"/>
            <a:ext cx="9144000" cy="1923670"/>
          </a:xfrm>
        </p:spPr>
        <p:txBody>
          <a:bodyPr>
            <a:noAutofit/>
          </a:bodyPr>
          <a:lstStyle/>
          <a:p>
            <a:pPr>
              <a:lnSpc>
                <a:spcPts val="5660"/>
              </a:lnSpc>
            </a:pPr>
            <a:r>
              <a:rPr lang="en-US" sz="2500" dirty="0" smtClean="0">
                <a:latin typeface="Arial"/>
                <a:cs typeface="Arial"/>
              </a:rPr>
              <a:t>Sub-linear Scalability: </a:t>
            </a:r>
            <a:r>
              <a:rPr lang="en-US" sz="2500" dirty="0" err="1" smtClean="0">
                <a:latin typeface="Arial"/>
                <a:cs typeface="Arial"/>
              </a:rPr>
              <a:t>pL</a:t>
            </a:r>
            <a:r>
              <a:rPr lang="en-US" sz="2500" dirty="0" smtClean="0">
                <a:latin typeface="Arial"/>
                <a:cs typeface="Arial"/>
              </a:rPr>
              <a:t> &gt; n</a:t>
            </a:r>
            <a:r>
              <a:rPr lang="en-US" sz="2500" baseline="30000" dirty="0" smtClean="0">
                <a:latin typeface="Arial"/>
                <a:cs typeface="Arial"/>
              </a:rPr>
              <a:t>3</a:t>
            </a:r>
            <a:r>
              <a:rPr lang="en-US" sz="2500" dirty="0" smtClean="0">
                <a:latin typeface="Arial"/>
                <a:cs typeface="Arial"/>
              </a:rPr>
              <a:t>/L</a:t>
            </a:r>
            <a:r>
              <a:rPr lang="en-US" sz="2500" baseline="30000" dirty="0" smtClean="0">
                <a:latin typeface="Arial"/>
                <a:cs typeface="Arial"/>
              </a:rPr>
              <a:t>1/2</a:t>
            </a:r>
            <a:r>
              <a:rPr lang="en-US" sz="2500" dirty="0" smtClean="0">
                <a:latin typeface="Arial"/>
                <a:cs typeface="Arial"/>
              </a:rPr>
              <a:t> =&gt; L &gt; n</a:t>
            </a:r>
            <a:r>
              <a:rPr lang="en-US" sz="2500" baseline="30000" dirty="0" smtClean="0">
                <a:latin typeface="Arial"/>
                <a:cs typeface="Arial"/>
              </a:rPr>
              <a:t>2</a:t>
            </a:r>
            <a:r>
              <a:rPr lang="en-US" sz="2500" dirty="0" smtClean="0">
                <a:latin typeface="Arial"/>
                <a:cs typeface="Arial"/>
              </a:rPr>
              <a:t>/p</a:t>
            </a:r>
            <a:r>
              <a:rPr lang="en-US" sz="2500" baseline="30000" dirty="0" smtClean="0">
                <a:latin typeface="Arial"/>
                <a:cs typeface="Arial"/>
              </a:rPr>
              <a:t>2/3</a:t>
            </a:r>
            <a:r>
              <a:rPr lang="en-US" sz="2500" dirty="0" smtClean="0">
                <a:latin typeface="Arial"/>
                <a:cs typeface="Arial"/>
              </a:rPr>
              <a:t> =&gt; L &gt; IN/p</a:t>
            </a:r>
            <a:r>
              <a:rPr lang="en-US" sz="2500" baseline="30000" dirty="0" smtClean="0">
                <a:latin typeface="Arial"/>
                <a:cs typeface="Arial"/>
              </a:rPr>
              <a:t>2/3</a:t>
            </a:r>
            <a:endParaRPr lang="en-US" sz="2500" dirty="0">
              <a:latin typeface="Arial"/>
              <a:cs typeface="Arial"/>
            </a:endParaRPr>
          </a:p>
          <a:p>
            <a:pPr marL="0" indent="0" algn="ctr">
              <a:lnSpc>
                <a:spcPts val="5660"/>
              </a:lnSpc>
              <a:buNone/>
            </a:pPr>
            <a:r>
              <a:rPr lang="en-US" sz="2500" dirty="0" smtClean="0">
                <a:solidFill>
                  <a:srgbClr val="0000FF"/>
                </a:solidFill>
                <a:latin typeface="Arial"/>
                <a:cs typeface="Arial"/>
              </a:rPr>
              <a:t>**Next: B/c </a:t>
            </a:r>
            <a:r>
              <a:rPr lang="en-US" sz="2500" dirty="0" smtClean="0">
                <a:solidFill>
                  <a:srgbClr val="0000FF"/>
                </a:solidFill>
                <a:cs typeface="Arial"/>
              </a:rPr>
              <a:t>of connection to △ query and </a:t>
            </a:r>
            <a:r>
              <a:rPr lang="en-US" sz="2500" dirty="0" smtClean="0">
                <a:solidFill>
                  <a:srgbClr val="0000FF"/>
                </a:solidFill>
                <a:latin typeface="Arial"/>
                <a:cs typeface="Arial"/>
              </a:rPr>
              <a:t>𝞺</a:t>
            </a:r>
            <a:r>
              <a:rPr lang="en-US" sz="2500" baseline="30000" dirty="0" smtClean="0">
                <a:solidFill>
                  <a:srgbClr val="0000FF"/>
                </a:solidFill>
                <a:latin typeface="Arial"/>
                <a:cs typeface="Arial"/>
              </a:rPr>
              <a:t>*</a:t>
            </a:r>
            <a:r>
              <a:rPr lang="en-US" sz="2500" dirty="0" smtClean="0">
                <a:solidFill>
                  <a:srgbClr val="0000FF"/>
                </a:solidFill>
                <a:latin typeface="Arial"/>
                <a:cs typeface="Arial"/>
              </a:rPr>
              <a:t> of </a:t>
            </a:r>
            <a:r>
              <a:rPr lang="en-US" sz="2500" dirty="0" smtClean="0">
                <a:solidFill>
                  <a:srgbClr val="0000FF"/>
                </a:solidFill>
                <a:cs typeface="Arial"/>
              </a:rPr>
              <a:t>△</a:t>
            </a:r>
            <a:r>
              <a:rPr lang="en-US" sz="2500" dirty="0" smtClean="0">
                <a:solidFill>
                  <a:srgbClr val="0000FF"/>
                </a:solidFill>
                <a:latin typeface="Arial"/>
                <a:cs typeface="Arial"/>
              </a:rPr>
              <a:t>is 3/2**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796480"/>
              </p:ext>
            </p:extLst>
          </p:nvPr>
        </p:nvGraphicFramePr>
        <p:xfrm>
          <a:off x="1670697" y="1106567"/>
          <a:ext cx="5802606" cy="1588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7374"/>
                <a:gridCol w="1771024"/>
                <a:gridCol w="2184208"/>
              </a:tblGrid>
              <a:tr h="60864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Communication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Rounds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8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Rectangle-Block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O(n</a:t>
                      </a:r>
                      <a:r>
                        <a:rPr lang="en-US" baseline="30000" dirty="0" smtClean="0"/>
                        <a:t>4</a:t>
                      </a:r>
                      <a:r>
                        <a:rPr lang="en-US" baseline="0" dirty="0" smtClean="0"/>
                        <a:t>/L)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2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Square-Block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rpL</a:t>
                      </a:r>
                      <a:r>
                        <a:rPr lang="en-US" dirty="0" smtClean="0"/>
                        <a:t>=O(n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/L</a:t>
                      </a:r>
                      <a:r>
                        <a:rPr lang="en-US" baseline="30000" dirty="0" smtClean="0"/>
                        <a:t>1/2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O(n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/(pL</a:t>
                      </a:r>
                      <a:r>
                        <a:rPr lang="en-US" baseline="30000" dirty="0" smtClean="0"/>
                        <a:t>3/2</a:t>
                      </a:r>
                      <a:r>
                        <a:rPr lang="en-US" baseline="0" dirty="0" smtClean="0"/>
                        <a:t>) + </a:t>
                      </a:r>
                      <a:r>
                        <a:rPr lang="en-US" baseline="0" dirty="0" err="1" smtClean="0"/>
                        <a:t>log</a:t>
                      </a:r>
                      <a:r>
                        <a:rPr lang="en-US" baseline="-25000" dirty="0" err="1" smtClean="0"/>
                        <a:t>L</a:t>
                      </a:r>
                      <a:r>
                        <a:rPr lang="en-US" baseline="0" dirty="0" err="1" smtClean="0"/>
                        <a:t>n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4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8472"/>
            <a:ext cx="9143999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Round-Independent LB on C (and L) (1)</a:t>
            </a:r>
            <a:endParaRPr lang="en-US" sz="3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90018" y="5991225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123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882549" y="2790033"/>
            <a:ext cx="2014938" cy="1549440"/>
            <a:chOff x="3391414" y="1575299"/>
            <a:chExt cx="1831998" cy="1781816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650046" y="2024688"/>
              <a:ext cx="616842" cy="553628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178097" y="1575299"/>
              <a:ext cx="258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prstClr val="black"/>
                  </a:solidFill>
                  <a:latin typeface="Arial"/>
                </a:rPr>
                <a:t>i</a:t>
              </a:r>
              <a:endParaRPr lang="en-US" sz="24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91414" y="2578316"/>
              <a:ext cx="258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Arial"/>
                </a:rPr>
                <a:t>j</a:t>
              </a:r>
              <a:endParaRPr lang="en-US" sz="24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64780" y="2578316"/>
              <a:ext cx="258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Arial"/>
                </a:rPr>
                <a:t>k</a:t>
              </a:r>
              <a:endParaRPr lang="en-US" sz="24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11" name="Straight Connector 10"/>
            <p:cNvCxnSpPr>
              <a:endCxn id="10" idx="0"/>
            </p:cNvCxnSpPr>
            <p:nvPr/>
          </p:nvCxnSpPr>
          <p:spPr>
            <a:xfrm>
              <a:off x="4430183" y="2021607"/>
              <a:ext cx="663913" cy="556709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9" idx="3"/>
              <a:endCxn id="10" idx="1"/>
            </p:cNvCxnSpPr>
            <p:nvPr/>
          </p:nvCxnSpPr>
          <p:spPr>
            <a:xfrm>
              <a:off x="3650046" y="2809149"/>
              <a:ext cx="13147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494146" y="1807675"/>
              <a:ext cx="3929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prstClr val="black"/>
                  </a:solidFill>
                  <a:latin typeface="Arial"/>
                </a:rPr>
                <a:t>A</a:t>
              </a:r>
              <a:endParaRPr lang="en-US" sz="26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7640" y="2864672"/>
              <a:ext cx="3929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prstClr val="black"/>
                  </a:solidFill>
                  <a:latin typeface="Arial"/>
                </a:rPr>
                <a:t>B</a:t>
              </a:r>
              <a:endParaRPr lang="en-US" sz="26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01134" y="1807675"/>
              <a:ext cx="3929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prstClr val="black"/>
                  </a:solidFill>
                  <a:latin typeface="Arial"/>
                </a:rPr>
                <a:t>C</a:t>
              </a:r>
              <a:endParaRPr lang="en-US" sz="260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68254" y="935876"/>
            <a:ext cx="9007492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Suppose a proc. 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as N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ij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, N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jk</a:t>
            </a:r>
            <a:r>
              <a:rPr lang="en-US" sz="2400" baseline="-25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and contributes to N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ik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 elements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Q: How many elementary multiplications can it perform?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</p:txBody>
      </p:sp>
      <p:graphicFrame>
        <p:nvGraphicFramePr>
          <p:cNvPr id="254" name="Table 2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398195"/>
              </p:ext>
            </p:extLst>
          </p:nvPr>
        </p:nvGraphicFramePr>
        <p:xfrm>
          <a:off x="3489137" y="3799953"/>
          <a:ext cx="831658" cy="1097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15758"/>
                <a:gridCol w="415900"/>
              </a:tblGrid>
              <a:tr h="2894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894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j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894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56" name="Table 2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760275"/>
              </p:ext>
            </p:extLst>
          </p:nvPr>
        </p:nvGraphicFramePr>
        <p:xfrm>
          <a:off x="4462593" y="2714888"/>
          <a:ext cx="831658" cy="1097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77156"/>
                <a:gridCol w="277251"/>
                <a:gridCol w="277251"/>
              </a:tblGrid>
              <a:tr h="28944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894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j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k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8944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26332" y="2666024"/>
            <a:ext cx="3186202" cy="1838699"/>
            <a:chOff x="126332" y="2666024"/>
            <a:chExt cx="3186202" cy="1838699"/>
          </a:xfrm>
        </p:grpSpPr>
        <p:grpSp>
          <p:nvGrpSpPr>
            <p:cNvPr id="29" name="Group 28"/>
            <p:cNvGrpSpPr/>
            <p:nvPr/>
          </p:nvGrpSpPr>
          <p:grpSpPr>
            <a:xfrm>
              <a:off x="126332" y="2666024"/>
              <a:ext cx="3037500" cy="1838699"/>
              <a:chOff x="4119600" y="1921107"/>
              <a:chExt cx="3037500" cy="1838699"/>
            </a:xfrm>
          </p:grpSpPr>
          <p:grpSp>
            <p:nvGrpSpPr>
              <p:cNvPr id="242" name="Group 241"/>
              <p:cNvGrpSpPr/>
              <p:nvPr/>
            </p:nvGrpSpPr>
            <p:grpSpPr>
              <a:xfrm>
                <a:off x="4119600" y="1921107"/>
                <a:ext cx="3037500" cy="1838699"/>
                <a:chOff x="2863620" y="1521203"/>
                <a:chExt cx="2761721" cy="2114459"/>
              </a:xfrm>
            </p:grpSpPr>
            <p:cxnSp>
              <p:nvCxnSpPr>
                <p:cNvPr id="243" name="Straight Connector 242"/>
                <p:cNvCxnSpPr/>
                <p:nvPr/>
              </p:nvCxnSpPr>
              <p:spPr>
                <a:xfrm flipH="1">
                  <a:off x="3623271" y="2024688"/>
                  <a:ext cx="643617" cy="32585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4" name="TextBox 243"/>
                <p:cNvSpPr txBox="1"/>
                <p:nvPr/>
              </p:nvSpPr>
              <p:spPr>
                <a:xfrm>
                  <a:off x="4147882" y="1521203"/>
                  <a:ext cx="515849" cy="4247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  <a:latin typeface="Arial"/>
                    </a:rPr>
                    <a:t>v</a:t>
                  </a:r>
                  <a:r>
                    <a:rPr lang="en-US" baseline="-25000" dirty="0" smtClean="0">
                      <a:solidFill>
                        <a:prstClr val="black"/>
                      </a:solidFill>
                      <a:latin typeface="Arial"/>
                    </a:rPr>
                    <a:t>111</a:t>
                  </a:r>
                  <a:endParaRPr lang="en-US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46" name="TextBox 245"/>
                <p:cNvSpPr txBox="1"/>
                <p:nvPr/>
              </p:nvSpPr>
              <p:spPr>
                <a:xfrm>
                  <a:off x="5079310" y="2554720"/>
                  <a:ext cx="546031" cy="4247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  <a:latin typeface="Arial"/>
                    </a:rPr>
                    <a:t>c</a:t>
                  </a:r>
                  <a:r>
                    <a:rPr lang="en-US" baseline="-25000" dirty="0" smtClean="0">
                      <a:solidFill>
                        <a:prstClr val="black"/>
                      </a:solidFill>
                      <a:latin typeface="Arial"/>
                    </a:rPr>
                    <a:t>111</a:t>
                  </a:r>
                  <a:endParaRPr lang="en-US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cxnSp>
              <p:nvCxnSpPr>
                <p:cNvPr id="247" name="Straight Connector 246"/>
                <p:cNvCxnSpPr>
                  <a:endCxn id="246" idx="0"/>
                </p:cNvCxnSpPr>
                <p:nvPr/>
              </p:nvCxnSpPr>
              <p:spPr>
                <a:xfrm>
                  <a:off x="4544713" y="1998011"/>
                  <a:ext cx="807612" cy="55670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0" name="TextBox 249"/>
                <p:cNvSpPr txBox="1"/>
                <p:nvPr/>
              </p:nvSpPr>
              <p:spPr>
                <a:xfrm>
                  <a:off x="2863620" y="3210939"/>
                  <a:ext cx="593192" cy="4247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  <a:latin typeface="Arial"/>
                    </a:rPr>
                    <a:t>b</a:t>
                  </a:r>
                  <a:r>
                    <a:rPr lang="en-US" baseline="-25000" dirty="0" smtClean="0">
                      <a:solidFill>
                        <a:prstClr val="black"/>
                      </a:solidFill>
                      <a:latin typeface="Arial"/>
                    </a:rPr>
                    <a:t>111</a:t>
                  </a:r>
                  <a:endParaRPr lang="en-US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</p:grpSp>
          <p:sp>
            <p:nvSpPr>
              <p:cNvPr id="252" name="TextBox 251"/>
              <p:cNvSpPr txBox="1"/>
              <p:nvPr/>
            </p:nvSpPr>
            <p:spPr>
              <a:xfrm>
                <a:off x="4129775" y="2652515"/>
                <a:ext cx="760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Arial"/>
                  </a:rPr>
                  <a:t>a</a:t>
                </a:r>
                <a:r>
                  <a:rPr lang="en-US" baseline="-25000" dirty="0" smtClean="0">
                    <a:solidFill>
                      <a:prstClr val="black"/>
                    </a:solidFill>
                    <a:latin typeface="Arial"/>
                  </a:rPr>
                  <a:t>111</a:t>
                </a:r>
                <a:endParaRPr lang="en-US" dirty="0">
                  <a:solidFill>
                    <a:prstClr val="black"/>
                  </a:solidFill>
                  <a:latin typeface="Arial"/>
                </a:endParaRPr>
              </a:p>
            </p:txBody>
          </p:sp>
          <p:cxnSp>
            <p:nvCxnSpPr>
              <p:cNvPr id="253" name="Straight Connector 252"/>
              <p:cNvCxnSpPr/>
              <p:nvPr/>
            </p:nvCxnSpPr>
            <p:spPr>
              <a:xfrm flipH="1">
                <a:off x="5031881" y="2443075"/>
                <a:ext cx="830839" cy="8867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8" name="TextBox 257"/>
            <p:cNvSpPr txBox="1"/>
            <p:nvPr/>
          </p:nvSpPr>
          <p:spPr>
            <a:xfrm>
              <a:off x="155310" y="3798279"/>
              <a:ext cx="652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dirty="0" smtClean="0">
                  <a:solidFill>
                    <a:prstClr val="black"/>
                  </a:solidFill>
                  <a:latin typeface="Mangal"/>
                </a:rPr>
                <a:t>…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886410" y="3428947"/>
              <a:ext cx="652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dirty="0" smtClean="0">
                  <a:solidFill>
                    <a:prstClr val="black"/>
                  </a:solidFill>
                  <a:latin typeface="Mangal"/>
                </a:rPr>
                <a:t>…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2660107" y="3893813"/>
              <a:ext cx="652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dirty="0" smtClean="0">
                  <a:solidFill>
                    <a:prstClr val="black"/>
                  </a:solidFill>
                  <a:latin typeface="Mangal"/>
                </a:rPr>
                <a:t>…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</p:grpSp>
      <p:graphicFrame>
        <p:nvGraphicFramePr>
          <p:cNvPr id="261" name="Table 2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580191"/>
              </p:ext>
            </p:extLst>
          </p:nvPr>
        </p:nvGraphicFramePr>
        <p:xfrm>
          <a:off x="4462593" y="3799953"/>
          <a:ext cx="831658" cy="1097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15758"/>
                <a:gridCol w="415900"/>
              </a:tblGrid>
              <a:tr h="2894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894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0000"/>
                          </a:solidFill>
                        </a:rPr>
                        <a:t>j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k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894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62" name="Table 2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341344"/>
              </p:ext>
            </p:extLst>
          </p:nvPr>
        </p:nvGraphicFramePr>
        <p:xfrm>
          <a:off x="5372204" y="3799953"/>
          <a:ext cx="831658" cy="1097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15758"/>
                <a:gridCol w="415900"/>
              </a:tblGrid>
              <a:tr h="2894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894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k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894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63" name="TextBox 262"/>
          <p:cNvSpPr txBox="1"/>
          <p:nvPr/>
        </p:nvSpPr>
        <p:spPr>
          <a:xfrm>
            <a:off x="1779726" y="5419274"/>
            <a:ext cx="5584549" cy="7027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8000"/>
                </a:solidFill>
                <a:latin typeface="Arial"/>
                <a:cs typeface="Arial"/>
              </a:rPr>
              <a:t>A: AGM =&gt; 𝞺*= 3/2, so O(N</a:t>
            </a:r>
            <a:r>
              <a:rPr lang="en-US" sz="2800" baseline="30000" dirty="0" smtClean="0">
                <a:solidFill>
                  <a:srgbClr val="008000"/>
                </a:solidFill>
                <a:latin typeface="Arial"/>
                <a:cs typeface="Arial"/>
              </a:rPr>
              <a:t>3/2</a:t>
            </a:r>
            <a:r>
              <a:rPr lang="en-US" sz="2800" dirty="0" smtClean="0">
                <a:solidFill>
                  <a:srgbClr val="008000"/>
                </a:solidFill>
                <a:latin typeface="Arial"/>
                <a:cs typeface="Arial"/>
              </a:rPr>
              <a:t>) </a:t>
            </a:r>
            <a:endParaRPr lang="en-US" sz="2800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2960" y="6466440"/>
            <a:ext cx="8989649" cy="361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prstClr val="black"/>
                </a:solidFill>
                <a:latin typeface="Arial (Body)"/>
                <a:cs typeface="Arial (Body)"/>
              </a:rPr>
              <a:t>[Irony, Toledo, &amp; </a:t>
            </a:r>
            <a:r>
              <a:rPr lang="en-US" sz="14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Tiskin</a:t>
            </a:r>
            <a:r>
              <a:rPr lang="en-US" sz="1400" dirty="0" smtClean="0">
                <a:solidFill>
                  <a:prstClr val="black"/>
                </a:solidFill>
                <a:latin typeface="Arial (Body)"/>
                <a:cs typeface="Arial (Body)"/>
              </a:rPr>
              <a:t>, JPDC, 2004], [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Hong &amp; Kung, STOC, 1981] 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90018" y="5991225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124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7671" y="860423"/>
            <a:ext cx="8128658" cy="2264299"/>
            <a:chOff x="-299004" y="9011"/>
            <a:chExt cx="8300003" cy="2717955"/>
          </a:xfrm>
        </p:grpSpPr>
        <p:sp>
          <p:nvSpPr>
            <p:cNvPr id="78" name="Rectangle 77"/>
            <p:cNvSpPr/>
            <p:nvPr/>
          </p:nvSpPr>
          <p:spPr>
            <a:xfrm>
              <a:off x="-299004" y="539751"/>
              <a:ext cx="2453835" cy="20666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 rot="5400000">
              <a:off x="4568118" y="-1699334"/>
              <a:ext cx="873122" cy="5833894"/>
            </a:xfrm>
            <a:prstGeom prst="downArrow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2238375" y="1090612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2775655" y="1090612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360560" y="1090612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183590" y="1090612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877150" y="1090612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6285085" y="1090612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6869990" y="1090612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7454898" y="1090612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3867504" y="857249"/>
              <a:ext cx="0" cy="13604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636680" y="857249"/>
              <a:ext cx="0" cy="143986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216290" y="878702"/>
              <a:ext cx="0" cy="142080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2238375" y="2283636"/>
              <a:ext cx="1654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Phase 1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818466" y="2283636"/>
              <a:ext cx="1928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Phase 2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208881" y="2283638"/>
              <a:ext cx="1246018" cy="44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 Phase k 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699825" y="2210869"/>
              <a:ext cx="475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…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702280" y="976350"/>
              <a:ext cx="475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…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2231319" y="69334"/>
              <a:ext cx="1654526" cy="724416"/>
              <a:chOff x="2231319" y="355084"/>
              <a:chExt cx="1654526" cy="724416"/>
            </a:xfrm>
          </p:grpSpPr>
          <p:sp>
            <p:nvSpPr>
              <p:cNvPr id="160" name="Right Brace 159"/>
              <p:cNvSpPr/>
              <p:nvPr/>
            </p:nvSpPr>
            <p:spPr>
              <a:xfrm rot="16200000">
                <a:off x="2894613" y="141359"/>
                <a:ext cx="327938" cy="1548343"/>
              </a:xfrm>
              <a:prstGeom prst="rightBrace">
                <a:avLst>
                  <a:gd name="adj1" fmla="val 56808"/>
                  <a:gd name="adj2" fmla="val 48975"/>
                </a:avLst>
              </a:prstGeom>
              <a:ln cap="rnd">
                <a:solidFill>
                  <a:schemeClr val="tx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231319" y="355084"/>
                <a:ext cx="1654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Arial"/>
                  </a:rPr>
                  <a:t> L elements</a:t>
                </a: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3958870" y="62984"/>
              <a:ext cx="1654526" cy="724416"/>
              <a:chOff x="2231319" y="355084"/>
              <a:chExt cx="1654526" cy="724416"/>
            </a:xfrm>
          </p:grpSpPr>
          <p:sp>
            <p:nvSpPr>
              <p:cNvPr id="163" name="Right Brace 162"/>
              <p:cNvSpPr/>
              <p:nvPr/>
            </p:nvSpPr>
            <p:spPr>
              <a:xfrm rot="16200000">
                <a:off x="2894613" y="141359"/>
                <a:ext cx="327938" cy="1548343"/>
              </a:xfrm>
              <a:prstGeom prst="rightBrace">
                <a:avLst>
                  <a:gd name="adj1" fmla="val 56808"/>
                  <a:gd name="adj2" fmla="val 48975"/>
                </a:avLst>
              </a:prstGeom>
              <a:ln cap="rnd">
                <a:solidFill>
                  <a:schemeClr val="tx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2231319" y="355084"/>
                <a:ext cx="1654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Arial"/>
                  </a:rPr>
                  <a:t> L elements</a:t>
                </a: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6282974" y="9011"/>
              <a:ext cx="1654526" cy="724416"/>
              <a:chOff x="2231319" y="355084"/>
              <a:chExt cx="1654526" cy="724416"/>
            </a:xfrm>
          </p:grpSpPr>
          <p:sp>
            <p:nvSpPr>
              <p:cNvPr id="166" name="Right Brace 165"/>
              <p:cNvSpPr/>
              <p:nvPr/>
            </p:nvSpPr>
            <p:spPr>
              <a:xfrm rot="16200000">
                <a:off x="2894613" y="141359"/>
                <a:ext cx="327938" cy="1548343"/>
              </a:xfrm>
              <a:prstGeom prst="rightBrace">
                <a:avLst>
                  <a:gd name="adj1" fmla="val 56808"/>
                  <a:gd name="adj2" fmla="val 48975"/>
                </a:avLst>
              </a:prstGeom>
              <a:ln cap="rnd">
                <a:solidFill>
                  <a:schemeClr val="tx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2231319" y="355084"/>
                <a:ext cx="1654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Arial"/>
                  </a:rPr>
                  <a:t> </a:t>
                </a:r>
                <a:r>
                  <a:rPr lang="en-US" smtClean="0">
                    <a:solidFill>
                      <a:prstClr val="black"/>
                    </a:solidFill>
                    <a:latin typeface="Arial"/>
                  </a:rPr>
                  <a:t>L elements</a:t>
                </a:r>
                <a:endParaRPr lang="en-US" dirty="0" smtClean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5685705" y="397901"/>
              <a:ext cx="475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…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9" name="Down Arrow 168"/>
            <p:cNvSpPr/>
            <p:nvPr/>
          </p:nvSpPr>
          <p:spPr>
            <a:xfrm rot="16200000">
              <a:off x="4702790" y="-979433"/>
              <a:ext cx="873122" cy="5723296"/>
            </a:xfrm>
            <a:prstGeom prst="downArrow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2447926" y="1749424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3048706" y="1749424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971393" y="1749424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4556298" y="1749424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5141203" y="1749424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6583711" y="1749424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7168616" y="1749424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 rot="16200000">
              <a:off x="755305" y="1232197"/>
              <a:ext cx="1939638" cy="676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Network Card</a:t>
              </a: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-299004" y="1097644"/>
              <a:ext cx="1718699" cy="1108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Processor k 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≤ </a:t>
              </a:r>
              <a:r>
                <a:rPr lang="en-US" dirty="0">
                  <a:solidFill>
                    <a:prstClr val="black"/>
                  </a:solidFill>
                  <a:latin typeface="Arial"/>
                </a:rPr>
                <a:t>L input </a:t>
              </a:r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elements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73" name="Title 1"/>
          <p:cNvSpPr txBox="1">
            <a:spLocks/>
          </p:cNvSpPr>
          <p:nvPr/>
        </p:nvSpPr>
        <p:spPr>
          <a:xfrm>
            <a:off x="0" y="-108472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prstClr val="black"/>
                </a:solidFill>
                <a:latin typeface="Arial"/>
              </a:rPr>
              <a:t>Round-Independent LB on C (and L) (2)</a:t>
            </a:r>
            <a:endParaRPr lang="en-US" sz="3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711" y="3716022"/>
            <a:ext cx="9018578" cy="18594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With L communication, a </a:t>
            </a:r>
            <a:r>
              <a:rPr lang="en-US" sz="2600" dirty="0" err="1" smtClean="0">
                <a:solidFill>
                  <a:srgbClr val="0000FF"/>
                </a:solidFill>
                <a:latin typeface="Arial"/>
                <a:cs typeface="Arial"/>
              </a:rPr>
              <a:t>proc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 can do O(L</a:t>
            </a:r>
            <a:r>
              <a:rPr lang="en-US" sz="2600" baseline="30000" dirty="0" smtClean="0">
                <a:solidFill>
                  <a:srgbClr val="0000FF"/>
                </a:solidFill>
                <a:latin typeface="Arial"/>
                <a:cs typeface="Arial"/>
              </a:rPr>
              <a:t>3/2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) products.</a:t>
            </a:r>
          </a:p>
          <a:p>
            <a:pPr algn="ctr">
              <a:lnSpc>
                <a:spcPct val="150000"/>
              </a:lnSpc>
            </a:pP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sz="2600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 products must be performed.</a:t>
            </a:r>
          </a:p>
          <a:p>
            <a:pPr algn="ctr">
              <a:lnSpc>
                <a:spcPct val="150000"/>
              </a:lnSpc>
            </a:pP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=&gt; C </a:t>
            </a:r>
            <a:r>
              <a:rPr lang="en-US" sz="260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 Ω(n</a:t>
            </a:r>
            <a:r>
              <a:rPr lang="en-US" sz="2600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/L</a:t>
            </a:r>
            <a:r>
              <a:rPr lang="en-US" sz="2600" baseline="30000" dirty="0" smtClean="0">
                <a:solidFill>
                  <a:srgbClr val="0000FF"/>
                </a:solidFill>
                <a:latin typeface="Arial"/>
                <a:cs typeface="Arial"/>
              </a:rPr>
              <a:t>1/2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) (irrespective of r)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85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68"/>
            <a:ext cx="9143999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(Body)"/>
                <a:cs typeface="Arial (Body)"/>
              </a:rPr>
              <a:t>Lower Bounds on Rounds</a:t>
            </a:r>
            <a:endParaRPr lang="en-US" sz="4000" dirty="0">
              <a:latin typeface="Arial (Body)"/>
              <a:cs typeface="Arial (Body)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90018" y="5991225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 (Body)"/>
                <a:cs typeface="Arial (Body)"/>
              </a:rPr>
              <a:pPr/>
              <a:t>125</a:t>
            </a:fld>
            <a:endParaRPr lang="en-US">
              <a:solidFill>
                <a:prstClr val="black">
                  <a:tint val="75000"/>
                </a:prstClr>
              </a:solidFill>
              <a:latin typeface="Arial (Body)"/>
              <a:cs typeface="Arial (Body)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59968"/>
            <a:ext cx="9143999" cy="322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2600" dirty="0">
                <a:solidFill>
                  <a:prstClr val="black"/>
                </a:solidFill>
                <a:latin typeface="Arial (Body)"/>
                <a:cs typeface="Arial (Body)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max(LB </a:t>
            </a:r>
            <a:r>
              <a:rPr lang="en-US" sz="2600" dirty="0">
                <a:solidFill>
                  <a:prstClr val="black"/>
                </a:solidFill>
                <a:latin typeface="Arial (Body)"/>
                <a:cs typeface="Arial (Body)"/>
              </a:rPr>
              <a:t>for 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Join, </a:t>
            </a:r>
            <a:r>
              <a:rPr lang="en-US" sz="2600" dirty="0">
                <a:solidFill>
                  <a:prstClr val="black"/>
                </a:solidFill>
                <a:latin typeface="Arial (Body)"/>
                <a:cs typeface="Arial (Body)"/>
              </a:rPr>
              <a:t>LB for </a:t>
            </a:r>
            <a:r>
              <a:rPr lang="en-US" sz="26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GroupBy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-and-</a:t>
            </a:r>
            <a:r>
              <a:rPr lang="en-US" sz="26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Aggr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)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2600" dirty="0">
                <a:solidFill>
                  <a:prstClr val="black"/>
                </a:solidFill>
                <a:latin typeface="Arial (Body)"/>
                <a:cs typeface="Arial (Body)"/>
              </a:rPr>
              <a:t>LB for 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Join: </a:t>
            </a:r>
          </a:p>
          <a:p>
            <a:pPr lvl="1">
              <a:lnSpc>
                <a:spcPct val="200000"/>
              </a:lnSpc>
            </a:pPr>
            <a:r>
              <a:rPr lang="en-US" sz="2600" dirty="0" smtClean="0">
                <a:solidFill>
                  <a:prstClr val="black"/>
                </a:solidFill>
                <a:latin typeface="Arial"/>
                <a:cs typeface="Arial"/>
              </a:rPr>
              <a:t>	C </a:t>
            </a:r>
            <a:r>
              <a:rPr lang="en-US" sz="2600" dirty="0">
                <a:solidFill>
                  <a:prstClr val="black"/>
                </a:solidFill>
                <a:latin typeface="Arial"/>
                <a:cs typeface="Arial"/>
              </a:rPr>
              <a:t>= r × p × L &gt; </a:t>
            </a:r>
            <a:r>
              <a:rPr lang="en-US" sz="2600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2600" baseline="30000" dirty="0" smtClean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2600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lang="en-US" sz="2600" dirty="0" smtClean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2600" baseline="30000" dirty="0" smtClean="0">
                <a:solidFill>
                  <a:prstClr val="black"/>
                </a:solidFill>
                <a:latin typeface="Arial"/>
                <a:cs typeface="Arial"/>
              </a:rPr>
              <a:t>1/2</a:t>
            </a:r>
            <a:r>
              <a:rPr lang="en-US" sz="2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Arial"/>
                <a:cs typeface="Arial"/>
              </a:rPr>
              <a:t>=&gt; r </a:t>
            </a:r>
            <a:r>
              <a:rPr lang="en-US" sz="2600" dirty="0" smtClean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Ω</a:t>
            </a:r>
            <a:r>
              <a:rPr lang="en-US" sz="2600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2600" baseline="30000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2600" dirty="0" smtClean="0">
                <a:solidFill>
                  <a:prstClr val="black"/>
                </a:solidFill>
                <a:latin typeface="Arial"/>
                <a:cs typeface="Arial"/>
              </a:rPr>
              <a:t>/(pL</a:t>
            </a:r>
            <a:r>
              <a:rPr lang="en-US" sz="2600" baseline="30000" dirty="0" smtClean="0">
                <a:solidFill>
                  <a:prstClr val="black"/>
                </a:solidFill>
                <a:latin typeface="Arial"/>
                <a:cs typeface="Arial"/>
              </a:rPr>
              <a:t>3/2</a:t>
            </a:r>
            <a:r>
              <a:rPr lang="en-US" sz="2600" dirty="0" smtClean="0">
                <a:solidFill>
                  <a:prstClr val="black"/>
                </a:solidFill>
                <a:latin typeface="Arial"/>
                <a:cs typeface="Arial"/>
              </a:rPr>
              <a:t>))</a:t>
            </a:r>
            <a:endParaRPr lang="en-US" sz="2600" dirty="0">
              <a:solidFill>
                <a:prstClr val="black"/>
              </a:solidFill>
              <a:latin typeface="Arial (Body)"/>
              <a:cs typeface="Arial (Body)"/>
            </a:endParaRP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LB for </a:t>
            </a:r>
            <a:r>
              <a:rPr lang="en-US" sz="2600" dirty="0" err="1">
                <a:solidFill>
                  <a:prstClr val="black"/>
                </a:solidFill>
                <a:latin typeface="Arial (Body)"/>
                <a:cs typeface="Arial (Body)"/>
              </a:rPr>
              <a:t>GroupBy</a:t>
            </a:r>
            <a:r>
              <a:rPr lang="en-US" sz="2600" dirty="0">
                <a:solidFill>
                  <a:prstClr val="black"/>
                </a:solidFill>
                <a:latin typeface="Arial (Body)"/>
                <a:cs typeface="Arial (Body)"/>
              </a:rPr>
              <a:t>-and-</a:t>
            </a:r>
            <a:r>
              <a:rPr lang="en-US" sz="26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Aggr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: r = Ω(</a:t>
            </a:r>
            <a:r>
              <a:rPr lang="en-US" sz="26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log</a:t>
            </a:r>
            <a:r>
              <a:rPr lang="en-US" sz="2600" baseline="-250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L</a:t>
            </a:r>
            <a:r>
              <a:rPr lang="en-US" sz="26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n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91064" y="4547172"/>
            <a:ext cx="4671946" cy="659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 smtClean="0">
                <a:solidFill>
                  <a:srgbClr val="0000FF"/>
                </a:solidFill>
                <a:latin typeface="Arial"/>
              </a:rPr>
              <a:t>r = </a:t>
            </a:r>
            <a:r>
              <a:rPr lang="en-US" sz="2600" dirty="0">
                <a:solidFill>
                  <a:srgbClr val="0000FF"/>
                </a:solidFill>
                <a:latin typeface="Arial"/>
                <a:cs typeface="Arial"/>
              </a:rPr>
              <a:t>Ω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(max(</a:t>
            </a:r>
            <a:r>
              <a:rPr lang="en-US" sz="26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sz="2600" baseline="3000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sz="2600" dirty="0">
                <a:solidFill>
                  <a:srgbClr val="0000FF"/>
                </a:solidFill>
                <a:latin typeface="Arial"/>
                <a:cs typeface="Arial"/>
              </a:rPr>
              <a:t>/(pL</a:t>
            </a:r>
            <a:r>
              <a:rPr lang="en-US" sz="2600" baseline="30000" dirty="0">
                <a:solidFill>
                  <a:srgbClr val="0000FF"/>
                </a:solidFill>
                <a:latin typeface="Arial"/>
                <a:cs typeface="Arial"/>
              </a:rPr>
              <a:t>3/2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), </a:t>
            </a:r>
            <a:r>
              <a:rPr lang="en-US" sz="2600" dirty="0" err="1" smtClean="0">
                <a:solidFill>
                  <a:srgbClr val="0000FF"/>
                </a:solidFill>
                <a:latin typeface="Arial"/>
                <a:cs typeface="Arial"/>
              </a:rPr>
              <a:t>log</a:t>
            </a:r>
            <a:r>
              <a:rPr lang="en-US" sz="2600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lang="en-US" sz="2600" dirty="0" err="1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lang="en-US" sz="2600" dirty="0" smtClean="0">
                <a:solidFill>
                  <a:srgbClr val="0000FF"/>
                </a:solidFill>
                <a:latin typeface="Arial"/>
              </a:rPr>
              <a:t>  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60" y="6466440"/>
            <a:ext cx="8989649" cy="361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prstClr val="black"/>
                </a:solidFill>
                <a:latin typeface="Arial (Body)"/>
                <a:cs typeface="Arial (Body)"/>
              </a:rPr>
              <a:t>[Irony, Toledo, &amp; </a:t>
            </a:r>
            <a:r>
              <a:rPr lang="en-US" sz="1400" dirty="0" err="1" smtClean="0">
                <a:solidFill>
                  <a:prstClr val="black"/>
                </a:solidFill>
                <a:latin typeface="Arial (Body)"/>
                <a:cs typeface="Arial (Body)"/>
              </a:rPr>
              <a:t>Tiskin</a:t>
            </a:r>
            <a:r>
              <a:rPr lang="en-US" sz="1400" dirty="0" smtClean="0">
                <a:solidFill>
                  <a:prstClr val="black"/>
                </a:solidFill>
                <a:latin typeface="Arial (Body)"/>
                <a:cs typeface="Arial (Body)"/>
              </a:rPr>
              <a:t>, JPDC, 2004], [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Goodrich, SICOMP, 1999] 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52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1529386" y="1262480"/>
            <a:ext cx="0" cy="416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1529386" y="5428080"/>
            <a:ext cx="67552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1005648" y="4674908"/>
            <a:ext cx="42832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lang="en-US" sz="2200" baseline="30000" dirty="0" smtClean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739789" y="3019012"/>
            <a:ext cx="2811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Arial"/>
              </a:rPr>
              <a:t>Communication (C)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005648" y="1237080"/>
            <a:ext cx="42832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lang="en-US" sz="2200" baseline="30000" dirty="0" smtClean="0">
                <a:solidFill>
                  <a:prstClr val="black"/>
                </a:solidFill>
                <a:latin typeface="Calibri"/>
                <a:cs typeface="Calibri"/>
              </a:rPr>
              <a:t>3</a:t>
            </a: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Freeform 4"/>
          <p:cNvSpPr>
            <a:spLocks/>
          </p:cNvSpPr>
          <p:nvPr/>
        </p:nvSpPr>
        <p:spPr bwMode="auto">
          <a:xfrm>
            <a:off x="3870734" y="1246605"/>
            <a:ext cx="3804272" cy="3657600"/>
          </a:xfrm>
          <a:custGeom>
            <a:avLst/>
            <a:gdLst>
              <a:gd name="T0" fmla="*/ 0 w 3504"/>
              <a:gd name="T1" fmla="*/ 0 h 1824"/>
              <a:gd name="T2" fmla="*/ 240 w 3504"/>
              <a:gd name="T3" fmla="*/ 816 h 1824"/>
              <a:gd name="T4" fmla="*/ 816 w 3504"/>
              <a:gd name="T5" fmla="*/ 1392 h 1824"/>
              <a:gd name="T6" fmla="*/ 1728 w 3504"/>
              <a:gd name="T7" fmla="*/ 1728 h 1824"/>
              <a:gd name="T8" fmla="*/ 3504 w 3504"/>
              <a:gd name="T9" fmla="*/ 1824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4" h="1824">
                <a:moveTo>
                  <a:pt x="0" y="0"/>
                </a:moveTo>
                <a:cubicBezTo>
                  <a:pt x="52" y="292"/>
                  <a:pt x="104" y="584"/>
                  <a:pt x="240" y="816"/>
                </a:cubicBezTo>
                <a:cubicBezTo>
                  <a:pt x="376" y="1048"/>
                  <a:pt x="568" y="1240"/>
                  <a:pt x="816" y="1392"/>
                </a:cubicBezTo>
                <a:cubicBezTo>
                  <a:pt x="1064" y="1544"/>
                  <a:pt x="1280" y="1656"/>
                  <a:pt x="1728" y="1728"/>
                </a:cubicBezTo>
                <a:cubicBezTo>
                  <a:pt x="2176" y="1800"/>
                  <a:pt x="3208" y="1808"/>
                  <a:pt x="3504" y="1824"/>
                </a:cubicBezTo>
              </a:path>
            </a:pathLst>
          </a:custGeom>
          <a:ln>
            <a:solidFill>
              <a:srgbClr val="FF6600"/>
            </a:solidFill>
            <a:headEnd/>
            <a:tailEnd/>
          </a:ln>
          <a:effectLst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74506" y="5922144"/>
            <a:ext cx="238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Arial"/>
              </a:rPr>
              <a:t>Load (L)</a:t>
            </a: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438893" y="5463714"/>
            <a:ext cx="47588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2n</a:t>
            </a: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871208" y="5463714"/>
            <a:ext cx="59619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lang="en-US" sz="2200" baseline="30000" dirty="0" smtClean="0">
                <a:solidFill>
                  <a:prstClr val="black"/>
                </a:solidFill>
                <a:latin typeface="Calibri"/>
                <a:cs typeface="Calibri"/>
              </a:rPr>
              <a:t>1/2</a:t>
            </a: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318315" y="5463714"/>
            <a:ext cx="59619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lang="en-US" sz="2200" baseline="30000" dirty="0" smtClean="0">
                <a:solidFill>
                  <a:prstClr val="black"/>
                </a:solidFill>
                <a:latin typeface="Calibri"/>
                <a:cs typeface="Calibri"/>
              </a:rPr>
              <a:t>1/3</a:t>
            </a: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765422" y="5463714"/>
            <a:ext cx="60785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lang="en-US" sz="2200" baseline="30000" dirty="0" smtClean="0">
                <a:solidFill>
                  <a:prstClr val="black"/>
                </a:solidFill>
                <a:latin typeface="Calibri"/>
                <a:cs typeface="Calibri"/>
              </a:rPr>
              <a:t>1/4</a:t>
            </a: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7459085" y="5463714"/>
            <a:ext cx="42832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lang="en-US" sz="2200" baseline="30000" dirty="0" smtClean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937044" y="2967768"/>
            <a:ext cx="5710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lang="en-US" sz="2200" baseline="30000" dirty="0" smtClean="0">
                <a:solidFill>
                  <a:prstClr val="black"/>
                </a:solidFill>
                <a:latin typeface="Calibri"/>
                <a:cs typeface="Calibri"/>
              </a:rPr>
              <a:t>2.5</a:t>
            </a: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23632" y="1828662"/>
            <a:ext cx="145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/>
              </a:rPr>
              <a:t>requires</a:t>
            </a:r>
          </a:p>
          <a:p>
            <a:r>
              <a:rPr lang="en-US" dirty="0" smtClean="0">
                <a:solidFill>
                  <a:srgbClr val="008000"/>
                </a:solidFill>
                <a:latin typeface="Arial"/>
              </a:rPr>
              <a:t>≥ 4 rounds</a:t>
            </a:r>
            <a:endParaRPr lang="en-US" dirty="0">
              <a:solidFill>
                <a:srgbClr val="008000"/>
              </a:solidFill>
              <a:latin typeface="Arial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042683" y="2577367"/>
            <a:ext cx="0" cy="457200"/>
          </a:xfrm>
          <a:prstGeom prst="straightConnector1">
            <a:avLst/>
          </a:prstGeom>
          <a:ln w="63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1931431" y="3062705"/>
            <a:ext cx="5699125" cy="1856407"/>
          </a:xfrm>
          <a:custGeom>
            <a:avLst/>
            <a:gdLst>
              <a:gd name="connsiteX0" fmla="*/ 5699125 w 5699125"/>
              <a:gd name="connsiteY0" fmla="*/ 1841500 h 1856407"/>
              <a:gd name="connsiteX1" fmla="*/ 1905000 w 5699125"/>
              <a:gd name="connsiteY1" fmla="*/ 1587500 h 1856407"/>
              <a:gd name="connsiteX2" fmla="*/ 0 w 5699125"/>
              <a:gd name="connsiteY2" fmla="*/ 0 h 185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9125" h="1856407">
                <a:moveTo>
                  <a:pt x="5699125" y="1841500"/>
                </a:moveTo>
                <a:cubicBezTo>
                  <a:pt x="4276989" y="1867958"/>
                  <a:pt x="2854854" y="1894417"/>
                  <a:pt x="1905000" y="1587500"/>
                </a:cubicBezTo>
                <a:cubicBezTo>
                  <a:pt x="955146" y="1280583"/>
                  <a:pt x="317500" y="362479"/>
                  <a:pt x="0" y="0"/>
                </a:cubicBezTo>
              </a:path>
            </a:pathLst>
          </a:cu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3823" y="994395"/>
            <a:ext cx="3070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Arial"/>
              </a:rPr>
              <a:t>1-round LB on C = n</a:t>
            </a:r>
            <a:r>
              <a:rPr lang="en-US" sz="2200" baseline="30000" dirty="0" smtClean="0">
                <a:solidFill>
                  <a:srgbClr val="C00000"/>
                </a:solidFill>
                <a:latin typeface="Arial"/>
              </a:rPr>
              <a:t>4</a:t>
            </a:r>
            <a:r>
              <a:rPr lang="en-US" sz="2200" dirty="0" smtClean="0">
                <a:solidFill>
                  <a:srgbClr val="C00000"/>
                </a:solidFill>
                <a:latin typeface="Arial"/>
              </a:rPr>
              <a:t>/L</a:t>
            </a:r>
            <a:endParaRPr lang="en-US" sz="2200" dirty="0">
              <a:solidFill>
                <a:srgbClr val="C00000"/>
              </a:solidFill>
              <a:latin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72335" y="1236914"/>
            <a:ext cx="671489" cy="0"/>
          </a:xfrm>
          <a:prstGeom prst="straightConnector1">
            <a:avLst/>
          </a:prstGeom>
          <a:ln w="38100">
            <a:solidFill>
              <a:srgbClr val="FF66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43822" y="1343998"/>
            <a:ext cx="4023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Arial"/>
              </a:rPr>
              <a:t>multi-round LB on C = n</a:t>
            </a:r>
            <a:r>
              <a:rPr lang="en-US" sz="2200" baseline="30000" dirty="0" smtClean="0">
                <a:solidFill>
                  <a:prstClr val="black"/>
                </a:solidFill>
                <a:latin typeface="Arial"/>
              </a:rPr>
              <a:t>3</a:t>
            </a:r>
            <a:r>
              <a:rPr lang="en-US" sz="2200" dirty="0" smtClean="0">
                <a:solidFill>
                  <a:prstClr val="black"/>
                </a:solidFill>
                <a:latin typeface="Arial"/>
              </a:rPr>
              <a:t>/L</a:t>
            </a:r>
            <a:r>
              <a:rPr lang="en-US" sz="2200" baseline="30000" dirty="0" smtClean="0">
                <a:solidFill>
                  <a:prstClr val="black"/>
                </a:solidFill>
                <a:latin typeface="Arial"/>
              </a:rPr>
              <a:t>1/2</a:t>
            </a: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4272335" y="1563939"/>
            <a:ext cx="671489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963181" y="3135329"/>
            <a:ext cx="146982" cy="14630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53807" y="2428737"/>
            <a:ext cx="152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</a:rPr>
              <a:t>requires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/>
              </a:rPr>
              <a:t>≥ 3 rounds</a:t>
            </a:r>
            <a:endParaRPr lang="en-US" dirty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572859" y="3098067"/>
            <a:ext cx="0" cy="457200"/>
          </a:xfrm>
          <a:prstGeom prst="straightConnector1">
            <a:avLst/>
          </a:prstGeom>
          <a:ln w="635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2477482" y="3687779"/>
            <a:ext cx="146982" cy="14630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80889" y="3188189"/>
            <a:ext cx="159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</a:rPr>
              <a:t>requires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</a:rPr>
              <a:t>≥ 2 rounds</a:t>
            </a:r>
            <a:endParaRPr lang="en-US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3148371" y="3834083"/>
            <a:ext cx="526135" cy="345237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080762" y="4195195"/>
            <a:ext cx="146982" cy="146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490337" y="4445289"/>
            <a:ext cx="146982" cy="146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099988" y="4667861"/>
            <a:ext cx="146982" cy="146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4726290" y="4773776"/>
            <a:ext cx="146982" cy="146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5273456" y="4846928"/>
            <a:ext cx="146982" cy="146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311999" y="4853024"/>
            <a:ext cx="146982" cy="146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3542070" y="3834083"/>
            <a:ext cx="132436" cy="497637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674506" y="3834520"/>
            <a:ext cx="330232" cy="757073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674506" y="3834083"/>
            <a:ext cx="956534" cy="840825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637319" y="3834083"/>
            <a:ext cx="1540887" cy="939693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3674506" y="3834083"/>
            <a:ext cx="2145368" cy="1018941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0" y="16968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Arial"/>
              </a:rPr>
              <a:t>Summary</a:t>
            </a:r>
            <a:endParaRPr lang="en-US" sz="4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75458" y="2205442"/>
            <a:ext cx="4292168" cy="1629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LBs met by:</a:t>
            </a:r>
          </a:p>
          <a:p>
            <a:pPr algn="ctr">
              <a:lnSpc>
                <a:spcPts val="4060"/>
              </a:lnSpc>
            </a:pP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	Square-block multi-r &amp;</a:t>
            </a:r>
          </a:p>
          <a:p>
            <a:pPr algn="ctr">
              <a:lnSpc>
                <a:spcPts val="4060"/>
              </a:lnSpc>
            </a:pP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Rectangle-block 1 round </a:t>
            </a:r>
            <a:r>
              <a:rPr lang="en-US" sz="2400" i="1" dirty="0" err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400" i="1" dirty="0" err="1" smtClean="0">
                <a:solidFill>
                  <a:srgbClr val="FF0000"/>
                </a:solidFill>
                <a:latin typeface="Arial"/>
                <a:cs typeface="Arial"/>
              </a:rPr>
              <a:t>lgs</a:t>
            </a:r>
            <a:endParaRPr lang="en-US" sz="2400" i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3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7" grpId="0"/>
      <p:bldP spid="6" grpId="0"/>
      <p:bldP spid="49" grpId="0" animBg="1"/>
      <p:bldP spid="62" grpId="0"/>
      <p:bldP spid="64" grpId="0" animBg="1"/>
      <p:bldP spid="65" grpId="0"/>
      <p:bldP spid="67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44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99" y="274638"/>
            <a:ext cx="8835046" cy="1143000"/>
          </a:xfrm>
        </p:spPr>
        <p:txBody>
          <a:bodyPr/>
          <a:lstStyle/>
          <a:p>
            <a:r>
              <a:rPr lang="en-US" dirty="0" smtClean="0"/>
              <a:t>Other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08038"/>
            <a:ext cx="9144000" cy="4948312"/>
          </a:xfrm>
        </p:spPr>
        <p:txBody>
          <a:bodyPr>
            <a:noAutofit/>
          </a:bodyPr>
          <a:lstStyle/>
          <a:p>
            <a:pPr>
              <a:lnSpc>
                <a:spcPts val="5660"/>
              </a:lnSpc>
            </a:pPr>
            <a:r>
              <a:rPr lang="en-US" sz="2800" dirty="0" smtClean="0">
                <a:latin typeface="Arial"/>
                <a:cs typeface="Arial"/>
              </a:rPr>
              <a:t>Non-Square MM</a:t>
            </a:r>
          </a:p>
          <a:p>
            <a:pPr>
              <a:lnSpc>
                <a:spcPts val="5660"/>
              </a:lnSpc>
            </a:pPr>
            <a:r>
              <a:rPr lang="en-US" sz="2800" dirty="0" smtClean="0">
                <a:latin typeface="Arial"/>
                <a:cs typeface="Arial"/>
              </a:rPr>
              <a:t>Sparse square and non-square MM</a:t>
            </a:r>
          </a:p>
          <a:p>
            <a:pPr>
              <a:lnSpc>
                <a:spcPts val="5660"/>
              </a:lnSpc>
            </a:pPr>
            <a:r>
              <a:rPr lang="en-US" sz="2800" dirty="0" err="1" smtClean="0">
                <a:latin typeface="Arial"/>
                <a:cs typeface="Arial"/>
              </a:rPr>
              <a:t>Strassen</a:t>
            </a:r>
            <a:r>
              <a:rPr lang="en-US" sz="2800" dirty="0" smtClean="0">
                <a:latin typeface="Arial"/>
                <a:cs typeface="Arial"/>
              </a:rPr>
              <a:t>-like MM</a:t>
            </a:r>
          </a:p>
          <a:p>
            <a:pPr>
              <a:lnSpc>
                <a:spcPts val="5660"/>
              </a:lnSpc>
            </a:pPr>
            <a:r>
              <a:rPr lang="en-US" sz="2800" dirty="0" err="1" smtClean="0">
                <a:latin typeface="Arial"/>
                <a:cs typeface="Arial"/>
              </a:rPr>
              <a:t>Cholesky</a:t>
            </a:r>
            <a:r>
              <a:rPr lang="en-US" sz="2800" dirty="0" smtClean="0">
                <a:latin typeface="Arial"/>
                <a:cs typeface="Arial"/>
              </a:rPr>
              <a:t>, LU, QR decompositions, eigenvalue and singular value decompositions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4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BC1C1-D829-0143-AB87-C0D47FB3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C373F1-CF04-3343-ABE8-E3B3E25AC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Models of parallel computation	(Dan)</a:t>
            </a:r>
          </a:p>
          <a:p>
            <a:endParaRPr lang="en-US" dirty="0"/>
          </a:p>
          <a:p>
            <a:r>
              <a:rPr lang="en-US" dirty="0"/>
              <a:t>Two-way joins		(Paris)</a:t>
            </a:r>
          </a:p>
          <a:p>
            <a:endParaRPr lang="en-US" dirty="0"/>
          </a:p>
          <a:p>
            <a:r>
              <a:rPr lang="en-US" dirty="0"/>
              <a:t>Multi-way joins	(</a:t>
            </a:r>
            <a:r>
              <a:rPr lang="en-US" dirty="0" err="1"/>
              <a:t>Paris+Semih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Sorting &amp; Matrix multiplication (</a:t>
            </a:r>
            <a:r>
              <a:rPr lang="en-US" dirty="0" err="1"/>
              <a:t>Paris+Semih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Conclusion		(Dan)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B754CB-D189-054A-B65E-259BBA3C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128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F30FC4-FA4C-C848-B25A-2955A1439D06}"/>
              </a:ext>
            </a:extLst>
          </p:cNvPr>
          <p:cNvSpPr/>
          <p:nvPr/>
        </p:nvSpPr>
        <p:spPr>
          <a:xfrm>
            <a:off x="369650" y="5058684"/>
            <a:ext cx="8195794" cy="93544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09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CF1A6B-D110-2E47-ACC0-A93EBA9F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7FEF60-3CCF-3E44-A5FB-1666B8558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Algorithms for:</a:t>
            </a:r>
          </a:p>
          <a:p>
            <a:r>
              <a:rPr lang="en-US" dirty="0"/>
              <a:t>Joins: 2-way, multi-way</a:t>
            </a:r>
          </a:p>
          <a:p>
            <a:r>
              <a:rPr lang="en-US" dirty="0"/>
              <a:t>Sorting</a:t>
            </a:r>
          </a:p>
          <a:p>
            <a:r>
              <a:rPr lang="en-US" dirty="0"/>
              <a:t>Matrix multiplication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Goal: minimize total runtime</a:t>
            </a:r>
          </a:p>
          <a:p>
            <a:r>
              <a:rPr lang="en-US" dirty="0"/>
              <a:t>Minimize communication cost</a:t>
            </a:r>
          </a:p>
          <a:p>
            <a:r>
              <a:rPr lang="en-US" dirty="0"/>
              <a:t>Minimize number of rounds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996BCE8-695A-0147-AF35-F6B03B0D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49935" y="3108773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84529" y="3110547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2989" y="3130299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49935" y="4172464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84529" y="4174238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2989" y="4193990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(size=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)</a:t>
            </a:r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54097" y="1514034"/>
            <a:ext cx="274292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5393795" y="2503934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5393795" y="2503934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>
            <a:off x="7928389" y="2505708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5393795" y="2505708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flipH="1">
            <a:off x="5393794" y="3517396"/>
            <a:ext cx="1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>
            <a:off x="5393795" y="3517396"/>
            <a:ext cx="2534593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6" idx="0"/>
          </p:cNvCxnSpPr>
          <p:nvPr/>
        </p:nvCxnSpPr>
        <p:spPr>
          <a:xfrm>
            <a:off x="7928389" y="3519170"/>
            <a:ext cx="0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>
          <a:xfrm flipH="1">
            <a:off x="5393795" y="3519170"/>
            <a:ext cx="2534594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93794" y="4582861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93794" y="4582861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28388" y="4584635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393794" y="4584635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0797" y="2633462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98624" y="3646924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98624" y="4717790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895" y="1711617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>
                <a:solidFill>
                  <a:srgbClr val="FF0000"/>
                </a:solidFill>
              </a:rPr>
              <a:t>IN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86895" y="4693437"/>
            <a:ext cx="524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Max communication load / round / server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86895" y="3947982"/>
            <a:ext cx="3298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Algorithm</a:t>
            </a:r>
            <a:r>
              <a:rPr lang="en-US" sz="2000" dirty="0"/>
              <a:t> = Several rounds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One round </a:t>
            </a:r>
            <a:r>
              <a:rPr lang="en-US" sz="2000" dirty="0"/>
              <a:t>= </a:t>
            </a:r>
            <a:r>
              <a:rPr lang="en-US" dirty="0"/>
              <a:t>Compute &amp; communicate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Number of servers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06412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06412" y="365744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506412" y="4693437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03798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3798" y="366831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03798" y="4714644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2452"/>
              </p:ext>
            </p:extLst>
          </p:nvPr>
        </p:nvGraphicFramePr>
        <p:xfrm>
          <a:off x="88073" y="5351830"/>
          <a:ext cx="8942877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75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2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9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38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996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Cost: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Ideal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Practical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ε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∈(0,1)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Naïve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Naïve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Load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 = IN/p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 = IN/p</a:t>
                      </a:r>
                      <a:r>
                        <a:rPr lang="en-US" sz="2400" baseline="30000" dirty="0">
                          <a:solidFill>
                            <a:schemeClr val="bg1"/>
                          </a:solidFill>
                        </a:rPr>
                        <a:t>1-ε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 = 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 = IN/p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Rounds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O(1)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9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75E744-DE20-C141-8827-E0DA3C97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491B0F-C2D2-BB49-B059-120FA68EB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Joins:</a:t>
            </a:r>
          </a:p>
          <a:p>
            <a:r>
              <a:rPr lang="en-US" dirty="0"/>
              <a:t>Skew-free data</a:t>
            </a:r>
          </a:p>
          <a:p>
            <a:pPr lvl="1"/>
            <a:r>
              <a:rPr lang="en-US" dirty="0"/>
              <a:t>Optimal communication related to the fractional edge packing number 𝞃*</a:t>
            </a:r>
          </a:p>
          <a:p>
            <a:r>
              <a:rPr lang="en-US" dirty="0"/>
              <a:t>Skewed data</a:t>
            </a:r>
          </a:p>
          <a:p>
            <a:pPr lvl="1"/>
            <a:r>
              <a:rPr lang="en-US" dirty="0"/>
              <a:t>Optimal communication related to the fractional edge covering number 𝞀*</a:t>
            </a:r>
          </a:p>
          <a:p>
            <a:pPr marL="0" indent="0">
              <a:buNone/>
            </a:pPr>
            <a:r>
              <a:rPr lang="en-US" dirty="0"/>
              <a:t>Total communication &gt;&gt;  input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5E3239A-ED3A-DB4C-8E06-D5C6ABA4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E455BA-1803-144D-B4D2-548A612A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B6293-8C3A-1C47-81D1-8CE794AAC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Sorting and matrix multiplication</a:t>
            </a:r>
          </a:p>
          <a:p>
            <a:endParaRPr lang="en-US" dirty="0"/>
          </a:p>
          <a:p>
            <a:r>
              <a:rPr lang="en-US" dirty="0"/>
              <a:t>No skew</a:t>
            </a:r>
          </a:p>
          <a:p>
            <a:endParaRPr lang="en-US" dirty="0"/>
          </a:p>
          <a:p>
            <a:r>
              <a:rPr lang="en-US" dirty="0"/>
              <a:t>Total communication = 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When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 &lt;&lt; 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, algorithms are simple</a:t>
            </a:r>
          </a:p>
          <a:p>
            <a:endParaRPr lang="en-US" dirty="0"/>
          </a:p>
          <a:p>
            <a:r>
              <a:rPr lang="en-US" dirty="0"/>
              <a:t>When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 ≈ 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, algorithms are complex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7CD493-63EC-D34A-B8F5-39B1CD0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824EE7-149C-6F48-B4E9-DE4A618B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17599F-6918-FE43-972C-1CC39B4B4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b="1" u="sng" dirty="0"/>
              <a:t>Sorting-based</a:t>
            </a:r>
            <a:r>
              <a:rPr lang="en-US" dirty="0"/>
              <a:t> optimal multi-join algorithm</a:t>
            </a:r>
          </a:p>
          <a:p>
            <a:endParaRPr lang="en-US" dirty="0"/>
          </a:p>
          <a:p>
            <a:r>
              <a:rPr lang="en-US" dirty="0"/>
              <a:t>Optimal communication cost f(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,</a:t>
            </a:r>
            <a:r>
              <a:rPr lang="en-US" b="1" u="sng" dirty="0">
                <a:solidFill>
                  <a:srgbClr val="FF0000"/>
                </a:solidFill>
              </a:rPr>
              <a:t>OUT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Lower bound for multi-rounds (</a:t>
            </a:r>
            <a:r>
              <a:rPr lang="en-US" b="1" u="sng" dirty="0"/>
              <a:t>w/o skew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415BB26-C2ED-4C4A-8745-74987EF7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133</a:t>
            </a:fld>
            <a:endParaRPr lang="en-US"/>
          </a:p>
        </p:txBody>
      </p:sp>
      <p:pic>
        <p:nvPicPr>
          <p:cNvPr id="5" name="Picture 4" descr="bsp-paper-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008">
            <a:off x="5349953" y="1077687"/>
            <a:ext cx="3550619" cy="4491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6799AA-E6E2-A443-AD99-E59BBA1D7B9E}"/>
              </a:ext>
            </a:extLst>
          </p:cNvPr>
          <p:cNvSpPr txBox="1"/>
          <p:nvPr/>
        </p:nvSpPr>
        <p:spPr>
          <a:xfrm>
            <a:off x="865181" y="979691"/>
            <a:ext cx="3041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Questions?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241363-1DF2-8C40-84D0-4522E199273E}"/>
              </a:ext>
            </a:extLst>
          </p:cNvPr>
          <p:cNvSpPr txBox="1"/>
          <p:nvPr/>
        </p:nvSpPr>
        <p:spPr>
          <a:xfrm>
            <a:off x="152399" y="4876800"/>
            <a:ext cx="494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>
                <a:hlinkClick r:id="rId3"/>
              </a:rPr>
              <a:t>https://tinyurl.com/y99w99b4</a:t>
            </a:r>
            <a:r>
              <a:rPr lang="en-US" sz="28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FC9B777-BDD2-2948-987C-0082F70C4735}"/>
              </a:ext>
            </a:extLst>
          </p:cNvPr>
          <p:cNvSpPr txBox="1"/>
          <p:nvPr/>
        </p:nvSpPr>
        <p:spPr>
          <a:xfrm>
            <a:off x="270933" y="5537200"/>
            <a:ext cx="30652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Free until June 18</a:t>
            </a:r>
            <a:br>
              <a:rPr lang="en-US" sz="2800" dirty="0"/>
            </a:br>
            <a:r>
              <a:rPr lang="en-US" sz="2800" dirty="0"/>
              <a:t>(create account)</a:t>
            </a:r>
          </a:p>
        </p:txBody>
      </p:sp>
    </p:spTree>
    <p:extLst>
      <p:ext uri="{BB962C8B-B14F-4D97-AF65-F5344CB8AC3E}">
        <p14:creationId xmlns:p14="http://schemas.microsoft.com/office/powerpoint/2010/main" val="1527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49935" y="3108773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84529" y="3110547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2989" y="3130299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49935" y="4172464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84529" y="4174238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2989" y="4193990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(size=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)</a:t>
            </a:r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54097" y="1514034"/>
            <a:ext cx="274292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5393795" y="2503934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5393795" y="2503934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>
            <a:off x="7928389" y="2505708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5393795" y="2505708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flipH="1">
            <a:off x="5393794" y="3517396"/>
            <a:ext cx="1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>
            <a:off x="5393795" y="3517396"/>
            <a:ext cx="2534593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6" idx="0"/>
          </p:cNvCxnSpPr>
          <p:nvPr/>
        </p:nvCxnSpPr>
        <p:spPr>
          <a:xfrm>
            <a:off x="7928389" y="3519170"/>
            <a:ext cx="0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>
          <a:xfrm flipH="1">
            <a:off x="5393795" y="3519170"/>
            <a:ext cx="2534594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93794" y="4582861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93794" y="4582861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28388" y="4584635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393794" y="4584635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0797" y="2633462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98624" y="3646924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98624" y="4717790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895" y="1711617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>
                <a:solidFill>
                  <a:srgbClr val="FF0000"/>
                </a:solidFill>
              </a:rPr>
              <a:t>IN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86895" y="4693437"/>
            <a:ext cx="524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Max communication load / round / server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86895" y="3947982"/>
            <a:ext cx="3298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Algorithm</a:t>
            </a:r>
            <a:r>
              <a:rPr lang="en-US" sz="2000" dirty="0"/>
              <a:t> = Several rounds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One round </a:t>
            </a:r>
            <a:r>
              <a:rPr lang="en-US" sz="2000" dirty="0"/>
              <a:t>= </a:t>
            </a:r>
            <a:r>
              <a:rPr lang="en-US" dirty="0"/>
              <a:t>Compute &amp; communicate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Number of servers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06412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06412" y="365744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506412" y="4693437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03798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3798" y="366831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03798" y="4714644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8073" y="5351830"/>
          <a:ext cx="8942877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75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2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9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38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996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Cost: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Ideal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Practical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ε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∈(0,1)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Naïve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Naïve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Load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 = IN/p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 = IN/p</a:t>
                      </a:r>
                      <a:r>
                        <a:rPr lang="en-US" sz="2400" baseline="30000" dirty="0">
                          <a:solidFill>
                            <a:schemeClr val="bg1"/>
                          </a:solidFill>
                        </a:rPr>
                        <a:t>1-ε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 =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 = IN/p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Rounds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6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49935" y="3108773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84529" y="3110547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2989" y="3130299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49935" y="4172464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84529" y="4174238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2989" y="4193990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(size=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)</a:t>
            </a:r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54097" y="1514034"/>
            <a:ext cx="274292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5393795" y="2503934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5393795" y="2503934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>
            <a:off x="7928389" y="2505708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5393795" y="2505708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flipH="1">
            <a:off x="5393794" y="3517396"/>
            <a:ext cx="1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>
            <a:off x="5393795" y="3517396"/>
            <a:ext cx="2534593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6" idx="0"/>
          </p:cNvCxnSpPr>
          <p:nvPr/>
        </p:nvCxnSpPr>
        <p:spPr>
          <a:xfrm>
            <a:off x="7928389" y="3519170"/>
            <a:ext cx="0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>
          <a:xfrm flipH="1">
            <a:off x="5393795" y="3519170"/>
            <a:ext cx="2534594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93794" y="4582861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93794" y="4582861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28388" y="4584635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393794" y="4584635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0797" y="2633462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98624" y="3646924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98624" y="4717790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895" y="1711617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>
                <a:solidFill>
                  <a:srgbClr val="FF0000"/>
                </a:solidFill>
              </a:rPr>
              <a:t>IN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86895" y="4693437"/>
            <a:ext cx="524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Max communication load / round / server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86895" y="3947982"/>
            <a:ext cx="3298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Algorithm</a:t>
            </a:r>
            <a:r>
              <a:rPr lang="en-US" sz="2000" dirty="0"/>
              <a:t> = Several rounds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One round </a:t>
            </a:r>
            <a:r>
              <a:rPr lang="en-US" sz="2000" dirty="0"/>
              <a:t>= </a:t>
            </a:r>
            <a:r>
              <a:rPr lang="en-US" dirty="0"/>
              <a:t>Compute &amp; communicate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Number of servers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06412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06412" y="365744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506412" y="4693437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03798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3798" y="366831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03798" y="4714644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8073" y="5351830"/>
          <a:ext cx="8942877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75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2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9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38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996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Cost: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Ideal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Practical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ε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∈(0,1)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Naïve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Naïve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Load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 = IN/p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 = IN/p</a:t>
                      </a:r>
                      <a:r>
                        <a:rPr lang="en-US" sz="2400" baseline="30000" dirty="0">
                          <a:solidFill>
                            <a:schemeClr val="bg1"/>
                          </a:solidFill>
                        </a:rPr>
                        <a:t>1-ε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400" smtClean="0"/>
                        <a:t> = </a:t>
                      </a:r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 = IN/p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Rounds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4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49935" y="3108773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84529" y="3110547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2989" y="3130299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49935" y="4172464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84529" y="4174238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2989" y="4193990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(size=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)</a:t>
            </a:r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54097" y="1514034"/>
            <a:ext cx="274292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5393795" y="2503934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5393795" y="2503934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>
            <a:off x="7928389" y="2505708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5393795" y="2505708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flipH="1">
            <a:off x="5393794" y="3517396"/>
            <a:ext cx="1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>
            <a:off x="5393795" y="3517396"/>
            <a:ext cx="2534593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6" idx="0"/>
          </p:cNvCxnSpPr>
          <p:nvPr/>
        </p:nvCxnSpPr>
        <p:spPr>
          <a:xfrm>
            <a:off x="7928389" y="3519170"/>
            <a:ext cx="0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>
          <a:xfrm flipH="1">
            <a:off x="5393795" y="3519170"/>
            <a:ext cx="2534594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93794" y="4582861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93794" y="4582861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28388" y="4584635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393794" y="4584635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0797" y="2633462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98624" y="3646924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98624" y="4717790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895" y="1711617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>
                <a:solidFill>
                  <a:srgbClr val="FF0000"/>
                </a:solidFill>
              </a:rPr>
              <a:t>IN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86895" y="4693437"/>
            <a:ext cx="524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Max communication load / round / server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86895" y="3947982"/>
            <a:ext cx="3298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Algorithm</a:t>
            </a:r>
            <a:r>
              <a:rPr lang="en-US" sz="2000" dirty="0"/>
              <a:t> = Several rounds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One round </a:t>
            </a:r>
            <a:r>
              <a:rPr lang="en-US" sz="2000" dirty="0"/>
              <a:t>= </a:t>
            </a:r>
            <a:r>
              <a:rPr lang="en-US" dirty="0"/>
              <a:t>Compute &amp; communicate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Number of servers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06412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06412" y="365744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506412" y="4693437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03798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3798" y="366831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03798" y="4714644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8073" y="5351830"/>
          <a:ext cx="8942877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75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2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9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38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996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Cost: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Ideal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Practical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ε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∈(0,1)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Naïve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Naïve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Load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 = IN/p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 = IN/p</a:t>
                      </a:r>
                      <a:r>
                        <a:rPr lang="en-US" sz="2400" baseline="30000" dirty="0">
                          <a:solidFill>
                            <a:schemeClr val="bg1"/>
                          </a:solidFill>
                        </a:rPr>
                        <a:t>1-ε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400" smtClean="0"/>
                        <a:t> = </a:t>
                      </a:r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400" dirty="0" smtClean="0"/>
                        <a:t> =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Rounds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4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49935" y="3108773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84529" y="3110547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2989" y="3130299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49935" y="4172464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84529" y="4174238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2989" y="4193990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(size=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)</a:t>
            </a:r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54097" y="1514034"/>
            <a:ext cx="274292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5393795" y="2503934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5393795" y="2503934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>
            <a:off x="7928389" y="2505708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5393795" y="2505708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flipH="1">
            <a:off x="5393794" y="3517396"/>
            <a:ext cx="1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>
            <a:off x="5393795" y="3517396"/>
            <a:ext cx="2534593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6" idx="0"/>
          </p:cNvCxnSpPr>
          <p:nvPr/>
        </p:nvCxnSpPr>
        <p:spPr>
          <a:xfrm>
            <a:off x="7928389" y="3519170"/>
            <a:ext cx="0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>
          <a:xfrm flipH="1">
            <a:off x="5393795" y="3519170"/>
            <a:ext cx="2534594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93794" y="4582861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93794" y="4582861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28388" y="4584635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393794" y="4584635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0797" y="2633462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98624" y="3646924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98624" y="4717790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895" y="1711617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>
                <a:solidFill>
                  <a:srgbClr val="FF0000"/>
                </a:solidFill>
              </a:rPr>
              <a:t>IN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86895" y="4693437"/>
            <a:ext cx="524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Max communication load / round / server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86895" y="3947982"/>
            <a:ext cx="3298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Algorithm</a:t>
            </a:r>
            <a:r>
              <a:rPr lang="en-US" sz="2000" dirty="0"/>
              <a:t> = Several rounds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One round </a:t>
            </a:r>
            <a:r>
              <a:rPr lang="en-US" sz="2000" dirty="0"/>
              <a:t>= </a:t>
            </a:r>
            <a:r>
              <a:rPr lang="en-US" dirty="0"/>
              <a:t>Compute &amp; communicate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Number of servers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06412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06412" y="365744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506412" y="4693437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03798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3798" y="366831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03798" y="4714644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8073" y="5351830"/>
          <a:ext cx="8942877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75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2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9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38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996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Cost: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Ideal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Practical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ε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∈(0,1)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Naïve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Naïve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Load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400" smtClean="0"/>
                        <a:t> = </a:t>
                      </a:r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sz="2400" smtClean="0"/>
                        <a:t>/</a:t>
                      </a:r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p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bg1"/>
                          </a:solidFill>
                        </a:rPr>
                        <a:t>L = IN/p</a:t>
                      </a:r>
                      <a:r>
                        <a:rPr lang="en-US" sz="2400" baseline="30000" smtClean="0">
                          <a:solidFill>
                            <a:schemeClr val="bg1"/>
                          </a:solidFill>
                        </a:rPr>
                        <a:t>1-ε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400" smtClean="0"/>
                        <a:t> = </a:t>
                      </a:r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400" dirty="0" smtClean="0"/>
                        <a:t> =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Rounds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8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49935" y="3108773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84529" y="3110547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2989" y="3130299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49935" y="4172464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84529" y="4174238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2989" y="4193990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(size=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)</a:t>
            </a:r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54097" y="1514034"/>
            <a:ext cx="274292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5393795" y="2503934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5393795" y="2503934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>
            <a:off x="7928389" y="2505708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5393795" y="2505708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flipH="1">
            <a:off x="5393794" y="3517396"/>
            <a:ext cx="1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>
            <a:off x="5393795" y="3517396"/>
            <a:ext cx="2534593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6" idx="0"/>
          </p:cNvCxnSpPr>
          <p:nvPr/>
        </p:nvCxnSpPr>
        <p:spPr>
          <a:xfrm>
            <a:off x="7928389" y="3519170"/>
            <a:ext cx="0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>
          <a:xfrm flipH="1">
            <a:off x="5393795" y="3519170"/>
            <a:ext cx="2534594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93794" y="4582861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93794" y="4582861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28388" y="4584635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393794" y="4584635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0797" y="2633462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98624" y="3646924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98624" y="4717790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895" y="1711617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>
                <a:solidFill>
                  <a:srgbClr val="FF0000"/>
                </a:solidFill>
              </a:rPr>
              <a:t>IN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86895" y="4693437"/>
            <a:ext cx="524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Max communication load / round / server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86895" y="3947982"/>
            <a:ext cx="3298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Algorithm</a:t>
            </a:r>
            <a:r>
              <a:rPr lang="en-US" sz="2000" dirty="0"/>
              <a:t> = Several rounds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One round </a:t>
            </a:r>
            <a:r>
              <a:rPr lang="en-US" sz="2000" dirty="0"/>
              <a:t>= </a:t>
            </a:r>
            <a:r>
              <a:rPr lang="en-US" dirty="0"/>
              <a:t>Compute &amp; communicate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Number of servers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06412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06412" y="365744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506412" y="4693437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03798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3798" y="366831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03798" y="4714644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249582"/>
                  </p:ext>
                </p:extLst>
              </p:nvPr>
            </p:nvGraphicFramePr>
            <p:xfrm>
              <a:off x="88073" y="5351830"/>
              <a:ext cx="8942877" cy="1371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8750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36217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76971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623814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699673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 dirty="0"/>
                            <a:t>Cost: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Ideal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Practical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baseline="0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400" i="1" dirty="0" err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𝜀</m:t>
                              </m:r>
                              <m:r>
                                <a:rPr lang="en-US" sz="2400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∈(0,1)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Naïve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Naïve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Load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L</a:t>
                          </a:r>
                          <a:r>
                            <a:rPr lang="en-US" sz="2400" dirty="0"/>
                            <a:t> =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IN</a:t>
                          </a:r>
                          <a:r>
                            <a:rPr lang="en-US" sz="2400" dirty="0"/>
                            <a:t>/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p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L</a:t>
                          </a:r>
                          <a:r>
                            <a:rPr lang="en-US" sz="2400" dirty="0"/>
                            <a:t> =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IN</a:t>
                          </a:r>
                          <a:r>
                            <a:rPr lang="en-US" sz="2400" dirty="0"/>
                            <a:t>/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</a:rPr>
                            <a:t>1-ε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L</a:t>
                          </a:r>
                          <a:r>
                            <a:rPr lang="en-US" sz="2400" dirty="0"/>
                            <a:t> =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IN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L</a:t>
                          </a:r>
                          <a:r>
                            <a:rPr lang="en-US" sz="2400" dirty="0"/>
                            <a:t> =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IN</a:t>
                          </a:r>
                          <a:r>
                            <a:rPr lang="en-US" sz="2400" dirty="0"/>
                            <a:t>/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Rounds </a:t>
                          </a:r>
                          <a:r>
                            <a:rPr lang="en-US" sz="2400" dirty="0">
                              <a:solidFill>
                                <a:srgbClr val="0000FF"/>
                              </a:solidFill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00FF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00FF"/>
                              </a:solidFill>
                            </a:rPr>
                            <a:t>O(1)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00FF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249582"/>
                  </p:ext>
                </p:extLst>
              </p:nvPr>
            </p:nvGraphicFramePr>
            <p:xfrm>
              <a:off x="88073" y="5351830"/>
              <a:ext cx="8942877" cy="1371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8750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6217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76971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623814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699673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 dirty="0"/>
                            <a:t>Cost: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Ideal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3304" t="-101333" r="-120705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Naïve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Naïve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Load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L</a:t>
                          </a:r>
                          <a:r>
                            <a:rPr lang="en-US" sz="2400" dirty="0"/>
                            <a:t> =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IN</a:t>
                          </a:r>
                          <a:r>
                            <a:rPr lang="en-US" sz="2400" dirty="0"/>
                            <a:t>/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p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L</a:t>
                          </a:r>
                          <a:r>
                            <a:rPr lang="en-US" sz="2400" dirty="0"/>
                            <a:t> =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IN</a:t>
                          </a:r>
                          <a:r>
                            <a:rPr lang="en-US" sz="2400" dirty="0"/>
                            <a:t>/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</a:rPr>
                            <a:t>1-ε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L</a:t>
                          </a:r>
                          <a:r>
                            <a:rPr lang="en-US" sz="2400" dirty="0"/>
                            <a:t> =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IN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L</a:t>
                          </a:r>
                          <a:r>
                            <a:rPr lang="en-US" sz="2400" dirty="0"/>
                            <a:t> =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IN</a:t>
                          </a:r>
                          <a:r>
                            <a:rPr lang="en-US" sz="2400" dirty="0"/>
                            <a:t>/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Rounds </a:t>
                          </a:r>
                          <a:r>
                            <a:rPr lang="en-US" sz="2400" dirty="0">
                              <a:solidFill>
                                <a:srgbClr val="0000FF"/>
                              </a:solidFill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00FF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00FF"/>
                              </a:solidFill>
                            </a:rPr>
                            <a:t>O(1)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00FF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568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15CB76-BCBE-E942-A1B5-70AEF5C6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 Traditional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DFEAA5-D1CB-1A45-AF05-C2F93962F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Circuits ≈ </a:t>
            </a:r>
            <a:r>
              <a:rPr lang="en-US" i="1" u="sng" dirty="0"/>
              <a:t>oblivious</a:t>
            </a:r>
            <a:r>
              <a:rPr lang="en-US" dirty="0"/>
              <a:t> MPC</a:t>
            </a:r>
          </a:p>
          <a:p>
            <a:pPr lvl="1"/>
            <a:r>
              <a:rPr lang="en-US" dirty="0"/>
              <a:t>Circuit-size = 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/>
              <a:t>×</a:t>
            </a:r>
            <a:r>
              <a:rPr lang="en-US" dirty="0" err="1">
                <a:solidFill>
                  <a:srgbClr val="0432FF"/>
                </a:solidFill>
              </a:rPr>
              <a:t>r</a:t>
            </a:r>
            <a:r>
              <a:rPr lang="en-US" dirty="0"/>
              <a:t>, Depth = </a:t>
            </a:r>
            <a:r>
              <a:rPr lang="en-US" dirty="0">
                <a:solidFill>
                  <a:srgbClr val="0432FF"/>
                </a:solidFill>
              </a:rPr>
              <a:t>r</a:t>
            </a:r>
            <a:r>
              <a:rPr lang="en-US" dirty="0"/>
              <a:t>, Fan-in = 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  <a:p>
            <a:endParaRPr lang="en-US" dirty="0"/>
          </a:p>
          <a:p>
            <a:r>
              <a:rPr lang="en-US" dirty="0"/>
              <a:t>PRAM: </a:t>
            </a:r>
            <a:r>
              <a:rPr lang="en-US" dirty="0" smtClean="0"/>
              <a:t>shared-memory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 processors</a:t>
            </a:r>
          </a:p>
          <a:p>
            <a:pPr lvl="1"/>
            <a:r>
              <a:rPr lang="en-US" dirty="0"/>
              <a:t>Brent’s theorem: </a:t>
            </a:r>
            <a:r>
              <a:rPr lang="en-US" dirty="0" err="1"/>
              <a:t>T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/>
              <a:t> = O(Circuit-size/</a:t>
            </a:r>
            <a:r>
              <a:rPr lang="en-US" dirty="0">
                <a:solidFill>
                  <a:srgbClr val="FF0000"/>
                </a:solidFill>
              </a:rPr>
              <a:t>p </a:t>
            </a:r>
            <a:r>
              <a:rPr lang="en-US" dirty="0"/>
              <a:t>+ Depth)</a:t>
            </a:r>
          </a:p>
          <a:p>
            <a:endParaRPr lang="en-US" dirty="0"/>
          </a:p>
          <a:p>
            <a:r>
              <a:rPr lang="en-US" dirty="0"/>
              <a:t>BSP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cap="small" dirty="0">
                <a:solidFill>
                  <a:schemeClr val="accent5">
                    <a:lumMod val="75000"/>
                  </a:schemeClr>
                </a:solidFill>
              </a:rPr>
              <a:t>Valiant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’90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en-US" dirty="0" smtClean="0"/>
              <a:t>: shared-nothing</a:t>
            </a: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etailed </a:t>
            </a:r>
            <a:r>
              <a:rPr lang="en-US" dirty="0"/>
              <a:t>communication cost</a:t>
            </a:r>
          </a:p>
          <a:p>
            <a:pPr lvl="1"/>
            <a:r>
              <a:rPr lang="en-US" dirty="0"/>
              <a:t>MPC removes those details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ECC378A-5FFB-D246-A896-59C12795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CE512-979B-DA49-A6C8-FD3D3BF1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F1F854-05A4-104A-8DA2-A6C52D40A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19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Most modern data analytics tools process data on a cluster:</a:t>
            </a:r>
          </a:p>
          <a:p>
            <a:pPr lvl="1"/>
            <a:r>
              <a:rPr lang="en-US" sz="2400" dirty="0"/>
              <a:t>Spark, </a:t>
            </a:r>
            <a:r>
              <a:rPr lang="en-US" sz="2400" dirty="0" err="1"/>
              <a:t>Dremel</a:t>
            </a:r>
            <a:r>
              <a:rPr lang="en-US" sz="2400" dirty="0"/>
              <a:t>, Redshift, </a:t>
            </a:r>
            <a:r>
              <a:rPr lang="en-US" sz="2400" dirty="0" err="1"/>
              <a:t>Myria</a:t>
            </a:r>
            <a:r>
              <a:rPr lang="en-US" sz="2400" dirty="0"/>
              <a:t>, Hive, Impala, Scope, </a:t>
            </a:r>
            <a:r>
              <a:rPr lang="en-US" sz="2400" dirty="0" err="1"/>
              <a:t>Flink</a:t>
            </a:r>
            <a:r>
              <a:rPr lang="en-US" sz="2400" dirty="0"/>
              <a:t>,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b="1" dirty="0" smtClean="0"/>
              <a:t>Reason</a:t>
            </a:r>
            <a:r>
              <a:rPr lang="en-US" sz="2400" dirty="0" smtClean="0"/>
              <a:t>: use </a:t>
            </a:r>
            <a:r>
              <a:rPr lang="en-US" sz="2400" dirty="0"/>
              <a:t>sufficiently many nodes to avoid having to spill intermediate results to disk</a:t>
            </a:r>
          </a:p>
          <a:p>
            <a:r>
              <a:rPr lang="en-US" sz="2400" b="1" dirty="0"/>
              <a:t>Consequence</a:t>
            </a:r>
            <a:r>
              <a:rPr lang="en-US" sz="2400" dirty="0"/>
              <a:t>: d</a:t>
            </a:r>
            <a:r>
              <a:rPr lang="en-US" sz="2400" dirty="0" smtClean="0"/>
              <a:t>ata </a:t>
            </a:r>
            <a:r>
              <a:rPr lang="en-US" sz="2400" dirty="0"/>
              <a:t>is processed on clusters with x10-x1000 </a:t>
            </a:r>
            <a:r>
              <a:rPr lang="en-US" sz="2400" dirty="0" smtClean="0"/>
              <a:t>nodes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488454-F397-394F-A455-4DBDF406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0592" y="4819973"/>
            <a:ext cx="5602816" cy="89255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00" b="1" dirty="0"/>
              <a:t>This </a:t>
            </a:r>
            <a:r>
              <a:rPr lang="en-US" sz="2600" b="1" dirty="0" smtClean="0"/>
              <a:t>tutorial</a:t>
            </a:r>
            <a:r>
              <a:rPr lang="en-US" sz="2600" dirty="0" smtClean="0"/>
              <a:t>: basic </a:t>
            </a:r>
            <a:r>
              <a:rPr lang="en-US" sz="2600" dirty="0"/>
              <a:t>data processing </a:t>
            </a:r>
            <a:endParaRPr lang="en-US" sz="2600" dirty="0" smtClean="0"/>
          </a:p>
          <a:p>
            <a:r>
              <a:rPr lang="en-US" sz="2600" dirty="0" smtClean="0"/>
              <a:t>algorithms on </a:t>
            </a:r>
            <a:r>
              <a:rPr lang="en-US" sz="2600" dirty="0"/>
              <a:t>a large </a:t>
            </a:r>
            <a:r>
              <a:rPr lang="en-US" sz="2600" dirty="0" smtClean="0"/>
              <a:t>cluster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573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4E10DC-392F-334A-A586-8224F9A6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CBB807-C77F-D041-BE9B-FB2B02CE3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MPC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hared </a:t>
            </a:r>
            <a:r>
              <a:rPr lang="en-US" dirty="0"/>
              <a:t>nothing</a:t>
            </a:r>
          </a:p>
          <a:p>
            <a:pPr lvl="1"/>
            <a:r>
              <a:rPr lang="en-US" dirty="0"/>
              <a:t>All-to-all communication</a:t>
            </a:r>
          </a:p>
          <a:p>
            <a:endParaRPr lang="en-US" dirty="0"/>
          </a:p>
          <a:p>
            <a:r>
              <a:rPr lang="en-US" dirty="0"/>
              <a:t>Two cost parameters: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 (load) = max communication at each server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r</a:t>
            </a:r>
            <a:r>
              <a:rPr lang="en-US" dirty="0"/>
              <a:t> (number of rounds)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CB409B8-BE3A-EA46-8AF3-6F50F0DB7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BC1C1-D829-0143-AB87-C0D47FB3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C373F1-CF04-3343-ABE8-E3B3E25AC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Models of parallel computation	(Dan)</a:t>
            </a:r>
          </a:p>
          <a:p>
            <a:endParaRPr lang="en-US" dirty="0"/>
          </a:p>
          <a:p>
            <a:r>
              <a:rPr lang="en-US" dirty="0"/>
              <a:t>Two-way joins		(Paris)</a:t>
            </a:r>
          </a:p>
          <a:p>
            <a:endParaRPr lang="en-US" dirty="0"/>
          </a:p>
          <a:p>
            <a:r>
              <a:rPr lang="en-US" dirty="0"/>
              <a:t>Multi-way joins	(</a:t>
            </a:r>
            <a:r>
              <a:rPr lang="en-US" dirty="0" err="1"/>
              <a:t>Paris+Semih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Sorting &amp; Matrix multiplication (</a:t>
            </a:r>
            <a:r>
              <a:rPr lang="en-US" dirty="0" err="1"/>
              <a:t>Paris+Semih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Conclusion		(Dan)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B754CB-D189-054A-B65E-259BBA3C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F30FC4-FA4C-C848-B25A-2955A1439D06}"/>
              </a:ext>
            </a:extLst>
          </p:cNvPr>
          <p:cNvSpPr/>
          <p:nvPr/>
        </p:nvSpPr>
        <p:spPr>
          <a:xfrm>
            <a:off x="369650" y="2274685"/>
            <a:ext cx="5038929" cy="93544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2-way Joins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158" y="2481905"/>
            <a:ext cx="3838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Join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 = 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  <a:r>
              <a:rPr lang="en-US" sz="2400" b="1" dirty="0"/>
              <a:t>⋈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47094" y="2158740"/>
            <a:ext cx="26997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SELECT</a:t>
            </a:r>
            <a:r>
              <a:rPr lang="en-US" sz="2200" dirty="0"/>
              <a:t> * </a:t>
            </a:r>
          </a:p>
          <a:p>
            <a:r>
              <a:rPr lang="en-US" sz="2200" b="1" dirty="0"/>
              <a:t>FROM</a:t>
            </a:r>
            <a:r>
              <a:rPr lang="en-US" sz="2200" dirty="0"/>
              <a:t> R , S </a:t>
            </a:r>
          </a:p>
          <a:p>
            <a:r>
              <a:rPr lang="en-US" sz="2200" b="1" dirty="0"/>
              <a:t>WHERE</a:t>
            </a:r>
            <a:r>
              <a:rPr lang="en-US" sz="2200" dirty="0"/>
              <a:t> </a:t>
            </a:r>
            <a:r>
              <a:rPr lang="en-US" sz="2200" dirty="0" err="1"/>
              <a:t>R.y</a:t>
            </a:r>
            <a:r>
              <a:rPr lang="en-US" sz="2200" dirty="0"/>
              <a:t> = </a:t>
            </a:r>
            <a:r>
              <a:rPr lang="en-US" sz="2200" dirty="0" err="1"/>
              <a:t>S.y</a:t>
            </a:r>
            <a:r>
              <a:rPr lang="en-US" sz="2200" dirty="0"/>
              <a:t> ; 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57200" y="3381829"/>
            <a:ext cx="8229600" cy="27443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sz="2400" dirty="0"/>
              <a:t>We will see 2 types of techniques for a parallel join:</a:t>
            </a:r>
          </a:p>
          <a:p>
            <a:r>
              <a:rPr lang="en-US" sz="2400" dirty="0"/>
              <a:t>hash-based join</a:t>
            </a:r>
          </a:p>
          <a:p>
            <a:r>
              <a:rPr lang="en-US" sz="2400" dirty="0"/>
              <a:t>sort-based join</a:t>
            </a:r>
          </a:p>
        </p:txBody>
      </p:sp>
    </p:spTree>
    <p:extLst>
      <p:ext uri="{BB962C8B-B14F-4D97-AF65-F5344CB8AC3E}">
        <p14:creationId xmlns:p14="http://schemas.microsoft.com/office/powerpoint/2010/main" val="15054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Parallel Hash Join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7440" y="5419096"/>
            <a:ext cx="8319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Round #1 computation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/>
              <a:t>each server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computes the join </a:t>
            </a:r>
            <a:r>
              <a:rPr lang="en-US" sz="2400" dirty="0">
                <a:solidFill>
                  <a:srgbClr val="0000FF"/>
                </a:solidFill>
              </a:rPr>
              <a:t>R(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b="1" dirty="0">
                <a:solidFill>
                  <a:srgbClr val="0000FF"/>
                </a:solidFill>
              </a:rPr>
              <a:t>⋈</a:t>
            </a:r>
            <a:r>
              <a:rPr lang="en-US" sz="2400" dirty="0">
                <a:solidFill>
                  <a:srgbClr val="0000FF"/>
                </a:solidFill>
              </a:rPr>
              <a:t> S(</a:t>
            </a:r>
            <a:r>
              <a:rPr lang="en-US" sz="2400" dirty="0" err="1">
                <a:solidFill>
                  <a:srgbClr val="0000FF"/>
                </a:solidFill>
              </a:rPr>
              <a:t>y,z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/>
              <a:t>of the local instances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7440" y="3153186"/>
            <a:ext cx="88264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Choose a </a:t>
            </a:r>
            <a:r>
              <a:rPr lang="en-US" sz="2400" i="1" dirty="0"/>
              <a:t>hash function </a:t>
            </a:r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dirty="0"/>
              <a:t> that maps values from the domain to </a:t>
            </a:r>
          </a:p>
          <a:p>
            <a:r>
              <a:rPr lang="en-US" sz="2400" dirty="0"/>
              <a:t>one of the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servers 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Round #1 communication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/>
              <a:t>each server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sends record </a:t>
            </a:r>
            <a:r>
              <a:rPr lang="en-US" sz="2400" dirty="0">
                <a:solidFill>
                  <a:srgbClr val="0000FF"/>
                </a:solidFill>
              </a:rPr>
              <a:t>R(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dirty="0"/>
              <a:t> to server </a:t>
            </a:r>
            <a:r>
              <a:rPr lang="en-US" sz="2400" dirty="0">
                <a:solidFill>
                  <a:srgbClr val="FF0000"/>
                </a:solidFill>
              </a:rPr>
              <a:t>h(y)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sends record </a:t>
            </a:r>
            <a:r>
              <a:rPr lang="en-US" sz="2400" dirty="0">
                <a:solidFill>
                  <a:srgbClr val="0000FF"/>
                </a:solidFill>
              </a:rPr>
              <a:t>S(</a:t>
            </a:r>
            <a:r>
              <a:rPr lang="en-US" sz="2400" dirty="0" err="1">
                <a:solidFill>
                  <a:srgbClr val="0000FF"/>
                </a:solidFill>
              </a:rPr>
              <a:t>y,z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/>
              <a:t>to server </a:t>
            </a:r>
            <a:r>
              <a:rPr lang="en-US" sz="2400" dirty="0">
                <a:solidFill>
                  <a:srgbClr val="FF0000"/>
                </a:solidFill>
              </a:rPr>
              <a:t>h(y)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5373139" y="1645249"/>
          <a:ext cx="906538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2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3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227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x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2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2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2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7034366" y="1632699"/>
          <a:ext cx="906538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2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3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227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z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2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2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2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4985610" y="163269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</a:t>
            </a:r>
            <a:endParaRPr lang="en-US" b="1" dirty="0"/>
          </a:p>
        </p:txBody>
      </p:sp>
      <p:sp>
        <p:nvSpPr>
          <p:cNvPr id="38" name="Rectangle 37"/>
          <p:cNvSpPr/>
          <p:nvPr/>
        </p:nvSpPr>
        <p:spPr>
          <a:xfrm>
            <a:off x="6682988" y="159028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3288" y="1811500"/>
            <a:ext cx="3838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Join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 = 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  <a:r>
              <a:rPr lang="en-US" sz="2400" b="1" dirty="0"/>
              <a:t>⋈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IN</a:t>
            </a:r>
            <a:r>
              <a:rPr lang="en-US" sz="2400" dirty="0"/>
              <a:t> = |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| + |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|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000000"/>
                </a:solidFill>
              </a:rPr>
              <a:t> servers</a:t>
            </a:r>
          </a:p>
        </p:txBody>
      </p:sp>
    </p:spTree>
    <p:extLst>
      <p:ext uri="{BB962C8B-B14F-4D97-AF65-F5344CB8AC3E}">
        <p14:creationId xmlns:p14="http://schemas.microsoft.com/office/powerpoint/2010/main" val="18030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Analysis w/o Skew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4856"/>
            <a:ext cx="8229600" cy="39614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Suppose that every value of </a:t>
            </a:r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dirty="0"/>
              <a:t> appears at most once in the database (</a:t>
            </a:r>
            <a:r>
              <a:rPr lang="en-US" sz="2400" b="1" dirty="0"/>
              <a:t>no skew</a:t>
            </a:r>
            <a:r>
              <a:rPr lang="en-US" sz="2400" dirty="0"/>
              <a:t>). Then: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other words, for large enough input, with high probability we have load: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62093" y="5400676"/>
                <a:ext cx="2444515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𝐿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 = </m:t>
                      </m:r>
                      <m:r>
                        <a:rPr lang="en-US" sz="2800" i="1" dirty="0">
                          <a:solidFill>
                            <a:srgbClr val="000000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00000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𝐼𝑁</m:t>
                      </m:r>
                      <m:r>
                        <a:rPr lang="en-US" sz="2800" i="1" dirty="0">
                          <a:solidFill>
                            <a:srgbClr val="000000"/>
                          </a:solidFill>
                          <a:latin typeface="Cambria Math" charset="0"/>
                        </a:rPr>
                        <m:t>/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𝑝</m:t>
                      </m:r>
                      <m:r>
                        <a:rPr lang="en-US" sz="2800" i="1" dirty="0">
                          <a:solidFill>
                            <a:srgbClr val="00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093" y="5400676"/>
                <a:ext cx="2444515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293" y="3663653"/>
            <a:ext cx="4697413" cy="838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6723" y="1490748"/>
            <a:ext cx="5990551" cy="83099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How far away is the maximum load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from </a:t>
            </a:r>
          </a:p>
          <a:p>
            <a:r>
              <a:rPr lang="en-US" sz="2400" dirty="0"/>
              <a:t>the expected load </a:t>
            </a:r>
            <a:r>
              <a:rPr lang="en-US" sz="2400" dirty="0">
                <a:solidFill>
                  <a:srgbClr val="FF0000"/>
                </a:solidFill>
              </a:rPr>
              <a:t>IN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FF0000"/>
                </a:solidFill>
              </a:rPr>
              <a:t>p 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59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Analysis with Skew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40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Suppose now that every value of </a:t>
            </a:r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dirty="0"/>
              <a:t> appears exactly</a:t>
            </a:r>
            <a:r>
              <a:rPr lang="en-US" sz="2400" dirty="0">
                <a:solidFill>
                  <a:srgbClr val="FF0000"/>
                </a:solidFill>
              </a:rPr>
              <a:t> d </a:t>
            </a:r>
            <a:r>
              <a:rPr lang="en-US" sz="2400" dirty="0"/>
              <a:t>times in the database. Then: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75" y="2430463"/>
            <a:ext cx="4540250" cy="810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7572" y="3423071"/>
            <a:ext cx="5822428" cy="43088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dirty="0"/>
              <a:t>The exponent has now an additional factor </a:t>
            </a:r>
            <a:r>
              <a:rPr lang="en-US" sz="2200" dirty="0">
                <a:solidFill>
                  <a:srgbClr val="FF0000"/>
                </a:solidFill>
              </a:rPr>
              <a:t>d</a:t>
            </a:r>
            <a:r>
              <a:rPr lang="en-US" sz="22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65485" y="5014913"/>
            <a:ext cx="708660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00550" y="4772025"/>
            <a:ext cx="0" cy="42862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87666" y="4188915"/>
                <a:ext cx="18018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𝑑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l-GR" sz="2000" i="0" dirty="0">
                          <a:latin typeface="Cambria Math" charset="0"/>
                        </a:rPr>
                        <m:t>Θ</m:t>
                      </m:r>
                      <m:r>
                        <a:rPr lang="en-US" sz="2000" i="1" dirty="0">
                          <a:latin typeface="Cambria Math" charset="0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𝐼𝑁</m:t>
                      </m:r>
                      <m:r>
                        <a:rPr lang="en-US" sz="2000" i="1" dirty="0">
                          <a:latin typeface="Cambria Math" charset="0"/>
                        </a:rPr>
                        <m:t>/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𝑝</m:t>
                      </m:r>
                      <m:r>
                        <a:rPr lang="en-US" sz="2000" i="1" dirty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666" y="4188915"/>
                <a:ext cx="1801840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5455" b="-1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06625" y="4232608"/>
                <a:ext cx="1670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𝑑</m:t>
                      </m:r>
                      <m:r>
                        <a:rPr lang="en-US" sz="2000" i="1" dirty="0">
                          <a:latin typeface="Cambria Math" charset="0"/>
                        </a:rPr>
                        <m:t> &lt;&lt; 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𝐼𝑁</m:t>
                      </m:r>
                      <m:r>
                        <a:rPr lang="en-US" sz="2000" i="1" dirty="0">
                          <a:latin typeface="Cambria Math" charset="0"/>
                        </a:rPr>
                        <m:t>/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𝑝</m:t>
                      </m:r>
                      <m:r>
                        <a:rPr lang="en-US" sz="2000" i="1" dirty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625" y="4232608"/>
                <a:ext cx="1670394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5455" b="-1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48388" y="4188915"/>
                <a:ext cx="1670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𝑑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 &gt;&gt; 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𝐼𝑁</m:t>
                      </m:r>
                      <m:r>
                        <a:rPr lang="en-US" sz="2000" i="1" dirty="0">
                          <a:latin typeface="Cambria Math" charset="0"/>
                        </a:rPr>
                        <m:t>/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𝑝</m:t>
                      </m:r>
                      <m:r>
                        <a:rPr lang="en-US" sz="2000" i="1" dirty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388" y="4188915"/>
                <a:ext cx="1670394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95455" b="-1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03263" y="5376042"/>
                <a:ext cx="17972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𝐿</m:t>
                      </m:r>
                      <m:r>
                        <a:rPr lang="en-US" sz="2000" i="1" dirty="0">
                          <a:latin typeface="Cambria Math" charset="0"/>
                        </a:rPr>
                        <m:t> = </m:t>
                      </m:r>
                      <m:r>
                        <a:rPr lang="en-US" sz="2000" i="1" dirty="0">
                          <a:latin typeface="Cambria Math" charset="0"/>
                        </a:rPr>
                        <m:t>𝑂</m:t>
                      </m:r>
                      <m:r>
                        <a:rPr lang="en-US" sz="2000" i="1" dirty="0">
                          <a:latin typeface="Cambria Math" charset="0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𝐼𝑁</m:t>
                      </m:r>
                      <m:r>
                        <a:rPr lang="en-US" sz="2000" i="1" dirty="0">
                          <a:latin typeface="Cambria Math" charset="0"/>
                        </a:rPr>
                        <m:t>/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𝑝</m:t>
                      </m:r>
                      <m:r>
                        <a:rPr lang="en-US" sz="2000" i="1" dirty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263" y="5376042"/>
                <a:ext cx="1797223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5455" b="-1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287129" y="5397109"/>
                <a:ext cx="26547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𝐿</m:t>
                      </m:r>
                      <m:r>
                        <a:rPr lang="en-US" sz="2000" i="1" dirty="0">
                          <a:latin typeface="Cambria Math" charset="0"/>
                        </a:rPr>
                        <m:t> = </m:t>
                      </m:r>
                      <m:r>
                        <a:rPr lang="en-US" sz="2000" i="1" dirty="0">
                          <a:latin typeface="Cambria Math" charset="0"/>
                        </a:rPr>
                        <m:t>𝑂</m:t>
                      </m:r>
                      <m:r>
                        <a:rPr lang="en-US" sz="2000" i="1" dirty="0">
                          <a:latin typeface="Cambria Math" charset="0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𝐼𝑁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log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⁡(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𝑝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) / 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𝑝</m:t>
                      </m:r>
                      <m:r>
                        <a:rPr lang="en-US" sz="2000" i="1" dirty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129" y="5397109"/>
                <a:ext cx="2654766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5455" b="-1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48388" y="5376042"/>
                <a:ext cx="24724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charset="0"/>
                        </a:rPr>
                        <m:t>𝑎𝑠</m:t>
                      </m:r>
                      <m:r>
                        <a:rPr lang="en-US" sz="2000" i="1" dirty="0" smtClean="0">
                          <a:latin typeface="Cambria Math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charset="0"/>
                        </a:rPr>
                        <m:t>𝑙𝑎𝑟𝑔𝑒</m:t>
                      </m:r>
                      <m:r>
                        <a:rPr lang="en-US" sz="2000" i="1" dirty="0" smtClean="0">
                          <a:latin typeface="Cambria Math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charset="0"/>
                        </a:rPr>
                        <m:t>𝑎𝑠</m:t>
                      </m:r>
                      <m:r>
                        <a:rPr lang="en-US" sz="2000" i="1" dirty="0" smtClean="0">
                          <a:latin typeface="Cambria Math" charset="0"/>
                        </a:rPr>
                        <m:t> 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𝐿</m:t>
                      </m:r>
                      <m:r>
                        <a:rPr lang="en-US" sz="2000" i="1" dirty="0">
                          <a:latin typeface="Cambria Math" charset="0"/>
                        </a:rPr>
                        <m:t> = 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𝐼𝑁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388" y="5376042"/>
                <a:ext cx="2472408" cy="400110"/>
              </a:xfrm>
              <a:prstGeom prst="rect">
                <a:avLst/>
              </a:prstGeom>
              <a:blipFill rotWithShape="0">
                <a:blip r:embed="rId8"/>
                <a:stretch>
                  <a:fillRect t="-95455" b="-1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74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Skew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 t="2816" b="4741"/>
          <a:stretch/>
        </p:blipFill>
        <p:spPr>
          <a:xfrm>
            <a:off x="1354858" y="2717976"/>
            <a:ext cx="5307198" cy="33963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322" y="1477744"/>
            <a:ext cx="6756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 = 100 billion tuples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at most 30% over the expected load 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 with probability 95%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4354" y="3501548"/>
            <a:ext cx="2133918" cy="147732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As the number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 of</a:t>
            </a:r>
          </a:p>
          <a:p>
            <a:r>
              <a:rPr lang="en-US" dirty="0"/>
              <a:t>servers grows, it is</a:t>
            </a:r>
          </a:p>
          <a:p>
            <a:r>
              <a:rPr lang="en-US" dirty="0"/>
              <a:t>more likely that we</a:t>
            </a:r>
          </a:p>
          <a:p>
            <a:r>
              <a:rPr lang="en-US" dirty="0"/>
              <a:t>observe the effects</a:t>
            </a:r>
          </a:p>
          <a:p>
            <a:r>
              <a:rPr lang="en-US" dirty="0"/>
              <a:t>of skew!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646707"/>
            <a:ext cx="13548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	d</a:t>
            </a:r>
          </a:p>
          <a:p>
            <a:r>
              <a:rPr lang="en-US" sz="2000" dirty="0"/>
              <a:t>(in million)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0363" y="59851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</a:t>
            </a:r>
          </a:p>
        </p:txBody>
      </p:sp>
      <p:cxnSp>
        <p:nvCxnSpPr>
          <p:cNvPr id="13" name="Straight Arrow Connector 12"/>
          <p:cNvCxnSpPr>
            <a:stCxn id="15" idx="0"/>
          </p:cNvCxnSpPr>
          <p:nvPr/>
        </p:nvCxnSpPr>
        <p:spPr>
          <a:xfrm flipV="1">
            <a:off x="936462" y="4630057"/>
            <a:ext cx="800860" cy="1161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5601" y="5791153"/>
            <a:ext cx="1601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 = 100</a:t>
            </a:r>
          </a:p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 = 4,000,000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80936" y="2241005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 = 1,000</a:t>
            </a:r>
          </a:p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 = 10,000</a:t>
            </a: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>
            <a:off x="6021496" y="2887336"/>
            <a:ext cx="362647" cy="2762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0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Skew in the Extreme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8892" y="4630924"/>
            <a:ext cx="366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Product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x,z</a:t>
            </a:r>
            <a:r>
              <a:rPr lang="en-US" sz="2400" dirty="0">
                <a:solidFill>
                  <a:srgbClr val="000000"/>
                </a:solidFill>
              </a:rPr>
              <a:t>) = 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>
                <a:solidFill>
                  <a:srgbClr val="000000"/>
                </a:solidFill>
              </a:rPr>
              <a:t>(x) </a:t>
            </a:r>
            <a:r>
              <a:rPr lang="en-US" sz="2400" b="1" dirty="0"/>
              <a:t>⋈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(z)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29652" y="4477035"/>
            <a:ext cx="19575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SELECT</a:t>
            </a:r>
            <a:r>
              <a:rPr lang="en-US" sz="2200" dirty="0"/>
              <a:t> * </a:t>
            </a:r>
          </a:p>
          <a:p>
            <a:r>
              <a:rPr lang="en-US" sz="2200" b="1" dirty="0"/>
              <a:t>FROM</a:t>
            </a:r>
            <a:r>
              <a:rPr lang="en-US" sz="2200" dirty="0"/>
              <a:t> R , S 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57200" y="1944914"/>
                <a:ext cx="8229600" cy="405583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In the extreme, all tuples in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</a:t>
                </a:r>
                <a:r>
                  <a:rPr lang="en-US" sz="2400" dirty="0"/>
                  <a:t> and all tuples in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  <a:r>
                  <a:rPr lang="en-US" sz="2400" dirty="0"/>
                  <a:t> have the same value for attribute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y</a:t>
                </a:r>
                <a:endParaRPr lang="en-US" sz="2400" dirty="0"/>
              </a:p>
              <a:p>
                <a:r>
                  <a:rPr lang="en-US" sz="2400" dirty="0"/>
                  <a:t>Parallel hash-join will incur a load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  <m:r>
                      <a:rPr lang="en-US" sz="2400" i="1" dirty="0">
                        <a:latin typeface="Cambria Math" charset="0"/>
                      </a:rPr>
                      <m:t> =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𝐼𝑁</m:t>
                    </m:r>
                    <m:r>
                      <a:rPr lang="en-US" sz="2400" i="1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/>
                  <a:t>in this case</a:t>
                </a:r>
              </a:p>
              <a:p>
                <a:r>
                  <a:rPr lang="en-US" sz="2400" dirty="0"/>
                  <a:t>We can do better by observing that the join then degenerates to a Cartesian product:</a:t>
                </a:r>
              </a:p>
              <a:p>
                <a:pPr marL="0" indent="0">
                  <a:buFont typeface="Arial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44914"/>
                <a:ext cx="8229600" cy="4055836"/>
              </a:xfrm>
              <a:prstGeom prst="rect">
                <a:avLst/>
              </a:prstGeom>
              <a:blipFill rotWithShape="0">
                <a:blip r:embed="rId2"/>
                <a:stretch>
                  <a:fillRect l="-963" t="-1053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1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5261" y="2406014"/>
                <a:ext cx="5246949" cy="3231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/>
                  <a:t>Choose </a:t>
                </a:r>
                <a:r>
                  <a:rPr lang="en-US" sz="2000" b="1" dirty="0"/>
                  <a:t>shares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p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/>
                  <a:t>,</a:t>
                </a:r>
                <a:r>
                  <a:rPr lang="en-US" sz="2000" baseline="-25000" dirty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p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sz="2000" baseline="-25000" dirty="0"/>
                  <a:t> 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000" i="1" dirty="0">
                        <a:latin typeface="Cambria Math" charset="0"/>
                      </a:rPr>
                      <m:t> = 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000" i="1" baseline="-25000" dirty="0">
                        <a:solidFill>
                          <a:srgbClr val="FF0000"/>
                        </a:solidFill>
                        <a:latin typeface="Cambria Math" charset="0"/>
                      </a:rPr>
                      <m:t>1</m:t>
                    </m:r>
                    <m:r>
                      <a:rPr lang="en-US" sz="2000" i="1" dirty="0">
                        <a:latin typeface="Cambria Math" charset="0"/>
                      </a:rPr>
                      <m:t> × 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000" i="1" baseline="-25000" dirty="0">
                        <a:solidFill>
                          <a:srgbClr val="FF0000"/>
                        </a:solidFill>
                        <a:latin typeface="Cambria Math" charset="0"/>
                      </a:rPr>
                      <m:t>2</m:t>
                    </m:r>
                  </m:oMath>
                </a14:m>
                <a:endParaRPr lang="en-US" sz="2000" baseline="-25000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/>
                  <a:t>Arrange servers in 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000" i="1" baseline="-25000" dirty="0">
                        <a:solidFill>
                          <a:srgbClr val="FF0000"/>
                        </a:solidFill>
                        <a:latin typeface="Cambria Math" charset="0"/>
                      </a:rPr>
                      <m:t>1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charset="0"/>
                      </a:rPr>
                      <m:t> × 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000" i="1" baseline="-25000" dirty="0">
                        <a:solidFill>
                          <a:srgbClr val="FF0000"/>
                        </a:solidFill>
                        <a:latin typeface="Cambria Math" charset="0"/>
                      </a:rPr>
                      <m:t>2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/>
                  <a:t>rectangle</a:t>
                </a:r>
              </a:p>
              <a:p>
                <a:endParaRPr lang="en-US" sz="2000" b="1" dirty="0">
                  <a:solidFill>
                    <a:srgbClr val="000000"/>
                  </a:solidFill>
                </a:endParaRPr>
              </a:p>
              <a:p>
                <a:r>
                  <a:rPr lang="en-US" sz="2000" b="1" dirty="0">
                    <a:solidFill>
                      <a:srgbClr val="000000"/>
                    </a:solidFill>
                  </a:rPr>
                  <a:t>Round #</a:t>
                </a:r>
                <a:r>
                  <a:rPr lang="en-US" sz="2000" b="1" dirty="0" smtClean="0">
                    <a:solidFill>
                      <a:srgbClr val="000000"/>
                    </a:solidFill>
                  </a:rPr>
                  <a:t>1 communication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: </a:t>
                </a:r>
                <a:r>
                  <a:rPr lang="en-US" sz="2000" dirty="0"/>
                  <a:t>each server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/>
                  <a:t>sends a tuple from </a:t>
                </a:r>
                <a:r>
                  <a:rPr lang="en-US" sz="2000" dirty="0">
                    <a:solidFill>
                      <a:srgbClr val="0000FF"/>
                    </a:solidFill>
                  </a:rPr>
                  <a:t>R</a:t>
                </a:r>
                <a:r>
                  <a:rPr lang="en-US" sz="2000" dirty="0"/>
                  <a:t> to a random row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/>
                  <a:t>sends a tuple from </a:t>
                </a:r>
                <a:r>
                  <a:rPr lang="en-US" sz="2000" dirty="0">
                    <a:solidFill>
                      <a:srgbClr val="0000FF"/>
                    </a:solidFill>
                  </a:rPr>
                  <a:t>S</a:t>
                </a:r>
                <a:r>
                  <a:rPr lang="en-US" sz="2000" dirty="0"/>
                  <a:t> to a random column</a:t>
                </a:r>
              </a:p>
              <a:p>
                <a:r>
                  <a:rPr lang="en-US" sz="2000" b="1" dirty="0" smtClean="0">
                    <a:solidFill>
                      <a:srgbClr val="000000"/>
                    </a:solidFill>
                  </a:rPr>
                  <a:t>Round #1 computation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: </a:t>
                </a:r>
                <a:r>
                  <a:rPr lang="en-US" sz="2000" dirty="0">
                    <a:solidFill>
                      <a:srgbClr val="000000"/>
                    </a:solidFill>
                  </a:rPr>
                  <a:t>each server</a:t>
                </a:r>
                <a:endParaRPr lang="en-US" sz="200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/>
                  <a:t>computes the Cartesian product locally</a:t>
                </a:r>
              </a:p>
              <a:p>
                <a:endParaRPr lang="en-US" sz="2000" b="1" dirty="0">
                  <a:solidFill>
                    <a:srgbClr val="000000"/>
                  </a:solidFill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</a:rPr>
                  <a:t>Optimal choice for </a:t>
                </a:r>
                <a:r>
                  <a:rPr lang="en-US" sz="2000" dirty="0">
                    <a:solidFill>
                      <a:srgbClr val="FF0000"/>
                    </a:solidFill>
                  </a:rPr>
                  <a:t>p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FF0000"/>
                    </a:solidFill>
                  </a:rPr>
                  <a:t>p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sz="2000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|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charset="0"/>
                      </a:rPr>
                      <m:t>𝑅</m:t>
                    </m:r>
                    <m:r>
                      <a:rPr lang="en-US" sz="2000" i="1" dirty="0">
                        <a:latin typeface="Cambria Math" charset="0"/>
                      </a:rPr>
                      <m:t>|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charset="0"/>
                      </a:rPr>
                      <m:t>/ 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000" i="1" baseline="-25000" dirty="0">
                        <a:solidFill>
                          <a:srgbClr val="FF0000"/>
                        </a:solidFill>
                        <a:latin typeface="Cambria Math" charset="0"/>
                      </a:rPr>
                      <m:t>1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charset="0"/>
                      </a:rPr>
                      <m:t> = </m:t>
                    </m:r>
                    <m:r>
                      <a:rPr lang="en-US" sz="2000" i="1" dirty="0">
                        <a:latin typeface="Cambria Math" charset="0"/>
                      </a:rPr>
                      <m:t>|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 dirty="0">
                        <a:latin typeface="Cambria Math" charset="0"/>
                      </a:rPr>
                      <m:t>|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charset="0"/>
                      </a:rPr>
                      <m:t>/ 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000" i="1" baseline="-25000" dirty="0">
                        <a:solidFill>
                          <a:srgbClr val="FF0000"/>
                        </a:solidFill>
                        <a:latin typeface="Cambria Math" charset="0"/>
                      </a:rPr>
                      <m:t>2</m:t>
                    </m:r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61" y="2406014"/>
                <a:ext cx="5246949" cy="3231654"/>
              </a:xfrm>
              <a:prstGeom prst="rect">
                <a:avLst/>
              </a:prstGeom>
              <a:blipFill rotWithShape="0">
                <a:blip r:embed="rId3"/>
                <a:stretch>
                  <a:fillRect l="-1161" t="-12075" b="-1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Cartesian Product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5432210" y="1511694"/>
          <a:ext cx="3215313" cy="2408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2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72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72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72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72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572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572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5725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5725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958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5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520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52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5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777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58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400" baseline="-25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857784" y="2792972"/>
            <a:ext cx="91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(x)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 rot="5400000">
            <a:off x="7279002" y="1324309"/>
            <a:ext cx="92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(z)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7715" y="1849743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Product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x,z</a:t>
            </a:r>
            <a:r>
              <a:rPr lang="en-US" sz="2400" dirty="0">
                <a:solidFill>
                  <a:srgbClr val="000000"/>
                </a:solidFill>
              </a:rPr>
              <a:t>) = 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>
                <a:solidFill>
                  <a:srgbClr val="000000"/>
                </a:solidFill>
              </a:rPr>
              <a:t>(x) </a:t>
            </a:r>
            <a:r>
              <a:rPr lang="en-US" sz="2400" b="1" dirty="0"/>
              <a:t>⋈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(z)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577" y="4366291"/>
            <a:ext cx="2214563" cy="1062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4552" y="5619179"/>
            <a:ext cx="7384587" cy="95410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OUT = |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/>
              <a:t>| * |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|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The above 1-round algorithm is optimal for the load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When |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/>
              <a:t>| &lt;&lt; |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|, the algorithm </a:t>
            </a:r>
            <a:r>
              <a:rPr lang="en-US" i="1" dirty="0"/>
              <a:t>broadcasts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/>
              <a:t> and partitions only </a:t>
            </a:r>
            <a:r>
              <a:rPr lang="en-US" dirty="0">
                <a:solidFill>
                  <a:srgbClr val="0000FF"/>
                </a:solidFill>
              </a:rPr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Join for Arbitrary Skew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37144"/>
                <a:ext cx="8229600" cy="382073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For inputs with arbitrary skew, we need to combine the 2 techniques: parallel hash join + Cartesian product</a:t>
                </a:r>
              </a:p>
              <a:p>
                <a:r>
                  <a:rPr lang="en-US" sz="2400" dirty="0"/>
                  <a:t>Key concept: </a:t>
                </a:r>
                <a:r>
                  <a:rPr lang="en-US" sz="2400" b="1" dirty="0"/>
                  <a:t>heavy hitter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u="sng" dirty="0"/>
                  <a:t>Heavy hitter</a:t>
                </a:r>
                <a:r>
                  <a:rPr lang="en-US" sz="2400" dirty="0"/>
                  <a:t>: any value of the join attribute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y</a:t>
                </a:r>
                <a:r>
                  <a:rPr lang="en-US" sz="2400" dirty="0"/>
                  <a:t> that occurs at least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𝐼𝑁</m:t>
                    </m:r>
                    <m:r>
                      <a:rPr lang="en-US" sz="2400" i="1" dirty="0">
                        <a:latin typeface="Cambria Math" charset="0"/>
                      </a:rPr>
                      <m:t>/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400" dirty="0"/>
                  <a:t> times in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</a:t>
                </a:r>
                <a:r>
                  <a:rPr lang="en-US" sz="2400" dirty="0"/>
                  <a:t> or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A value that is not heavy hitter is called </a:t>
                </a:r>
                <a:r>
                  <a:rPr lang="en-US" sz="2400" b="1" dirty="0"/>
                  <a:t>light hitter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37144"/>
                <a:ext cx="8229600" cy="3820731"/>
              </a:xfrm>
              <a:blipFill rotWithShape="0">
                <a:blip r:embed="rId2"/>
                <a:stretch>
                  <a:fillRect l="-1111" t="-2073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8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bsp-paper-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008">
            <a:off x="5349953" y="1077687"/>
            <a:ext cx="3550619" cy="4491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6799AA-E6E2-A443-AD99-E59BBA1D7B9E}"/>
              </a:ext>
            </a:extLst>
          </p:cNvPr>
          <p:cNvSpPr txBox="1"/>
          <p:nvPr/>
        </p:nvSpPr>
        <p:spPr>
          <a:xfrm>
            <a:off x="160643" y="883920"/>
            <a:ext cx="4770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Tutorial based on this survey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01002FB-EA2F-AF40-A406-688CAE32E8DC}"/>
              </a:ext>
            </a:extLst>
          </p:cNvPr>
          <p:cNvSpPr txBox="1"/>
          <p:nvPr/>
        </p:nvSpPr>
        <p:spPr>
          <a:xfrm>
            <a:off x="152399" y="4876800"/>
            <a:ext cx="494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>
                <a:hlinkClick r:id="rId3"/>
              </a:rPr>
              <a:t>https://tinyurl.com/y99w99b4</a:t>
            </a:r>
            <a:r>
              <a:rPr lang="en-US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C44CDD6-9883-2C46-AE3F-802ADAFBE695}"/>
              </a:ext>
            </a:extLst>
          </p:cNvPr>
          <p:cNvSpPr txBox="1"/>
          <p:nvPr/>
        </p:nvSpPr>
        <p:spPr>
          <a:xfrm>
            <a:off x="270933" y="5537200"/>
            <a:ext cx="30652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Free until June 18</a:t>
            </a:r>
            <a:br>
              <a:rPr lang="en-US" sz="2800" dirty="0"/>
            </a:br>
            <a:r>
              <a:rPr lang="en-US" sz="2800" dirty="0"/>
              <a:t>(create account)</a:t>
            </a:r>
          </a:p>
        </p:txBody>
      </p:sp>
    </p:spTree>
    <p:extLst>
      <p:ext uri="{BB962C8B-B14F-4D97-AF65-F5344CB8AC3E}">
        <p14:creationId xmlns:p14="http://schemas.microsoft.com/office/powerpoint/2010/main" val="8221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Join for Arbitrary Skew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56870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u="sng" dirty="0" smtClean="0"/>
                  <a:t>Algorithm</a:t>
                </a:r>
                <a:endParaRPr lang="en-US" sz="2400" b="1" u="sng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Run the parallel hash join for the light hitter values                				load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  <m:r>
                      <a:rPr lang="en-US" sz="2400" i="1" dirty="0">
                        <a:latin typeface="Cambria Math" charset="0"/>
                      </a:rPr>
                      <m:t> = </m:t>
                    </m:r>
                    <m:r>
                      <a:rPr lang="en-US" sz="2400" i="1" dirty="0"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𝐼𝑁</m:t>
                    </m:r>
                    <m:r>
                      <a:rPr lang="en-US" sz="2400" i="1" dirty="0">
                        <a:latin typeface="Cambria Math" charset="0"/>
                      </a:rPr>
                      <m:t>/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For each heavy hitter </a:t>
                </a:r>
                <a:r>
                  <a:rPr lang="en-US" sz="2400" b="1" dirty="0"/>
                  <a:t>b</a:t>
                </a:r>
                <a:r>
                  <a:rPr lang="en-US" sz="2400" b="1" baseline="-25000" dirty="0"/>
                  <a:t>i</a:t>
                </a:r>
                <a:r>
                  <a:rPr lang="en-US" sz="2400" dirty="0"/>
                  <a:t> compute the Cartesian product of the </a:t>
                </a:r>
                <a:r>
                  <a:rPr lang="en-US" sz="2400" i="1" dirty="0" err="1"/>
                  <a:t>subquery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</a:t>
                </a:r>
                <a:r>
                  <a:rPr lang="en-US" sz="2400" dirty="0"/>
                  <a:t>(x, b</a:t>
                </a:r>
                <a:r>
                  <a:rPr lang="en-US" sz="2400" baseline="-25000" dirty="0"/>
                  <a:t>i</a:t>
                </a:r>
                <a:r>
                  <a:rPr lang="en-US" sz="2400" dirty="0"/>
                  <a:t>) </a:t>
                </a:r>
                <a:r>
                  <a:rPr lang="en-US" sz="2400" b="1" dirty="0"/>
                  <a:t>⋈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  <a:r>
                  <a:rPr lang="en-US" sz="2400" dirty="0"/>
                  <a:t>(b</a:t>
                </a:r>
                <a:r>
                  <a:rPr lang="en-US" sz="2400" baseline="-25000" dirty="0"/>
                  <a:t>i</a:t>
                </a:r>
                <a:r>
                  <a:rPr lang="en-US" sz="2400" dirty="0"/>
                  <a:t>, z) using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sz="2400" dirty="0"/>
                  <a:t> exclusive servers</a:t>
                </a:r>
              </a:p>
              <a:p>
                <a:pPr marL="0" indent="0">
                  <a:buNone/>
                </a:pPr>
                <a:r>
                  <a:rPr lang="en-US" sz="2400" dirty="0"/>
                  <a:t>By choosing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sz="2400" dirty="0"/>
                  <a:t> appropriately </a:t>
                </a:r>
                <a:r>
                  <a:rPr lang="en-US" sz="2400" dirty="0" smtClean="0"/>
                  <a:t>such that their </a:t>
                </a:r>
                <a:r>
                  <a:rPr lang="en-US" sz="2400" dirty="0"/>
                  <a:t>sum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</a:t>
                </a:r>
                <a:r>
                  <a:rPr lang="en-US" sz="2400" dirty="0"/>
                  <a:t>, we can get</a:t>
                </a:r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568701"/>
              </a:xfrm>
              <a:blipFill rotWithShape="0">
                <a:blip r:embed="rId2"/>
                <a:stretch>
                  <a:fillRect l="-1111" t="-1197" r="-7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5168902"/>
            <a:ext cx="3505200" cy="10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2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Sort Join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Algorithm</a:t>
            </a:r>
            <a:r>
              <a:rPr lang="en-US" sz="2400" dirty="0" smtClean="0"/>
              <a:t>									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sz="2400" cap="small" dirty="0" smtClean="0">
                <a:solidFill>
                  <a:schemeClr val="accent5">
                    <a:lumMod val="75000"/>
                  </a:schemeClr>
                </a:solidFill>
              </a:rPr>
              <a:t>Hu et al.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‘17]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Union the two relations </a:t>
            </a:r>
            <a:r>
              <a:rPr lang="en-US" sz="2400" dirty="0" smtClean="0">
                <a:solidFill>
                  <a:srgbClr val="0000FF"/>
                </a:solidFill>
              </a:rPr>
              <a:t>R,S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Parallel sort the result using the value of the join attribute as sort key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We distinguish two cases for a value of </a:t>
            </a:r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dirty="0"/>
              <a:t>:</a:t>
            </a:r>
          </a:p>
          <a:p>
            <a:pPr marL="857250" lvl="1" indent="-457200"/>
            <a:r>
              <a:rPr lang="en-US" sz="2000" dirty="0"/>
              <a:t>if all tuples with value </a:t>
            </a:r>
            <a:r>
              <a:rPr lang="en-US" sz="2000" b="1" dirty="0"/>
              <a:t>b</a:t>
            </a:r>
            <a:r>
              <a:rPr lang="en-US" sz="2000" dirty="0"/>
              <a:t> are in the same server, the join can be computed locally</a:t>
            </a:r>
          </a:p>
          <a:p>
            <a:pPr marL="857250" lvl="1" indent="-457200"/>
            <a:r>
              <a:rPr lang="en-US" sz="2000" dirty="0"/>
              <a:t>for values that cross multiple servers, we apply the Cartesian product algorithm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072" y="5153659"/>
            <a:ext cx="3505200" cy="10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2-way Joins in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Parallel Hash Join  [</a:t>
            </a:r>
            <a:r>
              <a:rPr lang="en-US" sz="24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SparkSQL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Hive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Myria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Impala</a:t>
            </a:r>
            <a:r>
              <a:rPr lang="en-US" sz="2400" dirty="0"/>
              <a:t>, </a:t>
            </a:r>
            <a:r>
              <a:rPr lang="is-IS" sz="2400" dirty="0"/>
              <a:t>…</a:t>
            </a:r>
            <a:r>
              <a:rPr lang="en-US" sz="2400" dirty="0"/>
              <a:t>]</a:t>
            </a:r>
          </a:p>
          <a:p>
            <a:pPr lvl="1"/>
            <a:r>
              <a:rPr lang="en-US" sz="2400" dirty="0"/>
              <a:t>most commonly used join algorithm</a:t>
            </a:r>
          </a:p>
          <a:p>
            <a:r>
              <a:rPr lang="en-US" sz="2400" dirty="0"/>
              <a:t>Broadcast Join  [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Hive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Impala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SparkSQL</a:t>
            </a:r>
            <a:r>
              <a:rPr lang="en-US" sz="2400" dirty="0"/>
              <a:t>]</a:t>
            </a:r>
          </a:p>
          <a:p>
            <a:pPr lvl="1"/>
            <a:r>
              <a:rPr lang="en-US" sz="2400" dirty="0"/>
              <a:t>if one relation is much smaller than the other relation, broadcast it to every server</a:t>
            </a:r>
          </a:p>
          <a:p>
            <a:r>
              <a:rPr lang="en-US" sz="2400" dirty="0"/>
              <a:t>Parallel Sort Join [</a:t>
            </a:r>
            <a:r>
              <a:rPr lang="en-US" sz="24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SparkSQL</a:t>
            </a:r>
            <a:r>
              <a:rPr lang="en-US" sz="2400" dirty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0600" y="5087095"/>
            <a:ext cx="7343677" cy="76944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1" dirty="0"/>
              <a:t>Note</a:t>
            </a:r>
            <a:r>
              <a:rPr lang="en-US" sz="2200" dirty="0"/>
              <a:t>: the choice of the local join algorithm is independent</a:t>
            </a:r>
          </a:p>
          <a:p>
            <a:r>
              <a:rPr lang="en-US" sz="2200" dirty="0"/>
              <a:t>of the parallel algorithm!</a:t>
            </a:r>
          </a:p>
        </p:txBody>
      </p:sp>
    </p:spTree>
    <p:extLst>
      <p:ext uri="{BB962C8B-B14F-4D97-AF65-F5344CB8AC3E}">
        <p14:creationId xmlns:p14="http://schemas.microsoft.com/office/powerpoint/2010/main" val="10379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BC1C1-D829-0143-AB87-C0D47FB3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C373F1-CF04-3343-ABE8-E3B3E25AC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Models of parallel computation	(Dan)</a:t>
            </a:r>
          </a:p>
          <a:p>
            <a:endParaRPr lang="en-US" dirty="0"/>
          </a:p>
          <a:p>
            <a:r>
              <a:rPr lang="en-US" dirty="0"/>
              <a:t>Two-way joins		(Paris)</a:t>
            </a:r>
          </a:p>
          <a:p>
            <a:endParaRPr lang="en-US" dirty="0"/>
          </a:p>
          <a:p>
            <a:r>
              <a:rPr lang="en-US" dirty="0"/>
              <a:t>Multi-way joins	(</a:t>
            </a:r>
            <a:r>
              <a:rPr lang="en-US" dirty="0" err="1"/>
              <a:t>Paris+Semih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Sorting &amp; Matrix multiplication (</a:t>
            </a:r>
            <a:r>
              <a:rPr lang="en-US" dirty="0" err="1"/>
              <a:t>Paris+Semih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Conclusion		(Dan)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B754CB-D189-054A-B65E-259BBA3C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F30FC4-FA4C-C848-B25A-2955A1439D06}"/>
              </a:ext>
            </a:extLst>
          </p:cNvPr>
          <p:cNvSpPr/>
          <p:nvPr/>
        </p:nvSpPr>
        <p:spPr>
          <a:xfrm>
            <a:off x="457200" y="3149566"/>
            <a:ext cx="7344384" cy="93544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2-way to </a:t>
            </a:r>
            <a:r>
              <a:rPr lang="en-US" dirty="0" err="1"/>
              <a:t>Multiway</a:t>
            </a:r>
            <a:r>
              <a:rPr lang="en-US" dirty="0"/>
              <a:t> Joins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i="1" dirty="0"/>
              <a:t>triangle query  </a:t>
            </a:r>
          </a:p>
          <a:p>
            <a:r>
              <a:rPr lang="el-GR" sz="2400" dirty="0">
                <a:solidFill>
                  <a:srgbClr val="0000FF"/>
                </a:solidFill>
              </a:rPr>
              <a:t>Δ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</a:rPr>
              <a:t> = 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r>
              <a:rPr lang="en-US" sz="2400" dirty="0"/>
              <a:t>|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| = |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| = |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/>
              <a:t>| = </a:t>
            </a:r>
            <a:r>
              <a:rPr lang="en-US" sz="2400" dirty="0">
                <a:solidFill>
                  <a:srgbClr val="FF0000"/>
                </a:solidFill>
              </a:rPr>
              <a:t>N </a:t>
            </a:r>
            <a:r>
              <a:rPr lang="en-US" sz="2400" dirty="0">
                <a:solidFill>
                  <a:srgbClr val="000000"/>
                </a:solidFill>
              </a:rPr>
              <a:t>tuples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IN</a:t>
            </a:r>
            <a:r>
              <a:rPr lang="en-US" sz="2400" dirty="0">
                <a:solidFill>
                  <a:srgbClr val="000000"/>
                </a:solidFill>
              </a:rPr>
              <a:t> = 3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Algorithm introduced by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sz="2400" cap="small" dirty="0" err="1" smtClean="0">
                <a:solidFill>
                  <a:schemeClr val="accent5">
                    <a:lumMod val="75000"/>
                  </a:schemeClr>
                </a:solidFill>
              </a:rPr>
              <a:t>Afrati</a:t>
            </a:r>
            <a:r>
              <a:rPr lang="en-US" sz="2400" cap="small" dirty="0" smtClean="0">
                <a:solidFill>
                  <a:schemeClr val="accent5">
                    <a:lumMod val="75000"/>
                  </a:schemeClr>
                </a:solidFill>
              </a:rPr>
              <a:t> and Ullman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’10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]</a:t>
            </a:r>
          </a:p>
          <a:p>
            <a:pPr lvl="1"/>
            <a:r>
              <a:rPr lang="en-US" sz="2000" dirty="0"/>
              <a:t>Named later </a:t>
            </a:r>
            <a:r>
              <a:rPr lang="en-US" sz="2000" b="1" dirty="0"/>
              <a:t>Shares Algorithm</a:t>
            </a:r>
            <a:endParaRPr lang="en-US" sz="2000" dirty="0"/>
          </a:p>
          <a:p>
            <a:pPr lvl="1"/>
            <a:r>
              <a:rPr lang="en-US" sz="2000" dirty="0"/>
              <a:t>For </a:t>
            </a:r>
            <a:r>
              <a:rPr lang="en-US" sz="2000" dirty="0" err="1"/>
              <a:t>MapReduce</a:t>
            </a:r>
            <a:endParaRPr lang="en-US" sz="2000" dirty="0"/>
          </a:p>
          <a:p>
            <a:r>
              <a:rPr lang="en-US" sz="2400" dirty="0"/>
              <a:t>Analyzed/optimized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sz="2400" cap="small" dirty="0" err="1" smtClean="0">
                <a:solidFill>
                  <a:schemeClr val="accent5">
                    <a:lumMod val="75000"/>
                  </a:schemeClr>
                </a:solidFill>
              </a:rPr>
              <a:t>Beame</a:t>
            </a:r>
            <a:r>
              <a:rPr lang="en-US" sz="2400" cap="small" dirty="0" smtClean="0">
                <a:solidFill>
                  <a:schemeClr val="accent5">
                    <a:lumMod val="75000"/>
                  </a:schemeClr>
                </a:solidFill>
              </a:rPr>
              <a:t> et al.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’13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,’14]</a:t>
            </a:r>
          </a:p>
          <a:p>
            <a:pPr lvl="1"/>
            <a:r>
              <a:rPr lang="en-US" sz="2000" b="1" dirty="0" err="1"/>
              <a:t>HyperCube</a:t>
            </a:r>
            <a:r>
              <a:rPr lang="en-US" sz="2000" b="1" dirty="0"/>
              <a:t> Algorithm </a:t>
            </a:r>
          </a:p>
          <a:p>
            <a:pPr lvl="1"/>
            <a:r>
              <a:rPr lang="en-US" sz="2000" dirty="0"/>
              <a:t>For the MPC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62743" y="3516609"/>
            <a:ext cx="6999032" cy="46166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The triangle query can be computed in one round!</a:t>
            </a:r>
          </a:p>
        </p:txBody>
      </p:sp>
    </p:spTree>
    <p:extLst>
      <p:ext uri="{BB962C8B-B14F-4D97-AF65-F5344CB8AC3E}">
        <p14:creationId xmlns:p14="http://schemas.microsoft.com/office/powerpoint/2010/main" val="38302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Triangles in One Round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5118" y="1754194"/>
                <a:ext cx="8526949" cy="1147107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Place servers in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400" i="1" dirty="0">
                        <a:latin typeface="Cambria Math" charset="0"/>
                      </a:rPr>
                      <m:t> ×</m:t>
                    </m:r>
                    <m:r>
                      <a:rPr lang="en-US" sz="2400" b="0" i="1" dirty="0" smtClean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400" i="1" dirty="0">
                        <a:latin typeface="Cambria Math" charset="0"/>
                      </a:rPr>
                      <m:t>×</m:t>
                    </m:r>
                    <m:r>
                      <a:rPr lang="en-US" sz="2400" b="0" i="1" dirty="0" smtClean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 smtClean="0"/>
                  <a:t> cube</a:t>
                </a:r>
                <a:endParaRPr lang="en-US" sz="2400" baseline="30000" dirty="0"/>
              </a:p>
              <a:p>
                <a:r>
                  <a:rPr lang="en-US" sz="2400" dirty="0"/>
                  <a:t>Each server is identified by a coordinate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𝑗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𝑘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Choose 3 random, independent hash functions</a:t>
                </a:r>
                <a:r>
                  <a:rPr lang="el-GR" sz="2400" dirty="0"/>
                  <a:t> </a:t>
                </a:r>
                <a:r>
                  <a:rPr lang="en-US" sz="2400" dirty="0" err="1"/>
                  <a:t>h</a:t>
                </a:r>
                <a:r>
                  <a:rPr lang="en-US" sz="2400" baseline="-25000" dirty="0" err="1"/>
                  <a:t>x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h</a:t>
                </a:r>
                <a:r>
                  <a:rPr lang="en-US" sz="2400" baseline="-25000" dirty="0" err="1"/>
                  <a:t>y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h</a:t>
                </a:r>
                <a:r>
                  <a:rPr lang="en-US" sz="2400" baseline="-25000" dirty="0" err="1"/>
                  <a:t>z</a:t>
                </a:r>
                <a:endParaRPr lang="en-US" sz="2400" dirty="0">
                  <a:sym typeface="Wingdings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5118" y="1754194"/>
                <a:ext cx="8526949" cy="1147107"/>
              </a:xfrm>
              <a:blipFill rotWithShape="0">
                <a:blip r:embed="rId2"/>
                <a:stretch>
                  <a:fillRect l="-929" t="-2128" b="-30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62778" y="1249520"/>
            <a:ext cx="4587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Δ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</a:rPr>
              <a:t> = 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1" name="Cube 20"/>
          <p:cNvSpPr/>
          <p:nvPr/>
        </p:nvSpPr>
        <p:spPr>
          <a:xfrm>
            <a:off x="3300390" y="4631743"/>
            <a:ext cx="1960049" cy="360040"/>
          </a:xfrm>
          <a:prstGeom prst="cube">
            <a:avLst>
              <a:gd name="adj" fmla="val 25870"/>
            </a:avLst>
          </a:prstGeom>
          <a:noFill/>
          <a:ln w="254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3061055" y="3781471"/>
            <a:ext cx="2410839" cy="2182431"/>
          </a:xfrm>
          <a:prstGeom prst="cub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3599058" y="5418656"/>
            <a:ext cx="2232876" cy="1900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be 23"/>
          <p:cNvSpPr/>
          <p:nvPr/>
        </p:nvSpPr>
        <p:spPr>
          <a:xfrm>
            <a:off x="3963606" y="4018257"/>
            <a:ext cx="450164" cy="1732681"/>
          </a:xfrm>
          <a:prstGeom prst="cube">
            <a:avLst>
              <a:gd name="adj" fmla="val 23134"/>
            </a:avLst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520387" y="4753923"/>
            <a:ext cx="1670669" cy="526105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5118" y="4987640"/>
            <a:ext cx="22152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algn="ctr"/>
            <a:r>
              <a:rPr lang="el-GR" sz="1600" b="1" dirty="0">
                <a:solidFill>
                  <a:srgbClr val="000000"/>
                </a:solidFill>
                <a:latin typeface="Consolas"/>
                <a:cs typeface="Consolas"/>
              </a:rPr>
              <a:t>Δ</a:t>
            </a:r>
            <a:r>
              <a:rPr lang="en-US" sz="1600" dirty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/>
                <a:cs typeface="Consolas"/>
              </a:rPr>
              <a:t>a,b,c</a:t>
            </a:r>
            <a:r>
              <a:rPr lang="en-US" sz="1600" dirty="0">
                <a:solidFill>
                  <a:srgbClr val="000000"/>
                </a:solidFill>
                <a:latin typeface="Consolas"/>
                <a:cs typeface="Consolas"/>
              </a:rPr>
              <a:t>)@</a:t>
            </a:r>
            <a:endParaRPr lang="sv-SE" sz="1600" dirty="0">
              <a:latin typeface="Consolas"/>
              <a:cs typeface="Consolas"/>
            </a:endParaRPr>
          </a:p>
          <a:p>
            <a:pPr marL="0" lvl="2" algn="ctr"/>
            <a:r>
              <a:rPr lang="sv-SE" sz="1600" dirty="0">
                <a:latin typeface="Consolas"/>
                <a:cs typeface="Consolas"/>
              </a:rPr>
              <a:t>(</a:t>
            </a:r>
            <a:r>
              <a:rPr lang="sv-SE" sz="1600" dirty="0" err="1">
                <a:latin typeface="Consolas"/>
                <a:cs typeface="Consolas"/>
              </a:rPr>
              <a:t>h</a:t>
            </a:r>
            <a:r>
              <a:rPr lang="sv-SE" sz="1600" baseline="-25000" dirty="0" err="1">
                <a:latin typeface="Consolas"/>
                <a:cs typeface="Consolas"/>
              </a:rPr>
              <a:t>x</a:t>
            </a:r>
            <a:r>
              <a:rPr lang="sv-SE" sz="1600" dirty="0">
                <a:latin typeface="Consolas"/>
                <a:cs typeface="Consolas"/>
              </a:rPr>
              <a:t>(a),h</a:t>
            </a:r>
            <a:r>
              <a:rPr lang="sv-SE" sz="1600" baseline="-25000" dirty="0">
                <a:latin typeface="Consolas"/>
                <a:cs typeface="Consolas"/>
              </a:rPr>
              <a:t>y</a:t>
            </a:r>
            <a:r>
              <a:rPr lang="sv-SE" sz="1600" dirty="0">
                <a:latin typeface="Consolas"/>
                <a:cs typeface="Consolas"/>
              </a:rPr>
              <a:t>(b),</a:t>
            </a:r>
            <a:r>
              <a:rPr lang="sv-SE" sz="1600" dirty="0" err="1">
                <a:latin typeface="Consolas"/>
                <a:cs typeface="Consolas"/>
              </a:rPr>
              <a:t>h</a:t>
            </a:r>
            <a:r>
              <a:rPr lang="sv-SE" sz="1600" baseline="-25000" dirty="0" err="1">
                <a:latin typeface="Consolas"/>
                <a:cs typeface="Consolas"/>
              </a:rPr>
              <a:t>z</a:t>
            </a:r>
            <a:r>
              <a:rPr lang="sv-SE" sz="1600" dirty="0">
                <a:latin typeface="Consolas"/>
                <a:cs typeface="Consolas"/>
              </a:rPr>
              <a:t>(c))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599686" y="3421432"/>
            <a:ext cx="7756" cy="200560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807598" y="5437656"/>
            <a:ext cx="799844" cy="7920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31734" y="3349424"/>
            <a:ext cx="3333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sv-SE" sz="2000" b="1" dirty="0">
                <a:solidFill>
                  <a:srgbClr val="FF6600"/>
                </a:solidFill>
                <a:latin typeface="Consolas"/>
                <a:cs typeface="Consolas"/>
              </a:rPr>
              <a:t>R</a:t>
            </a:r>
            <a:r>
              <a:rPr lang="sv-SE" sz="2000" dirty="0">
                <a:latin typeface="Consolas"/>
                <a:cs typeface="Consolas"/>
              </a:rPr>
              <a:t>(</a:t>
            </a:r>
            <a:r>
              <a:rPr lang="sv-SE" sz="2000" dirty="0" err="1">
                <a:latin typeface="Consolas"/>
                <a:cs typeface="Consolas"/>
              </a:rPr>
              <a:t>a,b</a:t>
            </a:r>
            <a:r>
              <a:rPr lang="sv-SE" sz="2000" dirty="0">
                <a:latin typeface="Consolas"/>
                <a:cs typeface="Consolas"/>
              </a:rPr>
              <a:t>)-&gt;(</a:t>
            </a:r>
            <a:r>
              <a:rPr lang="sv-SE" sz="2000" dirty="0" err="1">
                <a:latin typeface="Consolas"/>
                <a:cs typeface="Consolas"/>
              </a:rPr>
              <a:t>h</a:t>
            </a:r>
            <a:r>
              <a:rPr lang="sv-SE" sz="2000" baseline="-25000" dirty="0" err="1">
                <a:latin typeface="Consolas"/>
                <a:cs typeface="Consolas"/>
              </a:rPr>
              <a:t>x</a:t>
            </a:r>
            <a:r>
              <a:rPr lang="sv-SE" sz="2000" dirty="0">
                <a:latin typeface="Consolas"/>
                <a:cs typeface="Consolas"/>
              </a:rPr>
              <a:t>(a),h</a:t>
            </a:r>
            <a:r>
              <a:rPr lang="sv-SE" sz="2000" baseline="-25000" dirty="0">
                <a:latin typeface="Consolas"/>
                <a:cs typeface="Consolas"/>
              </a:rPr>
              <a:t>y</a:t>
            </a:r>
            <a:r>
              <a:rPr lang="sv-SE" sz="2000" dirty="0">
                <a:latin typeface="Consolas"/>
                <a:cs typeface="Consolas"/>
              </a:rPr>
              <a:t>(b),*)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21839" y="4514769"/>
            <a:ext cx="3333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sv-SE" sz="2000" b="1" dirty="0">
                <a:solidFill>
                  <a:srgbClr val="3366FF"/>
                </a:solidFill>
                <a:latin typeface="Consolas"/>
                <a:cs typeface="Consolas"/>
              </a:rPr>
              <a:t>S</a:t>
            </a:r>
            <a:r>
              <a:rPr lang="sv-SE" sz="2000" dirty="0">
                <a:latin typeface="Consolas"/>
                <a:cs typeface="Consolas"/>
              </a:rPr>
              <a:t>(</a:t>
            </a:r>
            <a:r>
              <a:rPr lang="sv-SE" sz="2000" dirty="0" err="1">
                <a:latin typeface="Consolas"/>
                <a:cs typeface="Consolas"/>
              </a:rPr>
              <a:t>b,c</a:t>
            </a:r>
            <a:r>
              <a:rPr lang="sv-SE" sz="2000" dirty="0">
                <a:latin typeface="Consolas"/>
                <a:cs typeface="Consolas"/>
              </a:rPr>
              <a:t>)-&gt;(*,h</a:t>
            </a:r>
            <a:r>
              <a:rPr lang="sv-SE" sz="2000" baseline="-25000" dirty="0">
                <a:latin typeface="Consolas"/>
                <a:cs typeface="Consolas"/>
              </a:rPr>
              <a:t>y</a:t>
            </a:r>
            <a:r>
              <a:rPr lang="sv-SE" sz="2000" dirty="0">
                <a:latin typeface="Consolas"/>
                <a:cs typeface="Consolas"/>
              </a:rPr>
              <a:t>(b),</a:t>
            </a:r>
            <a:r>
              <a:rPr lang="sv-SE" sz="2000" dirty="0" err="1">
                <a:latin typeface="Consolas"/>
                <a:cs typeface="Consolas"/>
              </a:rPr>
              <a:t>h</a:t>
            </a:r>
            <a:r>
              <a:rPr lang="sv-SE" sz="2000" baseline="-25000" dirty="0" err="1">
                <a:latin typeface="Consolas"/>
                <a:cs typeface="Consolas"/>
              </a:rPr>
              <a:t>z</a:t>
            </a:r>
            <a:r>
              <a:rPr lang="sv-SE" sz="2000" dirty="0">
                <a:latin typeface="Consolas"/>
                <a:cs typeface="Consolas"/>
              </a:rPr>
              <a:t>(c))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71694" y="6085728"/>
            <a:ext cx="3333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sv-SE" sz="2000" b="1" dirty="0">
                <a:solidFill>
                  <a:srgbClr val="008000"/>
                </a:solidFill>
                <a:latin typeface="Consolas"/>
                <a:cs typeface="Consolas"/>
              </a:rPr>
              <a:t>T</a:t>
            </a:r>
            <a:r>
              <a:rPr lang="sv-SE" sz="2000" dirty="0">
                <a:latin typeface="Consolas"/>
                <a:cs typeface="Consolas"/>
              </a:rPr>
              <a:t>(</a:t>
            </a:r>
            <a:r>
              <a:rPr lang="sv-SE" sz="2000" dirty="0" err="1">
                <a:latin typeface="Consolas"/>
                <a:cs typeface="Consolas"/>
              </a:rPr>
              <a:t>c,a</a:t>
            </a:r>
            <a:r>
              <a:rPr lang="sv-SE" sz="2000" dirty="0">
                <a:latin typeface="Consolas"/>
                <a:cs typeface="Consolas"/>
              </a:rPr>
              <a:t>)-&gt;(</a:t>
            </a:r>
            <a:r>
              <a:rPr lang="sv-SE" sz="2000" dirty="0" err="1">
                <a:latin typeface="Consolas"/>
                <a:cs typeface="Consolas"/>
              </a:rPr>
              <a:t>h</a:t>
            </a:r>
            <a:r>
              <a:rPr lang="sv-SE" sz="2000" baseline="-25000" dirty="0" err="1">
                <a:latin typeface="Consolas"/>
                <a:cs typeface="Consolas"/>
              </a:rPr>
              <a:t>x</a:t>
            </a:r>
            <a:r>
              <a:rPr lang="sv-SE" sz="2000" dirty="0">
                <a:latin typeface="Consolas"/>
                <a:cs typeface="Consolas"/>
              </a:rPr>
              <a:t>(a),*,</a:t>
            </a:r>
            <a:r>
              <a:rPr lang="sv-SE" sz="2000" dirty="0" err="1">
                <a:latin typeface="Consolas"/>
                <a:cs typeface="Consolas"/>
              </a:rPr>
              <a:t>h</a:t>
            </a:r>
            <a:r>
              <a:rPr lang="sv-SE" sz="2000" baseline="-25000" dirty="0" err="1">
                <a:latin typeface="Consolas"/>
                <a:cs typeface="Consolas"/>
              </a:rPr>
              <a:t>z</a:t>
            </a:r>
            <a:r>
              <a:rPr lang="sv-SE" sz="2000" dirty="0">
                <a:latin typeface="Consolas"/>
                <a:cs typeface="Consolas"/>
              </a:rPr>
              <a:t>(c))</a:t>
            </a:r>
          </a:p>
        </p:txBody>
      </p:sp>
      <p:sp>
        <p:nvSpPr>
          <p:cNvPr id="34" name="Cube 33"/>
          <p:cNvSpPr/>
          <p:nvPr/>
        </p:nvSpPr>
        <p:spPr>
          <a:xfrm>
            <a:off x="3753704" y="4395999"/>
            <a:ext cx="882516" cy="796456"/>
          </a:xfrm>
          <a:prstGeom prst="cube">
            <a:avLst>
              <a:gd name="adj" fmla="val 67507"/>
            </a:avLst>
          </a:prstGeom>
          <a:noFill/>
          <a:ln w="25400">
            <a:solidFill>
              <a:srgbClr val="008000"/>
            </a:solidFill>
          </a:ln>
          <a:effectLst/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831934" y="522163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/>
                <a:cs typeface="Consolas"/>
              </a:rPr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19566" y="6157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/>
                <a:cs typeface="Consolas"/>
              </a:rPr>
              <a:t>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75484" y="3198986"/>
            <a:ext cx="31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/>
                <a:cs typeface="Consolas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5074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6" grpId="0"/>
      <p:bldP spid="31" grpId="0"/>
      <p:bldP spid="32" grpId="0"/>
      <p:bldP spid="33" grpId="0"/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for Triangles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9401" y="4506745"/>
                <a:ext cx="668202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chemeClr val="tx1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sz="2400" dirty="0"/>
                  <a:t>Can we compute triangles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 =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𝑁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charset="0"/>
                      </a:rPr>
                      <m:t>/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400" b="1" dirty="0"/>
                  <a:t>No!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[</a:t>
                </a:r>
                <a:r>
                  <a:rPr lang="en-US" sz="2400" cap="small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Beame</a:t>
                </a:r>
                <a:r>
                  <a:rPr lang="en-US" sz="2400" cap="small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et al.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‘13]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400" dirty="0"/>
                  <a:t>In fact, any 1-round algorithm has load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  <m:r>
                      <a:rPr lang="en-US" sz="2400" i="1" dirty="0">
                        <a:latin typeface="Cambria Math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sz="2400" i="0" dirty="0" err="1">
                        <a:latin typeface="Cambria Math" charset="0"/>
                      </a:rPr>
                      <m:t>Ω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𝑁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charset="0"/>
                      </a:rPr>
                      <m:t>/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400" i="1" baseline="30000" dirty="0">
                        <a:solidFill>
                          <a:srgbClr val="FF0000"/>
                        </a:solidFill>
                        <a:latin typeface="Cambria Math" charset="0"/>
                      </a:rPr>
                      <m:t>2/3</m:t>
                    </m:r>
                    <m:r>
                      <a:rPr lang="en-US" sz="2400" i="1" dirty="0">
                        <a:latin typeface="Cambria Math" charset="0"/>
                      </a:rPr>
                      <m:t>), </m:t>
                    </m:r>
                  </m:oMath>
                </a14:m>
                <a:r>
                  <a:rPr lang="en-US" sz="2400" dirty="0"/>
                  <a:t>even on inputs without skew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01" y="4506745"/>
                <a:ext cx="6682022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460" t="-29457" r="-456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35627" y="2804799"/>
                <a:ext cx="7072746" cy="12319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Theorem</a:t>
                </a:r>
                <a:r>
                  <a:rPr lang="en-US" sz="2400" dirty="0"/>
                  <a:t> The </a:t>
                </a:r>
                <a:r>
                  <a:rPr lang="en-US" sz="2400" dirty="0" err="1"/>
                  <a:t>HyperCube</a:t>
                </a:r>
                <a:r>
                  <a:rPr lang="en-US" sz="2400" dirty="0"/>
                  <a:t> algorithm computes triangles with load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  <m:r>
                      <a:rPr lang="en-US" sz="2400" i="1" dirty="0">
                        <a:latin typeface="Cambria Math" charset="0"/>
                      </a:rPr>
                      <m:t> = </m:t>
                    </m:r>
                    <m:r>
                      <a:rPr lang="en-US" sz="2400" i="1" dirty="0"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𝑁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charset="0"/>
                      </a:rPr>
                      <m:t>/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400" i="1" dirty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sz="2400" dirty="0" err="1"/>
                  <a:t>w.h.p</a:t>
                </a:r>
                <a:r>
                  <a:rPr lang="en-US" sz="2400" dirty="0"/>
                  <a:t>. on any input database </a:t>
                </a:r>
                <a:r>
                  <a:rPr lang="en-US" sz="2400" b="1" dirty="0"/>
                  <a:t>without skew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627" y="2804799"/>
                <a:ext cx="7072746" cy="1231940"/>
              </a:xfrm>
              <a:prstGeom prst="rect">
                <a:avLst/>
              </a:prstGeom>
              <a:blipFill rotWithShape="0">
                <a:blip r:embed="rId3"/>
                <a:stretch>
                  <a:fillRect l="-1202" t="-2415" b="-8213"/>
                </a:stretch>
              </a:blipFill>
              <a:ln w="28575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89401" y="1472186"/>
            <a:ext cx="4933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l-GR" sz="2400" dirty="0">
                <a:solidFill>
                  <a:srgbClr val="0000FF"/>
                </a:solidFill>
              </a:rPr>
              <a:t>Δ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</a:rPr>
              <a:t> = 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|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| = |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| = |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/>
              <a:t>| = </a:t>
            </a:r>
            <a:r>
              <a:rPr lang="en-US" sz="2400" dirty="0">
                <a:solidFill>
                  <a:srgbClr val="FF0000"/>
                </a:solidFill>
              </a:rPr>
              <a:t>N </a:t>
            </a:r>
            <a:r>
              <a:rPr lang="en-US" sz="2400" dirty="0">
                <a:solidFill>
                  <a:srgbClr val="000000"/>
                </a:solidFill>
              </a:rPr>
              <a:t>tuples</a:t>
            </a:r>
          </a:p>
        </p:txBody>
      </p:sp>
    </p:spTree>
    <p:extLst>
      <p:ext uri="{BB962C8B-B14F-4D97-AF65-F5344CB8AC3E}">
        <p14:creationId xmlns:p14="http://schemas.microsoft.com/office/powerpoint/2010/main" val="30901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Multiway</a:t>
            </a:r>
            <a:r>
              <a:rPr lang="en-US" dirty="0"/>
              <a:t> Joins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203" y="2371355"/>
            <a:ext cx="80615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000000"/>
                </a:solidFill>
              </a:rPr>
              <a:t>HyperCube</a:t>
            </a:r>
            <a:r>
              <a:rPr lang="en-US" sz="2400" b="1" u="sng" dirty="0">
                <a:solidFill>
                  <a:srgbClr val="000000"/>
                </a:solidFill>
              </a:rPr>
              <a:t> Algorithm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organize the p servers in a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is-IS" sz="2400" dirty="0">
                <a:solidFill>
                  <a:srgbClr val="000000"/>
                </a:solidFill>
              </a:rPr>
              <a:t>…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hypercube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choose </a:t>
            </a:r>
            <a:r>
              <a:rPr lang="en-US" sz="2400" dirty="0">
                <a:solidFill>
                  <a:srgbClr val="FF0000"/>
                </a:solidFill>
              </a:rPr>
              <a:t>k</a:t>
            </a:r>
            <a:r>
              <a:rPr lang="en-US" sz="2400" dirty="0"/>
              <a:t> independent hash functions</a:t>
            </a:r>
          </a:p>
          <a:p>
            <a:endParaRPr lang="en-US" sz="2400" dirty="0"/>
          </a:p>
          <a:p>
            <a:r>
              <a:rPr lang="en-US" sz="2400" b="1" dirty="0"/>
              <a:t>Round </a:t>
            </a:r>
            <a:r>
              <a:rPr lang="en-US" sz="2400" b="1" dirty="0" smtClean="0"/>
              <a:t>#1 communication:  </a:t>
            </a:r>
            <a:r>
              <a:rPr lang="en-US" sz="2400" dirty="0">
                <a:solidFill>
                  <a:srgbClr val="000000"/>
                </a:solidFill>
              </a:rPr>
              <a:t>send </a:t>
            </a:r>
            <a:r>
              <a:rPr lang="en-US" sz="2400" dirty="0" err="1">
                <a:solidFill>
                  <a:srgbClr val="0000FF"/>
                </a:solidFill>
              </a:rPr>
              <a:t>S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dirty="0"/>
              <a:t>(x</a:t>
            </a:r>
            <a:r>
              <a:rPr lang="en-US" sz="2400" baseline="-25000" dirty="0"/>
              <a:t>j1</a:t>
            </a:r>
            <a:r>
              <a:rPr lang="en-US" sz="2400" dirty="0"/>
              <a:t>, x</a:t>
            </a:r>
            <a:r>
              <a:rPr lang="en-US" sz="2400" baseline="-25000" dirty="0"/>
              <a:t>j2</a:t>
            </a:r>
            <a:r>
              <a:rPr lang="en-US" sz="2400" dirty="0"/>
              <a:t>, …)</a:t>
            </a:r>
            <a:r>
              <a:rPr lang="en-US" sz="2400" dirty="0">
                <a:solidFill>
                  <a:srgbClr val="000000"/>
                </a:solidFill>
              </a:rPr>
              <a:t> to </a:t>
            </a:r>
            <a:r>
              <a:rPr lang="en-US" sz="2400" b="1" i="1" dirty="0">
                <a:solidFill>
                  <a:srgbClr val="000000"/>
                </a:solidFill>
              </a:rPr>
              <a:t>all</a:t>
            </a:r>
            <a:r>
              <a:rPr lang="en-US" sz="2400" dirty="0">
                <a:solidFill>
                  <a:srgbClr val="000000"/>
                </a:solidFill>
              </a:rPr>
              <a:t> servers </a:t>
            </a:r>
            <a:r>
              <a:rPr lang="en-US" sz="2400" dirty="0" smtClean="0">
                <a:solidFill>
                  <a:srgbClr val="000000"/>
                </a:solidFill>
              </a:rPr>
              <a:t>whose </a:t>
            </a:r>
            <a:r>
              <a:rPr lang="en-US" sz="2400" dirty="0">
                <a:solidFill>
                  <a:srgbClr val="000000"/>
                </a:solidFill>
              </a:rPr>
              <a:t>coordinates agree with  </a:t>
            </a:r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</a:rPr>
              <a:t>j1</a:t>
            </a:r>
            <a:r>
              <a:rPr lang="en-US" sz="2400" dirty="0">
                <a:solidFill>
                  <a:srgbClr val="000000"/>
                </a:solidFill>
              </a:rPr>
              <a:t>(x</a:t>
            </a:r>
            <a:r>
              <a:rPr lang="en-US" sz="2400" baseline="-25000" dirty="0">
                <a:solidFill>
                  <a:srgbClr val="000000"/>
                </a:solidFill>
              </a:rPr>
              <a:t>j1</a:t>
            </a:r>
            <a:r>
              <a:rPr lang="en-US" sz="2400" dirty="0">
                <a:solidFill>
                  <a:srgbClr val="000000"/>
                </a:solidFill>
              </a:rPr>
              <a:t>), </a:t>
            </a:r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</a:rPr>
              <a:t>j2</a:t>
            </a:r>
            <a:r>
              <a:rPr lang="en-US" sz="2400" dirty="0">
                <a:solidFill>
                  <a:srgbClr val="000000"/>
                </a:solidFill>
              </a:rPr>
              <a:t>(x</a:t>
            </a:r>
            <a:r>
              <a:rPr lang="en-US" sz="2400" baseline="-25000" dirty="0">
                <a:solidFill>
                  <a:srgbClr val="000000"/>
                </a:solidFill>
              </a:rPr>
              <a:t>j2</a:t>
            </a:r>
            <a:r>
              <a:rPr lang="en-US" sz="2400" dirty="0" smtClean="0">
                <a:solidFill>
                  <a:srgbClr val="000000"/>
                </a:solidFill>
              </a:rPr>
              <a:t>), …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Round #1 computation: </a:t>
            </a:r>
            <a:r>
              <a:rPr lang="en-US" sz="2400" dirty="0">
                <a:solidFill>
                  <a:srgbClr val="000000"/>
                </a:solidFill>
              </a:rPr>
              <a:t>compute </a:t>
            </a:r>
            <a:r>
              <a:rPr lang="en-US" sz="2400" b="1" dirty="0">
                <a:solidFill>
                  <a:srgbClr val="0000FF"/>
                </a:solidFill>
              </a:rPr>
              <a:t>Q</a:t>
            </a:r>
            <a:r>
              <a:rPr lang="en-US" sz="2400" dirty="0">
                <a:solidFill>
                  <a:srgbClr val="000000"/>
                </a:solidFill>
              </a:rPr>
              <a:t> locally on every server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169466" y="1427257"/>
            <a:ext cx="68050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</a:rPr>
              <a:t>Q</a:t>
            </a:r>
            <a:r>
              <a:rPr lang="en-US" sz="2600" dirty="0">
                <a:solidFill>
                  <a:srgbClr val="000000"/>
                </a:solidFill>
              </a:rPr>
              <a:t>(x</a:t>
            </a:r>
            <a:r>
              <a:rPr lang="en-US" sz="2600" baseline="-25000" dirty="0">
                <a:solidFill>
                  <a:srgbClr val="000000"/>
                </a:solidFill>
              </a:rPr>
              <a:t>1</a:t>
            </a:r>
            <a:r>
              <a:rPr lang="en-US" sz="2600" dirty="0">
                <a:solidFill>
                  <a:srgbClr val="000000"/>
                </a:solidFill>
              </a:rPr>
              <a:t>, x</a:t>
            </a:r>
            <a:r>
              <a:rPr lang="en-US" sz="2600" baseline="-25000" dirty="0">
                <a:solidFill>
                  <a:srgbClr val="000000"/>
                </a:solidFill>
              </a:rPr>
              <a:t>2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is-IS" sz="2600" dirty="0">
                <a:solidFill>
                  <a:srgbClr val="000000"/>
                </a:solidFill>
              </a:rPr>
              <a:t>…, x</a:t>
            </a:r>
            <a:r>
              <a:rPr lang="is-IS" sz="2600" baseline="-25000" dirty="0">
                <a:solidFill>
                  <a:srgbClr val="000000"/>
                </a:solidFill>
              </a:rPr>
              <a:t>k</a:t>
            </a:r>
            <a:r>
              <a:rPr lang="en-US" sz="2600" dirty="0">
                <a:solidFill>
                  <a:srgbClr val="000000"/>
                </a:solidFill>
              </a:rPr>
              <a:t> )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/>
              <a:t>=</a:t>
            </a:r>
            <a:r>
              <a:rPr lang="en-US" sz="2600" dirty="0">
                <a:solidFill>
                  <a:srgbClr val="0000FF"/>
                </a:solidFill>
              </a:rPr>
              <a:t> S</a:t>
            </a:r>
            <a:r>
              <a:rPr lang="en-US" sz="2600" baseline="-25000" dirty="0">
                <a:solidFill>
                  <a:srgbClr val="0000FF"/>
                </a:solidFill>
              </a:rPr>
              <a:t>1</a:t>
            </a: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b="1" dirty="0">
                <a:solidFill>
                  <a:srgbClr val="000000"/>
                </a:solidFill>
              </a:rPr>
              <a:t>x</a:t>
            </a:r>
            <a:r>
              <a:rPr lang="en-US" sz="2600" b="1" baseline="-25000" dirty="0">
                <a:solidFill>
                  <a:srgbClr val="000000"/>
                </a:solidFill>
              </a:rPr>
              <a:t>1</a:t>
            </a:r>
            <a:r>
              <a:rPr lang="en-US" sz="2600" dirty="0">
                <a:solidFill>
                  <a:srgbClr val="000000"/>
                </a:solidFill>
              </a:rPr>
              <a:t>)</a:t>
            </a:r>
            <a:r>
              <a:rPr lang="en-US" sz="2600" b="1" dirty="0"/>
              <a:t> ⋈ </a:t>
            </a:r>
            <a:r>
              <a:rPr lang="en-US" sz="2600" dirty="0">
                <a:solidFill>
                  <a:srgbClr val="0000FF"/>
                </a:solidFill>
              </a:rPr>
              <a:t>S</a:t>
            </a:r>
            <a:r>
              <a:rPr lang="en-US" sz="2600" baseline="-25000" dirty="0">
                <a:solidFill>
                  <a:srgbClr val="0000FF"/>
                </a:solidFill>
              </a:rPr>
              <a:t>2</a:t>
            </a: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b="1" dirty="0">
                <a:solidFill>
                  <a:srgbClr val="000000"/>
                </a:solidFill>
              </a:rPr>
              <a:t>x</a:t>
            </a:r>
            <a:r>
              <a:rPr lang="en-US" sz="2600" b="1" baseline="-25000" dirty="0">
                <a:solidFill>
                  <a:srgbClr val="000000"/>
                </a:solidFill>
              </a:rPr>
              <a:t>2</a:t>
            </a:r>
            <a:r>
              <a:rPr lang="en-US" sz="2600" dirty="0">
                <a:solidFill>
                  <a:srgbClr val="000000"/>
                </a:solidFill>
              </a:rPr>
              <a:t>)</a:t>
            </a:r>
            <a:r>
              <a:rPr lang="en-US" sz="2600" b="1" dirty="0"/>
              <a:t> ⋈ </a:t>
            </a:r>
            <a:r>
              <a:rPr lang="is-IS" sz="2600" b="1" dirty="0"/>
              <a:t>… </a:t>
            </a:r>
            <a:r>
              <a:rPr lang="en-US" sz="2600" b="1" dirty="0"/>
              <a:t>⋈ </a:t>
            </a:r>
            <a:r>
              <a:rPr lang="en-US" sz="2600" dirty="0" err="1">
                <a:solidFill>
                  <a:srgbClr val="0000FF"/>
                </a:solidFill>
              </a:rPr>
              <a:t>S</a:t>
            </a:r>
            <a:r>
              <a:rPr lang="en-US" sz="2600" baseline="-25000" dirty="0" err="1">
                <a:solidFill>
                  <a:srgbClr val="0000FF"/>
                </a:solidFill>
              </a:rPr>
              <a:t>l</a:t>
            </a:r>
            <a:r>
              <a:rPr lang="en-US" sz="2600" baseline="-25000" dirty="0">
                <a:solidFill>
                  <a:srgbClr val="0000FF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b="1" dirty="0">
                <a:solidFill>
                  <a:srgbClr val="000000"/>
                </a:solidFill>
              </a:rPr>
              <a:t>x</a:t>
            </a:r>
            <a:r>
              <a:rPr lang="en-US" sz="2600" b="1" baseline="-25000" dirty="0">
                <a:solidFill>
                  <a:srgbClr val="000000"/>
                </a:solidFill>
              </a:rPr>
              <a:t>l</a:t>
            </a:r>
            <a:r>
              <a:rPr lang="en-US" sz="2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7106" y="5654554"/>
            <a:ext cx="6997428" cy="43088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dirty="0"/>
              <a:t>How do we choose the </a:t>
            </a:r>
            <a:r>
              <a:rPr lang="en-US" sz="2200" i="1" dirty="0"/>
              <a:t>shares</a:t>
            </a:r>
            <a:r>
              <a:rPr lang="en-US" sz="2200" dirty="0"/>
              <a:t> so that we minimize </a:t>
            </a:r>
            <a:r>
              <a:rPr lang="en-US" sz="2200" dirty="0">
                <a:solidFill>
                  <a:srgbClr val="FF0000"/>
                </a:solidFill>
              </a:rPr>
              <a:t>L</a:t>
            </a:r>
            <a:r>
              <a:rPr lang="en-US" sz="2200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84686" y="206695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shares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60079" y="2449985"/>
            <a:ext cx="724607" cy="409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676571" y="2528615"/>
            <a:ext cx="135693" cy="330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835473" y="2316417"/>
            <a:ext cx="1449213" cy="55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44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the Shares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9466" y="1427257"/>
            <a:ext cx="68050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</a:rPr>
              <a:t>Q</a:t>
            </a:r>
            <a:r>
              <a:rPr lang="en-US" sz="2600" dirty="0">
                <a:solidFill>
                  <a:srgbClr val="000000"/>
                </a:solidFill>
              </a:rPr>
              <a:t>(x</a:t>
            </a:r>
            <a:r>
              <a:rPr lang="en-US" sz="2600" baseline="-25000" dirty="0">
                <a:solidFill>
                  <a:srgbClr val="000000"/>
                </a:solidFill>
              </a:rPr>
              <a:t>1</a:t>
            </a:r>
            <a:r>
              <a:rPr lang="en-US" sz="2600" dirty="0">
                <a:solidFill>
                  <a:srgbClr val="000000"/>
                </a:solidFill>
              </a:rPr>
              <a:t>, x</a:t>
            </a:r>
            <a:r>
              <a:rPr lang="en-US" sz="2600" baseline="-25000" dirty="0">
                <a:solidFill>
                  <a:srgbClr val="000000"/>
                </a:solidFill>
              </a:rPr>
              <a:t>2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is-IS" sz="2600" dirty="0">
                <a:solidFill>
                  <a:srgbClr val="000000"/>
                </a:solidFill>
              </a:rPr>
              <a:t>…, x</a:t>
            </a:r>
            <a:r>
              <a:rPr lang="is-IS" sz="2600" baseline="-25000" dirty="0">
                <a:solidFill>
                  <a:srgbClr val="000000"/>
                </a:solidFill>
              </a:rPr>
              <a:t>k</a:t>
            </a:r>
            <a:r>
              <a:rPr lang="en-US" sz="2600" dirty="0">
                <a:solidFill>
                  <a:srgbClr val="000000"/>
                </a:solidFill>
              </a:rPr>
              <a:t> )</a:t>
            </a:r>
            <a:r>
              <a:rPr lang="en-US" sz="2600" dirty="0"/>
              <a:t> = </a:t>
            </a:r>
            <a:r>
              <a:rPr lang="en-US" sz="2600" dirty="0">
                <a:solidFill>
                  <a:srgbClr val="0000FF"/>
                </a:solidFill>
              </a:rPr>
              <a:t>S</a:t>
            </a:r>
            <a:r>
              <a:rPr lang="en-US" sz="2600" baseline="-25000" dirty="0">
                <a:solidFill>
                  <a:srgbClr val="0000FF"/>
                </a:solidFill>
              </a:rPr>
              <a:t>1</a:t>
            </a: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b="1" dirty="0">
                <a:solidFill>
                  <a:srgbClr val="000000"/>
                </a:solidFill>
              </a:rPr>
              <a:t>x</a:t>
            </a:r>
            <a:r>
              <a:rPr lang="en-US" sz="2600" b="1" baseline="-25000" dirty="0">
                <a:solidFill>
                  <a:srgbClr val="000000"/>
                </a:solidFill>
              </a:rPr>
              <a:t>1</a:t>
            </a:r>
            <a:r>
              <a:rPr lang="en-US" sz="2600" dirty="0">
                <a:solidFill>
                  <a:srgbClr val="000000"/>
                </a:solidFill>
              </a:rPr>
              <a:t>)</a:t>
            </a:r>
            <a:r>
              <a:rPr lang="en-US" sz="2600" b="1" dirty="0"/>
              <a:t> ⋈ </a:t>
            </a:r>
            <a:r>
              <a:rPr lang="en-US" sz="2600" dirty="0">
                <a:solidFill>
                  <a:srgbClr val="0000FF"/>
                </a:solidFill>
              </a:rPr>
              <a:t>S</a:t>
            </a:r>
            <a:r>
              <a:rPr lang="en-US" sz="2600" baseline="-25000" dirty="0">
                <a:solidFill>
                  <a:srgbClr val="0000FF"/>
                </a:solidFill>
              </a:rPr>
              <a:t>2</a:t>
            </a: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b="1" dirty="0">
                <a:solidFill>
                  <a:srgbClr val="000000"/>
                </a:solidFill>
              </a:rPr>
              <a:t>x</a:t>
            </a:r>
            <a:r>
              <a:rPr lang="en-US" sz="2600" b="1" baseline="-25000" dirty="0">
                <a:solidFill>
                  <a:srgbClr val="000000"/>
                </a:solidFill>
              </a:rPr>
              <a:t>2</a:t>
            </a:r>
            <a:r>
              <a:rPr lang="en-US" sz="2600" dirty="0">
                <a:solidFill>
                  <a:srgbClr val="000000"/>
                </a:solidFill>
              </a:rPr>
              <a:t>)</a:t>
            </a:r>
            <a:r>
              <a:rPr lang="en-US" sz="2600" b="1" dirty="0"/>
              <a:t> ⋈ </a:t>
            </a:r>
            <a:r>
              <a:rPr lang="is-IS" sz="2600" b="1" dirty="0"/>
              <a:t>… </a:t>
            </a:r>
            <a:r>
              <a:rPr lang="en-US" sz="2600" b="1" dirty="0"/>
              <a:t>⋈ </a:t>
            </a:r>
            <a:r>
              <a:rPr lang="en-US" sz="2600" dirty="0" err="1">
                <a:solidFill>
                  <a:srgbClr val="0000FF"/>
                </a:solidFill>
              </a:rPr>
              <a:t>S</a:t>
            </a:r>
            <a:r>
              <a:rPr lang="en-US" sz="2600" baseline="-25000" dirty="0" err="1">
                <a:solidFill>
                  <a:srgbClr val="0000FF"/>
                </a:solidFill>
              </a:rPr>
              <a:t>l</a:t>
            </a:r>
            <a:r>
              <a:rPr lang="en-US" sz="2600" baseline="-25000" dirty="0">
                <a:solidFill>
                  <a:srgbClr val="0000FF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b="1" dirty="0">
                <a:solidFill>
                  <a:srgbClr val="000000"/>
                </a:solidFill>
              </a:rPr>
              <a:t>x</a:t>
            </a:r>
            <a:r>
              <a:rPr lang="en-US" sz="2600" b="1" baseline="-25000" dirty="0">
                <a:solidFill>
                  <a:srgbClr val="000000"/>
                </a:solidFill>
              </a:rPr>
              <a:t>l</a:t>
            </a:r>
            <a:r>
              <a:rPr lang="en-US" sz="2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1678610"/>
            <a:ext cx="7694989" cy="43426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400" b="1" dirty="0">
              <a:latin typeface="Consolas"/>
              <a:cs typeface="Consolas"/>
            </a:endParaRPr>
          </a:p>
          <a:p>
            <a:endParaRPr lang="en-US" sz="2400" dirty="0">
              <a:cs typeface="Consolas"/>
            </a:endParaRPr>
          </a:p>
          <a:p>
            <a:r>
              <a:rPr lang="en-US" sz="2400" dirty="0">
                <a:cs typeface="Consolas"/>
              </a:rPr>
              <a:t>the shares must satisfy</a:t>
            </a:r>
          </a:p>
          <a:p>
            <a:endParaRPr lang="en-US" sz="2400" b="1" dirty="0">
              <a:cs typeface="Consolas"/>
            </a:endParaRPr>
          </a:p>
          <a:p>
            <a:r>
              <a:rPr lang="en-US" sz="2400" dirty="0">
                <a:solidFill>
                  <a:srgbClr val="000000"/>
                </a:solidFill>
                <a:cs typeface="Cambria"/>
              </a:rPr>
              <a:t>#tuples a server receives from </a:t>
            </a:r>
            <a:r>
              <a:rPr lang="en-US" sz="2400" dirty="0" err="1">
                <a:solidFill>
                  <a:srgbClr val="3366FF"/>
                </a:solidFill>
                <a:cs typeface="Consolas"/>
              </a:rPr>
              <a:t>S</a:t>
            </a:r>
            <a:r>
              <a:rPr lang="en-US" sz="2400" baseline="-25000" dirty="0" err="1">
                <a:solidFill>
                  <a:srgbClr val="3366FF"/>
                </a:solidFill>
                <a:cs typeface="Consolas"/>
              </a:rPr>
              <a:t>j</a:t>
            </a:r>
            <a:r>
              <a:rPr lang="en-US" sz="2400" dirty="0">
                <a:solidFill>
                  <a:srgbClr val="3366FF"/>
                </a:solidFill>
                <a:cs typeface="Consolas"/>
              </a:rPr>
              <a:t> </a:t>
            </a:r>
            <a:r>
              <a:rPr lang="en-US" sz="2400" dirty="0">
                <a:cs typeface="Consolas"/>
              </a:rPr>
              <a:t>=</a:t>
            </a:r>
          </a:p>
          <a:p>
            <a:pPr marL="0" indent="0">
              <a:buFont typeface="Arial"/>
              <a:buNone/>
            </a:pPr>
            <a:endParaRPr lang="en-US" sz="2400" b="1" dirty="0">
              <a:cs typeface="Consolas"/>
            </a:endParaRPr>
          </a:p>
          <a:p>
            <a:r>
              <a:rPr lang="en-US" sz="2400" dirty="0">
                <a:cs typeface="Consolas"/>
              </a:rPr>
              <a:t>To optimize load, we </a:t>
            </a:r>
            <a:r>
              <a:rPr lang="en-US" sz="2400" i="1" dirty="0">
                <a:cs typeface="Consolas"/>
              </a:rPr>
              <a:t>minimize </a:t>
            </a:r>
          </a:p>
          <a:p>
            <a:pPr marL="0" indent="0">
              <a:buFont typeface="Arial"/>
              <a:buNone/>
            </a:pPr>
            <a:endParaRPr lang="en-US" sz="2400" b="1" dirty="0">
              <a:latin typeface="Consolas"/>
              <a:cs typeface="Consolas"/>
            </a:endParaRP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94" y="2556611"/>
            <a:ext cx="1120054" cy="5983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729" y="3267509"/>
            <a:ext cx="1572512" cy="8798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824" y="5078841"/>
            <a:ext cx="2446352" cy="9424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Refresher: Covers &amp; </a:t>
            </a:r>
            <a:r>
              <a:rPr lang="en-US" dirty="0" err="1"/>
              <a:t>Packings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2176184" y="5766178"/>
                <a:ext cx="4531369" cy="492443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charset="0"/>
                        </a:rPr>
                        <m:t>𝑚𝑖𝑛</m:t>
                      </m:r>
                      <m:r>
                        <a:rPr lang="en-US" sz="2600" b="1" i="1" baseline="-25000" dirty="0" err="1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𝒗</m:t>
                      </m:r>
                      <m:r>
                        <a:rPr lang="en-US" sz="2600" i="1" dirty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i="0" dirty="0" smtClean="0">
                          <a:latin typeface="Cambria Math" charset="0"/>
                        </a:rPr>
                        <m:t>Σ</m:t>
                      </m:r>
                      <m:r>
                        <a:rPr lang="en-US" sz="2600" i="1" baseline="-25000" dirty="0" smtClean="0">
                          <a:latin typeface="Cambria Math" charset="0"/>
                        </a:rPr>
                        <m:t>𝑖</m:t>
                      </m:r>
                      <m:r>
                        <a:rPr lang="en-US" sz="2600" i="1" dirty="0" smtClean="0">
                          <a:latin typeface="Cambria Math" charset="0"/>
                        </a:rPr>
                        <m:t> </m:t>
                      </m:r>
                      <m:r>
                        <a:rPr lang="en-US" sz="2600" i="1" dirty="0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𝑣</m:t>
                      </m:r>
                      <m:r>
                        <a:rPr lang="en-US" sz="2600" i="1" baseline="-25000" dirty="0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𝑖</m:t>
                      </m:r>
                      <m:r>
                        <a:rPr lang="en-US" sz="2600" i="1" baseline="-25000" dirty="0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 =</m:t>
                      </m:r>
                      <m:r>
                        <a:rPr lang="en-US" sz="2600" b="0" i="1" dirty="0" smtClean="0">
                          <a:latin typeface="Cambria Math" charset="0"/>
                        </a:rPr>
                        <m:t>𝑚𝑎</m:t>
                      </m:r>
                      <m:r>
                        <a:rPr lang="en-US" sz="2600" i="1" dirty="0" smtClean="0">
                          <a:latin typeface="Cambria Math" charset="0"/>
                        </a:rPr>
                        <m:t>𝑥</m:t>
                      </m:r>
                      <m:r>
                        <a:rPr lang="en-US" sz="2600" b="1" i="1" baseline="-25000" dirty="0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𝒖</m:t>
                      </m:r>
                      <m:r>
                        <a:rPr lang="en-US" sz="2600" i="1" dirty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i="0" dirty="0" smtClean="0">
                          <a:latin typeface="Cambria Math" charset="0"/>
                        </a:rPr>
                        <m:t>Σ</m:t>
                      </m:r>
                      <m:r>
                        <a:rPr lang="en-US" sz="2600" i="1" baseline="-25000" dirty="0" smtClean="0">
                          <a:latin typeface="Cambria Math" charset="0"/>
                        </a:rPr>
                        <m:t>𝑗</m:t>
                      </m:r>
                      <m:r>
                        <a:rPr lang="en-US" sz="2600" i="1" dirty="0" smtClean="0">
                          <a:latin typeface="Cambria Math" charset="0"/>
                        </a:rPr>
                        <m:t> </m:t>
                      </m:r>
                      <m:r>
                        <a:rPr lang="en-US" sz="2600" i="1" dirty="0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𝑢</m:t>
                      </m:r>
                      <m:r>
                        <a:rPr lang="en-US" sz="2600" i="1" baseline="-25000" dirty="0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𝑗</m:t>
                      </m:r>
                      <m:r>
                        <a:rPr lang="en-US" sz="2600" i="1" dirty="0" smtClean="0">
                          <a:latin typeface="Cambria Math" charset="0"/>
                        </a:rPr>
                        <m:t> =</m:t>
                      </m:r>
                      <m:r>
                        <a:rPr lang="en-US" sz="2600" b="1" i="1" dirty="0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𝝉</m:t>
                      </m:r>
                      <m:r>
                        <a:rPr lang="en-US" sz="2600" b="1" i="1" baseline="30000" dirty="0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∗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184" y="5766178"/>
                <a:ext cx="4531369" cy="492443"/>
              </a:xfrm>
              <a:prstGeom prst="rect">
                <a:avLst/>
              </a:prstGeom>
              <a:blipFill rotWithShape="0"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09688" y="2396010"/>
                <a:ext cx="4030084" cy="29567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u="sng" dirty="0" smtClean="0"/>
                  <a:t>Fractional vertex cover</a:t>
                </a:r>
                <a:r>
                  <a:rPr lang="en-US" sz="2400" b="1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/>
                  <a:t>weights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2400" i="1" baseline="-25000" dirty="0">
                        <a:solidFill>
                          <a:srgbClr val="0000FF"/>
                        </a:solidFill>
                        <a:latin typeface="Cambria Math" charset="0"/>
                      </a:rPr>
                      <m:t>1</m:t>
                    </m:r>
                    <m:r>
                      <a:rPr lang="en-US" sz="2400" i="1" dirty="0">
                        <a:latin typeface="Cambria Math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2400" i="1" baseline="-25000" dirty="0">
                        <a:solidFill>
                          <a:srgbClr val="0000FF"/>
                        </a:solidFill>
                        <a:latin typeface="Cambria Math" charset="0"/>
                      </a:rPr>
                      <m:t>2</m:t>
                    </m:r>
                    <m:r>
                      <a:rPr lang="en-US" sz="2400" i="1" dirty="0">
                        <a:latin typeface="Cambria Math" charset="0"/>
                      </a:rPr>
                      <m:t>, … </m:t>
                    </m:r>
                    <m:r>
                      <a:rPr lang="en-US" sz="2400" i="1" dirty="0" err="1">
                        <a:solidFill>
                          <a:srgbClr val="0000FF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2400" i="1" baseline="-25000" dirty="0" err="1">
                        <a:solidFill>
                          <a:srgbClr val="0000FF"/>
                        </a:solidFill>
                        <a:latin typeface="Cambria Math" charset="0"/>
                      </a:rPr>
                      <m:t>𝑘</m:t>
                    </m:r>
                    <m:r>
                      <a:rPr lang="en-US" sz="2400" i="1" dirty="0">
                        <a:latin typeface="Cambria Math" charset="0"/>
                      </a:rPr>
                      <m:t> ≥ 0 </m:t>
                    </m:r>
                  </m:oMath>
                </a14:m>
                <a:r>
                  <a:rPr lang="en-US" sz="2400" dirty="0" err="1"/>
                  <a:t>s.t</a:t>
                </a:r>
                <a:r>
                  <a:rPr lang="en-US" sz="2400" dirty="0" err="1" smtClean="0"/>
                  <a:t>.</a:t>
                </a:r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en-US" sz="2400" dirty="0"/>
                  <a:t>for all </a:t>
                </a:r>
                <a:r>
                  <a:rPr lang="en-US" sz="2400" dirty="0" err="1">
                    <a:solidFill>
                      <a:srgbClr val="0000FF"/>
                    </a:solidFill>
                  </a:rPr>
                  <a:t>S</a:t>
                </a:r>
                <a:r>
                  <a:rPr lang="en-US" sz="2400" baseline="-25000" dirty="0" err="1">
                    <a:solidFill>
                      <a:srgbClr val="0000FF"/>
                    </a:solidFill>
                  </a:rPr>
                  <a:t>j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 dirty="0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b="0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US" sz="2400" b="0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𝑣</m:t>
                        </m:r>
                        <m:r>
                          <a:rPr lang="en-US" sz="2400" i="1" baseline="-25000" dirty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𝑖</m:t>
                        </m:r>
                      </m:e>
                    </m:nary>
                    <m:r>
                      <a:rPr lang="en-US" sz="2400" i="1" dirty="0" smtClean="0">
                        <a:latin typeface="Cambria Math" charset="0"/>
                      </a:rPr>
                      <m:t> ≥ 1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en-US" sz="2400" b="1" u="sng" dirty="0"/>
                  <a:t>Fractional edge packing</a:t>
                </a:r>
                <a:r>
                  <a:rPr lang="en-US" sz="2400" b="1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/>
                  <a:t>weights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charset="0"/>
                      </a:rPr>
                      <m:t>𝑢</m:t>
                    </m:r>
                    <m:r>
                      <a:rPr lang="en-US" sz="2400" i="1" baseline="-25000" dirty="0">
                        <a:solidFill>
                          <a:srgbClr val="0000FF"/>
                        </a:solidFill>
                        <a:latin typeface="Cambria Math" charset="0"/>
                      </a:rPr>
                      <m:t>1</m:t>
                    </m:r>
                    <m:r>
                      <a:rPr lang="en-US" sz="2400" i="1" dirty="0">
                        <a:latin typeface="Cambria Math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charset="0"/>
                      </a:rPr>
                      <m:t>𝑢</m:t>
                    </m:r>
                    <m:r>
                      <a:rPr lang="en-US" sz="2400" i="1" baseline="-25000" dirty="0">
                        <a:solidFill>
                          <a:srgbClr val="0000FF"/>
                        </a:solidFill>
                        <a:latin typeface="Cambria Math" charset="0"/>
                      </a:rPr>
                      <m:t>2</m:t>
                    </m:r>
                    <m:r>
                      <a:rPr lang="en-US" sz="2400" i="1" dirty="0">
                        <a:latin typeface="Cambria Math" charset="0"/>
                      </a:rPr>
                      <m:t>, … </m:t>
                    </m:r>
                    <m:r>
                      <a:rPr lang="en-US" sz="2400" i="1" dirty="0" err="1">
                        <a:solidFill>
                          <a:srgbClr val="0000FF"/>
                        </a:solidFill>
                        <a:latin typeface="Cambria Math" charset="0"/>
                      </a:rPr>
                      <m:t>𝑢</m:t>
                    </m:r>
                    <m:r>
                      <a:rPr lang="en-US" sz="2400" i="1" baseline="-25000" dirty="0" err="1">
                        <a:solidFill>
                          <a:srgbClr val="0000FF"/>
                        </a:solidFill>
                        <a:latin typeface="Cambria Math" charset="0"/>
                      </a:rPr>
                      <m:t>𝑙</m:t>
                    </m:r>
                    <m:r>
                      <a:rPr lang="en-US" sz="2400" i="1" dirty="0">
                        <a:latin typeface="Cambria Math" charset="0"/>
                      </a:rPr>
                      <m:t> ≥ 0 </m:t>
                    </m:r>
                  </m:oMath>
                </a14:m>
                <a:r>
                  <a:rPr lang="en-US" sz="2400" dirty="0" err="1"/>
                  <a:t>s.t</a:t>
                </a:r>
                <a:r>
                  <a:rPr lang="en-US" sz="2400" dirty="0" err="1" smtClean="0"/>
                  <a:t>.</a:t>
                </a:r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en-US" sz="2400" dirty="0"/>
                  <a:t>for all </a:t>
                </a:r>
                <a:r>
                  <a:rPr lang="en-US" sz="2400" dirty="0">
                    <a:solidFill>
                      <a:srgbClr val="0000FF"/>
                    </a:solidFill>
                  </a:rPr>
                  <a:t>x</a:t>
                </a:r>
                <a:r>
                  <a:rPr lang="en-US" sz="2400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400" b="0" i="1" dirty="0" smtClean="0">
                            <a:latin typeface="Cambria Math" charset="0"/>
                          </a:rPr>
                          <m:t>𝑗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US" sz="2400" i="1" dirty="0">
                            <a:latin typeface="Cambria Math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400" i="1" dirty="0">
                        <a:latin typeface="Cambria Math" charset="0"/>
                      </a:rPr>
                      <m:t> </m:t>
                    </m:r>
                    <m:r>
                      <a:rPr lang="en-US" sz="24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400" i="1" dirty="0">
                        <a:latin typeface="Cambria Math" charset="0"/>
                      </a:rPr>
                      <m:t> 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88" y="2396010"/>
                <a:ext cx="4030084" cy="2956707"/>
              </a:xfrm>
              <a:prstGeom prst="rect">
                <a:avLst/>
              </a:prstGeom>
              <a:blipFill rotWithShape="0">
                <a:blip r:embed="rId4"/>
                <a:stretch>
                  <a:fillRect l="-2421" t="-412" b="-263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46636" y="1586409"/>
            <a:ext cx="68050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</a:rPr>
              <a:t>Q</a:t>
            </a:r>
            <a:r>
              <a:rPr lang="en-US" sz="2600" dirty="0">
                <a:solidFill>
                  <a:srgbClr val="000000"/>
                </a:solidFill>
              </a:rPr>
              <a:t>(x</a:t>
            </a:r>
            <a:r>
              <a:rPr lang="en-US" sz="2600" baseline="-25000" dirty="0">
                <a:solidFill>
                  <a:srgbClr val="000000"/>
                </a:solidFill>
              </a:rPr>
              <a:t>1</a:t>
            </a:r>
            <a:r>
              <a:rPr lang="en-US" sz="2600" dirty="0">
                <a:solidFill>
                  <a:srgbClr val="000000"/>
                </a:solidFill>
              </a:rPr>
              <a:t>, x</a:t>
            </a:r>
            <a:r>
              <a:rPr lang="en-US" sz="2600" baseline="-25000" dirty="0">
                <a:solidFill>
                  <a:srgbClr val="000000"/>
                </a:solidFill>
              </a:rPr>
              <a:t>2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is-IS" sz="2600" dirty="0">
                <a:solidFill>
                  <a:srgbClr val="000000"/>
                </a:solidFill>
              </a:rPr>
              <a:t>…, x</a:t>
            </a:r>
            <a:r>
              <a:rPr lang="is-IS" sz="2600" baseline="-25000" dirty="0">
                <a:solidFill>
                  <a:srgbClr val="000000"/>
                </a:solidFill>
              </a:rPr>
              <a:t>k</a:t>
            </a:r>
            <a:r>
              <a:rPr lang="en-US" sz="2600" dirty="0">
                <a:solidFill>
                  <a:srgbClr val="000000"/>
                </a:solidFill>
              </a:rPr>
              <a:t> )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/>
              <a:t>=</a:t>
            </a:r>
            <a:r>
              <a:rPr lang="en-US" sz="2600" dirty="0">
                <a:solidFill>
                  <a:srgbClr val="0000FF"/>
                </a:solidFill>
              </a:rPr>
              <a:t> S</a:t>
            </a:r>
            <a:r>
              <a:rPr lang="en-US" sz="2600" baseline="-25000" dirty="0">
                <a:solidFill>
                  <a:srgbClr val="0000FF"/>
                </a:solidFill>
              </a:rPr>
              <a:t>1</a:t>
            </a: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b="1" dirty="0">
                <a:solidFill>
                  <a:srgbClr val="000000"/>
                </a:solidFill>
              </a:rPr>
              <a:t>x</a:t>
            </a:r>
            <a:r>
              <a:rPr lang="en-US" sz="2600" b="1" baseline="-25000" dirty="0">
                <a:solidFill>
                  <a:srgbClr val="000000"/>
                </a:solidFill>
              </a:rPr>
              <a:t>1</a:t>
            </a:r>
            <a:r>
              <a:rPr lang="en-US" sz="2600" dirty="0">
                <a:solidFill>
                  <a:srgbClr val="000000"/>
                </a:solidFill>
              </a:rPr>
              <a:t>)</a:t>
            </a:r>
            <a:r>
              <a:rPr lang="en-US" sz="2600" b="1" dirty="0"/>
              <a:t> ⋈ </a:t>
            </a:r>
            <a:r>
              <a:rPr lang="en-US" sz="2600" dirty="0">
                <a:solidFill>
                  <a:srgbClr val="0000FF"/>
                </a:solidFill>
              </a:rPr>
              <a:t>S</a:t>
            </a:r>
            <a:r>
              <a:rPr lang="en-US" sz="2600" baseline="-25000" dirty="0">
                <a:solidFill>
                  <a:srgbClr val="0000FF"/>
                </a:solidFill>
              </a:rPr>
              <a:t>2</a:t>
            </a: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b="1" dirty="0">
                <a:solidFill>
                  <a:srgbClr val="000000"/>
                </a:solidFill>
              </a:rPr>
              <a:t>x</a:t>
            </a:r>
            <a:r>
              <a:rPr lang="en-US" sz="2600" b="1" baseline="-25000" dirty="0">
                <a:solidFill>
                  <a:srgbClr val="000000"/>
                </a:solidFill>
              </a:rPr>
              <a:t>2</a:t>
            </a:r>
            <a:r>
              <a:rPr lang="en-US" sz="2600" dirty="0">
                <a:solidFill>
                  <a:srgbClr val="000000"/>
                </a:solidFill>
              </a:rPr>
              <a:t>)</a:t>
            </a:r>
            <a:r>
              <a:rPr lang="en-US" sz="2600" b="1" dirty="0"/>
              <a:t> ⋈ </a:t>
            </a:r>
            <a:r>
              <a:rPr lang="is-IS" sz="2600" b="1" dirty="0"/>
              <a:t>… </a:t>
            </a:r>
            <a:r>
              <a:rPr lang="en-US" sz="2600" b="1" dirty="0"/>
              <a:t>⋈ </a:t>
            </a:r>
            <a:r>
              <a:rPr lang="en-US" sz="2600" dirty="0" err="1">
                <a:solidFill>
                  <a:srgbClr val="0000FF"/>
                </a:solidFill>
              </a:rPr>
              <a:t>S</a:t>
            </a:r>
            <a:r>
              <a:rPr lang="en-US" sz="2600" baseline="-25000" dirty="0" err="1">
                <a:solidFill>
                  <a:srgbClr val="0000FF"/>
                </a:solidFill>
              </a:rPr>
              <a:t>l</a:t>
            </a:r>
            <a:r>
              <a:rPr lang="en-US" sz="2600" baseline="-25000" dirty="0">
                <a:solidFill>
                  <a:srgbClr val="0000FF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b="1" dirty="0">
                <a:solidFill>
                  <a:srgbClr val="000000"/>
                </a:solidFill>
              </a:rPr>
              <a:t>x</a:t>
            </a:r>
            <a:r>
              <a:rPr lang="en-US" sz="2600" b="1" baseline="-25000" dirty="0">
                <a:solidFill>
                  <a:srgbClr val="000000"/>
                </a:solidFill>
              </a:rPr>
              <a:t>l</a:t>
            </a:r>
            <a:r>
              <a:rPr lang="en-US" sz="2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39</a:t>
            </a:fld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652909" y="5045351"/>
            <a:ext cx="101077" cy="10664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762088" y="5045351"/>
            <a:ext cx="101077" cy="10664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6207499" y="4127693"/>
            <a:ext cx="101077" cy="10664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21" name="Curved Connector 27"/>
          <p:cNvCxnSpPr/>
          <p:nvPr/>
        </p:nvCxnSpPr>
        <p:spPr>
          <a:xfrm flipH="1" flipV="1">
            <a:off x="6293773" y="4218720"/>
            <a:ext cx="518854" cy="826631"/>
          </a:xfrm>
          <a:prstGeom prst="straightConnector1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7"/>
          <p:cNvCxnSpPr/>
          <p:nvPr/>
        </p:nvCxnSpPr>
        <p:spPr>
          <a:xfrm flipH="1">
            <a:off x="5753985" y="5098674"/>
            <a:ext cx="1008103" cy="0"/>
          </a:xfrm>
          <a:prstGeom prst="straightConnector1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7"/>
          <p:cNvCxnSpPr/>
          <p:nvPr/>
        </p:nvCxnSpPr>
        <p:spPr>
          <a:xfrm flipH="1">
            <a:off x="5739183" y="4218720"/>
            <a:ext cx="483118" cy="842249"/>
          </a:xfrm>
          <a:prstGeom prst="straightConnector1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86086" y="4455178"/>
            <a:ext cx="35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5031" y="5098673"/>
            <a:ext cx="35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6164" y="4419004"/>
            <a:ext cx="35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½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545639" y="3470552"/>
            <a:ext cx="101077" cy="10664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6654818" y="3470552"/>
            <a:ext cx="101077" cy="10664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100229" y="2552894"/>
            <a:ext cx="101077" cy="10664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30" name="Curved Connector 27"/>
          <p:cNvCxnSpPr/>
          <p:nvPr/>
        </p:nvCxnSpPr>
        <p:spPr>
          <a:xfrm flipH="1" flipV="1">
            <a:off x="6186503" y="2643921"/>
            <a:ext cx="518854" cy="826631"/>
          </a:xfrm>
          <a:prstGeom prst="straightConnector1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/>
          <p:nvPr/>
        </p:nvCxnSpPr>
        <p:spPr>
          <a:xfrm flipH="1">
            <a:off x="5646715" y="3523875"/>
            <a:ext cx="1008103" cy="0"/>
          </a:xfrm>
          <a:prstGeom prst="straightConnector1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27"/>
          <p:cNvCxnSpPr/>
          <p:nvPr/>
        </p:nvCxnSpPr>
        <p:spPr>
          <a:xfrm flipH="1">
            <a:off x="5631913" y="2643921"/>
            <a:ext cx="483118" cy="842249"/>
          </a:xfrm>
          <a:prstGeom prst="straightConnector1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92497" y="3285886"/>
            <a:ext cx="35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½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94505" y="3288990"/>
            <a:ext cx="35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½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2212" y="2205471"/>
            <a:ext cx="35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½</a:t>
            </a:r>
          </a:p>
        </p:txBody>
      </p:sp>
    </p:spTree>
    <p:extLst>
      <p:ext uri="{BB962C8B-B14F-4D97-AF65-F5344CB8AC3E}">
        <p14:creationId xmlns:p14="http://schemas.microsoft.com/office/powerpoint/2010/main" val="17910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BC1C1-D829-0143-AB87-C0D47FB3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C373F1-CF04-3343-ABE8-E3B3E25AC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Models of parallel computation	(Dan)</a:t>
            </a:r>
          </a:p>
          <a:p>
            <a:endParaRPr lang="en-US" dirty="0"/>
          </a:p>
          <a:p>
            <a:r>
              <a:rPr lang="en-US" dirty="0"/>
              <a:t>Two-way joins		(Paris)</a:t>
            </a:r>
          </a:p>
          <a:p>
            <a:endParaRPr lang="en-US" dirty="0"/>
          </a:p>
          <a:p>
            <a:r>
              <a:rPr lang="en-US" dirty="0"/>
              <a:t>Multi-way joins	(</a:t>
            </a:r>
            <a:r>
              <a:rPr lang="en-US" dirty="0" err="1"/>
              <a:t>Paris+Semih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Sorting &amp; Matrix multiplication (</a:t>
            </a:r>
            <a:r>
              <a:rPr lang="en-US" dirty="0" err="1"/>
              <a:t>Paris+Semih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Conclusion		(Dan)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B754CB-D189-054A-B65E-259BBA3C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F30FC4-FA4C-C848-B25A-2955A1439D06}"/>
              </a:ext>
            </a:extLst>
          </p:cNvPr>
          <p:cNvSpPr/>
          <p:nvPr/>
        </p:nvSpPr>
        <p:spPr>
          <a:xfrm>
            <a:off x="457199" y="1292191"/>
            <a:ext cx="7344384" cy="93544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Optimal Load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9252" y="2067359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[Beame’14]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6636" y="1490880"/>
            <a:ext cx="68050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</a:rPr>
              <a:t>Q</a:t>
            </a:r>
            <a:r>
              <a:rPr lang="en-US" sz="2600" dirty="0">
                <a:solidFill>
                  <a:srgbClr val="000000"/>
                </a:solidFill>
              </a:rPr>
              <a:t>(x</a:t>
            </a:r>
            <a:r>
              <a:rPr lang="en-US" sz="2600" baseline="-25000" dirty="0">
                <a:solidFill>
                  <a:srgbClr val="000000"/>
                </a:solidFill>
              </a:rPr>
              <a:t>1</a:t>
            </a:r>
            <a:r>
              <a:rPr lang="en-US" sz="2600" dirty="0">
                <a:solidFill>
                  <a:srgbClr val="000000"/>
                </a:solidFill>
              </a:rPr>
              <a:t>, x</a:t>
            </a:r>
            <a:r>
              <a:rPr lang="en-US" sz="2600" baseline="-25000" dirty="0">
                <a:solidFill>
                  <a:srgbClr val="000000"/>
                </a:solidFill>
              </a:rPr>
              <a:t>2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is-IS" sz="2600" dirty="0">
                <a:solidFill>
                  <a:srgbClr val="000000"/>
                </a:solidFill>
              </a:rPr>
              <a:t>…, x</a:t>
            </a:r>
            <a:r>
              <a:rPr lang="is-IS" sz="2600" baseline="-25000" dirty="0">
                <a:solidFill>
                  <a:srgbClr val="000000"/>
                </a:solidFill>
              </a:rPr>
              <a:t>k</a:t>
            </a:r>
            <a:r>
              <a:rPr lang="en-US" sz="2600" dirty="0">
                <a:solidFill>
                  <a:srgbClr val="000000"/>
                </a:solidFill>
              </a:rPr>
              <a:t> )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/>
              <a:t>=</a:t>
            </a:r>
            <a:r>
              <a:rPr lang="en-US" sz="2600" dirty="0">
                <a:solidFill>
                  <a:srgbClr val="0000FF"/>
                </a:solidFill>
              </a:rPr>
              <a:t> S</a:t>
            </a:r>
            <a:r>
              <a:rPr lang="en-US" sz="2600" baseline="-25000" dirty="0">
                <a:solidFill>
                  <a:srgbClr val="0000FF"/>
                </a:solidFill>
              </a:rPr>
              <a:t>1</a:t>
            </a: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b="1" dirty="0">
                <a:solidFill>
                  <a:srgbClr val="000000"/>
                </a:solidFill>
              </a:rPr>
              <a:t>x</a:t>
            </a:r>
            <a:r>
              <a:rPr lang="en-US" sz="2600" b="1" baseline="-25000" dirty="0">
                <a:solidFill>
                  <a:srgbClr val="000000"/>
                </a:solidFill>
              </a:rPr>
              <a:t>1</a:t>
            </a:r>
            <a:r>
              <a:rPr lang="en-US" sz="2600" dirty="0">
                <a:solidFill>
                  <a:srgbClr val="000000"/>
                </a:solidFill>
              </a:rPr>
              <a:t>)</a:t>
            </a:r>
            <a:r>
              <a:rPr lang="en-US" sz="2600" b="1" dirty="0"/>
              <a:t> ⋈ </a:t>
            </a:r>
            <a:r>
              <a:rPr lang="en-US" sz="2600" dirty="0">
                <a:solidFill>
                  <a:srgbClr val="0000FF"/>
                </a:solidFill>
              </a:rPr>
              <a:t>S</a:t>
            </a:r>
            <a:r>
              <a:rPr lang="en-US" sz="2600" baseline="-25000" dirty="0">
                <a:solidFill>
                  <a:srgbClr val="0000FF"/>
                </a:solidFill>
              </a:rPr>
              <a:t>2</a:t>
            </a: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b="1" dirty="0">
                <a:solidFill>
                  <a:srgbClr val="000000"/>
                </a:solidFill>
              </a:rPr>
              <a:t>x</a:t>
            </a:r>
            <a:r>
              <a:rPr lang="en-US" sz="2600" b="1" baseline="-25000" dirty="0">
                <a:solidFill>
                  <a:srgbClr val="000000"/>
                </a:solidFill>
              </a:rPr>
              <a:t>2</a:t>
            </a:r>
            <a:r>
              <a:rPr lang="en-US" sz="2600" dirty="0">
                <a:solidFill>
                  <a:srgbClr val="000000"/>
                </a:solidFill>
              </a:rPr>
              <a:t>)</a:t>
            </a:r>
            <a:r>
              <a:rPr lang="en-US" sz="2600" b="1" dirty="0"/>
              <a:t> ⋈ </a:t>
            </a:r>
            <a:r>
              <a:rPr lang="is-IS" sz="2600" b="1" dirty="0"/>
              <a:t>… </a:t>
            </a:r>
            <a:r>
              <a:rPr lang="en-US" sz="2600" b="1" dirty="0"/>
              <a:t>⋈ </a:t>
            </a:r>
            <a:r>
              <a:rPr lang="en-US" sz="2600" dirty="0" err="1">
                <a:solidFill>
                  <a:srgbClr val="0000FF"/>
                </a:solidFill>
              </a:rPr>
              <a:t>S</a:t>
            </a:r>
            <a:r>
              <a:rPr lang="en-US" sz="2600" baseline="-25000" dirty="0" err="1">
                <a:solidFill>
                  <a:srgbClr val="0000FF"/>
                </a:solidFill>
              </a:rPr>
              <a:t>l</a:t>
            </a:r>
            <a:r>
              <a:rPr lang="en-US" sz="2600" baseline="-25000" dirty="0">
                <a:solidFill>
                  <a:srgbClr val="0000FF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b="1" dirty="0">
                <a:solidFill>
                  <a:srgbClr val="000000"/>
                </a:solidFill>
              </a:rPr>
              <a:t>x</a:t>
            </a:r>
            <a:r>
              <a:rPr lang="en-US" sz="2600" b="1" baseline="-25000" dirty="0">
                <a:solidFill>
                  <a:srgbClr val="000000"/>
                </a:solidFill>
              </a:rPr>
              <a:t>l</a:t>
            </a:r>
            <a:r>
              <a:rPr lang="en-US" sz="2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242" y="2522379"/>
            <a:ext cx="7694890" cy="2308324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/>
              <a:t>Theorem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 err="1"/>
              <a:t>HyperCube</a:t>
            </a:r>
            <a:r>
              <a:rPr lang="en-US" sz="2400" dirty="0"/>
              <a:t> algorithm computes a join query</a:t>
            </a:r>
            <a:r>
              <a:rPr lang="en-US" sz="2400" b="1" dirty="0"/>
              <a:t> </a:t>
            </a:r>
            <a:r>
              <a:rPr lang="en-US" sz="2400" i="1" dirty="0"/>
              <a:t>in one round</a:t>
            </a:r>
            <a:r>
              <a:rPr lang="en-US" sz="2400" dirty="0"/>
              <a:t> with load </a:t>
            </a:r>
          </a:p>
          <a:p>
            <a:pPr lvl="0"/>
            <a:endParaRPr lang="en-US" sz="2400" b="1" dirty="0"/>
          </a:p>
          <a:p>
            <a:pPr lvl="0"/>
            <a:endParaRPr lang="en-US" sz="2400" b="1" dirty="0"/>
          </a:p>
          <a:p>
            <a:pPr lvl="0"/>
            <a:r>
              <a:rPr lang="en-US" sz="2400" dirty="0"/>
              <a:t>			</a:t>
            </a:r>
          </a:p>
          <a:p>
            <a:pPr lvl="0"/>
            <a:r>
              <a:rPr lang="en-US" sz="2400" dirty="0"/>
              <a:t>The load achieved is </a:t>
            </a:r>
            <a:r>
              <a:rPr lang="en-US" sz="2400" b="1" dirty="0"/>
              <a:t>optimal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14607" y="5763280"/>
            <a:ext cx="6390764" cy="403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000" b="1" dirty="0">
                <a:cs typeface="Cambria"/>
              </a:rPr>
              <a:t>*</a:t>
            </a:r>
            <a:r>
              <a:rPr lang="en-US" sz="2000" dirty="0">
                <a:cs typeface="Cambria"/>
              </a:rPr>
              <a:t> The load analysis works only for data </a:t>
            </a:r>
            <a:r>
              <a:rPr lang="en-US" sz="2000" b="1" dirty="0">
                <a:cs typeface="Cambria"/>
              </a:rPr>
              <a:t>without skew 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325" y="3122112"/>
            <a:ext cx="5777244" cy="110885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0229" y="5167086"/>
                <a:ext cx="6214906" cy="487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When |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FF"/>
                    </a:solidFill>
                  </a:rPr>
                  <a:t>1</a:t>
                </a:r>
                <a:r>
                  <a:rPr lang="en-US" sz="2400" dirty="0"/>
                  <a:t>|</a:t>
                </a:r>
                <a:r>
                  <a:rPr lang="el-GR" sz="2400" dirty="0"/>
                  <a:t> </a:t>
                </a:r>
                <a:r>
                  <a:rPr lang="en-US" sz="2400" dirty="0"/>
                  <a:t>=</a:t>
                </a:r>
                <a:r>
                  <a:rPr lang="el-GR" sz="2400" dirty="0"/>
                  <a:t> </a:t>
                </a:r>
                <a:r>
                  <a:rPr lang="en-US" sz="2400" dirty="0"/>
                  <a:t>|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sz="2400" dirty="0"/>
                  <a:t>|</a:t>
                </a:r>
                <a:r>
                  <a:rPr lang="el-GR" sz="2400" dirty="0"/>
                  <a:t> </a:t>
                </a:r>
                <a:r>
                  <a:rPr lang="en-US" sz="2400" dirty="0"/>
                  <a:t>=</a:t>
                </a:r>
                <a:r>
                  <a:rPr lang="el-GR" sz="2400" dirty="0"/>
                  <a:t> </a:t>
                </a:r>
                <a:r>
                  <a:rPr lang="en-US" sz="2400" dirty="0"/>
                  <a:t>... =</a:t>
                </a:r>
                <a:r>
                  <a:rPr lang="el-GR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  <m:r>
                      <a:rPr lang="en-US" sz="2400" i="1" dirty="0">
                        <a:latin typeface="Cambria Math" charset="0"/>
                      </a:rPr>
                      <m:t> =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𝑁</m:t>
                    </m:r>
                    <m:r>
                      <a:rPr lang="el-GR" sz="2400" i="1" dirty="0">
                        <a:latin typeface="Cambria Math" charset="0"/>
                      </a:rPr>
                      <m:t> </m:t>
                    </m:r>
                    <m:r>
                      <a:rPr lang="en-US" sz="2400" i="1" dirty="0">
                        <a:latin typeface="Cambria Math" charset="0"/>
                      </a:rPr>
                      <m:t>/</m:t>
                    </m:r>
                    <m:r>
                      <a:rPr lang="el-GR" sz="2400" i="1" dirty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l-GR" sz="240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l-GR" sz="240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sz="2400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l-GR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l-GR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29" y="5167086"/>
                <a:ext cx="6214906" cy="487506"/>
              </a:xfrm>
              <a:prstGeom prst="rect">
                <a:avLst/>
              </a:prstGeom>
              <a:blipFill rotWithShape="0">
                <a:blip r:embed="rId4"/>
                <a:stretch>
                  <a:fillRect l="-1471" t="-3750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8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- Equal Size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555031" y="5166422"/>
            <a:ext cx="101077" cy="10664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6664210" y="5166422"/>
            <a:ext cx="101077" cy="10664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6109621" y="4248764"/>
            <a:ext cx="101077" cy="10664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34" name="Curved Connector 27"/>
          <p:cNvCxnSpPr>
            <a:stCxn id="32" idx="0"/>
            <a:endCxn id="33" idx="5"/>
          </p:cNvCxnSpPr>
          <p:nvPr/>
        </p:nvCxnSpPr>
        <p:spPr>
          <a:xfrm flipH="1" flipV="1">
            <a:off x="6195895" y="4339791"/>
            <a:ext cx="518854" cy="826631"/>
          </a:xfrm>
          <a:prstGeom prst="straightConnector1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27"/>
          <p:cNvCxnSpPr>
            <a:stCxn id="32" idx="2"/>
            <a:endCxn id="31" idx="6"/>
          </p:cNvCxnSpPr>
          <p:nvPr/>
        </p:nvCxnSpPr>
        <p:spPr>
          <a:xfrm flipH="1">
            <a:off x="5656107" y="5219745"/>
            <a:ext cx="1008103" cy="0"/>
          </a:xfrm>
          <a:prstGeom prst="straightConnector1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27"/>
          <p:cNvCxnSpPr>
            <a:stCxn id="33" idx="3"/>
            <a:endCxn id="31" idx="7"/>
          </p:cNvCxnSpPr>
          <p:nvPr/>
        </p:nvCxnSpPr>
        <p:spPr>
          <a:xfrm flipH="1">
            <a:off x="5641305" y="4339791"/>
            <a:ext cx="483118" cy="842249"/>
          </a:xfrm>
          <a:prstGeom prst="straightConnector1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34015" y="4524843"/>
            <a:ext cx="1135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τ</a:t>
            </a:r>
            <a:r>
              <a:rPr lang="en-US" sz="2200" b="1" dirty="0"/>
              <a:t>* = 3/2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88208" y="4576249"/>
            <a:ext cx="35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½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17153" y="5219744"/>
            <a:ext cx="35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½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38286" y="4540075"/>
            <a:ext cx="35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½</a:t>
            </a: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1881704" y="4921524"/>
            <a:ext cx="101077" cy="10664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3013076" y="4921524"/>
            <a:ext cx="101077" cy="10664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43" name="Curved Connector 27"/>
          <p:cNvCxnSpPr>
            <a:stCxn id="42" idx="2"/>
            <a:endCxn id="41" idx="6"/>
          </p:cNvCxnSpPr>
          <p:nvPr/>
        </p:nvCxnSpPr>
        <p:spPr>
          <a:xfrm flipH="1">
            <a:off x="1982781" y="4974847"/>
            <a:ext cx="1030295" cy="0"/>
          </a:xfrm>
          <a:prstGeom prst="straightConnector1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33376" y="4525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33378" y="4525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4144448" y="4921524"/>
            <a:ext cx="101077" cy="10664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47" name="Curved Connector 27"/>
          <p:cNvCxnSpPr>
            <a:stCxn id="46" idx="2"/>
            <a:endCxn id="42" idx="6"/>
          </p:cNvCxnSpPr>
          <p:nvPr/>
        </p:nvCxnSpPr>
        <p:spPr>
          <a:xfrm flipH="1">
            <a:off x="3114153" y="4974847"/>
            <a:ext cx="1030295" cy="0"/>
          </a:xfrm>
          <a:prstGeom prst="straightConnector1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9123" y="4496426"/>
            <a:ext cx="8996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τ</a:t>
            </a:r>
            <a:r>
              <a:rPr lang="en-US" sz="2200" b="1" dirty="0"/>
              <a:t>* =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39832" y="44964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8388" y="3414367"/>
            <a:ext cx="2109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  <a:r>
              <a:rPr lang="en-US" sz="2400" b="1" dirty="0"/>
              <a:t>⋈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05733" y="3418161"/>
            <a:ext cx="321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R</a:t>
            </a:r>
            <a:r>
              <a:rPr lang="en-US" sz="240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7844" y="5714750"/>
            <a:ext cx="1343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/</a:t>
            </a:r>
            <a:r>
              <a:rPr lang="el-GR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64926" y="5714750"/>
            <a:ext cx="1628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/</a:t>
            </a:r>
            <a:r>
              <a:rPr lang="el-GR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30000" dirty="0"/>
              <a:t>3/2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9122" y="1513085"/>
                <a:ext cx="7423999" cy="856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When all relations have equal size (</a:t>
                </a:r>
                <a:r>
                  <a:rPr lang="en-US" sz="2400" dirty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/>
                  <a:t>), </a:t>
                </a:r>
              </a:p>
              <a:p>
                <a:r>
                  <a:rPr lang="en-US" sz="2400" dirty="0"/>
                  <a:t>then the optimal load formula </a:t>
                </a:r>
                <a:r>
                  <a:rPr lang="en-US" sz="2400" dirty="0" smtClean="0"/>
                  <a:t>becomes</a:t>
                </a:r>
                <a:r>
                  <a:rPr lang="el-GR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  <m:r>
                      <a:rPr lang="en-US" sz="2400" i="1" dirty="0">
                        <a:latin typeface="Cambria Math" charset="0"/>
                      </a:rPr>
                      <m:t> =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𝑁</m:t>
                    </m:r>
                    <m:r>
                      <a:rPr lang="el-GR" sz="2400" i="1" dirty="0">
                        <a:latin typeface="Cambria Math" charset="0"/>
                      </a:rPr>
                      <m:t> </m:t>
                    </m:r>
                    <m:r>
                      <a:rPr lang="en-US" sz="2400" i="1" dirty="0">
                        <a:latin typeface="Cambria Math" charset="0"/>
                      </a:rPr>
                      <m:t>/</m:t>
                    </m:r>
                    <m:r>
                      <a:rPr lang="el-GR" sz="2400" i="1" dirty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l-GR" sz="24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l-GR" sz="2400" i="1" dirty="0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sz="2400" i="1" dirty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l-GR" sz="2400" i="1" dirty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l-GR" sz="2400" i="1" dirty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22" y="1513085"/>
                <a:ext cx="7423999" cy="856838"/>
              </a:xfrm>
              <a:prstGeom prst="rect">
                <a:avLst/>
              </a:prstGeom>
              <a:blipFill rotWithShape="0">
                <a:blip r:embed="rId3"/>
                <a:stretch>
                  <a:fillRect l="-1314" t="-4965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9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7" grpId="0"/>
      <p:bldP spid="38" grpId="0"/>
      <p:bldP spid="39" grpId="0"/>
      <p:bldP spid="40" grpId="0"/>
      <p:bldP spid="41" grpId="0" animBg="1"/>
      <p:bldP spid="42" grpId="0" animBg="1"/>
      <p:bldP spid="44" grpId="0"/>
      <p:bldP spid="45" grpId="0"/>
      <p:bldP spid="46" grpId="0" animBg="1"/>
      <p:bldP spid="52" grpId="0"/>
      <p:bldP spid="27" grpId="0"/>
      <p:bldP spid="4" grpId="0"/>
      <p:bldP spid="49" grpId="0"/>
      <p:bldP spid="5" grpId="0"/>
      <p:bldP spid="5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Unequal Size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3390" y="1983685"/>
          <a:ext cx="8930640" cy="3508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5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11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42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296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844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Edge packing</a:t>
                      </a:r>
                      <a:r>
                        <a:rPr lang="en-US" sz="2000" dirty="0"/>
                        <a:t/>
                      </a:r>
                      <a:br>
                        <a:rPr lang="en-US" sz="2000" dirty="0"/>
                      </a:br>
                      <a:r>
                        <a:rPr lang="en-US" sz="2000" baseline="0" dirty="0"/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20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Maximum load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Max</a:t>
                      </a:r>
                      <a:r>
                        <a:rPr lang="en-US" sz="2000" baseline="0" dirty="0"/>
                        <a:t> when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HyperCube</a:t>
                      </a:r>
                      <a:r>
                        <a:rPr lang="en-US" sz="2000" baseline="0" dirty="0"/>
                        <a:t> Shares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6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1/2</a:t>
                      </a:r>
                      <a:r>
                        <a:rPr lang="en-US" sz="2000" dirty="0"/>
                        <a:t>, 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1/2</a:t>
                      </a:r>
                      <a:r>
                        <a:rPr lang="en-US" sz="2000" dirty="0"/>
                        <a:t>, 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| 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| 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n-US" sz="2000" dirty="0"/>
                        <a:t>)</a:t>
                      </a:r>
                      <a:r>
                        <a:rPr lang="en-US" sz="2000" baseline="30000" dirty="0"/>
                        <a:t>1/3</a:t>
                      </a:r>
                      <a:r>
                        <a:rPr lang="en-US" sz="2000" dirty="0"/>
                        <a:t> /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39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n-US" sz="2000" dirty="0"/>
                        <a:t> /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6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dirty="0"/>
                        <a:t>| /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6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sz="2000" dirty="0"/>
                        <a:t>| /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6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0, 0, 0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3390" y="1292517"/>
            <a:ext cx="4587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Δ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</a:rPr>
              <a:t> = 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859" y="5951524"/>
            <a:ext cx="343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= max of </a:t>
            </a:r>
            <a:r>
              <a:rPr lang="en-US" sz="2400"/>
              <a:t>these values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4218" y="5532383"/>
            <a:ext cx="0" cy="4776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854" y="5685335"/>
            <a:ext cx="4412176" cy="6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Unequal Size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3390" y="1983685"/>
          <a:ext cx="8930640" cy="3508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5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11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42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296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844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Edge packing</a:t>
                      </a:r>
                      <a:r>
                        <a:rPr lang="en-US" sz="2000" dirty="0"/>
                        <a:t/>
                      </a:r>
                      <a:br>
                        <a:rPr lang="en-US" sz="2000" dirty="0"/>
                      </a:br>
                      <a:r>
                        <a:rPr lang="en-US" sz="2000" baseline="0" dirty="0"/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20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Maximum load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Max</a:t>
                      </a:r>
                      <a:r>
                        <a:rPr lang="en-US" sz="2000" baseline="0" dirty="0"/>
                        <a:t> when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HyperCube</a:t>
                      </a:r>
                      <a:r>
                        <a:rPr lang="en-US" sz="2000" baseline="0" dirty="0"/>
                        <a:t> Shares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6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1/2</a:t>
                      </a:r>
                      <a:r>
                        <a:rPr lang="en-US" sz="2000" dirty="0"/>
                        <a:t>, 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1/2</a:t>
                      </a:r>
                      <a:r>
                        <a:rPr lang="en-US" sz="2000" dirty="0"/>
                        <a:t>, 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| 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| 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n-US" sz="2000" dirty="0"/>
                        <a:t>)</a:t>
                      </a:r>
                      <a:r>
                        <a:rPr lang="en-US" sz="2000" baseline="30000" dirty="0"/>
                        <a:t>1/3</a:t>
                      </a:r>
                      <a:r>
                        <a:rPr lang="en-US" sz="2000" dirty="0"/>
                        <a:t> /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≈ 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≈ 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|</a:t>
                      </a:r>
                      <a:endParaRPr 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>
                          <a:solidFill>
                            <a:srgbClr val="0000FF"/>
                          </a:solidFill>
                        </a:rPr>
                        <a:t>p</a:t>
                      </a:r>
                      <a:r>
                        <a:rPr lang="en-US" sz="2000" baseline="-25000" dirty="0" err="1">
                          <a:solidFill>
                            <a:srgbClr val="0000FF"/>
                          </a:solidFill>
                        </a:rPr>
                        <a:t>x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0000FF"/>
                          </a:solidFill>
                        </a:rPr>
                        <a:t>p</a:t>
                      </a:r>
                      <a:r>
                        <a:rPr lang="en-US" sz="2000" baseline="-25000" dirty="0" err="1">
                          <a:solidFill>
                            <a:srgbClr val="0000FF"/>
                          </a:solidFill>
                        </a:rPr>
                        <a:t>y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0000FF"/>
                          </a:solidFill>
                        </a:rPr>
                        <a:t>p</a:t>
                      </a:r>
                      <a:r>
                        <a:rPr lang="en-US" sz="2000" baseline="-25000" dirty="0" err="1">
                          <a:solidFill>
                            <a:srgbClr val="0000FF"/>
                          </a:solidFill>
                        </a:rPr>
                        <a:t>z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 &gt;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39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n-US" sz="2000" dirty="0"/>
                        <a:t> /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6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dirty="0"/>
                        <a:t>| /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6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sz="2000" dirty="0"/>
                        <a:t>| /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6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0, 0, 0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3390" y="1292517"/>
            <a:ext cx="4587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Δ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</a:rPr>
              <a:t> = 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859" y="5951524"/>
            <a:ext cx="343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= max of </a:t>
            </a:r>
            <a:r>
              <a:rPr lang="en-US" sz="2400"/>
              <a:t>these values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4218" y="5532383"/>
            <a:ext cx="0" cy="4776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854" y="5685335"/>
            <a:ext cx="4412176" cy="6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Unequal Size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3390" y="1983685"/>
          <a:ext cx="8930640" cy="3508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5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11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42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296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844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Edge packing</a:t>
                      </a:r>
                      <a:r>
                        <a:rPr lang="en-US" sz="2000" dirty="0"/>
                        <a:t/>
                      </a:r>
                      <a:br>
                        <a:rPr lang="en-US" sz="2000" dirty="0"/>
                      </a:br>
                      <a:r>
                        <a:rPr lang="en-US" sz="2000" baseline="0" dirty="0"/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20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Maximum load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Max</a:t>
                      </a:r>
                      <a:r>
                        <a:rPr lang="en-US" sz="2000" baseline="0" dirty="0"/>
                        <a:t> when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HyperCube</a:t>
                      </a:r>
                      <a:r>
                        <a:rPr lang="en-US" sz="2000" baseline="0" dirty="0"/>
                        <a:t> Shares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6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1/2</a:t>
                      </a:r>
                      <a:r>
                        <a:rPr lang="en-US" sz="2000" dirty="0"/>
                        <a:t>, 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1/2</a:t>
                      </a:r>
                      <a:r>
                        <a:rPr lang="en-US" sz="2000" dirty="0"/>
                        <a:t>, 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| 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| 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n-US" sz="2000" dirty="0"/>
                        <a:t>)</a:t>
                      </a:r>
                      <a:r>
                        <a:rPr lang="en-US" sz="2000" baseline="30000" dirty="0"/>
                        <a:t>1/3</a:t>
                      </a:r>
                      <a:r>
                        <a:rPr lang="en-US" sz="2000" dirty="0"/>
                        <a:t> /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≈ 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≈ 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|</a:t>
                      </a:r>
                      <a:endParaRPr 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>
                          <a:solidFill>
                            <a:srgbClr val="0000FF"/>
                          </a:solidFill>
                        </a:rPr>
                        <a:t>p</a:t>
                      </a:r>
                      <a:r>
                        <a:rPr lang="en-US" sz="2000" baseline="-25000" dirty="0" err="1">
                          <a:solidFill>
                            <a:srgbClr val="0000FF"/>
                          </a:solidFill>
                        </a:rPr>
                        <a:t>x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0000FF"/>
                          </a:solidFill>
                        </a:rPr>
                        <a:t>p</a:t>
                      </a:r>
                      <a:r>
                        <a:rPr lang="en-US" sz="2000" baseline="-25000" dirty="0" err="1">
                          <a:solidFill>
                            <a:srgbClr val="0000FF"/>
                          </a:solidFill>
                        </a:rPr>
                        <a:t>y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0000FF"/>
                          </a:solidFill>
                        </a:rPr>
                        <a:t>p</a:t>
                      </a:r>
                      <a:r>
                        <a:rPr lang="en-US" sz="2000" baseline="-25000" dirty="0" err="1">
                          <a:solidFill>
                            <a:srgbClr val="0000FF"/>
                          </a:solidFill>
                        </a:rPr>
                        <a:t>z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 &gt;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39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n-US" sz="2000" dirty="0"/>
                        <a:t> /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FF"/>
                          </a:solidFill>
                        </a:rPr>
                        <a:t>p</a:t>
                      </a:r>
                      <a:r>
                        <a:rPr lang="en-US" sz="2000" baseline="-25000" dirty="0" err="1">
                          <a:solidFill>
                            <a:srgbClr val="0000FF"/>
                          </a:solidFill>
                        </a:rPr>
                        <a:t>z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 = 1</a:t>
                      </a:r>
                      <a:endParaRPr lang="en-US" sz="2000" baseline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6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dirty="0"/>
                        <a:t>| /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6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|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sz="2000" dirty="0"/>
                        <a:t>| /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6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0, 0, 0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3390" y="1292517"/>
            <a:ext cx="4587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Δ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</a:rPr>
              <a:t> = 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859" y="5951524"/>
            <a:ext cx="343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= max of </a:t>
            </a:r>
            <a:r>
              <a:rPr lang="en-US" sz="2400"/>
              <a:t>these values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4218" y="5532383"/>
            <a:ext cx="0" cy="4776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854" y="5685335"/>
            <a:ext cx="4412176" cy="649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798" y="3454400"/>
            <a:ext cx="1593851" cy="6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HyperCube</a:t>
            </a:r>
            <a:r>
              <a:rPr lang="en-US" dirty="0"/>
              <a:t> Speedup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64436" y="1600201"/>
                <a:ext cx="8514522" cy="1515492"/>
              </a:xfrm>
            </p:spPr>
            <p:txBody>
              <a:bodyPr>
                <a:noAutofit/>
              </a:bodyPr>
              <a:lstStyle/>
              <a:p>
                <a:endParaRPr lang="en-US" sz="2600" dirty="0" smtClean="0"/>
              </a:p>
              <a:p>
                <a:r>
                  <a:rPr lang="en-US" sz="2600" dirty="0"/>
                  <a:t>Given by </a:t>
                </a:r>
                <a:r>
                  <a:rPr lang="el-GR" sz="2600" dirty="0" smtClean="0"/>
                  <a:t> </a:t>
                </a:r>
                <a14:m>
                  <m:oMath xmlns:m="http://schemas.openxmlformats.org/officeDocument/2006/math">
                    <m:r>
                      <a:rPr lang="el-GR" sz="2600" b="0" i="1" smtClean="0">
                        <a:latin typeface="Cambria Math" charset="0"/>
                      </a:rPr>
                      <m:t>1/</m:t>
                    </m:r>
                    <m:sSup>
                      <m:sSupPr>
                        <m:ctrlPr>
                          <a:rPr lang="el-GR" sz="2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p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l-GR" sz="2600" b="0" i="1" smtClean="0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</m:oMath>
                </a14:m>
                <a:r>
                  <a:rPr lang="en-US" sz="2600" dirty="0" smtClean="0"/>
                  <a:t>,  </a:t>
                </a:r>
                <a:r>
                  <a:rPr lang="en-US" sz="2600" dirty="0"/>
                  <a:t>better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1/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l-GR" sz="2800" i="1" dirty="0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sz="2800" i="1" dirty="0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l-GR" sz="2800" i="1" dirty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l-GR" sz="2800" i="1" dirty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2600" dirty="0"/>
              </a:p>
              <a:p>
                <a:r>
                  <a:rPr lang="en-US" sz="2600" dirty="0"/>
                  <a:t>As </a:t>
                </a:r>
                <a:r>
                  <a:rPr lang="en-US" sz="2600" dirty="0">
                    <a:solidFill>
                      <a:srgbClr val="FF0000"/>
                    </a:solidFill>
                  </a:rPr>
                  <a:t>p</a:t>
                </a:r>
                <a:r>
                  <a:rPr lang="en-US" sz="2600" dirty="0"/>
                  <a:t> increases, speedup degrades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charset="0"/>
                          </a:rPr>
                          <m:t>1/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l-GR" sz="2400" i="1" dirty="0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sz="2400" i="1" dirty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l-GR" sz="2400" i="1" dirty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l-GR" sz="2400" i="1" dirty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2600" baseline="30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436" y="1600201"/>
                <a:ext cx="8514522" cy="1515492"/>
              </a:xfrm>
              <a:blipFill rotWithShape="0">
                <a:blip r:embed="rId3"/>
                <a:stretch>
                  <a:fillRect l="-1145" b="-10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45</a:t>
            </a:fld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235200" y="3486994"/>
            <a:ext cx="2217" cy="2425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040670" y="5771725"/>
            <a:ext cx="50785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235200" y="5007487"/>
            <a:ext cx="696686" cy="71494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31886" y="4333232"/>
            <a:ext cx="1378857" cy="67425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310743" y="4026942"/>
            <a:ext cx="1547519" cy="30629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30493" y="365761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speedup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53200" y="5776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7135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Skewed data significantly degrades the performance in distributed query processing</a:t>
            </a:r>
          </a:p>
          <a:p>
            <a:r>
              <a:rPr lang="en-US" sz="2400" dirty="0"/>
              <a:t>Skewed values must be treated </a:t>
            </a:r>
            <a:r>
              <a:rPr lang="en-US" sz="2400" dirty="0" smtClean="0"/>
              <a:t>specially!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State of the art in large scale distributed systems: DIY </a:t>
            </a:r>
            <a:r>
              <a:rPr lang="en-US" sz="2400" dirty="0">
                <a:sym typeface="Wingdings"/>
              </a:rPr>
              <a:t>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SkewHC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3207925"/>
                <a:ext cx="8102796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Def</a:t>
                </a:r>
                <a:r>
                  <a:rPr lang="en-US" sz="2400" dirty="0"/>
                  <a:t>. Fix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FF"/>
                        </a:solidFill>
                        <a:latin typeface="Cambria Math" charset="0"/>
                      </a:rPr>
                      <m:t>𝒙</m:t>
                    </m:r>
                    <m:r>
                      <a:rPr lang="en-US" sz="2400" i="1" dirty="0">
                        <a:latin typeface="Cambria Math" charset="0"/>
                      </a:rPr>
                      <m:t> ⊆{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400" i="1" baseline="-25000" dirty="0">
                        <a:solidFill>
                          <a:srgbClr val="0000FF"/>
                        </a:solidFill>
                        <a:latin typeface="Cambria Math" charset="0"/>
                      </a:rPr>
                      <m:t>1</m:t>
                    </m:r>
                    <m:r>
                      <a:rPr lang="en-US" sz="2400" i="1" dirty="0">
                        <a:latin typeface="Cambria Math" charset="0"/>
                      </a:rPr>
                      <m:t>, </m:t>
                    </m:r>
                    <m:r>
                      <a:rPr lang="is-IS" sz="2400" i="1" dirty="0">
                        <a:latin typeface="Cambria Math" charset="0"/>
                      </a:rPr>
                      <m:t>…, </m:t>
                    </m:r>
                    <m:r>
                      <a:rPr lang="is-IS" sz="2400" i="1" dirty="0">
                        <a:solidFill>
                          <a:srgbClr val="0000FF"/>
                        </a:solidFill>
                        <a:latin typeface="Cambria Math" charset="0"/>
                      </a:rPr>
                      <m:t>𝑥</m:t>
                    </m:r>
                    <m:r>
                      <a:rPr lang="is-IS" sz="2400" i="1" baseline="-25000" dirty="0">
                        <a:solidFill>
                          <a:srgbClr val="0000FF"/>
                        </a:solidFill>
                        <a:latin typeface="Cambria Math" charset="0"/>
                      </a:rPr>
                      <m:t>𝑘</m:t>
                    </m:r>
                    <m:r>
                      <a:rPr lang="is-IS" sz="2400" i="1" dirty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400" dirty="0"/>
                  <a:t>. The </a:t>
                </a:r>
                <a:r>
                  <a:rPr lang="is-IS" sz="2400" i="1" u="sng" dirty="0"/>
                  <a:t>residual query</a:t>
                </a:r>
                <a:r>
                  <a:rPr lang="is-IS" sz="2400" dirty="0"/>
                  <a:t> </a:t>
                </a:r>
                <a:r>
                  <a:rPr lang="is-IS" sz="2400" b="1" dirty="0">
                    <a:solidFill>
                      <a:srgbClr val="0000FF"/>
                    </a:solidFill>
                  </a:rPr>
                  <a:t>Q</a:t>
                </a:r>
                <a:r>
                  <a:rPr lang="is-IS" sz="2400" b="1" baseline="-25000" dirty="0">
                    <a:solidFill>
                      <a:srgbClr val="0000FF"/>
                    </a:solidFill>
                  </a:rPr>
                  <a:t>x</a:t>
                </a:r>
                <a:r>
                  <a:rPr lang="is-IS" sz="2400" dirty="0"/>
                  <a:t> is obtained </a:t>
                </a:r>
                <a:br>
                  <a:rPr lang="is-IS" sz="2400" dirty="0"/>
                </a:br>
                <a:r>
                  <a:rPr lang="is-IS" sz="2400" dirty="0"/>
                  <a:t>from </a:t>
                </a:r>
                <a:r>
                  <a:rPr lang="is-IS" sz="2400" b="1" dirty="0">
                    <a:solidFill>
                      <a:srgbClr val="0000FF"/>
                    </a:solidFill>
                  </a:rPr>
                  <a:t>Q</a:t>
                </a:r>
                <a:r>
                  <a:rPr lang="is-IS" sz="2400" dirty="0"/>
                  <a:t> by removing the variables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x</a:t>
                </a:r>
                <a:r>
                  <a:rPr lang="en-US" sz="2400" dirty="0">
                    <a:solidFill>
                      <a:srgbClr val="000000"/>
                    </a:solidFill>
                  </a:rPr>
                  <a:t> and the empty atoms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07925"/>
                <a:ext cx="8102796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052" t="-54676" r="-301" b="-27338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61583" y="2617966"/>
            <a:ext cx="72406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2400" b="1" dirty="0"/>
              <a:t>Def</a:t>
            </a:r>
            <a:r>
              <a:rPr lang="en-US" sz="2400" dirty="0"/>
              <a:t>. A value is a </a:t>
            </a:r>
            <a:r>
              <a:rPr lang="en-US" sz="2400" i="1" u="sng" dirty="0"/>
              <a:t>heavy hitter</a:t>
            </a:r>
            <a:r>
              <a:rPr lang="en-US" sz="2400" dirty="0"/>
              <a:t> if it occurs &gt;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times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1990321"/>
            <a:ext cx="2722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|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| = |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| = </a:t>
            </a:r>
            <a:r>
              <a:rPr lang="mr-IN" sz="2400" dirty="0"/>
              <a:t>…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515154"/>
            <a:ext cx="68050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</a:rPr>
              <a:t>Q</a:t>
            </a:r>
            <a:r>
              <a:rPr lang="en-US" sz="2600" dirty="0">
                <a:solidFill>
                  <a:srgbClr val="000000"/>
                </a:solidFill>
              </a:rPr>
              <a:t>(x</a:t>
            </a:r>
            <a:r>
              <a:rPr lang="en-US" sz="2600" baseline="-25000" dirty="0">
                <a:solidFill>
                  <a:srgbClr val="000000"/>
                </a:solidFill>
              </a:rPr>
              <a:t>1</a:t>
            </a:r>
            <a:r>
              <a:rPr lang="en-US" sz="2600" dirty="0">
                <a:solidFill>
                  <a:srgbClr val="000000"/>
                </a:solidFill>
              </a:rPr>
              <a:t>, x</a:t>
            </a:r>
            <a:r>
              <a:rPr lang="en-US" sz="2600" baseline="-25000" dirty="0">
                <a:solidFill>
                  <a:srgbClr val="000000"/>
                </a:solidFill>
              </a:rPr>
              <a:t>2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is-IS" sz="2600" dirty="0">
                <a:solidFill>
                  <a:srgbClr val="000000"/>
                </a:solidFill>
              </a:rPr>
              <a:t>…, x</a:t>
            </a:r>
            <a:r>
              <a:rPr lang="is-IS" sz="2600" baseline="-25000" dirty="0">
                <a:solidFill>
                  <a:srgbClr val="000000"/>
                </a:solidFill>
              </a:rPr>
              <a:t>k</a:t>
            </a:r>
            <a:r>
              <a:rPr lang="en-US" sz="2600" dirty="0">
                <a:solidFill>
                  <a:srgbClr val="000000"/>
                </a:solidFill>
              </a:rPr>
              <a:t> )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/>
              <a:t>=</a:t>
            </a:r>
            <a:r>
              <a:rPr lang="en-US" sz="2600" dirty="0">
                <a:solidFill>
                  <a:srgbClr val="0000FF"/>
                </a:solidFill>
              </a:rPr>
              <a:t> S</a:t>
            </a:r>
            <a:r>
              <a:rPr lang="en-US" sz="2600" baseline="-25000" dirty="0">
                <a:solidFill>
                  <a:srgbClr val="0000FF"/>
                </a:solidFill>
              </a:rPr>
              <a:t>1</a:t>
            </a: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b="1" dirty="0">
                <a:solidFill>
                  <a:srgbClr val="000000"/>
                </a:solidFill>
              </a:rPr>
              <a:t>x</a:t>
            </a:r>
            <a:r>
              <a:rPr lang="en-US" sz="2600" b="1" baseline="-25000" dirty="0">
                <a:solidFill>
                  <a:srgbClr val="000000"/>
                </a:solidFill>
              </a:rPr>
              <a:t>1</a:t>
            </a:r>
            <a:r>
              <a:rPr lang="en-US" sz="2600" dirty="0">
                <a:solidFill>
                  <a:srgbClr val="000000"/>
                </a:solidFill>
              </a:rPr>
              <a:t>)</a:t>
            </a:r>
            <a:r>
              <a:rPr lang="en-US" sz="2600" b="1" dirty="0"/>
              <a:t> ⋈ </a:t>
            </a:r>
            <a:r>
              <a:rPr lang="en-US" sz="2600" dirty="0">
                <a:solidFill>
                  <a:srgbClr val="0000FF"/>
                </a:solidFill>
              </a:rPr>
              <a:t>S</a:t>
            </a:r>
            <a:r>
              <a:rPr lang="en-US" sz="2600" baseline="-25000" dirty="0">
                <a:solidFill>
                  <a:srgbClr val="0000FF"/>
                </a:solidFill>
              </a:rPr>
              <a:t>2</a:t>
            </a: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b="1" dirty="0">
                <a:solidFill>
                  <a:srgbClr val="000000"/>
                </a:solidFill>
              </a:rPr>
              <a:t>x</a:t>
            </a:r>
            <a:r>
              <a:rPr lang="en-US" sz="2600" b="1" baseline="-25000" dirty="0">
                <a:solidFill>
                  <a:srgbClr val="000000"/>
                </a:solidFill>
              </a:rPr>
              <a:t>2</a:t>
            </a:r>
            <a:r>
              <a:rPr lang="en-US" sz="2600" dirty="0">
                <a:solidFill>
                  <a:srgbClr val="000000"/>
                </a:solidFill>
              </a:rPr>
              <a:t>)</a:t>
            </a:r>
            <a:r>
              <a:rPr lang="en-US" sz="2600" b="1" dirty="0"/>
              <a:t> ⋈ </a:t>
            </a:r>
            <a:r>
              <a:rPr lang="is-IS" sz="2600" b="1" dirty="0"/>
              <a:t>… </a:t>
            </a:r>
            <a:r>
              <a:rPr lang="en-US" sz="2600" b="1" dirty="0"/>
              <a:t>⋈ </a:t>
            </a:r>
            <a:r>
              <a:rPr lang="en-US" sz="2600" dirty="0" err="1">
                <a:solidFill>
                  <a:srgbClr val="0000FF"/>
                </a:solidFill>
              </a:rPr>
              <a:t>S</a:t>
            </a:r>
            <a:r>
              <a:rPr lang="en-US" sz="2600" baseline="-25000" dirty="0" err="1">
                <a:solidFill>
                  <a:srgbClr val="0000FF"/>
                </a:solidFill>
              </a:rPr>
              <a:t>l</a:t>
            </a:r>
            <a:r>
              <a:rPr lang="en-US" sz="2600" baseline="-25000" dirty="0">
                <a:solidFill>
                  <a:srgbClr val="0000FF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b="1" dirty="0">
                <a:solidFill>
                  <a:srgbClr val="000000"/>
                </a:solidFill>
              </a:rPr>
              <a:t>x</a:t>
            </a:r>
            <a:r>
              <a:rPr lang="en-US" sz="2600" b="1" baseline="-25000" dirty="0">
                <a:solidFill>
                  <a:srgbClr val="000000"/>
                </a:solidFill>
              </a:rPr>
              <a:t>l</a:t>
            </a:r>
            <a:r>
              <a:rPr lang="en-US" sz="2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4225691"/>
            <a:ext cx="8242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Algorithm</a:t>
            </a:r>
            <a:r>
              <a:rPr lang="en-US" sz="2400"/>
              <a:t>: in </a:t>
            </a:r>
            <a:r>
              <a:rPr lang="en-US" sz="2400" dirty="0"/>
              <a:t>parallel, for every combination of heavy/light,</a:t>
            </a:r>
            <a:br>
              <a:rPr lang="en-US" sz="2400" dirty="0"/>
            </a:br>
            <a:r>
              <a:rPr lang="en-US" sz="2400" dirty="0"/>
              <a:t>compute the residual query for that combination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658375" y="5338584"/>
                <a:ext cx="6245428" cy="125200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400" b="1" u="sng" dirty="0" smtClean="0"/>
                  <a:t>Theorem</a:t>
                </a:r>
                <a:r>
                  <a:rPr lang="en-US" sz="2400" dirty="0"/>
                  <a:t>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𝜓</m:t>
                        </m:r>
                      </m:e>
                      <m:sup>
                        <m:r>
                          <a:rPr lang="el-GR" sz="2400" b="0" i="1" dirty="0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0000FF"/>
                        </a:solidFill>
                        <a:latin typeface="Cambria Math" charset="0"/>
                      </a:rPr>
                      <m:t>𝑸</m:t>
                    </m:r>
                    <m:r>
                      <a:rPr lang="en-US" sz="2400" i="1" dirty="0">
                        <a:latin typeface="Cambria Math" charset="0"/>
                      </a:rPr>
                      <m:t>) = </m:t>
                    </m:r>
                    <m:r>
                      <a:rPr lang="en-US" sz="2400" i="1" dirty="0" err="1">
                        <a:latin typeface="Cambria Math" charset="0"/>
                      </a:rPr>
                      <m:t>𝑚𝑎𝑥</m:t>
                    </m:r>
                    <m:r>
                      <a:rPr lang="en-US" sz="2400" b="1" i="1" baseline="-25000" dirty="0" err="1">
                        <a:solidFill>
                          <a:srgbClr val="0000FF"/>
                        </a:solidFill>
                        <a:latin typeface="Cambria Math" charset="0"/>
                      </a:rPr>
                      <m:t>𝒙</m:t>
                    </m:r>
                    <m:r>
                      <a:rPr lang="en-US" sz="2400" i="1" dirty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l-GR" sz="2400" b="0" i="1" dirty="0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𝜏</m:t>
                        </m:r>
                      </m:e>
                      <m:sup>
                        <m:r>
                          <a:rPr lang="el-GR" sz="2400" b="0" i="1" dirty="0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is-IS" sz="2400" b="1" i="1" dirty="0">
                        <a:solidFill>
                          <a:srgbClr val="0000FF"/>
                        </a:solidFill>
                        <a:latin typeface="Cambria Math" charset="0"/>
                      </a:rPr>
                      <m:t>𝑸</m:t>
                    </m:r>
                    <m:r>
                      <a:rPr lang="is-IS" sz="2400" b="1" i="1" baseline="-25000" dirty="0">
                        <a:solidFill>
                          <a:srgbClr val="0000FF"/>
                        </a:solidFill>
                        <a:latin typeface="Cambria Math" charset="0"/>
                      </a:rPr>
                      <m:t>𝒙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/>
                  <a:t>l</a:t>
                </a:r>
                <a:r>
                  <a:rPr lang="en-US" sz="2400" dirty="0" smtClean="0"/>
                  <a:t>oad </a:t>
                </a:r>
                <a:r>
                  <a:rPr lang="en-US" sz="2400" dirty="0"/>
                  <a:t>of the algorithm </a:t>
                </a:r>
                <a:r>
                  <a:rPr lang="en-US" sz="2400" dirty="0" smtClean="0"/>
                  <a:t>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  <m:r>
                      <a:rPr lang="en-US" sz="2400" i="1" dirty="0">
                        <a:latin typeface="Cambria Math" charset="0"/>
                      </a:rPr>
                      <m:t> = </m:t>
                    </m:r>
                    <m:r>
                      <a:rPr lang="en-US" sz="2400" i="1" dirty="0"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𝑁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charset="0"/>
                      </a:rPr>
                      <m:t>/</m:t>
                    </m:r>
                    <m:sSup>
                      <m:sSupPr>
                        <m:ctrlPr>
                          <a:rPr lang="el-GR" sz="24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l-GR" sz="2400" i="1" dirty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sz="2400" i="1" dirty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l-GR" sz="2400" b="0" i="1" dirty="0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l-GR" sz="2400" i="1" dirty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/>
                  <a:t>a</a:t>
                </a:r>
                <a:r>
                  <a:rPr lang="en-US" sz="2400" dirty="0" smtClean="0"/>
                  <a:t>ny </a:t>
                </a:r>
                <a:r>
                  <a:rPr lang="en-US" sz="2400" dirty="0"/>
                  <a:t>algorithm needs </a:t>
                </a:r>
                <a:r>
                  <a:rPr lang="en-US" sz="2400" dirty="0" smtClean="0"/>
                  <a:t>load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  <m:r>
                      <a:rPr lang="en-US" sz="2400" i="1" dirty="0">
                        <a:latin typeface="Cambria Math" charset="0"/>
                      </a:rPr>
                      <m:t> =</m:t>
                    </m:r>
                    <m:r>
                      <m:rPr>
                        <m:sty m:val="p"/>
                      </m:rPr>
                      <a:rPr lang="el-GR" sz="2400" b="0" i="0" dirty="0" smtClean="0">
                        <a:latin typeface="Cambria Math" charset="0"/>
                      </a:rPr>
                      <m:t>Ω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𝑁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charset="0"/>
                      </a:rPr>
                      <m:t>/</m:t>
                    </m:r>
                    <m:sSup>
                      <m:sSupPr>
                        <m:ctrlPr>
                          <a:rPr lang="el-GR" sz="24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l-GR" sz="2400" i="1" dirty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sz="2400" i="1" dirty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l-GR" sz="2400" i="1" dirty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l-GR" sz="2400" i="1" dirty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375" y="5338584"/>
                <a:ext cx="6245428" cy="1252009"/>
              </a:xfrm>
              <a:prstGeom prst="rect">
                <a:avLst/>
              </a:prstGeom>
              <a:blipFill rotWithShape="0">
                <a:blip r:embed="rId3"/>
                <a:stretch>
                  <a:fillRect l="-1363" t="-36715" r="-487" b="-10145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8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853839"/>
              </p:ext>
            </p:extLst>
          </p:nvPr>
        </p:nvGraphicFramePr>
        <p:xfrm>
          <a:off x="250302" y="3178593"/>
          <a:ext cx="876044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7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0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8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772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66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19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077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rgbClr val="0000FF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>
                          <a:solidFill>
                            <a:srgbClr val="0000FF"/>
                          </a:solidFill>
                        </a:rPr>
                        <a:t>y</a:t>
                      </a:r>
                      <a:endParaRPr lang="en-US" b="0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>
                          <a:solidFill>
                            <a:srgbClr val="0000FF"/>
                          </a:solidFill>
                        </a:rPr>
                        <a:t>z</a:t>
                      </a:r>
                      <a:endParaRPr lang="en-US" b="0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Residual query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τ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*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×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×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/>
                        <a:t>light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x,y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sz="1800" b="1" dirty="0"/>
                        <a:t> ⋈ 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y,z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sz="1800" b="1" dirty="0"/>
                        <a:t> ⋈ 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z,x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  N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>
                          <a:solidFill>
                            <a:srgbClr val="000000"/>
                          </a:solidFill>
                        </a:rPr>
                        <a:t>2/3</a:t>
                      </a:r>
                      <a:endParaRPr lang="en-US" baseline="30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1/3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×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1/3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×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 . 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812" y="2067367"/>
            <a:ext cx="7258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Heavy hitter = a value that occurs at least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times</a:t>
            </a:r>
            <a:br>
              <a:rPr lang="en-US" sz="2400" dirty="0"/>
            </a:br>
            <a:r>
              <a:rPr lang="en-US" sz="2400" dirty="0"/>
              <a:t>Each attribute has at most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heavy hitters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417638"/>
            <a:ext cx="4587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Δ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</a:rPr>
              <a:t> = 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948226"/>
              </p:ext>
            </p:extLst>
          </p:nvPr>
        </p:nvGraphicFramePr>
        <p:xfrm>
          <a:off x="250302" y="3178593"/>
          <a:ext cx="876044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7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0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8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772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66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19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077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rgbClr val="0000FF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>
                          <a:solidFill>
                            <a:srgbClr val="0000FF"/>
                          </a:solidFill>
                        </a:rPr>
                        <a:t>y</a:t>
                      </a:r>
                      <a:endParaRPr lang="en-US" b="0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>
                          <a:solidFill>
                            <a:srgbClr val="0000FF"/>
                          </a:solidFill>
                        </a:rPr>
                        <a:t>z</a:t>
                      </a:r>
                      <a:endParaRPr lang="en-US" b="0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Residual query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τ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*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×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×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/>
                        <a:t>light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x,y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sz="1800" b="1" dirty="0"/>
                        <a:t> ⋈ 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y,z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sz="1800" b="1" dirty="0"/>
                        <a:t> ⋈ 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z,x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 N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1/3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×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1/3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×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/>
                        <a:t>heavy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x,y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sz="1800" b="1" dirty="0"/>
                        <a:t> ⋈ 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(y)</a:t>
                      </a:r>
                      <a:r>
                        <a:rPr lang="en-US" sz="1800" b="1" dirty="0"/>
                        <a:t> ⋈ 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 N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1/2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×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1/2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× 1</a:t>
                      </a:r>
                      <a:endParaRPr lang="en-US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 . 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812" y="2067367"/>
            <a:ext cx="7258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Heavy hitter = a value that occurs at least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times</a:t>
            </a:r>
            <a:br>
              <a:rPr lang="en-US" sz="2400" dirty="0"/>
            </a:br>
            <a:r>
              <a:rPr lang="en-US" sz="2400" dirty="0"/>
              <a:t>Each attribute has at most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heavy hitters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417638"/>
            <a:ext cx="4587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Δ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</a:rPr>
              <a:t> = 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5769AD-0F70-1D45-BDA0-39B33AD2D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1A7FEC-869B-2E4D-868B-160EC1AC1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3302"/>
            <a:ext cx="8229600" cy="4312861"/>
          </a:xfrm>
        </p:spPr>
        <p:txBody>
          <a:bodyPr>
            <a:normAutofit/>
          </a:bodyPr>
          <a:lstStyle/>
          <a:p>
            <a:r>
              <a:rPr lang="en-US" sz="2600" dirty="0"/>
              <a:t>Abstract model to analyze </a:t>
            </a:r>
            <a:r>
              <a:rPr lang="en-US" sz="2600" dirty="0" smtClean="0"/>
              <a:t>algorithms</a:t>
            </a:r>
            <a:endParaRPr lang="en-US" sz="2600" dirty="0"/>
          </a:p>
          <a:p>
            <a:endParaRPr lang="en-US" sz="2600" dirty="0"/>
          </a:p>
          <a:p>
            <a:r>
              <a:rPr lang="en-US" sz="2600" b="1" dirty="0"/>
              <a:t>M</a:t>
            </a:r>
            <a:r>
              <a:rPr lang="en-US" sz="2600" dirty="0"/>
              <a:t>assively </a:t>
            </a:r>
            <a:r>
              <a:rPr lang="en-US" sz="2600" b="1" dirty="0"/>
              <a:t>P</a:t>
            </a:r>
            <a:r>
              <a:rPr lang="en-US" sz="2600" dirty="0"/>
              <a:t>arallel </a:t>
            </a:r>
            <a:r>
              <a:rPr lang="en-US" sz="2600" b="1" dirty="0"/>
              <a:t>C</a:t>
            </a:r>
            <a:r>
              <a:rPr lang="en-US" sz="2600" dirty="0"/>
              <a:t>ommunication (MPC)</a:t>
            </a:r>
            <a:br>
              <a:rPr lang="en-US" sz="2600" dirty="0"/>
            </a:br>
            <a:r>
              <a:rPr lang="en-US" sz="2600" dirty="0"/>
              <a:t>(simplified BSP model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sz="2600" cap="small" dirty="0" smtClean="0">
                <a:solidFill>
                  <a:schemeClr val="accent5">
                    <a:lumMod val="75000"/>
                  </a:schemeClr>
                </a:solidFill>
              </a:rPr>
              <a:t>Valiant 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’90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en-US" sz="2600" dirty="0"/>
              <a:t>)</a:t>
            </a:r>
          </a:p>
          <a:p>
            <a:pPr lvl="1"/>
            <a:r>
              <a:rPr lang="en-US" sz="2600" dirty="0"/>
              <a:t>Cluster of nodes (=servers, =processors)</a:t>
            </a:r>
          </a:p>
          <a:p>
            <a:pPr lvl="1"/>
            <a:r>
              <a:rPr lang="en-US" sz="2600" dirty="0"/>
              <a:t>Computation = several rounds</a:t>
            </a:r>
          </a:p>
          <a:p>
            <a:pPr lvl="1"/>
            <a:r>
              <a:rPr lang="en-US" sz="2600" dirty="0"/>
              <a:t>Each round = processing + communication</a:t>
            </a:r>
          </a:p>
          <a:p>
            <a:r>
              <a:rPr lang="en-US" sz="2600" dirty="0"/>
              <a:t>Shared-nothing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5E737C-30E1-1245-85EA-CB98ACA2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027415"/>
              </p:ext>
            </p:extLst>
          </p:nvPr>
        </p:nvGraphicFramePr>
        <p:xfrm>
          <a:off x="250302" y="3178593"/>
          <a:ext cx="876044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7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0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8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772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66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19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077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rgbClr val="0000FF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>
                          <a:solidFill>
                            <a:srgbClr val="0000FF"/>
                          </a:solidFill>
                        </a:rPr>
                        <a:t>y</a:t>
                      </a:r>
                      <a:endParaRPr lang="en-US" b="0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>
                          <a:solidFill>
                            <a:srgbClr val="0000FF"/>
                          </a:solidFill>
                        </a:rPr>
                        <a:t>z</a:t>
                      </a:r>
                      <a:endParaRPr lang="en-US" b="0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Residual query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τ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*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×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×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/>
                        <a:t>light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x,y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sz="1800" b="1" dirty="0"/>
                        <a:t> ⋈ 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y,z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sz="1800" b="1" dirty="0"/>
                        <a:t> ⋈ 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z,x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 N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1/3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×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1/3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×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/>
                        <a:t>heavy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x,y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sz="1800" b="1" dirty="0"/>
                        <a:t> ⋈ 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(y)</a:t>
                      </a:r>
                      <a:r>
                        <a:rPr lang="en-US" sz="1800" b="1" dirty="0"/>
                        <a:t> ⋈ 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 N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1/2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×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1/2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× 1</a:t>
                      </a:r>
                      <a:endParaRPr lang="en-US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heavy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heavy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(x)</a:t>
                      </a:r>
                      <a:r>
                        <a:rPr lang="en-US" sz="1800" b="1" dirty="0"/>
                        <a:t> ⋈ 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/>
                        <a:t>× 1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/>
                        <a:t>× 1</a:t>
                      </a:r>
                      <a:endParaRPr lang="en-US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 . 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812" y="2067367"/>
            <a:ext cx="7258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Heavy hitter = a value that occurs at least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times</a:t>
            </a:r>
            <a:br>
              <a:rPr lang="en-US" sz="2400" dirty="0"/>
            </a:br>
            <a:r>
              <a:rPr lang="en-US" sz="2400" dirty="0"/>
              <a:t>Each attribute has at most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heavy hitters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417638"/>
            <a:ext cx="4587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Δ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</a:rPr>
              <a:t> = 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="1" dirty="0"/>
              <a:t> ⋈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08526" y="5677939"/>
            <a:ext cx="4105611" cy="46166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What about multiple rounds?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94553"/>
              </p:ext>
            </p:extLst>
          </p:nvPr>
        </p:nvGraphicFramePr>
        <p:xfrm>
          <a:off x="318443" y="1468308"/>
          <a:ext cx="8507114" cy="3349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5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83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46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584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563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Query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Skew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Round </a:t>
                      </a:r>
                      <a:r>
                        <a:rPr lang="en-US" dirty="0"/>
                        <a:t>(𝞃*)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Skew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 R</a:t>
                      </a:r>
                      <a:r>
                        <a:rPr lang="en-US" dirty="0"/>
                        <a:t>ound </a:t>
                      </a:r>
                      <a:r>
                        <a:rPr lang="en-US" dirty="0" smtClean="0"/>
                        <a:t>(</a:t>
                      </a:r>
                      <a:r>
                        <a:rPr lang="el-GR" b="1" dirty="0" smtClean="0"/>
                        <a:t>ψ</a:t>
                      </a:r>
                      <a:r>
                        <a:rPr lang="en-US" b="1" dirty="0" smtClean="0"/>
                        <a:t>*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04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𝞃* = 3/2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/>
                        <a:t>/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/>
                        <a:t>2/3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ψ</a:t>
                      </a:r>
                      <a:r>
                        <a:rPr lang="en-US" b="1" dirty="0" smtClean="0"/>
                        <a:t>* </a:t>
                      </a:r>
                      <a:r>
                        <a:rPr lang="en-US" dirty="0"/>
                        <a:t>= 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/>
                        <a:t>/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/>
                        <a:t>1/2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63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𝞃* = 1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/>
                        <a:t>/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ψ</a:t>
                      </a:r>
                      <a:r>
                        <a:rPr lang="en-US" b="1" dirty="0" smtClean="0"/>
                        <a:t>* </a:t>
                      </a:r>
                      <a:r>
                        <a:rPr lang="en-US" dirty="0"/>
                        <a:t>= 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/>
                        <a:t>/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/>
                        <a:t>1/2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63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general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/>
                        <a:t>/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l-GR" baseline="30000" dirty="0">
                          <a:solidFill>
                            <a:schemeClr val="tx1"/>
                          </a:solidFill>
                        </a:rPr>
                        <a:t>1/</a:t>
                      </a:r>
                      <a:r>
                        <a:rPr lang="el-GR" b="1" baseline="30000" dirty="0">
                          <a:solidFill>
                            <a:schemeClr val="tx1"/>
                          </a:solidFill>
                        </a:rPr>
                        <a:t>τ*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/>
                        <a:t>/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/>
                        <a:t>1/</a:t>
                      </a:r>
                      <a:r>
                        <a:rPr lang="el-GR" b="1" baseline="30000" dirty="0"/>
                        <a:t>ψ*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78837" y="2207424"/>
            <a:ext cx="1369420" cy="1118354"/>
            <a:chOff x="3653391" y="3693044"/>
            <a:chExt cx="1369420" cy="1118354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782707" y="4062376"/>
              <a:ext cx="426078" cy="37969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208785" y="3693044"/>
              <a:ext cx="25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3391" y="4442066"/>
              <a:ext cx="25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4179" y="4442066"/>
              <a:ext cx="25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467417" y="4062376"/>
              <a:ext cx="426078" cy="37969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12023" y="4626732"/>
              <a:ext cx="8521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71813" y="3520869"/>
            <a:ext cx="1791226" cy="369332"/>
            <a:chOff x="89532" y="3169148"/>
            <a:chExt cx="1791226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89532" y="3169148"/>
              <a:ext cx="270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59921" y="3353814"/>
              <a:ext cx="490029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120339" y="3353814"/>
              <a:ext cx="4900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49950" y="3169148"/>
              <a:ext cx="270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10369" y="3169148"/>
              <a:ext cx="270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422566" y="2434468"/>
            <a:ext cx="58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≤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22566" y="3505529"/>
            <a:ext cx="58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≤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97985" y="4342447"/>
            <a:ext cx="58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≤</a:t>
            </a:r>
          </a:p>
        </p:txBody>
      </p:sp>
    </p:spTree>
    <p:extLst>
      <p:ext uri="{BB962C8B-B14F-4D97-AF65-F5344CB8AC3E}">
        <p14:creationId xmlns:p14="http://schemas.microsoft.com/office/powerpoint/2010/main" val="6693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Rounds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52817"/>
            <a:ext cx="9144000" cy="4948312"/>
          </a:xfrm>
        </p:spPr>
        <p:txBody>
          <a:bodyPr>
            <a:noAutofit/>
          </a:bodyPr>
          <a:lstStyle/>
          <a:p>
            <a:pPr>
              <a:lnSpc>
                <a:spcPts val="5660"/>
              </a:lnSpc>
            </a:pPr>
            <a:r>
              <a:rPr lang="en-US" sz="2800" dirty="0" smtClean="0">
                <a:latin typeface="Arial"/>
                <a:cs typeface="Arial"/>
              </a:rPr>
              <a:t>Queries are typically executed </a:t>
            </a:r>
            <a:r>
              <a:rPr lang="en-US" sz="2800" dirty="0">
                <a:latin typeface="Arial"/>
                <a:cs typeface="Arial"/>
              </a:rPr>
              <a:t>in </a:t>
            </a:r>
            <a:r>
              <a:rPr lang="en-US" sz="2800" dirty="0" smtClean="0">
                <a:latin typeface="Arial"/>
                <a:cs typeface="Arial"/>
              </a:rPr>
              <a:t>multiple rounds</a:t>
            </a:r>
          </a:p>
          <a:p>
            <a:pPr marL="457200" lvl="1" indent="0">
              <a:buNone/>
            </a:pPr>
            <a:r>
              <a:rPr lang="en-US" dirty="0" smtClean="0">
                <a:latin typeface="Consolas"/>
                <a:cs typeface="Consolas"/>
              </a:rPr>
              <a:t>	SELECT </a:t>
            </a:r>
            <a:r>
              <a:rPr lang="en-US" dirty="0" err="1" smtClean="0">
                <a:latin typeface="Consolas"/>
                <a:cs typeface="Consolas"/>
              </a:rPr>
              <a:t>cKey</a:t>
            </a:r>
            <a:r>
              <a:rPr lang="en-US" dirty="0" smtClean="0">
                <a:latin typeface="Consolas"/>
                <a:cs typeface="Consolas"/>
              </a:rPr>
              <a:t>, month, sum(price)</a:t>
            </a:r>
          </a:p>
          <a:p>
            <a:pPr marL="457200" lvl="1" indent="0">
              <a:buNone/>
            </a:pPr>
            <a:r>
              <a:rPr lang="en-US" dirty="0" smtClean="0">
                <a:latin typeface="Consolas"/>
                <a:cs typeface="Consolas"/>
              </a:rPr>
              <a:t>	FROM Orders, Customers</a:t>
            </a:r>
          </a:p>
          <a:p>
            <a:pPr marL="457200" lvl="1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GROUP BY </a:t>
            </a:r>
            <a:r>
              <a:rPr lang="en-US" dirty="0" err="1" smtClean="0">
                <a:latin typeface="Consolas"/>
                <a:cs typeface="Consolas"/>
              </a:rPr>
              <a:t>cKey</a:t>
            </a:r>
            <a:r>
              <a:rPr lang="en-US" dirty="0" smtClean="0">
                <a:latin typeface="Consolas"/>
                <a:cs typeface="Consolas"/>
              </a:rPr>
              <a:t>, month</a:t>
            </a:r>
          </a:p>
          <a:p>
            <a:pPr>
              <a:lnSpc>
                <a:spcPts val="5660"/>
              </a:lnSpc>
            </a:pPr>
            <a:r>
              <a:rPr lang="en-US" sz="2800" dirty="0" smtClean="0">
                <a:latin typeface="Arial"/>
                <a:cs typeface="Arial"/>
              </a:rPr>
              <a:t>High-level Question:</a:t>
            </a:r>
          </a:p>
          <a:p>
            <a:pPr lvl="1">
              <a:lnSpc>
                <a:spcPts val="566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What is the computational power of rounds?</a:t>
            </a:r>
          </a:p>
          <a:p>
            <a:pPr>
              <a:lnSpc>
                <a:spcPts val="5660"/>
              </a:lnSpc>
            </a:pPr>
            <a:r>
              <a:rPr lang="en-US" sz="2800" dirty="0" smtClean="0">
                <a:latin typeface="Arial"/>
                <a:cs typeface="Arial"/>
              </a:rPr>
              <a:t>Upshot: Few results &amp; many open questions for CQs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87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Arial"/>
              </a:rPr>
              <a:t>1-round </a:t>
            </a:r>
            <a:r>
              <a:rPr lang="en-US" dirty="0" err="1">
                <a:solidFill>
                  <a:prstClr val="black"/>
                </a:solidFill>
                <a:latin typeface="Arial"/>
              </a:rPr>
              <a:t>vs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Multi-round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108401"/>
              </p:ext>
            </p:extLst>
          </p:nvPr>
        </p:nvGraphicFramePr>
        <p:xfrm>
          <a:off x="318443" y="1056312"/>
          <a:ext cx="8507114" cy="3507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5576"/>
                <a:gridCol w="2318390"/>
                <a:gridCol w="2164675"/>
                <a:gridCol w="1958473"/>
              </a:tblGrid>
              <a:tr h="7563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Query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Skew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Round </a:t>
                      </a:r>
                      <a:r>
                        <a:rPr lang="en-US" dirty="0" smtClean="0"/>
                        <a:t>(𝞃*)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Skew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 R</a:t>
                      </a:r>
                      <a:r>
                        <a:rPr lang="en-US" dirty="0" smtClean="0"/>
                        <a:t>ound (</a:t>
                      </a:r>
                      <a:r>
                        <a:rPr lang="el-GR" b="1" dirty="0" smtClean="0"/>
                        <a:t>ψ</a:t>
                      </a:r>
                      <a:r>
                        <a:rPr lang="en-US" b="1" dirty="0" smtClean="0"/>
                        <a:t>*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45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𝞃* = 3/2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/>
                        <a:t>2/3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ψ</a:t>
                      </a:r>
                      <a:r>
                        <a:rPr lang="en-US" b="1" dirty="0" smtClean="0"/>
                        <a:t>* </a:t>
                      </a:r>
                      <a:r>
                        <a:rPr lang="en-US" dirty="0" smtClean="0"/>
                        <a:t> = 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/>
                        <a:t>1/2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3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𝞃* = 1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ψ</a:t>
                      </a:r>
                      <a:r>
                        <a:rPr lang="en-US" b="1" dirty="0" smtClean="0"/>
                        <a:t>* </a:t>
                      </a:r>
                      <a:r>
                        <a:rPr lang="en-US" dirty="0" smtClean="0"/>
                        <a:t> = 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/>
                        <a:t>1/2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3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𝞃* = 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/>
                        <a:t>1/2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l-GR" b="1" dirty="0" smtClean="0"/>
                        <a:t>ψ</a:t>
                      </a:r>
                      <a:r>
                        <a:rPr lang="en-US" b="1" dirty="0" smtClean="0"/>
                        <a:t>* </a:t>
                      </a:r>
                      <a:r>
                        <a:rPr lang="en-US" dirty="0" smtClean="0"/>
                        <a:t> = 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/>
                        <a:t>1/2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578837" y="1795428"/>
            <a:ext cx="1369420" cy="1118354"/>
            <a:chOff x="3653391" y="3693044"/>
            <a:chExt cx="1369420" cy="1118354"/>
          </a:xfrm>
        </p:grpSpPr>
        <p:cxnSp>
          <p:nvCxnSpPr>
            <p:cNvPr id="31" name="Straight Connector 30"/>
            <p:cNvCxnSpPr>
              <a:endCxn id="33" idx="0"/>
            </p:cNvCxnSpPr>
            <p:nvPr/>
          </p:nvCxnSpPr>
          <p:spPr>
            <a:xfrm flipH="1">
              <a:off x="3782707" y="4062376"/>
              <a:ext cx="426078" cy="37969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208785" y="3693044"/>
              <a:ext cx="25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x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53391" y="4442066"/>
              <a:ext cx="25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y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64179" y="4442066"/>
              <a:ext cx="25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z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35" name="Straight Connector 34"/>
            <p:cNvCxnSpPr>
              <a:endCxn id="34" idx="0"/>
            </p:cNvCxnSpPr>
            <p:nvPr/>
          </p:nvCxnSpPr>
          <p:spPr>
            <a:xfrm>
              <a:off x="4467417" y="4062376"/>
              <a:ext cx="426078" cy="37969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3" idx="3"/>
              <a:endCxn id="34" idx="1"/>
            </p:cNvCxnSpPr>
            <p:nvPr/>
          </p:nvCxnSpPr>
          <p:spPr>
            <a:xfrm>
              <a:off x="3912023" y="4626732"/>
              <a:ext cx="8521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71813" y="3108873"/>
            <a:ext cx="1791226" cy="369332"/>
            <a:chOff x="89532" y="3169148"/>
            <a:chExt cx="1791226" cy="369332"/>
          </a:xfrm>
        </p:grpSpPr>
        <p:sp>
          <p:nvSpPr>
            <p:cNvPr id="39" name="TextBox 38"/>
            <p:cNvSpPr txBox="1"/>
            <p:nvPr/>
          </p:nvSpPr>
          <p:spPr>
            <a:xfrm>
              <a:off x="89532" y="3169148"/>
              <a:ext cx="270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x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40" name="Straight Connector 39"/>
            <p:cNvCxnSpPr>
              <a:stCxn id="39" idx="3"/>
              <a:endCxn id="45" idx="1"/>
            </p:cNvCxnSpPr>
            <p:nvPr/>
          </p:nvCxnSpPr>
          <p:spPr>
            <a:xfrm>
              <a:off x="359921" y="3353814"/>
              <a:ext cx="490029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6" idx="1"/>
              <a:endCxn id="45" idx="3"/>
            </p:cNvCxnSpPr>
            <p:nvPr/>
          </p:nvCxnSpPr>
          <p:spPr>
            <a:xfrm flipH="1">
              <a:off x="1120339" y="3353814"/>
              <a:ext cx="4900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49950" y="3169148"/>
              <a:ext cx="270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y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0369" y="3169148"/>
              <a:ext cx="270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z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49148" y="3720603"/>
            <a:ext cx="2009513" cy="784684"/>
            <a:chOff x="-36206" y="4354898"/>
            <a:chExt cx="2009513" cy="784684"/>
          </a:xfrm>
        </p:grpSpPr>
        <p:grpSp>
          <p:nvGrpSpPr>
            <p:cNvPr id="49" name="Group 48"/>
            <p:cNvGrpSpPr/>
            <p:nvPr/>
          </p:nvGrpSpPr>
          <p:grpSpPr>
            <a:xfrm>
              <a:off x="217188" y="4354898"/>
              <a:ext cx="1502725" cy="402394"/>
              <a:chOff x="609600" y="4717065"/>
              <a:chExt cx="1502725" cy="40239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701961" y="4717065"/>
                <a:ext cx="410364" cy="4023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Arial"/>
                  </a:rPr>
                  <a:t>y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09600" y="4717065"/>
                <a:ext cx="410364" cy="4023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Arial"/>
                  </a:rPr>
                  <a:t>x</a:t>
                </a:r>
              </a:p>
            </p:txBody>
          </p:sp>
          <p:cxnSp>
            <p:nvCxnSpPr>
              <p:cNvPr id="54" name="Straight Connector 53"/>
              <p:cNvCxnSpPr>
                <a:stCxn id="53" idx="6"/>
                <a:endCxn id="51" idx="2"/>
              </p:cNvCxnSpPr>
              <p:nvPr/>
            </p:nvCxnSpPr>
            <p:spPr>
              <a:xfrm>
                <a:off x="1019964" y="4918262"/>
                <a:ext cx="68199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-36206" y="4770250"/>
              <a:ext cx="2009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R(x),S(x, y),T(y) 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422566" y="2022472"/>
            <a:ext cx="58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≤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22566" y="3093533"/>
            <a:ext cx="58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≤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22566" y="4130450"/>
            <a:ext cx="58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≤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0220" y="4689976"/>
            <a:ext cx="8844631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/>
              </a:rPr>
              <a:t>No Skew, Multi </a:t>
            </a:r>
            <a:r>
              <a:rPr lang="en-US" sz="2800" dirty="0" smtClean="0">
                <a:solidFill>
                  <a:srgbClr val="FF0000"/>
                </a:solidFill>
                <a:latin typeface="Arial"/>
              </a:rPr>
              <a:t>Rounds </a:t>
            </a:r>
            <a:r>
              <a:rPr lang="en-US" sz="2800" dirty="0" smtClean="0">
                <a:latin typeface="Arial"/>
              </a:rPr>
              <a:t>=&gt; Easy</a:t>
            </a:r>
          </a:p>
        </p:txBody>
      </p:sp>
    </p:spTree>
    <p:extLst>
      <p:ext uri="{BB962C8B-B14F-4D97-AF65-F5344CB8AC3E}">
        <p14:creationId xmlns:p14="http://schemas.microsoft.com/office/powerpoint/2010/main" val="17004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Arial"/>
              </a:rPr>
              <a:t>1-round </a:t>
            </a:r>
            <a:r>
              <a:rPr lang="en-US" dirty="0" err="1">
                <a:solidFill>
                  <a:prstClr val="black"/>
                </a:solidFill>
                <a:latin typeface="Arial"/>
              </a:rPr>
              <a:t>vs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Multi-round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40219" y="5344818"/>
            <a:ext cx="884463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/>
              </a:rPr>
              <a:t>Skew, Multi </a:t>
            </a:r>
            <a:r>
              <a:rPr lang="en-US" sz="2800" dirty="0" smtClean="0">
                <a:solidFill>
                  <a:srgbClr val="FF0000"/>
                </a:solidFill>
                <a:latin typeface="Arial"/>
              </a:rPr>
              <a:t>Round</a:t>
            </a:r>
            <a:endParaRPr lang="en-US" sz="2800" dirty="0" smtClean="0">
              <a:solidFill>
                <a:srgbClr val="FF0000"/>
              </a:solidFill>
              <a:latin typeface="Arial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Arial"/>
            </a:endParaRPr>
          </a:p>
          <a:p>
            <a:pPr algn="ctr"/>
            <a:endParaRPr lang="en-US" sz="2800" dirty="0" smtClean="0">
              <a:solidFill>
                <a:srgbClr val="FF0000"/>
              </a:solidFill>
              <a:latin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527731"/>
              </p:ext>
            </p:extLst>
          </p:nvPr>
        </p:nvGraphicFramePr>
        <p:xfrm>
          <a:off x="318443" y="1056312"/>
          <a:ext cx="8507114" cy="3507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5576"/>
                <a:gridCol w="2318390"/>
                <a:gridCol w="2164675"/>
                <a:gridCol w="1958473"/>
              </a:tblGrid>
              <a:tr h="7563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Query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Skew</a:t>
                      </a:r>
                    </a:p>
                    <a:p>
                      <a:pPr algn="ctr"/>
                      <a:r>
                        <a:rPr lang="en-US" baseline="0" dirty="0" smtClean="0"/>
                        <a:t>Multi-Round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Skew</a:t>
                      </a:r>
                    </a:p>
                    <a:p>
                      <a:pPr algn="ctr"/>
                      <a:r>
                        <a:rPr lang="en-US" dirty="0" smtClean="0"/>
                        <a:t>1 Round (𝞃*)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Skew</a:t>
                      </a:r>
                    </a:p>
                    <a:p>
                      <a:pPr algn="ctr"/>
                      <a:r>
                        <a:rPr lang="en-US" dirty="0" smtClean="0"/>
                        <a:t>1 Round </a:t>
                      </a:r>
                      <a:r>
                        <a:rPr lang="en-US" dirty="0" smtClean="0"/>
                        <a:t>(</a:t>
                      </a:r>
                      <a:r>
                        <a:rPr lang="el-GR" b="1" dirty="0" smtClean="0"/>
                        <a:t>ψ</a:t>
                      </a:r>
                      <a:r>
                        <a:rPr lang="en-US" b="1" dirty="0" smtClean="0"/>
                        <a:t>*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45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𝞃* = 3/2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/>
                        <a:t>2/3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ψ</a:t>
                      </a:r>
                      <a:r>
                        <a:rPr lang="en-US" b="1" dirty="0" smtClean="0"/>
                        <a:t>* </a:t>
                      </a:r>
                      <a:r>
                        <a:rPr lang="en-US" dirty="0" smtClean="0"/>
                        <a:t>= </a:t>
                      </a:r>
                      <a:r>
                        <a:rPr lang="en-US" dirty="0" smtClean="0"/>
                        <a:t>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/>
                        <a:t>1/2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3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𝞃* = 1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ψ</a:t>
                      </a:r>
                      <a:r>
                        <a:rPr lang="en-US" b="1" dirty="0" smtClean="0"/>
                        <a:t>* </a:t>
                      </a:r>
                      <a:r>
                        <a:rPr lang="en-US" dirty="0" smtClean="0"/>
                        <a:t>= </a:t>
                      </a:r>
                      <a:r>
                        <a:rPr lang="en-US" dirty="0" smtClean="0"/>
                        <a:t>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/>
                        <a:t>1/2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3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𝞃* = 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/>
                        <a:t>1/2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l-GR" b="1" dirty="0" smtClean="0"/>
                        <a:t>ψ</a:t>
                      </a:r>
                      <a:r>
                        <a:rPr lang="en-US" b="1" dirty="0" smtClean="0"/>
                        <a:t>* </a:t>
                      </a:r>
                      <a:r>
                        <a:rPr lang="en-US" dirty="0" smtClean="0"/>
                        <a:t>= </a:t>
                      </a:r>
                      <a:r>
                        <a:rPr lang="en-US" dirty="0" smtClean="0"/>
                        <a:t>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/>
                        <a:t>1/2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578837" y="1795428"/>
            <a:ext cx="1369420" cy="1118354"/>
            <a:chOff x="3653391" y="3693044"/>
            <a:chExt cx="1369420" cy="1118354"/>
          </a:xfrm>
        </p:grpSpPr>
        <p:cxnSp>
          <p:nvCxnSpPr>
            <p:cNvPr id="31" name="Straight Connector 30"/>
            <p:cNvCxnSpPr>
              <a:endCxn id="33" idx="0"/>
            </p:cNvCxnSpPr>
            <p:nvPr/>
          </p:nvCxnSpPr>
          <p:spPr>
            <a:xfrm flipH="1">
              <a:off x="3782707" y="4062376"/>
              <a:ext cx="426078" cy="37969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208785" y="3693044"/>
              <a:ext cx="25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x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53391" y="4442066"/>
              <a:ext cx="25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y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64179" y="4442066"/>
              <a:ext cx="25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z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35" name="Straight Connector 34"/>
            <p:cNvCxnSpPr>
              <a:endCxn id="34" idx="0"/>
            </p:cNvCxnSpPr>
            <p:nvPr/>
          </p:nvCxnSpPr>
          <p:spPr>
            <a:xfrm>
              <a:off x="4467417" y="4062376"/>
              <a:ext cx="426078" cy="37969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3" idx="3"/>
              <a:endCxn id="34" idx="1"/>
            </p:cNvCxnSpPr>
            <p:nvPr/>
          </p:nvCxnSpPr>
          <p:spPr>
            <a:xfrm>
              <a:off x="3912023" y="4626732"/>
              <a:ext cx="8521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71813" y="3108873"/>
            <a:ext cx="1791226" cy="369332"/>
            <a:chOff x="89532" y="3169148"/>
            <a:chExt cx="1791226" cy="369332"/>
          </a:xfrm>
        </p:grpSpPr>
        <p:sp>
          <p:nvSpPr>
            <p:cNvPr id="39" name="TextBox 38"/>
            <p:cNvSpPr txBox="1"/>
            <p:nvPr/>
          </p:nvSpPr>
          <p:spPr>
            <a:xfrm>
              <a:off x="89532" y="3169148"/>
              <a:ext cx="270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x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40" name="Straight Connector 39"/>
            <p:cNvCxnSpPr>
              <a:stCxn id="39" idx="3"/>
              <a:endCxn id="45" idx="1"/>
            </p:cNvCxnSpPr>
            <p:nvPr/>
          </p:nvCxnSpPr>
          <p:spPr>
            <a:xfrm>
              <a:off x="359921" y="3353814"/>
              <a:ext cx="490029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6" idx="1"/>
              <a:endCxn id="45" idx="3"/>
            </p:cNvCxnSpPr>
            <p:nvPr/>
          </p:nvCxnSpPr>
          <p:spPr>
            <a:xfrm flipH="1">
              <a:off x="1120339" y="3353814"/>
              <a:ext cx="4900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49950" y="3169148"/>
              <a:ext cx="270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y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0369" y="3169148"/>
              <a:ext cx="270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z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49148" y="3720603"/>
            <a:ext cx="2009513" cy="784684"/>
            <a:chOff x="-36206" y="4354898"/>
            <a:chExt cx="2009513" cy="784684"/>
          </a:xfrm>
        </p:grpSpPr>
        <p:grpSp>
          <p:nvGrpSpPr>
            <p:cNvPr id="49" name="Group 48"/>
            <p:cNvGrpSpPr/>
            <p:nvPr/>
          </p:nvGrpSpPr>
          <p:grpSpPr>
            <a:xfrm>
              <a:off x="217188" y="4354898"/>
              <a:ext cx="1502725" cy="402394"/>
              <a:chOff x="609600" y="4717065"/>
              <a:chExt cx="1502725" cy="40239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701961" y="4717065"/>
                <a:ext cx="410364" cy="4023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Arial"/>
                  </a:rPr>
                  <a:t>y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09600" y="4717065"/>
                <a:ext cx="410364" cy="4023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Arial"/>
                  </a:rPr>
                  <a:t>x</a:t>
                </a:r>
              </a:p>
            </p:txBody>
          </p:sp>
          <p:cxnSp>
            <p:nvCxnSpPr>
              <p:cNvPr id="54" name="Straight Connector 53"/>
              <p:cNvCxnSpPr>
                <a:stCxn id="53" idx="6"/>
                <a:endCxn id="51" idx="2"/>
              </p:cNvCxnSpPr>
              <p:nvPr/>
            </p:nvCxnSpPr>
            <p:spPr>
              <a:xfrm>
                <a:off x="1019964" y="4918262"/>
                <a:ext cx="68199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-36206" y="4770250"/>
              <a:ext cx="2009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R(x),S(x, y),T(y) 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110744" y="2037812"/>
            <a:ext cx="58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≤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10744" y="3108873"/>
            <a:ext cx="58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≤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10744" y="4145790"/>
            <a:ext cx="58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≤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22566" y="2022472"/>
            <a:ext cx="58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≤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22566" y="3093533"/>
            <a:ext cx="58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≤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22566" y="4130450"/>
            <a:ext cx="58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/>
              </a:rPr>
              <a:t>≤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9637" y="1814272"/>
            <a:ext cx="84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  <a:latin typeface="Arial"/>
              </a:rPr>
              <a:t> </a:t>
            </a:r>
            <a:r>
              <a:rPr lang="en-US" b="1" i="1" dirty="0">
                <a:solidFill>
                  <a:srgbClr val="0000FF"/>
                </a:solidFill>
                <a:latin typeface="Arial"/>
              </a:rPr>
              <a:t>𝞺</a:t>
            </a:r>
            <a:r>
              <a:rPr lang="en-US" b="1" i="1" dirty="0" smtClean="0">
                <a:solidFill>
                  <a:srgbClr val="0000FF"/>
                </a:solidFill>
                <a:latin typeface="Arial"/>
              </a:rPr>
              <a:t>* =</a:t>
            </a:r>
            <a:endParaRPr lang="en-US" b="1" i="1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68124" y="2878998"/>
            <a:ext cx="70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  <a:latin typeface="Arial"/>
              </a:rPr>
              <a:t> </a:t>
            </a:r>
            <a:r>
              <a:rPr lang="en-US" b="1" i="1" dirty="0">
                <a:solidFill>
                  <a:srgbClr val="0000FF"/>
                </a:solidFill>
                <a:latin typeface="Arial"/>
              </a:rPr>
              <a:t>𝞺</a:t>
            </a:r>
            <a:r>
              <a:rPr lang="en-US" b="1" i="1" dirty="0" smtClean="0">
                <a:solidFill>
                  <a:srgbClr val="0000FF"/>
                </a:solidFill>
                <a:latin typeface="Arial"/>
              </a:rPr>
              <a:t>* =</a:t>
            </a:r>
            <a:endParaRPr lang="en-US" b="1" i="1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93695" y="4181501"/>
            <a:ext cx="107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  <a:latin typeface="Arial"/>
              </a:rPr>
              <a:t> </a:t>
            </a:r>
            <a:r>
              <a:rPr lang="en-US" b="1" i="1" dirty="0">
                <a:solidFill>
                  <a:srgbClr val="0000FF"/>
                </a:solidFill>
                <a:latin typeface="Arial"/>
              </a:rPr>
              <a:t>𝞺</a:t>
            </a:r>
            <a:r>
              <a:rPr lang="en-US" b="1" i="1" dirty="0" smtClean="0">
                <a:solidFill>
                  <a:srgbClr val="0000FF"/>
                </a:solidFill>
                <a:latin typeface="Arial"/>
              </a:rPr>
              <a:t>* = 1</a:t>
            </a:r>
            <a:endParaRPr lang="en-US" b="1" i="1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0220" y="4689976"/>
            <a:ext cx="8844631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/>
              </a:rPr>
              <a:t>No Skew, Multi </a:t>
            </a:r>
            <a:r>
              <a:rPr lang="en-US" sz="2800" dirty="0" smtClean="0">
                <a:solidFill>
                  <a:srgbClr val="FF0000"/>
                </a:solidFill>
                <a:latin typeface="Arial"/>
              </a:rPr>
              <a:t>Rounds </a:t>
            </a:r>
            <a:r>
              <a:rPr lang="en-US" sz="2800" dirty="0" smtClean="0">
                <a:latin typeface="Arial"/>
              </a:rPr>
              <a:t>=&gt; Easy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9637" y="5880650"/>
            <a:ext cx="4507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/>
              </a:rPr>
              <a:t>Tight for only </a:t>
            </a:r>
            <a:r>
              <a:rPr lang="en-US" sz="2400" dirty="0">
                <a:solidFill>
                  <a:srgbClr val="FF0000"/>
                </a:solidFill>
                <a:latin typeface="Arial"/>
              </a:rPr>
              <a:t>some q</a:t>
            </a:r>
            <a:r>
              <a:rPr lang="en-US" sz="2400" dirty="0" smtClean="0">
                <a:solidFill>
                  <a:srgbClr val="FF0000"/>
                </a:solidFill>
                <a:latin typeface="Arial"/>
              </a:rPr>
              <a:t>ueries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</a:rPr>
              <a:t>General q</a:t>
            </a:r>
            <a:r>
              <a:rPr lang="en-US" sz="2400" dirty="0" smtClean="0">
                <a:solidFill>
                  <a:srgbClr val="FF0000"/>
                </a:solidFill>
                <a:latin typeface="Arial"/>
              </a:rPr>
              <a:t>ueries </a:t>
            </a:r>
            <a:r>
              <a:rPr lang="en-US" sz="2400" dirty="0">
                <a:solidFill>
                  <a:srgbClr val="FF0000"/>
                </a:solidFill>
                <a:latin typeface="Arial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Arial"/>
              </a:rPr>
              <a:t>pen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220" y="5880650"/>
            <a:ext cx="2233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Arial"/>
              </a:rPr>
              <a:t>AGM </a:t>
            </a:r>
            <a:r>
              <a:rPr lang="en-US" sz="2400" dirty="0">
                <a:solidFill>
                  <a:srgbClr val="008000"/>
                </a:solidFill>
                <a:latin typeface="Arial"/>
              </a:rPr>
              <a:t>b</a:t>
            </a:r>
            <a:r>
              <a:rPr lang="en-US" sz="2400" dirty="0" smtClean="0">
                <a:solidFill>
                  <a:srgbClr val="008000"/>
                </a:solidFill>
                <a:latin typeface="Arial"/>
              </a:rPr>
              <a:t>ound</a:t>
            </a:r>
            <a:r>
              <a:rPr lang="en-US" sz="2400" i="1" dirty="0" smtClean="0">
                <a:solidFill>
                  <a:srgbClr val="008000"/>
                </a:solidFill>
                <a:latin typeface="Arial"/>
              </a:rPr>
              <a:t> </a:t>
            </a:r>
            <a:r>
              <a:rPr lang="en-US" sz="2400" b="1" i="1" dirty="0">
                <a:solidFill>
                  <a:srgbClr val="008000"/>
                </a:solidFill>
                <a:latin typeface="Arial"/>
              </a:rPr>
              <a:t>𝞺*</a:t>
            </a:r>
          </a:p>
          <a:p>
            <a:r>
              <a:rPr lang="en-US" sz="2400" i="1" dirty="0">
                <a:solidFill>
                  <a:srgbClr val="008000"/>
                </a:solidFill>
                <a:latin typeface="Arial"/>
              </a:rPr>
              <a:t>1 ≤ 𝞺*, 𝞃</a:t>
            </a:r>
            <a:r>
              <a:rPr lang="en-US" sz="2400" i="1" dirty="0" smtClean="0">
                <a:solidFill>
                  <a:srgbClr val="008000"/>
                </a:solidFill>
                <a:latin typeface="Arial"/>
              </a:rPr>
              <a:t>* </a:t>
            </a:r>
            <a:r>
              <a:rPr lang="en-US" sz="2400" i="1" baseline="30000" dirty="0" smtClean="0">
                <a:solidFill>
                  <a:srgbClr val="008000"/>
                </a:solidFill>
                <a:latin typeface="Arial"/>
              </a:rPr>
              <a:t> </a:t>
            </a:r>
            <a:r>
              <a:rPr lang="en-US" sz="2400" i="1" dirty="0">
                <a:solidFill>
                  <a:srgbClr val="008000"/>
                </a:solidFill>
                <a:latin typeface="Arial"/>
              </a:rPr>
              <a:t>≤ </a:t>
            </a:r>
            <a:r>
              <a:rPr lang="el-GR" sz="2400" b="1" i="1" dirty="0" smtClean="0">
                <a:solidFill>
                  <a:srgbClr val="008000"/>
                </a:solidFill>
                <a:latin typeface="Arial"/>
              </a:rPr>
              <a:t>ψ</a:t>
            </a:r>
            <a:r>
              <a:rPr lang="en-US" sz="2400" b="1" dirty="0" smtClean="0">
                <a:solidFill>
                  <a:srgbClr val="008000"/>
                </a:solidFill>
                <a:latin typeface="Arial"/>
              </a:rPr>
              <a:t>*</a:t>
            </a:r>
            <a:endParaRPr lang="en-US" sz="2400" b="1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95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7" grpId="0"/>
      <p:bldP spid="67" grpId="0"/>
      <p:bldP spid="70" grpId="0"/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Background: AGM Bound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8" name="Content Placeholder 3"/>
          <p:cNvSpPr txBox="1">
            <a:spLocks/>
          </p:cNvSpPr>
          <p:nvPr/>
        </p:nvSpPr>
        <p:spPr>
          <a:xfrm>
            <a:off x="0" y="767070"/>
            <a:ext cx="9144000" cy="751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660"/>
              </a:lnSpc>
            </a:pPr>
            <a:r>
              <a:rPr lang="en-US" sz="2600" dirty="0" smtClean="0">
                <a:solidFill>
                  <a:prstClr val="black"/>
                </a:solidFill>
                <a:latin typeface="Arial"/>
                <a:cs typeface="Arial"/>
              </a:rPr>
              <a:t>Given Q: </a:t>
            </a:r>
            <a:r>
              <a:rPr lang="en-US" sz="2600" dirty="0" smtClean="0">
                <a:solidFill>
                  <a:srgbClr val="0432FF"/>
                </a:solidFill>
                <a:latin typeface="Arial"/>
                <a:cs typeface="Arial"/>
              </a:rPr>
              <a:t>R</a:t>
            </a:r>
            <a:r>
              <a:rPr lang="en-US" sz="2800" baseline="-25000" dirty="0">
                <a:solidFill>
                  <a:srgbClr val="0432FF"/>
                </a:solidFill>
                <a:latin typeface="Arial"/>
                <a:cs typeface="Arial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Arial"/>
                <a:cs typeface="Arial"/>
              </a:rPr>
              <a:t>⋈ </a:t>
            </a:r>
            <a:r>
              <a:rPr lang="mr-IN" sz="2600" dirty="0" smtClean="0">
                <a:solidFill>
                  <a:prstClr val="black"/>
                </a:solidFill>
                <a:latin typeface="Mangal"/>
                <a:cs typeface="Arial"/>
              </a:rPr>
              <a:t>…</a:t>
            </a:r>
            <a:r>
              <a:rPr lang="en-US" sz="2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Arial"/>
                <a:cs typeface="Arial"/>
              </a:rPr>
              <a:t>⋈</a:t>
            </a: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0432FF"/>
                </a:solidFill>
                <a:latin typeface="Arial"/>
                <a:cs typeface="Arial"/>
              </a:rPr>
              <a:t>R</a:t>
            </a:r>
            <a:r>
              <a:rPr lang="en-US" sz="2600" baseline="-25000" dirty="0" err="1" smtClean="0">
                <a:solidFill>
                  <a:srgbClr val="0432FF"/>
                </a:solidFill>
                <a:latin typeface="Arial"/>
                <a:cs typeface="Arial"/>
              </a:rPr>
              <a:t>n</a:t>
            </a:r>
            <a:r>
              <a:rPr lang="en-US" sz="2600" dirty="0" smtClean="0">
                <a:solidFill>
                  <a:prstClr val="black"/>
                </a:solidFill>
                <a:latin typeface="Arial"/>
                <a:cs typeface="Arial"/>
              </a:rPr>
              <a:t>, what’s the max size of |OUT|?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659" y="1626020"/>
            <a:ext cx="9080682" cy="13477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noAutofit/>
          </a:bodyPr>
          <a:lstStyle/>
          <a:p>
            <a:pPr>
              <a:lnSpc>
                <a:spcPts val="4620"/>
              </a:lnSpc>
            </a:pPr>
            <a:r>
              <a:rPr lang="en-US" sz="2500" dirty="0" smtClean="0">
                <a:solidFill>
                  <a:prstClr val="black"/>
                </a:solidFill>
                <a:latin typeface="Arial"/>
                <a:cs typeface="Arial"/>
              </a:rPr>
              <a:t>Assume |</a:t>
            </a:r>
            <a:r>
              <a:rPr lang="en-US" sz="2500" dirty="0" err="1" smtClean="0">
                <a:solidFill>
                  <a:srgbClr val="0432FF"/>
                </a:solidFill>
                <a:latin typeface="Arial"/>
                <a:cs typeface="Arial"/>
              </a:rPr>
              <a:t>R</a:t>
            </a:r>
            <a:r>
              <a:rPr lang="en-US" sz="2500" baseline="-25000" dirty="0" err="1" smtClean="0">
                <a:solidFill>
                  <a:srgbClr val="0432FF"/>
                </a:solidFill>
                <a:latin typeface="Arial"/>
                <a:cs typeface="Arial"/>
              </a:rPr>
              <a:t>i</a:t>
            </a:r>
            <a:r>
              <a:rPr lang="en-US" sz="2500" dirty="0" smtClean="0">
                <a:solidFill>
                  <a:prstClr val="black"/>
                </a:solidFill>
                <a:latin typeface="Arial"/>
                <a:cs typeface="Arial"/>
              </a:rPr>
              <a:t>| are equal. Let			 be a fractional edge cover:</a:t>
            </a:r>
          </a:p>
          <a:p>
            <a:pPr algn="ctr">
              <a:lnSpc>
                <a:spcPts val="4620"/>
              </a:lnSpc>
            </a:pPr>
            <a:r>
              <a:rPr lang="en-US" sz="2500" dirty="0">
                <a:solidFill>
                  <a:prstClr val="black"/>
                </a:solidFill>
                <a:latin typeface="Arial"/>
                <a:cs typeface="Arial"/>
              </a:rPr>
              <a:t>Then: </a:t>
            </a:r>
            <a:r>
              <a:rPr lang="en-US" sz="2500" dirty="0" err="1" smtClean="0">
                <a:solidFill>
                  <a:prstClr val="white"/>
                </a:solidFill>
                <a:latin typeface="Arial"/>
                <a:cs typeface="Arial"/>
              </a:rPr>
              <a:t>dddddddddd</a:t>
            </a:r>
            <a:endParaRPr lang="en-US" sz="25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610805"/>
              </p:ext>
            </p:extLst>
          </p:nvPr>
        </p:nvGraphicFramePr>
        <p:xfrm>
          <a:off x="3897841" y="1786467"/>
          <a:ext cx="1305129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5" name="Equation" r:id="rId4" imgW="723900" imgH="241300" progId="Equation.3">
                  <p:embed/>
                </p:oleObj>
              </mc:Choice>
              <mc:Fallback>
                <p:oleObj name="Equation" r:id="rId4" imgW="723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7841" y="1786467"/>
                        <a:ext cx="1305129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393341" y="3142626"/>
            <a:ext cx="2357318" cy="1086909"/>
            <a:chOff x="3457985" y="3142626"/>
            <a:chExt cx="2357318" cy="1086909"/>
          </a:xfrm>
        </p:grpSpPr>
        <p:grpSp>
          <p:nvGrpSpPr>
            <p:cNvPr id="36" name="Group 35"/>
            <p:cNvGrpSpPr/>
            <p:nvPr/>
          </p:nvGrpSpPr>
          <p:grpSpPr>
            <a:xfrm>
              <a:off x="3516142" y="3142626"/>
              <a:ext cx="2140247" cy="587390"/>
              <a:chOff x="609600" y="4717065"/>
              <a:chExt cx="1502725" cy="402394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701961" y="4717065"/>
                <a:ext cx="410364" cy="4023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Arial"/>
                  </a:rPr>
                  <a:t>y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09600" y="4717065"/>
                <a:ext cx="410364" cy="4023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Arial"/>
                  </a:rPr>
                  <a:t>x</a:t>
                </a:r>
              </a:p>
            </p:txBody>
          </p:sp>
          <p:cxnSp>
            <p:nvCxnSpPr>
              <p:cNvPr id="41" name="Straight Connector 40"/>
              <p:cNvCxnSpPr>
                <a:stCxn id="40" idx="6"/>
                <a:endCxn id="39" idx="2"/>
              </p:cNvCxnSpPr>
              <p:nvPr/>
            </p:nvCxnSpPr>
            <p:spPr>
              <a:xfrm>
                <a:off x="1019964" y="4918262"/>
                <a:ext cx="68199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3457985" y="3798648"/>
              <a:ext cx="7386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0432FF"/>
                  </a:solidFill>
                  <a:latin typeface="Arial"/>
                </a:rPr>
                <a:t>R</a:t>
              </a:r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(x)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93462" y="3798648"/>
              <a:ext cx="10977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0432FF"/>
                  </a:solidFill>
                  <a:latin typeface="Arial"/>
                </a:rPr>
                <a:t>S</a:t>
              </a:r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(x, y) 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10853" y="3798648"/>
              <a:ext cx="8044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0432FF"/>
                  </a:solidFill>
                  <a:latin typeface="Arial"/>
                </a:rPr>
                <a:t>T</a:t>
              </a:r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(y) 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089876" y="3237573"/>
            <a:ext cx="1526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8000"/>
                </a:solidFill>
                <a:latin typeface="Arial"/>
                <a:cs typeface="Arial"/>
              </a:rPr>
              <a:t>𝞺* = 1</a:t>
            </a:r>
            <a:endParaRPr lang="en-US" sz="2600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18842" y="6412151"/>
            <a:ext cx="2133600" cy="365125"/>
          </a:xfrm>
        </p:spPr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897869"/>
              </p:ext>
            </p:extLst>
          </p:nvPr>
        </p:nvGraphicFramePr>
        <p:xfrm>
          <a:off x="4118201" y="2272983"/>
          <a:ext cx="197167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6" name="Equation" r:id="rId6" imgW="825500" imgH="241300" progId="Equation.3">
                  <p:embed/>
                </p:oleObj>
              </mc:Choice>
              <mc:Fallback>
                <p:oleObj name="Equation" r:id="rId6" imgW="825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8201" y="2272983"/>
                        <a:ext cx="1971675" cy="63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221033"/>
              </p:ext>
            </p:extLst>
          </p:nvPr>
        </p:nvGraphicFramePr>
        <p:xfrm>
          <a:off x="6241472" y="3822709"/>
          <a:ext cx="1909762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7" name="Equation" r:id="rId8" imgW="800100" imgH="241300" progId="Equation.3">
                  <p:embed/>
                </p:oleObj>
              </mc:Choice>
              <mc:Fallback>
                <p:oleObj name="Equation" r:id="rId8" imgW="800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41472" y="3822709"/>
                        <a:ext cx="1909762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988579" y="4787861"/>
            <a:ext cx="7826644" cy="139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𝞺* : weight </a:t>
            </a: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minimum </a:t>
            </a: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fractional edge cover</a:t>
            </a: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306498"/>
              </p:ext>
            </p:extLst>
          </p:nvPr>
        </p:nvGraphicFramePr>
        <p:xfrm>
          <a:off x="3766027" y="5423172"/>
          <a:ext cx="2033841" cy="63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8" name="Equation" r:id="rId10" imgW="850900" imgH="241300" progId="Equation.3">
                  <p:embed/>
                </p:oleObj>
              </mc:Choice>
              <mc:Fallback>
                <p:oleObj name="Equation" r:id="rId10" imgW="850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66027" y="5423172"/>
                        <a:ext cx="2033841" cy="630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553185" y="42622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56904" y="4259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00FF"/>
                </a:solidFill>
              </a:rPr>
              <a:t>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60623" y="4259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048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9" grpId="0"/>
      <p:bldP spid="29" grpId="1"/>
      <p:bldP spid="35" grpId="0"/>
      <p:bldP spid="35" grpId="1"/>
      <p:bldP spid="45" grpId="0"/>
      <p:bldP spid="45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Arial"/>
              </a:rPr>
              <a:t>Multi-round Communication LB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0" y="1026058"/>
            <a:ext cx="9144000" cy="730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660"/>
              </a:lnSpc>
              <a:spcBef>
                <a:spcPts val="24"/>
              </a:spcBef>
            </a:pPr>
            <a:r>
              <a:rPr lang="en-US" sz="2400" dirty="0" smtClean="0">
                <a:solidFill>
                  <a:prstClr val="black"/>
                </a:solidFill>
                <a:latin typeface="Arial Body"/>
                <a:cs typeface="Arial Body"/>
              </a:rPr>
              <a:t>	Simple </a:t>
            </a:r>
            <a:r>
              <a:rPr lang="en-US" sz="2400" dirty="0" smtClean="0">
                <a:solidFill>
                  <a:prstClr val="black"/>
                </a:solidFill>
                <a:latin typeface="Arial Body"/>
                <a:cs typeface="Arial Body"/>
              </a:rPr>
              <a:t>counting </a:t>
            </a:r>
            <a:r>
              <a:rPr lang="en-US" sz="2400" dirty="0" smtClean="0">
                <a:solidFill>
                  <a:prstClr val="black"/>
                </a:solidFill>
                <a:latin typeface="Arial Body"/>
                <a:cs typeface="Arial Body"/>
              </a:rPr>
              <a:t>argument!</a:t>
            </a:r>
            <a:endParaRPr lang="en-US" sz="2400" dirty="0" smtClean="0">
              <a:solidFill>
                <a:prstClr val="black"/>
              </a:solidFill>
              <a:latin typeface="Arial Body"/>
              <a:cs typeface="Arial Body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3376" y="1943205"/>
            <a:ext cx="8024687" cy="2281237"/>
            <a:chOff x="513592" y="1958219"/>
            <a:chExt cx="8024687" cy="2643957"/>
          </a:xfrm>
        </p:grpSpPr>
        <p:sp>
          <p:nvSpPr>
            <p:cNvPr id="5" name="Rectangle 4"/>
            <p:cNvSpPr/>
            <p:nvPr/>
          </p:nvSpPr>
          <p:spPr>
            <a:xfrm>
              <a:off x="513592" y="2346420"/>
              <a:ext cx="1971175" cy="20666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 rot="5400000">
              <a:off x="5105398" y="249874"/>
              <a:ext cx="873122" cy="5833894"/>
            </a:xfrm>
            <a:prstGeom prst="downArrow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75655" y="3039820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12935" y="3039820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897840" y="3039820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20870" y="3039820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414430" y="3039820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822365" y="3039820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407270" y="3039820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992178" y="3039820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404784" y="2806457"/>
              <a:ext cx="0" cy="13604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173960" y="2806457"/>
              <a:ext cx="0" cy="143986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753570" y="2827910"/>
              <a:ext cx="0" cy="142080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775655" y="4232844"/>
              <a:ext cx="1654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Round 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55746" y="4232844"/>
              <a:ext cx="1928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Round 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46160" y="4232844"/>
              <a:ext cx="1246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 Round 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37105" y="4160077"/>
              <a:ext cx="475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…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39560" y="2925558"/>
              <a:ext cx="475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…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768599" y="2018542"/>
              <a:ext cx="1654526" cy="724416"/>
              <a:chOff x="2231319" y="355084"/>
              <a:chExt cx="1654526" cy="724416"/>
            </a:xfrm>
          </p:grpSpPr>
          <p:sp>
            <p:nvSpPr>
              <p:cNvPr id="25" name="Right Brace 24"/>
              <p:cNvSpPr/>
              <p:nvPr/>
            </p:nvSpPr>
            <p:spPr>
              <a:xfrm rot="16200000">
                <a:off x="2894613" y="141359"/>
                <a:ext cx="327938" cy="1548343"/>
              </a:xfrm>
              <a:prstGeom prst="rightBrace">
                <a:avLst>
                  <a:gd name="adj1" fmla="val 56808"/>
                  <a:gd name="adj2" fmla="val 48975"/>
                </a:avLst>
              </a:prstGeom>
              <a:ln cap="rnd">
                <a:solidFill>
                  <a:schemeClr val="tx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31319" y="355084"/>
                <a:ext cx="1654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Arial"/>
                  </a:rPr>
                  <a:t> L tuples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496150" y="2012192"/>
              <a:ext cx="1654526" cy="724416"/>
              <a:chOff x="2231319" y="355084"/>
              <a:chExt cx="1654526" cy="724416"/>
            </a:xfrm>
          </p:grpSpPr>
          <p:sp>
            <p:nvSpPr>
              <p:cNvPr id="28" name="Right Brace 27"/>
              <p:cNvSpPr/>
              <p:nvPr/>
            </p:nvSpPr>
            <p:spPr>
              <a:xfrm rot="16200000">
                <a:off x="2894613" y="141359"/>
                <a:ext cx="327938" cy="1548343"/>
              </a:xfrm>
              <a:prstGeom prst="rightBrace">
                <a:avLst>
                  <a:gd name="adj1" fmla="val 56808"/>
                  <a:gd name="adj2" fmla="val 48975"/>
                </a:avLst>
              </a:prstGeom>
              <a:ln cap="rnd">
                <a:solidFill>
                  <a:schemeClr val="tx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1319" y="355084"/>
                <a:ext cx="1654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Arial"/>
                  </a:rPr>
                  <a:t> L tuples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820254" y="1958219"/>
              <a:ext cx="1654526" cy="724416"/>
              <a:chOff x="2231319" y="355084"/>
              <a:chExt cx="1654526" cy="724416"/>
            </a:xfrm>
          </p:grpSpPr>
          <p:sp>
            <p:nvSpPr>
              <p:cNvPr id="31" name="Right Brace 30"/>
              <p:cNvSpPr/>
              <p:nvPr/>
            </p:nvSpPr>
            <p:spPr>
              <a:xfrm rot="16200000">
                <a:off x="2894613" y="141359"/>
                <a:ext cx="327938" cy="1548343"/>
              </a:xfrm>
              <a:prstGeom prst="rightBrace">
                <a:avLst>
                  <a:gd name="adj1" fmla="val 56808"/>
                  <a:gd name="adj2" fmla="val 48975"/>
                </a:avLst>
              </a:prstGeom>
              <a:ln cap="rnd">
                <a:solidFill>
                  <a:schemeClr val="tx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231319" y="355084"/>
                <a:ext cx="1654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Arial"/>
                  </a:rPr>
                  <a:t> L tuples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222985" y="2347109"/>
              <a:ext cx="475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…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 rot="16200000">
              <a:off x="5240070" y="969775"/>
              <a:ext cx="873122" cy="5723296"/>
            </a:xfrm>
            <a:prstGeom prst="downArrow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985206" y="3698632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585986" y="3698632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508673" y="3698632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093578" y="3698632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678483" y="3698632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120991" y="3698632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705896" y="3698632"/>
              <a:ext cx="419102" cy="23812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16200000">
              <a:off x="1241009" y="3194637"/>
              <a:ext cx="1939638" cy="3651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Network Card</a:t>
              </a: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2413" y="3160846"/>
              <a:ext cx="1403299" cy="428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Processor k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217869" y="4228477"/>
                <a:ext cx="8708263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460"/>
                  </a:lnSpc>
                </a:pPr>
                <a:r>
                  <a:rPr lang="en-US" sz="28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charset="0"/>
                        <a:cs typeface="Arial"/>
                      </a:rPr>
                      <m:t>𝑟</m:t>
                    </m:r>
                    <m:r>
                      <a:rPr lang="en-US" sz="2800" i="1" dirty="0" err="1">
                        <a:solidFill>
                          <a:srgbClr val="FF0000"/>
                        </a:solidFill>
                        <a:latin typeface="Cambria Math" charset="0"/>
                        <a:cs typeface="Arial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Arial"/>
                    <a:cs typeface="Arial"/>
                  </a:rPr>
                  <a:t> tuples,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we can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charset="0"/>
                            <a:cs typeface="Arial"/>
                          </a:rPr>
                          <m:t>(</m:t>
                        </m:r>
                        <m:r>
                          <a:rPr lang="en-US" sz="2800" i="1" dirty="0" err="1">
                            <a:solidFill>
                              <a:srgbClr val="0000FF"/>
                            </a:solidFill>
                            <a:latin typeface="Cambria Math" charset="0"/>
                            <a:cs typeface="Arial"/>
                          </a:rPr>
                          <m:t>𝑟</m:t>
                        </m:r>
                        <m:r>
                          <a:rPr lang="en-US" sz="2800" i="1" dirty="0" err="1">
                            <a:solidFill>
                              <a:srgbClr val="FF0000"/>
                            </a:solidFill>
                            <a:latin typeface="Cambria Math" charset="0"/>
                            <a:cs typeface="Arial"/>
                          </a:rPr>
                          <m:t>𝐿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charset="0"/>
                            <a:cs typeface="Arial"/>
                          </a:rPr>
                          <m:t>)</m:t>
                        </m:r>
                      </m:e>
                      <m:sup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l-GR" sz="2800" b="1" i="1" dirty="0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cs typeface="Arial"/>
                              </a:rPr>
                              <m:t>𝝆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cs typeface="Arial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charset="0"/>
                        <a:cs typeface="Arial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tuples</a:t>
                </a:r>
                <a:r>
                  <a:rPr lang="en-US" sz="28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:</a:t>
                </a:r>
              </a:p>
              <a:p>
                <a:pPr algn="ctr">
                  <a:lnSpc>
                    <a:spcPts val="4460"/>
                  </a:lnSpc>
                </a:pPr>
                <a:r>
                  <a:rPr lang="en-US" sz="28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So: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charset="0"/>
                        <a:cs typeface="Arial"/>
                      </a:rPr>
                      <m:t>𝑝</m:t>
                    </m:r>
                    <m:sSup>
                      <m:sSup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charset="0"/>
                            <a:cs typeface="Arial"/>
                          </a:rPr>
                          <m:t>(</m:t>
                        </m:r>
                        <m:r>
                          <a:rPr lang="en-US" sz="2800" i="1" dirty="0" err="1">
                            <a:solidFill>
                              <a:srgbClr val="0000FF"/>
                            </a:solidFill>
                            <a:latin typeface="Cambria Math" charset="0"/>
                            <a:cs typeface="Arial"/>
                          </a:rPr>
                          <m:t>𝑟</m:t>
                        </m:r>
                        <m:r>
                          <a:rPr lang="en-US" sz="2800" i="1" dirty="0" err="1">
                            <a:solidFill>
                              <a:srgbClr val="FF0000"/>
                            </a:solidFill>
                            <a:latin typeface="Cambria Math" charset="0"/>
                            <a:cs typeface="Arial"/>
                          </a:rPr>
                          <m:t>𝐿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charset="0"/>
                            <a:cs typeface="Arial"/>
                          </a:rPr>
                          <m:t>)</m:t>
                        </m:r>
                      </m:e>
                      <m:sup>
                        <m:sSup>
                          <m:sSupPr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l-GR" sz="2800" b="1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  <a:cs typeface="Arial"/>
                              </a:rPr>
                              <m:t>𝝆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  <a:cs typeface="Arial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charset="0"/>
                        <a:cs typeface="Arial"/>
                      </a:rPr>
                      <m:t>≥</m:t>
                    </m:r>
                    <m:sSup>
                      <m:sSup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cs typeface="Arial"/>
                          </a:rPr>
                          <m:t>𝐼𝑁</m:t>
                        </m:r>
                      </m:e>
                      <m:sup>
                        <m:sSup>
                          <m:sSupPr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l-GR" sz="2800" b="1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  <a:cs typeface="Arial"/>
                              </a:rPr>
                              <m:t>𝝆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  <a:cs typeface="Arial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charset="0"/>
                        <a:cs typeface="Arial"/>
                      </a:rPr>
                      <m:t>=&gt; 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charset="0"/>
                        <a:cs typeface="Arial"/>
                      </a:rPr>
                      <m:t>𝐿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charset="0"/>
                        <a:cs typeface="Arial"/>
                      </a:rPr>
                      <m:t> ≥ 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charset="0"/>
                        <a:cs typeface="Arial"/>
                      </a:rPr>
                      <m:t>𝑂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charset="0"/>
                        <a:cs typeface="Arial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charset="0"/>
                        <a:cs typeface="Arial"/>
                      </a:rPr>
                      <m:t>𝐼𝑁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charset="0"/>
                        <a:cs typeface="Arial"/>
                      </a:rPr>
                      <m:t>/(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charset="0"/>
                        <a:cs typeface="Arial"/>
                      </a:rPr>
                      <m:t>𝑟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charset="0"/>
                        <a:cs typeface="Arial"/>
                      </a:rPr>
                      <m:t>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cs typeface="Arial"/>
                          </a:rPr>
                          <m:t>𝑝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Arial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el-GR" sz="2800" b="1" i="1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Arial"/>
                                  </a:rPr>
                                  <m:t>𝝆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Arial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charset="0"/>
                        <a:cs typeface="Arial"/>
                      </a:rPr>
                      <m:t>))</m:t>
                    </m:r>
                  </m:oMath>
                </a14:m>
                <a:endParaRPr lang="en-US" sz="2800" dirty="0" smtClean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69" y="4228477"/>
                <a:ext cx="8708263" cy="1246495"/>
              </a:xfrm>
              <a:prstGeom prst="rect">
                <a:avLst/>
              </a:prstGeom>
              <a:blipFill rotWithShape="0"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1317356" y="5613512"/>
                <a:ext cx="6717426" cy="796449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46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Arial"/>
                    <a:cs typeface="Arial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charset="0"/>
                        <a:cs typeface="Arial"/>
                      </a:rPr>
                      <m:t>𝑟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charset="0"/>
                        <a:cs typeface="Arial"/>
                      </a:rPr>
                      <m:t> = 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charset="0"/>
                        <a:cs typeface="Arial"/>
                      </a:rPr>
                      <m:t>𝑂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charset="0"/>
                        <a:cs typeface="Arial"/>
                      </a:rPr>
                      <m:t>(1), 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charset="0"/>
                        <a:cs typeface="Arial"/>
                      </a:rPr>
                      <m:t>𝐿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charset="0"/>
                        <a:cs typeface="Arial"/>
                      </a:rPr>
                      <m:t> ≥ 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charset="0"/>
                        <a:cs typeface="Arial"/>
                      </a:rPr>
                      <m:t>𝑂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charset="0"/>
                        <a:cs typeface="Arial"/>
                      </a:rPr>
                      <m:t>(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charset="0"/>
                        <a:cs typeface="Arial"/>
                      </a:rPr>
                      <m:t>𝐼𝑁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charset="0"/>
                        <a:cs typeface="Arial"/>
                      </a:rPr>
                      <m:t>/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charset="0"/>
                            <a:cs typeface="Arial"/>
                          </a:rPr>
                          <m:t>𝑝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Arial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el-GR" sz="2800" b="1" i="1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Arial"/>
                                  </a:rPr>
                                  <m:t>𝝆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Arial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charset="0"/>
                        <a:cs typeface="Arial"/>
                      </a:rPr>
                      <m:t>)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356" y="5613512"/>
                <a:ext cx="6717426" cy="796449"/>
              </a:xfrm>
              <a:prstGeom prst="rect">
                <a:avLst/>
              </a:prstGeom>
              <a:blipFill rotWithShape="0">
                <a:blip r:embed="rId4"/>
                <a:stretch>
                  <a:fillRect b="-458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70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0408"/>
            <a:ext cx="9144000" cy="9373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  <a:latin typeface="Arial"/>
              </a:rPr>
              <a:t>Extreme No Skew Multi-Round: Easy Case</a:t>
            </a:r>
            <a:endParaRPr lang="en-US" sz="3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0" y="783864"/>
            <a:ext cx="9099248" cy="1639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ts val="466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Iterative binary joins at each round</a:t>
            </a:r>
          </a:p>
          <a:p>
            <a:pPr marL="457200" indent="-457200" algn="l">
              <a:lnSpc>
                <a:spcPts val="466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Ex: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0" y="4794294"/>
            <a:ext cx="9144000" cy="744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ts val="402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Any Q, with 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 = n-1 and optimal </a:t>
            </a:r>
            <a:r>
              <a:rPr lang="en-US" sz="2600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46600" y="1624451"/>
            <a:ext cx="3250075" cy="2619083"/>
            <a:chOff x="3546600" y="1624451"/>
            <a:chExt cx="3250075" cy="2619083"/>
          </a:xfrm>
        </p:grpSpPr>
        <p:sp>
          <p:nvSpPr>
            <p:cNvPr id="14" name="TextBox 13"/>
            <p:cNvSpPr txBox="1"/>
            <p:nvPr/>
          </p:nvSpPr>
          <p:spPr>
            <a:xfrm>
              <a:off x="3546600" y="3812647"/>
              <a:ext cx="11309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R(</a:t>
              </a:r>
              <a:r>
                <a:rPr lang="en-US" sz="2200" dirty="0" err="1" smtClean="0">
                  <a:solidFill>
                    <a:prstClr val="black"/>
                  </a:solidFill>
                  <a:latin typeface="Arial"/>
                </a:rPr>
                <a:t>x,y</a:t>
              </a:r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)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6357" y="3812647"/>
              <a:ext cx="11128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prstClr val="black"/>
                  </a:solidFill>
                  <a:latin typeface="Arial"/>
                </a:rPr>
                <a:t>S</a:t>
              </a:r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(y, </a:t>
              </a:r>
              <a:r>
                <a:rPr lang="en-US" sz="2200" dirty="0">
                  <a:solidFill>
                    <a:prstClr val="black"/>
                  </a:solidFill>
                  <a:latin typeface="Arial"/>
                </a:rPr>
                <a:t>z</a:t>
              </a:r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)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28738" y="2774542"/>
              <a:ext cx="10679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T(z, x)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17" name="Straight Connector 16"/>
            <p:cNvCxnSpPr>
              <a:stCxn id="14" idx="0"/>
              <a:endCxn id="21" idx="2"/>
            </p:cNvCxnSpPr>
            <p:nvPr/>
          </p:nvCxnSpPr>
          <p:spPr>
            <a:xfrm flipV="1">
              <a:off x="4112062" y="3205429"/>
              <a:ext cx="619050" cy="607218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819537" y="2774542"/>
              <a:ext cx="18231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TMP(x, y, z)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30" name="Straight Connector 29"/>
            <p:cNvCxnSpPr>
              <a:stCxn id="15" idx="0"/>
              <a:endCxn id="21" idx="2"/>
            </p:cNvCxnSpPr>
            <p:nvPr/>
          </p:nvCxnSpPr>
          <p:spPr>
            <a:xfrm flipH="1" flipV="1">
              <a:off x="4731112" y="3205429"/>
              <a:ext cx="481672" cy="607218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1" idx="0"/>
              <a:endCxn id="33" idx="2"/>
            </p:cNvCxnSpPr>
            <p:nvPr/>
          </p:nvCxnSpPr>
          <p:spPr>
            <a:xfrm flipV="1">
              <a:off x="4731112" y="2055338"/>
              <a:ext cx="950991" cy="719204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6" idx="0"/>
              <a:endCxn id="33" idx="2"/>
            </p:cNvCxnSpPr>
            <p:nvPr/>
          </p:nvCxnSpPr>
          <p:spPr>
            <a:xfrm flipH="1" flipV="1">
              <a:off x="5682103" y="2055338"/>
              <a:ext cx="580604" cy="719204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723778" y="1624451"/>
              <a:ext cx="19166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OUT(x, y, z)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697280" y="3443315"/>
            <a:ext cx="135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</a:rPr>
              <a:t>Round 1: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560023" y="2774542"/>
            <a:ext cx="2123633" cy="1501290"/>
          </a:xfrm>
          <a:prstGeom prst="round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881734" y="1613233"/>
            <a:ext cx="2837746" cy="1657359"/>
          </a:xfrm>
          <a:prstGeom prst="round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71031" y="1660820"/>
            <a:ext cx="1435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</a:rPr>
              <a:t>Round 2: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840712"/>
              </p:ext>
            </p:extLst>
          </p:nvPr>
        </p:nvGraphicFramePr>
        <p:xfrm>
          <a:off x="1311404" y="2560356"/>
          <a:ext cx="868904" cy="1854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69698"/>
                <a:gridCol w="39920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S(y,</a:t>
                      </a:r>
                      <a:r>
                        <a:rPr lang="en-US" u="none" baseline="0" dirty="0" smtClean="0">
                          <a:solidFill>
                            <a:srgbClr val="000000"/>
                          </a:solidFill>
                        </a:rPr>
                        <a:t> z</a:t>
                      </a:r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688627"/>
              </p:ext>
            </p:extLst>
          </p:nvPr>
        </p:nvGraphicFramePr>
        <p:xfrm>
          <a:off x="6942561" y="3261124"/>
          <a:ext cx="123774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" name="Equation" r:id="rId4" imgW="698500" imgH="444500" progId="Equation.3">
                  <p:embed/>
                </p:oleObj>
              </mc:Choice>
              <mc:Fallback>
                <p:oleObj name="Equation" r:id="rId4" imgW="69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42561" y="3261124"/>
                        <a:ext cx="1237745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803045"/>
              </p:ext>
            </p:extLst>
          </p:nvPr>
        </p:nvGraphicFramePr>
        <p:xfrm>
          <a:off x="7933885" y="1496082"/>
          <a:ext cx="1165363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" name="Equation" r:id="rId6" imgW="698500" imgH="444500" progId="Equation.3">
                  <p:embed/>
                </p:oleObj>
              </mc:Choice>
              <mc:Fallback>
                <p:oleObj name="Equation" r:id="rId6" imgW="69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33885" y="1496082"/>
                        <a:ext cx="1165363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1301455" y="1306787"/>
            <a:ext cx="1369420" cy="1118354"/>
            <a:chOff x="3653391" y="3693044"/>
            <a:chExt cx="1369420" cy="1118354"/>
          </a:xfrm>
        </p:grpSpPr>
        <p:cxnSp>
          <p:nvCxnSpPr>
            <p:cNvPr id="36" name="Straight Connector 35"/>
            <p:cNvCxnSpPr>
              <a:endCxn id="39" idx="0"/>
            </p:cNvCxnSpPr>
            <p:nvPr/>
          </p:nvCxnSpPr>
          <p:spPr>
            <a:xfrm flipH="1">
              <a:off x="3782707" y="4062376"/>
              <a:ext cx="426078" cy="37969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208785" y="3693044"/>
              <a:ext cx="25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x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53391" y="4442066"/>
              <a:ext cx="25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y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64179" y="4442066"/>
              <a:ext cx="25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z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41" name="Straight Connector 40"/>
            <p:cNvCxnSpPr>
              <a:endCxn id="40" idx="0"/>
            </p:cNvCxnSpPr>
            <p:nvPr/>
          </p:nvCxnSpPr>
          <p:spPr>
            <a:xfrm>
              <a:off x="4467417" y="4062376"/>
              <a:ext cx="426078" cy="37969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9" idx="3"/>
              <a:endCxn id="40" idx="1"/>
            </p:cNvCxnSpPr>
            <p:nvPr/>
          </p:nvCxnSpPr>
          <p:spPr>
            <a:xfrm>
              <a:off x="3912023" y="4626732"/>
              <a:ext cx="8521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60637"/>
              </p:ext>
            </p:extLst>
          </p:nvPr>
        </p:nvGraphicFramePr>
        <p:xfrm>
          <a:off x="197952" y="2560356"/>
          <a:ext cx="881516" cy="1854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69698"/>
                <a:gridCol w="41181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chemeClr val="tx1"/>
                          </a:solidFill>
                        </a:rPr>
                        <a:t>R(x,</a:t>
                      </a:r>
                      <a:r>
                        <a:rPr lang="en-US" u="none" baseline="0" dirty="0" smtClean="0">
                          <a:solidFill>
                            <a:schemeClr val="tx1"/>
                          </a:solidFill>
                        </a:rPr>
                        <a:t> y</a:t>
                      </a:r>
                      <a:r>
                        <a:rPr lang="en-US" u="none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509122"/>
              </p:ext>
            </p:extLst>
          </p:nvPr>
        </p:nvGraphicFramePr>
        <p:xfrm>
          <a:off x="2412243" y="2560356"/>
          <a:ext cx="868904" cy="1854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69698"/>
                <a:gridCol w="39920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T(z,</a:t>
                      </a:r>
                      <a:r>
                        <a:rPr lang="en-US" u="none" baseline="0" dirty="0" smtClean="0">
                          <a:solidFill>
                            <a:srgbClr val="000000"/>
                          </a:solidFill>
                        </a:rPr>
                        <a:t> x</a:t>
                      </a:r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89375" y="5809856"/>
            <a:ext cx="8765251" cy="89255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Intermediate relation sizes do not grow with binary joins</a:t>
            </a:r>
          </a:p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</a:rPr>
              <a:t>in the case of </a:t>
            </a:r>
            <a:r>
              <a:rPr lang="en-US" sz="2600" dirty="0" smtClean="0">
                <a:solidFill>
                  <a:srgbClr val="FF0000"/>
                </a:solidFill>
                <a:latin typeface="Arial"/>
              </a:rPr>
              <a:t>extreme </a:t>
            </a:r>
            <a:r>
              <a:rPr lang="en-US" sz="2600" dirty="0" smtClean="0">
                <a:solidFill>
                  <a:srgbClr val="FF0000"/>
                </a:solidFill>
                <a:latin typeface="Arial"/>
              </a:rPr>
              <a:t>no-skew</a:t>
            </a:r>
            <a:endParaRPr lang="en-US" sz="2600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825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6" grpId="0"/>
      <p:bldP spid="47" grpId="0" animBg="1"/>
      <p:bldP spid="50" grpId="0" animBg="1"/>
      <p:bldP spid="51" grpId="0"/>
      <p:bldP spid="3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 smtClean="0">
                <a:solidFill>
                  <a:prstClr val="black"/>
                </a:solidFill>
                <a:latin typeface="Arial"/>
              </a:rPr>
              <a:t>Skew Multi-Round: Hard Case (1)</a:t>
            </a:r>
            <a:endParaRPr lang="en-US" sz="3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0" y="839026"/>
            <a:ext cx="9144000" cy="730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algn="l">
              <a:lnSpc>
                <a:spcPts val="5660"/>
              </a:lnSpc>
              <a:spcBef>
                <a:spcPts val="24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Iterative binary </a:t>
            </a: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joins</a:t>
            </a:r>
            <a:r>
              <a:rPr lang="en-US" sz="2800" dirty="0" smtClean="0">
                <a:solidFill>
                  <a:prstClr val="black"/>
                </a:solidFill>
                <a:latin typeface="Arial Body"/>
                <a:cs typeface="Arial Body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Arial Body"/>
                <a:cs typeface="Arial Body"/>
              </a:rPr>
              <a:t>if Q decomposes into </a:t>
            </a:r>
            <a:r>
              <a:rPr lang="en-US" sz="2800" i="1" dirty="0" err="1" smtClean="0">
                <a:solidFill>
                  <a:srgbClr val="FF0000"/>
                </a:solidFill>
                <a:latin typeface="Arial Body"/>
                <a:cs typeface="Arial Body"/>
              </a:rPr>
              <a:t>semijoins</a:t>
            </a:r>
            <a:endParaRPr lang="en-US" sz="2800" i="1" dirty="0" smtClean="0">
              <a:solidFill>
                <a:srgbClr val="FF0000"/>
              </a:solidFill>
              <a:latin typeface="Arial Body"/>
              <a:cs typeface="Arial Body"/>
            </a:endParaRPr>
          </a:p>
          <a:p>
            <a:pPr marL="182880" indent="-182880" algn="l">
              <a:lnSpc>
                <a:spcPts val="5660"/>
              </a:lnSpc>
              <a:spcBef>
                <a:spcPts val="24"/>
              </a:spcBef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 Body"/>
                <a:cs typeface="Arial Body"/>
              </a:rPr>
              <a:t>Ex 1: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262903" y="1947268"/>
            <a:ext cx="1766021" cy="402394"/>
            <a:chOff x="609600" y="4717065"/>
            <a:chExt cx="1766021" cy="402394"/>
          </a:xfrm>
        </p:grpSpPr>
        <p:sp>
          <p:nvSpPr>
            <p:cNvPr id="50" name="Oval 49"/>
            <p:cNvSpPr/>
            <p:nvPr/>
          </p:nvSpPr>
          <p:spPr>
            <a:xfrm>
              <a:off x="1965257" y="4717065"/>
              <a:ext cx="410364" cy="402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y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609600" y="4717065"/>
              <a:ext cx="410364" cy="402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x</a:t>
              </a:r>
            </a:p>
          </p:txBody>
        </p:sp>
        <p:cxnSp>
          <p:nvCxnSpPr>
            <p:cNvPr id="52" name="Straight Connector 51"/>
            <p:cNvCxnSpPr>
              <a:stCxn id="51" idx="6"/>
              <a:endCxn id="50" idx="2"/>
            </p:cNvCxnSpPr>
            <p:nvPr/>
          </p:nvCxnSpPr>
          <p:spPr>
            <a:xfrm>
              <a:off x="1019964" y="4918262"/>
              <a:ext cx="945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184406"/>
              </p:ext>
            </p:extLst>
          </p:nvPr>
        </p:nvGraphicFramePr>
        <p:xfrm>
          <a:off x="5076957" y="4051238"/>
          <a:ext cx="3877669" cy="1045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" name="Equation" r:id="rId4" imgW="2857500" imgH="495300" progId="Equation.3">
                  <p:embed/>
                </p:oleObj>
              </mc:Choice>
              <mc:Fallback>
                <p:oleObj name="Equation" r:id="rId4" imgW="28575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6957" y="4051238"/>
                        <a:ext cx="3877669" cy="1045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569449"/>
              </p:ext>
            </p:extLst>
          </p:nvPr>
        </p:nvGraphicFramePr>
        <p:xfrm>
          <a:off x="7660813" y="2038787"/>
          <a:ext cx="11350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" name="Equation" r:id="rId6" imgW="698500" imgH="444500" progId="Equation.3">
                  <p:embed/>
                </p:oleObj>
              </mc:Choice>
              <mc:Fallback>
                <p:oleObj name="Equation" r:id="rId6" imgW="69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60813" y="2038787"/>
                        <a:ext cx="1135063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189375" y="5269833"/>
            <a:ext cx="8765251" cy="129266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 err="1" smtClean="0">
                <a:latin typeface="Arial"/>
              </a:rPr>
              <a:t>Semijoins</a:t>
            </a:r>
            <a:r>
              <a:rPr lang="en-US" sz="2600" dirty="0" smtClean="0">
                <a:latin typeface="Arial"/>
              </a:rPr>
              <a:t> remove potential outputs each round</a:t>
            </a:r>
          </a:p>
          <a:p>
            <a:pPr algn="ctr">
              <a:lnSpc>
                <a:spcPct val="150000"/>
              </a:lnSpc>
            </a:pPr>
            <a:r>
              <a:rPr lang="en-US" sz="2600" dirty="0" smtClean="0">
                <a:latin typeface="Arial"/>
              </a:rPr>
              <a:t>without growing intermediate relations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173504" y="2371364"/>
            <a:ext cx="1802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820"/>
              </a:lnSpc>
            </a:pPr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𝞺* = 1</a:t>
            </a:r>
          </a:p>
          <a:p>
            <a:pPr algn="ctr">
              <a:lnSpc>
                <a:spcPts val="4820"/>
              </a:lnSpc>
            </a:pPr>
            <a:r>
              <a:rPr lang="el-GR" sz="2400" b="1" dirty="0">
                <a:solidFill>
                  <a:srgbClr val="FF0000"/>
                </a:solidFill>
                <a:latin typeface="Arial"/>
              </a:rPr>
              <a:t>ψ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</a:rPr>
              <a:t>*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94711" y="3589573"/>
            <a:ext cx="168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/>
              </a:rPr>
              <a:t>Round 1: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431154" y="2847784"/>
            <a:ext cx="2055745" cy="1550262"/>
          </a:xfrm>
          <a:prstGeom prst="round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884954" y="1689536"/>
            <a:ext cx="2455194" cy="1529146"/>
          </a:xfrm>
          <a:prstGeom prst="round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61479" y="2228116"/>
            <a:ext cx="154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/>
              </a:rPr>
              <a:t>Round 2: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84844" y="1603387"/>
            <a:ext cx="2795861" cy="2773543"/>
            <a:chOff x="3584844" y="1603387"/>
            <a:chExt cx="2795861" cy="2773543"/>
          </a:xfrm>
        </p:grpSpPr>
        <p:sp>
          <p:nvSpPr>
            <p:cNvPr id="68" name="TextBox 67"/>
            <p:cNvSpPr txBox="1"/>
            <p:nvPr/>
          </p:nvSpPr>
          <p:spPr>
            <a:xfrm>
              <a:off x="3584844" y="3923588"/>
              <a:ext cx="8246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R(x)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409502" y="3946043"/>
              <a:ext cx="11128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prstClr val="black"/>
                  </a:solidFill>
                  <a:latin typeface="Arial"/>
                </a:rPr>
                <a:t>S</a:t>
              </a:r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(x, y)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615343" y="2787795"/>
              <a:ext cx="7653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T(y)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71" name="Straight Connector 70"/>
            <p:cNvCxnSpPr>
              <a:stCxn id="68" idx="0"/>
              <a:endCxn id="72" idx="2"/>
            </p:cNvCxnSpPr>
            <p:nvPr/>
          </p:nvCxnSpPr>
          <p:spPr>
            <a:xfrm flipV="1">
              <a:off x="3997173" y="3218682"/>
              <a:ext cx="530530" cy="704906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751968" y="2787795"/>
              <a:ext cx="15514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TMP(x, y)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73" name="Straight Connector 72"/>
            <p:cNvCxnSpPr>
              <a:stCxn id="69" idx="0"/>
              <a:endCxn id="72" idx="2"/>
            </p:cNvCxnSpPr>
            <p:nvPr/>
          </p:nvCxnSpPr>
          <p:spPr>
            <a:xfrm flipH="1" flipV="1">
              <a:off x="4527703" y="3218682"/>
              <a:ext cx="438226" cy="727361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2" idx="0"/>
            </p:cNvCxnSpPr>
            <p:nvPr/>
          </p:nvCxnSpPr>
          <p:spPr>
            <a:xfrm flipV="1">
              <a:off x="4527703" y="2007037"/>
              <a:ext cx="775734" cy="780758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0" idx="0"/>
            </p:cNvCxnSpPr>
            <p:nvPr/>
          </p:nvCxnSpPr>
          <p:spPr>
            <a:xfrm flipH="1" flipV="1">
              <a:off x="5386268" y="2007037"/>
              <a:ext cx="611756" cy="780758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4495995" y="1603387"/>
              <a:ext cx="150202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OUT(x, y)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53216" y="1548564"/>
            <a:ext cx="736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Arial"/>
              </a:rPr>
              <a:t>R(x)</a:t>
            </a: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88360" y="1553170"/>
            <a:ext cx="676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Arial"/>
              </a:rPr>
              <a:t>T(y)</a:t>
            </a: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64331" y="2069401"/>
            <a:ext cx="1149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Arial"/>
              </a:rPr>
              <a:t>S(x, y)</a:t>
            </a: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44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/>
      <p:bldP spid="77" grpId="0"/>
      <p:bldP spid="78" grpId="0" animBg="1"/>
      <p:bldP spid="79" grpId="0" animBg="1"/>
      <p:bldP spid="80" grpId="0"/>
      <p:bldP spid="29" grpId="0"/>
      <p:bldP spid="30" grpId="0"/>
      <p:bldP spid="3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2239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 smtClean="0">
                <a:solidFill>
                  <a:prstClr val="black"/>
                </a:solidFill>
                <a:latin typeface="Arial"/>
              </a:rPr>
              <a:t>Skew Multi-Round: Hard Case (2)</a:t>
            </a:r>
            <a:endParaRPr lang="en-US" sz="3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22408" y="746733"/>
            <a:ext cx="8564392" cy="2019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algn="l">
              <a:lnSpc>
                <a:spcPts val="5560"/>
              </a:lnSpc>
              <a:spcBef>
                <a:spcPts val="24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 Body"/>
                <a:cs typeface="Arial Body"/>
              </a:rPr>
              <a:t>Ex 2:</a:t>
            </a:r>
          </a:p>
          <a:p>
            <a:pPr marL="182880" lvl="1" indent="-182880" algn="l">
              <a:lnSpc>
                <a:spcPts val="5560"/>
              </a:lnSpc>
              <a:spcBef>
                <a:spcPts val="24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 Body"/>
                <a:cs typeface="Arial Body"/>
              </a:rPr>
              <a:t>Decompose into “</a:t>
            </a:r>
            <a:r>
              <a:rPr lang="en-US" sz="2400" dirty="0" err="1" smtClean="0">
                <a:solidFill>
                  <a:prstClr val="black"/>
                </a:solidFill>
                <a:latin typeface="Arial Body"/>
                <a:cs typeface="Arial Body"/>
              </a:rPr>
              <a:t>semijoin</a:t>
            </a:r>
            <a:r>
              <a:rPr lang="en-US" sz="2400" dirty="0" smtClean="0">
                <a:solidFill>
                  <a:prstClr val="black"/>
                </a:solidFill>
                <a:latin typeface="Arial Body"/>
                <a:cs typeface="Arial Body"/>
              </a:rPr>
              <a:t> residual queries”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06015" y="574667"/>
            <a:ext cx="1465620" cy="1210687"/>
            <a:chOff x="3557191" y="3693044"/>
            <a:chExt cx="1465620" cy="1210687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3870030" y="4142433"/>
              <a:ext cx="376372" cy="415097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208785" y="3693044"/>
              <a:ext cx="258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Arial"/>
                </a:rPr>
                <a:t>x</a:t>
              </a:r>
              <a:endParaRPr lang="en-US" sz="24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57191" y="4442066"/>
              <a:ext cx="258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Arial"/>
                </a:rPr>
                <a:t>y</a:t>
              </a:r>
              <a:endParaRPr lang="en-US" sz="24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64179" y="4442066"/>
              <a:ext cx="258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Arial"/>
                </a:rPr>
                <a:t>z</a:t>
              </a:r>
              <a:endParaRPr lang="en-US" sz="24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409697" y="4139352"/>
              <a:ext cx="426078" cy="37969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endCxn id="12" idx="1"/>
            </p:cNvCxnSpPr>
            <p:nvPr/>
          </p:nvCxnSpPr>
          <p:spPr>
            <a:xfrm>
              <a:off x="3898207" y="4672899"/>
              <a:ext cx="8659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444188"/>
              </p:ext>
            </p:extLst>
          </p:nvPr>
        </p:nvGraphicFramePr>
        <p:xfrm>
          <a:off x="1618854" y="4212737"/>
          <a:ext cx="1161879" cy="3708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1618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u="none" baseline="30000" dirty="0" smtClean="0">
                          <a:solidFill>
                            <a:srgbClr val="000000"/>
                          </a:solidFill>
                        </a:rPr>
                        <a:t>L</a:t>
                      </a:r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(y,</a:t>
                      </a:r>
                      <a:r>
                        <a:rPr lang="en-US" u="none" baseline="0" dirty="0" smtClean="0">
                          <a:solidFill>
                            <a:srgbClr val="000000"/>
                          </a:solidFill>
                        </a:rPr>
                        <a:t> z</a:t>
                      </a:r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02257"/>
              </p:ext>
            </p:extLst>
          </p:nvPr>
        </p:nvGraphicFramePr>
        <p:xfrm>
          <a:off x="252247" y="4207234"/>
          <a:ext cx="1234462" cy="3708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344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u="none" baseline="300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u="none" dirty="0" smtClean="0">
                          <a:solidFill>
                            <a:schemeClr val="tx1"/>
                          </a:solidFill>
                        </a:rPr>
                        <a:t>(x,</a:t>
                      </a:r>
                      <a:r>
                        <a:rPr lang="en-US" u="none" baseline="0" dirty="0" smtClean="0">
                          <a:solidFill>
                            <a:schemeClr val="tx1"/>
                          </a:solidFill>
                        </a:rPr>
                        <a:t> y</a:t>
                      </a:r>
                      <a:r>
                        <a:rPr lang="en-US" u="none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0191"/>
              </p:ext>
            </p:extLst>
          </p:nvPr>
        </p:nvGraphicFramePr>
        <p:xfrm>
          <a:off x="2858211" y="4212737"/>
          <a:ext cx="1181138" cy="3708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181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u="none" baseline="30000" dirty="0" smtClean="0">
                          <a:solidFill>
                            <a:srgbClr val="000000"/>
                          </a:solidFill>
                        </a:rPr>
                        <a:t>L</a:t>
                      </a:r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(z,</a:t>
                      </a:r>
                      <a:r>
                        <a:rPr lang="en-US" u="none" baseline="0" dirty="0" smtClean="0">
                          <a:solidFill>
                            <a:srgbClr val="000000"/>
                          </a:solidFill>
                        </a:rPr>
                        <a:t> x</a:t>
                      </a:r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Content Placeholder 3"/>
          <p:cNvSpPr txBox="1">
            <a:spLocks/>
          </p:cNvSpPr>
          <p:nvPr/>
        </p:nvSpPr>
        <p:spPr>
          <a:xfrm>
            <a:off x="1819339" y="3312417"/>
            <a:ext cx="1990323" cy="369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24"/>
              </a:spcBef>
            </a:pPr>
            <a:r>
              <a:rPr lang="en-US" sz="2200" dirty="0" smtClean="0">
                <a:solidFill>
                  <a:srgbClr val="008000"/>
                </a:solidFill>
                <a:latin typeface="Arial Body"/>
                <a:cs typeface="Arial Body"/>
              </a:rPr>
              <a:t>Light values</a:t>
            </a:r>
            <a:endParaRPr lang="en-US" sz="2400" dirty="0">
              <a:solidFill>
                <a:srgbClr val="008000"/>
              </a:solidFill>
              <a:latin typeface="Arial Body"/>
              <a:cs typeface="Arial Body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35333"/>
              </p:ext>
            </p:extLst>
          </p:nvPr>
        </p:nvGraphicFramePr>
        <p:xfrm>
          <a:off x="6353813" y="4227118"/>
          <a:ext cx="932192" cy="3708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32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S(y,</a:t>
                      </a:r>
                      <a:r>
                        <a:rPr lang="en-US" u="none" baseline="0" dirty="0" smtClean="0">
                          <a:solidFill>
                            <a:srgbClr val="000000"/>
                          </a:solidFill>
                        </a:rPr>
                        <a:t> 3</a:t>
                      </a:r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73197"/>
              </p:ext>
            </p:extLst>
          </p:nvPr>
        </p:nvGraphicFramePr>
        <p:xfrm>
          <a:off x="5259285" y="4227118"/>
          <a:ext cx="974608" cy="3708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746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chemeClr val="tx1"/>
                          </a:solidFill>
                        </a:rPr>
                        <a:t>R(x,</a:t>
                      </a:r>
                      <a:r>
                        <a:rPr lang="en-US" u="none" baseline="0" dirty="0" smtClean="0">
                          <a:solidFill>
                            <a:schemeClr val="tx1"/>
                          </a:solidFill>
                        </a:rPr>
                        <a:t> y</a:t>
                      </a:r>
                      <a:r>
                        <a:rPr lang="en-US" u="none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45801"/>
              </p:ext>
            </p:extLst>
          </p:nvPr>
        </p:nvGraphicFramePr>
        <p:xfrm>
          <a:off x="7381770" y="4227118"/>
          <a:ext cx="936322" cy="3708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363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T(3,</a:t>
                      </a:r>
                      <a:r>
                        <a:rPr lang="en-US" u="none" baseline="0" dirty="0" smtClean="0">
                          <a:solidFill>
                            <a:srgbClr val="000000"/>
                          </a:solidFill>
                        </a:rPr>
                        <a:t> x</a:t>
                      </a:r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620560" y="5023883"/>
            <a:ext cx="4488975" cy="101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3660"/>
              </a:lnSpc>
              <a:spcBef>
                <a:spcPts val="24"/>
              </a:spcBef>
            </a:pPr>
            <a:r>
              <a:rPr lang="en-US" sz="2200" dirty="0" smtClean="0">
                <a:solidFill>
                  <a:prstClr val="black"/>
                </a:solidFill>
                <a:latin typeface="Arial Body"/>
                <a:cs typeface="Arial Body"/>
              </a:rPr>
              <a:t>2 round </a:t>
            </a:r>
            <a:r>
              <a:rPr lang="en-US" sz="2200" dirty="0" err="1" smtClean="0">
                <a:solidFill>
                  <a:prstClr val="black"/>
                </a:solidFill>
                <a:latin typeface="Arial Body"/>
                <a:cs typeface="Arial Body"/>
              </a:rPr>
              <a:t>semijoin</a:t>
            </a:r>
            <a:r>
              <a:rPr lang="en-US" sz="2200" dirty="0" smtClean="0">
                <a:solidFill>
                  <a:prstClr val="black"/>
                </a:solidFill>
                <a:latin typeface="Arial Body"/>
                <a:cs typeface="Arial Body"/>
              </a:rPr>
              <a:t> on </a:t>
            </a:r>
            <a:r>
              <a:rPr lang="en-US" sz="2200" dirty="0" smtClean="0">
                <a:solidFill>
                  <a:srgbClr val="FF0000"/>
                </a:solidFill>
                <a:latin typeface="Arial Body"/>
                <a:cs typeface="Arial Body"/>
              </a:rPr>
              <a:t>p</a:t>
            </a:r>
            <a:r>
              <a:rPr lang="en-US" sz="2200" baseline="30000" dirty="0" smtClean="0">
                <a:solidFill>
                  <a:prstClr val="black"/>
                </a:solidFill>
                <a:latin typeface="Arial Body"/>
                <a:cs typeface="Arial Body"/>
              </a:rPr>
              <a:t>2/3</a:t>
            </a:r>
            <a:r>
              <a:rPr lang="en-US" sz="2200" dirty="0" smtClean="0">
                <a:solidFill>
                  <a:prstClr val="black"/>
                </a:solidFill>
                <a:latin typeface="Arial Body"/>
                <a:cs typeface="Arial Body"/>
              </a:rPr>
              <a:t> machines</a:t>
            </a:r>
          </a:p>
          <a:p>
            <a:pPr marL="0" lvl="1" algn="ctr">
              <a:lnSpc>
                <a:spcPts val="3660"/>
              </a:lnSpc>
              <a:spcBef>
                <a:spcPts val="24"/>
              </a:spcBef>
            </a:pPr>
            <a:r>
              <a:rPr lang="en-US" sz="2200" dirty="0" smtClean="0">
                <a:solidFill>
                  <a:srgbClr val="FF0000"/>
                </a:solidFill>
                <a:latin typeface="Arial Body"/>
                <a:cs typeface="Arial Body"/>
              </a:rPr>
              <a:t>L</a:t>
            </a:r>
            <a:r>
              <a:rPr lang="en-US" sz="2200" dirty="0" smtClean="0">
                <a:solidFill>
                  <a:prstClr val="black"/>
                </a:solidFill>
                <a:latin typeface="Arial Body"/>
                <a:cs typeface="Arial Body"/>
              </a:rPr>
              <a:t>=O(</a:t>
            </a:r>
            <a:r>
              <a:rPr lang="en-US" sz="2200" dirty="0" smtClean="0">
                <a:solidFill>
                  <a:srgbClr val="FF0000"/>
                </a:solidFill>
                <a:latin typeface="Arial Body"/>
                <a:cs typeface="Arial Body"/>
              </a:rPr>
              <a:t>IN</a:t>
            </a:r>
            <a:r>
              <a:rPr lang="en-US" sz="2200" dirty="0" smtClean="0">
                <a:solidFill>
                  <a:prstClr val="black"/>
                </a:solidFill>
                <a:latin typeface="Arial Body"/>
                <a:cs typeface="Arial Body"/>
              </a:rPr>
              <a:t>/</a:t>
            </a:r>
            <a:r>
              <a:rPr lang="en-US" sz="2200" dirty="0" smtClean="0">
                <a:solidFill>
                  <a:srgbClr val="FF0000"/>
                </a:solidFill>
                <a:latin typeface="Arial Body"/>
                <a:cs typeface="Arial Body"/>
              </a:rPr>
              <a:t>p</a:t>
            </a:r>
            <a:r>
              <a:rPr lang="en-US" sz="2200" baseline="30000" dirty="0" smtClean="0">
                <a:solidFill>
                  <a:prstClr val="black"/>
                </a:solidFill>
                <a:latin typeface="Arial Body"/>
                <a:cs typeface="Arial Body"/>
              </a:rPr>
              <a:t>2/3</a:t>
            </a:r>
            <a:r>
              <a:rPr lang="en-US" sz="2200" dirty="0" smtClean="0">
                <a:solidFill>
                  <a:prstClr val="black"/>
                </a:solidFill>
                <a:latin typeface="Arial Body"/>
                <a:cs typeface="Arial Body"/>
              </a:rPr>
              <a:t>)</a:t>
            </a:r>
            <a:endParaRPr lang="en-US" sz="2200" dirty="0">
              <a:solidFill>
                <a:prstClr val="black"/>
              </a:solidFill>
              <a:latin typeface="Arial Body"/>
              <a:cs typeface="Arial Body"/>
            </a:endParaRPr>
          </a:p>
        </p:txBody>
      </p:sp>
      <p:cxnSp>
        <p:nvCxnSpPr>
          <p:cNvPr id="7" name="Straight Arrow Connector 6"/>
          <p:cNvCxnSpPr>
            <a:stCxn id="44" idx="2"/>
          </p:cNvCxnSpPr>
          <p:nvPr/>
        </p:nvCxnSpPr>
        <p:spPr>
          <a:xfrm flipH="1">
            <a:off x="2483203" y="3365588"/>
            <a:ext cx="2106755" cy="6257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3"/>
          <p:cNvSpPr txBox="1">
            <a:spLocks/>
          </p:cNvSpPr>
          <p:nvPr/>
        </p:nvSpPr>
        <p:spPr>
          <a:xfrm>
            <a:off x="4519858" y="3220050"/>
            <a:ext cx="4424809" cy="72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24"/>
              </a:spcBef>
            </a:pPr>
            <a:r>
              <a:rPr lang="en-US" sz="2200" dirty="0">
                <a:solidFill>
                  <a:srgbClr val="FF0000"/>
                </a:solidFill>
                <a:latin typeface="Arial Body"/>
                <a:cs typeface="Arial Body"/>
              </a:rPr>
              <a:t>O(p</a:t>
            </a:r>
            <a:r>
              <a:rPr lang="en-US" sz="2200" baseline="30000" dirty="0">
                <a:solidFill>
                  <a:srgbClr val="FF0000"/>
                </a:solidFill>
                <a:latin typeface="Arial Body"/>
                <a:cs typeface="Arial Body"/>
              </a:rPr>
              <a:t>1/3</a:t>
            </a:r>
            <a:r>
              <a:rPr lang="en-US" sz="2200" dirty="0" smtClean="0">
                <a:solidFill>
                  <a:srgbClr val="FF0000"/>
                </a:solidFill>
                <a:latin typeface="Arial Body"/>
                <a:cs typeface="Arial Body"/>
              </a:rPr>
              <a:t>) </a:t>
            </a:r>
            <a:r>
              <a:rPr lang="en-US" sz="2200" dirty="0" smtClean="0">
                <a:solidFill>
                  <a:schemeClr val="tx1"/>
                </a:solidFill>
                <a:latin typeface="Arial Body"/>
                <a:cs typeface="Arial Body"/>
              </a:rPr>
              <a:t>many Heavy values</a:t>
            </a:r>
          </a:p>
          <a:p>
            <a:pPr marL="0" lvl="1">
              <a:spcBef>
                <a:spcPts val="24"/>
              </a:spcBef>
            </a:pPr>
            <a:r>
              <a:rPr lang="en-US" sz="2200" dirty="0" smtClean="0">
                <a:solidFill>
                  <a:schemeClr val="tx1"/>
                </a:solidFill>
                <a:latin typeface="Arial Body"/>
                <a:cs typeface="Arial Body"/>
              </a:rPr>
              <a:t>(e.g. z = 3)</a:t>
            </a:r>
            <a:endParaRPr lang="en-US" sz="2200" dirty="0">
              <a:solidFill>
                <a:schemeClr val="tx1"/>
              </a:solidFill>
              <a:latin typeface="Arial Body"/>
              <a:cs typeface="Arial Body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62439" y="2699555"/>
            <a:ext cx="2255037" cy="666033"/>
            <a:chOff x="2743292" y="3470457"/>
            <a:chExt cx="2255037" cy="666033"/>
          </a:xfrm>
        </p:grpSpPr>
        <p:sp>
          <p:nvSpPr>
            <p:cNvPr id="44" name="Content Placeholder 3"/>
            <p:cNvSpPr txBox="1">
              <a:spLocks/>
            </p:cNvSpPr>
            <p:nvPr/>
          </p:nvSpPr>
          <p:spPr>
            <a:xfrm>
              <a:off x="2743292" y="3707622"/>
              <a:ext cx="2255037" cy="4288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24"/>
                </a:spcBef>
              </a:pPr>
              <a:r>
                <a:rPr lang="en-US" sz="2200" dirty="0" err="1" smtClean="0">
                  <a:solidFill>
                    <a:srgbClr val="000000"/>
                  </a:solidFill>
                  <a:latin typeface="Arial Body"/>
                  <a:cs typeface="Arial Body"/>
                </a:rPr>
                <a:t>deg</a:t>
              </a:r>
              <a:r>
                <a:rPr lang="en-US" sz="2200" dirty="0" smtClean="0">
                  <a:solidFill>
                    <a:srgbClr val="000000"/>
                  </a:solidFill>
                  <a:latin typeface="Arial Body"/>
                  <a:cs typeface="Arial Body"/>
                </a:rPr>
                <a:t>(h) &lt; </a:t>
              </a:r>
              <a:r>
                <a:rPr lang="en-US" sz="2200" dirty="0">
                  <a:solidFill>
                    <a:srgbClr val="000000"/>
                  </a:solidFill>
                  <a:latin typeface="Arial Body"/>
                  <a:cs typeface="Arial Body"/>
                </a:rPr>
                <a:t>IN/</a:t>
              </a:r>
              <a:r>
                <a:rPr lang="en-US" sz="2200" dirty="0" smtClean="0">
                  <a:solidFill>
                    <a:srgbClr val="000000"/>
                  </a:solidFill>
                  <a:latin typeface="Arial Body"/>
                  <a:cs typeface="Arial Body"/>
                </a:rPr>
                <a:t>p</a:t>
              </a:r>
              <a:r>
                <a:rPr lang="en-US" sz="2200" baseline="30000" dirty="0" smtClean="0">
                  <a:solidFill>
                    <a:srgbClr val="000000"/>
                  </a:solidFill>
                  <a:latin typeface="Arial Body"/>
                  <a:cs typeface="Arial Body"/>
                </a:rPr>
                <a:t>1/3</a:t>
              </a:r>
              <a:endParaRPr lang="en-US" sz="2400" dirty="0">
                <a:solidFill>
                  <a:srgbClr val="000000"/>
                </a:solidFill>
                <a:latin typeface="Arial Body"/>
                <a:cs typeface="Arial Body"/>
              </a:endParaRPr>
            </a:p>
          </p:txBody>
        </p:sp>
        <p:sp>
          <p:nvSpPr>
            <p:cNvPr id="45" name="Content Placeholder 3"/>
            <p:cNvSpPr txBox="1">
              <a:spLocks/>
            </p:cNvSpPr>
            <p:nvPr/>
          </p:nvSpPr>
          <p:spPr>
            <a:xfrm>
              <a:off x="3614137" y="3470457"/>
              <a:ext cx="562924" cy="4288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24"/>
                </a:spcBef>
              </a:pPr>
              <a:r>
                <a:rPr lang="en-US" sz="2200" dirty="0" smtClean="0">
                  <a:solidFill>
                    <a:srgbClr val="000000"/>
                  </a:solidFill>
                  <a:latin typeface="Arial Body"/>
                  <a:cs typeface="Arial Body"/>
                </a:rPr>
                <a:t>?</a:t>
              </a:r>
              <a:endParaRPr lang="en-US" sz="2400" dirty="0">
                <a:solidFill>
                  <a:srgbClr val="000000"/>
                </a:solidFill>
                <a:latin typeface="Arial Body"/>
                <a:cs typeface="Arial Body"/>
              </a:endParaRPr>
            </a:p>
          </p:txBody>
        </p:sp>
      </p:grpSp>
      <p:cxnSp>
        <p:nvCxnSpPr>
          <p:cNvPr id="46" name="Straight Arrow Connector 45"/>
          <p:cNvCxnSpPr>
            <a:stCxn id="44" idx="2"/>
          </p:cNvCxnSpPr>
          <p:nvPr/>
        </p:nvCxnSpPr>
        <p:spPr>
          <a:xfrm>
            <a:off x="4589958" y="3365588"/>
            <a:ext cx="1833228" cy="7085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416401" y="4664723"/>
            <a:ext cx="2745491" cy="442149"/>
            <a:chOff x="4911197" y="4556866"/>
            <a:chExt cx="2745491" cy="442149"/>
          </a:xfrm>
        </p:grpSpPr>
        <p:grpSp>
          <p:nvGrpSpPr>
            <p:cNvPr id="35" name="Group 34"/>
            <p:cNvGrpSpPr/>
            <p:nvPr/>
          </p:nvGrpSpPr>
          <p:grpSpPr>
            <a:xfrm>
              <a:off x="6153963" y="4596621"/>
              <a:ext cx="1502725" cy="402394"/>
              <a:chOff x="609600" y="4717065"/>
              <a:chExt cx="1502725" cy="402394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701961" y="4717065"/>
                <a:ext cx="410364" cy="4023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Arial"/>
                  </a:rPr>
                  <a:t>y</a:t>
                </a: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09600" y="4717065"/>
                <a:ext cx="410364" cy="4023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Arial"/>
                  </a:rPr>
                  <a:t>x</a:t>
                </a:r>
              </a:p>
            </p:txBody>
          </p:sp>
          <p:cxnSp>
            <p:nvCxnSpPr>
              <p:cNvPr id="38" name="Straight Connector 37"/>
              <p:cNvCxnSpPr>
                <a:stCxn id="37" idx="6"/>
                <a:endCxn id="36" idx="2"/>
              </p:cNvCxnSpPr>
              <p:nvPr/>
            </p:nvCxnSpPr>
            <p:spPr>
              <a:xfrm>
                <a:off x="1019964" y="4918262"/>
                <a:ext cx="68199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Content Placeholder 3"/>
            <p:cNvSpPr txBox="1">
              <a:spLocks/>
            </p:cNvSpPr>
            <p:nvPr/>
          </p:nvSpPr>
          <p:spPr>
            <a:xfrm>
              <a:off x="4911197" y="4556866"/>
              <a:ext cx="1209034" cy="39263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24"/>
                </a:spcBef>
              </a:pPr>
              <a:r>
                <a:rPr lang="en-US" sz="2200" dirty="0" smtClean="0">
                  <a:solidFill>
                    <a:prstClr val="black"/>
                  </a:solidFill>
                  <a:latin typeface="Arial Body"/>
                  <a:cs typeface="Arial Body"/>
                </a:rPr>
                <a:t>q(z=3):</a:t>
              </a:r>
              <a:endParaRPr lang="en-US" sz="2200" dirty="0">
                <a:solidFill>
                  <a:prstClr val="black"/>
                </a:solidFill>
                <a:latin typeface="Arial Body"/>
                <a:cs typeface="Arial Body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562887" y="6169640"/>
            <a:ext cx="6018226" cy="5450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66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 Body"/>
                <a:cs typeface="Arial Body"/>
              </a:rPr>
              <a:t>r</a:t>
            </a:r>
            <a:r>
              <a:rPr lang="en-US" sz="2400" dirty="0" smtClean="0">
                <a:solidFill>
                  <a:prstClr val="black"/>
                </a:solidFill>
                <a:latin typeface="Arial Body"/>
                <a:cs typeface="Arial Body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Arial Body"/>
                <a:cs typeface="Arial Body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Arial Body"/>
                <a:cs typeface="Arial Body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Arial Body"/>
                <a:cs typeface="Arial Body"/>
              </a:rPr>
              <a:t>L</a:t>
            </a:r>
            <a:r>
              <a:rPr lang="en-US" sz="2400" dirty="0" smtClean="0">
                <a:solidFill>
                  <a:prstClr val="black"/>
                </a:solidFill>
                <a:latin typeface="Arial Body"/>
                <a:cs typeface="Arial Body"/>
              </a:rPr>
              <a:t>=O(</a:t>
            </a:r>
            <a:r>
              <a:rPr lang="en-US" sz="2400" dirty="0" smtClean="0">
                <a:solidFill>
                  <a:srgbClr val="FF0000"/>
                </a:solidFill>
                <a:latin typeface="Arial Body"/>
                <a:cs typeface="Arial Body"/>
              </a:rPr>
              <a:t>IN</a:t>
            </a:r>
            <a:r>
              <a:rPr lang="en-US" sz="2400" dirty="0" smtClean="0">
                <a:solidFill>
                  <a:prstClr val="black"/>
                </a:solidFill>
                <a:latin typeface="Arial Body"/>
                <a:cs typeface="Arial Body"/>
              </a:rPr>
              <a:t>/</a:t>
            </a:r>
            <a:r>
              <a:rPr lang="en-US" sz="2400" dirty="0" smtClean="0">
                <a:solidFill>
                  <a:srgbClr val="FF0000"/>
                </a:solidFill>
                <a:latin typeface="Arial Body"/>
                <a:cs typeface="Arial Body"/>
              </a:rPr>
              <a:t>p</a:t>
            </a:r>
            <a:r>
              <a:rPr lang="en-US" sz="2400" baseline="30000" dirty="0" smtClean="0">
                <a:solidFill>
                  <a:prstClr val="black"/>
                </a:solidFill>
                <a:latin typeface="Arial Body"/>
                <a:cs typeface="Arial Body"/>
              </a:rPr>
              <a:t>2/3</a:t>
            </a:r>
            <a:r>
              <a:rPr lang="en-US" sz="2400" dirty="0" smtClean="0">
                <a:solidFill>
                  <a:prstClr val="black"/>
                </a:solidFill>
                <a:latin typeface="Arial Body"/>
                <a:cs typeface="Arial Body"/>
              </a:rPr>
              <a:t>) =&gt; worst-case optimal</a:t>
            </a:r>
            <a:endParaRPr lang="en-US" sz="2400" dirty="0">
              <a:solidFill>
                <a:prstClr val="black"/>
              </a:solidFill>
              <a:latin typeface="Arial Body"/>
              <a:cs typeface="Arial Body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-26090" y="5023883"/>
            <a:ext cx="4065439" cy="101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3660"/>
              </a:lnSpc>
              <a:spcBef>
                <a:spcPts val="24"/>
              </a:spcBef>
            </a:pPr>
            <a:r>
              <a:rPr lang="en-US" sz="2200" dirty="0">
                <a:solidFill>
                  <a:prstClr val="black"/>
                </a:solidFill>
                <a:latin typeface="Arial Body"/>
                <a:cs typeface="Arial Body"/>
              </a:rPr>
              <a:t>1</a:t>
            </a:r>
            <a:r>
              <a:rPr lang="en-US" sz="2200" dirty="0" smtClean="0">
                <a:solidFill>
                  <a:prstClr val="black"/>
                </a:solidFill>
                <a:latin typeface="Arial Body"/>
                <a:cs typeface="Arial Body"/>
              </a:rPr>
              <a:t> round HC on </a:t>
            </a:r>
            <a:r>
              <a:rPr lang="en-US" sz="2200" dirty="0" smtClean="0">
                <a:solidFill>
                  <a:srgbClr val="FF0000"/>
                </a:solidFill>
                <a:latin typeface="Arial Body"/>
                <a:cs typeface="Arial Body"/>
              </a:rPr>
              <a:t>p</a:t>
            </a:r>
            <a:r>
              <a:rPr lang="en-US" sz="2200" dirty="0" smtClean="0">
                <a:solidFill>
                  <a:prstClr val="black"/>
                </a:solidFill>
                <a:latin typeface="Arial Body"/>
                <a:cs typeface="Arial Body"/>
              </a:rPr>
              <a:t> machines</a:t>
            </a:r>
          </a:p>
          <a:p>
            <a:pPr marL="0" lvl="1" algn="ctr">
              <a:lnSpc>
                <a:spcPts val="3660"/>
              </a:lnSpc>
              <a:spcBef>
                <a:spcPts val="24"/>
              </a:spcBef>
            </a:pPr>
            <a:r>
              <a:rPr lang="en-US" sz="2200" dirty="0" smtClean="0">
                <a:solidFill>
                  <a:srgbClr val="FF0000"/>
                </a:solidFill>
                <a:latin typeface="Arial Body"/>
                <a:cs typeface="Arial Body"/>
              </a:rPr>
              <a:t>L</a:t>
            </a:r>
            <a:r>
              <a:rPr lang="en-US" sz="2200" dirty="0" smtClean="0">
                <a:solidFill>
                  <a:prstClr val="black"/>
                </a:solidFill>
                <a:latin typeface="Arial Body"/>
                <a:cs typeface="Arial Body"/>
              </a:rPr>
              <a:t>=O(</a:t>
            </a:r>
            <a:r>
              <a:rPr lang="en-US" sz="2200" dirty="0" smtClean="0">
                <a:solidFill>
                  <a:srgbClr val="FF0000"/>
                </a:solidFill>
                <a:latin typeface="Arial Body"/>
                <a:cs typeface="Arial Body"/>
              </a:rPr>
              <a:t>IN</a:t>
            </a:r>
            <a:r>
              <a:rPr lang="en-US" sz="2200" dirty="0" smtClean="0">
                <a:solidFill>
                  <a:prstClr val="black"/>
                </a:solidFill>
                <a:latin typeface="Arial Body"/>
                <a:cs typeface="Arial Body"/>
              </a:rPr>
              <a:t>/</a:t>
            </a:r>
            <a:r>
              <a:rPr lang="en-US" sz="2200" dirty="0" smtClean="0">
                <a:solidFill>
                  <a:srgbClr val="FF0000"/>
                </a:solidFill>
                <a:latin typeface="Arial Body"/>
                <a:cs typeface="Arial Body"/>
              </a:rPr>
              <a:t>p</a:t>
            </a:r>
            <a:r>
              <a:rPr lang="en-US" sz="2200" baseline="30000" dirty="0" smtClean="0">
                <a:solidFill>
                  <a:prstClr val="black"/>
                </a:solidFill>
                <a:latin typeface="Arial Body"/>
                <a:cs typeface="Arial Body"/>
              </a:rPr>
              <a:t>2/3</a:t>
            </a:r>
            <a:r>
              <a:rPr lang="en-US" sz="2200" dirty="0" smtClean="0">
                <a:solidFill>
                  <a:prstClr val="black"/>
                </a:solidFill>
                <a:latin typeface="Arial Body"/>
                <a:cs typeface="Arial Body"/>
              </a:rPr>
              <a:t>)</a:t>
            </a:r>
            <a:endParaRPr lang="en-US" sz="2200" dirty="0">
              <a:solidFill>
                <a:prstClr val="black"/>
              </a:solidFill>
              <a:latin typeface="Arial Body"/>
              <a:cs typeface="Arial Body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00884" y="2268607"/>
            <a:ext cx="4142232" cy="4308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noAutofit/>
          </a:bodyPr>
          <a:lstStyle/>
          <a:p>
            <a:pPr marL="0" lvl="1" algn="ctr">
              <a:spcBef>
                <a:spcPts val="24"/>
              </a:spcBef>
            </a:pPr>
            <a:r>
              <a:rPr lang="en-US" sz="2400" dirty="0" smtClean="0">
                <a:solidFill>
                  <a:prstClr val="black"/>
                </a:solidFill>
                <a:latin typeface="Arial Body"/>
                <a:cs typeface="Arial Body"/>
              </a:rPr>
              <a:t>Heavy</a:t>
            </a:r>
            <a:r>
              <a:rPr lang="en-US" sz="2400" dirty="0">
                <a:solidFill>
                  <a:prstClr val="black"/>
                </a:solidFill>
                <a:latin typeface="Arial Body"/>
                <a:cs typeface="Arial Body"/>
              </a:rPr>
              <a:t>-Light + </a:t>
            </a:r>
            <a:r>
              <a:rPr lang="en-US" sz="2400" dirty="0" err="1" smtClean="0">
                <a:solidFill>
                  <a:prstClr val="black"/>
                </a:solidFill>
                <a:latin typeface="Arial Body"/>
                <a:cs typeface="Arial Body"/>
              </a:rPr>
              <a:t>Semijoins</a:t>
            </a:r>
            <a:r>
              <a:rPr lang="en-US" sz="2400" dirty="0" smtClean="0">
                <a:solidFill>
                  <a:prstClr val="black"/>
                </a:solidFill>
                <a:latin typeface="Arial Body"/>
                <a:cs typeface="Arial Body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 Body"/>
                <a:cs typeface="Arial Body"/>
              </a:rPr>
              <a:t>Alg</a:t>
            </a:r>
            <a:r>
              <a:rPr lang="en-US" sz="2400" dirty="0" smtClean="0">
                <a:solidFill>
                  <a:prstClr val="black"/>
                </a:solidFill>
                <a:latin typeface="Arial Body"/>
                <a:cs typeface="Arial Body"/>
              </a:rPr>
              <a:t> </a:t>
            </a:r>
            <a:endParaRPr lang="en-US" sz="2400" dirty="0">
              <a:solidFill>
                <a:srgbClr val="000000"/>
              </a:solidFill>
              <a:latin typeface="Arial Body"/>
              <a:cs typeface="Arial Body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08400" y="867779"/>
            <a:ext cx="1802523" cy="58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𝞺* = 3/2</a:t>
            </a:r>
          </a:p>
        </p:txBody>
      </p:sp>
    </p:spTree>
    <p:extLst>
      <p:ext uri="{BB962C8B-B14F-4D97-AF65-F5344CB8AC3E}">
        <p14:creationId xmlns:p14="http://schemas.microsoft.com/office/powerpoint/2010/main" val="1842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43" grpId="0"/>
      <p:bldP spid="49" grpId="0" animBg="1"/>
      <p:bldP spid="50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(size=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)</a:t>
            </a:r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54097" y="1514034"/>
            <a:ext cx="274292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6895" y="1711617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>
                <a:solidFill>
                  <a:srgbClr val="FF0000"/>
                </a:solidFill>
              </a:rPr>
              <a:t>IN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Number of servers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69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8887"/>
            <a:ext cx="9144000" cy="673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solidFill>
                  <a:prstClr val="black"/>
                </a:solidFill>
                <a:latin typeface="Arial"/>
              </a:rPr>
              <a:t>Limitation of </a:t>
            </a:r>
            <a:r>
              <a:rPr lang="en-US" sz="3300" dirty="0" err="1" smtClean="0">
                <a:solidFill>
                  <a:prstClr val="black"/>
                </a:solidFill>
                <a:latin typeface="Arial"/>
              </a:rPr>
              <a:t>HL+Semijoins</a:t>
            </a:r>
            <a:endParaRPr lang="en-US" sz="33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5834" y="1519153"/>
            <a:ext cx="8812333" cy="1041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0" lvl="1" algn="ctr">
              <a:lnSpc>
                <a:spcPts val="366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</a:rPr>
              <a:t>Heavy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</a:rPr>
              <a:t>Light+Semijoins</a:t>
            </a:r>
            <a:r>
              <a:rPr lang="en-US" sz="2400" dirty="0" smtClean="0">
                <a:solidFill>
                  <a:srgbClr val="0000FF"/>
                </a:solidFill>
                <a:latin typeface="Arial"/>
              </a:rPr>
              <a:t>: decomposes Q into</a:t>
            </a:r>
          </a:p>
          <a:p>
            <a:pPr marL="0" lvl="1" algn="ctr">
              <a:lnSpc>
                <a:spcPts val="366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</a:rPr>
              <a:t>``residual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</a:rPr>
              <a:t>semijoin</a:t>
            </a:r>
            <a:r>
              <a:rPr lang="en-US" sz="2400" dirty="0" smtClean="0">
                <a:solidFill>
                  <a:srgbClr val="0000FF"/>
                </a:solidFill>
                <a:latin typeface="Arial"/>
              </a:rPr>
              <a:t> queries’’ </a:t>
            </a:r>
            <a:r>
              <a:rPr lang="en-US" sz="2400" i="1" dirty="0" smtClean="0">
                <a:solidFill>
                  <a:srgbClr val="0000FF"/>
                </a:solidFill>
                <a:latin typeface="Arial"/>
              </a:rPr>
              <a:t>(recursively)</a:t>
            </a:r>
            <a:r>
              <a:rPr lang="en-US" sz="2400" dirty="0" smtClean="0">
                <a:solidFill>
                  <a:srgbClr val="0000FF"/>
                </a:solidFill>
                <a:latin typeface="Arial"/>
              </a:rPr>
              <a:t> based on degrees</a:t>
            </a:r>
            <a:endParaRPr lang="en-US" sz="24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22815" y="3536623"/>
            <a:ext cx="7298370" cy="10174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0" lvl="1" algn="ctr">
              <a:lnSpc>
                <a:spcPts val="366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But only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when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arities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≤ 2 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or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several special cases</a:t>
            </a:r>
          </a:p>
          <a:p>
            <a:pPr marL="0" lvl="1" algn="ctr">
              <a:lnSpc>
                <a:spcPts val="3660"/>
              </a:lnSpc>
              <a:spcBef>
                <a:spcPts val="24"/>
              </a:spcBef>
            </a:pPr>
            <a:r>
              <a:rPr lang="en-US" sz="2400" dirty="0">
                <a:solidFill>
                  <a:srgbClr val="FF0000"/>
                </a:solidFill>
                <a:latin typeface="Arial"/>
              </a:rPr>
              <a:t>Open: </a:t>
            </a:r>
            <a:r>
              <a:rPr lang="en-US" sz="2400" dirty="0" smtClean="0">
                <a:solidFill>
                  <a:srgbClr val="FF0000"/>
                </a:solidFill>
                <a:latin typeface="Arial"/>
              </a:rPr>
              <a:t>L=O(IN/p</a:t>
            </a:r>
            <a:r>
              <a:rPr lang="en-US" sz="2400" baseline="30000" dirty="0" smtClean="0">
                <a:solidFill>
                  <a:srgbClr val="FF0000"/>
                </a:solidFill>
                <a:latin typeface="Arial"/>
              </a:rPr>
              <a:t>1/𝞺*</a:t>
            </a:r>
            <a:r>
              <a:rPr lang="en-US" sz="2400" dirty="0">
                <a:solidFill>
                  <a:srgbClr val="FF0000"/>
                </a:solidFill>
                <a:latin typeface="Arial"/>
              </a:rPr>
              <a:t>)</a:t>
            </a:r>
            <a:r>
              <a:rPr lang="en-US" sz="2400" dirty="0" smtClean="0">
                <a:solidFill>
                  <a:srgbClr val="FF0000"/>
                </a:solidFill>
                <a:latin typeface="Arial"/>
              </a:rPr>
              <a:t> for general queries</a:t>
            </a:r>
            <a:r>
              <a:rPr lang="en-US" sz="2400" dirty="0">
                <a:solidFill>
                  <a:srgbClr val="FF0000"/>
                </a:solidFill>
                <a:latin typeface="Arial"/>
              </a:rPr>
              <a:t>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03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8887"/>
            <a:ext cx="9144000" cy="673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solidFill>
                  <a:prstClr val="black"/>
                </a:solidFill>
                <a:latin typeface="Arial"/>
              </a:rPr>
              <a:t>Example Difficult Query</a:t>
            </a:r>
            <a:endParaRPr lang="en-US" sz="33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93247" y="2413963"/>
            <a:ext cx="113204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dirty="0">
                <a:solidFill>
                  <a:srgbClr val="008000"/>
                </a:solidFill>
                <a:latin typeface="Arial"/>
              </a:rPr>
              <a:t>𝞺* = </a:t>
            </a:r>
            <a:r>
              <a:rPr lang="en-US" sz="2600" dirty="0" smtClean="0">
                <a:solidFill>
                  <a:srgbClr val="008000"/>
                </a:solidFill>
                <a:latin typeface="Arial"/>
              </a:rPr>
              <a:t>2</a:t>
            </a:r>
          </a:p>
          <a:p>
            <a:pPr algn="ctr">
              <a:defRPr/>
            </a:pPr>
            <a:r>
              <a:rPr lang="el-GR" sz="2600" b="1" dirty="0" smtClean="0">
                <a:solidFill>
                  <a:srgbClr val="FF0000"/>
                </a:solidFill>
                <a:latin typeface="Arial"/>
              </a:rPr>
              <a:t>ψ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</a:rPr>
              <a:t>* </a:t>
            </a:r>
            <a:r>
              <a:rPr lang="en-US" sz="2600" dirty="0">
                <a:solidFill>
                  <a:srgbClr val="FF0000"/>
                </a:solidFill>
                <a:latin typeface="Arial"/>
              </a:rPr>
              <a:t>= </a:t>
            </a:r>
            <a:r>
              <a:rPr lang="en-US" sz="2600" dirty="0" smtClean="0">
                <a:solidFill>
                  <a:srgbClr val="FF0000"/>
                </a:solidFill>
                <a:latin typeface="Arial"/>
              </a:rPr>
              <a:t>3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1782041" y="1616895"/>
            <a:ext cx="5485791" cy="2507384"/>
            <a:chOff x="5114644" y="4159157"/>
            <a:chExt cx="3876349" cy="1690325"/>
          </a:xfrm>
        </p:grpSpPr>
        <p:sp>
          <p:nvSpPr>
            <p:cNvPr id="103" name="TextBox 102"/>
            <p:cNvSpPr txBox="1"/>
            <p:nvPr/>
          </p:nvSpPr>
          <p:spPr>
            <a:xfrm>
              <a:off x="5421473" y="4290390"/>
              <a:ext cx="3534430" cy="311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Arial"/>
                </a:rPr>
                <a:t>x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Arial"/>
                </a:rPr>
                <a:t>1			</a:t>
              </a:r>
              <a:r>
                <a:rPr lang="en-US" sz="2400" dirty="0" smtClean="0">
                  <a:solidFill>
                    <a:prstClr val="black"/>
                  </a:solidFill>
                  <a:latin typeface="Arial"/>
                </a:rPr>
                <a:t>x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Arial"/>
                </a:rPr>
                <a:t>2</a:t>
              </a:r>
              <a:r>
                <a:rPr lang="en-US" sz="2400" dirty="0">
                  <a:solidFill>
                    <a:prstClr val="black"/>
                  </a:solidFill>
                  <a:latin typeface="Arial"/>
                </a:rPr>
                <a:t>	</a:t>
              </a:r>
              <a:r>
                <a:rPr lang="en-US" sz="2400" dirty="0" smtClean="0">
                  <a:solidFill>
                    <a:prstClr val="black"/>
                  </a:solidFill>
                  <a:latin typeface="Arial"/>
                </a:rPr>
                <a:t>		x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Arial"/>
                </a:rPr>
                <a:t>3</a:t>
              </a:r>
              <a:endParaRPr lang="en-US" sz="24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445751" y="5301068"/>
              <a:ext cx="3534430" cy="311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Arial"/>
                </a:rPr>
                <a:t>y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Arial"/>
                </a:rPr>
                <a:t>1			</a:t>
              </a:r>
              <a:r>
                <a:rPr lang="en-US" sz="2400" dirty="0" smtClean="0">
                  <a:solidFill>
                    <a:prstClr val="black"/>
                  </a:solidFill>
                  <a:latin typeface="Arial"/>
                </a:rPr>
                <a:t>y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Arial"/>
                </a:rPr>
                <a:t>2</a:t>
              </a:r>
              <a:r>
                <a:rPr lang="en-US" sz="2400" dirty="0">
                  <a:solidFill>
                    <a:prstClr val="black"/>
                  </a:solidFill>
                  <a:latin typeface="Arial"/>
                </a:rPr>
                <a:t>	</a:t>
              </a:r>
              <a:r>
                <a:rPr lang="en-US" sz="2400" dirty="0" smtClean="0">
                  <a:solidFill>
                    <a:prstClr val="black"/>
                  </a:solidFill>
                  <a:latin typeface="Arial"/>
                </a:rPr>
                <a:t>		y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Arial"/>
                </a:rPr>
                <a:t>3</a:t>
              </a:r>
              <a:endParaRPr lang="en-US" sz="24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114644" y="4300637"/>
              <a:ext cx="428415" cy="29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R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</a:rPr>
                <a:t>1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695991" y="4833223"/>
              <a:ext cx="354202" cy="29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prstClr val="black"/>
                  </a:solidFill>
                  <a:latin typeface="Arial"/>
                </a:rPr>
                <a:t>S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</a:rPr>
                <a:t>1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656740" y="4821435"/>
              <a:ext cx="382513" cy="29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S</a:t>
              </a:r>
              <a:r>
                <a:rPr lang="en-US" sz="2200" baseline="-25000" dirty="0">
                  <a:solidFill>
                    <a:prstClr val="black"/>
                  </a:solidFill>
                  <a:latin typeface="Arial"/>
                </a:rPr>
                <a:t>2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616763" y="4833223"/>
              <a:ext cx="401140" cy="29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S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</a:rPr>
                <a:t>3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114644" y="5383059"/>
              <a:ext cx="428415" cy="29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R</a:t>
              </a:r>
              <a:r>
                <a:rPr lang="en-US" sz="2200" baseline="-25000" dirty="0">
                  <a:solidFill>
                    <a:prstClr val="black"/>
                  </a:solidFill>
                  <a:latin typeface="Arial"/>
                </a:rPr>
                <a:t>2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5410661" y="4200110"/>
              <a:ext cx="3534430" cy="59131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5456563" y="5192317"/>
              <a:ext cx="3534430" cy="59131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 rot="16200000">
              <a:off x="5396134" y="4788627"/>
              <a:ext cx="1659383" cy="4623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 rot="16200000">
              <a:off x="6349570" y="4773156"/>
              <a:ext cx="1690325" cy="4623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 rot="16200000">
              <a:off x="7306094" y="4788626"/>
              <a:ext cx="1659383" cy="4623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639526" y="5150385"/>
            <a:ext cx="6193264" cy="69519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p:spPr>
        <p:txBody>
          <a:bodyPr wrap="square" tIns="137160" rtlCol="0">
            <a:noAutofit/>
          </a:bodyPr>
          <a:lstStyle/>
          <a:p>
            <a:pPr marL="0" lvl="1" algn="ctr">
              <a:lnSpc>
                <a:spcPts val="3660"/>
              </a:lnSpc>
              <a:spcBef>
                <a:spcPts val="24"/>
              </a:spcBef>
            </a:pPr>
            <a:r>
              <a:rPr lang="en-US" sz="3000" dirty="0">
                <a:latin typeface="Arial"/>
              </a:rPr>
              <a:t>Open: </a:t>
            </a:r>
            <a:r>
              <a:rPr lang="en-US" sz="3000" dirty="0">
                <a:solidFill>
                  <a:srgbClr val="FF0000"/>
                </a:solidFill>
                <a:latin typeface="Arial"/>
              </a:rPr>
              <a:t>L</a:t>
            </a:r>
            <a:r>
              <a:rPr lang="en-US" sz="3000" dirty="0">
                <a:latin typeface="Arial"/>
              </a:rPr>
              <a:t>=O(</a:t>
            </a:r>
            <a:r>
              <a:rPr lang="en-US" sz="3000" dirty="0">
                <a:solidFill>
                  <a:srgbClr val="FF0000"/>
                </a:solidFill>
                <a:latin typeface="Arial"/>
              </a:rPr>
              <a:t>IN</a:t>
            </a:r>
            <a:r>
              <a:rPr lang="en-US" sz="3000" dirty="0">
                <a:latin typeface="Arial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Arial"/>
              </a:rPr>
              <a:t>p</a:t>
            </a:r>
            <a:r>
              <a:rPr lang="en-US" sz="3000" baseline="30000" dirty="0">
                <a:latin typeface="Arial"/>
              </a:rPr>
              <a:t>1/2</a:t>
            </a:r>
            <a:r>
              <a:rPr lang="en-US" sz="3000" dirty="0">
                <a:latin typeface="Arial"/>
              </a:rPr>
              <a:t>) in O(1) rounds?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1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232474" y="1595692"/>
            <a:ext cx="9144000" cy="97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algn="l">
              <a:lnSpc>
                <a:spcPts val="4460"/>
              </a:lnSpc>
              <a:spcBef>
                <a:spcPts val="24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 (Body)"/>
                <a:cs typeface="Arial (Body)"/>
              </a:rPr>
              <a:t>𝞺* </a:t>
            </a:r>
            <a:r>
              <a:rPr lang="en-US" sz="2600" dirty="0" smtClean="0">
                <a:solidFill>
                  <a:srgbClr val="000000"/>
                </a:solidFill>
                <a:latin typeface="Arial (Body)"/>
                <a:cs typeface="Arial (Body)"/>
              </a:rPr>
              <a:t>can be very high for even small-size queries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08736"/>
            <a:ext cx="9144000" cy="1341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prstClr val="black"/>
                </a:solidFill>
                <a:latin typeface="Arial"/>
              </a:rPr>
              <a:t>Scalability Limitation </a:t>
            </a:r>
            <a:r>
              <a:rPr lang="en-US" sz="4000" dirty="0" smtClean="0">
                <a:solidFill>
                  <a:prstClr val="black"/>
                </a:solidFill>
                <a:latin typeface="Arial"/>
              </a:rPr>
              <a:t>of 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L</a:t>
            </a:r>
            <a:r>
              <a:rPr lang="en-US" sz="4000" dirty="0" smtClean="0">
                <a:solidFill>
                  <a:prstClr val="black"/>
                </a:solidFill>
                <a:latin typeface="Arial"/>
              </a:rPr>
              <a:t>=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IN</a:t>
            </a:r>
            <a:r>
              <a:rPr lang="en-US" sz="4000" dirty="0" smtClean="0">
                <a:solidFill>
                  <a:prstClr val="black"/>
                </a:solidFill>
                <a:latin typeface="Arial"/>
              </a:rPr>
              <a:t>/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p</a:t>
            </a:r>
            <a:r>
              <a:rPr lang="en-US" sz="4000" baseline="30000" dirty="0" smtClean="0">
                <a:solidFill>
                  <a:prstClr val="black"/>
                </a:solidFill>
                <a:latin typeface="Arial"/>
              </a:rPr>
              <a:t>1</a:t>
            </a:r>
            <a:r>
              <a:rPr lang="en-US" sz="4000" baseline="30000" dirty="0">
                <a:solidFill>
                  <a:prstClr val="black"/>
                </a:solidFill>
                <a:latin typeface="Arial"/>
              </a:rPr>
              <a:t>/𝞺</a:t>
            </a:r>
            <a:r>
              <a:rPr lang="en-US" sz="4000" baseline="30000" dirty="0" smtClean="0">
                <a:solidFill>
                  <a:prstClr val="black"/>
                </a:solidFill>
                <a:latin typeface="Arial"/>
              </a:rPr>
              <a:t>*</a:t>
            </a:r>
            <a:r>
              <a:rPr lang="en-US" sz="4000" dirty="0" smtClean="0">
                <a:solidFill>
                  <a:prstClr val="black"/>
                </a:solidFill>
                <a:latin typeface="Arial"/>
              </a:rPr>
              <a:t> (1)</a:t>
            </a:r>
            <a:endParaRPr lang="en-US" sz="4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9895" y="5176207"/>
            <a:ext cx="7550956" cy="56938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p:spPr>
        <p:txBody>
          <a:bodyPr wrap="square" bIns="45720" rtlCol="0" anchor="t" anchorCtr="0">
            <a:spAutoFit/>
          </a:bodyPr>
          <a:lstStyle/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2x </a:t>
            </a:r>
            <a:r>
              <a:rPr lang="en-US" sz="2600" dirty="0">
                <a:solidFill>
                  <a:prstClr val="black"/>
                </a:solidFill>
                <a:latin typeface="Arial (Body)"/>
                <a:cs typeface="Arial (Body)"/>
              </a:rPr>
              <a:t>speedup requires 1024x more </a:t>
            </a:r>
            <a:r>
              <a:rPr lang="en-US" sz="2600" dirty="0" smtClean="0">
                <a:solidFill>
                  <a:prstClr val="black"/>
                </a:solidFill>
                <a:latin typeface="Arial (Body)"/>
                <a:cs typeface="Arial (Body)"/>
              </a:rPr>
              <a:t>processors</a:t>
            </a:r>
            <a:endParaRPr lang="en-US" sz="2600" dirty="0">
              <a:solidFill>
                <a:prstClr val="black"/>
              </a:solidFill>
              <a:latin typeface="Arial (Body)"/>
              <a:cs typeface="Arial (Body)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62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74971" y="2408000"/>
            <a:ext cx="3859006" cy="923653"/>
            <a:chOff x="2130110" y="2051008"/>
            <a:chExt cx="3989054" cy="923653"/>
          </a:xfrm>
        </p:grpSpPr>
        <p:grpSp>
          <p:nvGrpSpPr>
            <p:cNvPr id="23" name="Group 22"/>
            <p:cNvGrpSpPr/>
            <p:nvPr/>
          </p:nvGrpSpPr>
          <p:grpSpPr>
            <a:xfrm>
              <a:off x="2130110" y="2112666"/>
              <a:ext cx="3989054" cy="861995"/>
              <a:chOff x="1725656" y="2112666"/>
              <a:chExt cx="3989054" cy="861995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296057" y="2112666"/>
                <a:ext cx="3418653" cy="595256"/>
                <a:chOff x="2104785" y="2112666"/>
                <a:chExt cx="3115323" cy="595256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104785" y="2530966"/>
                  <a:ext cx="50400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 flipH="1">
                  <a:off x="2562427" y="2194992"/>
                  <a:ext cx="654905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A</a:t>
                  </a:r>
                  <a:r>
                    <a:rPr lang="en-US" sz="2600" baseline="-25000" dirty="0" smtClean="0">
                      <a:solidFill>
                        <a:prstClr val="black"/>
                      </a:solidFill>
                      <a:latin typeface="Arial"/>
                      <a:cs typeface="Arial"/>
                    </a:rPr>
                    <a:t>1</a:t>
                  </a:r>
                  <a:endParaRPr lang="en-US" sz="2600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 flipH="1">
                  <a:off x="4534846" y="2215479"/>
                  <a:ext cx="685262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 smtClean="0">
                      <a:solidFill>
                        <a:prstClr val="black"/>
                      </a:solidFill>
                      <a:latin typeface="Arial"/>
                      <a:cs typeface="Arial"/>
                    </a:rPr>
                    <a:t>A</a:t>
                  </a:r>
                  <a:r>
                    <a:rPr lang="en-US" sz="2600" baseline="-25000" dirty="0" smtClean="0">
                      <a:solidFill>
                        <a:prstClr val="black"/>
                      </a:solidFill>
                      <a:latin typeface="Arial"/>
                      <a:cs typeface="Arial"/>
                    </a:rPr>
                    <a:t>20</a:t>
                  </a:r>
                  <a:endParaRPr lang="en-US" sz="2600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 flipH="1">
                  <a:off x="3482925" y="2112666"/>
                  <a:ext cx="52308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r-IN" sz="3000" dirty="0" smtClean="0">
                      <a:solidFill>
                        <a:prstClr val="black"/>
                      </a:solidFill>
                      <a:latin typeface="Arial"/>
                      <a:cs typeface="Arial"/>
                    </a:rPr>
                    <a:t>…</a:t>
                  </a:r>
                  <a:endParaRPr lang="en-US" sz="3000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3037785" y="2523288"/>
                  <a:ext cx="50400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4048380" y="2524090"/>
                  <a:ext cx="50400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/>
              <p:cNvSpPr txBox="1"/>
              <p:nvPr/>
            </p:nvSpPr>
            <p:spPr>
              <a:xfrm flipH="1">
                <a:off x="1725656" y="2215479"/>
                <a:ext cx="586851" cy="759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prstClr val="black"/>
                    </a:solidFill>
                    <a:latin typeface="Arial"/>
                    <a:cs typeface="Arial"/>
                  </a:rPr>
                  <a:t>A</a:t>
                </a:r>
                <a:r>
                  <a:rPr lang="en-US" sz="2600" baseline="-25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</a:t>
                </a:r>
                <a:endParaRPr lang="en-US" sz="2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542523" y="2089375"/>
              <a:ext cx="7110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endParaRPr lang="en-US" sz="2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0140" y="2094808"/>
              <a:ext cx="7110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  <a:r>
                <a:rPr lang="en-US" sz="2200" baseline="-25000" dirty="0">
                  <a:solidFill>
                    <a:prstClr val="black"/>
                  </a:solidFill>
                  <a:latin typeface="Arial"/>
                  <a:cs typeface="Arial"/>
                </a:rPr>
                <a:t>2</a:t>
              </a:r>
              <a:endParaRPr lang="en-US" sz="2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61942" y="2051008"/>
              <a:ext cx="7110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  <a:cs typeface="Arial"/>
                </a:rPr>
                <a:t>20</a:t>
              </a:r>
              <a:endParaRPr lang="en-US" sz="2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209398" y="3306638"/>
            <a:ext cx="1190152" cy="58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𝞺* = 10</a:t>
            </a:r>
          </a:p>
        </p:txBody>
      </p:sp>
      <p:sp>
        <p:nvSpPr>
          <p:cNvPr id="40" name="Content Placeholder 3"/>
          <p:cNvSpPr txBox="1">
            <a:spLocks/>
          </p:cNvSpPr>
          <p:nvPr/>
        </p:nvSpPr>
        <p:spPr>
          <a:xfrm>
            <a:off x="232474" y="3879804"/>
            <a:ext cx="9144000" cy="933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algn="l">
              <a:lnSpc>
                <a:spcPts val="4460"/>
              </a:lnSpc>
              <a:spcBef>
                <a:spcPts val="24"/>
              </a:spcBef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rial (Body)"/>
                <a:cs typeface="Arial (Body)"/>
              </a:rPr>
              <a:t>HC or </a:t>
            </a:r>
            <a:r>
              <a:rPr lang="en-US" sz="2600" dirty="0" err="1" smtClean="0">
                <a:solidFill>
                  <a:srgbClr val="000000"/>
                </a:solidFill>
                <a:latin typeface="Arial (Body)"/>
                <a:cs typeface="Arial (Body)"/>
              </a:rPr>
              <a:t>Heavy-Light+Semijoin</a:t>
            </a:r>
            <a:r>
              <a:rPr lang="en-US" sz="2600" dirty="0" smtClean="0">
                <a:solidFill>
                  <a:srgbClr val="000000"/>
                </a:solidFill>
                <a:latin typeface="Arial (Body)"/>
                <a:cs typeface="Arial (Body)"/>
              </a:rPr>
              <a:t> give poor scalability </a:t>
            </a:r>
            <a:endParaRPr lang="en-US" sz="2600" dirty="0" smtClean="0">
              <a:solidFill>
                <a:prstClr val="black"/>
              </a:solidFill>
              <a:latin typeface="Arial (Body)"/>
              <a:cs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12373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0" y="918147"/>
            <a:ext cx="9144000" cy="697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algn="l">
              <a:lnSpc>
                <a:spcPts val="4460"/>
              </a:lnSpc>
              <a:spcBef>
                <a:spcPts val="24"/>
              </a:spcBef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rial (Body)"/>
                <a:cs typeface="Arial (Body)"/>
              </a:rPr>
              <a:t>Iterative BJ might generate a lot of intermediate data</a:t>
            </a:r>
            <a:endParaRPr lang="en-US" sz="2600" dirty="0" smtClean="0">
              <a:solidFill>
                <a:prstClr val="black"/>
              </a:solidFill>
              <a:latin typeface="Arial (Body)"/>
              <a:cs typeface="Arial (Body)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08736"/>
            <a:ext cx="9144000" cy="1341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Arial"/>
              </a:rPr>
              <a:t>Scalability Limitation </a:t>
            </a:r>
            <a:r>
              <a:rPr lang="en-US" sz="4000" dirty="0">
                <a:solidFill>
                  <a:prstClr val="black"/>
                </a:solidFill>
                <a:latin typeface="Arial"/>
              </a:rPr>
              <a:t>of 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L</a:t>
            </a:r>
            <a:r>
              <a:rPr lang="en-US" sz="4000" dirty="0">
                <a:solidFill>
                  <a:prstClr val="black"/>
                </a:solidFill>
                <a:latin typeface="Arial"/>
              </a:rPr>
              <a:t>=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IN</a:t>
            </a:r>
            <a:r>
              <a:rPr lang="en-US" sz="4000" dirty="0">
                <a:solidFill>
                  <a:prstClr val="black"/>
                </a:solidFill>
                <a:latin typeface="Arial"/>
              </a:rPr>
              <a:t>/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p</a:t>
            </a:r>
            <a:r>
              <a:rPr lang="en-US" sz="4000" baseline="30000" dirty="0">
                <a:solidFill>
                  <a:prstClr val="black"/>
                </a:solidFill>
                <a:latin typeface="Arial"/>
              </a:rPr>
              <a:t>1/𝞺</a:t>
            </a:r>
            <a:r>
              <a:rPr lang="en-US" sz="4000" baseline="30000" dirty="0" smtClean="0">
                <a:solidFill>
                  <a:prstClr val="black"/>
                </a:solidFill>
                <a:latin typeface="Arial"/>
              </a:rPr>
              <a:t>*</a:t>
            </a:r>
            <a:r>
              <a:rPr lang="en-US" sz="4000" dirty="0" smtClean="0">
                <a:solidFill>
                  <a:prstClr val="black"/>
                </a:solidFill>
                <a:latin typeface="Arial"/>
              </a:rPr>
              <a:t> (2)</a:t>
            </a:r>
            <a:endParaRPr lang="en-US" sz="4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31512" y="3761333"/>
            <a:ext cx="4979487" cy="10649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Problem: |T</a:t>
            </a:r>
            <a:r>
              <a:rPr lang="en-US" sz="2600" baseline="-25000" dirty="0" smtClean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| 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&gt; </a:t>
            </a:r>
            <a:r>
              <a:rPr lang="en-US" sz="2600" dirty="0" err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lang="en-US" sz="2600" dirty="0" err="1">
                <a:solidFill>
                  <a:srgbClr val="000000"/>
                </a:solidFill>
                <a:latin typeface="Arial"/>
                <a:cs typeface="Arial"/>
              </a:rPr>
              <a:t>|</a:t>
            </a:r>
            <a:r>
              <a:rPr lang="en-US" sz="2600" dirty="0" err="1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|</a:t>
            </a:r>
            <a:endParaRPr lang="en-US" sz="2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better 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run 1 round 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&amp; replicate </a:t>
            </a:r>
            <a:r>
              <a:rPr lang="en-US" sz="2600" dirty="0" smtClean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endParaRPr lang="en-US" sz="2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6878" y="5599605"/>
            <a:ext cx="8570245" cy="75674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p:spPr>
        <p:txBody>
          <a:bodyPr wrap="square" bIns="32004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24"/>
              </a:spcBef>
            </a:pPr>
            <a:r>
              <a:rPr lang="en-US" sz="2600" b="1" dirty="0" smtClean="0">
                <a:latin typeface="Arial (Body)"/>
                <a:cs typeface="Arial (Body)"/>
              </a:rPr>
              <a:t>Upshot</a:t>
            </a:r>
            <a:r>
              <a:rPr lang="en-US" sz="2600" dirty="0" smtClean="0">
                <a:latin typeface="Arial (Body)"/>
                <a:cs typeface="Arial (Body)"/>
              </a:rPr>
              <a:t>: </a:t>
            </a:r>
            <a:r>
              <a:rPr lang="en-US" sz="2600" dirty="0" err="1" smtClean="0">
                <a:latin typeface="Arial (Body)"/>
                <a:cs typeface="Arial (Body)"/>
              </a:rPr>
              <a:t>Semijoins</a:t>
            </a:r>
            <a:r>
              <a:rPr lang="en-US" sz="2600" dirty="0" smtClean="0">
                <a:latin typeface="Arial (Body)"/>
                <a:cs typeface="Arial (Body)"/>
              </a:rPr>
              <a:t> </a:t>
            </a:r>
            <a:r>
              <a:rPr lang="en-US" sz="2600" dirty="0">
                <a:latin typeface="Arial (Body)"/>
                <a:cs typeface="Arial (Body)"/>
              </a:rPr>
              <a:t>can </a:t>
            </a:r>
            <a:r>
              <a:rPr lang="en-US" sz="2600" dirty="0" smtClean="0">
                <a:latin typeface="Arial (Body)"/>
                <a:cs typeface="Arial (Body)"/>
              </a:rPr>
              <a:t>help </a:t>
            </a:r>
            <a:r>
              <a:rPr lang="en-US" sz="2600" dirty="0">
                <a:latin typeface="Arial (Body)"/>
                <a:cs typeface="Arial (Body)"/>
              </a:rPr>
              <a:t>if OUT </a:t>
            </a:r>
            <a:r>
              <a:rPr lang="en-US" sz="2600" dirty="0" smtClean="0">
                <a:latin typeface="Arial (Body)"/>
                <a:cs typeface="Arial (Body)"/>
              </a:rPr>
              <a:t>is small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69696" y="4305870"/>
            <a:ext cx="168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/>
              </a:rPr>
              <a:t>Round 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48487" y="3564081"/>
            <a:ext cx="2360632" cy="1550262"/>
          </a:xfrm>
          <a:prstGeom prst="round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90136" y="2319684"/>
            <a:ext cx="3242302" cy="1615295"/>
          </a:xfrm>
          <a:prstGeom prst="round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91909" y="2319684"/>
            <a:ext cx="3962164" cy="2742766"/>
            <a:chOff x="3118784" y="1603387"/>
            <a:chExt cx="3962164" cy="2742766"/>
          </a:xfrm>
        </p:grpSpPr>
        <p:sp>
          <p:nvSpPr>
            <p:cNvPr id="69" name="TextBox 68"/>
            <p:cNvSpPr txBox="1"/>
            <p:nvPr/>
          </p:nvSpPr>
          <p:spPr>
            <a:xfrm>
              <a:off x="3118784" y="3934019"/>
              <a:ext cx="1532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R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Arial"/>
                </a:rPr>
                <a:t>1</a:t>
              </a:r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(x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Arial"/>
                </a:rPr>
                <a:t>1</a:t>
              </a:r>
              <a:r>
                <a:rPr lang="en-US" sz="2000" dirty="0">
                  <a:solidFill>
                    <a:prstClr val="black"/>
                  </a:solidFill>
                  <a:latin typeface="Arial"/>
                </a:rPr>
                <a:t>, </a:t>
              </a:r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x</a:t>
              </a:r>
              <a:r>
                <a:rPr lang="en-US" sz="2000" baseline="-25000" dirty="0">
                  <a:solidFill>
                    <a:prstClr val="black"/>
                  </a:solidFill>
                  <a:latin typeface="Arial"/>
                </a:rPr>
                <a:t>2</a:t>
              </a:r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 )</a:t>
              </a:r>
              <a:endParaRPr lang="en-US" sz="2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14997" y="3946043"/>
              <a:ext cx="14759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R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Arial"/>
                </a:rPr>
                <a:t>2</a:t>
              </a:r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(x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Arial"/>
                </a:rPr>
                <a:t>2</a:t>
              </a:r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, x</a:t>
              </a:r>
              <a:r>
                <a:rPr lang="en-US" sz="2000" baseline="-25000" dirty="0">
                  <a:solidFill>
                    <a:prstClr val="black"/>
                  </a:solidFill>
                  <a:latin typeface="Arial"/>
                </a:rPr>
                <a:t>3</a:t>
              </a:r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000" dirty="0">
                  <a:solidFill>
                    <a:prstClr val="black"/>
                  </a:solidFill>
                  <a:latin typeface="Arial"/>
                </a:rPr>
                <a:t>)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86270" y="2787795"/>
              <a:ext cx="16946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R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Arial"/>
                </a:rPr>
                <a:t>3</a:t>
              </a:r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(x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Arial"/>
                </a:rPr>
                <a:t>3</a:t>
              </a:r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, x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Arial"/>
                </a:rPr>
                <a:t>4</a:t>
              </a:r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000" dirty="0">
                  <a:solidFill>
                    <a:prstClr val="black"/>
                  </a:solidFill>
                  <a:latin typeface="Arial"/>
                </a:rPr>
                <a:t>)</a:t>
              </a:r>
            </a:p>
          </p:txBody>
        </p:sp>
        <p:cxnSp>
          <p:nvCxnSpPr>
            <p:cNvPr id="72" name="Straight Connector 71"/>
            <p:cNvCxnSpPr>
              <a:stCxn id="69" idx="0"/>
              <a:endCxn id="73" idx="2"/>
            </p:cNvCxnSpPr>
            <p:nvPr/>
          </p:nvCxnSpPr>
          <p:spPr>
            <a:xfrm flipV="1">
              <a:off x="3884954" y="3187905"/>
              <a:ext cx="524548" cy="746114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3474558" y="2787795"/>
              <a:ext cx="18698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T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Arial"/>
                </a:rPr>
                <a:t>1</a:t>
              </a:r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(</a:t>
              </a:r>
              <a:r>
                <a:rPr lang="en-US" sz="2000" dirty="0">
                  <a:solidFill>
                    <a:prstClr val="black"/>
                  </a:solidFill>
                  <a:latin typeface="Arial"/>
                </a:rPr>
                <a:t>x</a:t>
              </a:r>
              <a:r>
                <a:rPr lang="en-US" sz="2000" baseline="-25000" dirty="0">
                  <a:solidFill>
                    <a:prstClr val="black"/>
                  </a:solidFill>
                  <a:latin typeface="Arial"/>
                </a:rPr>
                <a:t>1</a:t>
              </a:r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, x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Arial"/>
                </a:rPr>
                <a:t>2</a:t>
              </a:r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, x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Arial"/>
                </a:rPr>
                <a:t>3</a:t>
              </a:r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)</a:t>
              </a:r>
              <a:endParaRPr lang="en-US" sz="20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74" name="Straight Connector 73"/>
            <p:cNvCxnSpPr>
              <a:stCxn id="70" idx="0"/>
              <a:endCxn id="73" idx="2"/>
            </p:cNvCxnSpPr>
            <p:nvPr/>
          </p:nvCxnSpPr>
          <p:spPr>
            <a:xfrm flipH="1" flipV="1">
              <a:off x="4409502" y="3187905"/>
              <a:ext cx="643471" cy="758138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3" idx="0"/>
            </p:cNvCxnSpPr>
            <p:nvPr/>
          </p:nvCxnSpPr>
          <p:spPr>
            <a:xfrm flipV="1">
              <a:off x="4409502" y="2007037"/>
              <a:ext cx="834312" cy="780758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1" idx="0"/>
            </p:cNvCxnSpPr>
            <p:nvPr/>
          </p:nvCxnSpPr>
          <p:spPr>
            <a:xfrm flipH="1" flipV="1">
              <a:off x="5386269" y="2007037"/>
              <a:ext cx="847340" cy="780758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4249200" y="1603387"/>
              <a:ext cx="2190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T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Arial"/>
                </a:rPr>
                <a:t>2</a:t>
              </a:r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(</a:t>
              </a:r>
              <a:r>
                <a:rPr lang="en-US" sz="2000" dirty="0">
                  <a:solidFill>
                    <a:prstClr val="black"/>
                  </a:solidFill>
                  <a:latin typeface="Arial"/>
                </a:rPr>
                <a:t>x</a:t>
              </a:r>
              <a:r>
                <a:rPr lang="en-US" sz="2000" baseline="-25000" dirty="0">
                  <a:solidFill>
                    <a:prstClr val="black"/>
                  </a:solidFill>
                  <a:latin typeface="Arial"/>
                </a:rPr>
                <a:t>1</a:t>
              </a:r>
              <a:r>
                <a:rPr lang="en-US" sz="2000" dirty="0">
                  <a:solidFill>
                    <a:prstClr val="black"/>
                  </a:solidFill>
                  <a:latin typeface="Arial"/>
                </a:rPr>
                <a:t>, x</a:t>
              </a:r>
              <a:r>
                <a:rPr lang="en-US" sz="2000" baseline="-25000" dirty="0">
                  <a:solidFill>
                    <a:prstClr val="black"/>
                  </a:solidFill>
                  <a:latin typeface="Arial"/>
                </a:rPr>
                <a:t>2</a:t>
              </a:r>
              <a:r>
                <a:rPr lang="en-US" sz="2000" dirty="0">
                  <a:solidFill>
                    <a:prstClr val="black"/>
                  </a:solidFill>
                  <a:latin typeface="Arial"/>
                </a:rPr>
                <a:t>, </a:t>
              </a:r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x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Arial"/>
                </a:rPr>
                <a:t>3</a:t>
              </a:r>
              <a:r>
                <a:rPr lang="en-US" sz="2000" dirty="0">
                  <a:solidFill>
                    <a:prstClr val="black"/>
                  </a:solidFill>
                  <a:latin typeface="Arial"/>
                </a:rPr>
                <a:t>, </a:t>
              </a:r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x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Arial"/>
                </a:rPr>
                <a:t>4</a:t>
              </a:r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)</a:t>
              </a:r>
              <a:endParaRPr lang="en-US" sz="200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474451" y="1723946"/>
            <a:ext cx="168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400" dirty="0" smtClean="0">
                <a:solidFill>
                  <a:prstClr val="black"/>
                </a:solidFill>
                <a:latin typeface="Mangal"/>
              </a:rPr>
              <a:t>…</a:t>
            </a:r>
            <a:endParaRPr lang="en-US" sz="24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746685" y="1723946"/>
            <a:ext cx="3242302" cy="999388"/>
          </a:xfrm>
          <a:prstGeom prst="round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32438" y="2856616"/>
            <a:ext cx="1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/>
              </a:rPr>
              <a:t>Round 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984838" y="1954778"/>
            <a:ext cx="15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/>
              </a:rPr>
              <a:t>Round </a:t>
            </a:r>
            <a:r>
              <a:rPr lang="en-US" sz="2400" dirty="0">
                <a:solidFill>
                  <a:srgbClr val="0000FF"/>
                </a:solidFill>
                <a:latin typeface="Arial"/>
              </a:rPr>
              <a:t>3</a:t>
            </a:r>
            <a:endParaRPr lang="en-US" sz="2400" dirty="0" smtClean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63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43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51" grpId="0" animBg="1"/>
      <p:bldP spid="55" grpId="0"/>
      <p:bldP spid="66" grpId="0" animBg="1"/>
      <p:bldP spid="67" grpId="0" animBg="1"/>
      <p:bldP spid="81" grpId="0" animBg="1"/>
      <p:bldP spid="82" grpId="0"/>
      <p:bldP spid="8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700" y="646411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13300" y="2109008"/>
            <a:ext cx="4051300" cy="2695082"/>
            <a:chOff x="4813300" y="2109008"/>
            <a:chExt cx="4051300" cy="2695082"/>
          </a:xfrm>
        </p:grpSpPr>
        <p:sp>
          <p:nvSpPr>
            <p:cNvPr id="31" name="Rounded Rectangle 30"/>
            <p:cNvSpPr/>
            <p:nvPr/>
          </p:nvSpPr>
          <p:spPr>
            <a:xfrm>
              <a:off x="5902325" y="2109008"/>
              <a:ext cx="1143000" cy="621792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 anchorCtr="0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Calibri"/>
                </a:rPr>
                <a:t>0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Calibri"/>
                </a:rPr>
                <a:t>1</a:t>
              </a:r>
            </a:p>
            <a:p>
              <a:pPr algn="ctr"/>
              <a:r>
                <a:rPr lang="en-US" sz="2000" dirty="0" err="1" smtClean="0">
                  <a:solidFill>
                    <a:prstClr val="white"/>
                  </a:solidFill>
                  <a:latin typeface="Calibri"/>
                </a:rPr>
                <a:t>λ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=R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1</a:t>
              </a: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813300" y="3130837"/>
              <a:ext cx="1143000" cy="621792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 anchorCtr="0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Calibri"/>
                </a:rPr>
                <a:t>1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Calibri"/>
                </a:rPr>
                <a:t>3</a:t>
              </a:r>
            </a:p>
            <a:p>
              <a:pPr algn="ctr"/>
              <a:r>
                <a:rPr lang="en-US" sz="2000" dirty="0" err="1" smtClean="0">
                  <a:solidFill>
                    <a:prstClr val="white"/>
                  </a:solidFill>
                  <a:latin typeface="Calibri"/>
                </a:rPr>
                <a:t>λ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=R</a:t>
              </a:r>
              <a:r>
                <a:rPr lang="en-US" sz="2000" baseline="-25000" dirty="0">
                  <a:solidFill>
                    <a:prstClr val="white"/>
                  </a:solidFill>
                  <a:latin typeface="Calibri"/>
                </a:rPr>
                <a:t>3</a:t>
              </a: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6991350" y="3010696"/>
              <a:ext cx="1143000" cy="621792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 anchorCtr="0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Calibri"/>
                </a:rPr>
                <a:t>0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000" baseline="-25000" dirty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sz="2000" baseline="-25000" dirty="0" smtClean="0">
                <a:solidFill>
                  <a:prstClr val="black"/>
                </a:solidFill>
                <a:latin typeface="Calibri"/>
              </a:endParaRPr>
            </a:p>
            <a:p>
              <a:pPr algn="ctr"/>
              <a:r>
                <a:rPr lang="en-US" sz="2000" dirty="0" err="1" smtClean="0">
                  <a:solidFill>
                    <a:prstClr val="white"/>
                  </a:solidFill>
                  <a:latin typeface="Calibri"/>
                </a:rPr>
                <a:t>λ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=R</a:t>
              </a:r>
              <a:r>
                <a:rPr lang="en-US" sz="2000" baseline="-25000" dirty="0">
                  <a:solidFill>
                    <a:prstClr val="white"/>
                  </a:solidFill>
                  <a:latin typeface="Calibri"/>
                </a:rPr>
                <a:t>2</a:t>
              </a: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6261100" y="4141780"/>
              <a:ext cx="1143000" cy="621792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 anchorCtr="0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Calibri"/>
                </a:rPr>
                <a:t>2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000" baseline="-25000" dirty="0">
                  <a:solidFill>
                    <a:prstClr val="black"/>
                  </a:solidFill>
                  <a:latin typeface="Calibri"/>
                </a:rPr>
                <a:t>4</a:t>
              </a:r>
              <a:endParaRPr lang="en-US" sz="2000" baseline="-25000" dirty="0" smtClean="0">
                <a:solidFill>
                  <a:prstClr val="black"/>
                </a:solidFill>
                <a:latin typeface="Calibri"/>
              </a:endParaRPr>
            </a:p>
            <a:p>
              <a:pPr algn="ctr"/>
              <a:r>
                <a:rPr lang="en-US" sz="2000" dirty="0" err="1" smtClean="0">
                  <a:solidFill>
                    <a:prstClr val="white"/>
                  </a:solidFill>
                  <a:latin typeface="Calibri"/>
                </a:rPr>
                <a:t>λ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=R</a:t>
              </a:r>
              <a:r>
                <a:rPr lang="en-US" sz="2000" baseline="-25000" dirty="0">
                  <a:solidFill>
                    <a:prstClr val="white"/>
                  </a:solidFill>
                  <a:latin typeface="Calibri"/>
                </a:rPr>
                <a:t>4</a:t>
              </a: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7721600" y="4182298"/>
              <a:ext cx="1143000" cy="621792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 anchorCtr="0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Calibri"/>
                </a:rPr>
                <a:t>2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000" baseline="-25000" dirty="0">
                  <a:solidFill>
                    <a:prstClr val="black"/>
                  </a:solidFill>
                  <a:latin typeface="Calibri"/>
                </a:rPr>
                <a:t>5</a:t>
              </a:r>
              <a:endParaRPr lang="en-US" sz="2000" baseline="-25000" dirty="0" smtClean="0">
                <a:solidFill>
                  <a:prstClr val="black"/>
                </a:solidFill>
                <a:latin typeface="Calibri"/>
              </a:endParaRPr>
            </a:p>
            <a:p>
              <a:pPr algn="ctr"/>
              <a:r>
                <a:rPr lang="en-US" sz="2000" dirty="0" err="1" smtClean="0">
                  <a:solidFill>
                    <a:prstClr val="white"/>
                  </a:solidFill>
                  <a:latin typeface="Calibri"/>
                </a:rPr>
                <a:t>λ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=R</a:t>
              </a:r>
              <a:r>
                <a:rPr lang="en-US" sz="2000" baseline="-25000" dirty="0">
                  <a:solidFill>
                    <a:prstClr val="white"/>
                  </a:solidFill>
                  <a:latin typeface="Calibri"/>
                </a:rPr>
                <a:t>5</a:t>
              </a: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5" name="Straight Connector 104"/>
            <p:cNvCxnSpPr>
              <a:stCxn id="31" idx="2"/>
              <a:endCxn id="101" idx="0"/>
            </p:cNvCxnSpPr>
            <p:nvPr/>
          </p:nvCxnSpPr>
          <p:spPr>
            <a:xfrm flipH="1">
              <a:off x="5384800" y="2730800"/>
              <a:ext cx="1089025" cy="400037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31" idx="2"/>
              <a:endCxn id="102" idx="0"/>
            </p:cNvCxnSpPr>
            <p:nvPr/>
          </p:nvCxnSpPr>
          <p:spPr>
            <a:xfrm>
              <a:off x="6473825" y="2730800"/>
              <a:ext cx="1089025" cy="279896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02" idx="2"/>
              <a:endCxn id="103" idx="0"/>
            </p:cNvCxnSpPr>
            <p:nvPr/>
          </p:nvCxnSpPr>
          <p:spPr>
            <a:xfrm flipH="1">
              <a:off x="6832600" y="3632488"/>
              <a:ext cx="730250" cy="509292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2" idx="2"/>
              <a:endCxn id="104" idx="0"/>
            </p:cNvCxnSpPr>
            <p:nvPr/>
          </p:nvCxnSpPr>
          <p:spPr>
            <a:xfrm>
              <a:off x="7562850" y="3632488"/>
              <a:ext cx="730250" cy="549810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ounded Rectangle 68"/>
          <p:cNvSpPr/>
          <p:nvPr/>
        </p:nvSpPr>
        <p:spPr>
          <a:xfrm>
            <a:off x="6171692" y="2925324"/>
            <a:ext cx="2782316" cy="195072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5676900" y="4603539"/>
            <a:ext cx="558800" cy="644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7086740" y="2335807"/>
            <a:ext cx="1628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idth = 1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6756540" y="2562407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>
            <a:off x="6100464" y="2442147"/>
            <a:ext cx="695325" cy="270528"/>
          </a:xfrm>
          <a:prstGeom prst="roundRect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-17372" y="-24866"/>
            <a:ext cx="9144000" cy="87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 smtClean="0">
                <a:solidFill>
                  <a:prstClr val="black"/>
                </a:solidFill>
                <a:latin typeface="Arial (Headings)"/>
                <a:cs typeface="Arial (Headings)"/>
              </a:rPr>
              <a:t>Yannakakis</a:t>
            </a:r>
            <a:r>
              <a:rPr lang="en-US" sz="3800" dirty="0" smtClean="0">
                <a:solidFill>
                  <a:prstClr val="black"/>
                </a:solidFill>
                <a:latin typeface="Arial (Headings)"/>
                <a:cs typeface="Arial (Headings)"/>
              </a:rPr>
              <a:t> Algorithm For Acyclic Queries</a:t>
            </a:r>
            <a:endParaRPr lang="en-US" sz="3800" dirty="0">
              <a:solidFill>
                <a:prstClr val="black"/>
              </a:solidFill>
              <a:latin typeface="Arial (Headings)"/>
              <a:cs typeface="Arial (Headings)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42" y="764686"/>
            <a:ext cx="9085957" cy="1019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80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Input: Acyclic query Q: R1 ⋈ R2 ⋈ … ⋈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Rn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&amp;</a:t>
            </a:r>
          </a:p>
          <a:p>
            <a:pPr lvl="2">
              <a:lnSpc>
                <a:spcPts val="3680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 width-1 </a:t>
            </a:r>
            <a:r>
              <a:rPr lang="en-US" sz="2400" i="1" dirty="0">
                <a:solidFill>
                  <a:srgbClr val="FF0000"/>
                </a:solidFill>
                <a:latin typeface="Arial"/>
                <a:cs typeface="Arial"/>
              </a:rPr>
              <a:t>Generalized </a:t>
            </a:r>
            <a:r>
              <a:rPr lang="en-US" sz="2400" i="1" dirty="0" err="1">
                <a:solidFill>
                  <a:srgbClr val="FF0000"/>
                </a:solidFill>
                <a:latin typeface="Arial"/>
                <a:cs typeface="Arial"/>
              </a:rPr>
              <a:t>Hypertree</a:t>
            </a:r>
            <a:r>
              <a:rPr lang="en-US" sz="2400" i="1" dirty="0">
                <a:solidFill>
                  <a:srgbClr val="FF0000"/>
                </a:solidFill>
                <a:latin typeface="Arial"/>
                <a:cs typeface="Arial"/>
              </a:rPr>
              <a:t> Decomposition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Q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013" y="5032781"/>
            <a:ext cx="7008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/>
                <a:cs typeface="Arial"/>
              </a:rPr>
              <a:t>Q</a:t>
            </a:r>
            <a:endParaRPr lang="en-US" sz="2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0579" y="2146094"/>
            <a:ext cx="3607695" cy="2554002"/>
            <a:chOff x="310579" y="2146094"/>
            <a:chExt cx="3607695" cy="2554002"/>
          </a:xfrm>
        </p:grpSpPr>
        <p:sp>
          <p:nvSpPr>
            <p:cNvPr id="66" name="TextBox 65"/>
            <p:cNvSpPr txBox="1"/>
            <p:nvPr/>
          </p:nvSpPr>
          <p:spPr>
            <a:xfrm flipH="1">
              <a:off x="1494573" y="2146094"/>
              <a:ext cx="6959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600" baseline="-25000" dirty="0" smtClean="0">
                  <a:solidFill>
                    <a:prstClr val="black"/>
                  </a:solidFill>
                  <a:latin typeface="Calibri"/>
                </a:rPr>
                <a:t>0</a:t>
              </a:r>
              <a:endParaRPr lang="en-US" sz="2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flipH="1">
              <a:off x="569476" y="3158525"/>
              <a:ext cx="6959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600" baseline="-25000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n-US" sz="2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 flipH="1">
              <a:off x="2480876" y="3148484"/>
              <a:ext cx="6959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600" baseline="-25000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sz="2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flipH="1">
              <a:off x="579281" y="4207653"/>
              <a:ext cx="6959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600" baseline="-25000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n-US" sz="2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flipH="1">
              <a:off x="1809520" y="4207653"/>
              <a:ext cx="6959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600" baseline="-25000" dirty="0">
                  <a:solidFill>
                    <a:prstClr val="black"/>
                  </a:solidFill>
                  <a:latin typeface="Calibri"/>
                </a:rPr>
                <a:t>4</a:t>
              </a:r>
              <a:endParaRPr lang="en-US" sz="2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 flipH="1">
              <a:off x="3222313" y="4207653"/>
              <a:ext cx="6959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600" baseline="-25000" dirty="0" smtClean="0">
                  <a:solidFill>
                    <a:prstClr val="black"/>
                  </a:solidFill>
                  <a:latin typeface="Calibri"/>
                </a:rPr>
                <a:t>5</a:t>
              </a:r>
              <a:endParaRPr lang="en-US" sz="26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80" name="Straight Connector 79"/>
            <p:cNvCxnSpPr>
              <a:stCxn id="66" idx="2"/>
            </p:cNvCxnSpPr>
            <p:nvPr/>
          </p:nvCxnSpPr>
          <p:spPr>
            <a:xfrm flipH="1">
              <a:off x="1012377" y="2638537"/>
              <a:ext cx="830176" cy="59941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6" idx="2"/>
              <a:endCxn id="70" idx="0"/>
            </p:cNvCxnSpPr>
            <p:nvPr/>
          </p:nvCxnSpPr>
          <p:spPr>
            <a:xfrm>
              <a:off x="1842553" y="2638537"/>
              <a:ext cx="986303" cy="509947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875450" y="3669975"/>
              <a:ext cx="0" cy="59744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0" idx="2"/>
            </p:cNvCxnSpPr>
            <p:nvPr/>
          </p:nvCxnSpPr>
          <p:spPr>
            <a:xfrm flipH="1">
              <a:off x="2190535" y="3640927"/>
              <a:ext cx="638321" cy="62447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0" idx="2"/>
              <a:endCxn id="79" idx="0"/>
            </p:cNvCxnSpPr>
            <p:nvPr/>
          </p:nvCxnSpPr>
          <p:spPr>
            <a:xfrm>
              <a:off x="2828856" y="3640927"/>
              <a:ext cx="741437" cy="56672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793737" y="2580750"/>
              <a:ext cx="700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272849" y="2586846"/>
              <a:ext cx="700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  <a:r>
                <a:rPr lang="en-US" sz="2400" baseline="-25000" dirty="0">
                  <a:solidFill>
                    <a:prstClr val="black"/>
                  </a:solidFill>
                  <a:latin typeface="Arial"/>
                  <a:cs typeface="Arial"/>
                </a:rPr>
                <a:t>2</a:t>
              </a: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0579" y="3752629"/>
              <a:ext cx="537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  <a:r>
                <a:rPr lang="en-US" sz="2400" baseline="-25000" dirty="0">
                  <a:solidFill>
                    <a:prstClr val="black"/>
                  </a:solidFill>
                  <a:latin typeface="Arial"/>
                  <a:cs typeface="Arial"/>
                </a:rPr>
                <a:t>3</a:t>
              </a: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842553" y="3668455"/>
              <a:ext cx="537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Arial"/>
                  <a:cs typeface="Arial"/>
                </a:rPr>
                <a:t>4</a:t>
              </a: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22313" y="3650968"/>
              <a:ext cx="537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Arial"/>
                  <a:cs typeface="Arial"/>
                </a:rPr>
                <a:t>5</a:t>
              </a: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129131" y="4207653"/>
            <a:ext cx="1529354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algn="ctr"/>
            <a:r>
              <a:rPr lang="en-US" sz="26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2600" baseline="-2500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2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/>
                <a:cs typeface="Arial"/>
              </a:rPr>
              <a:t>subtree</a:t>
            </a:r>
            <a:endParaRPr lang="en-US" sz="2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71280" y="5145909"/>
            <a:ext cx="2535341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algn="ctr"/>
            <a:r>
              <a:rPr lang="en-US" sz="2600" i="1" dirty="0">
                <a:solidFill>
                  <a:srgbClr val="000000"/>
                </a:solidFill>
                <a:latin typeface="Arial"/>
                <a:cs typeface="Arial"/>
              </a:rPr>
              <a:t>width-1 GHD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xmlns:p14="http://schemas.microsoft.com/office/powerpoint/2010/main" spd="slow" advTm="73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119" grpId="0"/>
      <p:bldP spid="122" grpId="0" animBg="1"/>
      <p:bldP spid="6" grpId="0"/>
      <p:bldP spid="40" grpId="0" animBg="1"/>
      <p:bldP spid="4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700" y="646411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101710"/>
              </p:ext>
            </p:extLst>
          </p:nvPr>
        </p:nvGraphicFramePr>
        <p:xfrm>
          <a:off x="3689997" y="770707"/>
          <a:ext cx="1308100" cy="1578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813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62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81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0813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02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  <a:tr h="30813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03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13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126089"/>
              </p:ext>
            </p:extLst>
          </p:nvPr>
        </p:nvGraphicFramePr>
        <p:xfrm>
          <a:off x="2082800" y="2836784"/>
          <a:ext cx="1308100" cy="125344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39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15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39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  <a:tr h="3039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794212"/>
              </p:ext>
            </p:extLst>
          </p:nvPr>
        </p:nvGraphicFramePr>
        <p:xfrm>
          <a:off x="5297195" y="2836784"/>
          <a:ext cx="1308100" cy="150661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294052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304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294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294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02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294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03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515096"/>
              </p:ext>
            </p:extLst>
          </p:nvPr>
        </p:nvGraphicFramePr>
        <p:xfrm>
          <a:off x="4160545" y="4961707"/>
          <a:ext cx="1308100" cy="12485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278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02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02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301773"/>
              </p:ext>
            </p:extLst>
          </p:nvPr>
        </p:nvGraphicFramePr>
        <p:xfrm>
          <a:off x="6433845" y="4949007"/>
          <a:ext cx="1308100" cy="12612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586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368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58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058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cxnSp>
        <p:nvCxnSpPr>
          <p:cNvPr id="89" name="Straight Connector 88"/>
          <p:cNvCxnSpPr>
            <a:stCxn id="46" idx="2"/>
            <a:endCxn id="47" idx="0"/>
          </p:cNvCxnSpPr>
          <p:nvPr/>
        </p:nvCxnSpPr>
        <p:spPr>
          <a:xfrm flipH="1">
            <a:off x="2736850" y="2349499"/>
            <a:ext cx="1607197" cy="487285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6" idx="2"/>
            <a:endCxn id="49" idx="0"/>
          </p:cNvCxnSpPr>
          <p:nvPr/>
        </p:nvCxnSpPr>
        <p:spPr>
          <a:xfrm>
            <a:off x="4344047" y="2349499"/>
            <a:ext cx="1607198" cy="487285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9" idx="2"/>
            <a:endCxn id="50" idx="0"/>
          </p:cNvCxnSpPr>
          <p:nvPr/>
        </p:nvCxnSpPr>
        <p:spPr>
          <a:xfrm flipH="1">
            <a:off x="4814595" y="4343400"/>
            <a:ext cx="1136650" cy="618307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49" idx="2"/>
            <a:endCxn id="51" idx="0"/>
          </p:cNvCxnSpPr>
          <p:nvPr/>
        </p:nvCxnSpPr>
        <p:spPr>
          <a:xfrm>
            <a:off x="5951245" y="4343400"/>
            <a:ext cx="1136650" cy="605607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14595" y="4229100"/>
            <a:ext cx="48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00FF"/>
                </a:solidFill>
                <a:latin typeface="Lucida Sans Unicode"/>
                <a:cs typeface="Lucida Sans Unicode"/>
              </a:rPr>
              <a:t>⋊</a:t>
            </a:r>
            <a:endParaRPr lang="en-US" sz="3000" dirty="0">
              <a:solidFill>
                <a:srgbClr val="0000FF"/>
              </a:solidFill>
              <a:latin typeface="Lucida Sans Unicode"/>
              <a:cs typeface="Lucida Sans Unicode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98645" y="5232399"/>
            <a:ext cx="520699" cy="9779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66840" y="3149601"/>
            <a:ext cx="520699" cy="11938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70500" y="4229100"/>
            <a:ext cx="1353312" cy="0"/>
          </a:xfrm>
          <a:prstGeom prst="line">
            <a:avLst/>
          </a:prstGeom>
          <a:ln w="444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0" y="-108736"/>
            <a:ext cx="9144000" cy="87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 smtClean="0">
                <a:solidFill>
                  <a:prstClr val="black"/>
                </a:solidFill>
                <a:latin typeface="Arial (Headings)"/>
                <a:cs typeface="Arial (Headings)"/>
              </a:rPr>
              <a:t>Yannakakis</a:t>
            </a:r>
            <a:r>
              <a:rPr lang="en-US" sz="3800" dirty="0" smtClean="0">
                <a:solidFill>
                  <a:prstClr val="black"/>
                </a:solidFill>
                <a:latin typeface="Arial (Headings)"/>
                <a:cs typeface="Arial (Headings)"/>
              </a:rPr>
              <a:t> Algorithm For Acyclic Queries</a:t>
            </a:r>
            <a:endParaRPr lang="en-US" sz="3800" dirty="0">
              <a:solidFill>
                <a:prstClr val="black"/>
              </a:solidFill>
              <a:latin typeface="Arial (Headings)"/>
              <a:cs typeface="Arial (Headings)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2465" y="737717"/>
            <a:ext cx="2663349" cy="1059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Upward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Semijoin</a:t>
            </a:r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Phase</a:t>
            </a:r>
            <a:endParaRPr lang="en-US" sz="2400" dirty="0">
              <a:solidFill>
                <a:srgbClr val="0000FF"/>
              </a:solidFill>
              <a:latin typeface="Arial (Body)"/>
              <a:cs typeface="Arial (Body)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3719" y="6339660"/>
            <a:ext cx="2463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Arial"/>
                <a:cs typeface="Arial"/>
              </a:rPr>
              <a:t>width-1 GHD</a:t>
            </a:r>
            <a:endParaRPr lang="en-US"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62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xmlns:p14="http://schemas.microsoft.com/office/powerpoint/2010/main" spd="slow" advTm="73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19" grpId="0" animBg="1"/>
      <p:bldP spid="7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700" y="646411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59693"/>
              </p:ext>
            </p:extLst>
          </p:nvPr>
        </p:nvGraphicFramePr>
        <p:xfrm>
          <a:off x="3689997" y="770707"/>
          <a:ext cx="1308100" cy="1578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813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62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81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0813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02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  <a:tr h="30813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03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13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570425"/>
              </p:ext>
            </p:extLst>
          </p:nvPr>
        </p:nvGraphicFramePr>
        <p:xfrm>
          <a:off x="2082800" y="2836784"/>
          <a:ext cx="1308100" cy="125344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39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15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39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  <a:tr h="3039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986511"/>
              </p:ext>
            </p:extLst>
          </p:nvPr>
        </p:nvGraphicFramePr>
        <p:xfrm>
          <a:off x="5297195" y="2836784"/>
          <a:ext cx="1308100" cy="12125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294052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304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294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294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02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175078"/>
              </p:ext>
            </p:extLst>
          </p:nvPr>
        </p:nvGraphicFramePr>
        <p:xfrm>
          <a:off x="4160545" y="4961707"/>
          <a:ext cx="1308100" cy="12485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278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02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02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050931"/>
              </p:ext>
            </p:extLst>
          </p:nvPr>
        </p:nvGraphicFramePr>
        <p:xfrm>
          <a:off x="6433845" y="4949007"/>
          <a:ext cx="1308100" cy="12612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586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368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58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058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cxnSp>
        <p:nvCxnSpPr>
          <p:cNvPr id="89" name="Straight Connector 88"/>
          <p:cNvCxnSpPr>
            <a:stCxn id="46" idx="2"/>
            <a:endCxn id="47" idx="0"/>
          </p:cNvCxnSpPr>
          <p:nvPr/>
        </p:nvCxnSpPr>
        <p:spPr>
          <a:xfrm flipH="1">
            <a:off x="2736850" y="2349499"/>
            <a:ext cx="1607197" cy="487285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6" idx="2"/>
            <a:endCxn id="49" idx="0"/>
          </p:cNvCxnSpPr>
          <p:nvPr/>
        </p:nvCxnSpPr>
        <p:spPr>
          <a:xfrm>
            <a:off x="4344047" y="2349499"/>
            <a:ext cx="1607198" cy="487285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9" idx="2"/>
            <a:endCxn id="50" idx="0"/>
          </p:cNvCxnSpPr>
          <p:nvPr/>
        </p:nvCxnSpPr>
        <p:spPr>
          <a:xfrm flipH="1">
            <a:off x="4814595" y="4049348"/>
            <a:ext cx="1136650" cy="91235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49" idx="2"/>
            <a:endCxn id="51" idx="0"/>
          </p:cNvCxnSpPr>
          <p:nvPr/>
        </p:nvCxnSpPr>
        <p:spPr>
          <a:xfrm>
            <a:off x="5951245" y="4049348"/>
            <a:ext cx="1136650" cy="89965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5790" y="4074748"/>
            <a:ext cx="48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00FF"/>
                </a:solidFill>
                <a:latin typeface="Lucida Sans Unicode"/>
                <a:cs typeface="Lucida Sans Unicode"/>
              </a:rPr>
              <a:t>⋊</a:t>
            </a:r>
            <a:endParaRPr lang="en-US" sz="3000" dirty="0">
              <a:solidFill>
                <a:srgbClr val="0000FF"/>
              </a:solidFill>
              <a:latin typeface="Lucida Sans Unicode"/>
              <a:cs typeface="Lucida Sans Unicod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465" y="737717"/>
            <a:ext cx="2663349" cy="1059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Upward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Semijoin</a:t>
            </a:r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Phase</a:t>
            </a:r>
            <a:endParaRPr lang="en-US" sz="2400" dirty="0">
              <a:solidFill>
                <a:srgbClr val="0000FF"/>
              </a:solidFill>
              <a:latin typeface="Arial (Body)"/>
              <a:cs typeface="Arial (Body)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-108736"/>
            <a:ext cx="9144000" cy="87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 smtClean="0">
                <a:solidFill>
                  <a:prstClr val="black"/>
                </a:solidFill>
                <a:latin typeface="Arial (Headings)"/>
                <a:cs typeface="Arial (Headings)"/>
              </a:rPr>
              <a:t>Yannakakis</a:t>
            </a:r>
            <a:r>
              <a:rPr lang="en-US" sz="3800" dirty="0" smtClean="0">
                <a:solidFill>
                  <a:prstClr val="black"/>
                </a:solidFill>
                <a:latin typeface="Arial (Headings)"/>
                <a:cs typeface="Arial (Headings)"/>
              </a:rPr>
              <a:t> Algorithm For Acyclic Queries</a:t>
            </a:r>
            <a:endParaRPr lang="en-US" sz="3800" dirty="0">
              <a:solidFill>
                <a:prstClr val="black"/>
              </a:solidFill>
              <a:latin typeface="Arial (Headings)"/>
              <a:cs typeface="Arial (Headings)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23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xmlns:p14="http://schemas.microsoft.com/office/powerpoint/2010/main" spd="slow" advTm="73837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700" y="646411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279322"/>
              </p:ext>
            </p:extLst>
          </p:nvPr>
        </p:nvGraphicFramePr>
        <p:xfrm>
          <a:off x="3689997" y="770707"/>
          <a:ext cx="1308100" cy="1578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813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62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81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0813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02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  <a:tr h="30813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03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13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886387"/>
              </p:ext>
            </p:extLst>
          </p:nvPr>
        </p:nvGraphicFramePr>
        <p:xfrm>
          <a:off x="2082800" y="2836784"/>
          <a:ext cx="1308100" cy="125344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39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15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39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  <a:tr h="3039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017876"/>
              </p:ext>
            </p:extLst>
          </p:nvPr>
        </p:nvGraphicFramePr>
        <p:xfrm>
          <a:off x="5297195" y="2836784"/>
          <a:ext cx="1308100" cy="91851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294052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304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294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952075"/>
              </p:ext>
            </p:extLst>
          </p:nvPr>
        </p:nvGraphicFramePr>
        <p:xfrm>
          <a:off x="4160545" y="4961707"/>
          <a:ext cx="1308100" cy="12485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278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02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02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807756"/>
              </p:ext>
            </p:extLst>
          </p:nvPr>
        </p:nvGraphicFramePr>
        <p:xfrm>
          <a:off x="6433845" y="4949007"/>
          <a:ext cx="1308100" cy="12612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586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368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58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058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cxnSp>
        <p:nvCxnSpPr>
          <p:cNvPr id="89" name="Straight Connector 88"/>
          <p:cNvCxnSpPr>
            <a:stCxn id="46" idx="2"/>
            <a:endCxn id="47" idx="0"/>
          </p:cNvCxnSpPr>
          <p:nvPr/>
        </p:nvCxnSpPr>
        <p:spPr>
          <a:xfrm flipH="1">
            <a:off x="2736850" y="2349499"/>
            <a:ext cx="1607197" cy="487285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6" idx="2"/>
            <a:endCxn id="49" idx="0"/>
          </p:cNvCxnSpPr>
          <p:nvPr/>
        </p:nvCxnSpPr>
        <p:spPr>
          <a:xfrm>
            <a:off x="4344047" y="2349499"/>
            <a:ext cx="1607198" cy="487285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9" idx="2"/>
            <a:endCxn id="50" idx="0"/>
          </p:cNvCxnSpPr>
          <p:nvPr/>
        </p:nvCxnSpPr>
        <p:spPr>
          <a:xfrm flipH="1">
            <a:off x="4814595" y="3755296"/>
            <a:ext cx="1136650" cy="1206411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49" idx="2"/>
            <a:endCxn id="51" idx="0"/>
          </p:cNvCxnSpPr>
          <p:nvPr/>
        </p:nvCxnSpPr>
        <p:spPr>
          <a:xfrm>
            <a:off x="5951245" y="3755296"/>
            <a:ext cx="1136650" cy="1193711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59100" y="2161400"/>
            <a:ext cx="48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00FF"/>
                </a:solidFill>
                <a:latin typeface="Lucida Sans Unicode"/>
                <a:cs typeface="Lucida Sans Unicode"/>
              </a:rPr>
              <a:t>⋊</a:t>
            </a:r>
            <a:endParaRPr lang="en-US" sz="3000" dirty="0">
              <a:solidFill>
                <a:srgbClr val="0000FF"/>
              </a:solidFill>
              <a:latin typeface="Lucida Sans Unicode"/>
              <a:cs typeface="Lucida Sans Unicod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2465" y="737717"/>
            <a:ext cx="2663349" cy="1059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Upward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Semijoin</a:t>
            </a:r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Phase</a:t>
            </a:r>
            <a:endParaRPr lang="en-US" sz="2400" dirty="0">
              <a:solidFill>
                <a:srgbClr val="0000FF"/>
              </a:solidFill>
              <a:latin typeface="Arial (Body)"/>
              <a:cs typeface="Arial (Body)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-108736"/>
            <a:ext cx="9144000" cy="87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 smtClean="0">
                <a:solidFill>
                  <a:prstClr val="black"/>
                </a:solidFill>
                <a:latin typeface="Arial (Headings)"/>
                <a:cs typeface="Arial (Headings)"/>
              </a:rPr>
              <a:t>Yannakakis</a:t>
            </a:r>
            <a:r>
              <a:rPr lang="en-US" sz="3800" dirty="0" smtClean="0">
                <a:solidFill>
                  <a:prstClr val="black"/>
                </a:solidFill>
                <a:latin typeface="Arial (Headings)"/>
                <a:cs typeface="Arial (Headings)"/>
              </a:rPr>
              <a:t> Algorithm For Acyclic Queries</a:t>
            </a:r>
            <a:endParaRPr lang="en-US" sz="3800" dirty="0">
              <a:solidFill>
                <a:prstClr val="black"/>
              </a:solidFill>
              <a:latin typeface="Arial (Headings)"/>
              <a:cs typeface="Arial (Headings)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70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xmlns:p14="http://schemas.microsoft.com/office/powerpoint/2010/main" spd="slow" advTm="73837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700" y="646411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78665"/>
              </p:ext>
            </p:extLst>
          </p:nvPr>
        </p:nvGraphicFramePr>
        <p:xfrm>
          <a:off x="3689997" y="770707"/>
          <a:ext cx="1308100" cy="96251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813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62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81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118863"/>
              </p:ext>
            </p:extLst>
          </p:nvPr>
        </p:nvGraphicFramePr>
        <p:xfrm>
          <a:off x="2082800" y="2836784"/>
          <a:ext cx="1308100" cy="125344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39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15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39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  <a:tr h="3039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794753"/>
              </p:ext>
            </p:extLst>
          </p:nvPr>
        </p:nvGraphicFramePr>
        <p:xfrm>
          <a:off x="5297195" y="2836784"/>
          <a:ext cx="1308100" cy="91851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294052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304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294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835670"/>
              </p:ext>
            </p:extLst>
          </p:nvPr>
        </p:nvGraphicFramePr>
        <p:xfrm>
          <a:off x="4160545" y="4961707"/>
          <a:ext cx="1308100" cy="12485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278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02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02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01153"/>
              </p:ext>
            </p:extLst>
          </p:nvPr>
        </p:nvGraphicFramePr>
        <p:xfrm>
          <a:off x="6433845" y="4949007"/>
          <a:ext cx="1308100" cy="12612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586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368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58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058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cxnSp>
        <p:nvCxnSpPr>
          <p:cNvPr id="89" name="Straight Connector 88"/>
          <p:cNvCxnSpPr>
            <a:stCxn id="46" idx="2"/>
            <a:endCxn id="47" idx="0"/>
          </p:cNvCxnSpPr>
          <p:nvPr/>
        </p:nvCxnSpPr>
        <p:spPr>
          <a:xfrm flipH="1">
            <a:off x="2736850" y="1733221"/>
            <a:ext cx="1607197" cy="1103563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6" idx="2"/>
            <a:endCxn id="49" idx="0"/>
          </p:cNvCxnSpPr>
          <p:nvPr/>
        </p:nvCxnSpPr>
        <p:spPr>
          <a:xfrm>
            <a:off x="4344047" y="1733221"/>
            <a:ext cx="1607198" cy="1103563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9" idx="2"/>
            <a:endCxn id="50" idx="0"/>
          </p:cNvCxnSpPr>
          <p:nvPr/>
        </p:nvCxnSpPr>
        <p:spPr>
          <a:xfrm flipH="1">
            <a:off x="4814595" y="3755296"/>
            <a:ext cx="1136650" cy="1206411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49" idx="2"/>
            <a:endCxn id="51" idx="0"/>
          </p:cNvCxnSpPr>
          <p:nvPr/>
        </p:nvCxnSpPr>
        <p:spPr>
          <a:xfrm>
            <a:off x="5951245" y="3755296"/>
            <a:ext cx="1136650" cy="1193711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27345" y="1884401"/>
            <a:ext cx="48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00FF"/>
                </a:solidFill>
                <a:latin typeface="Lucida Sans Unicode"/>
                <a:cs typeface="Lucida Sans Unicode"/>
              </a:rPr>
              <a:t>⋊</a:t>
            </a:r>
            <a:endParaRPr lang="en-US" sz="3000" dirty="0">
              <a:solidFill>
                <a:srgbClr val="0000FF"/>
              </a:solidFill>
              <a:latin typeface="Lucida Sans Unicode"/>
              <a:cs typeface="Lucida Sans Unicod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465" y="737717"/>
            <a:ext cx="2663349" cy="1059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Upward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Semijoin</a:t>
            </a:r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Phase</a:t>
            </a:r>
            <a:endParaRPr lang="en-US" sz="2400" dirty="0">
              <a:solidFill>
                <a:srgbClr val="0000FF"/>
              </a:solidFill>
              <a:latin typeface="Arial (Body)"/>
              <a:cs typeface="Arial (Body)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-108736"/>
            <a:ext cx="9144000" cy="87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 smtClean="0">
                <a:solidFill>
                  <a:prstClr val="black"/>
                </a:solidFill>
                <a:latin typeface="Arial (Headings)"/>
                <a:cs typeface="Arial (Headings)"/>
              </a:rPr>
              <a:t>Yannakakis</a:t>
            </a:r>
            <a:r>
              <a:rPr lang="en-US" sz="3800" dirty="0" smtClean="0">
                <a:solidFill>
                  <a:prstClr val="black"/>
                </a:solidFill>
                <a:latin typeface="Arial (Headings)"/>
                <a:cs typeface="Arial (Headings)"/>
              </a:rPr>
              <a:t> Algorithm For Acyclic Queries</a:t>
            </a:r>
            <a:endParaRPr lang="en-US" sz="3800" dirty="0">
              <a:solidFill>
                <a:prstClr val="black"/>
              </a:solidFill>
              <a:latin typeface="Arial (Headings)"/>
              <a:cs typeface="Arial (Headings)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2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xmlns:p14="http://schemas.microsoft.com/office/powerpoint/2010/main" spd="slow" advTm="73837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700" y="646411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306061"/>
              </p:ext>
            </p:extLst>
          </p:nvPr>
        </p:nvGraphicFramePr>
        <p:xfrm>
          <a:off x="3689997" y="770707"/>
          <a:ext cx="1308100" cy="96251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813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62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81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578050"/>
              </p:ext>
            </p:extLst>
          </p:nvPr>
        </p:nvGraphicFramePr>
        <p:xfrm>
          <a:off x="2082800" y="2836784"/>
          <a:ext cx="1308100" cy="125344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39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15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39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  <a:tr h="3039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246051"/>
              </p:ext>
            </p:extLst>
          </p:nvPr>
        </p:nvGraphicFramePr>
        <p:xfrm>
          <a:off x="5297195" y="2836784"/>
          <a:ext cx="1308100" cy="91851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294052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304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294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330528"/>
              </p:ext>
            </p:extLst>
          </p:nvPr>
        </p:nvGraphicFramePr>
        <p:xfrm>
          <a:off x="4160545" y="4961707"/>
          <a:ext cx="1308100" cy="12485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278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02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02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27072"/>
              </p:ext>
            </p:extLst>
          </p:nvPr>
        </p:nvGraphicFramePr>
        <p:xfrm>
          <a:off x="6433845" y="4949007"/>
          <a:ext cx="1308100" cy="12612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586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368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58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058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cxnSp>
        <p:nvCxnSpPr>
          <p:cNvPr id="89" name="Straight Connector 88"/>
          <p:cNvCxnSpPr>
            <a:stCxn id="46" idx="2"/>
            <a:endCxn id="47" idx="0"/>
          </p:cNvCxnSpPr>
          <p:nvPr/>
        </p:nvCxnSpPr>
        <p:spPr>
          <a:xfrm flipH="1">
            <a:off x="2736850" y="1733221"/>
            <a:ext cx="1607197" cy="1103563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6" idx="2"/>
            <a:endCxn id="49" idx="0"/>
          </p:cNvCxnSpPr>
          <p:nvPr/>
        </p:nvCxnSpPr>
        <p:spPr>
          <a:xfrm>
            <a:off x="4344047" y="1733221"/>
            <a:ext cx="1607198" cy="1103563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9" idx="2"/>
            <a:endCxn id="50" idx="0"/>
          </p:cNvCxnSpPr>
          <p:nvPr/>
        </p:nvCxnSpPr>
        <p:spPr>
          <a:xfrm flipH="1">
            <a:off x="4814595" y="3755296"/>
            <a:ext cx="1136650" cy="1206411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49" idx="2"/>
            <a:endCxn id="51" idx="0"/>
          </p:cNvCxnSpPr>
          <p:nvPr/>
        </p:nvCxnSpPr>
        <p:spPr>
          <a:xfrm>
            <a:off x="5951245" y="3755296"/>
            <a:ext cx="1136650" cy="1193711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2945" y="1884401"/>
            <a:ext cx="48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00FF"/>
                </a:solidFill>
                <a:latin typeface="Lucida Sans Unicode"/>
                <a:cs typeface="Lucida Sans Unicode"/>
              </a:rPr>
              <a:t>⋉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2465" y="737717"/>
            <a:ext cx="3027420" cy="1059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Downward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Semijoin</a:t>
            </a:r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Phase</a:t>
            </a:r>
            <a:endParaRPr lang="en-US" sz="2400" dirty="0">
              <a:solidFill>
                <a:srgbClr val="0000FF"/>
              </a:solidFill>
              <a:latin typeface="Arial (Body)"/>
              <a:cs typeface="Arial (Body)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-108736"/>
            <a:ext cx="9144000" cy="87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 smtClean="0">
                <a:solidFill>
                  <a:prstClr val="black"/>
                </a:solidFill>
                <a:latin typeface="Arial (Headings)"/>
                <a:cs typeface="Arial (Headings)"/>
              </a:rPr>
              <a:t>Yannakakis</a:t>
            </a:r>
            <a:r>
              <a:rPr lang="en-US" sz="3800" dirty="0" smtClean="0">
                <a:solidFill>
                  <a:prstClr val="black"/>
                </a:solidFill>
                <a:latin typeface="Arial (Headings)"/>
                <a:cs typeface="Arial (Headings)"/>
              </a:rPr>
              <a:t> Algorithm For Acyclic Queries</a:t>
            </a:r>
            <a:endParaRPr lang="en-US" sz="3800" dirty="0">
              <a:solidFill>
                <a:prstClr val="black"/>
              </a:solidFill>
              <a:latin typeface="Arial (Headings)"/>
              <a:cs typeface="Arial (Headings)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4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xmlns:p14="http://schemas.microsoft.com/office/powerpoint/2010/main" spd="slow" advTm="73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(size=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)</a:t>
            </a:r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54097" y="1514034"/>
            <a:ext cx="274292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6895" y="1711617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>
                <a:solidFill>
                  <a:srgbClr val="FF0000"/>
                </a:solidFill>
              </a:rPr>
              <a:t>IN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One round </a:t>
            </a:r>
            <a:r>
              <a:rPr lang="en-US" sz="2000" dirty="0"/>
              <a:t>= </a:t>
            </a:r>
            <a:r>
              <a:rPr lang="en-US" dirty="0"/>
              <a:t>Compute &amp; communicate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Number of servers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78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700" y="646411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48971"/>
              </p:ext>
            </p:extLst>
          </p:nvPr>
        </p:nvGraphicFramePr>
        <p:xfrm>
          <a:off x="3689997" y="770707"/>
          <a:ext cx="1308100" cy="96251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813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62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81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55241"/>
              </p:ext>
            </p:extLst>
          </p:nvPr>
        </p:nvGraphicFramePr>
        <p:xfrm>
          <a:off x="2082800" y="2836784"/>
          <a:ext cx="1308100" cy="125344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39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15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39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  <a:tr h="3039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699254"/>
              </p:ext>
            </p:extLst>
          </p:nvPr>
        </p:nvGraphicFramePr>
        <p:xfrm>
          <a:off x="5297195" y="2836784"/>
          <a:ext cx="1308100" cy="91851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294052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304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294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45310"/>
              </p:ext>
            </p:extLst>
          </p:nvPr>
        </p:nvGraphicFramePr>
        <p:xfrm>
          <a:off x="4160545" y="4961707"/>
          <a:ext cx="1308100" cy="12485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278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02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02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49205"/>
              </p:ext>
            </p:extLst>
          </p:nvPr>
        </p:nvGraphicFramePr>
        <p:xfrm>
          <a:off x="6433845" y="4949007"/>
          <a:ext cx="1308100" cy="12612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586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368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58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058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cxnSp>
        <p:nvCxnSpPr>
          <p:cNvPr id="89" name="Straight Connector 88"/>
          <p:cNvCxnSpPr>
            <a:stCxn id="46" idx="2"/>
            <a:endCxn id="47" idx="0"/>
          </p:cNvCxnSpPr>
          <p:nvPr/>
        </p:nvCxnSpPr>
        <p:spPr>
          <a:xfrm flipH="1">
            <a:off x="2736850" y="1733221"/>
            <a:ext cx="1607197" cy="1103563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6" idx="2"/>
            <a:endCxn id="49" idx="0"/>
          </p:cNvCxnSpPr>
          <p:nvPr/>
        </p:nvCxnSpPr>
        <p:spPr>
          <a:xfrm>
            <a:off x="4344047" y="1733221"/>
            <a:ext cx="1607198" cy="1103563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9" idx="2"/>
            <a:endCxn id="50" idx="0"/>
          </p:cNvCxnSpPr>
          <p:nvPr/>
        </p:nvCxnSpPr>
        <p:spPr>
          <a:xfrm flipH="1">
            <a:off x="4814595" y="3755296"/>
            <a:ext cx="1136650" cy="1206411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49" idx="2"/>
            <a:endCxn id="51" idx="0"/>
          </p:cNvCxnSpPr>
          <p:nvPr/>
        </p:nvCxnSpPr>
        <p:spPr>
          <a:xfrm>
            <a:off x="5951245" y="3755296"/>
            <a:ext cx="1136650" cy="1193711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27345" y="1884401"/>
            <a:ext cx="48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00FF"/>
                </a:solidFill>
                <a:latin typeface="Lucida Sans Unicode"/>
                <a:cs typeface="Lucida Sans Unicode"/>
              </a:rPr>
              <a:t>⋉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2465" y="737717"/>
            <a:ext cx="3027420" cy="1059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Downward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Semijoin</a:t>
            </a:r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Phase</a:t>
            </a:r>
            <a:endParaRPr lang="en-US" sz="2400" dirty="0">
              <a:solidFill>
                <a:srgbClr val="0000FF"/>
              </a:solidFill>
              <a:latin typeface="Arial (Body)"/>
              <a:cs typeface="Arial (Body)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-108736"/>
            <a:ext cx="9144000" cy="87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 smtClean="0">
                <a:solidFill>
                  <a:prstClr val="black"/>
                </a:solidFill>
                <a:latin typeface="Arial (Headings)"/>
                <a:cs typeface="Arial (Headings)"/>
              </a:rPr>
              <a:t>Yannakakis</a:t>
            </a:r>
            <a:r>
              <a:rPr lang="en-US" sz="3800" dirty="0" smtClean="0">
                <a:solidFill>
                  <a:prstClr val="black"/>
                </a:solidFill>
                <a:latin typeface="Arial (Headings)"/>
                <a:cs typeface="Arial (Headings)"/>
              </a:rPr>
              <a:t> Algorithm For Acyclic Queries</a:t>
            </a:r>
            <a:endParaRPr lang="en-US" sz="3800" dirty="0">
              <a:solidFill>
                <a:prstClr val="black"/>
              </a:solidFill>
              <a:latin typeface="Arial (Headings)"/>
              <a:cs typeface="Arial (Headings)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4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xmlns:p14="http://schemas.microsoft.com/office/powerpoint/2010/main" spd="slow" advTm="73837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700" y="646411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78630"/>
              </p:ext>
            </p:extLst>
          </p:nvPr>
        </p:nvGraphicFramePr>
        <p:xfrm>
          <a:off x="3689997" y="770707"/>
          <a:ext cx="1308100" cy="96251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813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62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81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531737"/>
              </p:ext>
            </p:extLst>
          </p:nvPr>
        </p:nvGraphicFramePr>
        <p:xfrm>
          <a:off x="2082800" y="2836784"/>
          <a:ext cx="1308100" cy="125344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39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15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39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  <a:tr h="3039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129029"/>
              </p:ext>
            </p:extLst>
          </p:nvPr>
        </p:nvGraphicFramePr>
        <p:xfrm>
          <a:off x="5297195" y="2836784"/>
          <a:ext cx="1308100" cy="91851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294052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304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294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394042"/>
              </p:ext>
            </p:extLst>
          </p:nvPr>
        </p:nvGraphicFramePr>
        <p:xfrm>
          <a:off x="4160545" y="4961707"/>
          <a:ext cx="1308100" cy="12485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278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02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02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97031"/>
              </p:ext>
            </p:extLst>
          </p:nvPr>
        </p:nvGraphicFramePr>
        <p:xfrm>
          <a:off x="6433845" y="4949007"/>
          <a:ext cx="1308100" cy="12612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586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368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58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058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cxnSp>
        <p:nvCxnSpPr>
          <p:cNvPr id="89" name="Straight Connector 88"/>
          <p:cNvCxnSpPr>
            <a:stCxn id="46" idx="2"/>
            <a:endCxn id="47" idx="0"/>
          </p:cNvCxnSpPr>
          <p:nvPr/>
        </p:nvCxnSpPr>
        <p:spPr>
          <a:xfrm flipH="1">
            <a:off x="2736850" y="1733221"/>
            <a:ext cx="1607197" cy="1103563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6" idx="2"/>
            <a:endCxn id="49" idx="0"/>
          </p:cNvCxnSpPr>
          <p:nvPr/>
        </p:nvCxnSpPr>
        <p:spPr>
          <a:xfrm>
            <a:off x="4344047" y="1733221"/>
            <a:ext cx="1607198" cy="1103563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9" idx="2"/>
            <a:endCxn id="50" idx="0"/>
          </p:cNvCxnSpPr>
          <p:nvPr/>
        </p:nvCxnSpPr>
        <p:spPr>
          <a:xfrm flipH="1">
            <a:off x="4814595" y="3755296"/>
            <a:ext cx="1136650" cy="1206411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49" idx="2"/>
            <a:endCxn id="51" idx="0"/>
          </p:cNvCxnSpPr>
          <p:nvPr/>
        </p:nvCxnSpPr>
        <p:spPr>
          <a:xfrm>
            <a:off x="5951245" y="3755296"/>
            <a:ext cx="1136650" cy="1193711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86045" y="3941801"/>
            <a:ext cx="48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00FF"/>
                </a:solidFill>
                <a:latin typeface="Lucida Sans Unicode"/>
                <a:cs typeface="Lucida Sans Unicode"/>
              </a:rPr>
              <a:t>⋉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2465" y="737717"/>
            <a:ext cx="3027420" cy="1059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Downward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Semijoin</a:t>
            </a:r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Phase</a:t>
            </a:r>
            <a:endParaRPr lang="en-US" sz="2400" dirty="0">
              <a:solidFill>
                <a:srgbClr val="0000FF"/>
              </a:solidFill>
              <a:latin typeface="Arial (Body)"/>
              <a:cs typeface="Arial (Body)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-108736"/>
            <a:ext cx="9144000" cy="87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 smtClean="0">
                <a:solidFill>
                  <a:prstClr val="black"/>
                </a:solidFill>
                <a:latin typeface="Arial (Headings)"/>
                <a:cs typeface="Arial (Headings)"/>
              </a:rPr>
              <a:t>Yannakakis</a:t>
            </a:r>
            <a:r>
              <a:rPr lang="en-US" sz="3800" dirty="0" smtClean="0">
                <a:solidFill>
                  <a:prstClr val="black"/>
                </a:solidFill>
                <a:latin typeface="Arial (Headings)"/>
                <a:cs typeface="Arial (Headings)"/>
              </a:rPr>
              <a:t> Algorithm For Acyclic Queries</a:t>
            </a:r>
            <a:endParaRPr lang="en-US" sz="3800" dirty="0">
              <a:solidFill>
                <a:prstClr val="black"/>
              </a:solidFill>
              <a:latin typeface="Arial (Headings)"/>
              <a:cs typeface="Arial (Headings)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5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xmlns:p14="http://schemas.microsoft.com/office/powerpoint/2010/main" spd="slow" advTm="73837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700" y="646411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473431"/>
              </p:ext>
            </p:extLst>
          </p:nvPr>
        </p:nvGraphicFramePr>
        <p:xfrm>
          <a:off x="3689997" y="770707"/>
          <a:ext cx="1308100" cy="96251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813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62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81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303256"/>
              </p:ext>
            </p:extLst>
          </p:nvPr>
        </p:nvGraphicFramePr>
        <p:xfrm>
          <a:off x="2082800" y="2836784"/>
          <a:ext cx="1308100" cy="125344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39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15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39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  <a:tr h="3039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344871"/>
              </p:ext>
            </p:extLst>
          </p:nvPr>
        </p:nvGraphicFramePr>
        <p:xfrm>
          <a:off x="5297195" y="2836784"/>
          <a:ext cx="1308100" cy="91851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294052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304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294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77088"/>
              </p:ext>
            </p:extLst>
          </p:nvPr>
        </p:nvGraphicFramePr>
        <p:xfrm>
          <a:off x="4160545" y="4961707"/>
          <a:ext cx="1308100" cy="94580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278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02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223643"/>
              </p:ext>
            </p:extLst>
          </p:nvPr>
        </p:nvGraphicFramePr>
        <p:xfrm>
          <a:off x="6433845" y="4949007"/>
          <a:ext cx="1308100" cy="12612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586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368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58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058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cxnSp>
        <p:nvCxnSpPr>
          <p:cNvPr id="89" name="Straight Connector 88"/>
          <p:cNvCxnSpPr>
            <a:stCxn id="46" idx="2"/>
            <a:endCxn id="47" idx="0"/>
          </p:cNvCxnSpPr>
          <p:nvPr/>
        </p:nvCxnSpPr>
        <p:spPr>
          <a:xfrm flipH="1">
            <a:off x="2736850" y="1733221"/>
            <a:ext cx="1607197" cy="1103563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6" idx="2"/>
            <a:endCxn id="49" idx="0"/>
          </p:cNvCxnSpPr>
          <p:nvPr/>
        </p:nvCxnSpPr>
        <p:spPr>
          <a:xfrm>
            <a:off x="4344047" y="1733221"/>
            <a:ext cx="1607198" cy="1103563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9" idx="2"/>
            <a:endCxn id="50" idx="0"/>
          </p:cNvCxnSpPr>
          <p:nvPr/>
        </p:nvCxnSpPr>
        <p:spPr>
          <a:xfrm flipH="1">
            <a:off x="4814595" y="3755296"/>
            <a:ext cx="1136650" cy="1206411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49" idx="2"/>
            <a:endCxn id="51" idx="0"/>
          </p:cNvCxnSpPr>
          <p:nvPr/>
        </p:nvCxnSpPr>
        <p:spPr>
          <a:xfrm>
            <a:off x="5951245" y="3755296"/>
            <a:ext cx="1136650" cy="1193711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81190" y="3941801"/>
            <a:ext cx="48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00FF"/>
                </a:solidFill>
                <a:latin typeface="Lucida Sans Unicode"/>
                <a:cs typeface="Lucida Sans Unicode"/>
              </a:rPr>
              <a:t>⋉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2465" y="737717"/>
            <a:ext cx="3027420" cy="1059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Downward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Semijoin</a:t>
            </a:r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Phase</a:t>
            </a:r>
            <a:endParaRPr lang="en-US" sz="2400" dirty="0">
              <a:solidFill>
                <a:srgbClr val="0000FF"/>
              </a:solidFill>
              <a:latin typeface="Arial (Body)"/>
              <a:cs typeface="Arial (Body)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-108736"/>
            <a:ext cx="9144000" cy="87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 smtClean="0">
                <a:solidFill>
                  <a:prstClr val="black"/>
                </a:solidFill>
                <a:latin typeface="Arial (Headings)"/>
                <a:cs typeface="Arial (Headings)"/>
              </a:rPr>
              <a:t>Yannakakis</a:t>
            </a:r>
            <a:r>
              <a:rPr lang="en-US" sz="3800" dirty="0" smtClean="0">
                <a:solidFill>
                  <a:prstClr val="black"/>
                </a:solidFill>
                <a:latin typeface="Arial (Headings)"/>
                <a:cs typeface="Arial (Headings)"/>
              </a:rPr>
              <a:t> Algorithm For Acyclic Queries</a:t>
            </a:r>
            <a:endParaRPr lang="en-US" sz="3800" dirty="0">
              <a:solidFill>
                <a:prstClr val="black"/>
              </a:solidFill>
              <a:latin typeface="Arial (Headings)"/>
              <a:cs typeface="Arial (Headings)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661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xmlns:p14="http://schemas.microsoft.com/office/powerpoint/2010/main" spd="slow" advTm="73837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700" y="646411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282047"/>
              </p:ext>
            </p:extLst>
          </p:nvPr>
        </p:nvGraphicFramePr>
        <p:xfrm>
          <a:off x="3689997" y="770707"/>
          <a:ext cx="1308100" cy="96251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813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62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81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22701"/>
              </p:ext>
            </p:extLst>
          </p:nvPr>
        </p:nvGraphicFramePr>
        <p:xfrm>
          <a:off x="2082800" y="2836784"/>
          <a:ext cx="1308100" cy="125344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39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15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39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  <a:tr h="3039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999709"/>
              </p:ext>
            </p:extLst>
          </p:nvPr>
        </p:nvGraphicFramePr>
        <p:xfrm>
          <a:off x="5297195" y="2836784"/>
          <a:ext cx="1308100" cy="91851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294052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304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294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551168"/>
              </p:ext>
            </p:extLst>
          </p:nvPr>
        </p:nvGraphicFramePr>
        <p:xfrm>
          <a:off x="4160545" y="4961707"/>
          <a:ext cx="1308100" cy="94580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278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02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216048"/>
              </p:ext>
            </p:extLst>
          </p:nvPr>
        </p:nvGraphicFramePr>
        <p:xfrm>
          <a:off x="6433845" y="4949007"/>
          <a:ext cx="1308100" cy="95542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586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368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58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cxnSp>
        <p:nvCxnSpPr>
          <p:cNvPr id="89" name="Straight Connector 88"/>
          <p:cNvCxnSpPr>
            <a:stCxn id="46" idx="2"/>
            <a:endCxn id="47" idx="0"/>
          </p:cNvCxnSpPr>
          <p:nvPr/>
        </p:nvCxnSpPr>
        <p:spPr>
          <a:xfrm flipH="1">
            <a:off x="2736850" y="1733221"/>
            <a:ext cx="1607197" cy="1103563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6" idx="2"/>
            <a:endCxn id="49" idx="0"/>
          </p:cNvCxnSpPr>
          <p:nvPr/>
        </p:nvCxnSpPr>
        <p:spPr>
          <a:xfrm>
            <a:off x="4344047" y="1733221"/>
            <a:ext cx="1607198" cy="1103563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9" idx="2"/>
            <a:endCxn id="50" idx="0"/>
          </p:cNvCxnSpPr>
          <p:nvPr/>
        </p:nvCxnSpPr>
        <p:spPr>
          <a:xfrm flipH="1">
            <a:off x="4814595" y="3755296"/>
            <a:ext cx="1136650" cy="1206411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49" idx="2"/>
            <a:endCxn id="51" idx="0"/>
          </p:cNvCxnSpPr>
          <p:nvPr/>
        </p:nvCxnSpPr>
        <p:spPr>
          <a:xfrm>
            <a:off x="5951245" y="3755296"/>
            <a:ext cx="1136650" cy="1193711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81190" y="3941801"/>
            <a:ext cx="48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Lucida Sans Unicode"/>
                <a:cs typeface="Lucida Sans Unicode"/>
              </a:rPr>
              <a:t>⋈</a:t>
            </a:r>
            <a:endParaRPr lang="en-US" sz="3000" dirty="0">
              <a:solidFill>
                <a:srgbClr val="0000FF"/>
              </a:solidFill>
              <a:latin typeface="Lucida Sans Unicode"/>
              <a:cs typeface="Lucida Sans Unicod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465" y="786033"/>
            <a:ext cx="2417132" cy="753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228600" rtlCol="0" anchor="t" anchorCtr="0">
            <a:spAutoFit/>
          </a:bodyPr>
          <a:lstStyle/>
          <a:p>
            <a:pPr marL="0" lvl="1" algn="ctr">
              <a:lnSpc>
                <a:spcPts val="388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Join Phase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-108736"/>
            <a:ext cx="9144000" cy="87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 smtClean="0">
                <a:solidFill>
                  <a:prstClr val="black"/>
                </a:solidFill>
                <a:latin typeface="Arial (Headings)"/>
                <a:cs typeface="Arial (Headings)"/>
              </a:rPr>
              <a:t>Yannakakis</a:t>
            </a:r>
            <a:r>
              <a:rPr lang="en-US" sz="3800" dirty="0" smtClean="0">
                <a:solidFill>
                  <a:prstClr val="black"/>
                </a:solidFill>
                <a:latin typeface="Arial (Headings)"/>
                <a:cs typeface="Arial (Headings)"/>
              </a:rPr>
              <a:t> Algorithm For Acyclic Queries</a:t>
            </a:r>
            <a:endParaRPr lang="en-US" sz="3800" dirty="0">
              <a:solidFill>
                <a:prstClr val="black"/>
              </a:solidFill>
              <a:latin typeface="Arial (Headings)"/>
              <a:cs typeface="Arial (Headings)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39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xmlns:p14="http://schemas.microsoft.com/office/powerpoint/2010/main" spd="slow" advTm="73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700" y="646411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326739"/>
              </p:ext>
            </p:extLst>
          </p:nvPr>
        </p:nvGraphicFramePr>
        <p:xfrm>
          <a:off x="3689997" y="770707"/>
          <a:ext cx="1308100" cy="96251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813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62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81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70444"/>
              </p:ext>
            </p:extLst>
          </p:nvPr>
        </p:nvGraphicFramePr>
        <p:xfrm>
          <a:off x="2082800" y="2836784"/>
          <a:ext cx="1308100" cy="125344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39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15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39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  <a:tr h="3039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36111"/>
              </p:ext>
            </p:extLst>
          </p:nvPr>
        </p:nvGraphicFramePr>
        <p:xfrm>
          <a:off x="5297195" y="2836784"/>
          <a:ext cx="1612166" cy="91851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13006"/>
                <a:gridCol w="449580"/>
                <a:gridCol w="449580"/>
              </a:tblGrid>
              <a:tr h="294052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304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294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646480"/>
              </p:ext>
            </p:extLst>
          </p:nvPr>
        </p:nvGraphicFramePr>
        <p:xfrm>
          <a:off x="4160545" y="4961707"/>
          <a:ext cx="1308100" cy="94580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278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02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cxnSp>
        <p:nvCxnSpPr>
          <p:cNvPr id="89" name="Straight Connector 88"/>
          <p:cNvCxnSpPr>
            <a:stCxn id="46" idx="2"/>
            <a:endCxn id="47" idx="0"/>
          </p:cNvCxnSpPr>
          <p:nvPr/>
        </p:nvCxnSpPr>
        <p:spPr>
          <a:xfrm flipH="1">
            <a:off x="2736850" y="1733221"/>
            <a:ext cx="1607197" cy="1103563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6" idx="2"/>
            <a:endCxn id="49" idx="0"/>
          </p:cNvCxnSpPr>
          <p:nvPr/>
        </p:nvCxnSpPr>
        <p:spPr>
          <a:xfrm>
            <a:off x="4344047" y="1733221"/>
            <a:ext cx="1759231" cy="1103563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9" idx="2"/>
            <a:endCxn id="50" idx="0"/>
          </p:cNvCxnSpPr>
          <p:nvPr/>
        </p:nvCxnSpPr>
        <p:spPr>
          <a:xfrm flipH="1">
            <a:off x="4814595" y="3755296"/>
            <a:ext cx="1288683" cy="1206411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86045" y="3941801"/>
            <a:ext cx="48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Lucida Sans Unicode"/>
                <a:cs typeface="Lucida Sans Unicode"/>
              </a:rPr>
              <a:t>⋈</a:t>
            </a:r>
            <a:endParaRPr lang="en-US" sz="3000" dirty="0">
              <a:solidFill>
                <a:srgbClr val="0000FF"/>
              </a:solidFill>
              <a:latin typeface="Lucida Sans Unicode"/>
              <a:cs typeface="Lucida Sans Unicod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465" y="786033"/>
            <a:ext cx="2417132" cy="753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228600" rtlCol="0" anchor="t" anchorCtr="0">
            <a:spAutoFit/>
          </a:bodyPr>
          <a:lstStyle/>
          <a:p>
            <a:pPr marL="0" lvl="1" algn="ctr">
              <a:lnSpc>
                <a:spcPts val="388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Join Phase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-108736"/>
            <a:ext cx="9144000" cy="87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 smtClean="0">
                <a:solidFill>
                  <a:prstClr val="black"/>
                </a:solidFill>
                <a:latin typeface="Arial (Headings)"/>
                <a:cs typeface="Arial (Headings)"/>
              </a:rPr>
              <a:t>Yannakakis</a:t>
            </a:r>
            <a:r>
              <a:rPr lang="en-US" sz="3800" dirty="0" smtClean="0">
                <a:solidFill>
                  <a:prstClr val="black"/>
                </a:solidFill>
                <a:latin typeface="Arial (Headings)"/>
                <a:cs typeface="Arial (Headings)"/>
              </a:rPr>
              <a:t> Algorithm For Acyclic Queries</a:t>
            </a:r>
            <a:endParaRPr lang="en-US" sz="3800" dirty="0">
              <a:solidFill>
                <a:prstClr val="black"/>
              </a:solidFill>
              <a:latin typeface="Arial (Headings)"/>
              <a:cs typeface="Arial (Headings)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68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xmlns:p14="http://schemas.microsoft.com/office/powerpoint/2010/main" spd="slow" advTm="73837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700" y="646411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892404"/>
              </p:ext>
            </p:extLst>
          </p:nvPr>
        </p:nvGraphicFramePr>
        <p:xfrm>
          <a:off x="3689997" y="770707"/>
          <a:ext cx="1308100" cy="96251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813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62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81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592270"/>
              </p:ext>
            </p:extLst>
          </p:nvPr>
        </p:nvGraphicFramePr>
        <p:xfrm>
          <a:off x="2082800" y="2836784"/>
          <a:ext cx="1308100" cy="125344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39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15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39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  <a:tr h="3039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393861"/>
              </p:ext>
            </p:extLst>
          </p:nvPr>
        </p:nvGraphicFramePr>
        <p:xfrm>
          <a:off x="5297195" y="2836784"/>
          <a:ext cx="1906269" cy="91851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57529"/>
                <a:gridCol w="449580"/>
                <a:gridCol w="449580"/>
                <a:gridCol w="449580"/>
              </a:tblGrid>
              <a:tr h="294052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304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294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cxnSp>
        <p:nvCxnSpPr>
          <p:cNvPr id="89" name="Straight Connector 88"/>
          <p:cNvCxnSpPr>
            <a:stCxn id="46" idx="2"/>
            <a:endCxn id="47" idx="0"/>
          </p:cNvCxnSpPr>
          <p:nvPr/>
        </p:nvCxnSpPr>
        <p:spPr>
          <a:xfrm flipH="1">
            <a:off x="2736850" y="1733221"/>
            <a:ext cx="1607197" cy="1103563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6" idx="2"/>
            <a:endCxn id="49" idx="0"/>
          </p:cNvCxnSpPr>
          <p:nvPr/>
        </p:nvCxnSpPr>
        <p:spPr>
          <a:xfrm>
            <a:off x="4344047" y="1733221"/>
            <a:ext cx="1906282" cy="1103563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68645" y="1871701"/>
            <a:ext cx="48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Lucida Sans Unicode"/>
                <a:cs typeface="Lucida Sans Unicode"/>
              </a:rPr>
              <a:t>⋈</a:t>
            </a:r>
            <a:endParaRPr lang="en-US" sz="3000" dirty="0">
              <a:solidFill>
                <a:srgbClr val="0000FF"/>
              </a:solidFill>
              <a:latin typeface="Lucida Sans Unicode"/>
              <a:cs typeface="Lucida Sans Unicod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465" y="786033"/>
            <a:ext cx="2417132" cy="753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228600" rtlCol="0" anchor="t" anchorCtr="0">
            <a:spAutoFit/>
          </a:bodyPr>
          <a:lstStyle/>
          <a:p>
            <a:pPr marL="0" lvl="1" algn="ctr">
              <a:lnSpc>
                <a:spcPts val="388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Join Phase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108736"/>
            <a:ext cx="9144000" cy="87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 smtClean="0">
                <a:solidFill>
                  <a:prstClr val="black"/>
                </a:solidFill>
                <a:latin typeface="Arial (Headings)"/>
                <a:cs typeface="Arial (Headings)"/>
              </a:rPr>
              <a:t>Yannakakis</a:t>
            </a:r>
            <a:r>
              <a:rPr lang="en-US" sz="3800" dirty="0" smtClean="0">
                <a:solidFill>
                  <a:prstClr val="black"/>
                </a:solidFill>
                <a:latin typeface="Arial (Headings)"/>
                <a:cs typeface="Arial (Headings)"/>
              </a:rPr>
              <a:t> Algorithm For Acyclic Queries</a:t>
            </a:r>
            <a:endParaRPr lang="en-US" sz="3800" dirty="0">
              <a:solidFill>
                <a:prstClr val="black"/>
              </a:solidFill>
              <a:latin typeface="Arial (Headings)"/>
              <a:cs typeface="Arial (Headings)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6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xmlns:p14="http://schemas.microsoft.com/office/powerpoint/2010/main" spd="slow" advTm="73837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700" y="646411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470339"/>
              </p:ext>
            </p:extLst>
          </p:nvPr>
        </p:nvGraphicFramePr>
        <p:xfrm>
          <a:off x="3435997" y="770707"/>
          <a:ext cx="2247900" cy="96251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49580"/>
                <a:gridCol w="449580"/>
                <a:gridCol w="449580"/>
                <a:gridCol w="449580"/>
                <a:gridCol w="449580"/>
              </a:tblGrid>
              <a:tr h="308139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62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81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888"/>
              </p:ext>
            </p:extLst>
          </p:nvPr>
        </p:nvGraphicFramePr>
        <p:xfrm>
          <a:off x="2082800" y="2836784"/>
          <a:ext cx="1308100" cy="125344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/>
                <a:gridCol w="654050"/>
              </a:tblGrid>
              <a:tr h="3039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15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39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  <a:tr h="3039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cxnSp>
        <p:nvCxnSpPr>
          <p:cNvPr id="89" name="Straight Connector 88"/>
          <p:cNvCxnSpPr>
            <a:stCxn id="46" idx="2"/>
            <a:endCxn id="47" idx="0"/>
          </p:cNvCxnSpPr>
          <p:nvPr/>
        </p:nvCxnSpPr>
        <p:spPr>
          <a:xfrm flipH="1">
            <a:off x="2736850" y="1733221"/>
            <a:ext cx="1823097" cy="1103563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13100" y="1820901"/>
            <a:ext cx="48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Lucida Sans Unicode"/>
                <a:cs typeface="Lucida Sans Unicode"/>
              </a:rPr>
              <a:t>⋈</a:t>
            </a:r>
            <a:endParaRPr lang="en-US" sz="3000" dirty="0">
              <a:solidFill>
                <a:srgbClr val="0000FF"/>
              </a:solidFill>
              <a:latin typeface="Lucida Sans Unicode"/>
              <a:cs typeface="Lucida Sans Unicod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465" y="786033"/>
            <a:ext cx="2417132" cy="753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228600" rtlCol="0" anchor="t" anchorCtr="0">
            <a:spAutoFit/>
          </a:bodyPr>
          <a:lstStyle/>
          <a:p>
            <a:pPr marL="0" lvl="1" algn="ctr">
              <a:lnSpc>
                <a:spcPts val="388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Join Phase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108736"/>
            <a:ext cx="9144000" cy="87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 smtClean="0">
                <a:solidFill>
                  <a:prstClr val="black"/>
                </a:solidFill>
                <a:latin typeface="Arial (Headings)"/>
                <a:cs typeface="Arial (Headings)"/>
              </a:rPr>
              <a:t>Yannakakis</a:t>
            </a:r>
            <a:r>
              <a:rPr lang="en-US" sz="3800" dirty="0" smtClean="0">
                <a:solidFill>
                  <a:prstClr val="black"/>
                </a:solidFill>
                <a:latin typeface="Arial (Headings)"/>
                <a:cs typeface="Arial (Headings)"/>
              </a:rPr>
              <a:t> Algorithm For Acyclic Queries</a:t>
            </a:r>
            <a:endParaRPr lang="en-US" sz="3800" dirty="0">
              <a:solidFill>
                <a:prstClr val="black"/>
              </a:solidFill>
              <a:latin typeface="Arial (Headings)"/>
              <a:cs typeface="Arial (Headings)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2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xmlns:p14="http://schemas.microsoft.com/office/powerpoint/2010/main" spd="slow" advTm="73837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700" y="646411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4049"/>
              </p:ext>
            </p:extLst>
          </p:nvPr>
        </p:nvGraphicFramePr>
        <p:xfrm>
          <a:off x="3223260" y="770707"/>
          <a:ext cx="2697480" cy="127065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49580"/>
                <a:gridCol w="449580"/>
                <a:gridCol w="449580"/>
                <a:gridCol w="449580"/>
                <a:gridCol w="449580"/>
                <a:gridCol w="449580"/>
              </a:tblGrid>
              <a:tr h="308139">
                <a:tc grid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OUT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462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2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1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3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="0" u="none" baseline="-25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5</a:t>
                      </a:r>
                      <a:endParaRPr lang="en-US" sz="1800" b="0" u="none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  <a:tr h="3081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31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081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32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51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70970" y="2338958"/>
            <a:ext cx="4602061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228600" rtlCol="0" anchor="t" anchorCtr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600" dirty="0">
                <a:solidFill>
                  <a:srgbClr val="0000FF"/>
                </a:solidFill>
                <a:latin typeface="Arial"/>
                <a:cs typeface="Arial"/>
              </a:rPr>
              <a:t>O(n) </a:t>
            </a:r>
            <a:r>
              <a:rPr lang="en-US" sz="2600" dirty="0" err="1" smtClean="0">
                <a:latin typeface="Arial"/>
                <a:cs typeface="Arial"/>
              </a:rPr>
              <a:t>semijoins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smtClean="0">
                <a:latin typeface="Arial"/>
                <a:cs typeface="Arial"/>
              </a:rPr>
              <a:t>+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lang="en-US" sz="2600" dirty="0">
                <a:solidFill>
                  <a:srgbClr val="0000FF"/>
                </a:solidFill>
                <a:latin typeface="Arial"/>
                <a:cs typeface="Arial"/>
              </a:rPr>
              <a:t>(n) </a:t>
            </a:r>
            <a:r>
              <a:rPr lang="en-US" sz="2600" dirty="0" smtClean="0">
                <a:latin typeface="Arial"/>
                <a:cs typeface="Arial"/>
              </a:rPr>
              <a:t>joins</a:t>
            </a:r>
          </a:p>
          <a:p>
            <a:pPr algn="ctr">
              <a:lnSpc>
                <a:spcPct val="200000"/>
              </a:lnSpc>
            </a:pPr>
            <a:r>
              <a:rPr lang="en-US" sz="2600" dirty="0" smtClean="0">
                <a:latin typeface="Arial"/>
                <a:cs typeface="Arial"/>
              </a:rPr>
              <a:t>Serial Run-Time</a:t>
            </a:r>
            <a:r>
              <a:rPr lang="en-US" sz="2600" dirty="0">
                <a:latin typeface="Arial"/>
                <a:cs typeface="Arial"/>
              </a:rPr>
              <a:t>: 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lang="en-US" sz="260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sz="260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lang="en-US" sz="2600" dirty="0">
                <a:solidFill>
                  <a:srgbClr val="0000FF"/>
                </a:solidFill>
                <a:latin typeface="Arial"/>
                <a:cs typeface="Arial"/>
              </a:rPr>
              <a:t>+OUT) </a:t>
            </a:r>
            <a:endParaRPr lang="en-US" sz="26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>
              <a:lnSpc>
                <a:spcPct val="200000"/>
              </a:lnSpc>
            </a:pPr>
            <a:r>
              <a:rPr lang="en-US" sz="2600" dirty="0" smtClean="0">
                <a:latin typeface="Arial"/>
                <a:cs typeface="Arial"/>
              </a:rPr>
              <a:t>because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|T</a:t>
            </a:r>
            <a:r>
              <a:rPr lang="en-US" sz="2600" baseline="-2500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sz="2600" dirty="0">
                <a:solidFill>
                  <a:srgbClr val="0000FF"/>
                </a:solidFill>
                <a:latin typeface="Arial"/>
                <a:cs typeface="Arial"/>
              </a:rPr>
              <a:t>| ≤ OUT 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08736"/>
            <a:ext cx="9144000" cy="87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 smtClean="0">
                <a:solidFill>
                  <a:prstClr val="black"/>
                </a:solidFill>
                <a:latin typeface="Arial (Headings)"/>
                <a:cs typeface="Arial (Headings)"/>
              </a:rPr>
              <a:t>Yannakakis</a:t>
            </a:r>
            <a:r>
              <a:rPr lang="en-US" sz="3800" dirty="0" smtClean="0">
                <a:solidFill>
                  <a:prstClr val="black"/>
                </a:solidFill>
                <a:latin typeface="Arial (Headings)"/>
                <a:cs typeface="Arial (Headings)"/>
              </a:rPr>
              <a:t> Algorithm For Acyclic Queries</a:t>
            </a:r>
            <a:endParaRPr lang="en-US" sz="3800" dirty="0">
              <a:solidFill>
                <a:prstClr val="black"/>
              </a:solidFill>
              <a:latin typeface="Arial (Headings)"/>
              <a:cs typeface="Arial (Headings)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5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xmlns:p14="http://schemas.microsoft.com/office/powerpoint/2010/main" spd="slow" advTm="73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700" y="646411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108736"/>
            <a:ext cx="9144000" cy="87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 smtClean="0">
                <a:solidFill>
                  <a:prstClr val="black"/>
                </a:solidFill>
                <a:latin typeface="Arial (Headings)"/>
                <a:cs typeface="Arial (Headings)"/>
              </a:rPr>
              <a:t>GYM: Distributed </a:t>
            </a:r>
            <a:r>
              <a:rPr lang="en-US" sz="3700" dirty="0" err="1" smtClean="0">
                <a:solidFill>
                  <a:prstClr val="black"/>
                </a:solidFill>
                <a:latin typeface="Arial (Headings)"/>
                <a:cs typeface="Arial (Headings)"/>
              </a:rPr>
              <a:t>Yannakakis</a:t>
            </a:r>
            <a:r>
              <a:rPr lang="en-US" sz="3700" dirty="0" smtClean="0">
                <a:solidFill>
                  <a:prstClr val="black"/>
                </a:solidFill>
                <a:latin typeface="Arial (Headings)"/>
                <a:cs typeface="Arial (Headings)"/>
              </a:rPr>
              <a:t> on Acyclic Q</a:t>
            </a:r>
            <a:endParaRPr lang="en-US" sz="3700" dirty="0">
              <a:solidFill>
                <a:prstClr val="black"/>
              </a:solidFill>
              <a:latin typeface="Arial (Headings)"/>
              <a:cs typeface="Arial (Headings)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653271"/>
              </p:ext>
            </p:extLst>
          </p:nvPr>
        </p:nvGraphicFramePr>
        <p:xfrm>
          <a:off x="2456637" y="1840594"/>
          <a:ext cx="1238747" cy="451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" name="Equation" r:id="rId5" imgW="558800" imgH="203200" progId="Equation.3">
                  <p:embed/>
                </p:oleObj>
              </mc:Choice>
              <mc:Fallback>
                <p:oleObj name="Equation" r:id="rId5" imgW="558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6637" y="1840594"/>
                        <a:ext cx="1238747" cy="451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48446" y="770707"/>
            <a:ext cx="8857413" cy="731824"/>
          </a:xfrm>
          <a:prstGeom prst="rect">
            <a:avLst/>
          </a:prstGeom>
        </p:spPr>
        <p:txBody>
          <a:bodyPr wrap="square" lIns="91440">
            <a:spAutoFit/>
          </a:bodyPr>
          <a:lstStyle/>
          <a:p>
            <a:pPr marL="182880" indent="-182880">
              <a:lnSpc>
                <a:spcPts val="536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Naively distribute </a:t>
            </a:r>
            <a:r>
              <a:rPr lang="en-US" sz="2600" dirty="0" err="1" smtClean="0">
                <a:solidFill>
                  <a:srgbClr val="000000"/>
                </a:solidFill>
                <a:latin typeface="Lucida Sans Unicode"/>
                <a:cs typeface="Lucida Sans Unicode"/>
              </a:rPr>
              <a:t>semijoins&amp;joins</a:t>
            </a:r>
            <a:r>
              <a:rPr lang="en-US" sz="2600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 separate rounds: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8446" y="2433352"/>
            <a:ext cx="8857413" cy="659155"/>
          </a:xfrm>
          <a:prstGeom prst="rect">
            <a:avLst/>
          </a:prstGeom>
        </p:spPr>
        <p:txBody>
          <a:bodyPr wrap="square" lIns="91440">
            <a:spAutoFit/>
          </a:bodyPr>
          <a:lstStyle/>
          <a:p>
            <a:pPr marL="182880" indent="-182880">
              <a:lnSpc>
                <a:spcPct val="150000"/>
              </a:lnSpc>
              <a:buFont typeface="Arial"/>
              <a:buChar char="•"/>
            </a:pPr>
            <a:r>
              <a:rPr lang="en-US" sz="2600" dirty="0">
                <a:solidFill>
                  <a:prstClr val="black"/>
                </a:solidFill>
                <a:latin typeface="Arial"/>
                <a:cs typeface="Arial"/>
              </a:rPr>
              <a:t>Linear </a:t>
            </a:r>
            <a:r>
              <a:rPr lang="en-US" sz="2600" dirty="0" smtClean="0">
                <a:solidFill>
                  <a:prstClr val="black"/>
                </a:solidFill>
                <a:latin typeface="Arial"/>
                <a:cs typeface="Arial"/>
              </a:rPr>
              <a:t>scalability: </a:t>
            </a:r>
            <a:r>
              <a:rPr lang="en-US" sz="2600" dirty="0">
                <a:solidFill>
                  <a:prstClr val="black"/>
                </a:solidFill>
                <a:latin typeface="Arial"/>
                <a:cs typeface="Arial"/>
              </a:rPr>
              <a:t>2x </a:t>
            </a:r>
            <a:r>
              <a:rPr lang="en-US" sz="2600" dirty="0" smtClean="0">
                <a:solidFill>
                  <a:prstClr val="black"/>
                </a:solidFill>
                <a:latin typeface="Arial"/>
                <a:cs typeface="Arial"/>
              </a:rPr>
              <a:t>processors</a:t>
            </a:r>
            <a:r>
              <a:rPr lang="en-US" sz="2600" dirty="0">
                <a:solidFill>
                  <a:prstClr val="black"/>
                </a:solidFill>
                <a:latin typeface="Arial"/>
                <a:cs typeface="Arial"/>
              </a:rPr>
              <a:t>, 2x speed up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958358"/>
              </p:ext>
            </p:extLst>
          </p:nvPr>
        </p:nvGraphicFramePr>
        <p:xfrm>
          <a:off x="153508" y="3874738"/>
          <a:ext cx="8836985" cy="1520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6389"/>
                <a:gridCol w="2771001"/>
                <a:gridCol w="2589595"/>
              </a:tblGrid>
              <a:tr h="667024"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GYM</a:t>
                      </a:r>
                    </a:p>
                    <a:p>
                      <a:pPr algn="ctr"/>
                      <a:r>
                        <a:rPr lang="en-US" sz="25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O(n)</a:t>
                      </a:r>
                      <a:endParaRPr lang="en-US" sz="2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HL</a:t>
                      </a:r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+ </a:t>
                      </a:r>
                      <a:r>
                        <a:rPr lang="en-US" sz="2500" baseline="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Semijoins</a:t>
                      </a:r>
                      <a:endParaRPr lang="en-US" sz="2500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2500" baseline="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= O(1), </a:t>
                      </a:r>
                      <a:r>
                        <a:rPr lang="en-US" sz="2500" baseline="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arity</a:t>
                      </a:r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2</a:t>
                      </a:r>
                      <a:endParaRPr lang="en-US" sz="25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024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OUT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&lt; 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lang="en-US" sz="2500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1-1/𝞺*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IN</a:t>
                      </a:r>
                      <a:endParaRPr lang="en-US" sz="25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=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25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+OUT)/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lang="en-US" sz="25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= </a:t>
                      </a:r>
                      <a:r>
                        <a:rPr lang="en-US" sz="25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25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lang="en-US" sz="2500" baseline="30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1/𝞺*</a:t>
                      </a:r>
                      <a:endParaRPr lang="en-US" sz="25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07698" y="4703487"/>
            <a:ext cx="432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≤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409837"/>
              </p:ext>
            </p:extLst>
          </p:nvPr>
        </p:nvGraphicFramePr>
        <p:xfrm>
          <a:off x="4469158" y="1508125"/>
          <a:ext cx="20542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" name="Equation" r:id="rId7" imgW="1117600" imgH="444500" progId="Equation.3">
                  <p:embed/>
                </p:oleObj>
              </mc:Choice>
              <mc:Fallback>
                <p:oleObj name="Equation" r:id="rId7" imgW="111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69158" y="1508125"/>
                        <a:ext cx="2054225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805968" y="5744809"/>
            <a:ext cx="5532065" cy="65915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lIns="9144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 smtClean="0">
                <a:solidFill>
                  <a:prstClr val="black"/>
                </a:solidFill>
                <a:latin typeface="Arial"/>
                <a:cs typeface="Arial"/>
              </a:rPr>
              <a:t>Larger </a:t>
            </a:r>
            <a:r>
              <a:rPr lang="en-US" sz="2600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lang="en-US" sz="2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Arial"/>
                <a:cs typeface="Arial"/>
              </a:rPr>
              <a:t>allows for larger OUT</a:t>
            </a:r>
            <a:endParaRPr lang="en-US" sz="2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077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xmlns:p14="http://schemas.microsoft.com/office/powerpoint/2010/main" spd="slow" advTm="73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93437"/>
            <a:ext cx="9144000" cy="1341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GYM in O(d) Rounds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57313" y="2021558"/>
            <a:ext cx="362612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/>
                <a:cs typeface="Arial"/>
              </a:rPr>
              <a:t>Lowest depth w-1 GHD: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/>
                <a:cs typeface="Arial"/>
              </a:rPr>
              <a:t>d =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Arial"/>
              </a:rPr>
              <a:t>Ɵ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Arial"/>
              </a:rPr>
              <a:t>(n)</a:t>
            </a:r>
            <a:endParaRPr lang="en-US" sz="2400" dirty="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82" y="1301300"/>
            <a:ext cx="9124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Acyclic queries have w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-1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GHDs w/ different depths 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5691796" y="5237619"/>
            <a:ext cx="11685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d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Arial"/>
              </a:rPr>
              <a:t>=1</a:t>
            </a:r>
            <a:endParaRPr lang="en-US" sz="2400" dirty="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1176659" y="5870714"/>
            <a:ext cx="6790682" cy="83099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p:spPr>
        <p:txBody>
          <a:bodyPr wrap="square" bIns="45720" rtlCol="0" anchor="t" anchorCtr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Can optimize GYM to run in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= O(d) and same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w/ parallel joins and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semijoins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2306" y="1697415"/>
            <a:ext cx="116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Path-n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1552862" y="3018495"/>
            <a:ext cx="116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Star-n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927375" y="3249328"/>
            <a:ext cx="1143000" cy="621792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 anchorCtr="0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0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1</a:t>
            </a:r>
          </a:p>
          <a:p>
            <a:pPr algn="ctr"/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λ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=R</a:t>
            </a:r>
            <a:r>
              <a:rPr lang="en-US" sz="2000" baseline="-250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409922" y="4535435"/>
            <a:ext cx="1143000" cy="621792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 anchorCtr="0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0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</a:rPr>
              <a:t>2</a:t>
            </a:r>
            <a:endParaRPr lang="en-US" sz="2000" baseline="-250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λ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=R</a:t>
            </a:r>
            <a:r>
              <a:rPr lang="en-US" sz="2000" baseline="-25000" dirty="0" smtClean="0">
                <a:solidFill>
                  <a:prstClr val="white"/>
                </a:solidFill>
                <a:latin typeface="Calibri"/>
              </a:rPr>
              <a:t>2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878611" y="4535435"/>
            <a:ext cx="1143000" cy="621792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 anchorCtr="0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0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n</a:t>
            </a:r>
          </a:p>
          <a:p>
            <a:pPr algn="ctr"/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λ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=</a:t>
            </a:r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R</a:t>
            </a:r>
            <a:r>
              <a:rPr lang="en-US" sz="2000" baseline="-25000" dirty="0" err="1" smtClean="0">
                <a:solidFill>
                  <a:prstClr val="white"/>
                </a:solidFill>
                <a:latin typeface="Calibri"/>
              </a:rPr>
              <a:t>n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9" name="Straight Connector 68"/>
          <p:cNvCxnSpPr>
            <a:stCxn id="64" idx="2"/>
            <a:endCxn id="65" idx="0"/>
          </p:cNvCxnSpPr>
          <p:nvPr/>
        </p:nvCxnSpPr>
        <p:spPr>
          <a:xfrm flipH="1">
            <a:off x="4981422" y="3871120"/>
            <a:ext cx="1517453" cy="664315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4" idx="2"/>
            <a:endCxn id="66" idx="0"/>
          </p:cNvCxnSpPr>
          <p:nvPr/>
        </p:nvCxnSpPr>
        <p:spPr>
          <a:xfrm>
            <a:off x="6498875" y="3871120"/>
            <a:ext cx="1951236" cy="664315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5660025" y="4535435"/>
            <a:ext cx="1143000" cy="621792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 anchorCtr="0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0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3</a:t>
            </a:r>
          </a:p>
          <a:p>
            <a:pPr algn="ctr"/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λ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=R</a:t>
            </a:r>
            <a:r>
              <a:rPr lang="en-US" sz="2000" baseline="-25000" dirty="0">
                <a:solidFill>
                  <a:prstClr val="white"/>
                </a:solidFill>
                <a:latin typeface="Calibri"/>
              </a:rPr>
              <a:t>3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0" name="Straight Connector 79"/>
          <p:cNvCxnSpPr>
            <a:stCxn id="64" idx="2"/>
            <a:endCxn id="78" idx="0"/>
          </p:cNvCxnSpPr>
          <p:nvPr/>
        </p:nvCxnSpPr>
        <p:spPr>
          <a:xfrm flipH="1">
            <a:off x="6231525" y="3871120"/>
            <a:ext cx="267350" cy="664315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013372" y="4612678"/>
            <a:ext cx="4904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…</a:t>
            </a:r>
            <a:endParaRPr lang="en-US" sz="25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45442" y="2195641"/>
            <a:ext cx="4618213" cy="923653"/>
            <a:chOff x="2130110" y="2051008"/>
            <a:chExt cx="5061749" cy="923653"/>
          </a:xfrm>
        </p:grpSpPr>
        <p:grpSp>
          <p:nvGrpSpPr>
            <p:cNvPr id="67" name="Group 66"/>
            <p:cNvGrpSpPr/>
            <p:nvPr/>
          </p:nvGrpSpPr>
          <p:grpSpPr>
            <a:xfrm>
              <a:off x="2130110" y="2194992"/>
              <a:ext cx="5061749" cy="779669"/>
              <a:chOff x="1725656" y="2194992"/>
              <a:chExt cx="5061749" cy="779669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2296057" y="2194992"/>
                <a:ext cx="4491348" cy="574485"/>
                <a:chOff x="2104785" y="2194992"/>
                <a:chExt cx="4092815" cy="574485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2104785" y="2530966"/>
                  <a:ext cx="50400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 flipH="1">
                  <a:off x="2562427" y="2194992"/>
                  <a:ext cx="654905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A</a:t>
                  </a:r>
                  <a:r>
                    <a:rPr lang="en-US" sz="2600" baseline="-25000" dirty="0" smtClean="0">
                      <a:solidFill>
                        <a:prstClr val="black"/>
                      </a:solidFill>
                      <a:latin typeface="Arial"/>
                      <a:cs typeface="Arial"/>
                    </a:rPr>
                    <a:t>1</a:t>
                  </a:r>
                  <a:endParaRPr lang="en-US" sz="2600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 flipH="1">
                  <a:off x="4416445" y="2215479"/>
                  <a:ext cx="84818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A</a:t>
                  </a:r>
                  <a:r>
                    <a:rPr lang="en-US" sz="2600" baseline="-25000" dirty="0" smtClean="0">
                      <a:solidFill>
                        <a:prstClr val="black"/>
                      </a:solidFill>
                      <a:latin typeface="Arial"/>
                      <a:cs typeface="Arial"/>
                    </a:rPr>
                    <a:t>n-1</a:t>
                  </a:r>
                  <a:endParaRPr lang="en-US" sz="2600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 flipH="1">
                  <a:off x="5512338" y="2215479"/>
                  <a:ext cx="685262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A</a:t>
                  </a:r>
                  <a:r>
                    <a:rPr lang="en-US" sz="2600" baseline="-25000" dirty="0" smtClean="0">
                      <a:solidFill>
                        <a:prstClr val="black"/>
                      </a:solidFill>
                      <a:latin typeface="Arial"/>
                      <a:cs typeface="Arial"/>
                    </a:rPr>
                    <a:t>n</a:t>
                  </a:r>
                  <a:endParaRPr lang="en-US" sz="2600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 flipH="1">
                  <a:off x="3431220" y="2215479"/>
                  <a:ext cx="52308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r-IN" sz="3000" dirty="0" smtClean="0">
                      <a:solidFill>
                        <a:prstClr val="black"/>
                      </a:solidFill>
                      <a:latin typeface="Arial"/>
                      <a:cs typeface="Arial"/>
                    </a:rPr>
                    <a:t>…</a:t>
                  </a:r>
                  <a:endParaRPr lang="en-US" sz="3000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994018" y="2523288"/>
                  <a:ext cx="50400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5025872" y="2524090"/>
                  <a:ext cx="50400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3954304" y="2544939"/>
                  <a:ext cx="50400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TextBox 74"/>
              <p:cNvSpPr txBox="1"/>
              <p:nvPr/>
            </p:nvSpPr>
            <p:spPr>
              <a:xfrm flipH="1">
                <a:off x="1725656" y="2215479"/>
                <a:ext cx="586851" cy="759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prstClr val="black"/>
                    </a:solidFill>
                    <a:latin typeface="Arial"/>
                    <a:cs typeface="Arial"/>
                  </a:rPr>
                  <a:t>A</a:t>
                </a:r>
                <a:r>
                  <a:rPr lang="en-US" sz="2600" baseline="-25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</a:t>
                </a:r>
                <a:endParaRPr lang="en-US" sz="2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2542523" y="2089375"/>
              <a:ext cx="7110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endParaRPr lang="en-US" sz="2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552110" y="2094808"/>
              <a:ext cx="7110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  <a:r>
                <a:rPr lang="en-US" sz="2200" baseline="-25000" dirty="0">
                  <a:solidFill>
                    <a:prstClr val="black"/>
                  </a:solidFill>
                  <a:latin typeface="Arial"/>
                  <a:cs typeface="Arial"/>
                </a:rPr>
                <a:t>2</a:t>
              </a:r>
              <a:endParaRPr lang="en-US" sz="2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18598" y="2051008"/>
              <a:ext cx="7110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  <a:r>
                <a:rPr lang="en-US" sz="2200" baseline="-25000" dirty="0" err="1" smtClean="0">
                  <a:solidFill>
                    <a:prstClr val="black"/>
                  </a:solidFill>
                  <a:latin typeface="Arial"/>
                  <a:cs typeface="Arial"/>
                </a:rPr>
                <a:t>n</a:t>
              </a:r>
              <a:endParaRPr lang="en-US" sz="2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616262" y="2114052"/>
              <a:ext cx="71106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  <a:cs typeface="Arial"/>
                </a:rPr>
                <a:t>n-1</a:t>
              </a:r>
              <a:endParaRPr lang="en-US" sz="2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64481" y="3411870"/>
            <a:ext cx="2746245" cy="2299641"/>
            <a:chOff x="864481" y="3411870"/>
            <a:chExt cx="2746245" cy="2299641"/>
          </a:xfrm>
        </p:grpSpPr>
        <p:cxnSp>
          <p:nvCxnSpPr>
            <p:cNvPr id="121" name="Straight Connector 120"/>
            <p:cNvCxnSpPr/>
            <p:nvPr/>
          </p:nvCxnSpPr>
          <p:spPr>
            <a:xfrm flipH="1">
              <a:off x="2319232" y="3779946"/>
              <a:ext cx="573216" cy="629618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521766" y="3779946"/>
              <a:ext cx="520586" cy="629618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1521766" y="4684598"/>
              <a:ext cx="520586" cy="682690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292210" y="4547081"/>
              <a:ext cx="692798" cy="0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2376576" y="4547081"/>
              <a:ext cx="781790" cy="0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2319232" y="4684598"/>
              <a:ext cx="370016" cy="682690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/>
            <p:cNvSpPr txBox="1"/>
            <p:nvPr/>
          </p:nvSpPr>
          <p:spPr>
            <a:xfrm>
              <a:off x="2778242" y="4550559"/>
              <a:ext cx="49046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smtClean="0">
                  <a:solidFill>
                    <a:prstClr val="black"/>
                  </a:solidFill>
                  <a:latin typeface="Calibri"/>
                </a:rPr>
                <a:t>…</a:t>
              </a:r>
              <a:endParaRPr lang="en-US" sz="2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151936" y="3754546"/>
              <a:ext cx="5232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000000"/>
                  </a:solidFill>
                  <a:latin typeface="Arial"/>
                  <a:cs typeface="Arial"/>
                </a:rPr>
                <a:t>R</a:t>
              </a:r>
              <a:r>
                <a:rPr lang="en-US" sz="2200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  <a:endParaRPr lang="en-US" sz="2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401007" y="3882176"/>
              <a:ext cx="5232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000000"/>
                  </a:solidFill>
                  <a:latin typeface="Arial"/>
                  <a:cs typeface="Arial"/>
                </a:rPr>
                <a:t>R</a:t>
              </a:r>
              <a:r>
                <a:rPr lang="en-US" sz="2200" baseline="-25000" dirty="0"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  <a:endParaRPr lang="en-US" sz="2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401007" y="4473131"/>
              <a:ext cx="5232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000000"/>
                  </a:solidFill>
                  <a:latin typeface="Arial"/>
                  <a:cs typeface="Arial"/>
                </a:rPr>
                <a:t>R</a:t>
              </a:r>
              <a:r>
                <a:rPr lang="en-US" sz="2200" baseline="-25000" dirty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endParaRPr lang="en-US" sz="2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685303" y="4854039"/>
              <a:ext cx="5232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000000"/>
                  </a:solidFill>
                  <a:latin typeface="Arial"/>
                  <a:cs typeface="Arial"/>
                </a:rPr>
                <a:t>R</a:t>
              </a:r>
              <a:r>
                <a:rPr lang="en-US" sz="2200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  <a:endParaRPr lang="en-US" sz="2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2370032" y="4727581"/>
              <a:ext cx="5232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000000"/>
                  </a:solidFill>
                  <a:latin typeface="Arial"/>
                  <a:cs typeface="Arial"/>
                </a:rPr>
                <a:t>R</a:t>
              </a:r>
              <a:r>
                <a:rPr lang="en-US" sz="2200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  <a:endParaRPr lang="en-US" sz="2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522432" y="4105220"/>
              <a:ext cx="5232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R</a:t>
              </a:r>
              <a:r>
                <a:rPr lang="en-US" sz="2200" baseline="-250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n</a:t>
              </a:r>
              <a:endParaRPr lang="en-US" sz="2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141675" y="5280624"/>
              <a:ext cx="4904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  <a:cs typeface="Arial"/>
                </a:rPr>
                <a:t>4</a:t>
              </a:r>
              <a:endParaRPr lang="en-US" sz="2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924216" y="4309122"/>
              <a:ext cx="49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000" baseline="-25000" dirty="0">
                  <a:solidFill>
                    <a:prstClr val="black"/>
                  </a:solidFill>
                  <a:latin typeface="Calibri"/>
                </a:rPr>
                <a:t>0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589874" y="5267011"/>
              <a:ext cx="4904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  <a:cs typeface="Arial"/>
                </a:rPr>
                <a:t>5</a:t>
              </a:r>
              <a:endParaRPr lang="en-US" sz="2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120266" y="4288465"/>
              <a:ext cx="4904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  <a:cs typeface="Arial"/>
                </a:rPr>
                <a:t>n</a:t>
              </a:r>
              <a:endParaRPr lang="en-US" sz="2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782834" y="3411870"/>
              <a:ext cx="4904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endParaRPr lang="en-US" sz="2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140887" y="3411870"/>
              <a:ext cx="4904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r>
                <a:rPr lang="en-US" sz="2200" baseline="-25000" dirty="0">
                  <a:solidFill>
                    <a:prstClr val="black"/>
                  </a:solidFill>
                  <a:latin typeface="Arial"/>
                  <a:cs typeface="Arial"/>
                </a:rPr>
                <a:t>2</a:t>
              </a:r>
              <a:endParaRPr lang="en-US" sz="2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864481" y="4340171"/>
              <a:ext cx="4904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  <a:cs typeface="Arial"/>
                </a:rPr>
                <a:t>3</a:t>
              </a:r>
              <a:endParaRPr lang="en-US" sz="2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865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200" grpId="0" animBg="1"/>
      <p:bldP spid="216" grpId="0" animBg="1"/>
      <p:bldP spid="21" grpId="0"/>
      <p:bldP spid="217" grpId="0"/>
      <p:bldP spid="64" grpId="0" animBg="1"/>
      <p:bldP spid="65" grpId="0" animBg="1"/>
      <p:bldP spid="66" grpId="0" animBg="1"/>
      <p:bldP spid="78" grpId="0" animBg="1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49935" y="3108773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84529" y="3110547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2989" y="3130299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(size=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)</a:t>
            </a:r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54097" y="1514034"/>
            <a:ext cx="274292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5393795" y="2503934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5393795" y="2503934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>
            <a:off x="7928389" y="2505708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5393795" y="2505708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000797" y="2633462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895" y="1711617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>
                <a:solidFill>
                  <a:srgbClr val="FF0000"/>
                </a:solidFill>
              </a:rPr>
              <a:t>IN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One round </a:t>
            </a:r>
            <a:r>
              <a:rPr lang="en-US" sz="2000" dirty="0"/>
              <a:t>= </a:t>
            </a:r>
            <a:r>
              <a:rPr lang="en-US" dirty="0"/>
              <a:t>Compute &amp; communicate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Number of servers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06412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03798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97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01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Ex: Vanilla GYM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806732"/>
              </p:ext>
            </p:extLst>
          </p:nvPr>
        </p:nvGraphicFramePr>
        <p:xfrm>
          <a:off x="4043135" y="3166994"/>
          <a:ext cx="976492" cy="7791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8246"/>
                <a:gridCol w="488246"/>
              </a:tblGrid>
              <a:tr h="38331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958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23" name="Straight Connector 22"/>
          <p:cNvCxnSpPr>
            <a:stCxn id="22" idx="2"/>
          </p:cNvCxnSpPr>
          <p:nvPr/>
        </p:nvCxnSpPr>
        <p:spPr>
          <a:xfrm flipH="1">
            <a:off x="2744183" y="3946158"/>
            <a:ext cx="178719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2"/>
          </p:cNvCxnSpPr>
          <p:nvPr/>
        </p:nvCxnSpPr>
        <p:spPr>
          <a:xfrm>
            <a:off x="4531381" y="3946158"/>
            <a:ext cx="1867879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2" idx="2"/>
          </p:cNvCxnSpPr>
          <p:nvPr/>
        </p:nvCxnSpPr>
        <p:spPr>
          <a:xfrm flipH="1">
            <a:off x="4519113" y="3946158"/>
            <a:ext cx="1226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01634" y="4087474"/>
            <a:ext cx="626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⋊</a:t>
            </a:r>
            <a:endParaRPr lang="en-US" sz="3000" dirty="0">
              <a:solidFill>
                <a:srgbClr val="FF0000"/>
              </a:solidFill>
              <a:latin typeface="Lucida Sans Unicode"/>
              <a:cs typeface="Lucida Sans Unicode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2936"/>
              </p:ext>
            </p:extLst>
          </p:nvPr>
        </p:nvGraphicFramePr>
        <p:xfrm>
          <a:off x="2111474" y="4862775"/>
          <a:ext cx="1265419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45"/>
                <a:gridCol w="634474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44712"/>
              </p:ext>
            </p:extLst>
          </p:nvPr>
        </p:nvGraphicFramePr>
        <p:xfrm>
          <a:off x="5768324" y="4862775"/>
          <a:ext cx="1261872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33885"/>
                <a:gridCol w="727987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200954"/>
              </p:ext>
            </p:extLst>
          </p:nvPr>
        </p:nvGraphicFramePr>
        <p:xfrm>
          <a:off x="3888177" y="4862775"/>
          <a:ext cx="1261872" cy="8503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36"/>
                <a:gridCol w="630936"/>
              </a:tblGrid>
              <a:tr h="41836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20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3897852" y="5952345"/>
            <a:ext cx="134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Round 1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2465" y="1165697"/>
            <a:ext cx="2663349" cy="1059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Upward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Semijoin</a:t>
            </a:r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Phase</a:t>
            </a:r>
            <a:endParaRPr lang="en-US" sz="2400" dirty="0">
              <a:solidFill>
                <a:srgbClr val="0000FF"/>
              </a:solidFill>
              <a:latin typeface="Arial (Body)"/>
              <a:cs typeface="Arial (Body)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86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01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Ex: Vanilla GYM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84374"/>
              </p:ext>
            </p:extLst>
          </p:nvPr>
        </p:nvGraphicFramePr>
        <p:xfrm>
          <a:off x="4043135" y="3166994"/>
          <a:ext cx="976492" cy="7791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8246"/>
                <a:gridCol w="488246"/>
              </a:tblGrid>
              <a:tr h="38331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958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23" name="Straight Connector 22"/>
          <p:cNvCxnSpPr>
            <a:stCxn id="22" idx="2"/>
          </p:cNvCxnSpPr>
          <p:nvPr/>
        </p:nvCxnSpPr>
        <p:spPr>
          <a:xfrm flipH="1">
            <a:off x="2744183" y="3946158"/>
            <a:ext cx="178719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2"/>
          </p:cNvCxnSpPr>
          <p:nvPr/>
        </p:nvCxnSpPr>
        <p:spPr>
          <a:xfrm>
            <a:off x="4531381" y="3946158"/>
            <a:ext cx="1867879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2" idx="2"/>
          </p:cNvCxnSpPr>
          <p:nvPr/>
        </p:nvCxnSpPr>
        <p:spPr>
          <a:xfrm flipH="1">
            <a:off x="4519113" y="3946158"/>
            <a:ext cx="1226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42182" y="4150025"/>
            <a:ext cx="626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⋊</a:t>
            </a:r>
            <a:endParaRPr lang="en-US" sz="3000" dirty="0">
              <a:solidFill>
                <a:srgbClr val="FF0000"/>
              </a:solidFill>
              <a:latin typeface="Lucida Sans Unicode"/>
              <a:cs typeface="Lucida Sans Unicode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666038"/>
              </p:ext>
            </p:extLst>
          </p:nvPr>
        </p:nvGraphicFramePr>
        <p:xfrm>
          <a:off x="2111474" y="4862775"/>
          <a:ext cx="1265419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45"/>
                <a:gridCol w="634474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932631"/>
              </p:ext>
            </p:extLst>
          </p:nvPr>
        </p:nvGraphicFramePr>
        <p:xfrm>
          <a:off x="5768324" y="4862775"/>
          <a:ext cx="1261872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33885"/>
                <a:gridCol w="727987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99604"/>
              </p:ext>
            </p:extLst>
          </p:nvPr>
        </p:nvGraphicFramePr>
        <p:xfrm>
          <a:off x="3888177" y="4862775"/>
          <a:ext cx="1261872" cy="8503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36"/>
                <a:gridCol w="630936"/>
              </a:tblGrid>
              <a:tr h="41836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20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897852" y="5952345"/>
            <a:ext cx="134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Round 2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465" y="1165697"/>
            <a:ext cx="2663349" cy="1059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Upward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Semijoin</a:t>
            </a:r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Phase</a:t>
            </a:r>
            <a:endParaRPr lang="en-US" sz="2400" dirty="0">
              <a:solidFill>
                <a:srgbClr val="0000FF"/>
              </a:solidFill>
              <a:latin typeface="Arial (Body)"/>
              <a:cs typeface="Arial (Body)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14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01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Ex: Vanilla GYM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58346"/>
              </p:ext>
            </p:extLst>
          </p:nvPr>
        </p:nvGraphicFramePr>
        <p:xfrm>
          <a:off x="4043135" y="3166994"/>
          <a:ext cx="976492" cy="7791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8246"/>
                <a:gridCol w="488246"/>
              </a:tblGrid>
              <a:tr h="38331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958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23" name="Straight Connector 22"/>
          <p:cNvCxnSpPr>
            <a:stCxn id="22" idx="2"/>
          </p:cNvCxnSpPr>
          <p:nvPr/>
        </p:nvCxnSpPr>
        <p:spPr>
          <a:xfrm flipH="1">
            <a:off x="2744183" y="3946158"/>
            <a:ext cx="178719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2"/>
          </p:cNvCxnSpPr>
          <p:nvPr/>
        </p:nvCxnSpPr>
        <p:spPr>
          <a:xfrm>
            <a:off x="4531381" y="3946158"/>
            <a:ext cx="1867879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2" idx="2"/>
          </p:cNvCxnSpPr>
          <p:nvPr/>
        </p:nvCxnSpPr>
        <p:spPr>
          <a:xfrm flipH="1">
            <a:off x="4519113" y="3946158"/>
            <a:ext cx="1226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52801" y="4091411"/>
            <a:ext cx="626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⋊</a:t>
            </a:r>
            <a:endParaRPr lang="en-US" sz="3000" dirty="0">
              <a:solidFill>
                <a:srgbClr val="FF0000"/>
              </a:solidFill>
              <a:latin typeface="Lucida Sans Unicode"/>
              <a:cs typeface="Lucida Sans Unicode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532996"/>
              </p:ext>
            </p:extLst>
          </p:nvPr>
        </p:nvGraphicFramePr>
        <p:xfrm>
          <a:off x="2111474" y="4862775"/>
          <a:ext cx="1265419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45"/>
                <a:gridCol w="634474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178604"/>
              </p:ext>
            </p:extLst>
          </p:nvPr>
        </p:nvGraphicFramePr>
        <p:xfrm>
          <a:off x="5768324" y="4862775"/>
          <a:ext cx="1261872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33885"/>
                <a:gridCol w="727987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132973"/>
              </p:ext>
            </p:extLst>
          </p:nvPr>
        </p:nvGraphicFramePr>
        <p:xfrm>
          <a:off x="3888177" y="4862775"/>
          <a:ext cx="1261872" cy="8503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36"/>
                <a:gridCol w="630936"/>
              </a:tblGrid>
              <a:tr h="41836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20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897852" y="5952345"/>
            <a:ext cx="134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Round 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2465" y="1165697"/>
            <a:ext cx="2663349" cy="1059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Upward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Semijoin</a:t>
            </a:r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Phase</a:t>
            </a:r>
            <a:endParaRPr lang="en-US" sz="2400" dirty="0">
              <a:solidFill>
                <a:srgbClr val="0000FF"/>
              </a:solidFill>
              <a:latin typeface="Arial (Body)"/>
              <a:cs typeface="Arial (Body)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44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01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Ex: Vanilla GYM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47800"/>
              </p:ext>
            </p:extLst>
          </p:nvPr>
        </p:nvGraphicFramePr>
        <p:xfrm>
          <a:off x="4043135" y="3166994"/>
          <a:ext cx="976492" cy="7791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8246"/>
                <a:gridCol w="488246"/>
              </a:tblGrid>
              <a:tr h="38331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958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23" name="Straight Connector 22"/>
          <p:cNvCxnSpPr>
            <a:stCxn id="22" idx="2"/>
          </p:cNvCxnSpPr>
          <p:nvPr/>
        </p:nvCxnSpPr>
        <p:spPr>
          <a:xfrm flipH="1">
            <a:off x="2744183" y="3946158"/>
            <a:ext cx="178719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2"/>
          </p:cNvCxnSpPr>
          <p:nvPr/>
        </p:nvCxnSpPr>
        <p:spPr>
          <a:xfrm>
            <a:off x="4531381" y="3946158"/>
            <a:ext cx="1867879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2" idx="2"/>
          </p:cNvCxnSpPr>
          <p:nvPr/>
        </p:nvCxnSpPr>
        <p:spPr>
          <a:xfrm flipH="1">
            <a:off x="4519113" y="3946158"/>
            <a:ext cx="1226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0800000">
            <a:off x="3063680" y="3946158"/>
            <a:ext cx="626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⋊</a:t>
            </a:r>
            <a:endParaRPr lang="en-US" sz="3000" dirty="0">
              <a:solidFill>
                <a:srgbClr val="FF0000"/>
              </a:solidFill>
              <a:latin typeface="Lucida Sans Unicode"/>
              <a:cs typeface="Lucida Sans Unicode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640051"/>
              </p:ext>
            </p:extLst>
          </p:nvPr>
        </p:nvGraphicFramePr>
        <p:xfrm>
          <a:off x="2111474" y="4862775"/>
          <a:ext cx="1265419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45"/>
                <a:gridCol w="634474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208282"/>
              </p:ext>
            </p:extLst>
          </p:nvPr>
        </p:nvGraphicFramePr>
        <p:xfrm>
          <a:off x="5768324" y="4862775"/>
          <a:ext cx="1261872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33885"/>
                <a:gridCol w="727987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782859"/>
              </p:ext>
            </p:extLst>
          </p:nvPr>
        </p:nvGraphicFramePr>
        <p:xfrm>
          <a:off x="3888177" y="4862775"/>
          <a:ext cx="1261872" cy="8503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36"/>
                <a:gridCol w="630936"/>
              </a:tblGrid>
              <a:tr h="41836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20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897852" y="5952345"/>
            <a:ext cx="134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Round 4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465" y="1151889"/>
            <a:ext cx="3027420" cy="1059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Downward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Semijoin</a:t>
            </a:r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Phase</a:t>
            </a:r>
            <a:endParaRPr lang="en-US" sz="2400" dirty="0">
              <a:solidFill>
                <a:srgbClr val="0000FF"/>
              </a:solidFill>
              <a:latin typeface="Arial (Body)"/>
              <a:cs typeface="Arial (Body)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76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01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Ex: Vanilla GYM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342736"/>
              </p:ext>
            </p:extLst>
          </p:nvPr>
        </p:nvGraphicFramePr>
        <p:xfrm>
          <a:off x="4043135" y="3166994"/>
          <a:ext cx="976492" cy="7791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8246"/>
                <a:gridCol w="488246"/>
              </a:tblGrid>
              <a:tr h="38331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958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23" name="Straight Connector 22"/>
          <p:cNvCxnSpPr>
            <a:stCxn id="22" idx="2"/>
          </p:cNvCxnSpPr>
          <p:nvPr/>
        </p:nvCxnSpPr>
        <p:spPr>
          <a:xfrm flipH="1">
            <a:off x="2744183" y="3946158"/>
            <a:ext cx="178719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2"/>
          </p:cNvCxnSpPr>
          <p:nvPr/>
        </p:nvCxnSpPr>
        <p:spPr>
          <a:xfrm>
            <a:off x="4531381" y="3946158"/>
            <a:ext cx="1867879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2" idx="2"/>
          </p:cNvCxnSpPr>
          <p:nvPr/>
        </p:nvCxnSpPr>
        <p:spPr>
          <a:xfrm flipH="1">
            <a:off x="4519113" y="3946158"/>
            <a:ext cx="1226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0800000">
            <a:off x="4062673" y="4164543"/>
            <a:ext cx="626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⋊</a:t>
            </a:r>
            <a:endParaRPr lang="en-US" sz="3000" dirty="0">
              <a:solidFill>
                <a:srgbClr val="FF0000"/>
              </a:solidFill>
              <a:latin typeface="Lucida Sans Unicode"/>
              <a:cs typeface="Lucida Sans Unicode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084382"/>
              </p:ext>
            </p:extLst>
          </p:nvPr>
        </p:nvGraphicFramePr>
        <p:xfrm>
          <a:off x="2111474" y="4862775"/>
          <a:ext cx="1265419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45"/>
                <a:gridCol w="634474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579719"/>
              </p:ext>
            </p:extLst>
          </p:nvPr>
        </p:nvGraphicFramePr>
        <p:xfrm>
          <a:off x="5768324" y="4862775"/>
          <a:ext cx="1261872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33885"/>
                <a:gridCol w="727987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57966"/>
              </p:ext>
            </p:extLst>
          </p:nvPr>
        </p:nvGraphicFramePr>
        <p:xfrm>
          <a:off x="3888177" y="4862775"/>
          <a:ext cx="1261872" cy="8503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36"/>
                <a:gridCol w="630936"/>
              </a:tblGrid>
              <a:tr h="41836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20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897852" y="5952345"/>
            <a:ext cx="134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Round 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465" y="1151889"/>
            <a:ext cx="3027420" cy="1059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Downward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Semijoin</a:t>
            </a:r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Phase</a:t>
            </a:r>
            <a:endParaRPr lang="en-US" sz="2400" dirty="0">
              <a:solidFill>
                <a:srgbClr val="0000FF"/>
              </a:solidFill>
              <a:latin typeface="Arial (Body)"/>
              <a:cs typeface="Arial (Body)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31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01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Ex: Vanilla GYM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992283"/>
              </p:ext>
            </p:extLst>
          </p:nvPr>
        </p:nvGraphicFramePr>
        <p:xfrm>
          <a:off x="4043135" y="3166994"/>
          <a:ext cx="976492" cy="7791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8246"/>
                <a:gridCol w="488246"/>
              </a:tblGrid>
              <a:tr h="38331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958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23" name="Straight Connector 22"/>
          <p:cNvCxnSpPr>
            <a:stCxn id="22" idx="2"/>
          </p:cNvCxnSpPr>
          <p:nvPr/>
        </p:nvCxnSpPr>
        <p:spPr>
          <a:xfrm flipH="1">
            <a:off x="2744183" y="3946158"/>
            <a:ext cx="178719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2"/>
          </p:cNvCxnSpPr>
          <p:nvPr/>
        </p:nvCxnSpPr>
        <p:spPr>
          <a:xfrm>
            <a:off x="4531381" y="3946158"/>
            <a:ext cx="1867879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2" idx="2"/>
          </p:cNvCxnSpPr>
          <p:nvPr/>
        </p:nvCxnSpPr>
        <p:spPr>
          <a:xfrm flipH="1">
            <a:off x="4519113" y="3946158"/>
            <a:ext cx="1226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0800000">
            <a:off x="5455111" y="4004772"/>
            <a:ext cx="626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⋊</a:t>
            </a:r>
            <a:endParaRPr lang="en-US" sz="3000" dirty="0">
              <a:solidFill>
                <a:srgbClr val="FF0000"/>
              </a:solidFill>
              <a:latin typeface="Lucida Sans Unicode"/>
              <a:cs typeface="Lucida Sans Unicode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186317"/>
              </p:ext>
            </p:extLst>
          </p:nvPr>
        </p:nvGraphicFramePr>
        <p:xfrm>
          <a:off x="2111474" y="4862775"/>
          <a:ext cx="1265419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45"/>
                <a:gridCol w="634474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178744"/>
              </p:ext>
            </p:extLst>
          </p:nvPr>
        </p:nvGraphicFramePr>
        <p:xfrm>
          <a:off x="5768324" y="4862775"/>
          <a:ext cx="1261872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33885"/>
                <a:gridCol w="727987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027571"/>
              </p:ext>
            </p:extLst>
          </p:nvPr>
        </p:nvGraphicFramePr>
        <p:xfrm>
          <a:off x="3888177" y="4862775"/>
          <a:ext cx="1261872" cy="8503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36"/>
                <a:gridCol w="630936"/>
              </a:tblGrid>
              <a:tr h="41836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20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897852" y="5952345"/>
            <a:ext cx="134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Round 6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465" y="1151889"/>
            <a:ext cx="3027420" cy="1059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Downward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Semijoin</a:t>
            </a:r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Phase</a:t>
            </a:r>
            <a:endParaRPr lang="en-US" sz="2400" dirty="0">
              <a:solidFill>
                <a:srgbClr val="0000FF"/>
              </a:solidFill>
              <a:latin typeface="Arial (Body)"/>
              <a:cs typeface="Arial (Body)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4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01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Ex: Vanilla GYM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39747"/>
              </p:ext>
            </p:extLst>
          </p:nvPr>
        </p:nvGraphicFramePr>
        <p:xfrm>
          <a:off x="4043135" y="3166994"/>
          <a:ext cx="976492" cy="7791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8246"/>
                <a:gridCol w="488246"/>
              </a:tblGrid>
              <a:tr h="38331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958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23" name="Straight Connector 22"/>
          <p:cNvCxnSpPr>
            <a:stCxn id="22" idx="2"/>
          </p:cNvCxnSpPr>
          <p:nvPr/>
        </p:nvCxnSpPr>
        <p:spPr>
          <a:xfrm flipH="1">
            <a:off x="2744183" y="3946158"/>
            <a:ext cx="178719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2"/>
          </p:cNvCxnSpPr>
          <p:nvPr/>
        </p:nvCxnSpPr>
        <p:spPr>
          <a:xfrm>
            <a:off x="4531381" y="3946158"/>
            <a:ext cx="1867879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2" idx="2"/>
          </p:cNvCxnSpPr>
          <p:nvPr/>
        </p:nvCxnSpPr>
        <p:spPr>
          <a:xfrm flipH="1">
            <a:off x="4519113" y="3946158"/>
            <a:ext cx="1226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67695" y="3984622"/>
            <a:ext cx="626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Lucida Sans Unicode"/>
                <a:cs typeface="Lucida Sans Unicode"/>
              </a:rPr>
              <a:t>⋈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817392"/>
              </p:ext>
            </p:extLst>
          </p:nvPr>
        </p:nvGraphicFramePr>
        <p:xfrm>
          <a:off x="2111474" y="4862775"/>
          <a:ext cx="1265419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45"/>
                <a:gridCol w="634474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05552"/>
              </p:ext>
            </p:extLst>
          </p:nvPr>
        </p:nvGraphicFramePr>
        <p:xfrm>
          <a:off x="5768324" y="4862775"/>
          <a:ext cx="1261872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33885"/>
                <a:gridCol w="727987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31444"/>
              </p:ext>
            </p:extLst>
          </p:nvPr>
        </p:nvGraphicFramePr>
        <p:xfrm>
          <a:off x="3888177" y="4862775"/>
          <a:ext cx="1261872" cy="8503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36"/>
                <a:gridCol w="630936"/>
              </a:tblGrid>
              <a:tr h="41836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20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897852" y="5952345"/>
            <a:ext cx="134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Round 7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465" y="1162632"/>
            <a:ext cx="2417132" cy="753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228600" rtlCol="0" anchor="t" anchorCtr="0">
            <a:spAutoFit/>
          </a:bodyPr>
          <a:lstStyle/>
          <a:p>
            <a:pPr marL="0" lvl="1" algn="ctr">
              <a:lnSpc>
                <a:spcPts val="388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Join Phase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8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01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Ex: Vanilla GYM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979724"/>
              </p:ext>
            </p:extLst>
          </p:nvPr>
        </p:nvGraphicFramePr>
        <p:xfrm>
          <a:off x="3843705" y="3166994"/>
          <a:ext cx="1456590" cy="7791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5530"/>
                <a:gridCol w="485530"/>
                <a:gridCol w="485530"/>
              </a:tblGrid>
              <a:tr h="383319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</a:tr>
              <a:tr h="3958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24" name="Straight Connector 23"/>
          <p:cNvCxnSpPr>
            <a:stCxn id="22" idx="2"/>
          </p:cNvCxnSpPr>
          <p:nvPr/>
        </p:nvCxnSpPr>
        <p:spPr>
          <a:xfrm>
            <a:off x="4572000" y="3946158"/>
            <a:ext cx="1827260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2" idx="2"/>
          </p:cNvCxnSpPr>
          <p:nvPr/>
        </p:nvCxnSpPr>
        <p:spPr>
          <a:xfrm flipH="1">
            <a:off x="4519116" y="3946158"/>
            <a:ext cx="52884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43135" y="4124238"/>
            <a:ext cx="626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Lucida Sans Unicode"/>
                <a:cs typeface="Lucida Sans Unicode"/>
              </a:rPr>
              <a:t>⋈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978011"/>
              </p:ext>
            </p:extLst>
          </p:nvPr>
        </p:nvGraphicFramePr>
        <p:xfrm>
          <a:off x="5768324" y="4862775"/>
          <a:ext cx="1261872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33885"/>
                <a:gridCol w="727987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85138"/>
              </p:ext>
            </p:extLst>
          </p:nvPr>
        </p:nvGraphicFramePr>
        <p:xfrm>
          <a:off x="3888177" y="4862775"/>
          <a:ext cx="1261872" cy="8503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36"/>
                <a:gridCol w="630936"/>
              </a:tblGrid>
              <a:tr h="41836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20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897852" y="5952345"/>
            <a:ext cx="134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Round 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2465" y="1162632"/>
            <a:ext cx="2417132" cy="753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228600" rtlCol="0" anchor="t" anchorCtr="0">
            <a:spAutoFit/>
          </a:bodyPr>
          <a:lstStyle/>
          <a:p>
            <a:pPr marL="0" lvl="1" algn="ctr">
              <a:lnSpc>
                <a:spcPts val="388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Join Phase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1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01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Ex: Vanilla GYM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61001"/>
              </p:ext>
            </p:extLst>
          </p:nvPr>
        </p:nvGraphicFramePr>
        <p:xfrm>
          <a:off x="3600940" y="3166994"/>
          <a:ext cx="1942120" cy="7791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5530"/>
                <a:gridCol w="485530"/>
                <a:gridCol w="485530"/>
                <a:gridCol w="485530"/>
              </a:tblGrid>
              <a:tr h="383319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</a:tr>
              <a:tr h="3958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24" name="Straight Connector 23"/>
          <p:cNvCxnSpPr>
            <a:stCxn id="22" idx="2"/>
          </p:cNvCxnSpPr>
          <p:nvPr/>
        </p:nvCxnSpPr>
        <p:spPr>
          <a:xfrm>
            <a:off x="4572000" y="3946158"/>
            <a:ext cx="1827260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50764" y="3986858"/>
            <a:ext cx="626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Lucida Sans Unicode"/>
                <a:cs typeface="Lucida Sans Unicode"/>
              </a:rPr>
              <a:t>⋈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535485"/>
              </p:ext>
            </p:extLst>
          </p:nvPr>
        </p:nvGraphicFramePr>
        <p:xfrm>
          <a:off x="5768324" y="4862775"/>
          <a:ext cx="1261872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33885"/>
                <a:gridCol w="727987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897852" y="5952345"/>
            <a:ext cx="134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Round 9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465" y="1162632"/>
            <a:ext cx="2417132" cy="753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228600" rtlCol="0" anchor="t" anchorCtr="0">
            <a:spAutoFit/>
          </a:bodyPr>
          <a:lstStyle/>
          <a:p>
            <a:pPr marL="0" lvl="1" algn="ctr">
              <a:lnSpc>
                <a:spcPts val="388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Join Phase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8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01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Ex: Vanilla GYM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224026"/>
              </p:ext>
            </p:extLst>
          </p:nvPr>
        </p:nvGraphicFramePr>
        <p:xfrm>
          <a:off x="3358175" y="3166994"/>
          <a:ext cx="2427650" cy="7791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5530"/>
                <a:gridCol w="485530"/>
                <a:gridCol w="485530"/>
                <a:gridCol w="485530"/>
                <a:gridCol w="485530"/>
              </a:tblGrid>
              <a:tr h="383319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OUT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</a:tr>
              <a:tr h="3958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6194"/>
              </p:ext>
            </p:extLst>
          </p:nvPr>
        </p:nvGraphicFramePr>
        <p:xfrm>
          <a:off x="2708275" y="1868488"/>
          <a:ext cx="7334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" name="Equation" r:id="rId4" imgW="330200" imgH="177800" progId="Equation.3">
                  <p:embed/>
                </p:oleObj>
              </mc:Choice>
              <mc:Fallback>
                <p:oleObj name="Equation" r:id="rId4" imgW="330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8275" y="1868488"/>
                        <a:ext cx="733425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124722"/>
              </p:ext>
            </p:extLst>
          </p:nvPr>
        </p:nvGraphicFramePr>
        <p:xfrm>
          <a:off x="4469158" y="1508125"/>
          <a:ext cx="20542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" name="Equation" r:id="rId6" imgW="1117600" imgH="444500" progId="Equation.3">
                  <p:embed/>
                </p:oleObj>
              </mc:Choice>
              <mc:Fallback>
                <p:oleObj name="Equation" r:id="rId6" imgW="111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69158" y="1508125"/>
                        <a:ext cx="2054225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33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49935" y="3108773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84529" y="3110547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2989" y="3130299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49935" y="4172464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84529" y="4174238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2989" y="4193990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(size=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)</a:t>
            </a:r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54097" y="1514034"/>
            <a:ext cx="274292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5393795" y="2503934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5393795" y="2503934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>
            <a:off x="7928389" y="2505708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5393795" y="2505708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flipH="1">
            <a:off x="5393794" y="3517396"/>
            <a:ext cx="1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>
            <a:off x="5393795" y="3517396"/>
            <a:ext cx="2534593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3" idx="2"/>
            <a:endCxn id="16" idx="0"/>
          </p:cNvCxnSpPr>
          <p:nvPr/>
        </p:nvCxnSpPr>
        <p:spPr>
          <a:xfrm>
            <a:off x="7928389" y="3519170"/>
            <a:ext cx="0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stCxn id="13" idx="2"/>
            <a:endCxn id="15" idx="0"/>
          </p:cNvCxnSpPr>
          <p:nvPr/>
        </p:nvCxnSpPr>
        <p:spPr>
          <a:xfrm flipH="1">
            <a:off x="5393795" y="3519170"/>
            <a:ext cx="2534594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000797" y="2633462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98624" y="3646924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Round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895" y="1711617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>
                <a:solidFill>
                  <a:srgbClr val="FF0000"/>
                </a:solidFill>
              </a:rPr>
              <a:t>IN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One round </a:t>
            </a:r>
            <a:r>
              <a:rPr lang="en-US" sz="2000" dirty="0"/>
              <a:t>= </a:t>
            </a:r>
            <a:r>
              <a:rPr lang="en-US" dirty="0"/>
              <a:t>Compute &amp; communicate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Number of servers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06412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06412" y="365744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03798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3798" y="366831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11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Table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32064"/>
              </p:ext>
            </p:extLst>
          </p:nvPr>
        </p:nvGraphicFramePr>
        <p:xfrm>
          <a:off x="4043135" y="3166994"/>
          <a:ext cx="976492" cy="7791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8246"/>
                <a:gridCol w="488246"/>
              </a:tblGrid>
              <a:tr h="38331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958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213" name="Straight Connector 212"/>
          <p:cNvCxnSpPr>
            <a:stCxn id="202" idx="2"/>
          </p:cNvCxnSpPr>
          <p:nvPr/>
        </p:nvCxnSpPr>
        <p:spPr>
          <a:xfrm flipH="1">
            <a:off x="2744183" y="3946158"/>
            <a:ext cx="178719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202" idx="2"/>
          </p:cNvCxnSpPr>
          <p:nvPr/>
        </p:nvCxnSpPr>
        <p:spPr>
          <a:xfrm>
            <a:off x="4531381" y="3946158"/>
            <a:ext cx="1867879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202" idx="2"/>
          </p:cNvCxnSpPr>
          <p:nvPr/>
        </p:nvCxnSpPr>
        <p:spPr>
          <a:xfrm flipH="1">
            <a:off x="4519113" y="3946158"/>
            <a:ext cx="1226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001634" y="4087474"/>
            <a:ext cx="626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⋊</a:t>
            </a:r>
            <a:endParaRPr lang="en-US" sz="3000" dirty="0">
              <a:solidFill>
                <a:srgbClr val="FF0000"/>
              </a:solidFill>
              <a:latin typeface="Lucida Sans Unicode"/>
              <a:cs typeface="Lucida Sans Unicod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7852" y="5952345"/>
            <a:ext cx="134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Round 1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101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Ex: Optimized GYM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2851" y="4087474"/>
            <a:ext cx="626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⋊</a:t>
            </a:r>
            <a:endParaRPr lang="en-US" sz="3000" dirty="0">
              <a:solidFill>
                <a:srgbClr val="FF0000"/>
              </a:solidFill>
              <a:latin typeface="Lucida Sans Unicode"/>
              <a:cs typeface="Lucida Sans Unicod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9511" y="4087474"/>
            <a:ext cx="626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⋊</a:t>
            </a:r>
            <a:endParaRPr lang="en-US" sz="3000" dirty="0">
              <a:solidFill>
                <a:srgbClr val="FF0000"/>
              </a:solidFill>
              <a:latin typeface="Lucida Sans Unicode"/>
              <a:cs typeface="Lucida Sans Unicode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092134"/>
              </p:ext>
            </p:extLst>
          </p:nvPr>
        </p:nvGraphicFramePr>
        <p:xfrm>
          <a:off x="2111474" y="4862775"/>
          <a:ext cx="1265419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45"/>
                <a:gridCol w="634474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965982"/>
              </p:ext>
            </p:extLst>
          </p:nvPr>
        </p:nvGraphicFramePr>
        <p:xfrm>
          <a:off x="5768324" y="4862775"/>
          <a:ext cx="1261872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33885"/>
                <a:gridCol w="727987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225775"/>
              </p:ext>
            </p:extLst>
          </p:nvPr>
        </p:nvGraphicFramePr>
        <p:xfrm>
          <a:off x="3888177" y="4862775"/>
          <a:ext cx="1261872" cy="8503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36"/>
                <a:gridCol w="630936"/>
              </a:tblGrid>
              <a:tr h="41836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20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2465" y="1165697"/>
            <a:ext cx="2663349" cy="1059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Upward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Semijoin</a:t>
            </a:r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Phase</a:t>
            </a:r>
            <a:endParaRPr lang="en-US" sz="2400" dirty="0">
              <a:solidFill>
                <a:srgbClr val="0000FF"/>
              </a:solidFill>
              <a:latin typeface="Arial (Body)"/>
              <a:cs typeface="Arial (Body)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19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4" grpId="0"/>
      <p:bldP spid="1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Table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75913"/>
              </p:ext>
            </p:extLst>
          </p:nvPr>
        </p:nvGraphicFramePr>
        <p:xfrm>
          <a:off x="2265332" y="3258788"/>
          <a:ext cx="976492" cy="7791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8246"/>
                <a:gridCol w="488246"/>
              </a:tblGrid>
              <a:tr h="38331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R`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958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897852" y="5952345"/>
            <a:ext cx="134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Round 2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101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Ex: Optimized GYM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051064"/>
              </p:ext>
            </p:extLst>
          </p:nvPr>
        </p:nvGraphicFramePr>
        <p:xfrm>
          <a:off x="4051149" y="3258788"/>
          <a:ext cx="976492" cy="7791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8246"/>
                <a:gridCol w="488246"/>
              </a:tblGrid>
              <a:tr h="38331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R``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958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540889"/>
              </p:ext>
            </p:extLst>
          </p:nvPr>
        </p:nvGraphicFramePr>
        <p:xfrm>
          <a:off x="5911014" y="3258788"/>
          <a:ext cx="976492" cy="7791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8246"/>
                <a:gridCol w="488246"/>
              </a:tblGrid>
              <a:tr h="38331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R```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958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29" name="Straight Connector 28"/>
          <p:cNvCxnSpPr>
            <a:endCxn id="202" idx="0"/>
          </p:cNvCxnSpPr>
          <p:nvPr/>
        </p:nvCxnSpPr>
        <p:spPr>
          <a:xfrm flipH="1">
            <a:off x="2753578" y="2356111"/>
            <a:ext cx="1765535" cy="902677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9" idx="2"/>
            <a:endCxn id="22" idx="0"/>
          </p:cNvCxnSpPr>
          <p:nvPr/>
        </p:nvCxnSpPr>
        <p:spPr>
          <a:xfrm>
            <a:off x="4539395" y="2371410"/>
            <a:ext cx="0" cy="88737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9" idx="2"/>
            <a:endCxn id="26" idx="0"/>
          </p:cNvCxnSpPr>
          <p:nvPr/>
        </p:nvCxnSpPr>
        <p:spPr>
          <a:xfrm>
            <a:off x="4539395" y="2371410"/>
            <a:ext cx="1859865" cy="88737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298095" y="1817412"/>
            <a:ext cx="48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∩</a:t>
            </a:r>
            <a:endParaRPr lang="en-US" sz="3000" dirty="0">
              <a:solidFill>
                <a:srgbClr val="FF0000"/>
              </a:solidFill>
              <a:latin typeface="Lucida Sans Unicode"/>
              <a:cs typeface="Lucida Sans Unicode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569836"/>
              </p:ext>
            </p:extLst>
          </p:nvPr>
        </p:nvGraphicFramePr>
        <p:xfrm>
          <a:off x="4042479" y="1179696"/>
          <a:ext cx="976492" cy="7791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8246"/>
                <a:gridCol w="488246"/>
              </a:tblGrid>
              <a:tr h="38331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958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2465" y="1165697"/>
            <a:ext cx="2663349" cy="1059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Upward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Semijoin</a:t>
            </a:r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Phase</a:t>
            </a:r>
            <a:endParaRPr lang="en-US" sz="2400" dirty="0">
              <a:solidFill>
                <a:srgbClr val="0000FF"/>
              </a:solidFill>
              <a:latin typeface="Arial (Body)"/>
              <a:cs typeface="Arial (Body)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78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Table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304051"/>
              </p:ext>
            </p:extLst>
          </p:nvPr>
        </p:nvGraphicFramePr>
        <p:xfrm>
          <a:off x="4043135" y="3166994"/>
          <a:ext cx="976492" cy="7791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8246"/>
                <a:gridCol w="488246"/>
              </a:tblGrid>
              <a:tr h="38331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958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213" name="Straight Connector 212"/>
          <p:cNvCxnSpPr>
            <a:stCxn id="202" idx="2"/>
          </p:cNvCxnSpPr>
          <p:nvPr/>
        </p:nvCxnSpPr>
        <p:spPr>
          <a:xfrm flipH="1">
            <a:off x="2744183" y="3946158"/>
            <a:ext cx="178719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202" idx="2"/>
          </p:cNvCxnSpPr>
          <p:nvPr/>
        </p:nvCxnSpPr>
        <p:spPr>
          <a:xfrm>
            <a:off x="4531381" y="3946158"/>
            <a:ext cx="1867879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202" idx="2"/>
          </p:cNvCxnSpPr>
          <p:nvPr/>
        </p:nvCxnSpPr>
        <p:spPr>
          <a:xfrm flipH="1">
            <a:off x="4519113" y="3946158"/>
            <a:ext cx="1226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0800000">
            <a:off x="3124042" y="4087474"/>
            <a:ext cx="626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⋊</a:t>
            </a:r>
            <a:endParaRPr lang="en-US" sz="3000" dirty="0">
              <a:solidFill>
                <a:srgbClr val="FF0000"/>
              </a:solidFill>
              <a:latin typeface="Lucida Sans Unicode"/>
              <a:cs typeface="Lucida Sans Unicod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7852" y="5952345"/>
            <a:ext cx="134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Round 3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101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Ex: Optimized GYM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>
            <a:off x="4393453" y="4087474"/>
            <a:ext cx="626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⋊</a:t>
            </a:r>
            <a:endParaRPr lang="en-US" sz="3000" dirty="0">
              <a:solidFill>
                <a:srgbClr val="FF0000"/>
              </a:solidFill>
              <a:latin typeface="Lucida Sans Unicode"/>
              <a:cs typeface="Lucida Sans Unicode"/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>
            <a:off x="5463608" y="4087474"/>
            <a:ext cx="626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⋊</a:t>
            </a:r>
            <a:endParaRPr lang="en-US" sz="3000" dirty="0">
              <a:solidFill>
                <a:srgbClr val="FF0000"/>
              </a:solidFill>
              <a:latin typeface="Lucida Sans Unicode"/>
              <a:cs typeface="Lucida Sans Unicode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255165"/>
              </p:ext>
            </p:extLst>
          </p:nvPr>
        </p:nvGraphicFramePr>
        <p:xfrm>
          <a:off x="2111474" y="4862775"/>
          <a:ext cx="1265419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45"/>
                <a:gridCol w="634474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791352"/>
              </p:ext>
            </p:extLst>
          </p:nvPr>
        </p:nvGraphicFramePr>
        <p:xfrm>
          <a:off x="5768324" y="4862775"/>
          <a:ext cx="1261872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33885"/>
                <a:gridCol w="727987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027388"/>
              </p:ext>
            </p:extLst>
          </p:nvPr>
        </p:nvGraphicFramePr>
        <p:xfrm>
          <a:off x="3888177" y="4862775"/>
          <a:ext cx="1261872" cy="8503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36"/>
                <a:gridCol w="630936"/>
              </a:tblGrid>
              <a:tr h="41836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20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2465" y="1151889"/>
            <a:ext cx="3027420" cy="1059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Downward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Semijoin</a:t>
            </a:r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 algn="ctr">
              <a:lnSpc>
                <a:spcPts val="384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Phase</a:t>
            </a:r>
            <a:endParaRPr lang="en-US" sz="2400" dirty="0">
              <a:solidFill>
                <a:srgbClr val="0000FF"/>
              </a:solidFill>
              <a:latin typeface="Arial (Body)"/>
              <a:cs typeface="Arial (Body)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352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4" grpId="0"/>
      <p:bldP spid="1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Table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730950"/>
              </p:ext>
            </p:extLst>
          </p:nvPr>
        </p:nvGraphicFramePr>
        <p:xfrm>
          <a:off x="4043135" y="3166994"/>
          <a:ext cx="976492" cy="7791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8246"/>
                <a:gridCol w="488246"/>
              </a:tblGrid>
              <a:tr h="38331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3958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213" name="Straight Connector 212"/>
          <p:cNvCxnSpPr>
            <a:stCxn id="202" idx="2"/>
          </p:cNvCxnSpPr>
          <p:nvPr/>
        </p:nvCxnSpPr>
        <p:spPr>
          <a:xfrm flipH="1">
            <a:off x="2744183" y="3946158"/>
            <a:ext cx="178719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202" idx="2"/>
          </p:cNvCxnSpPr>
          <p:nvPr/>
        </p:nvCxnSpPr>
        <p:spPr>
          <a:xfrm>
            <a:off x="4531381" y="3946158"/>
            <a:ext cx="1867879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202" idx="2"/>
          </p:cNvCxnSpPr>
          <p:nvPr/>
        </p:nvCxnSpPr>
        <p:spPr>
          <a:xfrm flipH="1">
            <a:off x="4519113" y="3946158"/>
            <a:ext cx="12268" cy="901318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0800000">
            <a:off x="4358910" y="3770617"/>
            <a:ext cx="626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⋈</a:t>
            </a:r>
            <a:endParaRPr lang="en-US" sz="6000" b="1" dirty="0">
              <a:solidFill>
                <a:srgbClr val="FF0000"/>
              </a:solidFill>
              <a:latin typeface="Lucida Sans Unicode"/>
              <a:cs typeface="Lucida Sans Unicod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7852" y="5952345"/>
            <a:ext cx="134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Round 4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101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Ex: Optimized GYM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519574"/>
              </p:ext>
            </p:extLst>
          </p:nvPr>
        </p:nvGraphicFramePr>
        <p:xfrm>
          <a:off x="2111474" y="4862775"/>
          <a:ext cx="1265419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45"/>
                <a:gridCol w="634474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353599"/>
              </p:ext>
            </p:extLst>
          </p:nvPr>
        </p:nvGraphicFramePr>
        <p:xfrm>
          <a:off x="5768324" y="4862775"/>
          <a:ext cx="1261872" cy="8527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33885"/>
                <a:gridCol w="727987"/>
              </a:tblGrid>
              <a:tr h="41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32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465388"/>
              </p:ext>
            </p:extLst>
          </p:nvPr>
        </p:nvGraphicFramePr>
        <p:xfrm>
          <a:off x="3888177" y="4862775"/>
          <a:ext cx="1261872" cy="8503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0936"/>
                <a:gridCol w="630936"/>
              </a:tblGrid>
              <a:tr h="41836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</a:tr>
              <a:tr h="4320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86859" y="3907200"/>
            <a:ext cx="18900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Helvetica"/>
                <a:cs typeface="Helvetica"/>
              </a:rPr>
              <a:t>Skew-HC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465" y="1162632"/>
            <a:ext cx="2417132" cy="753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228600" rtlCol="0" anchor="t" anchorCtr="0">
            <a:spAutoFit/>
          </a:bodyPr>
          <a:lstStyle/>
          <a:p>
            <a:pPr marL="0" lvl="1" algn="ctr">
              <a:lnSpc>
                <a:spcPts val="3880"/>
              </a:lnSpc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Join Phase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612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101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Ex: Optimized GYM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929432"/>
              </p:ext>
            </p:extLst>
          </p:nvPr>
        </p:nvGraphicFramePr>
        <p:xfrm>
          <a:off x="2708275" y="1882775"/>
          <a:ext cx="7334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" name="Equation" r:id="rId4" imgW="330200" imgH="165100" progId="Equation.3">
                  <p:embed/>
                </p:oleObj>
              </mc:Choice>
              <mc:Fallback>
                <p:oleObj name="Equation" r:id="rId4" imgW="330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8275" y="1882775"/>
                        <a:ext cx="733425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304509"/>
              </p:ext>
            </p:extLst>
          </p:nvPr>
        </p:nvGraphicFramePr>
        <p:xfrm>
          <a:off x="4469158" y="1508125"/>
          <a:ext cx="20542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" name="Equation" r:id="rId6" imgW="1117600" imgH="444500" progId="Equation.3">
                  <p:embed/>
                </p:oleObj>
              </mc:Choice>
              <mc:Fallback>
                <p:oleObj name="Equation" r:id="rId6" imgW="111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69158" y="1508125"/>
                        <a:ext cx="2054225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760275"/>
              </p:ext>
            </p:extLst>
          </p:nvPr>
        </p:nvGraphicFramePr>
        <p:xfrm>
          <a:off x="3358175" y="3166994"/>
          <a:ext cx="2427650" cy="7791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5530"/>
                <a:gridCol w="485530"/>
                <a:gridCol w="485530"/>
                <a:gridCol w="485530"/>
                <a:gridCol w="485530"/>
              </a:tblGrid>
              <a:tr h="383319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OUT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/>
                </a:tc>
              </a:tr>
              <a:tr h="3958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200" b="0" u="none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2200" b="0" u="none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896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91794"/>
            <a:ext cx="9144000" cy="934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 smtClean="0">
                <a:solidFill>
                  <a:prstClr val="black"/>
                </a:solidFill>
                <a:latin typeface="Arial"/>
              </a:rPr>
              <a:t>Generalizing To Any Query and GHD</a:t>
            </a:r>
            <a:endParaRPr lang="en-US" sz="37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191949" y="1651263"/>
            <a:ext cx="4980715" cy="718469"/>
            <a:chOff x="1941963" y="2051008"/>
            <a:chExt cx="5101319" cy="718469"/>
          </a:xfrm>
        </p:grpSpPr>
        <p:grpSp>
          <p:nvGrpSpPr>
            <p:cNvPr id="50" name="Group 49"/>
            <p:cNvGrpSpPr/>
            <p:nvPr/>
          </p:nvGrpSpPr>
          <p:grpSpPr>
            <a:xfrm>
              <a:off x="1941963" y="2215479"/>
              <a:ext cx="5101319" cy="553998"/>
              <a:chOff x="1537509" y="2215479"/>
              <a:chExt cx="5101319" cy="553998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2177827" y="2215479"/>
                <a:ext cx="4461001" cy="553998"/>
                <a:chOff x="1997045" y="2215479"/>
                <a:chExt cx="4065162" cy="553998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997045" y="2530966"/>
                  <a:ext cx="50400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/>
                <p:cNvSpPr txBox="1"/>
                <p:nvPr/>
              </p:nvSpPr>
              <p:spPr>
                <a:xfrm flipH="1">
                  <a:off x="2333597" y="2215479"/>
                  <a:ext cx="78062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solidFill>
                        <a:prstClr val="black"/>
                      </a:solidFill>
                      <a:latin typeface="Arial"/>
                    </a:rPr>
                    <a:t>A</a:t>
                  </a:r>
                  <a:r>
                    <a:rPr lang="en-US" sz="2600" baseline="-25000" dirty="0" smtClean="0">
                      <a:solidFill>
                        <a:prstClr val="black"/>
                      </a:solidFill>
                      <a:latin typeface="Arial"/>
                    </a:rPr>
                    <a:t>1</a:t>
                  </a:r>
                  <a:endParaRPr lang="en-US" sz="2600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 flipH="1">
                  <a:off x="4416447" y="2215479"/>
                  <a:ext cx="756142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>
                      <a:solidFill>
                        <a:prstClr val="black"/>
                      </a:solidFill>
                      <a:latin typeface="Arial"/>
                    </a:rPr>
                    <a:t>A</a:t>
                  </a:r>
                  <a:r>
                    <a:rPr lang="en-US" sz="2600" baseline="-25000" dirty="0" smtClean="0">
                      <a:solidFill>
                        <a:prstClr val="black"/>
                      </a:solidFill>
                      <a:latin typeface="Arial"/>
                    </a:rPr>
                    <a:t>n-1</a:t>
                  </a:r>
                  <a:endParaRPr lang="en-US" sz="2600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 flipH="1">
                  <a:off x="5512338" y="2215479"/>
                  <a:ext cx="54986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>
                      <a:solidFill>
                        <a:prstClr val="black"/>
                      </a:solidFill>
                      <a:latin typeface="Arial"/>
                    </a:rPr>
                    <a:t>A</a:t>
                  </a:r>
                  <a:r>
                    <a:rPr lang="en-US" sz="2600" baseline="-25000" dirty="0" smtClean="0">
                      <a:solidFill>
                        <a:prstClr val="black"/>
                      </a:solidFill>
                      <a:latin typeface="Arial"/>
                    </a:rPr>
                    <a:t>n</a:t>
                  </a:r>
                  <a:endParaRPr lang="en-US" sz="2600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 flipH="1">
                  <a:off x="3431220" y="2215479"/>
                  <a:ext cx="52308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r-IN" sz="3000" dirty="0" smtClean="0">
                      <a:solidFill>
                        <a:prstClr val="black"/>
                      </a:solidFill>
                      <a:latin typeface="Mangal"/>
                    </a:rPr>
                    <a:t>…</a:t>
                  </a:r>
                  <a:endParaRPr lang="en-US" sz="3000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864728" y="2523288"/>
                  <a:ext cx="50400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025872" y="2524090"/>
                  <a:ext cx="50400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954304" y="2544939"/>
                  <a:ext cx="50400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TextBox 55"/>
              <p:cNvSpPr txBox="1"/>
              <p:nvPr/>
            </p:nvSpPr>
            <p:spPr>
              <a:xfrm flipH="1">
                <a:off x="1537509" y="2215479"/>
                <a:ext cx="77499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prstClr val="black"/>
                    </a:solidFill>
                    <a:latin typeface="Arial"/>
                  </a:rPr>
                  <a:t>A</a:t>
                </a:r>
                <a:r>
                  <a:rPr lang="en-US" sz="2600" baseline="-25000" dirty="0" smtClean="0">
                    <a:solidFill>
                      <a:prstClr val="black"/>
                    </a:solidFill>
                    <a:latin typeface="Arial"/>
                  </a:rPr>
                  <a:t>0</a:t>
                </a:r>
                <a:endParaRPr lang="en-US" sz="260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424290" y="2089375"/>
              <a:ext cx="7110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R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</a:rPr>
                <a:t>1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45037" y="2094808"/>
              <a:ext cx="7110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R</a:t>
              </a:r>
              <a:r>
                <a:rPr lang="en-US" sz="2200" baseline="-25000" dirty="0">
                  <a:solidFill>
                    <a:prstClr val="black"/>
                  </a:solidFill>
                  <a:latin typeface="Arial"/>
                </a:rPr>
                <a:t>2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818599" y="2051008"/>
              <a:ext cx="7110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solidFill>
                    <a:prstClr val="black"/>
                  </a:solidFill>
                  <a:latin typeface="Arial"/>
                </a:rPr>
                <a:t>R</a:t>
              </a:r>
              <a:r>
                <a:rPr lang="en-US" sz="2200" baseline="-25000" dirty="0" err="1" smtClean="0">
                  <a:solidFill>
                    <a:prstClr val="black"/>
                  </a:solidFill>
                  <a:latin typeface="Arial"/>
                </a:rPr>
                <a:t>n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76082" y="2114052"/>
              <a:ext cx="9640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/>
                </a:rPr>
                <a:t>R</a:t>
              </a:r>
              <a:r>
                <a:rPr lang="en-US" sz="2200" baseline="-25000" dirty="0" smtClean="0">
                  <a:solidFill>
                    <a:prstClr val="black"/>
                  </a:solidFill>
                  <a:latin typeface="Arial"/>
                </a:rPr>
                <a:t>n-1</a:t>
              </a:r>
              <a:endParaRPr lang="en-US" sz="22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4411" y="2032794"/>
            <a:ext cx="726476" cy="2768529"/>
            <a:chOff x="329155" y="2202925"/>
            <a:chExt cx="764363" cy="3530787"/>
          </a:xfrm>
        </p:grpSpPr>
        <p:grpSp>
          <p:nvGrpSpPr>
            <p:cNvPr id="124" name="Group 123"/>
            <p:cNvGrpSpPr/>
            <p:nvPr/>
          </p:nvGrpSpPr>
          <p:grpSpPr>
            <a:xfrm>
              <a:off x="329155" y="2202925"/>
              <a:ext cx="726476" cy="570202"/>
              <a:chOff x="675529" y="2364344"/>
              <a:chExt cx="1388785" cy="570202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675532" y="2364344"/>
                <a:ext cx="1388782" cy="57020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2400" kern="0" baseline="-25000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75529" y="2398935"/>
                <a:ext cx="1388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2000" kern="0" dirty="0" err="1" smtClean="0">
                    <a:solidFill>
                      <a:sysClr val="windowText" lastClr="000000"/>
                    </a:solidFill>
                    <a:latin typeface="Arial"/>
                  </a:rPr>
                  <a:t>R</a:t>
                </a:r>
                <a:r>
                  <a:rPr lang="en-US" sz="2000" kern="0" baseline="-25000" dirty="0" err="1" smtClean="0">
                    <a:solidFill>
                      <a:sysClr val="windowText" lastClr="000000"/>
                    </a:solidFill>
                    <a:latin typeface="Arial"/>
                  </a:rPr>
                  <a:t>n</a:t>
                </a:r>
                <a:endParaRPr lang="en-US" sz="2000" kern="0" baseline="-2500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cxnSp>
          <p:nvCxnSpPr>
            <p:cNvPr id="113" name="Straight Connector 112"/>
            <p:cNvCxnSpPr>
              <a:stCxn id="127" idx="0"/>
              <a:endCxn id="105" idx="2"/>
            </p:cNvCxnSpPr>
            <p:nvPr/>
          </p:nvCxnSpPr>
          <p:spPr>
            <a:xfrm flipH="1" flipV="1">
              <a:off x="692394" y="2773127"/>
              <a:ext cx="2" cy="32894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25" name="Group 124"/>
            <p:cNvGrpSpPr/>
            <p:nvPr/>
          </p:nvGrpSpPr>
          <p:grpSpPr>
            <a:xfrm>
              <a:off x="329158" y="3067477"/>
              <a:ext cx="726475" cy="570202"/>
              <a:chOff x="675529" y="2364344"/>
              <a:chExt cx="1388785" cy="570202"/>
            </a:xfrm>
          </p:grpSpPr>
          <p:sp>
            <p:nvSpPr>
              <p:cNvPr id="126" name="Rounded Rectangle 125"/>
              <p:cNvSpPr/>
              <p:nvPr/>
            </p:nvSpPr>
            <p:spPr>
              <a:xfrm>
                <a:off x="675532" y="2364344"/>
                <a:ext cx="1388782" cy="57020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2400" kern="0" baseline="-25000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675529" y="2398935"/>
                <a:ext cx="1388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2000" kern="0" dirty="0" smtClean="0">
                    <a:solidFill>
                      <a:sysClr val="windowText" lastClr="000000"/>
                    </a:solidFill>
                    <a:latin typeface="Arial"/>
                  </a:rPr>
                  <a:t>R</a:t>
                </a:r>
                <a:r>
                  <a:rPr lang="en-US" sz="2000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n-1</a:t>
                </a:r>
                <a:endParaRPr lang="en-US" sz="2000" kern="0" baseline="-2500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346996" y="5163510"/>
              <a:ext cx="726475" cy="570202"/>
              <a:chOff x="675529" y="2364344"/>
              <a:chExt cx="1388785" cy="570202"/>
            </a:xfrm>
          </p:grpSpPr>
          <p:sp>
            <p:nvSpPr>
              <p:cNvPr id="131" name="Rounded Rectangle 130"/>
              <p:cNvSpPr/>
              <p:nvPr/>
            </p:nvSpPr>
            <p:spPr>
              <a:xfrm>
                <a:off x="675532" y="2364344"/>
                <a:ext cx="1388782" cy="57020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2400" kern="0" baseline="-25000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675529" y="2398935"/>
                <a:ext cx="1388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2000" kern="0" dirty="0" smtClean="0">
                    <a:solidFill>
                      <a:sysClr val="windowText" lastClr="000000"/>
                    </a:solidFill>
                    <a:latin typeface="Arial"/>
                  </a:rPr>
                  <a:t>R</a:t>
                </a:r>
                <a:r>
                  <a:rPr lang="en-US" sz="2000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1</a:t>
                </a:r>
                <a:endParaRPr lang="en-US" sz="2000" kern="0" baseline="-2500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cxnSp>
          <p:nvCxnSpPr>
            <p:cNvPr id="133" name="Straight Connector 132"/>
            <p:cNvCxnSpPr/>
            <p:nvPr/>
          </p:nvCxnSpPr>
          <p:spPr>
            <a:xfrm flipV="1">
              <a:off x="732127" y="3753144"/>
              <a:ext cx="0" cy="17227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35" name="Group 134"/>
            <p:cNvGrpSpPr/>
            <p:nvPr/>
          </p:nvGrpSpPr>
          <p:grpSpPr>
            <a:xfrm>
              <a:off x="367043" y="4282915"/>
              <a:ext cx="726475" cy="570202"/>
              <a:chOff x="675529" y="2364344"/>
              <a:chExt cx="1388785" cy="570202"/>
            </a:xfrm>
          </p:grpSpPr>
          <p:sp>
            <p:nvSpPr>
              <p:cNvPr id="136" name="Rounded Rectangle 135"/>
              <p:cNvSpPr/>
              <p:nvPr/>
            </p:nvSpPr>
            <p:spPr>
              <a:xfrm>
                <a:off x="675532" y="2364344"/>
                <a:ext cx="1388782" cy="57020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2400" kern="0" baseline="-25000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675529" y="2398935"/>
                <a:ext cx="1388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2000" kern="0" dirty="0" smtClean="0">
                    <a:solidFill>
                      <a:sysClr val="windowText" lastClr="000000"/>
                    </a:solidFill>
                    <a:latin typeface="Arial"/>
                  </a:rPr>
                  <a:t>R</a:t>
                </a:r>
                <a:r>
                  <a:rPr lang="en-US" sz="2000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2</a:t>
                </a:r>
                <a:endParaRPr lang="en-US" sz="2000" kern="0" baseline="-2500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cxnSp>
          <p:nvCxnSpPr>
            <p:cNvPr id="141" name="Straight Connector 140"/>
            <p:cNvCxnSpPr>
              <a:stCxn id="132" idx="0"/>
              <a:endCxn id="136" idx="2"/>
            </p:cNvCxnSpPr>
            <p:nvPr/>
          </p:nvCxnSpPr>
          <p:spPr>
            <a:xfrm flipV="1">
              <a:off x="710234" y="4853117"/>
              <a:ext cx="20048" cy="344984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>
            <a:xfrm flipV="1">
              <a:off x="732127" y="4110640"/>
              <a:ext cx="0" cy="17227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7" name="TextBox 146"/>
            <p:cNvSpPr txBox="1"/>
            <p:nvPr/>
          </p:nvSpPr>
          <p:spPr>
            <a:xfrm flipH="1">
              <a:off x="462281" y="3566477"/>
              <a:ext cx="5740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3000" dirty="0" smtClean="0">
                  <a:solidFill>
                    <a:prstClr val="black"/>
                  </a:solidFill>
                  <a:latin typeface="Mangal"/>
                </a:rPr>
                <a:t>…</a:t>
              </a:r>
              <a:endParaRPr lang="en-US" sz="30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22342" y="2345853"/>
            <a:ext cx="4668135" cy="2498068"/>
            <a:chOff x="3876764" y="2386273"/>
            <a:chExt cx="5131009" cy="3300087"/>
          </a:xfrm>
        </p:grpSpPr>
        <p:grpSp>
          <p:nvGrpSpPr>
            <p:cNvPr id="148" name="Group 147"/>
            <p:cNvGrpSpPr/>
            <p:nvPr/>
          </p:nvGrpSpPr>
          <p:grpSpPr>
            <a:xfrm>
              <a:off x="5727177" y="2386273"/>
              <a:ext cx="1777699" cy="561662"/>
              <a:chOff x="675529" y="2364344"/>
              <a:chExt cx="1388785" cy="570202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675532" y="2364344"/>
                <a:ext cx="1388782" cy="57020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 baseline="-25000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675529" y="2398935"/>
                <a:ext cx="1388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T</a:t>
                </a:r>
                <a:r>
                  <a:rPr lang="en-US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k</a:t>
                </a: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=R</a:t>
                </a:r>
                <a:r>
                  <a:rPr lang="en-US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1</a:t>
                </a: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R</a:t>
                </a:r>
                <a:r>
                  <a:rPr lang="en-US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n/2</a:t>
                </a: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R</a:t>
                </a:r>
                <a:r>
                  <a:rPr lang="en-US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n</a:t>
                </a:r>
                <a:endParaRPr lang="en-US" kern="0" baseline="-2500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3876764" y="5184551"/>
              <a:ext cx="643266" cy="501809"/>
              <a:chOff x="675529" y="2364344"/>
              <a:chExt cx="1388785" cy="570202"/>
            </a:xfrm>
          </p:grpSpPr>
          <p:sp>
            <p:nvSpPr>
              <p:cNvPr id="152" name="Rounded Rectangle 151"/>
              <p:cNvSpPr/>
              <p:nvPr/>
            </p:nvSpPr>
            <p:spPr>
              <a:xfrm>
                <a:off x="675532" y="2364344"/>
                <a:ext cx="1388782" cy="57020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 baseline="-25000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675529" y="2398935"/>
                <a:ext cx="1388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R</a:t>
                </a:r>
                <a:r>
                  <a:rPr lang="en-US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1</a:t>
                </a:r>
                <a:endParaRPr lang="en-US" kern="0" baseline="-2500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4670372" y="5184551"/>
              <a:ext cx="643266" cy="501809"/>
              <a:chOff x="675529" y="2364344"/>
              <a:chExt cx="1388785" cy="570202"/>
            </a:xfrm>
          </p:grpSpPr>
          <p:sp>
            <p:nvSpPr>
              <p:cNvPr id="155" name="Rounded Rectangle 154"/>
              <p:cNvSpPr/>
              <p:nvPr/>
            </p:nvSpPr>
            <p:spPr>
              <a:xfrm>
                <a:off x="675532" y="2364344"/>
                <a:ext cx="1388782" cy="57020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 baseline="-25000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675529" y="2398935"/>
                <a:ext cx="1388785" cy="40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R</a:t>
                </a:r>
                <a:r>
                  <a:rPr lang="en-US" kern="0" baseline="-25000" dirty="0">
                    <a:solidFill>
                      <a:sysClr val="windowText" lastClr="000000"/>
                    </a:solidFill>
                    <a:latin typeface="Arial"/>
                  </a:rPr>
                  <a:t>3</a:t>
                </a:r>
                <a:endParaRPr lang="en-US" kern="0" baseline="-2500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5803945" y="5184552"/>
              <a:ext cx="643266" cy="482246"/>
              <a:chOff x="675529" y="2364344"/>
              <a:chExt cx="1388785" cy="570202"/>
            </a:xfrm>
          </p:grpSpPr>
          <p:sp>
            <p:nvSpPr>
              <p:cNvPr id="158" name="Rounded Rectangle 157"/>
              <p:cNvSpPr/>
              <p:nvPr/>
            </p:nvSpPr>
            <p:spPr>
              <a:xfrm>
                <a:off x="675532" y="2364344"/>
                <a:ext cx="1388782" cy="57020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 baseline="-25000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675529" y="2398935"/>
                <a:ext cx="1388785" cy="40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R</a:t>
                </a:r>
                <a:r>
                  <a:rPr lang="en-US" kern="0" baseline="-25000" dirty="0">
                    <a:solidFill>
                      <a:sysClr val="windowText" lastClr="000000"/>
                    </a:solidFill>
                    <a:latin typeface="Arial"/>
                  </a:rPr>
                  <a:t>5</a:t>
                </a:r>
                <a:endParaRPr lang="en-US" kern="0" baseline="-2500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8364507" y="5184551"/>
              <a:ext cx="643266" cy="501809"/>
              <a:chOff x="675529" y="2364344"/>
              <a:chExt cx="1388785" cy="570202"/>
            </a:xfrm>
          </p:grpSpPr>
          <p:sp>
            <p:nvSpPr>
              <p:cNvPr id="162" name="Rounded Rectangle 161"/>
              <p:cNvSpPr/>
              <p:nvPr/>
            </p:nvSpPr>
            <p:spPr>
              <a:xfrm>
                <a:off x="675532" y="2364344"/>
                <a:ext cx="1388782" cy="57020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 baseline="-25000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675529" y="2398935"/>
                <a:ext cx="1388785" cy="40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R</a:t>
                </a:r>
                <a:r>
                  <a:rPr lang="en-US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n</a:t>
                </a:r>
                <a:endParaRPr lang="en-US" kern="0" baseline="-2500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4077500" y="4364933"/>
              <a:ext cx="1423535" cy="522166"/>
              <a:chOff x="675529" y="2364344"/>
              <a:chExt cx="1388785" cy="570202"/>
            </a:xfrm>
          </p:grpSpPr>
          <p:sp>
            <p:nvSpPr>
              <p:cNvPr id="165" name="Rounded Rectangle 164"/>
              <p:cNvSpPr/>
              <p:nvPr/>
            </p:nvSpPr>
            <p:spPr>
              <a:xfrm>
                <a:off x="675532" y="2364344"/>
                <a:ext cx="1388782" cy="57020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 baseline="-25000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675529" y="2398935"/>
                <a:ext cx="1388785" cy="40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T</a:t>
                </a:r>
                <a:r>
                  <a:rPr lang="en-US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1</a:t>
                </a: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=R</a:t>
                </a:r>
                <a:r>
                  <a:rPr lang="en-US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1</a:t>
                </a: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R</a:t>
                </a:r>
                <a:r>
                  <a:rPr lang="en-US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2</a:t>
                </a: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R</a:t>
                </a:r>
                <a:r>
                  <a:rPr lang="en-US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3</a:t>
                </a:r>
                <a:endParaRPr lang="en-US" kern="0" baseline="-2500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4832814" y="3485352"/>
              <a:ext cx="1383169" cy="522166"/>
              <a:chOff x="675529" y="2364344"/>
              <a:chExt cx="1388785" cy="570202"/>
            </a:xfrm>
          </p:grpSpPr>
          <p:sp>
            <p:nvSpPr>
              <p:cNvPr id="171" name="Rounded Rectangle 170"/>
              <p:cNvSpPr/>
              <p:nvPr/>
            </p:nvSpPr>
            <p:spPr>
              <a:xfrm>
                <a:off x="675532" y="2364344"/>
                <a:ext cx="1388782" cy="57020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 baseline="-25000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675529" y="2398935"/>
                <a:ext cx="1388785" cy="40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T</a:t>
                </a:r>
                <a:r>
                  <a:rPr lang="en-US" kern="0" baseline="-25000" dirty="0">
                    <a:solidFill>
                      <a:sysClr val="windowText" lastClr="000000"/>
                    </a:solidFill>
                    <a:latin typeface="Arial"/>
                  </a:rPr>
                  <a:t>i</a:t>
                </a: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=R</a:t>
                </a:r>
                <a:r>
                  <a:rPr lang="en-US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1</a:t>
                </a: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R</a:t>
                </a:r>
                <a:r>
                  <a:rPr lang="en-US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4</a:t>
                </a: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R</a:t>
                </a:r>
                <a:r>
                  <a:rPr lang="en-US" kern="0" baseline="-25000" dirty="0">
                    <a:solidFill>
                      <a:sysClr val="windowText" lastClr="000000"/>
                    </a:solidFill>
                    <a:latin typeface="Arial"/>
                  </a:rPr>
                  <a:t>7</a:t>
                </a:r>
                <a:endParaRPr lang="en-US" kern="0" baseline="-2500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7427473" y="5164194"/>
              <a:ext cx="643266" cy="501809"/>
              <a:chOff x="675529" y="2364344"/>
              <a:chExt cx="1388785" cy="570202"/>
            </a:xfrm>
          </p:grpSpPr>
          <p:sp>
            <p:nvSpPr>
              <p:cNvPr id="174" name="Rounded Rectangle 173"/>
              <p:cNvSpPr/>
              <p:nvPr/>
            </p:nvSpPr>
            <p:spPr>
              <a:xfrm>
                <a:off x="675532" y="2364344"/>
                <a:ext cx="1388782" cy="57020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 baseline="-25000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675529" y="2398935"/>
                <a:ext cx="1388785" cy="40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R</a:t>
                </a:r>
                <a:r>
                  <a:rPr lang="en-US" kern="0" baseline="-25000" dirty="0">
                    <a:solidFill>
                      <a:sysClr val="windowText" lastClr="000000"/>
                    </a:solidFill>
                    <a:latin typeface="Arial"/>
                  </a:rPr>
                  <a:t>n</a:t>
                </a:r>
                <a:r>
                  <a:rPr lang="en-US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-2</a:t>
                </a:r>
                <a:endParaRPr lang="en-US" kern="0" baseline="-2500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7009715" y="4281147"/>
              <a:ext cx="1847372" cy="529603"/>
              <a:chOff x="253793" y="2356222"/>
              <a:chExt cx="1810523" cy="578324"/>
            </a:xfrm>
          </p:grpSpPr>
          <p:sp>
            <p:nvSpPr>
              <p:cNvPr id="177" name="Rounded Rectangle 176"/>
              <p:cNvSpPr/>
              <p:nvPr/>
            </p:nvSpPr>
            <p:spPr>
              <a:xfrm>
                <a:off x="253793" y="2364344"/>
                <a:ext cx="1810521" cy="57020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 baseline="-25000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253793" y="2356222"/>
                <a:ext cx="1810523" cy="532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kern="0" dirty="0" err="1" smtClean="0">
                    <a:solidFill>
                      <a:sysClr val="windowText" lastClr="000000"/>
                    </a:solidFill>
                    <a:latin typeface="Arial"/>
                  </a:rPr>
                  <a:t>T</a:t>
                </a:r>
                <a:r>
                  <a:rPr lang="en-US" kern="0" baseline="-25000" dirty="0" err="1">
                    <a:solidFill>
                      <a:sysClr val="windowText" lastClr="000000"/>
                    </a:solidFill>
                    <a:latin typeface="Arial"/>
                  </a:rPr>
                  <a:t>k</a:t>
                </a: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=R</a:t>
                </a:r>
                <a:r>
                  <a:rPr lang="en-US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n-2</a:t>
                </a: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R</a:t>
                </a:r>
                <a:r>
                  <a:rPr lang="en-US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n-1</a:t>
                </a: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R</a:t>
                </a:r>
                <a:r>
                  <a:rPr lang="en-US" kern="0" baseline="-25000" dirty="0">
                    <a:solidFill>
                      <a:sysClr val="windowText" lastClr="000000"/>
                    </a:solidFill>
                    <a:latin typeface="Arial"/>
                  </a:rPr>
                  <a:t>n</a:t>
                </a:r>
                <a:endParaRPr lang="en-US" kern="0" baseline="-2500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 flipH="1">
              <a:off x="6605568" y="5120773"/>
              <a:ext cx="505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dirty="0" smtClean="0">
                  <a:solidFill>
                    <a:prstClr val="black"/>
                  </a:solidFill>
                  <a:latin typeface="Mangal"/>
                </a:rPr>
                <a:t>…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180" name="Straight Connector 179"/>
            <p:cNvCxnSpPr>
              <a:stCxn id="152" idx="0"/>
              <a:endCxn id="165" idx="2"/>
            </p:cNvCxnSpPr>
            <p:nvPr/>
          </p:nvCxnSpPr>
          <p:spPr>
            <a:xfrm flipV="1">
              <a:off x="4198398" y="4887099"/>
              <a:ext cx="590871" cy="29745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3" name="Straight Connector 182"/>
            <p:cNvCxnSpPr>
              <a:stCxn id="155" idx="0"/>
              <a:endCxn id="165" idx="2"/>
            </p:cNvCxnSpPr>
            <p:nvPr/>
          </p:nvCxnSpPr>
          <p:spPr>
            <a:xfrm flipH="1" flipV="1">
              <a:off x="4789269" y="4887099"/>
              <a:ext cx="202737" cy="29745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6" name="Straight Connector 185"/>
            <p:cNvCxnSpPr>
              <a:stCxn id="175" idx="0"/>
              <a:endCxn id="177" idx="2"/>
            </p:cNvCxnSpPr>
            <p:nvPr/>
          </p:nvCxnSpPr>
          <p:spPr>
            <a:xfrm flipV="1">
              <a:off x="7749106" y="4810754"/>
              <a:ext cx="184294" cy="383883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9" name="Straight Connector 188"/>
            <p:cNvCxnSpPr>
              <a:stCxn id="162" idx="0"/>
              <a:endCxn id="177" idx="2"/>
            </p:cNvCxnSpPr>
            <p:nvPr/>
          </p:nvCxnSpPr>
          <p:spPr>
            <a:xfrm flipH="1" flipV="1">
              <a:off x="7933401" y="4810754"/>
              <a:ext cx="752741" cy="37379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92" name="TextBox 191"/>
            <p:cNvSpPr txBox="1"/>
            <p:nvPr/>
          </p:nvSpPr>
          <p:spPr>
            <a:xfrm flipH="1">
              <a:off x="5963461" y="4256575"/>
              <a:ext cx="505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dirty="0" smtClean="0">
                  <a:solidFill>
                    <a:prstClr val="black"/>
                  </a:solidFill>
                  <a:latin typeface="Mangal"/>
                </a:rPr>
                <a:t>…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 flipH="1">
              <a:off x="6290249" y="3412626"/>
              <a:ext cx="505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dirty="0" smtClean="0">
                  <a:solidFill>
                    <a:prstClr val="black"/>
                  </a:solidFill>
                  <a:latin typeface="Mangal"/>
                </a:rPr>
                <a:t>…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6696018" y="3398731"/>
              <a:ext cx="1956486" cy="552547"/>
              <a:chOff x="645520" y="2331166"/>
              <a:chExt cx="1745494" cy="603380"/>
            </a:xfrm>
          </p:grpSpPr>
          <p:sp>
            <p:nvSpPr>
              <p:cNvPr id="196" name="Rounded Rectangle 195"/>
              <p:cNvSpPr/>
              <p:nvPr/>
            </p:nvSpPr>
            <p:spPr>
              <a:xfrm>
                <a:off x="675532" y="2364343"/>
                <a:ext cx="1588445" cy="570203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 baseline="-25000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645520" y="2331166"/>
                <a:ext cx="1745494" cy="532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kern="0" dirty="0" err="1" smtClean="0">
                    <a:solidFill>
                      <a:sysClr val="windowText" lastClr="000000"/>
                    </a:solidFill>
                    <a:latin typeface="Arial"/>
                  </a:rPr>
                  <a:t>T</a:t>
                </a:r>
                <a:r>
                  <a:rPr lang="en-US" kern="0" baseline="-25000" dirty="0" err="1">
                    <a:solidFill>
                      <a:sysClr val="windowText" lastClr="000000"/>
                    </a:solidFill>
                    <a:latin typeface="Arial"/>
                  </a:rPr>
                  <a:t>j</a:t>
                </a: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=R</a:t>
                </a:r>
                <a:r>
                  <a:rPr lang="en-US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n-6</a:t>
                </a: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R</a:t>
                </a:r>
                <a:r>
                  <a:rPr lang="en-US" kern="0" baseline="-25000" dirty="0" smtClean="0">
                    <a:solidFill>
                      <a:sysClr val="windowText" lastClr="000000"/>
                    </a:solidFill>
                    <a:latin typeface="Arial"/>
                  </a:rPr>
                  <a:t>n-3</a:t>
                </a:r>
                <a:r>
                  <a:rPr lang="en-US" kern="0" dirty="0" smtClean="0">
                    <a:solidFill>
                      <a:sysClr val="windowText" lastClr="000000"/>
                    </a:solidFill>
                    <a:latin typeface="Arial"/>
                  </a:rPr>
                  <a:t>R</a:t>
                </a:r>
                <a:r>
                  <a:rPr lang="en-US" kern="0" baseline="-25000" dirty="0">
                    <a:solidFill>
                      <a:sysClr val="windowText" lastClr="000000"/>
                    </a:solidFill>
                    <a:latin typeface="Arial"/>
                  </a:rPr>
                  <a:t>n</a:t>
                </a:r>
                <a:endParaRPr lang="en-US" kern="0" baseline="-2500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cxnSp>
          <p:nvCxnSpPr>
            <p:cNvPr id="198" name="Straight Connector 197"/>
            <p:cNvCxnSpPr>
              <a:stCxn id="171" idx="2"/>
              <a:endCxn id="165" idx="0"/>
            </p:cNvCxnSpPr>
            <p:nvPr/>
          </p:nvCxnSpPr>
          <p:spPr>
            <a:xfrm flipH="1">
              <a:off x="4789269" y="4007518"/>
              <a:ext cx="735131" cy="35741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01" name="Straight Connector 200"/>
            <p:cNvCxnSpPr>
              <a:stCxn id="196" idx="2"/>
              <a:endCxn id="177" idx="0"/>
            </p:cNvCxnSpPr>
            <p:nvPr/>
          </p:nvCxnSpPr>
          <p:spPr>
            <a:xfrm>
              <a:off x="7619885" y="3951288"/>
              <a:ext cx="313516" cy="33729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06" name="TextBox 205"/>
            <p:cNvSpPr txBox="1"/>
            <p:nvPr/>
          </p:nvSpPr>
          <p:spPr>
            <a:xfrm rot="10800000" flipV="1">
              <a:off x="6363633" y="2947935"/>
              <a:ext cx="646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dirty="0" smtClean="0">
                  <a:solidFill>
                    <a:prstClr val="black"/>
                  </a:solidFill>
                  <a:latin typeface="Mangal"/>
                </a:rPr>
                <a:t>…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858842" y="4331655"/>
            <a:ext cx="1996758" cy="651340"/>
            <a:chOff x="675529" y="2364344"/>
            <a:chExt cx="1388785" cy="807598"/>
          </a:xfrm>
        </p:grpSpPr>
        <p:sp>
          <p:nvSpPr>
            <p:cNvPr id="79" name="Rounded Rectangle 78"/>
            <p:cNvSpPr/>
            <p:nvPr/>
          </p:nvSpPr>
          <p:spPr>
            <a:xfrm>
              <a:off x="675532" y="2364344"/>
              <a:ext cx="1388782" cy="57020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2400" kern="0" baseline="-25000" dirty="0">
                <a:solidFill>
                  <a:srgbClr val="FFFF00"/>
                </a:solidFill>
                <a:latin typeface="Calibri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5529" y="2398935"/>
              <a:ext cx="1388785" cy="773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2000" kern="0" dirty="0" smtClean="0">
                  <a:solidFill>
                    <a:sysClr val="windowText" lastClr="000000"/>
                  </a:solidFill>
                  <a:latin typeface="Arial"/>
                </a:rPr>
                <a:t>T</a:t>
              </a:r>
              <a:r>
                <a:rPr lang="en-US" sz="2000" kern="0" baseline="-25000" dirty="0">
                  <a:solidFill>
                    <a:sysClr val="windowText" lastClr="000000"/>
                  </a:solidFill>
                  <a:latin typeface="Arial"/>
                </a:rPr>
                <a:t>1</a:t>
              </a:r>
              <a:r>
                <a:rPr lang="en-US" sz="2000" kern="0" dirty="0" smtClean="0">
                  <a:solidFill>
                    <a:sysClr val="windowText" lastClr="000000"/>
                  </a:solidFill>
                  <a:latin typeface="Arial"/>
                </a:rPr>
                <a:t>=R</a:t>
              </a:r>
              <a:r>
                <a:rPr lang="en-US" sz="2000" kern="0" baseline="-25000" dirty="0" smtClean="0">
                  <a:solidFill>
                    <a:sysClr val="windowText" lastClr="000000"/>
                  </a:solidFill>
                  <a:latin typeface="Arial"/>
                </a:rPr>
                <a:t>1</a:t>
              </a:r>
              <a:r>
                <a:rPr lang="en-US" sz="2000" kern="0" dirty="0" smtClean="0">
                  <a:solidFill>
                    <a:sysClr val="windowText" lastClr="000000"/>
                  </a:solidFill>
                  <a:latin typeface="Arial"/>
                </a:rPr>
                <a:t>R</a:t>
              </a:r>
              <a:r>
                <a:rPr lang="en-US" sz="2000" kern="0" baseline="-25000" dirty="0" smtClean="0">
                  <a:solidFill>
                    <a:sysClr val="windowText" lastClr="000000"/>
                  </a:solidFill>
                  <a:latin typeface="Arial"/>
                </a:rPr>
                <a:t>2</a:t>
              </a:r>
              <a:r>
                <a:rPr lang="en-US" sz="2000" kern="0" dirty="0" smtClean="0">
                  <a:solidFill>
                    <a:sysClr val="windowText" lastClr="000000"/>
                  </a:solidFill>
                  <a:latin typeface="Arial"/>
                </a:rPr>
                <a:t>R</a:t>
              </a:r>
              <a:r>
                <a:rPr lang="en-US" sz="2000" kern="0" baseline="-25000" dirty="0" smtClean="0">
                  <a:solidFill>
                    <a:sysClr val="windowText" lastClr="000000"/>
                  </a:solidFill>
                  <a:latin typeface="Arial"/>
                </a:rPr>
                <a:t>3</a:t>
              </a:r>
              <a:r>
                <a:rPr lang="mr-IN" sz="2000" kern="0" dirty="0" smtClean="0">
                  <a:solidFill>
                    <a:sysClr val="windowText" lastClr="000000"/>
                  </a:solidFill>
                  <a:latin typeface="Mangal"/>
                </a:rPr>
                <a:t>…</a:t>
              </a:r>
              <a:r>
                <a:rPr lang="en-US" sz="2000" kern="0" dirty="0" err="1" smtClean="0">
                  <a:solidFill>
                    <a:sysClr val="windowText" lastClr="000000"/>
                  </a:solidFill>
                  <a:latin typeface="Arial"/>
                </a:rPr>
                <a:t>R</a:t>
              </a:r>
              <a:r>
                <a:rPr lang="en-US" sz="2000" kern="0" baseline="-25000" dirty="0" err="1" smtClean="0">
                  <a:solidFill>
                    <a:sysClr val="windowText" lastClr="000000"/>
                  </a:solidFill>
                  <a:latin typeface="Arial"/>
                </a:rPr>
                <a:t>n</a:t>
              </a:r>
              <a:endParaRPr lang="en-US" sz="2000" kern="0" baseline="-2500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244206" y="806604"/>
            <a:ext cx="665558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Any Q with width-w, depth-d GHD can run in: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=O(d),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=O((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lang="en-US" sz="2400" baseline="30000" dirty="0" err="1" smtClean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 + OUT)/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3312" y="4982995"/>
            <a:ext cx="14286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w=1,d=n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14441" y="4982995"/>
            <a:ext cx="20855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w=n/2, d=1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172734" y="4982995"/>
            <a:ext cx="301286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bIns="45720" rtlCol="0" anchor="t" anchorCtr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w=3, d=log(n)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51346" y="5765707"/>
            <a:ext cx="7841308" cy="83099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p:spPr>
        <p:txBody>
          <a:bodyPr wrap="square" bIns="45720" rtlCol="0" anchor="t" anchorCtr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Can tradeoff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 by constructing GHDs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with different w and d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95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92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9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0" y="1224794"/>
            <a:ext cx="9144000" cy="3251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ts val="5660"/>
              </a:lnSpc>
              <a:spcBef>
                <a:spcPts val="24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  <a:latin typeface="Arial Body"/>
                <a:cs typeface="Arial Body"/>
              </a:rPr>
              <a:t>High-degree residual query decompositions + </a:t>
            </a:r>
            <a:r>
              <a:rPr lang="en-US" sz="2600" dirty="0" err="1" smtClean="0">
                <a:solidFill>
                  <a:prstClr val="black"/>
                </a:solidFill>
                <a:latin typeface="Arial Body"/>
                <a:cs typeface="Arial Body"/>
              </a:rPr>
              <a:t>semijoins</a:t>
            </a:r>
            <a:r>
              <a:rPr lang="en-US" sz="2600" dirty="0" smtClean="0">
                <a:solidFill>
                  <a:prstClr val="black"/>
                </a:solidFill>
                <a:latin typeface="Arial Body"/>
                <a:cs typeface="Arial Body"/>
              </a:rPr>
              <a:t>:</a:t>
            </a:r>
          </a:p>
          <a:p>
            <a:pPr marL="0" lvl="1" algn="l">
              <a:lnSpc>
                <a:spcPts val="5660"/>
              </a:lnSpc>
              <a:spcBef>
                <a:spcPts val="24"/>
              </a:spcBef>
            </a:pPr>
            <a:r>
              <a:rPr lang="en-US" sz="2600" dirty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t>							</a:t>
            </a:r>
            <a:r>
              <a:rPr lang="en-US" sz="2600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lang="en-US" sz="2600" dirty="0" smtClean="0">
                <a:solidFill>
                  <a:prstClr val="black"/>
                </a:solidFill>
                <a:latin typeface="Arial"/>
                <a:cs typeface="Arial"/>
              </a:rPr>
              <a:t>=O</a:t>
            </a:r>
            <a:r>
              <a:rPr lang="en-US" sz="26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0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260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lang="en-US" sz="2600" baseline="30000" dirty="0">
                <a:solidFill>
                  <a:srgbClr val="000000"/>
                </a:solidFill>
                <a:latin typeface="Arial"/>
                <a:cs typeface="Arial"/>
              </a:rPr>
              <a:t>1/𝞺*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) (for some Qs)</a:t>
            </a:r>
            <a:endParaRPr lang="en-US" sz="2600" dirty="0">
              <a:solidFill>
                <a:prstClr val="black"/>
              </a:solidFill>
              <a:latin typeface="Arial Body"/>
              <a:cs typeface="Arial Body"/>
            </a:endParaRPr>
          </a:p>
          <a:p>
            <a:pPr marL="514350" indent="-514350" algn="l">
              <a:lnSpc>
                <a:spcPts val="5660"/>
              </a:lnSpc>
              <a:spcBef>
                <a:spcPts val="24"/>
              </a:spcBef>
              <a:buFont typeface="+mj-lt"/>
              <a:buAutoNum type="arabicPeriod"/>
            </a:pPr>
            <a:r>
              <a:rPr lang="en-US" sz="2600" dirty="0" err="1" smtClean="0">
                <a:solidFill>
                  <a:prstClr val="black"/>
                </a:solidFill>
                <a:latin typeface="Arial Body"/>
                <a:cs typeface="Arial Body"/>
              </a:rPr>
              <a:t>Yannakakis</a:t>
            </a:r>
            <a:r>
              <a:rPr lang="en-US" sz="2600" dirty="0" smtClean="0">
                <a:solidFill>
                  <a:prstClr val="black"/>
                </a:solidFill>
                <a:latin typeface="Arial Body"/>
                <a:cs typeface="Arial Body"/>
              </a:rPr>
              <a:t> style processing improves </a:t>
            </a:r>
            <a:r>
              <a:rPr lang="en-US" sz="2600" dirty="0" smtClean="0">
                <a:solidFill>
                  <a:srgbClr val="FF0000"/>
                </a:solidFill>
                <a:latin typeface="Arial Body"/>
                <a:cs typeface="Arial Body"/>
              </a:rPr>
              <a:t>L</a:t>
            </a:r>
            <a:r>
              <a:rPr lang="en-US" sz="2600" dirty="0" smtClean="0">
                <a:solidFill>
                  <a:prstClr val="black"/>
                </a:solidFill>
                <a:latin typeface="Arial Body"/>
                <a:cs typeface="Arial Body"/>
              </a:rPr>
              <a:t> if OUT is small</a:t>
            </a:r>
          </a:p>
          <a:p>
            <a:pPr marL="514350" indent="-514350" algn="l">
              <a:lnSpc>
                <a:spcPts val="5660"/>
              </a:lnSpc>
              <a:spcBef>
                <a:spcPts val="24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  <a:latin typeface="Arial Body"/>
                <a:cs typeface="Arial Body"/>
              </a:rPr>
              <a:t>Depth &amp; width of decompositions allow </a:t>
            </a:r>
            <a:r>
              <a:rPr lang="en-US" sz="2600" dirty="0" smtClean="0">
                <a:solidFill>
                  <a:srgbClr val="0000FF"/>
                </a:solidFill>
                <a:latin typeface="Arial Body"/>
                <a:cs typeface="Arial Body"/>
              </a:rPr>
              <a:t>r</a:t>
            </a:r>
            <a:r>
              <a:rPr lang="en-US" sz="2600" dirty="0" smtClean="0">
                <a:solidFill>
                  <a:prstClr val="black"/>
                </a:solidFill>
                <a:latin typeface="Arial Body"/>
                <a:cs typeface="Arial Body"/>
              </a:rPr>
              <a:t> &amp; </a:t>
            </a:r>
            <a:r>
              <a:rPr lang="en-US" sz="2600" dirty="0" smtClean="0">
                <a:solidFill>
                  <a:srgbClr val="FF0000"/>
                </a:solidFill>
                <a:latin typeface="Arial Body"/>
                <a:cs typeface="Arial Body"/>
              </a:rPr>
              <a:t>L</a:t>
            </a:r>
            <a:r>
              <a:rPr lang="en-US" sz="2600" dirty="0" smtClean="0">
                <a:solidFill>
                  <a:prstClr val="black"/>
                </a:solidFill>
                <a:latin typeface="Arial Body"/>
                <a:cs typeface="Arial Body"/>
              </a:rPr>
              <a:t> tradeoffs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6621"/>
            <a:ext cx="9144000" cy="1341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Arial"/>
              </a:rPr>
              <a:t>Main Takeaways</a:t>
            </a:r>
            <a:endParaRPr lang="en-US" sz="4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96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8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0" y="1034975"/>
            <a:ext cx="9144000" cy="5176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algn="l">
              <a:lnSpc>
                <a:spcPts val="5660"/>
              </a:lnSpc>
              <a:spcBef>
                <a:spcPts val="24"/>
              </a:spcBef>
              <a:buFont typeface="Arial"/>
              <a:buChar char="•"/>
            </a:pPr>
            <a:r>
              <a:rPr lang="en-US" sz="2300" dirty="0" smtClean="0">
                <a:solidFill>
                  <a:prstClr val="black"/>
                </a:solidFill>
                <a:latin typeface="Arial Body"/>
                <a:cs typeface="Arial Body"/>
              </a:rPr>
              <a:t>Most Systems: Iterative Binary Join Plans</a:t>
            </a:r>
          </a:p>
          <a:p>
            <a:pPr marL="182880" indent="-182880" algn="l">
              <a:lnSpc>
                <a:spcPts val="5660"/>
              </a:lnSpc>
              <a:spcBef>
                <a:spcPts val="24"/>
              </a:spcBef>
              <a:buFont typeface="Arial"/>
              <a:buChar char="•"/>
            </a:pPr>
            <a:r>
              <a:rPr lang="en-US" sz="2300" dirty="0" smtClean="0">
                <a:solidFill>
                  <a:prstClr val="black"/>
                </a:solidFill>
                <a:latin typeface="Arial Body"/>
                <a:cs typeface="Arial Body"/>
              </a:rPr>
              <a:t>Tributary Join</a:t>
            </a:r>
            <a:r>
              <a:rPr lang="el-GR" sz="2300" dirty="0" smtClean="0">
                <a:solidFill>
                  <a:prstClr val="black"/>
                </a:solidFill>
                <a:latin typeface="Arial Body"/>
                <a:cs typeface="Arial Body"/>
              </a:rPr>
              <a:t> </a:t>
            </a:r>
            <a:r>
              <a:rPr lang="el-GR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[</a:t>
            </a:r>
            <a:r>
              <a:rPr lang="en-US" sz="2300" cap="small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Chu et al. 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SIGMOD </a:t>
            </a:r>
            <a:r>
              <a:rPr lang="el-GR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‘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15</a:t>
            </a:r>
            <a:r>
              <a:rPr lang="el-GR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]</a:t>
            </a:r>
            <a:endParaRPr lang="en-US" sz="2300" dirty="0" smtClean="0">
              <a:solidFill>
                <a:schemeClr val="accent5">
                  <a:lumMod val="75000"/>
                </a:schemeClr>
              </a:solidFill>
              <a:latin typeface="Arial Body"/>
              <a:cs typeface="Arial Body"/>
            </a:endParaRPr>
          </a:p>
          <a:p>
            <a:pPr marL="182880" indent="-182880" algn="l">
              <a:lnSpc>
                <a:spcPts val="5660"/>
              </a:lnSpc>
              <a:spcBef>
                <a:spcPts val="24"/>
              </a:spcBef>
              <a:buFont typeface="Arial"/>
              <a:buChar char="•"/>
            </a:pPr>
            <a:r>
              <a:rPr lang="en-US" sz="2300" dirty="0" err="1" smtClean="0">
                <a:solidFill>
                  <a:prstClr val="black"/>
                </a:solidFill>
                <a:latin typeface="Arial Body"/>
                <a:cs typeface="Arial Body"/>
              </a:rPr>
              <a:t>Subgraph</a:t>
            </a:r>
            <a:r>
              <a:rPr lang="en-US" sz="2300" dirty="0" smtClean="0">
                <a:solidFill>
                  <a:prstClr val="black"/>
                </a:solidFill>
                <a:latin typeface="Arial Body"/>
                <a:cs typeface="Arial Body"/>
              </a:rPr>
              <a:t> Queries: </a:t>
            </a:r>
          </a:p>
          <a:p>
            <a:pPr marL="640080" lvl="1" indent="-182880" algn="l">
              <a:lnSpc>
                <a:spcPts val="5660"/>
              </a:lnSpc>
              <a:spcBef>
                <a:spcPts val="24"/>
              </a:spcBef>
              <a:buFont typeface="Arial"/>
              <a:buChar char="•"/>
            </a:pPr>
            <a:r>
              <a:rPr lang="en-US" sz="2300" dirty="0" err="1" smtClean="0">
                <a:solidFill>
                  <a:prstClr val="black"/>
                </a:solidFill>
                <a:latin typeface="Arial Body"/>
                <a:cs typeface="Arial Body"/>
              </a:rPr>
              <a:t>BiGJoin</a:t>
            </a:r>
            <a:r>
              <a:rPr lang="en-US" sz="2300" dirty="0" smtClean="0">
                <a:solidFill>
                  <a:prstClr val="black"/>
                </a:solidFill>
                <a:latin typeface="Arial Body"/>
                <a:cs typeface="Arial Body"/>
              </a:rPr>
              <a:t> 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[</a:t>
            </a:r>
            <a:r>
              <a:rPr lang="en-US" sz="2300" cap="small" dirty="0" err="1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Ammar</a:t>
            </a:r>
            <a:r>
              <a:rPr lang="en-US" sz="2300" cap="small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 et al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., VLDB </a:t>
            </a:r>
            <a:r>
              <a:rPr lang="el-GR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‘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18]</a:t>
            </a:r>
          </a:p>
          <a:p>
            <a:pPr marL="640080" lvl="1" indent="-182880" algn="l">
              <a:lnSpc>
                <a:spcPts val="5660"/>
              </a:lnSpc>
              <a:spcBef>
                <a:spcPts val="24"/>
              </a:spcBef>
              <a:buFont typeface="Arial"/>
              <a:buChar char="•"/>
            </a:pPr>
            <a:r>
              <a:rPr lang="en-US" sz="2300" dirty="0" smtClean="0">
                <a:solidFill>
                  <a:prstClr val="black"/>
                </a:solidFill>
                <a:latin typeface="Arial Body"/>
                <a:cs typeface="Arial Body"/>
              </a:rPr>
              <a:t>SEED 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[</a:t>
            </a:r>
            <a:r>
              <a:rPr lang="en-US" sz="2300" cap="small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Lai et al.</a:t>
            </a:r>
            <a:r>
              <a:rPr lang="el-GR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,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 VLDB Journal, </a:t>
            </a:r>
            <a:r>
              <a:rPr lang="el-GR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‘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17]</a:t>
            </a:r>
          </a:p>
          <a:p>
            <a:pPr marL="640080" lvl="1" indent="-182880" algn="l">
              <a:lnSpc>
                <a:spcPts val="5660"/>
              </a:lnSpc>
              <a:spcBef>
                <a:spcPts val="24"/>
              </a:spcBef>
              <a:buFont typeface="Arial"/>
              <a:buChar char="•"/>
            </a:pPr>
            <a:r>
              <a:rPr lang="en-US" sz="2300" dirty="0" err="1" smtClean="0">
                <a:solidFill>
                  <a:prstClr val="black"/>
                </a:solidFill>
                <a:latin typeface="Arial Body"/>
                <a:cs typeface="Arial Body"/>
              </a:rPr>
              <a:t>TwinTwigJoin</a:t>
            </a:r>
            <a:r>
              <a:rPr lang="en-US" sz="2300" dirty="0" smtClean="0">
                <a:solidFill>
                  <a:prstClr val="black"/>
                </a:solidFill>
                <a:latin typeface="Arial Body"/>
                <a:cs typeface="Arial Body"/>
              </a:rPr>
              <a:t> 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[</a:t>
            </a:r>
            <a:r>
              <a:rPr lang="en-US" sz="2300" cap="small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Lai et </a:t>
            </a:r>
            <a:r>
              <a:rPr lang="en-US" sz="2300" cap="small" dirty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a</a:t>
            </a:r>
            <a:r>
              <a:rPr lang="en-US" sz="2300" cap="small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l., 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VLDB </a:t>
            </a:r>
            <a:r>
              <a:rPr lang="el-GR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‘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16]</a:t>
            </a:r>
          </a:p>
          <a:p>
            <a:pPr marL="640080" lvl="1" indent="-182880" algn="l">
              <a:lnSpc>
                <a:spcPts val="5660"/>
              </a:lnSpc>
              <a:spcBef>
                <a:spcPts val="24"/>
              </a:spcBef>
              <a:buFont typeface="Arial"/>
              <a:buChar char="•"/>
            </a:pPr>
            <a:r>
              <a:rPr lang="en-US" sz="2300" dirty="0" err="1" smtClean="0">
                <a:solidFill>
                  <a:prstClr val="black"/>
                </a:solidFill>
                <a:latin typeface="Arial Body"/>
                <a:cs typeface="Arial Body"/>
              </a:rPr>
              <a:t>PSgL</a:t>
            </a:r>
            <a:r>
              <a:rPr lang="en-US" sz="2300" dirty="0">
                <a:solidFill>
                  <a:prstClr val="black"/>
                </a:solidFill>
                <a:latin typeface="Arial Body"/>
                <a:cs typeface="Arial Body"/>
              </a:rPr>
              <a:t> 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[</a:t>
            </a:r>
            <a:r>
              <a:rPr lang="en-US" sz="2300" cap="small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Shao et al., 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SIGMOD </a:t>
            </a:r>
            <a:r>
              <a:rPr lang="uk-UA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’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14</a:t>
            </a:r>
            <a:r>
              <a:rPr lang="el-GR" sz="2300" dirty="0" smtClean="0">
                <a:solidFill>
                  <a:schemeClr val="accent5">
                    <a:lumMod val="75000"/>
                  </a:schemeClr>
                </a:solidFill>
                <a:latin typeface="Arial Body"/>
                <a:cs typeface="Arial Body"/>
              </a:rPr>
              <a:t>]</a:t>
            </a:r>
            <a:endParaRPr lang="en-US" sz="2300" dirty="0" smtClean="0">
              <a:solidFill>
                <a:schemeClr val="accent5">
                  <a:lumMod val="75000"/>
                </a:schemeClr>
              </a:solidFill>
              <a:latin typeface="Arial Body"/>
              <a:cs typeface="Arial Body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4489"/>
            <a:ext cx="9144000" cy="1341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Arial"/>
              </a:rPr>
              <a:t>Multi-round </a:t>
            </a:r>
            <a:r>
              <a:rPr lang="en-US" sz="4000" dirty="0" err="1" smtClean="0">
                <a:solidFill>
                  <a:prstClr val="black"/>
                </a:solidFill>
                <a:latin typeface="Arial"/>
              </a:rPr>
              <a:t>Multiway</a:t>
            </a:r>
            <a:r>
              <a:rPr lang="en-US" sz="4000" dirty="0" smtClean="0">
                <a:solidFill>
                  <a:prstClr val="black"/>
                </a:solidFill>
                <a:latin typeface="Arial"/>
              </a:rPr>
              <a:t> Joins In Practice</a:t>
            </a:r>
            <a:endParaRPr lang="en-US" sz="4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97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22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BC1C1-D829-0143-AB87-C0D47FB3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C373F1-CF04-3343-ABE8-E3B3E25AC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Models of parallel computation	(Dan)</a:t>
            </a:r>
          </a:p>
          <a:p>
            <a:endParaRPr lang="en-US" dirty="0"/>
          </a:p>
          <a:p>
            <a:r>
              <a:rPr lang="en-US" dirty="0"/>
              <a:t>Two-way joins		(Paris)</a:t>
            </a:r>
          </a:p>
          <a:p>
            <a:endParaRPr lang="en-US" dirty="0"/>
          </a:p>
          <a:p>
            <a:r>
              <a:rPr lang="en-US" dirty="0"/>
              <a:t>Multi-way joins	(</a:t>
            </a:r>
            <a:r>
              <a:rPr lang="en-US" dirty="0" err="1"/>
              <a:t>Paris+Semih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Sorting &amp; Matrix multiplication (</a:t>
            </a:r>
            <a:r>
              <a:rPr lang="en-US" dirty="0" err="1"/>
              <a:t>Paris+Semih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Conclusion		(Dan)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B754CB-D189-054A-B65E-259BBA3C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F30FC4-FA4C-C848-B25A-2955A1439D06}"/>
              </a:ext>
            </a:extLst>
          </p:cNvPr>
          <p:cNvSpPr/>
          <p:nvPr/>
        </p:nvSpPr>
        <p:spPr>
          <a:xfrm>
            <a:off x="369650" y="4123241"/>
            <a:ext cx="8195794" cy="93544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Sorting is a fundamental operation in data processing</a:t>
            </a:r>
          </a:p>
          <a:p>
            <a:pPr lvl="1"/>
            <a:r>
              <a:rPr lang="en-US" sz="2400" dirty="0"/>
              <a:t>join computation (parallel merge join)</a:t>
            </a:r>
          </a:p>
          <a:p>
            <a:pPr lvl="1"/>
            <a:r>
              <a:rPr lang="en-US" sz="2400" dirty="0"/>
              <a:t>similarity joins</a:t>
            </a:r>
          </a:p>
          <a:p>
            <a:pPr lvl="1"/>
            <a:r>
              <a:rPr lang="en-US" sz="2400" dirty="0"/>
              <a:t>aggregation/grouping</a:t>
            </a:r>
            <a:endParaRPr lang="is-IS" sz="2400" dirty="0"/>
          </a:p>
          <a:p>
            <a:r>
              <a:rPr lang="en-US" sz="2400" dirty="0"/>
              <a:t>input size: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items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20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1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1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1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1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1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1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1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.1|5.8|66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.1|5.8|66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.1|5.8|66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.1|5.8|6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10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.1|5.8|66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.1|5.8|66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.1|5.8|66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.1|5.8|66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.1|5.8|66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.1|5.8|6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1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1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1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1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1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10.8"/>
</p:tagLst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 wrap="square" rtlCol="0" anchor="ctr">
        <a:noAutofit/>
      </a:bodyPr>
      <a:lstStyle>
        <a:defPPr algn="ctr">
          <a:defRPr sz="2200" dirty="0" smtClean="0"/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24163</TotalTime>
  <Words>8525</Words>
  <Application>Microsoft Macintosh PowerPoint</Application>
  <PresentationFormat>On-screen Show (4:3)</PresentationFormat>
  <Paragraphs>3551</Paragraphs>
  <Slides>133</Slides>
  <Notes>88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50" baseType="lpstr">
      <vt:lpstr>Arial (Body)</vt:lpstr>
      <vt:lpstr>Arial (Headings)</vt:lpstr>
      <vt:lpstr>Arial Body</vt:lpstr>
      <vt:lpstr>Calibri</vt:lpstr>
      <vt:lpstr>Cambria</vt:lpstr>
      <vt:lpstr>Cambria Math</vt:lpstr>
      <vt:lpstr>Consolas</vt:lpstr>
      <vt:lpstr>Helvetica</vt:lpstr>
      <vt:lpstr>Lucida Sans Unicode</vt:lpstr>
      <vt:lpstr>Mangal</vt:lpstr>
      <vt:lpstr>Wingdings</vt:lpstr>
      <vt:lpstr>Arial</vt:lpstr>
      <vt:lpstr>Office Theme</vt:lpstr>
      <vt:lpstr>1_Office Theme</vt:lpstr>
      <vt:lpstr>2_Office Theme</vt:lpstr>
      <vt:lpstr>3_Office Theme</vt:lpstr>
      <vt:lpstr>Equation</vt:lpstr>
      <vt:lpstr>Algorithmic Aspects of Parallel Query Processing</vt:lpstr>
      <vt:lpstr>Motivation</vt:lpstr>
      <vt:lpstr>PowerPoint Presentation</vt:lpstr>
      <vt:lpstr>Outline</vt:lpstr>
      <vt:lpstr>Models</vt:lpstr>
      <vt:lpstr>Massively Parallel Communication Model (MPC)</vt:lpstr>
      <vt:lpstr>Massively Parallel Communication Model (MPC)</vt:lpstr>
      <vt:lpstr>Massively Parallel Communication Model (MPC)</vt:lpstr>
      <vt:lpstr>Massively Parallel Communication Model (MPC)</vt:lpstr>
      <vt:lpstr>Massively Parallel Communication Model (MPC)</vt:lpstr>
      <vt:lpstr>Massively Parallel Communication Model (MPC)</vt:lpstr>
      <vt:lpstr>Massively Parallel Communication Model (MPC)</vt:lpstr>
      <vt:lpstr>Massively Parallel Communication Model (MPC)</vt:lpstr>
      <vt:lpstr>Massively Parallel Communication Model (MPC)</vt:lpstr>
      <vt:lpstr>Massively Parallel Communication Model (MPC)</vt:lpstr>
      <vt:lpstr>Massively Parallel Communication Model (MPC)</vt:lpstr>
      <vt:lpstr>Massively Parallel Communication Model (MPC)</vt:lpstr>
      <vt:lpstr>Massively Parallel Communication Model (MPC)</vt:lpstr>
      <vt:lpstr>Discussion: Traditional Models</vt:lpstr>
      <vt:lpstr>Summary of the Model</vt:lpstr>
      <vt:lpstr>Outline</vt:lpstr>
      <vt:lpstr>2-way Joins</vt:lpstr>
      <vt:lpstr>Parallel Hash Join</vt:lpstr>
      <vt:lpstr>A Simple Analysis w/o Skew</vt:lpstr>
      <vt:lpstr>A Simple Analysis with Skew</vt:lpstr>
      <vt:lpstr>The Effect of Skew</vt:lpstr>
      <vt:lpstr>Skew in the Extreme</vt:lpstr>
      <vt:lpstr>Cartesian Product</vt:lpstr>
      <vt:lpstr>Parallel Join for Arbitrary Skew</vt:lpstr>
      <vt:lpstr>Parallel Join for Arbitrary Skew</vt:lpstr>
      <vt:lpstr>Parallel Sort Join</vt:lpstr>
      <vt:lpstr>2-way Joins in Practice</vt:lpstr>
      <vt:lpstr>Outline</vt:lpstr>
      <vt:lpstr>From 2-way to Multiway Joins</vt:lpstr>
      <vt:lpstr>Triangles in One Round</vt:lpstr>
      <vt:lpstr>Analysis for Triangles</vt:lpstr>
      <vt:lpstr>Multiway Joins</vt:lpstr>
      <vt:lpstr>Choosing the Shares</vt:lpstr>
      <vt:lpstr>Refresher: Covers &amp; Packings</vt:lpstr>
      <vt:lpstr>Optimal Load </vt:lpstr>
      <vt:lpstr>Example - Equal Size</vt:lpstr>
      <vt:lpstr>Example - Unequal Size</vt:lpstr>
      <vt:lpstr>Example - Unequal Size</vt:lpstr>
      <vt:lpstr>Example - Unequal Size</vt:lpstr>
      <vt:lpstr>HyperCube Speedup</vt:lpstr>
      <vt:lpstr>Skew Matters</vt:lpstr>
      <vt:lpstr>The SkewHC algorithm</vt:lpstr>
      <vt:lpstr>Example</vt:lpstr>
      <vt:lpstr>Example</vt:lpstr>
      <vt:lpstr>Example</vt:lpstr>
      <vt:lpstr>Summary</vt:lpstr>
      <vt:lpstr>Multiple 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Sorting</vt:lpstr>
      <vt:lpstr>The PSRS algorithm</vt:lpstr>
      <vt:lpstr>The PSRS algorithm</vt:lpstr>
      <vt:lpstr>The PSRS algorithm: analysis</vt:lpstr>
      <vt:lpstr>Cole’s Algorithm</vt:lpstr>
      <vt:lpstr>Goodrich’s Algorithm</vt:lpstr>
      <vt:lpstr>Lower Bounds on Sorting</vt:lpstr>
      <vt:lpstr>Sorting in Practice</vt:lpstr>
      <vt:lpstr>Conventional Square Matrix Multiplication</vt:lpstr>
      <vt:lpstr>SQL Query of Matrix Multiplication</vt:lpstr>
      <vt:lpstr>1-round Algorithm (1)</vt:lpstr>
      <vt:lpstr>1-round Algorithm (2)</vt:lpstr>
      <vt:lpstr>2-round Algorithm (1)</vt:lpstr>
      <vt:lpstr>Generalizing to &gt; 2 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Analysis</vt:lpstr>
      <vt:lpstr>Round-Independent LB on C (and L) (1)</vt:lpstr>
      <vt:lpstr>PowerPoint Presentation</vt:lpstr>
      <vt:lpstr>Lower Bounds on Rounds</vt:lpstr>
      <vt:lpstr>PowerPoint Presentation</vt:lpstr>
      <vt:lpstr>Other Results</vt:lpstr>
      <vt:lpstr>Outline</vt:lpstr>
      <vt:lpstr>Summary</vt:lpstr>
      <vt:lpstr>Main Takeaways</vt:lpstr>
      <vt:lpstr>Main Takeaways</vt:lpstr>
      <vt:lpstr>Open Questions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Microsoft Office User</cp:lastModifiedBy>
  <cp:revision>5994</cp:revision>
  <dcterms:created xsi:type="dcterms:W3CDTF">2010-04-12T23:12:02Z</dcterms:created>
  <dcterms:modified xsi:type="dcterms:W3CDTF">2018-06-15T17:10:59Z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