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70" r:id="rId4"/>
    <p:sldId id="339" r:id="rId5"/>
    <p:sldId id="309" r:id="rId6"/>
    <p:sldId id="291" r:id="rId7"/>
    <p:sldId id="292" r:id="rId8"/>
    <p:sldId id="293" r:id="rId9"/>
    <p:sldId id="342" r:id="rId10"/>
    <p:sldId id="320" r:id="rId11"/>
    <p:sldId id="314" r:id="rId12"/>
    <p:sldId id="315" r:id="rId13"/>
    <p:sldId id="317" r:id="rId14"/>
    <p:sldId id="318" r:id="rId15"/>
    <p:sldId id="319" r:id="rId16"/>
    <p:sldId id="316" r:id="rId17"/>
    <p:sldId id="294" r:id="rId18"/>
    <p:sldId id="295" r:id="rId19"/>
    <p:sldId id="296" r:id="rId20"/>
    <p:sldId id="325" r:id="rId21"/>
    <p:sldId id="326" r:id="rId22"/>
    <p:sldId id="327" r:id="rId23"/>
    <p:sldId id="328" r:id="rId24"/>
    <p:sldId id="329" r:id="rId25"/>
    <p:sldId id="32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8B832"/>
    <a:srgbClr val="7EC234"/>
    <a:srgbClr val="9C5BCD"/>
    <a:srgbClr val="FFFFFF"/>
    <a:srgbClr val="B9E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6673" autoAdjust="0"/>
  </p:normalViewPr>
  <p:slideViewPr>
    <p:cSldViewPr>
      <p:cViewPr>
        <p:scale>
          <a:sx n="100" d="100"/>
          <a:sy n="100" d="100"/>
        </p:scale>
        <p:origin x="-194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81885F-FEE6-454B-BE53-3E4505C10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3FDC3-136A-4F0B-8799-4E4DF56A8580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BF14E-7E8B-40A4-A8F4-D48F312D3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Tesla C1060</a:t>
            </a:r>
            <a:r>
              <a:rPr lang="en-US" baseline="0" dirty="0" smtClean="0"/>
              <a:t> @ 1.296 GHz:  933 GFLOP/s (78 double) and 102 GB/s (peak)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F14E-7E8B-40A4-A8F4-D48F312D3C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bare minimum:</a:t>
            </a:r>
            <a:r>
              <a:rPr lang="en-US" baseline="0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Mpixels</a:t>
            </a:r>
            <a:r>
              <a:rPr lang="en-US" dirty="0" smtClean="0"/>
              <a:t> * 60 fps * 2 = 240 </a:t>
            </a:r>
            <a:r>
              <a:rPr lang="en-US" dirty="0" err="1" smtClean="0"/>
              <a:t>Mthread</a:t>
            </a:r>
            <a:r>
              <a:rPr lang="en-US" dirty="0" smtClean="0"/>
              <a:t>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BF14E-7E8B-40A4-A8F4-D48F312D3C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z="105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47151-0935-4465-A60C-B05A6977D3F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BDED4-0563-496E-9C44-0D46FBBA7479}" type="slidenum">
              <a:rPr lang="en-US"/>
              <a:pPr/>
              <a:t>9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VLogo_3D_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5738" y="5943600"/>
            <a:ext cx="22272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3957935"/>
            <a:ext cx="4954587" cy="11181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2587" y="5253335"/>
            <a:ext cx="4954587" cy="46166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und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3810000"/>
            <a:ext cx="8229600" cy="2578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2375"/>
            <a:ext cx="4038600" cy="531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22375"/>
            <a:ext cx="4038600" cy="531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iny Cla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0"/>
            <a:ext cx="7772400" cy="5829300"/>
          </a:xfrm>
          <a:prstGeom prst="rect">
            <a:avLst/>
          </a:prstGeom>
        </p:spPr>
      </p:pic>
      <p:pic>
        <p:nvPicPr>
          <p:cNvPr id="4" name="Picture 4" descr="NVLogo_3D_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5738" y="5943600"/>
            <a:ext cx="22272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3733800"/>
            <a:ext cx="5715000" cy="11181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2587" y="5253335"/>
            <a:ext cx="5180013" cy="461665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382587" y="5867400"/>
            <a:ext cx="5180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NVIDIA Research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spc="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Background cropped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764737" y="0"/>
            <a:ext cx="1379263" cy="1143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477000"/>
            <a:ext cx="2057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 smtClean="0">
                <a:cs typeface="+mn-cs"/>
              </a:rPr>
              <a:t>© 2008 NVIDIA Corporation</a:t>
            </a:r>
            <a:endParaRPr lang="en-US" sz="800" dirty="0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5" r:id="rId13"/>
    <p:sldLayoutId id="2147483674" r:id="rId1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3B900"/>
          </a:solidFill>
          <a:latin typeface="Arial" charset="0"/>
        </a:defRPr>
      </a:lvl9pPr>
    </p:titleStyle>
    <p:bodyStyle>
      <a:lvl1pPr marL="344488" indent="-344488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7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2900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7"/>
        </a:buBlip>
        <a:defRPr sz="2000" b="1">
          <a:solidFill>
            <a:schemeClr val="tx1"/>
          </a:solidFill>
          <a:latin typeface="+mn-lt"/>
        </a:defRPr>
      </a:lvl2pPr>
      <a:lvl3pPr marL="1371600" indent="-282575" algn="l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7"/>
        </a:buBlip>
        <a:defRPr b="1">
          <a:solidFill>
            <a:schemeClr val="tx1"/>
          </a:solidFill>
          <a:latin typeface="+mn-lt"/>
        </a:defRPr>
      </a:lvl3pPr>
      <a:lvl4pPr marL="177482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5715000" cy="1077218"/>
          </a:xfrm>
        </p:spPr>
        <p:txBody>
          <a:bodyPr/>
          <a:lstStyle/>
          <a:p>
            <a:r>
              <a:rPr lang="en-US" dirty="0" smtClean="0"/>
              <a:t>Parallel Computing on</a:t>
            </a:r>
            <a:br>
              <a:rPr lang="en-US" dirty="0" smtClean="0"/>
            </a:br>
            <a:r>
              <a:rPr lang="en-US" dirty="0" err="1" smtClean="0"/>
              <a:t>Manycore</a:t>
            </a:r>
            <a:r>
              <a:rPr lang="en-US" dirty="0" smtClean="0"/>
              <a:t> GPUs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Vinod Grover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sz="2600" dirty="0"/>
              <a:t>UDA:</a:t>
            </a:r>
            <a:r>
              <a:rPr lang="en-US" dirty="0"/>
              <a:t> Scalable parallel programming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83125"/>
          </a:xfrm>
        </p:spPr>
        <p:txBody>
          <a:bodyPr/>
          <a:lstStyle/>
          <a:p>
            <a:r>
              <a:rPr lang="en-US" dirty="0"/>
              <a:t>Augment C/C++ with minimalist abstractions</a:t>
            </a:r>
          </a:p>
          <a:p>
            <a:pPr lvl="1"/>
            <a:r>
              <a:rPr lang="en-US" dirty="0"/>
              <a:t>let programmers focus on parallel algorithms</a:t>
            </a:r>
          </a:p>
          <a:p>
            <a:pPr lvl="1"/>
            <a:r>
              <a:rPr lang="en-US" i="1" dirty="0"/>
              <a:t>not</a:t>
            </a:r>
            <a:r>
              <a:rPr lang="en-US" dirty="0"/>
              <a:t> mechanics of a parallel programming language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  <a:p>
            <a:r>
              <a:rPr lang="en-US" dirty="0"/>
              <a:t>Provide straightforward mapping onto hardware</a:t>
            </a:r>
          </a:p>
          <a:p>
            <a:pPr lvl="1"/>
            <a:r>
              <a:rPr lang="en-US" dirty="0"/>
              <a:t>good fit to GPU architecture</a:t>
            </a:r>
          </a:p>
          <a:p>
            <a:pPr lvl="1"/>
            <a:r>
              <a:rPr lang="en-US" dirty="0"/>
              <a:t>maps well to multi-core CPUs too</a:t>
            </a:r>
          </a:p>
          <a:p>
            <a:endParaRPr lang="en-US" dirty="0"/>
          </a:p>
          <a:p>
            <a:r>
              <a:rPr lang="en-US" dirty="0"/>
              <a:t>Scale to 100’s of cores &amp; 10,000’s of parallel threads</a:t>
            </a:r>
          </a:p>
          <a:p>
            <a:pPr lvl="1"/>
            <a:r>
              <a:rPr lang="en-US" dirty="0"/>
              <a:t>GPU threads are lightweight </a:t>
            </a:r>
            <a:r>
              <a:rPr lang="en-US" dirty="0">
                <a:cs typeface="Arial" charset="0"/>
              </a:rPr>
              <a:t>— </a:t>
            </a:r>
            <a:r>
              <a:rPr lang="en-US" dirty="0"/>
              <a:t>create / switch is free</a:t>
            </a:r>
          </a:p>
          <a:p>
            <a:pPr lvl="1"/>
            <a:r>
              <a:rPr lang="en-US" dirty="0"/>
              <a:t>GPU needs 1000’s of threads for full utilization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Parallel Abstractions in CUDA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Hierarchy of concurrent threads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Lightweight synchronization primitives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Shared memory model for cooperating threads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Hierarchy of concurrent threads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Parallel </a:t>
            </a:r>
            <a:r>
              <a:rPr lang="en-US">
                <a:solidFill>
                  <a:schemeClr val="accent2"/>
                </a:solidFill>
              </a:rPr>
              <a:t>kernels</a:t>
            </a:r>
            <a:r>
              <a:rPr lang="en-US"/>
              <a:t> composed of many threads</a:t>
            </a:r>
          </a:p>
          <a:p>
            <a:pPr lvl="1"/>
            <a:r>
              <a:rPr lang="en-US"/>
              <a:t>all threads execute the same sequential program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Threads are grouped into </a:t>
            </a:r>
            <a:r>
              <a:rPr lang="en-US">
                <a:solidFill>
                  <a:schemeClr val="accent2"/>
                </a:solidFill>
              </a:rPr>
              <a:t>thread blocks</a:t>
            </a:r>
          </a:p>
          <a:p>
            <a:pPr lvl="1"/>
            <a:r>
              <a:rPr lang="en-US"/>
              <a:t>threads in the same block can cooperate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Threads/blocks have unique IDs</a:t>
            </a:r>
          </a:p>
          <a:p>
            <a:pPr lvl="1"/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912100" y="1662113"/>
            <a:ext cx="1085850" cy="1157287"/>
            <a:chOff x="299" y="681"/>
            <a:chExt cx="684" cy="729"/>
          </a:xfrm>
        </p:grpSpPr>
        <p:sp>
          <p:nvSpPr>
            <p:cNvPr id="320517" name="Freeform 5"/>
            <p:cNvSpPr>
              <a:spLocks noChangeAspect="1"/>
            </p:cNvSpPr>
            <p:nvPr/>
          </p:nvSpPr>
          <p:spPr bwMode="auto">
            <a:xfrm>
              <a:off x="600" y="885"/>
              <a:ext cx="81" cy="52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518" name="Text Box 6"/>
            <p:cNvSpPr txBox="1">
              <a:spLocks noChangeArrowheads="1"/>
            </p:cNvSpPr>
            <p:nvPr/>
          </p:nvSpPr>
          <p:spPr bwMode="auto">
            <a:xfrm>
              <a:off x="299" y="681"/>
              <a:ext cx="684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Thread </a:t>
              </a:r>
              <a:r>
                <a:rPr lang="en-US" i="1">
                  <a:solidFill>
                    <a:srgbClr val="FFFF00"/>
                  </a:solidFill>
                </a:rPr>
                <a:t>t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908925" y="3810000"/>
            <a:ext cx="1092200" cy="1600200"/>
            <a:chOff x="4704" y="3072"/>
            <a:chExt cx="688" cy="1008"/>
          </a:xfrm>
        </p:grpSpPr>
        <p:sp>
          <p:nvSpPr>
            <p:cNvPr id="320520" name="Text Box 8"/>
            <p:cNvSpPr txBox="1">
              <a:spLocks noChangeArrowheads="1"/>
            </p:cNvSpPr>
            <p:nvPr/>
          </p:nvSpPr>
          <p:spPr bwMode="auto">
            <a:xfrm>
              <a:off x="4704" y="3281"/>
              <a:ext cx="688" cy="7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sz="1400">
                  <a:latin typeface="Courier New" pitchFamily="49" charset="0"/>
                </a:rPr>
                <a:t>t0 t1 … tB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4772" y="3503"/>
              <a:ext cx="552" cy="529"/>
              <a:chOff x="1045" y="1780"/>
              <a:chExt cx="806" cy="773"/>
            </a:xfrm>
          </p:grpSpPr>
          <p:sp>
            <p:nvSpPr>
              <p:cNvPr id="320522" name="Freeform 10"/>
              <p:cNvSpPr>
                <a:spLocks/>
              </p:cNvSpPr>
              <p:nvPr/>
            </p:nvSpPr>
            <p:spPr bwMode="auto">
              <a:xfrm>
                <a:off x="1045" y="1780"/>
                <a:ext cx="147" cy="77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3" name="Freeform 11"/>
              <p:cNvSpPr>
                <a:spLocks/>
              </p:cNvSpPr>
              <p:nvPr/>
            </p:nvSpPr>
            <p:spPr bwMode="auto">
              <a:xfrm>
                <a:off x="1116" y="1780"/>
                <a:ext cx="147" cy="77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4" name="Freeform 12"/>
              <p:cNvSpPr>
                <a:spLocks/>
              </p:cNvSpPr>
              <p:nvPr/>
            </p:nvSpPr>
            <p:spPr bwMode="auto">
              <a:xfrm>
                <a:off x="1181" y="1780"/>
                <a:ext cx="147" cy="77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5" name="Freeform 13"/>
              <p:cNvSpPr>
                <a:spLocks/>
              </p:cNvSpPr>
              <p:nvPr/>
            </p:nvSpPr>
            <p:spPr bwMode="auto">
              <a:xfrm>
                <a:off x="1247" y="1780"/>
                <a:ext cx="147" cy="77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6" name="Freeform 14"/>
              <p:cNvSpPr>
                <a:spLocks/>
              </p:cNvSpPr>
              <p:nvPr/>
            </p:nvSpPr>
            <p:spPr bwMode="auto">
              <a:xfrm>
                <a:off x="1312" y="1780"/>
                <a:ext cx="146" cy="77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7" name="Freeform 15"/>
              <p:cNvSpPr>
                <a:spLocks/>
              </p:cNvSpPr>
              <p:nvPr/>
            </p:nvSpPr>
            <p:spPr bwMode="auto">
              <a:xfrm>
                <a:off x="1378" y="1780"/>
                <a:ext cx="146" cy="77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8" name="Freeform 16"/>
              <p:cNvSpPr>
                <a:spLocks/>
              </p:cNvSpPr>
              <p:nvPr/>
            </p:nvSpPr>
            <p:spPr bwMode="auto">
              <a:xfrm>
                <a:off x="1443" y="1780"/>
                <a:ext cx="146" cy="77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9" name="Freeform 17"/>
              <p:cNvSpPr>
                <a:spLocks/>
              </p:cNvSpPr>
              <p:nvPr/>
            </p:nvSpPr>
            <p:spPr bwMode="auto">
              <a:xfrm>
                <a:off x="1509" y="1780"/>
                <a:ext cx="146" cy="77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30" name="Freeform 18"/>
              <p:cNvSpPr>
                <a:spLocks/>
              </p:cNvSpPr>
              <p:nvPr/>
            </p:nvSpPr>
            <p:spPr bwMode="auto">
              <a:xfrm>
                <a:off x="1574" y="1780"/>
                <a:ext cx="146" cy="77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31" name="Freeform 19"/>
              <p:cNvSpPr>
                <a:spLocks/>
              </p:cNvSpPr>
              <p:nvPr/>
            </p:nvSpPr>
            <p:spPr bwMode="auto">
              <a:xfrm>
                <a:off x="1640" y="1780"/>
                <a:ext cx="145" cy="77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32" name="Freeform 20"/>
              <p:cNvSpPr>
                <a:spLocks/>
              </p:cNvSpPr>
              <p:nvPr/>
            </p:nvSpPr>
            <p:spPr bwMode="auto">
              <a:xfrm>
                <a:off x="1705" y="1780"/>
                <a:ext cx="146" cy="77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0533" name="Text Box 21"/>
            <p:cNvSpPr txBox="1">
              <a:spLocks noChangeArrowheads="1"/>
            </p:cNvSpPr>
            <p:nvPr/>
          </p:nvSpPr>
          <p:spPr bwMode="auto">
            <a:xfrm>
              <a:off x="4730" y="3072"/>
              <a:ext cx="636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Block </a:t>
              </a:r>
              <a:r>
                <a:rPr lang="en-US" i="1">
                  <a:solidFill>
                    <a:srgbClr val="FFFF00"/>
                  </a:solidFill>
                </a:rPr>
                <a:t>b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0" y="1600200"/>
            <a:ext cx="8686800" cy="2971800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Vector Addition Kernel</a:t>
            </a: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chemeClr val="hlink"/>
                </a:solidFill>
                <a:latin typeface="Courier New" pitchFamily="49" charset="0"/>
              </a:rPr>
              <a:t>// Compute vector sum C = A+B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hlink"/>
                </a:solidFill>
                <a:latin typeface="Courier New" pitchFamily="49" charset="0"/>
              </a:rPr>
              <a:t>// Each thread performs one pair-wise addition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__global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__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>
                <a:latin typeface="Courier New" pitchFamily="49" charset="0"/>
              </a:rPr>
              <a:t>vecAdd</a:t>
            </a:r>
            <a:r>
              <a:rPr lang="en-US" sz="2000" dirty="0">
                <a:latin typeface="Courier New" pitchFamily="49" charset="0"/>
              </a:rPr>
              <a:t>(float* </a:t>
            </a:r>
            <a:r>
              <a:rPr lang="en-US" sz="2000" dirty="0" smtClean="0">
                <a:latin typeface="Courier New" pitchFamily="49" charset="0"/>
              </a:rPr>
              <a:t>A, float</a:t>
            </a:r>
            <a:r>
              <a:rPr lang="en-US" sz="2000" dirty="0">
                <a:latin typeface="Courier New" pitchFamily="49" charset="0"/>
              </a:rPr>
              <a:t>* </a:t>
            </a:r>
            <a:r>
              <a:rPr lang="en-US" sz="2000" dirty="0" smtClean="0">
                <a:latin typeface="Courier New" pitchFamily="49" charset="0"/>
              </a:rPr>
              <a:t>B, float</a:t>
            </a:r>
            <a:r>
              <a:rPr lang="en-US" sz="2000" dirty="0">
                <a:latin typeface="Courier New" pitchFamily="49" charset="0"/>
              </a:rPr>
              <a:t>* </a:t>
            </a:r>
            <a:r>
              <a:rPr lang="en-US" sz="2000" dirty="0" smtClean="0">
                <a:latin typeface="Courier New" pitchFamily="49" charset="0"/>
              </a:rPr>
              <a:t>C,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n)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smtClean="0">
                <a:latin typeface="Courier New" pitchFamily="49" charset="0"/>
              </a:rPr>
              <a:t>if(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&lt;n) C[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] = A[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] + B[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];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}</a:t>
            </a:r>
            <a:br>
              <a:rPr lang="en-US" sz="2000" dirty="0">
                <a:latin typeface="Courier New" pitchFamily="49" charset="0"/>
              </a:rPr>
            </a:br>
            <a:endParaRPr lang="en-US" sz="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main()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hlink"/>
                </a:solidFill>
                <a:latin typeface="Courier New" pitchFamily="49" charset="0"/>
              </a:rPr>
              <a:t>    // Run N/256 blocks of 256 threads each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2000" dirty="0" err="1">
                <a:solidFill>
                  <a:schemeClr val="accent2"/>
                </a:solidFill>
                <a:latin typeface="Courier New" pitchFamily="49" charset="0"/>
              </a:rPr>
              <a:t>vecAdd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&lt;&lt;&lt; N/256, 256&gt;&gt;&gt;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d_A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d_B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</a:rPr>
              <a:t>d_C</a:t>
            </a:r>
            <a:r>
              <a:rPr lang="en-US" sz="2000" dirty="0" smtClean="0">
                <a:latin typeface="Courier New" pitchFamily="49" charset="0"/>
              </a:rPr>
              <a:t>, n);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457200" y="2286000"/>
            <a:ext cx="1738313" cy="527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2133600" y="2597150"/>
            <a:ext cx="5791200" cy="527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2346325" y="3282950"/>
            <a:ext cx="5883275" cy="527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4" name="Rectangle 8"/>
          <p:cNvSpPr>
            <a:spLocks noChangeArrowheads="1"/>
          </p:cNvSpPr>
          <p:nvPr/>
        </p:nvSpPr>
        <p:spPr bwMode="auto">
          <a:xfrm>
            <a:off x="1066800" y="3733800"/>
            <a:ext cx="4267200" cy="447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5" name="Text Box 9"/>
          <p:cNvSpPr txBox="1">
            <a:spLocks noChangeArrowheads="1"/>
          </p:cNvSpPr>
          <p:nvPr/>
        </p:nvSpPr>
        <p:spPr bwMode="auto">
          <a:xfrm>
            <a:off x="6672263" y="1143000"/>
            <a:ext cx="2014537" cy="457200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/>
              <a:t>Device 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321541" grpId="1" animBg="1"/>
      <p:bldP spid="321542" grpId="0" animBg="1"/>
      <p:bldP spid="321542" grpId="1" animBg="1"/>
      <p:bldP spid="321543" grpId="0" animBg="1"/>
      <p:bldP spid="321543" grpId="1" animBg="1"/>
      <p:bldP spid="321544" grpId="0" animBg="1"/>
      <p:bldP spid="32154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4572000"/>
            <a:ext cx="8686800" cy="1905000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Vector Addition Kernel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chemeClr val="hlink"/>
                </a:solidFill>
                <a:latin typeface="Courier New" pitchFamily="49" charset="0"/>
              </a:rPr>
              <a:t>// Compute vector sum C = A+B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hlink"/>
                </a:solidFill>
                <a:latin typeface="Courier New" pitchFamily="49" charset="0"/>
              </a:rPr>
              <a:t>// Each thread performs one pair-wise addition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__global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__</a:t>
            </a:r>
            <a:endParaRPr lang="en-US" sz="20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>
                <a:latin typeface="Courier New" pitchFamily="49" charset="0"/>
              </a:rPr>
              <a:t>vecAdd</a:t>
            </a:r>
            <a:r>
              <a:rPr lang="en-US" sz="2000" dirty="0">
                <a:latin typeface="Courier New" pitchFamily="49" charset="0"/>
              </a:rPr>
              <a:t>(float* A, float* B, float* </a:t>
            </a:r>
            <a:r>
              <a:rPr lang="en-US" sz="2000" dirty="0" smtClean="0">
                <a:latin typeface="Courier New" pitchFamily="49" charset="0"/>
              </a:rPr>
              <a:t>C,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n)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sz="2000" dirty="0">
                <a:latin typeface="Courier New" pitchFamily="49" charset="0"/>
              </a:rPr>
              <a:t> + </a:t>
            </a:r>
            <a:r>
              <a:rPr lang="en-US" sz="2000" dirty="0" err="1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z="2000" dirty="0">
                <a:latin typeface="Courier New" pitchFamily="49" charset="0"/>
              </a:rPr>
              <a:t> * </a:t>
            </a:r>
            <a:r>
              <a:rPr lang="en-US" sz="2000" dirty="0" err="1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z="20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  if(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&lt;n) C[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] = A[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] + B[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];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}</a:t>
            </a:r>
            <a:br>
              <a:rPr lang="en-US" sz="2000" dirty="0">
                <a:latin typeface="Courier New" pitchFamily="49" charset="0"/>
              </a:rPr>
            </a:br>
            <a:endParaRPr lang="en-US" sz="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main()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hlink"/>
                </a:solidFill>
                <a:latin typeface="Courier New" pitchFamily="49" charset="0"/>
              </a:rPr>
              <a:t>    // Run N/256 blocks of 256 threads each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2000" dirty="0" err="1">
                <a:solidFill>
                  <a:schemeClr val="accent2"/>
                </a:solidFill>
                <a:latin typeface="Courier New" pitchFamily="49" charset="0"/>
              </a:rPr>
              <a:t>vecAdd</a:t>
            </a:r>
            <a:r>
              <a:rPr lang="en-US" sz="2000" dirty="0">
                <a:solidFill>
                  <a:schemeClr val="accent2"/>
                </a:solidFill>
                <a:latin typeface="Courier New" pitchFamily="49" charset="0"/>
              </a:rPr>
              <a:t>&lt;&lt;&lt; N/256, 256&gt;&gt;&gt;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d_A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d_B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</a:rPr>
              <a:t>d_C</a:t>
            </a:r>
            <a:r>
              <a:rPr lang="en-US" sz="2000" dirty="0" smtClean="0">
                <a:latin typeface="Courier New" pitchFamily="49" charset="0"/>
              </a:rPr>
              <a:t>, n);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6978650" y="4114800"/>
            <a:ext cx="1708150" cy="457200"/>
          </a:xfrm>
          <a:prstGeom prst="rect">
            <a:avLst/>
          </a:prstGeom>
          <a:solidFill>
            <a:srgbClr val="33CCCC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400" dirty="0"/>
              <a:t>Host 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641350"/>
          </a:xfrm>
        </p:spPr>
        <p:txBody>
          <a:bodyPr/>
          <a:lstStyle/>
          <a:p>
            <a:r>
              <a:rPr lang="en-US"/>
              <a:t>Example: Host code for  </a:t>
            </a:r>
            <a:r>
              <a:rPr lang="en-US" sz="3600">
                <a:latin typeface="Courier New" pitchFamily="49" charset="0"/>
              </a:rPr>
              <a:t>vecAdd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hlink"/>
                </a:solidFill>
                <a:latin typeface="Courier New" pitchFamily="49" charset="0"/>
              </a:rPr>
              <a:t>// allocate and initialize host (CPU) memory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latin typeface="Courier New" pitchFamily="49" charset="0"/>
              </a:rPr>
              <a:t>float *h_A = …,   *h_B = …;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hlink"/>
                </a:solidFill>
                <a:latin typeface="Courier New" pitchFamily="49" charset="0"/>
              </a:rPr>
              <a:t>// allocate device (GPU) memory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latin typeface="Courier New" pitchFamily="49" charset="0"/>
              </a:rPr>
              <a:t>float *d_A, *d_B, *d_C;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1800">
                <a:latin typeface="Courier New" pitchFamily="49" charset="0"/>
              </a:rPr>
              <a:t>( (void**) &amp;d_A, N * sizeof(float));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1800">
                <a:latin typeface="Courier New" pitchFamily="49" charset="0"/>
              </a:rPr>
              <a:t>( (void**) &amp;d_B, N * sizeof(float));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1800">
                <a:latin typeface="Courier New" pitchFamily="49" charset="0"/>
              </a:rPr>
              <a:t>( (void**) &amp;d_C, N * sizeof(float));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hlink"/>
                </a:solidFill>
                <a:latin typeface="Courier New" pitchFamily="49" charset="0"/>
              </a:rPr>
              <a:t>// copy host memory to device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1800">
                <a:latin typeface="Courier New" pitchFamily="49" charset="0"/>
              </a:rPr>
              <a:t>( d_A, h_A, N * sizeof(float), 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cudaMemcpyHostToDevice</a:t>
            </a:r>
            <a:r>
              <a:rPr lang="en-US" sz="1800">
                <a:latin typeface="Courier New" pitchFamily="49" charset="0"/>
              </a:rPr>
              <a:t>)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1800">
                <a:latin typeface="Courier New" pitchFamily="49" charset="0"/>
              </a:rPr>
              <a:t>( d_B, h_B, N * sizeof(float), 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cudaMemcpyHostToDevice</a:t>
            </a:r>
            <a:r>
              <a:rPr lang="en-US" sz="1800">
                <a:latin typeface="Courier New" pitchFamily="49" charset="0"/>
              </a:rPr>
              <a:t>) );</a:t>
            </a:r>
          </a:p>
          <a:p>
            <a:pPr>
              <a:lnSpc>
                <a:spcPct val="80000"/>
              </a:lnSpc>
            </a:pPr>
            <a:endParaRPr lang="en-US" sz="180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hlink"/>
                </a:solidFill>
                <a:latin typeface="Courier New" pitchFamily="49" charset="0"/>
              </a:rPr>
              <a:t>// execute the kernel on N/256 blocks of 256 threads each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latin typeface="Courier New" pitchFamily="49" charset="0"/>
              </a:rPr>
              <a:t>vecAdd&lt;&lt;&lt;N/256, 256&gt;&gt;&gt;(d_A, d_B, d_C);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427038" y="2951163"/>
            <a:ext cx="6507162" cy="9350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427038" y="4343400"/>
            <a:ext cx="5715000" cy="10302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nimBg="1"/>
      <p:bldP spid="342020" grpId="1" animBg="1"/>
      <p:bldP spid="342021" grpId="0" animBg="1"/>
      <p:bldP spid="3420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Hierarchy of memory spaces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Per-thread local memory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Per-block shared memory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Per-device global memory</a:t>
            </a:r>
          </a:p>
          <a:p>
            <a:pPr lvl="1"/>
            <a:endParaRPr lang="en-US"/>
          </a:p>
        </p:txBody>
      </p:sp>
      <p:grpSp>
        <p:nvGrpSpPr>
          <p:cNvPr id="2" name="Group 162"/>
          <p:cNvGrpSpPr>
            <a:grpSpLocks/>
          </p:cNvGrpSpPr>
          <p:nvPr/>
        </p:nvGrpSpPr>
        <p:grpSpPr bwMode="auto">
          <a:xfrm>
            <a:off x="6040438" y="1371600"/>
            <a:ext cx="2493962" cy="1157288"/>
            <a:chOff x="3517" y="864"/>
            <a:chExt cx="1571" cy="72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517" y="864"/>
              <a:ext cx="596" cy="729"/>
              <a:chOff x="343" y="681"/>
              <a:chExt cx="596" cy="729"/>
            </a:xfrm>
          </p:grpSpPr>
          <p:sp>
            <p:nvSpPr>
              <p:cNvPr id="364550" name="Freeform 6"/>
              <p:cNvSpPr>
                <a:spLocks noChangeAspect="1"/>
              </p:cNvSpPr>
              <p:nvPr/>
            </p:nvSpPr>
            <p:spPr bwMode="auto">
              <a:xfrm>
                <a:off x="600" y="885"/>
                <a:ext cx="81" cy="5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51" name="Text Box 7"/>
              <p:cNvSpPr txBox="1">
                <a:spLocks noChangeArrowheads="1"/>
              </p:cNvSpPr>
              <p:nvPr/>
            </p:nvSpPr>
            <p:spPr bwMode="auto">
              <a:xfrm>
                <a:off x="343" y="681"/>
                <a:ext cx="596" cy="23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Thread</a:t>
                </a:r>
              </a:p>
            </p:txBody>
          </p:sp>
        </p:grpSp>
        <p:sp>
          <p:nvSpPr>
            <p:cNvPr id="364552" name="Rectangle 8"/>
            <p:cNvSpPr>
              <a:spLocks noChangeArrowheads="1"/>
            </p:cNvSpPr>
            <p:nvPr/>
          </p:nvSpPr>
          <p:spPr bwMode="auto">
            <a:xfrm>
              <a:off x="4205" y="1161"/>
              <a:ext cx="883" cy="366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>
                  <a:latin typeface="Arial Narrow" pitchFamily="34" charset="0"/>
                </a:rPr>
                <a:t>per-thread</a:t>
              </a:r>
              <a:br>
                <a:rPr lang="en-US">
                  <a:latin typeface="Arial Narrow" pitchFamily="34" charset="0"/>
                </a:rPr>
              </a:br>
              <a:r>
                <a:rPr lang="en-US">
                  <a:latin typeface="Arial Narrow" pitchFamily="34" charset="0"/>
                </a:rPr>
                <a:t>local memory</a:t>
              </a:r>
            </a:p>
          </p:txBody>
        </p:sp>
        <p:sp>
          <p:nvSpPr>
            <p:cNvPr id="364553" name="Line 9"/>
            <p:cNvSpPr>
              <a:spLocks noChangeShapeType="1"/>
            </p:cNvSpPr>
            <p:nvPr/>
          </p:nvSpPr>
          <p:spPr bwMode="auto">
            <a:xfrm>
              <a:off x="3838" y="1344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6019800" y="2747963"/>
            <a:ext cx="2857500" cy="1443037"/>
            <a:chOff x="3480" y="1920"/>
            <a:chExt cx="1800" cy="909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480" y="2129"/>
              <a:ext cx="688" cy="700"/>
              <a:chOff x="967" y="1678"/>
              <a:chExt cx="688" cy="700"/>
            </a:xfrm>
          </p:grpSpPr>
          <p:sp>
            <p:nvSpPr>
              <p:cNvPr id="364556" name="Text Box 12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/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364558" name="Freeform 14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59" name="Freeform 15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60" name="Freeform 16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61" name="Freeform 17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62" name="Freeform 18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63" name="Freeform 19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64" name="Freeform 20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65" name="Freeform 21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66" name="Freeform 22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67" name="Freeform 23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68" name="Freeform 24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64569" name="Text Box 25"/>
            <p:cNvSpPr txBox="1">
              <a:spLocks noChangeArrowheads="1"/>
            </p:cNvSpPr>
            <p:nvPr/>
          </p:nvSpPr>
          <p:spPr bwMode="auto">
            <a:xfrm>
              <a:off x="3570" y="1920"/>
              <a:ext cx="508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Block</a:t>
              </a:r>
            </a:p>
          </p:txBody>
        </p:sp>
        <p:sp>
          <p:nvSpPr>
            <p:cNvPr id="364570" name="Rectangle 26"/>
            <p:cNvSpPr>
              <a:spLocks noChangeArrowheads="1"/>
            </p:cNvSpPr>
            <p:nvPr/>
          </p:nvSpPr>
          <p:spPr bwMode="auto">
            <a:xfrm>
              <a:off x="4549" y="2214"/>
              <a:ext cx="731" cy="530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>
                  <a:latin typeface="Arial Narrow" pitchFamily="34" charset="0"/>
                </a:rPr>
                <a:t>per-block</a:t>
              </a:r>
              <a:br>
                <a:rPr lang="en-US">
                  <a:latin typeface="Arial Narrow" pitchFamily="34" charset="0"/>
                </a:rPr>
              </a:br>
              <a:r>
                <a:rPr lang="en-US">
                  <a:latin typeface="Arial Narrow" pitchFamily="34" charset="0"/>
                </a:rPr>
                <a:t>shared</a:t>
              </a:r>
            </a:p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>
                  <a:latin typeface="Arial Narrow" pitchFamily="34" charset="0"/>
                </a:rPr>
                <a:t>memory</a:t>
              </a: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4171" y="2289"/>
              <a:ext cx="369" cy="380"/>
              <a:chOff x="977" y="1849"/>
              <a:chExt cx="369" cy="380"/>
            </a:xfrm>
          </p:grpSpPr>
          <p:sp>
            <p:nvSpPr>
              <p:cNvPr id="364572" name="Line 28"/>
              <p:cNvSpPr>
                <a:spLocks noChangeShapeType="1"/>
              </p:cNvSpPr>
              <p:nvPr/>
            </p:nvSpPr>
            <p:spPr bwMode="auto">
              <a:xfrm>
                <a:off x="977" y="203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73" name="Line 29"/>
              <p:cNvSpPr>
                <a:spLocks noChangeShapeType="1"/>
              </p:cNvSpPr>
              <p:nvPr/>
            </p:nvSpPr>
            <p:spPr bwMode="auto">
              <a:xfrm>
                <a:off x="977" y="1975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74" name="Line 30"/>
              <p:cNvSpPr>
                <a:spLocks noChangeShapeType="1"/>
              </p:cNvSpPr>
              <p:nvPr/>
            </p:nvSpPr>
            <p:spPr bwMode="auto">
              <a:xfrm>
                <a:off x="977" y="1912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75" name="Line 31"/>
              <p:cNvSpPr>
                <a:spLocks noChangeShapeType="1"/>
              </p:cNvSpPr>
              <p:nvPr/>
            </p:nvSpPr>
            <p:spPr bwMode="auto">
              <a:xfrm>
                <a:off x="977" y="2102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76" name="Line 32"/>
              <p:cNvSpPr>
                <a:spLocks noChangeShapeType="1"/>
              </p:cNvSpPr>
              <p:nvPr/>
            </p:nvSpPr>
            <p:spPr bwMode="auto">
              <a:xfrm>
                <a:off x="977" y="2165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77" name="Line 33"/>
              <p:cNvSpPr>
                <a:spLocks noChangeShapeType="1"/>
              </p:cNvSpPr>
              <p:nvPr/>
            </p:nvSpPr>
            <p:spPr bwMode="auto">
              <a:xfrm>
                <a:off x="977" y="184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78" name="Line 34"/>
              <p:cNvSpPr>
                <a:spLocks noChangeShapeType="1"/>
              </p:cNvSpPr>
              <p:nvPr/>
            </p:nvSpPr>
            <p:spPr bwMode="auto">
              <a:xfrm>
                <a:off x="977" y="222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4580" name="Text Box 36"/>
          <p:cNvSpPr txBox="1">
            <a:spLocks noChangeArrowheads="1"/>
          </p:cNvSpPr>
          <p:nvPr/>
        </p:nvSpPr>
        <p:spPr bwMode="auto">
          <a:xfrm>
            <a:off x="5116513" y="4424363"/>
            <a:ext cx="113188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Kernel 0</a:t>
            </a:r>
          </a:p>
        </p:txBody>
      </p:sp>
      <p:sp>
        <p:nvSpPr>
          <p:cNvPr id="364583" name="Text Box 39"/>
          <p:cNvSpPr txBox="1">
            <a:spLocks noChangeArrowheads="1"/>
          </p:cNvSpPr>
          <p:nvPr/>
        </p:nvSpPr>
        <p:spPr bwMode="auto">
          <a:xfrm>
            <a:off x="5976938" y="5053013"/>
            <a:ext cx="5016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. . .</a:t>
            </a:r>
          </a:p>
        </p:txBody>
      </p:sp>
      <p:sp>
        <p:nvSpPr>
          <p:cNvPr id="364640" name="Rectangle 96"/>
          <p:cNvSpPr>
            <a:spLocks noChangeArrowheads="1"/>
          </p:cNvSpPr>
          <p:nvPr/>
        </p:nvSpPr>
        <p:spPr bwMode="auto">
          <a:xfrm>
            <a:off x="7954963" y="4703763"/>
            <a:ext cx="1112837" cy="2078037"/>
          </a:xfrm>
          <a:prstGeom prst="rect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>
                <a:latin typeface="Arial Narrow" pitchFamily="34" charset="0"/>
              </a:rPr>
              <a:t>per-device</a:t>
            </a:r>
            <a:br>
              <a:rPr lang="en-US">
                <a:latin typeface="Arial Narrow" pitchFamily="34" charset="0"/>
              </a:rPr>
            </a:br>
            <a:r>
              <a:rPr lang="en-US">
                <a:latin typeface="Arial Narrow" pitchFamily="34" charset="0"/>
              </a:rPr>
              <a:t>global</a:t>
            </a:r>
          </a:p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>
                <a:latin typeface="Arial Narrow" pitchFamily="34" charset="0"/>
              </a:rPr>
              <a:t>memory</a:t>
            </a:r>
          </a:p>
        </p:txBody>
      </p:sp>
      <p:grpSp>
        <p:nvGrpSpPr>
          <p:cNvPr id="8" name="Group 163"/>
          <p:cNvGrpSpPr>
            <a:grpSpLocks/>
          </p:cNvGrpSpPr>
          <p:nvPr/>
        </p:nvGrpSpPr>
        <p:grpSpPr bwMode="auto">
          <a:xfrm>
            <a:off x="5105400" y="5942013"/>
            <a:ext cx="2236788" cy="833437"/>
            <a:chOff x="2160" y="3695"/>
            <a:chExt cx="1409" cy="525"/>
          </a:xfrm>
        </p:grpSpPr>
        <p:sp>
          <p:nvSpPr>
            <p:cNvPr id="364642" name="Rectangle 98"/>
            <p:cNvSpPr>
              <a:spLocks noChangeArrowheads="1"/>
            </p:cNvSpPr>
            <p:nvPr/>
          </p:nvSpPr>
          <p:spPr bwMode="auto">
            <a:xfrm>
              <a:off x="2160" y="3695"/>
              <a:ext cx="1409" cy="525"/>
            </a:xfrm>
            <a:prstGeom prst="rect">
              <a:avLst/>
            </a:prstGeom>
            <a:noFill/>
            <a:ln w="28575" algn="ctr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43" name="Text Box 99"/>
            <p:cNvSpPr txBox="1">
              <a:spLocks noChangeArrowheads="1"/>
            </p:cNvSpPr>
            <p:nvPr/>
          </p:nvSpPr>
          <p:spPr bwMode="auto">
            <a:xfrm>
              <a:off x="2709" y="3897"/>
              <a:ext cx="316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. . .</a:t>
              </a:r>
            </a:p>
          </p:txBody>
        </p:sp>
        <p:grpSp>
          <p:nvGrpSpPr>
            <p:cNvPr id="9" name="Group 100"/>
            <p:cNvGrpSpPr>
              <a:grpSpLocks/>
            </p:cNvGrpSpPr>
            <p:nvPr/>
          </p:nvGrpSpPr>
          <p:grpSpPr bwMode="auto">
            <a:xfrm>
              <a:off x="2223" y="3738"/>
              <a:ext cx="490" cy="440"/>
              <a:chOff x="967" y="1678"/>
              <a:chExt cx="688" cy="700"/>
            </a:xfrm>
          </p:grpSpPr>
          <p:sp>
            <p:nvSpPr>
              <p:cNvPr id="364645" name="Text Box 101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/>
              </a:p>
            </p:txBody>
          </p:sp>
          <p:grpSp>
            <p:nvGrpSpPr>
              <p:cNvPr id="10" name="Group 102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364647" name="Freeform 103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48" name="Freeform 104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49" name="Freeform 105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50" name="Freeform 106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51" name="Freeform 107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52" name="Freeform 108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53" name="Freeform 109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54" name="Freeform 110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55" name="Freeform 111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56" name="Freeform 112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57" name="Freeform 113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128"/>
            <p:cNvGrpSpPr>
              <a:grpSpLocks/>
            </p:cNvGrpSpPr>
            <p:nvPr/>
          </p:nvGrpSpPr>
          <p:grpSpPr bwMode="auto">
            <a:xfrm>
              <a:off x="3024" y="3738"/>
              <a:ext cx="490" cy="440"/>
              <a:chOff x="967" y="1678"/>
              <a:chExt cx="688" cy="700"/>
            </a:xfrm>
          </p:grpSpPr>
          <p:sp>
            <p:nvSpPr>
              <p:cNvPr id="364673" name="Text Box 129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/>
              </a:p>
            </p:txBody>
          </p:sp>
          <p:grpSp>
            <p:nvGrpSpPr>
              <p:cNvPr id="12" name="Group 130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364675" name="Freeform 131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76" name="Freeform 132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77" name="Freeform 133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78" name="Freeform 134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79" name="Freeform 135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80" name="Freeform 136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81" name="Freeform 137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82" name="Freeform 138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83" name="Freeform 139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84" name="Freeform 140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85" name="Freeform 141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4700" name="Text Box 156"/>
          <p:cNvSpPr txBox="1">
            <a:spLocks noChangeArrowheads="1"/>
          </p:cNvSpPr>
          <p:nvPr/>
        </p:nvSpPr>
        <p:spPr bwMode="auto">
          <a:xfrm>
            <a:off x="5116513" y="5646738"/>
            <a:ext cx="1131887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</a:rPr>
              <a:t>Kernel 1</a:t>
            </a:r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7361238" y="5149850"/>
            <a:ext cx="58578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7361238" y="6359525"/>
            <a:ext cx="58578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164"/>
          <p:cNvGrpSpPr>
            <a:grpSpLocks/>
          </p:cNvGrpSpPr>
          <p:nvPr/>
        </p:nvGrpSpPr>
        <p:grpSpPr bwMode="auto">
          <a:xfrm>
            <a:off x="5105400" y="4729163"/>
            <a:ext cx="2236788" cy="833437"/>
            <a:chOff x="2160" y="3695"/>
            <a:chExt cx="1409" cy="525"/>
          </a:xfrm>
        </p:grpSpPr>
        <p:sp>
          <p:nvSpPr>
            <p:cNvPr id="364709" name="Rectangle 165"/>
            <p:cNvSpPr>
              <a:spLocks noChangeArrowheads="1"/>
            </p:cNvSpPr>
            <p:nvPr/>
          </p:nvSpPr>
          <p:spPr bwMode="auto">
            <a:xfrm>
              <a:off x="2160" y="3695"/>
              <a:ext cx="1409" cy="525"/>
            </a:xfrm>
            <a:prstGeom prst="rect">
              <a:avLst/>
            </a:prstGeom>
            <a:noFill/>
            <a:ln w="28575" algn="ctr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10" name="Text Box 166"/>
            <p:cNvSpPr txBox="1">
              <a:spLocks noChangeArrowheads="1"/>
            </p:cNvSpPr>
            <p:nvPr/>
          </p:nvSpPr>
          <p:spPr bwMode="auto">
            <a:xfrm>
              <a:off x="2709" y="3897"/>
              <a:ext cx="316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. . .</a:t>
              </a:r>
            </a:p>
          </p:txBody>
        </p:sp>
        <p:grpSp>
          <p:nvGrpSpPr>
            <p:cNvPr id="14" name="Group 167"/>
            <p:cNvGrpSpPr>
              <a:grpSpLocks/>
            </p:cNvGrpSpPr>
            <p:nvPr/>
          </p:nvGrpSpPr>
          <p:grpSpPr bwMode="auto">
            <a:xfrm>
              <a:off x="2223" y="3738"/>
              <a:ext cx="490" cy="440"/>
              <a:chOff x="967" y="1678"/>
              <a:chExt cx="688" cy="700"/>
            </a:xfrm>
          </p:grpSpPr>
          <p:sp>
            <p:nvSpPr>
              <p:cNvPr id="364712" name="Text Box 168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/>
              </a:p>
            </p:txBody>
          </p:sp>
          <p:grpSp>
            <p:nvGrpSpPr>
              <p:cNvPr id="15" name="Group 169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364714" name="Freeform 170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15" name="Freeform 171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16" name="Freeform 172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17" name="Freeform 173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18" name="Freeform 174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19" name="Freeform 175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20" name="Freeform 176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21" name="Freeform 177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22" name="Freeform 178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23" name="Freeform 179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24" name="Freeform 180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81"/>
            <p:cNvGrpSpPr>
              <a:grpSpLocks/>
            </p:cNvGrpSpPr>
            <p:nvPr/>
          </p:nvGrpSpPr>
          <p:grpSpPr bwMode="auto">
            <a:xfrm>
              <a:off x="3024" y="3738"/>
              <a:ext cx="490" cy="440"/>
              <a:chOff x="967" y="1678"/>
              <a:chExt cx="688" cy="700"/>
            </a:xfrm>
          </p:grpSpPr>
          <p:sp>
            <p:nvSpPr>
              <p:cNvPr id="364726" name="Text Box 182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/>
              </a:p>
            </p:txBody>
          </p:sp>
          <p:grpSp>
            <p:nvGrpSpPr>
              <p:cNvPr id="17" name="Group 183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364728" name="Freeform 184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29" name="Freeform 185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30" name="Freeform 186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31" name="Freeform 187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32" name="Freeform 188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33" name="Freeform 189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34" name="Freeform 190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35" name="Freeform 191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36" name="Freeform 192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37" name="Freeform 193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38" name="Freeform 194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Model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CUDA virtualizes the physical hardware</a:t>
            </a:r>
          </a:p>
          <a:p>
            <a:pPr lvl="1"/>
            <a:r>
              <a:rPr lang="en-US" dirty="0" smtClean="0"/>
              <a:t>thread is a virtualized scalar processor	(registers, PC, state)</a:t>
            </a:r>
          </a:p>
          <a:p>
            <a:pPr lvl="1"/>
            <a:r>
              <a:rPr lang="en-US" dirty="0" smtClean="0"/>
              <a:t>block is a virtualized multiprocessor	(threads, shared </a:t>
            </a:r>
            <a:r>
              <a:rPr lang="en-US" dirty="0" err="1" smtClean="0"/>
              <a:t>mem</a:t>
            </a:r>
            <a:r>
              <a:rPr lang="en-US" dirty="0" smtClean="0"/>
              <a:t>.)</a:t>
            </a:r>
          </a:p>
          <a:p>
            <a:endParaRPr lang="en-US" dirty="0" smtClean="0"/>
          </a:p>
          <a:p>
            <a:r>
              <a:rPr lang="en-US" dirty="0" smtClean="0"/>
              <a:t>Scheduled onto physical hardware without pre-emption</a:t>
            </a:r>
          </a:p>
          <a:p>
            <a:pPr lvl="1"/>
            <a:r>
              <a:rPr lang="en-US" dirty="0" smtClean="0"/>
              <a:t>threads/blocks launch &amp; run to completion</a:t>
            </a:r>
          </a:p>
          <a:p>
            <a:pPr lvl="1"/>
            <a:r>
              <a:rPr lang="en-US" dirty="0" smtClean="0"/>
              <a:t>blocks should be independent</a:t>
            </a:r>
          </a:p>
        </p:txBody>
      </p:sp>
      <p:grpSp>
        <p:nvGrpSpPr>
          <p:cNvPr id="4" name="Group 197"/>
          <p:cNvGrpSpPr/>
          <p:nvPr/>
        </p:nvGrpSpPr>
        <p:grpSpPr>
          <a:xfrm>
            <a:off x="1485900" y="1219200"/>
            <a:ext cx="6172200" cy="1295400"/>
            <a:chOff x="152400" y="3352800"/>
            <a:chExt cx="6172200" cy="1295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" y="3352800"/>
              <a:ext cx="6172200" cy="12954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1546" y="3708113"/>
              <a:ext cx="8451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• • •</a:t>
              </a:r>
              <a:endParaRPr lang="en-US" sz="3200" dirty="0"/>
            </a:p>
          </p:txBody>
        </p:sp>
        <p:grpSp>
          <p:nvGrpSpPr>
            <p:cNvPr id="7" name="Group 163"/>
            <p:cNvGrpSpPr/>
            <p:nvPr/>
          </p:nvGrpSpPr>
          <p:grpSpPr>
            <a:xfrm>
              <a:off x="3809998" y="3429000"/>
              <a:ext cx="2438400" cy="1143000"/>
              <a:chOff x="3733798" y="3276600"/>
              <a:chExt cx="2438400" cy="114300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733798" y="3276600"/>
                <a:ext cx="2438400" cy="1143000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3809999" y="3352800"/>
                <a:ext cx="1295399" cy="990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68580" tIns="34290" rIns="68580" bIns="34290" anchor="t"/>
              <a:lstStyle/>
              <a:p>
                <a:pPr algn="ctr">
                  <a:defRPr/>
                </a:pPr>
                <a:r>
                  <a:rPr lang="en-US" dirty="0" smtClean="0">
                    <a:latin typeface="Arial Narrow" pitchFamily="34" charset="0"/>
                  </a:rPr>
                  <a:t>Block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 bwMode="auto">
              <a:xfrm>
                <a:off x="5181598" y="3352800"/>
                <a:ext cx="914400" cy="9906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68580" tIns="34290" rIns="68580" bIns="34290" anchor="t"/>
              <a:lstStyle/>
              <a:p>
                <a:pPr algn="ctr">
                  <a:defRPr/>
                </a:pPr>
                <a:r>
                  <a:rPr lang="en-US" dirty="0" smtClean="0">
                    <a:latin typeface="Arial Narrow" pitchFamily="34" charset="0"/>
                  </a:rPr>
                  <a:t>Memory</a:t>
                </a:r>
              </a:p>
            </p:txBody>
          </p:sp>
          <p:grpSp>
            <p:nvGrpSpPr>
              <p:cNvPr id="8" name="Group 167"/>
              <p:cNvGrpSpPr/>
              <p:nvPr/>
            </p:nvGrpSpPr>
            <p:grpSpPr>
              <a:xfrm>
                <a:off x="4114800" y="3733800"/>
                <a:ext cx="685800" cy="582091"/>
                <a:chOff x="4191000" y="5029200"/>
                <a:chExt cx="685800" cy="582091"/>
              </a:xfrm>
            </p:grpSpPr>
            <p:sp>
              <p:nvSpPr>
                <p:cNvPr id="28" name="Freeform 14"/>
                <p:cNvSpPr>
                  <a:spLocks/>
                </p:cNvSpPr>
                <p:nvPr/>
              </p:nvSpPr>
              <p:spPr bwMode="auto">
                <a:xfrm>
                  <a:off x="4191000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15"/>
                <p:cNvSpPr>
                  <a:spLocks/>
                </p:cNvSpPr>
                <p:nvPr/>
              </p:nvSpPr>
              <p:spPr bwMode="auto">
                <a:xfrm>
                  <a:off x="4249067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16"/>
                <p:cNvSpPr>
                  <a:spLocks/>
                </p:cNvSpPr>
                <p:nvPr/>
              </p:nvSpPr>
              <p:spPr bwMode="auto">
                <a:xfrm>
                  <a:off x="4307134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17"/>
                <p:cNvSpPr>
                  <a:spLocks/>
                </p:cNvSpPr>
                <p:nvPr/>
              </p:nvSpPr>
              <p:spPr bwMode="auto">
                <a:xfrm>
                  <a:off x="4365201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18"/>
                <p:cNvSpPr>
                  <a:spLocks/>
                </p:cNvSpPr>
                <p:nvPr/>
              </p:nvSpPr>
              <p:spPr bwMode="auto">
                <a:xfrm>
                  <a:off x="4423268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19"/>
                <p:cNvSpPr>
                  <a:spLocks/>
                </p:cNvSpPr>
                <p:nvPr/>
              </p:nvSpPr>
              <p:spPr bwMode="auto">
                <a:xfrm>
                  <a:off x="4480579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0"/>
                <p:cNvSpPr>
                  <a:spLocks/>
                </p:cNvSpPr>
                <p:nvPr/>
              </p:nvSpPr>
              <p:spPr bwMode="auto">
                <a:xfrm>
                  <a:off x="4537890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1"/>
                <p:cNvSpPr>
                  <a:spLocks/>
                </p:cNvSpPr>
                <p:nvPr/>
              </p:nvSpPr>
              <p:spPr bwMode="auto">
                <a:xfrm>
                  <a:off x="4595201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2"/>
                <p:cNvSpPr>
                  <a:spLocks/>
                </p:cNvSpPr>
                <p:nvPr/>
              </p:nvSpPr>
              <p:spPr bwMode="auto">
                <a:xfrm>
                  <a:off x="4652512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23"/>
                <p:cNvSpPr>
                  <a:spLocks/>
                </p:cNvSpPr>
                <p:nvPr/>
              </p:nvSpPr>
              <p:spPr bwMode="auto">
                <a:xfrm>
                  <a:off x="4709823" y="5029200"/>
                  <a:ext cx="109667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24"/>
                <p:cNvSpPr>
                  <a:spLocks/>
                </p:cNvSpPr>
                <p:nvPr/>
              </p:nvSpPr>
              <p:spPr bwMode="auto">
                <a:xfrm>
                  <a:off x="4766376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79"/>
            <p:cNvGrpSpPr/>
            <p:nvPr/>
          </p:nvGrpSpPr>
          <p:grpSpPr>
            <a:xfrm>
              <a:off x="228599" y="3429000"/>
              <a:ext cx="2438400" cy="1143000"/>
              <a:chOff x="152399" y="3276600"/>
              <a:chExt cx="2438400" cy="11430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2399" y="3276600"/>
                <a:ext cx="2438400" cy="1143000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228600" y="3352800"/>
                <a:ext cx="1295399" cy="990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68580" tIns="34290" rIns="68580" bIns="34290" anchor="t"/>
              <a:lstStyle/>
              <a:p>
                <a:pPr algn="ctr">
                  <a:defRPr/>
                </a:pPr>
                <a:r>
                  <a:rPr lang="en-US" dirty="0" smtClean="0">
                    <a:latin typeface="Arial Narrow" pitchFamily="34" charset="0"/>
                  </a:rPr>
                  <a:t>Block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600199" y="3352800"/>
                <a:ext cx="914400" cy="9906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68580" tIns="34290" rIns="68580" bIns="34290" anchor="t"/>
              <a:lstStyle/>
              <a:p>
                <a:pPr algn="ctr">
                  <a:defRPr/>
                </a:pPr>
                <a:r>
                  <a:rPr lang="en-US" dirty="0" smtClean="0">
                    <a:latin typeface="Arial Narrow" pitchFamily="34" charset="0"/>
                  </a:rPr>
                  <a:t>Memory</a:t>
                </a:r>
              </a:p>
            </p:txBody>
          </p:sp>
          <p:grpSp>
            <p:nvGrpSpPr>
              <p:cNvPr id="27" name="Group 183"/>
              <p:cNvGrpSpPr/>
              <p:nvPr/>
            </p:nvGrpSpPr>
            <p:grpSpPr>
              <a:xfrm>
                <a:off x="533400" y="3733800"/>
                <a:ext cx="685800" cy="582091"/>
                <a:chOff x="4191000" y="5029200"/>
                <a:chExt cx="685800" cy="582091"/>
              </a:xfrm>
            </p:grpSpPr>
            <p:sp>
              <p:nvSpPr>
                <p:cNvPr id="13" name="Freeform 14"/>
                <p:cNvSpPr>
                  <a:spLocks/>
                </p:cNvSpPr>
                <p:nvPr/>
              </p:nvSpPr>
              <p:spPr bwMode="auto">
                <a:xfrm>
                  <a:off x="4191000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15"/>
                <p:cNvSpPr>
                  <a:spLocks/>
                </p:cNvSpPr>
                <p:nvPr/>
              </p:nvSpPr>
              <p:spPr bwMode="auto">
                <a:xfrm>
                  <a:off x="4249067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6"/>
                <p:cNvSpPr>
                  <a:spLocks/>
                </p:cNvSpPr>
                <p:nvPr/>
              </p:nvSpPr>
              <p:spPr bwMode="auto">
                <a:xfrm>
                  <a:off x="4307134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7"/>
                <p:cNvSpPr>
                  <a:spLocks/>
                </p:cNvSpPr>
                <p:nvPr/>
              </p:nvSpPr>
              <p:spPr bwMode="auto">
                <a:xfrm>
                  <a:off x="4365201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8"/>
                <p:cNvSpPr>
                  <a:spLocks/>
                </p:cNvSpPr>
                <p:nvPr/>
              </p:nvSpPr>
              <p:spPr bwMode="auto">
                <a:xfrm>
                  <a:off x="4423268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19"/>
                <p:cNvSpPr>
                  <a:spLocks/>
                </p:cNvSpPr>
                <p:nvPr/>
              </p:nvSpPr>
              <p:spPr bwMode="auto">
                <a:xfrm>
                  <a:off x="4480579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0"/>
                <p:cNvSpPr>
                  <a:spLocks/>
                </p:cNvSpPr>
                <p:nvPr/>
              </p:nvSpPr>
              <p:spPr bwMode="auto">
                <a:xfrm>
                  <a:off x="4537890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1"/>
                <p:cNvSpPr>
                  <a:spLocks/>
                </p:cNvSpPr>
                <p:nvPr/>
              </p:nvSpPr>
              <p:spPr bwMode="auto">
                <a:xfrm>
                  <a:off x="4595201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2"/>
                <p:cNvSpPr>
                  <a:spLocks/>
                </p:cNvSpPr>
                <p:nvPr/>
              </p:nvSpPr>
              <p:spPr bwMode="auto">
                <a:xfrm>
                  <a:off x="4652512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3"/>
                <p:cNvSpPr>
                  <a:spLocks/>
                </p:cNvSpPr>
                <p:nvPr/>
              </p:nvSpPr>
              <p:spPr bwMode="auto">
                <a:xfrm>
                  <a:off x="4709823" y="5029200"/>
                  <a:ext cx="109667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4"/>
                <p:cNvSpPr>
                  <a:spLocks/>
                </p:cNvSpPr>
                <p:nvPr/>
              </p:nvSpPr>
              <p:spPr bwMode="auto">
                <a:xfrm>
                  <a:off x="4766376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ounded Rectangle 38"/>
          <p:cNvSpPr/>
          <p:nvPr/>
        </p:nvSpPr>
        <p:spPr bwMode="auto">
          <a:xfrm>
            <a:off x="1524000" y="2971800"/>
            <a:ext cx="6096000" cy="6858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anchor="ctr"/>
          <a:lstStyle/>
          <a:p>
            <a:pPr algn="ctr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Global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584775"/>
          </a:xfrm>
        </p:spPr>
        <p:txBody>
          <a:bodyPr/>
          <a:lstStyle/>
          <a:p>
            <a:r>
              <a:rPr lang="en-US" dirty="0" smtClean="0"/>
              <a:t>Thread = virtualized scalar processor</a:t>
            </a:r>
            <a:endParaRPr lang="en-US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Independent thread of execution</a:t>
            </a:r>
          </a:p>
          <a:p>
            <a:pPr lvl="1"/>
            <a:r>
              <a:rPr lang="en-US"/>
              <a:t>has its own PC, variables (registers), processor state, etc.</a:t>
            </a:r>
          </a:p>
          <a:p>
            <a:pPr lvl="1"/>
            <a:r>
              <a:rPr lang="en-US"/>
              <a:t>no implication about how threads are scheduled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CUDA threads might be </a:t>
            </a:r>
            <a:r>
              <a:rPr lang="en-US">
                <a:solidFill>
                  <a:schemeClr val="accent2"/>
                </a:solidFill>
              </a:rPr>
              <a:t>physical</a:t>
            </a:r>
            <a:r>
              <a:rPr lang="en-US"/>
              <a:t> threads</a:t>
            </a:r>
          </a:p>
          <a:p>
            <a:pPr lvl="1"/>
            <a:r>
              <a:rPr lang="en-US"/>
              <a:t>as on NVIDIA GPUs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CUDA threads might be </a:t>
            </a:r>
            <a:r>
              <a:rPr lang="en-US">
                <a:solidFill>
                  <a:schemeClr val="accent2"/>
                </a:solidFill>
              </a:rPr>
              <a:t>virtual</a:t>
            </a:r>
            <a:r>
              <a:rPr lang="en-US"/>
              <a:t> threads</a:t>
            </a:r>
          </a:p>
          <a:p>
            <a:pPr lvl="1"/>
            <a:r>
              <a:rPr lang="en-US"/>
              <a:t>might pick 1 block = 1 physical thread on multicore CPU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= virtualized multiprocessor </a:t>
            </a:r>
            <a:endParaRPr lang="en-US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Provides programmer flexibility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freely choose processors to fit data</a:t>
            </a:r>
          </a:p>
          <a:p>
            <a:pPr lvl="1"/>
            <a:r>
              <a:rPr lang="en-US" dirty="0"/>
              <a:t>freely customize for each kernel launch</a:t>
            </a:r>
          </a:p>
          <a:p>
            <a:endParaRPr lang="en-US" dirty="0"/>
          </a:p>
          <a:p>
            <a:r>
              <a:rPr lang="en-US" dirty="0"/>
              <a:t>Thread block = a (data) </a:t>
            </a:r>
            <a:r>
              <a:rPr lang="en-US" dirty="0">
                <a:solidFill>
                  <a:schemeClr val="accent2"/>
                </a:solidFill>
              </a:rPr>
              <a:t>parallel task</a:t>
            </a:r>
          </a:p>
          <a:p>
            <a:pPr lvl="1"/>
            <a:r>
              <a:rPr lang="en-US" dirty="0"/>
              <a:t>all blocks in kernel have the same entry point</a:t>
            </a:r>
          </a:p>
          <a:p>
            <a:pPr lvl="1"/>
            <a:r>
              <a:rPr lang="en-US" dirty="0"/>
              <a:t>but may execute any code they want</a:t>
            </a:r>
          </a:p>
          <a:p>
            <a:endParaRPr lang="en-US" dirty="0"/>
          </a:p>
          <a:p>
            <a:r>
              <a:rPr lang="en-US" dirty="0"/>
              <a:t>Thread blocks of kernel must be </a:t>
            </a:r>
            <a:r>
              <a:rPr lang="en-US" dirty="0">
                <a:solidFill>
                  <a:schemeClr val="accent2"/>
                </a:solidFill>
              </a:rPr>
              <a:t>independent</a:t>
            </a:r>
            <a:r>
              <a:rPr lang="en-US" dirty="0"/>
              <a:t> tasks</a:t>
            </a:r>
          </a:p>
          <a:p>
            <a:pPr lvl="1"/>
            <a:r>
              <a:rPr lang="en-US" dirty="0"/>
              <a:t>program valid for </a:t>
            </a:r>
            <a:r>
              <a:rPr lang="en-US" i="1" dirty="0"/>
              <a:t>any interleaving</a:t>
            </a:r>
            <a:r>
              <a:rPr lang="en-US" dirty="0"/>
              <a:t> of block executions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7"/>
          <p:cNvGrpSpPr/>
          <p:nvPr/>
        </p:nvGrpSpPr>
        <p:grpSpPr>
          <a:xfrm>
            <a:off x="1295400" y="1219200"/>
            <a:ext cx="6172200" cy="1295400"/>
            <a:chOff x="152400" y="3352800"/>
            <a:chExt cx="6172200" cy="1295400"/>
          </a:xfrm>
        </p:grpSpPr>
        <p:sp>
          <p:nvSpPr>
            <p:cNvPr id="162" name="Rounded Rectangle 161"/>
            <p:cNvSpPr/>
            <p:nvPr/>
          </p:nvSpPr>
          <p:spPr>
            <a:xfrm>
              <a:off x="152400" y="3352800"/>
              <a:ext cx="6172200" cy="12954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831546" y="3708113"/>
              <a:ext cx="8451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• • •</a:t>
              </a:r>
              <a:endParaRPr lang="en-US" sz="3200" dirty="0"/>
            </a:p>
          </p:txBody>
        </p:sp>
        <p:grpSp>
          <p:nvGrpSpPr>
            <p:cNvPr id="8" name="Group 163"/>
            <p:cNvGrpSpPr/>
            <p:nvPr/>
          </p:nvGrpSpPr>
          <p:grpSpPr>
            <a:xfrm>
              <a:off x="3809998" y="3429000"/>
              <a:ext cx="2438400" cy="1143000"/>
              <a:chOff x="3733798" y="3276600"/>
              <a:chExt cx="2438400" cy="1143000"/>
            </a:xfrm>
          </p:grpSpPr>
          <p:sp>
            <p:nvSpPr>
              <p:cNvPr id="165" name="Rounded Rectangle 164"/>
              <p:cNvSpPr/>
              <p:nvPr/>
            </p:nvSpPr>
            <p:spPr>
              <a:xfrm>
                <a:off x="3733798" y="3276600"/>
                <a:ext cx="2438400" cy="1143000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ed Rectangle 165"/>
              <p:cNvSpPr/>
              <p:nvPr/>
            </p:nvSpPr>
            <p:spPr bwMode="auto">
              <a:xfrm>
                <a:off x="3809999" y="3352800"/>
                <a:ext cx="1295399" cy="990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68580" tIns="34290" rIns="68580" bIns="34290" anchor="t"/>
              <a:lstStyle/>
              <a:p>
                <a:pPr algn="ctr">
                  <a:defRPr/>
                </a:pPr>
                <a:r>
                  <a:rPr lang="en-US" dirty="0" smtClean="0">
                    <a:latin typeface="Arial Narrow" pitchFamily="34" charset="0"/>
                  </a:rPr>
                  <a:t>Processor</a:t>
                </a:r>
              </a:p>
            </p:txBody>
          </p:sp>
          <p:sp>
            <p:nvSpPr>
              <p:cNvPr id="167" name="Rounded Rectangle 166"/>
              <p:cNvSpPr/>
              <p:nvPr/>
            </p:nvSpPr>
            <p:spPr bwMode="auto">
              <a:xfrm>
                <a:off x="5181598" y="3352800"/>
                <a:ext cx="914400" cy="9906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68580" tIns="34290" rIns="68580" bIns="34290" anchor="t"/>
              <a:lstStyle/>
              <a:p>
                <a:pPr algn="ctr">
                  <a:defRPr/>
                </a:pPr>
                <a:r>
                  <a:rPr lang="en-US" dirty="0" smtClean="0">
                    <a:latin typeface="Arial Narrow" pitchFamily="34" charset="0"/>
                  </a:rPr>
                  <a:t>Memory</a:t>
                </a:r>
              </a:p>
            </p:txBody>
          </p:sp>
          <p:grpSp>
            <p:nvGrpSpPr>
              <p:cNvPr id="9" name="Group 167"/>
              <p:cNvGrpSpPr/>
              <p:nvPr/>
            </p:nvGrpSpPr>
            <p:grpSpPr>
              <a:xfrm>
                <a:off x="4114800" y="3733800"/>
                <a:ext cx="685800" cy="582091"/>
                <a:chOff x="4191000" y="5029200"/>
                <a:chExt cx="685800" cy="582091"/>
              </a:xfrm>
            </p:grpSpPr>
            <p:sp>
              <p:nvSpPr>
                <p:cNvPr id="169" name="Freeform 14"/>
                <p:cNvSpPr>
                  <a:spLocks/>
                </p:cNvSpPr>
                <p:nvPr/>
              </p:nvSpPr>
              <p:spPr bwMode="auto">
                <a:xfrm>
                  <a:off x="4191000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15"/>
                <p:cNvSpPr>
                  <a:spLocks/>
                </p:cNvSpPr>
                <p:nvPr/>
              </p:nvSpPr>
              <p:spPr bwMode="auto">
                <a:xfrm>
                  <a:off x="4249067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16"/>
                <p:cNvSpPr>
                  <a:spLocks/>
                </p:cNvSpPr>
                <p:nvPr/>
              </p:nvSpPr>
              <p:spPr bwMode="auto">
                <a:xfrm>
                  <a:off x="4307134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17"/>
                <p:cNvSpPr>
                  <a:spLocks/>
                </p:cNvSpPr>
                <p:nvPr/>
              </p:nvSpPr>
              <p:spPr bwMode="auto">
                <a:xfrm>
                  <a:off x="4365201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18"/>
                <p:cNvSpPr>
                  <a:spLocks/>
                </p:cNvSpPr>
                <p:nvPr/>
              </p:nvSpPr>
              <p:spPr bwMode="auto">
                <a:xfrm>
                  <a:off x="4423268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19"/>
                <p:cNvSpPr>
                  <a:spLocks/>
                </p:cNvSpPr>
                <p:nvPr/>
              </p:nvSpPr>
              <p:spPr bwMode="auto">
                <a:xfrm>
                  <a:off x="4480579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20"/>
                <p:cNvSpPr>
                  <a:spLocks/>
                </p:cNvSpPr>
                <p:nvPr/>
              </p:nvSpPr>
              <p:spPr bwMode="auto">
                <a:xfrm>
                  <a:off x="4537890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21"/>
                <p:cNvSpPr>
                  <a:spLocks/>
                </p:cNvSpPr>
                <p:nvPr/>
              </p:nvSpPr>
              <p:spPr bwMode="auto">
                <a:xfrm>
                  <a:off x="4595201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22"/>
                <p:cNvSpPr>
                  <a:spLocks/>
                </p:cNvSpPr>
                <p:nvPr/>
              </p:nvSpPr>
              <p:spPr bwMode="auto">
                <a:xfrm>
                  <a:off x="4652512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23"/>
                <p:cNvSpPr>
                  <a:spLocks/>
                </p:cNvSpPr>
                <p:nvPr/>
              </p:nvSpPr>
              <p:spPr bwMode="auto">
                <a:xfrm>
                  <a:off x="4709823" y="5029200"/>
                  <a:ext cx="109667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24"/>
                <p:cNvSpPr>
                  <a:spLocks/>
                </p:cNvSpPr>
                <p:nvPr/>
              </p:nvSpPr>
              <p:spPr bwMode="auto">
                <a:xfrm>
                  <a:off x="4766376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179"/>
            <p:cNvGrpSpPr/>
            <p:nvPr/>
          </p:nvGrpSpPr>
          <p:grpSpPr>
            <a:xfrm>
              <a:off x="228599" y="3429000"/>
              <a:ext cx="2438400" cy="1143000"/>
              <a:chOff x="152399" y="3276600"/>
              <a:chExt cx="2438400" cy="1143000"/>
            </a:xfrm>
          </p:grpSpPr>
          <p:sp>
            <p:nvSpPr>
              <p:cNvPr id="181" name="Rounded Rectangle 180"/>
              <p:cNvSpPr/>
              <p:nvPr/>
            </p:nvSpPr>
            <p:spPr>
              <a:xfrm>
                <a:off x="152399" y="3276600"/>
                <a:ext cx="2438400" cy="1143000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ounded Rectangle 181"/>
              <p:cNvSpPr/>
              <p:nvPr/>
            </p:nvSpPr>
            <p:spPr bwMode="auto">
              <a:xfrm>
                <a:off x="228600" y="3352800"/>
                <a:ext cx="1295399" cy="9906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68580" tIns="34290" rIns="68580" bIns="34290" anchor="t"/>
              <a:lstStyle/>
              <a:p>
                <a:pPr algn="ctr">
                  <a:defRPr/>
                </a:pPr>
                <a:r>
                  <a:rPr lang="en-US" dirty="0" smtClean="0">
                    <a:latin typeface="Arial Narrow" pitchFamily="34" charset="0"/>
                  </a:rPr>
                  <a:t>Processor</a:t>
                </a:r>
              </a:p>
            </p:txBody>
          </p:sp>
          <p:sp>
            <p:nvSpPr>
              <p:cNvPr id="183" name="Rounded Rectangle 182"/>
              <p:cNvSpPr/>
              <p:nvPr/>
            </p:nvSpPr>
            <p:spPr bwMode="auto">
              <a:xfrm>
                <a:off x="1600199" y="3352800"/>
                <a:ext cx="914400" cy="9906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68580" tIns="34290" rIns="68580" bIns="34290" anchor="t"/>
              <a:lstStyle/>
              <a:p>
                <a:pPr algn="ctr">
                  <a:defRPr/>
                </a:pPr>
                <a:r>
                  <a:rPr lang="en-US" dirty="0" smtClean="0">
                    <a:latin typeface="Arial Narrow" pitchFamily="34" charset="0"/>
                  </a:rPr>
                  <a:t>Memory</a:t>
                </a:r>
              </a:p>
            </p:txBody>
          </p:sp>
          <p:grpSp>
            <p:nvGrpSpPr>
              <p:cNvPr id="11" name="Group 183"/>
              <p:cNvGrpSpPr/>
              <p:nvPr/>
            </p:nvGrpSpPr>
            <p:grpSpPr>
              <a:xfrm>
                <a:off x="533400" y="3733800"/>
                <a:ext cx="685800" cy="582091"/>
                <a:chOff x="4191000" y="5029200"/>
                <a:chExt cx="685800" cy="582091"/>
              </a:xfrm>
            </p:grpSpPr>
            <p:sp>
              <p:nvSpPr>
                <p:cNvPr id="185" name="Freeform 14"/>
                <p:cNvSpPr>
                  <a:spLocks/>
                </p:cNvSpPr>
                <p:nvPr/>
              </p:nvSpPr>
              <p:spPr bwMode="auto">
                <a:xfrm>
                  <a:off x="4191000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15"/>
                <p:cNvSpPr>
                  <a:spLocks/>
                </p:cNvSpPr>
                <p:nvPr/>
              </p:nvSpPr>
              <p:spPr bwMode="auto">
                <a:xfrm>
                  <a:off x="4249067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16"/>
                <p:cNvSpPr>
                  <a:spLocks/>
                </p:cNvSpPr>
                <p:nvPr/>
              </p:nvSpPr>
              <p:spPr bwMode="auto">
                <a:xfrm>
                  <a:off x="4307134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17"/>
                <p:cNvSpPr>
                  <a:spLocks/>
                </p:cNvSpPr>
                <p:nvPr/>
              </p:nvSpPr>
              <p:spPr bwMode="auto">
                <a:xfrm>
                  <a:off x="4365201" y="5029200"/>
                  <a:ext cx="111180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18"/>
                <p:cNvSpPr>
                  <a:spLocks/>
                </p:cNvSpPr>
                <p:nvPr/>
              </p:nvSpPr>
              <p:spPr bwMode="auto">
                <a:xfrm>
                  <a:off x="4423268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19"/>
                <p:cNvSpPr>
                  <a:spLocks/>
                </p:cNvSpPr>
                <p:nvPr/>
              </p:nvSpPr>
              <p:spPr bwMode="auto">
                <a:xfrm>
                  <a:off x="4480579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20"/>
                <p:cNvSpPr>
                  <a:spLocks/>
                </p:cNvSpPr>
                <p:nvPr/>
              </p:nvSpPr>
              <p:spPr bwMode="auto">
                <a:xfrm>
                  <a:off x="4537890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21"/>
                <p:cNvSpPr>
                  <a:spLocks/>
                </p:cNvSpPr>
                <p:nvPr/>
              </p:nvSpPr>
              <p:spPr bwMode="auto">
                <a:xfrm>
                  <a:off x="4595201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22"/>
                <p:cNvSpPr>
                  <a:spLocks/>
                </p:cNvSpPr>
                <p:nvPr/>
              </p:nvSpPr>
              <p:spPr bwMode="auto">
                <a:xfrm>
                  <a:off x="4652512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23"/>
                <p:cNvSpPr>
                  <a:spLocks/>
                </p:cNvSpPr>
                <p:nvPr/>
              </p:nvSpPr>
              <p:spPr bwMode="auto">
                <a:xfrm>
                  <a:off x="4709823" y="5029200"/>
                  <a:ext cx="109667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24"/>
                <p:cNvSpPr>
                  <a:spLocks/>
                </p:cNvSpPr>
                <p:nvPr/>
              </p:nvSpPr>
              <p:spPr bwMode="auto">
                <a:xfrm>
                  <a:off x="4766376" y="5029200"/>
                  <a:ext cx="110424" cy="582091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 type="none" w="sm" len="med"/>
                  <a:tailEnd type="triangle" w="sm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6" name="Rounded Rectangle 195"/>
          <p:cNvSpPr/>
          <p:nvPr/>
        </p:nvSpPr>
        <p:spPr bwMode="auto">
          <a:xfrm>
            <a:off x="1371600" y="2971800"/>
            <a:ext cx="6096000" cy="6858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anchor="ctr"/>
          <a:lstStyle/>
          <a:p>
            <a:pPr algn="ctr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Global Memory</a:t>
            </a:r>
          </a:p>
        </p:txBody>
      </p:sp>
      <p:sp>
        <p:nvSpPr>
          <p:cNvPr id="79" name="Title 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</a:t>
            </a:r>
            <a:r>
              <a:rPr lang="en-US" dirty="0" err="1" smtClean="0"/>
              <a:t>Manycore</a:t>
            </a:r>
            <a:r>
              <a:rPr lang="en-US" dirty="0" smtClean="0"/>
              <a:t> Chip</a:t>
            </a:r>
            <a:endParaRPr lang="en-US" dirty="0"/>
          </a:p>
        </p:txBody>
      </p:sp>
      <p:sp>
        <p:nvSpPr>
          <p:cNvPr id="80" name="Text Placeholder 79"/>
          <p:cNvSpPr>
            <a:spLocks noGrp="1"/>
          </p:cNvSpPr>
          <p:nvPr>
            <p:ph type="body" sz="half" idx="1"/>
          </p:nvPr>
        </p:nvSpPr>
        <p:spPr>
          <a:xfrm>
            <a:off x="457200" y="4419600"/>
            <a:ext cx="8229600" cy="1968500"/>
          </a:xfrm>
        </p:spPr>
        <p:txBody>
          <a:bodyPr/>
          <a:lstStyle/>
          <a:p>
            <a:r>
              <a:rPr lang="en-US" dirty="0" smtClean="0"/>
              <a:t>Many processors each supporting </a:t>
            </a:r>
            <a:r>
              <a:rPr lang="en-US" dirty="0" smtClean="0">
                <a:solidFill>
                  <a:schemeClr val="accent2"/>
                </a:solidFill>
              </a:rPr>
              <a:t>many hardware threads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On-chip memory </a:t>
            </a:r>
            <a:r>
              <a:rPr lang="en-US" dirty="0" smtClean="0"/>
              <a:t>near processors  (cache, RAM, or both)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Shared global memory </a:t>
            </a:r>
            <a:r>
              <a:rPr lang="en-US" dirty="0" smtClean="0"/>
              <a:t>space  (external DRAM)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Blocks must be independent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Any possible interleaving of blocks should be valid</a:t>
            </a:r>
          </a:p>
          <a:p>
            <a:pPr lvl="1"/>
            <a:r>
              <a:rPr lang="en-US"/>
              <a:t>presumed to run to completion without pre-emption</a:t>
            </a:r>
          </a:p>
          <a:p>
            <a:pPr lvl="1"/>
            <a:r>
              <a:rPr lang="en-US"/>
              <a:t>can run in any order … concurrently OR sequentially</a:t>
            </a:r>
          </a:p>
          <a:p>
            <a:endParaRPr lang="en-US"/>
          </a:p>
          <a:p>
            <a:r>
              <a:rPr lang="en-US"/>
              <a:t>Blocks may coordinate but not synchronize</a:t>
            </a:r>
          </a:p>
          <a:p>
            <a:pPr lvl="1"/>
            <a:r>
              <a:rPr lang="en-US"/>
              <a:t>shared queue pointer: </a:t>
            </a:r>
            <a:r>
              <a:rPr lang="en-US">
                <a:solidFill>
                  <a:srgbClr val="A0FF05"/>
                </a:solidFill>
              </a:rPr>
              <a:t>OK</a:t>
            </a:r>
          </a:p>
          <a:p>
            <a:pPr lvl="1"/>
            <a:r>
              <a:rPr lang="en-US"/>
              <a:t>shared lock: </a:t>
            </a:r>
            <a:r>
              <a:rPr lang="en-US">
                <a:solidFill>
                  <a:srgbClr val="FF0000"/>
                </a:solidFill>
              </a:rPr>
              <a:t>BAD </a:t>
            </a:r>
            <a:r>
              <a:rPr lang="en-US"/>
              <a:t>… can easily deadlock</a:t>
            </a: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r>
              <a:rPr lang="en-US"/>
              <a:t>Independence requirement gives </a:t>
            </a:r>
            <a:r>
              <a:rPr lang="en-US">
                <a:solidFill>
                  <a:schemeClr val="accent2"/>
                </a:solidFill>
              </a:rPr>
              <a:t>scalability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Parallel Reduction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Summing up a sequence with 1 thread:</a:t>
            </a:r>
          </a:p>
          <a:p>
            <a:pPr lvl="1">
              <a:buFontTx/>
              <a:buNone/>
            </a:pPr>
            <a:r>
              <a:rPr lang="en-US">
                <a:latin typeface="Courier New" pitchFamily="49" charset="0"/>
              </a:rPr>
              <a:t>	int sum = 0;</a:t>
            </a:r>
          </a:p>
          <a:p>
            <a:pPr lvl="1">
              <a:buFontTx/>
              <a:buNone/>
            </a:pPr>
            <a:r>
              <a:rPr lang="en-US">
                <a:latin typeface="Courier New" pitchFamily="49" charset="0"/>
              </a:rPr>
              <a:t>	for(int i=0; i&lt;N; ++i)  sum += x[i];</a:t>
            </a:r>
          </a:p>
          <a:p>
            <a:pPr lvl="1"/>
            <a:endParaRPr lang="en-US"/>
          </a:p>
          <a:p>
            <a:r>
              <a:rPr lang="en-US"/>
              <a:t>Parallel reduction builds a summation tree</a:t>
            </a:r>
          </a:p>
          <a:p>
            <a:pPr lvl="1"/>
            <a:r>
              <a:rPr lang="en-US"/>
              <a:t>each thread holds 1 element</a:t>
            </a:r>
          </a:p>
          <a:p>
            <a:pPr lvl="1"/>
            <a:r>
              <a:rPr lang="en-US"/>
              <a:t>stepwise partial sums</a:t>
            </a:r>
          </a:p>
          <a:p>
            <a:pPr lvl="1"/>
            <a:r>
              <a:rPr lang="en-US"/>
              <a:t>N threads need log N steps</a:t>
            </a:r>
          </a:p>
          <a:p>
            <a:pPr lvl="1"/>
            <a:endParaRPr lang="en-US"/>
          </a:p>
          <a:p>
            <a:pPr lvl="1"/>
            <a:r>
              <a:rPr lang="en-US"/>
              <a:t>one possible approach:</a:t>
            </a:r>
            <a:br>
              <a:rPr lang="en-US"/>
            </a:br>
            <a:r>
              <a:rPr lang="en-US"/>
              <a:t>Butterfly pattern</a:t>
            </a:r>
          </a:p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3733800"/>
            <a:ext cx="3581400" cy="381000"/>
            <a:chOff x="720" y="912"/>
            <a:chExt cx="2256" cy="240"/>
          </a:xfrm>
        </p:grpSpPr>
        <p:sp>
          <p:nvSpPr>
            <p:cNvPr id="347141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42" name="Rectangle 6"/>
            <p:cNvSpPr>
              <a:spLocks noChangeArrowheads="1"/>
            </p:cNvSpPr>
            <p:nvPr/>
          </p:nvSpPr>
          <p:spPr bwMode="auto">
            <a:xfrm>
              <a:off x="1008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43" name="Rectangle 7"/>
            <p:cNvSpPr>
              <a:spLocks noChangeArrowheads="1"/>
            </p:cNvSpPr>
            <p:nvPr/>
          </p:nvSpPr>
          <p:spPr bwMode="auto">
            <a:xfrm>
              <a:off x="1296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44" name="Rectangle 8"/>
            <p:cNvSpPr>
              <a:spLocks noChangeArrowheads="1"/>
            </p:cNvSpPr>
            <p:nvPr/>
          </p:nvSpPr>
          <p:spPr bwMode="auto">
            <a:xfrm>
              <a:off x="1584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45" name="Rectangle 9"/>
            <p:cNvSpPr>
              <a:spLocks noChangeArrowheads="1"/>
            </p:cNvSpPr>
            <p:nvPr/>
          </p:nvSpPr>
          <p:spPr bwMode="auto">
            <a:xfrm>
              <a:off x="1872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46" name="Rectangle 10"/>
            <p:cNvSpPr>
              <a:spLocks noChangeArrowheads="1"/>
            </p:cNvSpPr>
            <p:nvPr/>
          </p:nvSpPr>
          <p:spPr bwMode="auto">
            <a:xfrm>
              <a:off x="2160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47" name="Rectangle 11"/>
            <p:cNvSpPr>
              <a:spLocks noChangeArrowheads="1"/>
            </p:cNvSpPr>
            <p:nvPr/>
          </p:nvSpPr>
          <p:spPr bwMode="auto">
            <a:xfrm>
              <a:off x="2448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48" name="Rectangle 12"/>
            <p:cNvSpPr>
              <a:spLocks noChangeArrowheads="1"/>
            </p:cNvSpPr>
            <p:nvPr/>
          </p:nvSpPr>
          <p:spPr bwMode="auto">
            <a:xfrm>
              <a:off x="2736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486400" y="4648200"/>
            <a:ext cx="3581400" cy="381000"/>
            <a:chOff x="720" y="1488"/>
            <a:chExt cx="2256" cy="240"/>
          </a:xfrm>
        </p:grpSpPr>
        <p:sp>
          <p:nvSpPr>
            <p:cNvPr id="347150" name="Rectangle 14"/>
            <p:cNvSpPr>
              <a:spLocks noChangeArrowheads="1"/>
            </p:cNvSpPr>
            <p:nvPr/>
          </p:nvSpPr>
          <p:spPr bwMode="auto">
            <a:xfrm>
              <a:off x="720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51" name="Rectangle 15"/>
            <p:cNvSpPr>
              <a:spLocks noChangeArrowheads="1"/>
            </p:cNvSpPr>
            <p:nvPr/>
          </p:nvSpPr>
          <p:spPr bwMode="auto">
            <a:xfrm>
              <a:off x="1008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52" name="Rectangle 16"/>
            <p:cNvSpPr>
              <a:spLocks noChangeArrowheads="1"/>
            </p:cNvSpPr>
            <p:nvPr/>
          </p:nvSpPr>
          <p:spPr bwMode="auto">
            <a:xfrm>
              <a:off x="1296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53" name="Rectangle 17"/>
            <p:cNvSpPr>
              <a:spLocks noChangeArrowheads="1"/>
            </p:cNvSpPr>
            <p:nvPr/>
          </p:nvSpPr>
          <p:spPr bwMode="auto">
            <a:xfrm>
              <a:off x="1584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54" name="Rectangle 18"/>
            <p:cNvSpPr>
              <a:spLocks noChangeArrowheads="1"/>
            </p:cNvSpPr>
            <p:nvPr/>
          </p:nvSpPr>
          <p:spPr bwMode="auto">
            <a:xfrm>
              <a:off x="1872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55" name="Rectangle 19"/>
            <p:cNvSpPr>
              <a:spLocks noChangeArrowheads="1"/>
            </p:cNvSpPr>
            <p:nvPr/>
          </p:nvSpPr>
          <p:spPr bwMode="auto">
            <a:xfrm>
              <a:off x="2160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56" name="Rectangle 20"/>
            <p:cNvSpPr>
              <a:spLocks noChangeArrowheads="1"/>
            </p:cNvSpPr>
            <p:nvPr/>
          </p:nvSpPr>
          <p:spPr bwMode="auto">
            <a:xfrm>
              <a:off x="2448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57" name="Rectangle 21"/>
            <p:cNvSpPr>
              <a:spLocks noChangeArrowheads="1"/>
            </p:cNvSpPr>
            <p:nvPr/>
          </p:nvSpPr>
          <p:spPr bwMode="auto">
            <a:xfrm>
              <a:off x="2736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7158" name="AutoShape 22"/>
          <p:cNvCxnSpPr>
            <a:cxnSpLocks noChangeShapeType="1"/>
            <a:stCxn id="347141" idx="2"/>
            <a:endCxn id="347154" idx="0"/>
          </p:cNvCxnSpPr>
          <p:nvPr/>
        </p:nvCxnSpPr>
        <p:spPr bwMode="auto">
          <a:xfrm>
            <a:off x="5676900" y="4114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59" name="AutoShape 23"/>
          <p:cNvCxnSpPr>
            <a:cxnSpLocks noChangeShapeType="1"/>
            <a:stCxn id="347142" idx="2"/>
            <a:endCxn id="347155" idx="0"/>
          </p:cNvCxnSpPr>
          <p:nvPr/>
        </p:nvCxnSpPr>
        <p:spPr bwMode="auto">
          <a:xfrm>
            <a:off x="6134100" y="4114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60" name="AutoShape 24"/>
          <p:cNvCxnSpPr>
            <a:cxnSpLocks noChangeShapeType="1"/>
            <a:stCxn id="347143" idx="2"/>
            <a:endCxn id="347156" idx="0"/>
          </p:cNvCxnSpPr>
          <p:nvPr/>
        </p:nvCxnSpPr>
        <p:spPr bwMode="auto">
          <a:xfrm>
            <a:off x="6591300" y="4114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61" name="AutoShape 25"/>
          <p:cNvCxnSpPr>
            <a:cxnSpLocks noChangeShapeType="1"/>
            <a:stCxn id="347144" idx="2"/>
            <a:endCxn id="347157" idx="0"/>
          </p:cNvCxnSpPr>
          <p:nvPr/>
        </p:nvCxnSpPr>
        <p:spPr bwMode="auto">
          <a:xfrm>
            <a:off x="7048500" y="4114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62" name="AutoShape 26"/>
          <p:cNvCxnSpPr>
            <a:cxnSpLocks noChangeShapeType="1"/>
            <a:stCxn id="347145" idx="2"/>
            <a:endCxn id="347150" idx="0"/>
          </p:cNvCxnSpPr>
          <p:nvPr/>
        </p:nvCxnSpPr>
        <p:spPr bwMode="auto">
          <a:xfrm flipH="1">
            <a:off x="5676900" y="4114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63" name="AutoShape 27"/>
          <p:cNvCxnSpPr>
            <a:cxnSpLocks noChangeShapeType="1"/>
            <a:stCxn id="347146" idx="2"/>
            <a:endCxn id="347151" idx="0"/>
          </p:cNvCxnSpPr>
          <p:nvPr/>
        </p:nvCxnSpPr>
        <p:spPr bwMode="auto">
          <a:xfrm flipH="1">
            <a:off x="6134100" y="4114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64" name="AutoShape 28"/>
          <p:cNvCxnSpPr>
            <a:cxnSpLocks noChangeShapeType="1"/>
            <a:stCxn id="347147" idx="2"/>
            <a:endCxn id="347152" idx="0"/>
          </p:cNvCxnSpPr>
          <p:nvPr/>
        </p:nvCxnSpPr>
        <p:spPr bwMode="auto">
          <a:xfrm flipH="1">
            <a:off x="6591300" y="4114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65" name="AutoShape 29"/>
          <p:cNvCxnSpPr>
            <a:cxnSpLocks noChangeShapeType="1"/>
            <a:stCxn id="347148" idx="2"/>
            <a:endCxn id="347153" idx="0"/>
          </p:cNvCxnSpPr>
          <p:nvPr/>
        </p:nvCxnSpPr>
        <p:spPr bwMode="auto">
          <a:xfrm flipH="1">
            <a:off x="7048500" y="4114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486400" y="5562600"/>
            <a:ext cx="3581400" cy="381000"/>
            <a:chOff x="720" y="2112"/>
            <a:chExt cx="2256" cy="240"/>
          </a:xfrm>
        </p:grpSpPr>
        <p:sp>
          <p:nvSpPr>
            <p:cNvPr id="347167" name="Rectangle 31"/>
            <p:cNvSpPr>
              <a:spLocks noChangeArrowheads="1"/>
            </p:cNvSpPr>
            <p:nvPr/>
          </p:nvSpPr>
          <p:spPr bwMode="auto">
            <a:xfrm>
              <a:off x="720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68" name="Rectangle 32"/>
            <p:cNvSpPr>
              <a:spLocks noChangeArrowheads="1"/>
            </p:cNvSpPr>
            <p:nvPr/>
          </p:nvSpPr>
          <p:spPr bwMode="auto">
            <a:xfrm>
              <a:off x="1008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69" name="Rectangle 33"/>
            <p:cNvSpPr>
              <a:spLocks noChangeArrowheads="1"/>
            </p:cNvSpPr>
            <p:nvPr/>
          </p:nvSpPr>
          <p:spPr bwMode="auto">
            <a:xfrm>
              <a:off x="1296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0" name="Rectangle 34"/>
            <p:cNvSpPr>
              <a:spLocks noChangeArrowheads="1"/>
            </p:cNvSpPr>
            <p:nvPr/>
          </p:nvSpPr>
          <p:spPr bwMode="auto">
            <a:xfrm>
              <a:off x="1584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1" name="Rectangle 35"/>
            <p:cNvSpPr>
              <a:spLocks noChangeArrowheads="1"/>
            </p:cNvSpPr>
            <p:nvPr/>
          </p:nvSpPr>
          <p:spPr bwMode="auto">
            <a:xfrm>
              <a:off x="1872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2" name="Rectangle 36"/>
            <p:cNvSpPr>
              <a:spLocks noChangeArrowheads="1"/>
            </p:cNvSpPr>
            <p:nvPr/>
          </p:nvSpPr>
          <p:spPr bwMode="auto">
            <a:xfrm>
              <a:off x="2160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3" name="Rectangle 37"/>
            <p:cNvSpPr>
              <a:spLocks noChangeArrowheads="1"/>
            </p:cNvSpPr>
            <p:nvPr/>
          </p:nvSpPr>
          <p:spPr bwMode="auto">
            <a:xfrm>
              <a:off x="2448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4" name="Rectangle 38"/>
            <p:cNvSpPr>
              <a:spLocks noChangeArrowheads="1"/>
            </p:cNvSpPr>
            <p:nvPr/>
          </p:nvSpPr>
          <p:spPr bwMode="auto">
            <a:xfrm>
              <a:off x="2736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486400" y="6477000"/>
            <a:ext cx="3581400" cy="381000"/>
            <a:chOff x="720" y="2832"/>
            <a:chExt cx="2256" cy="240"/>
          </a:xfrm>
        </p:grpSpPr>
        <p:sp>
          <p:nvSpPr>
            <p:cNvPr id="347176" name="Rectangle 40"/>
            <p:cNvSpPr>
              <a:spLocks noChangeArrowheads="1"/>
            </p:cNvSpPr>
            <p:nvPr/>
          </p:nvSpPr>
          <p:spPr bwMode="auto">
            <a:xfrm>
              <a:off x="720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7" name="Rectangle 41"/>
            <p:cNvSpPr>
              <a:spLocks noChangeArrowheads="1"/>
            </p:cNvSpPr>
            <p:nvPr/>
          </p:nvSpPr>
          <p:spPr bwMode="auto">
            <a:xfrm>
              <a:off x="1008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8" name="Rectangle 42"/>
            <p:cNvSpPr>
              <a:spLocks noChangeArrowheads="1"/>
            </p:cNvSpPr>
            <p:nvPr/>
          </p:nvSpPr>
          <p:spPr bwMode="auto">
            <a:xfrm>
              <a:off x="1296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79" name="Rectangle 43"/>
            <p:cNvSpPr>
              <a:spLocks noChangeArrowheads="1"/>
            </p:cNvSpPr>
            <p:nvPr/>
          </p:nvSpPr>
          <p:spPr bwMode="auto">
            <a:xfrm>
              <a:off x="1584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80" name="Rectangle 44"/>
            <p:cNvSpPr>
              <a:spLocks noChangeArrowheads="1"/>
            </p:cNvSpPr>
            <p:nvPr/>
          </p:nvSpPr>
          <p:spPr bwMode="auto">
            <a:xfrm>
              <a:off x="1872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81" name="Rectangle 45"/>
            <p:cNvSpPr>
              <a:spLocks noChangeArrowheads="1"/>
            </p:cNvSpPr>
            <p:nvPr/>
          </p:nvSpPr>
          <p:spPr bwMode="auto">
            <a:xfrm>
              <a:off x="2160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82" name="Rectangle 46"/>
            <p:cNvSpPr>
              <a:spLocks noChangeArrowheads="1"/>
            </p:cNvSpPr>
            <p:nvPr/>
          </p:nvSpPr>
          <p:spPr bwMode="auto">
            <a:xfrm>
              <a:off x="2448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83" name="Rectangle 47"/>
            <p:cNvSpPr>
              <a:spLocks noChangeArrowheads="1"/>
            </p:cNvSpPr>
            <p:nvPr/>
          </p:nvSpPr>
          <p:spPr bwMode="auto">
            <a:xfrm>
              <a:off x="2736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7184" name="AutoShape 48"/>
          <p:cNvCxnSpPr>
            <a:cxnSpLocks noChangeShapeType="1"/>
            <a:stCxn id="347156" idx="2"/>
            <a:endCxn id="347171" idx="0"/>
          </p:cNvCxnSpPr>
          <p:nvPr/>
        </p:nvCxnSpPr>
        <p:spPr bwMode="auto">
          <a:xfrm flipH="1">
            <a:off x="75057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85" name="AutoShape 49"/>
          <p:cNvCxnSpPr>
            <a:cxnSpLocks noChangeShapeType="1"/>
            <a:stCxn id="347157" idx="2"/>
            <a:endCxn id="347172" idx="0"/>
          </p:cNvCxnSpPr>
          <p:nvPr/>
        </p:nvCxnSpPr>
        <p:spPr bwMode="auto">
          <a:xfrm flipH="1">
            <a:off x="79629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86" name="AutoShape 50"/>
          <p:cNvCxnSpPr>
            <a:cxnSpLocks noChangeShapeType="1"/>
            <a:stCxn id="347155" idx="2"/>
            <a:endCxn id="347174" idx="0"/>
          </p:cNvCxnSpPr>
          <p:nvPr/>
        </p:nvCxnSpPr>
        <p:spPr bwMode="auto">
          <a:xfrm>
            <a:off x="79629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87" name="AutoShape 51"/>
          <p:cNvCxnSpPr>
            <a:cxnSpLocks noChangeShapeType="1"/>
            <a:stCxn id="347154" idx="2"/>
            <a:endCxn id="347173" idx="0"/>
          </p:cNvCxnSpPr>
          <p:nvPr/>
        </p:nvCxnSpPr>
        <p:spPr bwMode="auto">
          <a:xfrm>
            <a:off x="75057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88" name="AutoShape 52"/>
          <p:cNvCxnSpPr>
            <a:cxnSpLocks noChangeShapeType="1"/>
            <a:stCxn id="347153" idx="2"/>
            <a:endCxn id="347168" idx="0"/>
          </p:cNvCxnSpPr>
          <p:nvPr/>
        </p:nvCxnSpPr>
        <p:spPr bwMode="auto">
          <a:xfrm flipH="1">
            <a:off x="61341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89" name="AutoShape 53"/>
          <p:cNvCxnSpPr>
            <a:cxnSpLocks noChangeShapeType="1"/>
            <a:stCxn id="347152" idx="2"/>
            <a:endCxn id="347167" idx="0"/>
          </p:cNvCxnSpPr>
          <p:nvPr/>
        </p:nvCxnSpPr>
        <p:spPr bwMode="auto">
          <a:xfrm flipH="1">
            <a:off x="56769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90" name="AutoShape 54"/>
          <p:cNvCxnSpPr>
            <a:cxnSpLocks noChangeShapeType="1"/>
            <a:stCxn id="347151" idx="2"/>
            <a:endCxn id="347170" idx="0"/>
          </p:cNvCxnSpPr>
          <p:nvPr/>
        </p:nvCxnSpPr>
        <p:spPr bwMode="auto">
          <a:xfrm>
            <a:off x="61341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91" name="AutoShape 55"/>
          <p:cNvCxnSpPr>
            <a:cxnSpLocks noChangeShapeType="1"/>
            <a:stCxn id="347150" idx="2"/>
            <a:endCxn id="347169" idx="0"/>
          </p:cNvCxnSpPr>
          <p:nvPr/>
        </p:nvCxnSpPr>
        <p:spPr bwMode="auto">
          <a:xfrm>
            <a:off x="56769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92" name="AutoShape 56"/>
          <p:cNvCxnSpPr>
            <a:cxnSpLocks noChangeShapeType="1"/>
            <a:stCxn id="347174" idx="2"/>
            <a:endCxn id="347182" idx="0"/>
          </p:cNvCxnSpPr>
          <p:nvPr/>
        </p:nvCxnSpPr>
        <p:spPr bwMode="auto">
          <a:xfrm flipH="1">
            <a:off x="84201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93" name="AutoShape 57"/>
          <p:cNvCxnSpPr>
            <a:cxnSpLocks noChangeShapeType="1"/>
            <a:stCxn id="347173" idx="2"/>
            <a:endCxn id="347183" idx="0"/>
          </p:cNvCxnSpPr>
          <p:nvPr/>
        </p:nvCxnSpPr>
        <p:spPr bwMode="auto">
          <a:xfrm>
            <a:off x="84201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94" name="AutoShape 58"/>
          <p:cNvCxnSpPr>
            <a:cxnSpLocks noChangeShapeType="1"/>
            <a:stCxn id="347172" idx="2"/>
            <a:endCxn id="347180" idx="0"/>
          </p:cNvCxnSpPr>
          <p:nvPr/>
        </p:nvCxnSpPr>
        <p:spPr bwMode="auto">
          <a:xfrm flipH="1">
            <a:off x="75057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95" name="AutoShape 59"/>
          <p:cNvCxnSpPr>
            <a:cxnSpLocks noChangeShapeType="1"/>
            <a:stCxn id="347171" idx="2"/>
            <a:endCxn id="347181" idx="0"/>
          </p:cNvCxnSpPr>
          <p:nvPr/>
        </p:nvCxnSpPr>
        <p:spPr bwMode="auto">
          <a:xfrm>
            <a:off x="75057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96" name="AutoShape 60"/>
          <p:cNvCxnSpPr>
            <a:cxnSpLocks noChangeShapeType="1"/>
            <a:stCxn id="347170" idx="2"/>
            <a:endCxn id="347178" idx="0"/>
          </p:cNvCxnSpPr>
          <p:nvPr/>
        </p:nvCxnSpPr>
        <p:spPr bwMode="auto">
          <a:xfrm flipH="1">
            <a:off x="65913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97" name="AutoShape 61"/>
          <p:cNvCxnSpPr>
            <a:cxnSpLocks noChangeShapeType="1"/>
            <a:stCxn id="347169" idx="2"/>
            <a:endCxn id="347179" idx="0"/>
          </p:cNvCxnSpPr>
          <p:nvPr/>
        </p:nvCxnSpPr>
        <p:spPr bwMode="auto">
          <a:xfrm>
            <a:off x="65913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98" name="AutoShape 62"/>
          <p:cNvCxnSpPr>
            <a:cxnSpLocks noChangeShapeType="1"/>
            <a:stCxn id="347168" idx="2"/>
            <a:endCxn id="347176" idx="0"/>
          </p:cNvCxnSpPr>
          <p:nvPr/>
        </p:nvCxnSpPr>
        <p:spPr bwMode="auto">
          <a:xfrm flipH="1">
            <a:off x="56769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7199" name="AutoShape 63"/>
          <p:cNvCxnSpPr>
            <a:cxnSpLocks noChangeShapeType="1"/>
            <a:stCxn id="347167" idx="2"/>
            <a:endCxn id="347177" idx="0"/>
          </p:cNvCxnSpPr>
          <p:nvPr/>
        </p:nvCxnSpPr>
        <p:spPr bwMode="auto">
          <a:xfrm>
            <a:off x="56769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Parallel Reduction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Summing up a sequence with 1 thread:</a:t>
            </a:r>
          </a:p>
          <a:p>
            <a:pPr lvl="1">
              <a:buFontTx/>
              <a:buNone/>
            </a:pPr>
            <a:r>
              <a:rPr lang="en-US">
                <a:latin typeface="Courier New" pitchFamily="49" charset="0"/>
              </a:rPr>
              <a:t>	int sum = 0;</a:t>
            </a:r>
          </a:p>
          <a:p>
            <a:pPr lvl="1">
              <a:buFontTx/>
              <a:buNone/>
            </a:pPr>
            <a:r>
              <a:rPr lang="en-US">
                <a:latin typeface="Courier New" pitchFamily="49" charset="0"/>
              </a:rPr>
              <a:t>	for(int i=0; i&lt;N; ++i)  sum += x[i];</a:t>
            </a:r>
          </a:p>
          <a:p>
            <a:pPr lvl="1"/>
            <a:endParaRPr lang="en-US"/>
          </a:p>
          <a:p>
            <a:r>
              <a:rPr lang="en-US"/>
              <a:t>Parallel reduction builds a summation tree</a:t>
            </a:r>
          </a:p>
          <a:p>
            <a:pPr lvl="1"/>
            <a:r>
              <a:rPr lang="en-US"/>
              <a:t>each thread holds 1 element</a:t>
            </a:r>
          </a:p>
          <a:p>
            <a:pPr lvl="1"/>
            <a:r>
              <a:rPr lang="en-US"/>
              <a:t>stepwise partial sums</a:t>
            </a:r>
          </a:p>
          <a:p>
            <a:pPr lvl="1"/>
            <a:r>
              <a:rPr lang="en-US"/>
              <a:t>N threads need log N steps</a:t>
            </a:r>
          </a:p>
          <a:p>
            <a:pPr lvl="1"/>
            <a:endParaRPr lang="en-US"/>
          </a:p>
          <a:p>
            <a:pPr lvl="1"/>
            <a:r>
              <a:rPr lang="en-US"/>
              <a:t>one possible approach:</a:t>
            </a:r>
            <a:br>
              <a:rPr lang="en-US"/>
            </a:br>
            <a:r>
              <a:rPr lang="en-US"/>
              <a:t>Butterfly pattern</a:t>
            </a:r>
          </a:p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3733800"/>
            <a:ext cx="3581400" cy="381000"/>
            <a:chOff x="720" y="912"/>
            <a:chExt cx="2256" cy="240"/>
          </a:xfrm>
        </p:grpSpPr>
        <p:sp>
          <p:nvSpPr>
            <p:cNvPr id="348165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66" name="Rectangle 6"/>
            <p:cNvSpPr>
              <a:spLocks noChangeArrowheads="1"/>
            </p:cNvSpPr>
            <p:nvPr/>
          </p:nvSpPr>
          <p:spPr bwMode="auto">
            <a:xfrm>
              <a:off x="1008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67" name="Rectangle 7"/>
            <p:cNvSpPr>
              <a:spLocks noChangeArrowheads="1"/>
            </p:cNvSpPr>
            <p:nvPr/>
          </p:nvSpPr>
          <p:spPr bwMode="auto">
            <a:xfrm>
              <a:off x="1296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68" name="Rectangle 8"/>
            <p:cNvSpPr>
              <a:spLocks noChangeArrowheads="1"/>
            </p:cNvSpPr>
            <p:nvPr/>
          </p:nvSpPr>
          <p:spPr bwMode="auto">
            <a:xfrm>
              <a:off x="1584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69" name="Rectangle 9"/>
            <p:cNvSpPr>
              <a:spLocks noChangeArrowheads="1"/>
            </p:cNvSpPr>
            <p:nvPr/>
          </p:nvSpPr>
          <p:spPr bwMode="auto">
            <a:xfrm>
              <a:off x="1872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0" name="Rectangle 10"/>
            <p:cNvSpPr>
              <a:spLocks noChangeArrowheads="1"/>
            </p:cNvSpPr>
            <p:nvPr/>
          </p:nvSpPr>
          <p:spPr bwMode="auto">
            <a:xfrm>
              <a:off x="2160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1" name="Rectangle 11"/>
            <p:cNvSpPr>
              <a:spLocks noChangeArrowheads="1"/>
            </p:cNvSpPr>
            <p:nvPr/>
          </p:nvSpPr>
          <p:spPr bwMode="auto">
            <a:xfrm>
              <a:off x="2448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2" name="Rectangle 12"/>
            <p:cNvSpPr>
              <a:spLocks noChangeArrowheads="1"/>
            </p:cNvSpPr>
            <p:nvPr/>
          </p:nvSpPr>
          <p:spPr bwMode="auto">
            <a:xfrm>
              <a:off x="2736" y="9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486400" y="4648200"/>
            <a:ext cx="3581400" cy="381000"/>
            <a:chOff x="720" y="1488"/>
            <a:chExt cx="2256" cy="240"/>
          </a:xfrm>
        </p:grpSpPr>
        <p:sp>
          <p:nvSpPr>
            <p:cNvPr id="348174" name="Rectangle 14"/>
            <p:cNvSpPr>
              <a:spLocks noChangeArrowheads="1"/>
            </p:cNvSpPr>
            <p:nvPr/>
          </p:nvSpPr>
          <p:spPr bwMode="auto">
            <a:xfrm>
              <a:off x="720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5" name="Rectangle 15"/>
            <p:cNvSpPr>
              <a:spLocks noChangeArrowheads="1"/>
            </p:cNvSpPr>
            <p:nvPr/>
          </p:nvSpPr>
          <p:spPr bwMode="auto">
            <a:xfrm>
              <a:off x="1008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6" name="Rectangle 16"/>
            <p:cNvSpPr>
              <a:spLocks noChangeArrowheads="1"/>
            </p:cNvSpPr>
            <p:nvPr/>
          </p:nvSpPr>
          <p:spPr bwMode="auto">
            <a:xfrm>
              <a:off x="1296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7" name="Rectangle 17"/>
            <p:cNvSpPr>
              <a:spLocks noChangeArrowheads="1"/>
            </p:cNvSpPr>
            <p:nvPr/>
          </p:nvSpPr>
          <p:spPr bwMode="auto">
            <a:xfrm>
              <a:off x="1584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8" name="Rectangle 18"/>
            <p:cNvSpPr>
              <a:spLocks noChangeArrowheads="1"/>
            </p:cNvSpPr>
            <p:nvPr/>
          </p:nvSpPr>
          <p:spPr bwMode="auto">
            <a:xfrm>
              <a:off x="1872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79" name="Rectangle 19"/>
            <p:cNvSpPr>
              <a:spLocks noChangeArrowheads="1"/>
            </p:cNvSpPr>
            <p:nvPr/>
          </p:nvSpPr>
          <p:spPr bwMode="auto">
            <a:xfrm>
              <a:off x="2160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80" name="Rectangle 20"/>
            <p:cNvSpPr>
              <a:spLocks noChangeArrowheads="1"/>
            </p:cNvSpPr>
            <p:nvPr/>
          </p:nvSpPr>
          <p:spPr bwMode="auto">
            <a:xfrm>
              <a:off x="2448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81" name="Rectangle 21"/>
            <p:cNvSpPr>
              <a:spLocks noChangeArrowheads="1"/>
            </p:cNvSpPr>
            <p:nvPr/>
          </p:nvSpPr>
          <p:spPr bwMode="auto">
            <a:xfrm>
              <a:off x="2736" y="1488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8182" name="AutoShape 22"/>
          <p:cNvCxnSpPr>
            <a:cxnSpLocks noChangeShapeType="1"/>
            <a:stCxn id="348165" idx="2"/>
            <a:endCxn id="348178" idx="0"/>
          </p:cNvCxnSpPr>
          <p:nvPr/>
        </p:nvCxnSpPr>
        <p:spPr bwMode="auto">
          <a:xfrm>
            <a:off x="5676900" y="4114800"/>
            <a:ext cx="18288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</p:cxnSp>
      <p:cxnSp>
        <p:nvCxnSpPr>
          <p:cNvPr id="348183" name="AutoShape 23"/>
          <p:cNvCxnSpPr>
            <a:cxnSpLocks noChangeShapeType="1"/>
            <a:stCxn id="348166" idx="2"/>
            <a:endCxn id="348179" idx="0"/>
          </p:cNvCxnSpPr>
          <p:nvPr/>
        </p:nvCxnSpPr>
        <p:spPr bwMode="auto">
          <a:xfrm>
            <a:off x="6134100" y="4114800"/>
            <a:ext cx="18288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</p:cxnSp>
      <p:cxnSp>
        <p:nvCxnSpPr>
          <p:cNvPr id="348184" name="AutoShape 24"/>
          <p:cNvCxnSpPr>
            <a:cxnSpLocks noChangeShapeType="1"/>
            <a:stCxn id="348167" idx="2"/>
            <a:endCxn id="348180" idx="0"/>
          </p:cNvCxnSpPr>
          <p:nvPr/>
        </p:nvCxnSpPr>
        <p:spPr bwMode="auto">
          <a:xfrm>
            <a:off x="6591300" y="4114800"/>
            <a:ext cx="18288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</p:cxnSp>
      <p:cxnSp>
        <p:nvCxnSpPr>
          <p:cNvPr id="348185" name="AutoShape 25"/>
          <p:cNvCxnSpPr>
            <a:cxnSpLocks noChangeShapeType="1"/>
            <a:stCxn id="348168" idx="2"/>
            <a:endCxn id="348181" idx="0"/>
          </p:cNvCxnSpPr>
          <p:nvPr/>
        </p:nvCxnSpPr>
        <p:spPr bwMode="auto">
          <a:xfrm>
            <a:off x="7048500" y="4114800"/>
            <a:ext cx="18288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</p:cxnSp>
      <p:cxnSp>
        <p:nvCxnSpPr>
          <p:cNvPr id="348186" name="AutoShape 26"/>
          <p:cNvCxnSpPr>
            <a:cxnSpLocks noChangeShapeType="1"/>
            <a:stCxn id="348169" idx="2"/>
            <a:endCxn id="348174" idx="0"/>
          </p:cNvCxnSpPr>
          <p:nvPr/>
        </p:nvCxnSpPr>
        <p:spPr bwMode="auto">
          <a:xfrm flipH="1">
            <a:off x="5676900" y="4114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187" name="AutoShape 27"/>
          <p:cNvCxnSpPr>
            <a:cxnSpLocks noChangeShapeType="1"/>
            <a:stCxn id="348170" idx="2"/>
            <a:endCxn id="348175" idx="0"/>
          </p:cNvCxnSpPr>
          <p:nvPr/>
        </p:nvCxnSpPr>
        <p:spPr bwMode="auto">
          <a:xfrm flipH="1">
            <a:off x="6134100" y="4114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188" name="AutoShape 28"/>
          <p:cNvCxnSpPr>
            <a:cxnSpLocks noChangeShapeType="1"/>
            <a:stCxn id="348171" idx="2"/>
            <a:endCxn id="348176" idx="0"/>
          </p:cNvCxnSpPr>
          <p:nvPr/>
        </p:nvCxnSpPr>
        <p:spPr bwMode="auto">
          <a:xfrm flipH="1">
            <a:off x="6591300" y="4114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189" name="AutoShape 29"/>
          <p:cNvCxnSpPr>
            <a:cxnSpLocks noChangeShapeType="1"/>
            <a:stCxn id="348172" idx="2"/>
            <a:endCxn id="348177" idx="0"/>
          </p:cNvCxnSpPr>
          <p:nvPr/>
        </p:nvCxnSpPr>
        <p:spPr bwMode="auto">
          <a:xfrm flipH="1">
            <a:off x="7048500" y="4114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486400" y="5562600"/>
            <a:ext cx="3581400" cy="381000"/>
            <a:chOff x="720" y="2112"/>
            <a:chExt cx="2256" cy="240"/>
          </a:xfrm>
        </p:grpSpPr>
        <p:sp>
          <p:nvSpPr>
            <p:cNvPr id="348191" name="Rectangle 31"/>
            <p:cNvSpPr>
              <a:spLocks noChangeArrowheads="1"/>
            </p:cNvSpPr>
            <p:nvPr/>
          </p:nvSpPr>
          <p:spPr bwMode="auto">
            <a:xfrm>
              <a:off x="720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92" name="Rectangle 32"/>
            <p:cNvSpPr>
              <a:spLocks noChangeArrowheads="1"/>
            </p:cNvSpPr>
            <p:nvPr/>
          </p:nvSpPr>
          <p:spPr bwMode="auto">
            <a:xfrm>
              <a:off x="1008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93" name="Rectangle 33"/>
            <p:cNvSpPr>
              <a:spLocks noChangeArrowheads="1"/>
            </p:cNvSpPr>
            <p:nvPr/>
          </p:nvSpPr>
          <p:spPr bwMode="auto">
            <a:xfrm>
              <a:off x="1296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94" name="Rectangle 34"/>
            <p:cNvSpPr>
              <a:spLocks noChangeArrowheads="1"/>
            </p:cNvSpPr>
            <p:nvPr/>
          </p:nvSpPr>
          <p:spPr bwMode="auto">
            <a:xfrm>
              <a:off x="1584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95" name="Rectangle 35"/>
            <p:cNvSpPr>
              <a:spLocks noChangeArrowheads="1"/>
            </p:cNvSpPr>
            <p:nvPr/>
          </p:nvSpPr>
          <p:spPr bwMode="auto">
            <a:xfrm>
              <a:off x="1872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96" name="Rectangle 36"/>
            <p:cNvSpPr>
              <a:spLocks noChangeArrowheads="1"/>
            </p:cNvSpPr>
            <p:nvPr/>
          </p:nvSpPr>
          <p:spPr bwMode="auto">
            <a:xfrm>
              <a:off x="2160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97" name="Rectangle 37"/>
            <p:cNvSpPr>
              <a:spLocks noChangeArrowheads="1"/>
            </p:cNvSpPr>
            <p:nvPr/>
          </p:nvSpPr>
          <p:spPr bwMode="auto">
            <a:xfrm>
              <a:off x="2448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198" name="Rectangle 38"/>
            <p:cNvSpPr>
              <a:spLocks noChangeArrowheads="1"/>
            </p:cNvSpPr>
            <p:nvPr/>
          </p:nvSpPr>
          <p:spPr bwMode="auto">
            <a:xfrm>
              <a:off x="2736" y="211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486400" y="6477000"/>
            <a:ext cx="3581400" cy="381000"/>
            <a:chOff x="720" y="2832"/>
            <a:chExt cx="2256" cy="240"/>
          </a:xfrm>
        </p:grpSpPr>
        <p:sp>
          <p:nvSpPr>
            <p:cNvPr id="348200" name="Rectangle 40"/>
            <p:cNvSpPr>
              <a:spLocks noChangeArrowheads="1"/>
            </p:cNvSpPr>
            <p:nvPr/>
          </p:nvSpPr>
          <p:spPr bwMode="auto">
            <a:xfrm>
              <a:off x="720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1" name="Rectangle 41"/>
            <p:cNvSpPr>
              <a:spLocks noChangeArrowheads="1"/>
            </p:cNvSpPr>
            <p:nvPr/>
          </p:nvSpPr>
          <p:spPr bwMode="auto">
            <a:xfrm>
              <a:off x="1008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2" name="Rectangle 42"/>
            <p:cNvSpPr>
              <a:spLocks noChangeArrowheads="1"/>
            </p:cNvSpPr>
            <p:nvPr/>
          </p:nvSpPr>
          <p:spPr bwMode="auto">
            <a:xfrm>
              <a:off x="1296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3" name="Rectangle 43"/>
            <p:cNvSpPr>
              <a:spLocks noChangeArrowheads="1"/>
            </p:cNvSpPr>
            <p:nvPr/>
          </p:nvSpPr>
          <p:spPr bwMode="auto">
            <a:xfrm>
              <a:off x="1584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4" name="Rectangle 44"/>
            <p:cNvSpPr>
              <a:spLocks noChangeArrowheads="1"/>
            </p:cNvSpPr>
            <p:nvPr/>
          </p:nvSpPr>
          <p:spPr bwMode="auto">
            <a:xfrm>
              <a:off x="1872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5" name="Rectangle 45"/>
            <p:cNvSpPr>
              <a:spLocks noChangeArrowheads="1"/>
            </p:cNvSpPr>
            <p:nvPr/>
          </p:nvSpPr>
          <p:spPr bwMode="auto">
            <a:xfrm>
              <a:off x="2160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6" name="Rectangle 46"/>
            <p:cNvSpPr>
              <a:spLocks noChangeArrowheads="1"/>
            </p:cNvSpPr>
            <p:nvPr/>
          </p:nvSpPr>
          <p:spPr bwMode="auto">
            <a:xfrm>
              <a:off x="2448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07" name="Rectangle 47"/>
            <p:cNvSpPr>
              <a:spLocks noChangeArrowheads="1"/>
            </p:cNvSpPr>
            <p:nvPr/>
          </p:nvSpPr>
          <p:spPr bwMode="auto">
            <a:xfrm>
              <a:off x="2736" y="2832"/>
              <a:ext cx="240" cy="240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8208" name="AutoShape 48"/>
          <p:cNvCxnSpPr>
            <a:cxnSpLocks noChangeShapeType="1"/>
            <a:stCxn id="348180" idx="2"/>
            <a:endCxn id="348195" idx="0"/>
          </p:cNvCxnSpPr>
          <p:nvPr/>
        </p:nvCxnSpPr>
        <p:spPr bwMode="auto">
          <a:xfrm flipH="1">
            <a:off x="75057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209" name="AutoShape 49"/>
          <p:cNvCxnSpPr>
            <a:cxnSpLocks noChangeShapeType="1"/>
            <a:stCxn id="348181" idx="2"/>
            <a:endCxn id="348196" idx="0"/>
          </p:cNvCxnSpPr>
          <p:nvPr/>
        </p:nvCxnSpPr>
        <p:spPr bwMode="auto">
          <a:xfrm flipH="1">
            <a:off x="79629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210" name="AutoShape 50"/>
          <p:cNvCxnSpPr>
            <a:cxnSpLocks noChangeShapeType="1"/>
            <a:stCxn id="348179" idx="2"/>
            <a:endCxn id="348198" idx="0"/>
          </p:cNvCxnSpPr>
          <p:nvPr/>
        </p:nvCxnSpPr>
        <p:spPr bwMode="auto">
          <a:xfrm>
            <a:off x="7962900" y="5029200"/>
            <a:ext cx="9144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</p:cxnSp>
      <p:cxnSp>
        <p:nvCxnSpPr>
          <p:cNvPr id="348211" name="AutoShape 51"/>
          <p:cNvCxnSpPr>
            <a:cxnSpLocks noChangeShapeType="1"/>
            <a:stCxn id="348178" idx="2"/>
            <a:endCxn id="348197" idx="0"/>
          </p:cNvCxnSpPr>
          <p:nvPr/>
        </p:nvCxnSpPr>
        <p:spPr bwMode="auto">
          <a:xfrm>
            <a:off x="7505700" y="5029200"/>
            <a:ext cx="9144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</p:cxnSp>
      <p:cxnSp>
        <p:nvCxnSpPr>
          <p:cNvPr id="348212" name="AutoShape 52"/>
          <p:cNvCxnSpPr>
            <a:cxnSpLocks noChangeShapeType="1"/>
            <a:stCxn id="348177" idx="2"/>
            <a:endCxn id="348192" idx="0"/>
          </p:cNvCxnSpPr>
          <p:nvPr/>
        </p:nvCxnSpPr>
        <p:spPr bwMode="auto">
          <a:xfrm flipH="1">
            <a:off x="61341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213" name="AutoShape 53"/>
          <p:cNvCxnSpPr>
            <a:cxnSpLocks noChangeShapeType="1"/>
            <a:stCxn id="348176" idx="2"/>
            <a:endCxn id="348191" idx="0"/>
          </p:cNvCxnSpPr>
          <p:nvPr/>
        </p:nvCxnSpPr>
        <p:spPr bwMode="auto">
          <a:xfrm flipH="1">
            <a:off x="56769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214" name="AutoShape 54"/>
          <p:cNvCxnSpPr>
            <a:cxnSpLocks noChangeShapeType="1"/>
            <a:stCxn id="348175" idx="2"/>
            <a:endCxn id="348194" idx="0"/>
          </p:cNvCxnSpPr>
          <p:nvPr/>
        </p:nvCxnSpPr>
        <p:spPr bwMode="auto">
          <a:xfrm>
            <a:off x="61341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215" name="AutoShape 55"/>
          <p:cNvCxnSpPr>
            <a:cxnSpLocks noChangeShapeType="1"/>
            <a:stCxn id="348174" idx="2"/>
            <a:endCxn id="348193" idx="0"/>
          </p:cNvCxnSpPr>
          <p:nvPr/>
        </p:nvCxnSpPr>
        <p:spPr bwMode="auto">
          <a:xfrm>
            <a:off x="5676900" y="5029200"/>
            <a:ext cx="914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216" name="AutoShape 56"/>
          <p:cNvCxnSpPr>
            <a:cxnSpLocks noChangeShapeType="1"/>
            <a:stCxn id="348198" idx="2"/>
            <a:endCxn id="348206" idx="0"/>
          </p:cNvCxnSpPr>
          <p:nvPr/>
        </p:nvCxnSpPr>
        <p:spPr bwMode="auto">
          <a:xfrm flipH="1">
            <a:off x="84201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217" name="AutoShape 57"/>
          <p:cNvCxnSpPr>
            <a:cxnSpLocks noChangeShapeType="1"/>
            <a:stCxn id="348197" idx="2"/>
            <a:endCxn id="348207" idx="0"/>
          </p:cNvCxnSpPr>
          <p:nvPr/>
        </p:nvCxnSpPr>
        <p:spPr bwMode="auto">
          <a:xfrm>
            <a:off x="8420100" y="5943600"/>
            <a:ext cx="457200" cy="5334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</p:cxnSp>
      <p:cxnSp>
        <p:nvCxnSpPr>
          <p:cNvPr id="348218" name="AutoShape 58"/>
          <p:cNvCxnSpPr>
            <a:cxnSpLocks noChangeShapeType="1"/>
            <a:stCxn id="348196" idx="2"/>
            <a:endCxn id="348204" idx="0"/>
          </p:cNvCxnSpPr>
          <p:nvPr/>
        </p:nvCxnSpPr>
        <p:spPr bwMode="auto">
          <a:xfrm flipH="1">
            <a:off x="75057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219" name="AutoShape 59"/>
          <p:cNvCxnSpPr>
            <a:cxnSpLocks noChangeShapeType="1"/>
            <a:stCxn id="348195" idx="2"/>
            <a:endCxn id="348205" idx="0"/>
          </p:cNvCxnSpPr>
          <p:nvPr/>
        </p:nvCxnSpPr>
        <p:spPr bwMode="auto">
          <a:xfrm>
            <a:off x="75057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220" name="AutoShape 60"/>
          <p:cNvCxnSpPr>
            <a:cxnSpLocks noChangeShapeType="1"/>
            <a:stCxn id="348194" idx="2"/>
            <a:endCxn id="348202" idx="0"/>
          </p:cNvCxnSpPr>
          <p:nvPr/>
        </p:nvCxnSpPr>
        <p:spPr bwMode="auto">
          <a:xfrm flipH="1">
            <a:off x="65913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221" name="AutoShape 61"/>
          <p:cNvCxnSpPr>
            <a:cxnSpLocks noChangeShapeType="1"/>
            <a:stCxn id="348193" idx="2"/>
            <a:endCxn id="348203" idx="0"/>
          </p:cNvCxnSpPr>
          <p:nvPr/>
        </p:nvCxnSpPr>
        <p:spPr bwMode="auto">
          <a:xfrm>
            <a:off x="65913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222" name="AutoShape 62"/>
          <p:cNvCxnSpPr>
            <a:cxnSpLocks noChangeShapeType="1"/>
            <a:stCxn id="348192" idx="2"/>
            <a:endCxn id="348200" idx="0"/>
          </p:cNvCxnSpPr>
          <p:nvPr/>
        </p:nvCxnSpPr>
        <p:spPr bwMode="auto">
          <a:xfrm flipH="1">
            <a:off x="56769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8223" name="AutoShape 63"/>
          <p:cNvCxnSpPr>
            <a:cxnSpLocks noChangeShapeType="1"/>
            <a:stCxn id="348191" idx="2"/>
            <a:endCxn id="348201" idx="0"/>
          </p:cNvCxnSpPr>
          <p:nvPr/>
        </p:nvCxnSpPr>
        <p:spPr bwMode="auto">
          <a:xfrm>
            <a:off x="5676900" y="5943600"/>
            <a:ext cx="4572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Reduction for 1 Block</a:t>
            </a:r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SzPct val="180000"/>
            </a:pPr>
            <a:r>
              <a:rPr lang="en-US" sz="2000" b="1" dirty="0">
                <a:solidFill>
                  <a:schemeClr val="hlink"/>
                </a:solidFill>
                <a:latin typeface="Courier New" pitchFamily="49" charset="0"/>
              </a:rPr>
              <a:t>// INPUT: Thread </a:t>
            </a:r>
            <a:r>
              <a:rPr lang="en-US" sz="2000" b="1" dirty="0" err="1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Courier New" pitchFamily="49" charset="0"/>
              </a:rPr>
              <a:t> holds value </a:t>
            </a:r>
            <a:r>
              <a:rPr lang="en-US" sz="2000" b="1" dirty="0" err="1">
                <a:solidFill>
                  <a:schemeClr val="hlink"/>
                </a:solidFill>
                <a:latin typeface="Courier New" pitchFamily="49" charset="0"/>
              </a:rPr>
              <a:t>x_i</a:t>
            </a:r>
            <a:endParaRPr lang="en-US" sz="2000" b="1" dirty="0">
              <a:solidFill>
                <a:schemeClr val="hlink"/>
              </a:solidFill>
              <a:latin typeface="Courier New" pitchFamily="49" charset="0"/>
            </a:endParaRPr>
          </a:p>
          <a:p>
            <a:pPr marL="457200" indent="-457200">
              <a:spcBef>
                <a:spcPct val="20000"/>
              </a:spcBef>
              <a:buSzPct val="180000"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457200" indent="-457200">
              <a:spcBef>
                <a:spcPct val="20000"/>
              </a:spcBef>
              <a:buSzPct val="180000"/>
            </a:pP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__shared__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sum[</a:t>
            </a:r>
            <a:r>
              <a:rPr lang="en-US" sz="2000" b="1" dirty="0" err="1">
                <a:latin typeface="Courier New" pitchFamily="49" charset="0"/>
              </a:rPr>
              <a:t>blocksize</a:t>
            </a:r>
            <a:r>
              <a:rPr lang="en-US" sz="2000" b="1" dirty="0">
                <a:latin typeface="Courier New" pitchFamily="49" charset="0"/>
              </a:rPr>
              <a:t>];</a:t>
            </a:r>
          </a:p>
          <a:p>
            <a:pPr marL="457200" indent="-457200">
              <a:spcBef>
                <a:spcPct val="20000"/>
              </a:spcBef>
              <a:buSzPct val="180000"/>
            </a:pPr>
            <a:endParaRPr lang="en-US" sz="2000" b="1" dirty="0">
              <a:latin typeface="Courier New" pitchFamily="49" charset="0"/>
            </a:endParaRPr>
          </a:p>
          <a:p>
            <a:pPr marL="457200" indent="-457200">
              <a:spcBef>
                <a:spcPct val="20000"/>
              </a:spcBef>
              <a:buSzPct val="180000"/>
            </a:pPr>
            <a:r>
              <a:rPr lang="en-US" sz="2000" b="1" dirty="0">
                <a:solidFill>
                  <a:schemeClr val="hlink"/>
                </a:solidFill>
                <a:latin typeface="Courier New" pitchFamily="49" charset="0"/>
              </a:rPr>
              <a:t>// One thread per element</a:t>
            </a:r>
            <a:endParaRPr lang="en-US" sz="2000" b="1" dirty="0">
              <a:latin typeface="Courier New" pitchFamily="49" charset="0"/>
            </a:endParaRPr>
          </a:p>
          <a:p>
            <a:pPr marL="457200" indent="-457200">
              <a:spcBef>
                <a:spcPct val="20000"/>
              </a:spcBef>
              <a:buSzPct val="180000"/>
            </a:pPr>
            <a:r>
              <a:rPr lang="en-US" sz="2000" b="1" dirty="0">
                <a:latin typeface="Courier New" pitchFamily="49" charset="0"/>
              </a:rPr>
              <a:t>sum[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] = </a:t>
            </a:r>
            <a:r>
              <a:rPr lang="en-US" sz="2000" b="1" dirty="0" err="1">
                <a:latin typeface="Courier New" pitchFamily="49" charset="0"/>
              </a:rPr>
              <a:t>x_i</a:t>
            </a:r>
            <a:r>
              <a:rPr lang="en-US" sz="2000" b="1" dirty="0">
                <a:latin typeface="Courier New" pitchFamily="49" charset="0"/>
              </a:rPr>
              <a:t>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__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syncthreads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()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457200" indent="-457200">
              <a:spcBef>
                <a:spcPct val="20000"/>
              </a:spcBef>
              <a:buSzPct val="180000"/>
            </a:pPr>
            <a:endParaRPr lang="en-US" sz="2000" b="1" dirty="0">
              <a:latin typeface="Courier New" pitchFamily="49" charset="0"/>
            </a:endParaRPr>
          </a:p>
          <a:p>
            <a:pPr marL="457200" indent="-457200">
              <a:spcBef>
                <a:spcPct val="20000"/>
              </a:spcBef>
              <a:buSzPct val="180000"/>
            </a:pPr>
            <a:r>
              <a:rPr lang="en-US" sz="2000" b="1" dirty="0">
                <a:latin typeface="Courier New" pitchFamily="49" charset="0"/>
              </a:rPr>
              <a:t>for(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bit=</a:t>
            </a:r>
            <a:r>
              <a:rPr lang="en-US" sz="2000" b="1" dirty="0" err="1">
                <a:latin typeface="Courier New" pitchFamily="49" charset="0"/>
              </a:rPr>
              <a:t>blocksize</a:t>
            </a:r>
            <a:r>
              <a:rPr lang="en-US" sz="2000" b="1" dirty="0">
                <a:latin typeface="Courier New" pitchFamily="49" charset="0"/>
              </a:rPr>
              <a:t>/2; bit&gt;0; bit/=2)</a:t>
            </a:r>
          </a:p>
          <a:p>
            <a:pPr marL="457200" indent="-457200">
              <a:spcBef>
                <a:spcPct val="20000"/>
              </a:spcBef>
              <a:buSzPct val="180000"/>
            </a:pPr>
            <a:r>
              <a:rPr lang="en-US" sz="2000" b="1" dirty="0">
                <a:latin typeface="Courier New" pitchFamily="49" charset="0"/>
              </a:rPr>
              <a:t>{</a:t>
            </a:r>
          </a:p>
          <a:p>
            <a:pPr marL="457200" indent="-457200">
              <a:spcBef>
                <a:spcPct val="20000"/>
              </a:spcBef>
              <a:buSzPct val="180000"/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t=sum[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]+sum[</a:t>
            </a:r>
            <a:r>
              <a:rPr lang="en-US" sz="2000" b="1" dirty="0" err="1">
                <a:latin typeface="Courier New" pitchFamily="49" charset="0"/>
              </a:rPr>
              <a:t>i^bit</a:t>
            </a:r>
            <a:r>
              <a:rPr lang="en-US" sz="2000" b="1" dirty="0">
                <a:latin typeface="Courier New" pitchFamily="49" charset="0"/>
              </a:rPr>
              <a:t>];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__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syncthreads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()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457200" indent="-457200">
              <a:spcBef>
                <a:spcPct val="20000"/>
              </a:spcBef>
              <a:buSzPct val="180000"/>
            </a:pPr>
            <a:r>
              <a:rPr lang="en-US" sz="2000" b="1" dirty="0">
                <a:latin typeface="Courier New" pitchFamily="49" charset="0"/>
              </a:rPr>
              <a:t>	sum[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]=t;               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__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syncthreads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()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457200" indent="-457200">
              <a:spcBef>
                <a:spcPct val="20000"/>
              </a:spcBef>
              <a:buSzPct val="180000"/>
            </a:pP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457200" indent="-457200">
              <a:spcBef>
                <a:spcPct val="20000"/>
              </a:spcBef>
              <a:buSzPct val="180000"/>
            </a:pPr>
            <a:r>
              <a:rPr lang="en-US" sz="2000" b="1" dirty="0">
                <a:solidFill>
                  <a:schemeClr val="hlink"/>
                </a:solidFill>
                <a:latin typeface="Courier New" pitchFamily="49" charset="0"/>
              </a:rPr>
              <a:t>// OUTPUT: Every thread now holds sum in sum[</a:t>
            </a:r>
            <a:r>
              <a:rPr lang="en-US" sz="2000" b="1" dirty="0" err="1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Courier New" pitchFamily="49" charset="0"/>
              </a:rPr>
              <a:t>]</a:t>
            </a: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427038" y="1600200"/>
            <a:ext cx="6888162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427038" y="3048000"/>
            <a:ext cx="6888162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427038" y="4191000"/>
            <a:ext cx="6888162" cy="1828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91400" y="4338638"/>
            <a:ext cx="1752600" cy="1528762"/>
            <a:chOff x="3552" y="2448"/>
            <a:chExt cx="2256" cy="196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552" y="2448"/>
              <a:ext cx="2256" cy="240"/>
              <a:chOff x="720" y="912"/>
              <a:chExt cx="2256" cy="240"/>
            </a:xfrm>
          </p:grpSpPr>
          <p:sp>
            <p:nvSpPr>
              <p:cNvPr id="349193" name="Rectangle 9"/>
              <p:cNvSpPr>
                <a:spLocks noChangeArrowheads="1"/>
              </p:cNvSpPr>
              <p:nvPr/>
            </p:nvSpPr>
            <p:spPr bwMode="auto">
              <a:xfrm>
                <a:off x="720" y="9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4" name="Rectangle 10"/>
              <p:cNvSpPr>
                <a:spLocks noChangeArrowheads="1"/>
              </p:cNvSpPr>
              <p:nvPr/>
            </p:nvSpPr>
            <p:spPr bwMode="auto">
              <a:xfrm>
                <a:off x="1008" y="9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5" name="Rectangle 11"/>
              <p:cNvSpPr>
                <a:spLocks noChangeArrowheads="1"/>
              </p:cNvSpPr>
              <p:nvPr/>
            </p:nvSpPr>
            <p:spPr bwMode="auto">
              <a:xfrm>
                <a:off x="1296" y="9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6" name="Rectangle 12"/>
              <p:cNvSpPr>
                <a:spLocks noChangeArrowheads="1"/>
              </p:cNvSpPr>
              <p:nvPr/>
            </p:nvSpPr>
            <p:spPr bwMode="auto">
              <a:xfrm>
                <a:off x="1584" y="9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7" name="Rectangle 13"/>
              <p:cNvSpPr>
                <a:spLocks noChangeArrowheads="1"/>
              </p:cNvSpPr>
              <p:nvPr/>
            </p:nvSpPr>
            <p:spPr bwMode="auto">
              <a:xfrm>
                <a:off x="1872" y="9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8" name="Rectangle 14"/>
              <p:cNvSpPr>
                <a:spLocks noChangeArrowheads="1"/>
              </p:cNvSpPr>
              <p:nvPr/>
            </p:nvSpPr>
            <p:spPr bwMode="auto">
              <a:xfrm>
                <a:off x="2160" y="9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9" name="Rectangle 15"/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0" name="Rectangle 16"/>
              <p:cNvSpPr>
                <a:spLocks noChangeArrowheads="1"/>
              </p:cNvSpPr>
              <p:nvPr/>
            </p:nvSpPr>
            <p:spPr bwMode="auto">
              <a:xfrm>
                <a:off x="2736" y="9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552" y="3024"/>
              <a:ext cx="2256" cy="240"/>
              <a:chOff x="720" y="1488"/>
              <a:chExt cx="2256" cy="240"/>
            </a:xfrm>
          </p:grpSpPr>
          <p:sp>
            <p:nvSpPr>
              <p:cNvPr id="349202" name="Rectangle 18"/>
              <p:cNvSpPr>
                <a:spLocks noChangeArrowheads="1"/>
              </p:cNvSpPr>
              <p:nvPr/>
            </p:nvSpPr>
            <p:spPr bwMode="auto">
              <a:xfrm>
                <a:off x="720" y="1488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3" name="Rectangle 19"/>
              <p:cNvSpPr>
                <a:spLocks noChangeArrowheads="1"/>
              </p:cNvSpPr>
              <p:nvPr/>
            </p:nvSpPr>
            <p:spPr bwMode="auto">
              <a:xfrm>
                <a:off x="1008" y="1488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4" name="Rectangle 20"/>
              <p:cNvSpPr>
                <a:spLocks noChangeArrowheads="1"/>
              </p:cNvSpPr>
              <p:nvPr/>
            </p:nvSpPr>
            <p:spPr bwMode="auto">
              <a:xfrm>
                <a:off x="1296" y="1488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5" name="Rectangle 21"/>
              <p:cNvSpPr>
                <a:spLocks noChangeArrowheads="1"/>
              </p:cNvSpPr>
              <p:nvPr/>
            </p:nvSpPr>
            <p:spPr bwMode="auto">
              <a:xfrm>
                <a:off x="1584" y="1488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6" name="Rectangle 22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7" name="Rectangle 23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8" name="Rectangle 24"/>
              <p:cNvSpPr>
                <a:spLocks noChangeArrowheads="1"/>
              </p:cNvSpPr>
              <p:nvPr/>
            </p:nvSpPr>
            <p:spPr bwMode="auto">
              <a:xfrm>
                <a:off x="2448" y="1488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9" name="Rectangle 25"/>
              <p:cNvSpPr>
                <a:spLocks noChangeArrowheads="1"/>
              </p:cNvSpPr>
              <p:nvPr/>
            </p:nvSpPr>
            <p:spPr bwMode="auto">
              <a:xfrm>
                <a:off x="2736" y="1488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49210" name="AutoShape 26"/>
            <p:cNvCxnSpPr>
              <a:cxnSpLocks noChangeShapeType="1"/>
              <a:stCxn id="349193" idx="2"/>
              <a:endCxn id="349206" idx="0"/>
            </p:cNvCxnSpPr>
            <p:nvPr/>
          </p:nvCxnSpPr>
          <p:spPr bwMode="auto">
            <a:xfrm>
              <a:off x="3672" y="2688"/>
              <a:ext cx="1152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11" name="AutoShape 27"/>
            <p:cNvCxnSpPr>
              <a:cxnSpLocks noChangeShapeType="1"/>
              <a:stCxn id="349194" idx="2"/>
              <a:endCxn id="349207" idx="0"/>
            </p:cNvCxnSpPr>
            <p:nvPr/>
          </p:nvCxnSpPr>
          <p:spPr bwMode="auto">
            <a:xfrm>
              <a:off x="3960" y="2688"/>
              <a:ext cx="1152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12" name="AutoShape 28"/>
            <p:cNvCxnSpPr>
              <a:cxnSpLocks noChangeShapeType="1"/>
              <a:stCxn id="349195" idx="2"/>
              <a:endCxn id="349208" idx="0"/>
            </p:cNvCxnSpPr>
            <p:nvPr/>
          </p:nvCxnSpPr>
          <p:spPr bwMode="auto">
            <a:xfrm>
              <a:off x="4248" y="2688"/>
              <a:ext cx="1152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13" name="AutoShape 29"/>
            <p:cNvCxnSpPr>
              <a:cxnSpLocks noChangeShapeType="1"/>
              <a:stCxn id="349196" idx="2"/>
              <a:endCxn id="349209" idx="0"/>
            </p:cNvCxnSpPr>
            <p:nvPr/>
          </p:nvCxnSpPr>
          <p:spPr bwMode="auto">
            <a:xfrm>
              <a:off x="4536" y="2688"/>
              <a:ext cx="1152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14" name="AutoShape 30"/>
            <p:cNvCxnSpPr>
              <a:cxnSpLocks noChangeShapeType="1"/>
              <a:stCxn id="349197" idx="2"/>
              <a:endCxn id="349202" idx="0"/>
            </p:cNvCxnSpPr>
            <p:nvPr/>
          </p:nvCxnSpPr>
          <p:spPr bwMode="auto">
            <a:xfrm flipH="1">
              <a:off x="3672" y="2688"/>
              <a:ext cx="1152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15" name="AutoShape 31"/>
            <p:cNvCxnSpPr>
              <a:cxnSpLocks noChangeShapeType="1"/>
              <a:stCxn id="349198" idx="2"/>
              <a:endCxn id="349203" idx="0"/>
            </p:cNvCxnSpPr>
            <p:nvPr/>
          </p:nvCxnSpPr>
          <p:spPr bwMode="auto">
            <a:xfrm flipH="1">
              <a:off x="3960" y="2688"/>
              <a:ext cx="1152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16" name="AutoShape 32"/>
            <p:cNvCxnSpPr>
              <a:cxnSpLocks noChangeShapeType="1"/>
              <a:stCxn id="349199" idx="2"/>
              <a:endCxn id="349204" idx="0"/>
            </p:cNvCxnSpPr>
            <p:nvPr/>
          </p:nvCxnSpPr>
          <p:spPr bwMode="auto">
            <a:xfrm flipH="1">
              <a:off x="4248" y="2688"/>
              <a:ext cx="1152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17" name="AutoShape 33"/>
            <p:cNvCxnSpPr>
              <a:cxnSpLocks noChangeShapeType="1"/>
              <a:stCxn id="349200" idx="2"/>
              <a:endCxn id="349205" idx="0"/>
            </p:cNvCxnSpPr>
            <p:nvPr/>
          </p:nvCxnSpPr>
          <p:spPr bwMode="auto">
            <a:xfrm flipH="1">
              <a:off x="4536" y="2688"/>
              <a:ext cx="1152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552" y="3600"/>
              <a:ext cx="2256" cy="240"/>
              <a:chOff x="720" y="2112"/>
              <a:chExt cx="2256" cy="240"/>
            </a:xfrm>
          </p:grpSpPr>
          <p:sp>
            <p:nvSpPr>
              <p:cNvPr id="349219" name="Rectangle 35"/>
              <p:cNvSpPr>
                <a:spLocks noChangeArrowheads="1"/>
              </p:cNvSpPr>
              <p:nvPr/>
            </p:nvSpPr>
            <p:spPr bwMode="auto">
              <a:xfrm>
                <a:off x="720" y="21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0" name="Rectangle 36"/>
              <p:cNvSpPr>
                <a:spLocks noChangeArrowheads="1"/>
              </p:cNvSpPr>
              <p:nvPr/>
            </p:nvSpPr>
            <p:spPr bwMode="auto">
              <a:xfrm>
                <a:off x="1008" y="21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Rectangle 37"/>
              <p:cNvSpPr>
                <a:spLocks noChangeArrowheads="1"/>
              </p:cNvSpPr>
              <p:nvPr/>
            </p:nvSpPr>
            <p:spPr bwMode="auto">
              <a:xfrm>
                <a:off x="1296" y="21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2" name="Rectangle 38"/>
              <p:cNvSpPr>
                <a:spLocks noChangeArrowheads="1"/>
              </p:cNvSpPr>
              <p:nvPr/>
            </p:nvSpPr>
            <p:spPr bwMode="auto">
              <a:xfrm>
                <a:off x="1584" y="21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3" name="Rectangle 39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4" name="Rectangle 40"/>
              <p:cNvSpPr>
                <a:spLocks noChangeArrowheads="1"/>
              </p:cNvSpPr>
              <p:nvPr/>
            </p:nvSpPr>
            <p:spPr bwMode="auto">
              <a:xfrm>
                <a:off x="2160" y="21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5" name="Rectangle 41"/>
              <p:cNvSpPr>
                <a:spLocks noChangeArrowheads="1"/>
              </p:cNvSpPr>
              <p:nvPr/>
            </p:nvSpPr>
            <p:spPr bwMode="auto">
              <a:xfrm>
                <a:off x="2448" y="21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6" name="Rectangle 42"/>
              <p:cNvSpPr>
                <a:spLocks noChangeArrowheads="1"/>
              </p:cNvSpPr>
              <p:nvPr/>
            </p:nvSpPr>
            <p:spPr bwMode="auto">
              <a:xfrm>
                <a:off x="2736" y="211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3552" y="4176"/>
              <a:ext cx="2256" cy="240"/>
              <a:chOff x="720" y="2832"/>
              <a:chExt cx="2256" cy="240"/>
            </a:xfrm>
          </p:grpSpPr>
          <p:sp>
            <p:nvSpPr>
              <p:cNvPr id="349228" name="Rectangle 44"/>
              <p:cNvSpPr>
                <a:spLocks noChangeArrowheads="1"/>
              </p:cNvSpPr>
              <p:nvPr/>
            </p:nvSpPr>
            <p:spPr bwMode="auto">
              <a:xfrm>
                <a:off x="720" y="283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9" name="Rectangle 45"/>
              <p:cNvSpPr>
                <a:spLocks noChangeArrowheads="1"/>
              </p:cNvSpPr>
              <p:nvPr/>
            </p:nvSpPr>
            <p:spPr bwMode="auto">
              <a:xfrm>
                <a:off x="1008" y="283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0" name="Rectangle 46"/>
              <p:cNvSpPr>
                <a:spLocks noChangeArrowheads="1"/>
              </p:cNvSpPr>
              <p:nvPr/>
            </p:nvSpPr>
            <p:spPr bwMode="auto">
              <a:xfrm>
                <a:off x="1296" y="283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1" name="Rectangle 47"/>
              <p:cNvSpPr>
                <a:spLocks noChangeArrowheads="1"/>
              </p:cNvSpPr>
              <p:nvPr/>
            </p:nvSpPr>
            <p:spPr bwMode="auto">
              <a:xfrm>
                <a:off x="1584" y="283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2" name="Rectangle 48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3" name="Rectangle 49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4" name="Rectangle 50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5" name="Rectangle 51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240" cy="240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49236" name="AutoShape 52"/>
            <p:cNvCxnSpPr>
              <a:cxnSpLocks noChangeShapeType="1"/>
              <a:stCxn id="349208" idx="2"/>
              <a:endCxn id="349223" idx="0"/>
            </p:cNvCxnSpPr>
            <p:nvPr/>
          </p:nvCxnSpPr>
          <p:spPr bwMode="auto">
            <a:xfrm flipH="1">
              <a:off x="4824" y="3264"/>
              <a:ext cx="576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37" name="AutoShape 53"/>
            <p:cNvCxnSpPr>
              <a:cxnSpLocks noChangeShapeType="1"/>
              <a:stCxn id="349209" idx="2"/>
              <a:endCxn id="349224" idx="0"/>
            </p:cNvCxnSpPr>
            <p:nvPr/>
          </p:nvCxnSpPr>
          <p:spPr bwMode="auto">
            <a:xfrm flipH="1">
              <a:off x="5112" y="3264"/>
              <a:ext cx="576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38" name="AutoShape 54"/>
            <p:cNvCxnSpPr>
              <a:cxnSpLocks noChangeShapeType="1"/>
              <a:stCxn id="349207" idx="2"/>
              <a:endCxn id="349226" idx="0"/>
            </p:cNvCxnSpPr>
            <p:nvPr/>
          </p:nvCxnSpPr>
          <p:spPr bwMode="auto">
            <a:xfrm>
              <a:off x="5112" y="3264"/>
              <a:ext cx="576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39" name="AutoShape 55"/>
            <p:cNvCxnSpPr>
              <a:cxnSpLocks noChangeShapeType="1"/>
              <a:stCxn id="349206" idx="2"/>
              <a:endCxn id="349225" idx="0"/>
            </p:cNvCxnSpPr>
            <p:nvPr/>
          </p:nvCxnSpPr>
          <p:spPr bwMode="auto">
            <a:xfrm>
              <a:off x="4824" y="3264"/>
              <a:ext cx="576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40" name="AutoShape 56"/>
            <p:cNvCxnSpPr>
              <a:cxnSpLocks noChangeShapeType="1"/>
              <a:stCxn id="349205" idx="2"/>
              <a:endCxn id="349220" idx="0"/>
            </p:cNvCxnSpPr>
            <p:nvPr/>
          </p:nvCxnSpPr>
          <p:spPr bwMode="auto">
            <a:xfrm flipH="1">
              <a:off x="3960" y="3264"/>
              <a:ext cx="576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41" name="AutoShape 57"/>
            <p:cNvCxnSpPr>
              <a:cxnSpLocks noChangeShapeType="1"/>
              <a:stCxn id="349204" idx="2"/>
              <a:endCxn id="349219" idx="0"/>
            </p:cNvCxnSpPr>
            <p:nvPr/>
          </p:nvCxnSpPr>
          <p:spPr bwMode="auto">
            <a:xfrm flipH="1">
              <a:off x="3672" y="3264"/>
              <a:ext cx="576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42" name="AutoShape 58"/>
            <p:cNvCxnSpPr>
              <a:cxnSpLocks noChangeShapeType="1"/>
              <a:stCxn id="349203" idx="2"/>
              <a:endCxn id="349222" idx="0"/>
            </p:cNvCxnSpPr>
            <p:nvPr/>
          </p:nvCxnSpPr>
          <p:spPr bwMode="auto">
            <a:xfrm>
              <a:off x="3960" y="3264"/>
              <a:ext cx="576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43" name="AutoShape 59"/>
            <p:cNvCxnSpPr>
              <a:cxnSpLocks noChangeShapeType="1"/>
              <a:stCxn id="349202" idx="2"/>
              <a:endCxn id="349221" idx="0"/>
            </p:cNvCxnSpPr>
            <p:nvPr/>
          </p:nvCxnSpPr>
          <p:spPr bwMode="auto">
            <a:xfrm>
              <a:off x="3672" y="3264"/>
              <a:ext cx="576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44" name="AutoShape 60"/>
            <p:cNvCxnSpPr>
              <a:cxnSpLocks noChangeShapeType="1"/>
              <a:stCxn id="349226" idx="2"/>
              <a:endCxn id="349234" idx="0"/>
            </p:cNvCxnSpPr>
            <p:nvPr/>
          </p:nvCxnSpPr>
          <p:spPr bwMode="auto">
            <a:xfrm flipH="1">
              <a:off x="5400" y="3840"/>
              <a:ext cx="288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45" name="AutoShape 61"/>
            <p:cNvCxnSpPr>
              <a:cxnSpLocks noChangeShapeType="1"/>
              <a:stCxn id="349225" idx="2"/>
              <a:endCxn id="349235" idx="0"/>
            </p:cNvCxnSpPr>
            <p:nvPr/>
          </p:nvCxnSpPr>
          <p:spPr bwMode="auto">
            <a:xfrm>
              <a:off x="5400" y="3840"/>
              <a:ext cx="288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46" name="AutoShape 62"/>
            <p:cNvCxnSpPr>
              <a:cxnSpLocks noChangeShapeType="1"/>
              <a:stCxn id="349224" idx="2"/>
              <a:endCxn id="349232" idx="0"/>
            </p:cNvCxnSpPr>
            <p:nvPr/>
          </p:nvCxnSpPr>
          <p:spPr bwMode="auto">
            <a:xfrm flipH="1">
              <a:off x="4824" y="3840"/>
              <a:ext cx="288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47" name="AutoShape 63"/>
            <p:cNvCxnSpPr>
              <a:cxnSpLocks noChangeShapeType="1"/>
              <a:stCxn id="349223" idx="2"/>
              <a:endCxn id="349233" idx="0"/>
            </p:cNvCxnSpPr>
            <p:nvPr/>
          </p:nvCxnSpPr>
          <p:spPr bwMode="auto">
            <a:xfrm>
              <a:off x="4824" y="3840"/>
              <a:ext cx="288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48" name="AutoShape 64"/>
            <p:cNvCxnSpPr>
              <a:cxnSpLocks noChangeShapeType="1"/>
              <a:stCxn id="349222" idx="2"/>
              <a:endCxn id="349230" idx="0"/>
            </p:cNvCxnSpPr>
            <p:nvPr/>
          </p:nvCxnSpPr>
          <p:spPr bwMode="auto">
            <a:xfrm flipH="1">
              <a:off x="4248" y="3840"/>
              <a:ext cx="288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49" name="AutoShape 65"/>
            <p:cNvCxnSpPr>
              <a:cxnSpLocks noChangeShapeType="1"/>
              <a:stCxn id="349221" idx="2"/>
              <a:endCxn id="349231" idx="0"/>
            </p:cNvCxnSpPr>
            <p:nvPr/>
          </p:nvCxnSpPr>
          <p:spPr bwMode="auto">
            <a:xfrm>
              <a:off x="4248" y="3840"/>
              <a:ext cx="288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50" name="AutoShape 66"/>
            <p:cNvCxnSpPr>
              <a:cxnSpLocks noChangeShapeType="1"/>
              <a:stCxn id="349220" idx="2"/>
              <a:endCxn id="349228" idx="0"/>
            </p:cNvCxnSpPr>
            <p:nvPr/>
          </p:nvCxnSpPr>
          <p:spPr bwMode="auto">
            <a:xfrm flipH="1">
              <a:off x="3672" y="3840"/>
              <a:ext cx="288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9251" name="AutoShape 67"/>
            <p:cNvCxnSpPr>
              <a:cxnSpLocks noChangeShapeType="1"/>
              <a:stCxn id="349219" idx="2"/>
              <a:endCxn id="349229" idx="0"/>
            </p:cNvCxnSpPr>
            <p:nvPr/>
          </p:nvCxnSpPr>
          <p:spPr bwMode="auto">
            <a:xfrm>
              <a:off x="3672" y="3840"/>
              <a:ext cx="288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8" grpId="0" animBg="1"/>
      <p:bldP spid="349188" grpId="1" animBg="1"/>
      <p:bldP spid="349189" grpId="0" animBg="1"/>
      <p:bldP spid="349189" grpId="1" animBg="1"/>
      <p:bldP spid="349190" grpId="0" animBg="1"/>
      <p:bldP spid="34919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GPUs are throughput-oriented microprocessors</a:t>
            </a:r>
          </a:p>
          <a:p>
            <a:pPr lvl="1"/>
            <a:r>
              <a:rPr lang="en-US" dirty="0" err="1" smtClean="0"/>
              <a:t>manycore</a:t>
            </a:r>
            <a:r>
              <a:rPr lang="en-US" dirty="0" smtClean="0"/>
              <a:t> architecture</a:t>
            </a:r>
          </a:p>
          <a:p>
            <a:pPr lvl="1"/>
            <a:r>
              <a:rPr lang="en-US" dirty="0" smtClean="0"/>
              <a:t>massive hardware multithreading</a:t>
            </a:r>
          </a:p>
          <a:p>
            <a:pPr lvl="1"/>
            <a:r>
              <a:rPr lang="en-US" dirty="0" smtClean="0"/>
              <a:t>ubiquitous commodity hardware</a:t>
            </a:r>
          </a:p>
          <a:p>
            <a:endParaRPr lang="en-US" dirty="0" smtClean="0"/>
          </a:p>
          <a:p>
            <a:r>
              <a:rPr lang="en-US" dirty="0" smtClean="0"/>
              <a:t>CUDA programming model is simple yet powerful</a:t>
            </a:r>
          </a:p>
          <a:p>
            <a:pPr lvl="1"/>
            <a:r>
              <a:rPr lang="en-US" dirty="0" smtClean="0"/>
              <a:t>traditional scalar execution model with transparent SIMD</a:t>
            </a:r>
          </a:p>
          <a:p>
            <a:pPr lvl="1"/>
            <a:r>
              <a:rPr lang="en-US" dirty="0" smtClean="0"/>
              <a:t>simple extensions to existing sequential language</a:t>
            </a:r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Many important research opportunities</a:t>
            </a:r>
          </a:p>
          <a:p>
            <a:pPr lvl="1"/>
            <a:r>
              <a:rPr lang="en-US" dirty="0" smtClean="0"/>
              <a:t>not to speak of the educational challenges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562100" y="1905000"/>
            <a:ext cx="6019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chemeClr val="tx2"/>
                </a:solidFill>
                <a:latin typeface="Arial Black" pitchFamily="34" charset="0"/>
              </a:rPr>
              <a:t>Questions?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2386013" y="5181600"/>
            <a:ext cx="4379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http://www.nvidia.com/CUDA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2851150" y="3733800"/>
            <a:ext cx="2997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smtClean="0"/>
              <a:t>vgrover@nvidia.com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Evolution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1"/>
          </p:nvPr>
        </p:nvSpPr>
        <p:spPr>
          <a:xfrm>
            <a:off x="457200" y="3962400"/>
            <a:ext cx="8229600" cy="24257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High throughput </a:t>
            </a:r>
            <a:r>
              <a:rPr lang="en-US" dirty="0" smtClean="0"/>
              <a:t>computation</a:t>
            </a:r>
          </a:p>
          <a:p>
            <a:pPr lvl="1"/>
            <a:r>
              <a:rPr lang="en-US" dirty="0" smtClean="0"/>
              <a:t>933 GFLOP/s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High bandwidth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102 GB/s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High availability</a:t>
            </a:r>
            <a:r>
              <a:rPr lang="en-US" dirty="0" smtClean="0"/>
              <a:t> to all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~100 million CUDA-capable GPUs sold</a:t>
            </a:r>
            <a:endParaRPr lang="en-US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69863" y="939800"/>
            <a:ext cx="8821737" cy="3632200"/>
            <a:chOff x="1219200" y="2324100"/>
            <a:chExt cx="8821738" cy="3632376"/>
          </a:xfrm>
        </p:grpSpPr>
        <p:pic>
          <p:nvPicPr>
            <p:cNvPr id="6" name="Picture 15" descr="Hair_Progression_Aug08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2324100"/>
              <a:ext cx="8745538" cy="319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057400" y="4265707"/>
              <a:ext cx="1422400" cy="738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76B900"/>
                  </a:solidFill>
                  <a:latin typeface="+mj-lt"/>
                  <a:ea typeface="MS PGothic" charset="-128"/>
                  <a:cs typeface="+mn-cs"/>
                </a:rPr>
                <a:t>1999</a:t>
              </a:r>
            </a:p>
            <a:p>
              <a:pPr algn="ctr" eaLnBrk="0" hangingPunct="0">
                <a:defRPr/>
              </a:pPr>
              <a:r>
                <a:rPr lang="en-US" sz="1000" dirty="0" err="1">
                  <a:latin typeface="+mj-lt"/>
                  <a:ea typeface="MS PGothic" charset="-128"/>
                  <a:cs typeface="+mn-cs"/>
                </a:rPr>
                <a:t>GeForce</a:t>
              </a: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 256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  <a:ea typeface="MS PGothic" charset="-128"/>
                  <a:cs typeface="+mn-cs"/>
                </a:rPr>
                <a:t>22 Million </a:t>
              </a:r>
            </a:p>
            <a:p>
              <a:pPr algn="ctr">
                <a:defRPr/>
              </a:pP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Transistors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124200" y="4265707"/>
              <a:ext cx="1223962" cy="738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76B900"/>
                  </a:solidFill>
                  <a:latin typeface="+mj-lt"/>
                  <a:ea typeface="MS PGothic" charset="-128"/>
                  <a:cs typeface="+mn-cs"/>
                </a:rPr>
                <a:t>2002</a:t>
              </a:r>
            </a:p>
            <a:p>
              <a:pPr algn="ctr" eaLnBrk="0" hangingPunct="0">
                <a:defRPr/>
              </a:pP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GeForce4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  <a:ea typeface="MS PGothic" charset="-128"/>
                  <a:cs typeface="+mn-cs"/>
                </a:rPr>
                <a:t>63 Million</a:t>
              </a:r>
            </a:p>
            <a:p>
              <a:pPr algn="ctr">
                <a:defRPr/>
              </a:pP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Transistors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962400" y="4265707"/>
              <a:ext cx="1393825" cy="738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76B900"/>
                  </a:solidFill>
                  <a:latin typeface="+mj-lt"/>
                  <a:ea typeface="MS PGothic" charset="-128"/>
                  <a:cs typeface="+mn-cs"/>
                </a:rPr>
                <a:t>2003</a:t>
              </a:r>
            </a:p>
            <a:p>
              <a:pPr algn="ctr" eaLnBrk="0" hangingPunct="0">
                <a:defRPr/>
              </a:pPr>
              <a:r>
                <a:rPr lang="en-US" sz="1000" dirty="0" err="1">
                  <a:latin typeface="+mj-lt"/>
                  <a:ea typeface="MS PGothic" charset="-128"/>
                  <a:cs typeface="+mn-cs"/>
                </a:rPr>
                <a:t>GeForce</a:t>
              </a: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 FX</a:t>
              </a:r>
            </a:p>
            <a:p>
              <a:pPr algn="ctr">
                <a:defRPr/>
              </a:pPr>
              <a:r>
                <a:rPr lang="en-US" sz="1000" b="1" dirty="0" smtClean="0">
                  <a:latin typeface="+mj-lt"/>
                  <a:ea typeface="MS PGothic" charset="-128"/>
                  <a:cs typeface="+mn-cs"/>
                </a:rPr>
                <a:t>130 Million </a:t>
              </a:r>
              <a:endParaRPr lang="en-US" sz="1000" b="1" dirty="0">
                <a:latin typeface="+mj-lt"/>
                <a:ea typeface="MS PGothic" charset="-128"/>
                <a:cs typeface="+mn-cs"/>
              </a:endParaRPr>
            </a:p>
            <a:p>
              <a:pPr algn="ctr">
                <a:defRPr/>
              </a:pPr>
              <a:r>
                <a:rPr lang="en-US" sz="1000" dirty="0" smtClean="0">
                  <a:latin typeface="+mj-lt"/>
                  <a:ea typeface="MS PGothic" charset="-128"/>
                  <a:cs typeface="+mn-cs"/>
                </a:rPr>
                <a:t>Transistors</a:t>
              </a:r>
              <a:endParaRPr lang="en-US" sz="1000" dirty="0">
                <a:latin typeface="+mj-lt"/>
                <a:ea typeface="MS PGothic" charset="-128"/>
                <a:cs typeface="+mn-cs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029200" y="4265707"/>
              <a:ext cx="1295400" cy="738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76B900"/>
                  </a:solidFill>
                  <a:latin typeface="+mj-lt"/>
                  <a:ea typeface="MS PGothic" charset="-128"/>
                  <a:cs typeface="+mn-cs"/>
                </a:rPr>
                <a:t>2004</a:t>
              </a:r>
            </a:p>
            <a:p>
              <a:pPr algn="ctr" eaLnBrk="0" hangingPunct="0">
                <a:defRPr/>
              </a:pPr>
              <a:r>
                <a:rPr lang="en-US" sz="1000" dirty="0" err="1">
                  <a:latin typeface="+mj-lt"/>
                  <a:ea typeface="MS PGothic" charset="-128"/>
                  <a:cs typeface="+mn-cs"/>
                </a:rPr>
                <a:t>GeForce</a:t>
              </a: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 6 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  <a:ea typeface="MS PGothic" charset="-128"/>
                  <a:cs typeface="+mn-cs"/>
                </a:rPr>
                <a:t>222 Million </a:t>
              </a:r>
            </a:p>
            <a:p>
              <a:pPr algn="ctr">
                <a:defRPr/>
              </a:pP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Transistors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219200" y="4265707"/>
              <a:ext cx="1249362" cy="738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76B900"/>
                  </a:solidFill>
                  <a:latin typeface="+mj-lt"/>
                  <a:ea typeface="MS PGothic" charset="-128"/>
                  <a:cs typeface="+mn-cs"/>
                </a:rPr>
                <a:t>1995</a:t>
              </a:r>
            </a:p>
            <a:p>
              <a:pPr algn="ctr" eaLnBrk="0" hangingPunct="0">
                <a:defRPr/>
              </a:pP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NV1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  <a:ea typeface="MS PGothic" charset="-128"/>
                  <a:cs typeface="+mn-cs"/>
                </a:rPr>
                <a:t>1 Million </a:t>
              </a:r>
            </a:p>
            <a:p>
              <a:pPr algn="ctr">
                <a:defRPr/>
              </a:pP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Transistors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019801" y="4265707"/>
              <a:ext cx="1143000" cy="738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76B900"/>
                  </a:solidFill>
                  <a:latin typeface="+mj-lt"/>
                  <a:ea typeface="MS PGothic" charset="-128"/>
                  <a:cs typeface="+mn-cs"/>
                </a:rPr>
                <a:t>2005</a:t>
              </a:r>
            </a:p>
            <a:p>
              <a:pPr algn="ctr" eaLnBrk="0" hangingPunct="0">
                <a:defRPr/>
              </a:pPr>
              <a:r>
                <a:rPr lang="en-US" sz="1000" dirty="0" err="1">
                  <a:latin typeface="+mj-lt"/>
                  <a:ea typeface="MS PGothic" charset="-128"/>
                  <a:cs typeface="+mn-cs"/>
                </a:rPr>
                <a:t>GeForce</a:t>
              </a: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 7 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  <a:ea typeface="MS PGothic" charset="-128"/>
                  <a:cs typeface="+mn-cs"/>
                </a:rPr>
                <a:t>302 Million </a:t>
              </a:r>
            </a:p>
            <a:p>
              <a:pPr algn="ctr">
                <a:defRPr/>
              </a:pP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Transistors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7848601" y="4756268"/>
              <a:ext cx="2133600" cy="1200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  <p:txBody>
            <a:bodyPr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76B900"/>
                  </a:solidFill>
                  <a:ea typeface="MS PGothic" charset="-128"/>
                  <a:cs typeface="+mn-cs"/>
                </a:rPr>
                <a:t>2008</a:t>
              </a:r>
            </a:p>
            <a:p>
              <a:pPr algn="ctr" eaLnBrk="0" hangingPunct="0">
                <a:defRPr/>
              </a:pPr>
              <a:r>
                <a:rPr lang="en-US" dirty="0" err="1">
                  <a:latin typeface="+mj-lt"/>
                  <a:ea typeface="MS PGothic" charset="-128"/>
                  <a:cs typeface="+mn-cs"/>
                </a:rPr>
                <a:t>GeForce</a:t>
              </a:r>
              <a:r>
                <a:rPr lang="en-US" dirty="0">
                  <a:latin typeface="+mj-lt"/>
                  <a:ea typeface="MS PGothic" charset="-128"/>
                  <a:cs typeface="+mn-cs"/>
                </a:rPr>
                <a:t> GTX 200</a:t>
              </a:r>
            </a:p>
            <a:p>
              <a:pPr algn="ctr">
                <a:defRPr/>
              </a:pPr>
              <a:r>
                <a:rPr lang="en-US" b="1" dirty="0">
                  <a:latin typeface="+mj-lt"/>
                  <a:ea typeface="MS PGothic" charset="-128"/>
                  <a:cs typeface="+mn-cs"/>
                </a:rPr>
                <a:t>1.4 Billion</a:t>
              </a:r>
            </a:p>
            <a:p>
              <a:pPr algn="ctr">
                <a:defRPr/>
              </a:pPr>
              <a:r>
                <a:rPr lang="en-US" dirty="0">
                  <a:latin typeface="+mj-lt"/>
                  <a:ea typeface="MS PGothic" charset="-128"/>
                  <a:cs typeface="+mn-cs"/>
                </a:rPr>
                <a:t>Transistors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6934201" y="4265707"/>
              <a:ext cx="1143000" cy="7382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76B900"/>
                  </a:solidFill>
                  <a:latin typeface="+mj-lt"/>
                  <a:ea typeface="MS PGothic" charset="-128"/>
                  <a:cs typeface="+mn-cs"/>
                </a:rPr>
                <a:t>2006-2007</a:t>
              </a:r>
            </a:p>
            <a:p>
              <a:pPr algn="ctr" eaLnBrk="0" hangingPunct="0">
                <a:defRPr/>
              </a:pPr>
              <a:r>
                <a:rPr lang="en-US" sz="1000" dirty="0" err="1">
                  <a:latin typeface="+mj-lt"/>
                  <a:ea typeface="MS PGothic" charset="-128"/>
                  <a:cs typeface="+mn-cs"/>
                </a:rPr>
                <a:t>GeForce</a:t>
              </a: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 8 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  <a:ea typeface="MS PGothic" charset="-128"/>
                  <a:cs typeface="+mn-cs"/>
                </a:rPr>
                <a:t>754 Million </a:t>
              </a:r>
            </a:p>
            <a:p>
              <a:pPr algn="ctr">
                <a:defRPr/>
              </a:pPr>
              <a:r>
                <a:rPr lang="en-US" sz="1000" dirty="0">
                  <a:latin typeface="+mj-lt"/>
                  <a:ea typeface="MS PGothic" charset="-128"/>
                  <a:cs typeface="+mn-cs"/>
                </a:rPr>
                <a:t>Transistors</a:t>
              </a:r>
            </a:p>
          </p:txBody>
        </p:sp>
      </p:grpSp>
      <p:pic>
        <p:nvPicPr>
          <p:cNvPr id="15" name="Picture 2" descr="GT200-D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567772"/>
            <a:ext cx="1828800" cy="236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Accelerating Computation</a:t>
            </a:r>
            <a:endParaRPr lang="en-US" dirty="0"/>
          </a:p>
        </p:txBody>
      </p:sp>
      <p:pic>
        <p:nvPicPr>
          <p:cNvPr id="3" name="Picture 17" descr="Visualizatio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423988"/>
            <a:ext cx="13589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3" descr="viru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738" y="1404938"/>
            <a:ext cx="13700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ParticleTracker#4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1675" y="1409700"/>
            <a:ext cx="1412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TeslaVertical_Finan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032250"/>
            <a:ext cx="13890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TeslaVertical_Numeric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0738" y="4014788"/>
            <a:ext cx="1401762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ULTRASOUND_MAGNET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4049713"/>
            <a:ext cx="14065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TeslaVertical_BioScienc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70513" y="4005263"/>
            <a:ext cx="145732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DNA_THAN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59613" y="4005263"/>
            <a:ext cx="1395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oup 5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1357313"/>
            <a:ext cx="154781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oup 5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75063" y="1357313"/>
            <a:ext cx="155416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UDA_Box_Singl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0650" y="1360580"/>
            <a:ext cx="1515954" cy="145228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363538" y="2400300"/>
            <a:ext cx="151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PGothic" charset="-128"/>
                <a:cs typeface="+mn-cs"/>
              </a:rPr>
              <a:t>146X</a:t>
            </a:r>
          </a:p>
        </p:txBody>
      </p:sp>
      <p:pic>
        <p:nvPicPr>
          <p:cNvPr id="15" name="Picture 14" descr="CUDA_Box_Singl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37154" y="1360580"/>
            <a:ext cx="1515954" cy="145228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2054225" y="2400300"/>
            <a:ext cx="151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PGothic" charset="-128"/>
                <a:cs typeface="+mn-cs"/>
              </a:rPr>
              <a:t>36X</a:t>
            </a: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3644900" y="2400300"/>
            <a:ext cx="151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PGothic" charset="-128"/>
                <a:cs typeface="+mn-cs"/>
              </a:rPr>
              <a:t>19X</a:t>
            </a: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5321300" y="2400300"/>
            <a:ext cx="151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PGothic" charset="-128"/>
                <a:cs typeface="+mn-cs"/>
              </a:rPr>
              <a:t>17X</a:t>
            </a:r>
          </a:p>
        </p:txBody>
      </p:sp>
      <p:pic>
        <p:nvPicPr>
          <p:cNvPr id="19" name="Picture 18" descr="CUDA_Box_Singl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6665" y="1360580"/>
            <a:ext cx="1515954" cy="145228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7007225" y="2400300"/>
            <a:ext cx="151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PGothic" charset="-128"/>
                <a:cs typeface="+mn-cs"/>
              </a:rPr>
              <a:t>100X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0525" y="2959100"/>
            <a:ext cx="15144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latin typeface="+mj-lt"/>
                <a:ea typeface="MS PGothic" charset="-128"/>
                <a:cs typeface="Arial" charset="0"/>
              </a:rPr>
              <a:t>Interactive visualization of volumetric white matter connectivity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2475" y="2959100"/>
            <a:ext cx="15144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latin typeface="+mj-lt"/>
                <a:ea typeface="MS PGothic" charset="-128"/>
                <a:cs typeface="Arial" charset="0"/>
              </a:rPr>
              <a:t>Ionic placement for molecular dynamics simulation on GPU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5075" y="2959100"/>
            <a:ext cx="15144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>
                <a:latin typeface="+mj-lt"/>
                <a:ea typeface="MS PGothic" charset="-128"/>
                <a:cs typeface="Arial" charset="0"/>
              </a:rPr>
              <a:t>Transcoding HD video stream to H.264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48288" y="2959100"/>
            <a:ext cx="15144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latin typeface="+mj-lt"/>
                <a:ea typeface="MS PGothic" charset="-128"/>
                <a:cs typeface="Arial" charset="0"/>
              </a:rPr>
              <a:t>Simulation in </a:t>
            </a:r>
            <a:r>
              <a:rPr lang="en-US" sz="1000" dirty="0" err="1">
                <a:latin typeface="+mj-lt"/>
                <a:ea typeface="MS PGothic" charset="-128"/>
                <a:cs typeface="Arial" charset="0"/>
              </a:rPr>
              <a:t>Matlab</a:t>
            </a:r>
            <a:r>
              <a:rPr lang="en-US" sz="1000" dirty="0">
                <a:latin typeface="+mj-lt"/>
                <a:ea typeface="MS PGothic" charset="-128"/>
                <a:cs typeface="Arial" charset="0"/>
              </a:rPr>
              <a:t> using .</a:t>
            </a:r>
            <a:r>
              <a:rPr lang="en-US" sz="1000" dirty="0" err="1">
                <a:latin typeface="+mj-lt"/>
                <a:ea typeface="MS PGothic" charset="-128"/>
                <a:cs typeface="Arial" charset="0"/>
              </a:rPr>
              <a:t>mex</a:t>
            </a:r>
            <a:r>
              <a:rPr lang="en-US" sz="1000" dirty="0">
                <a:latin typeface="+mj-lt"/>
                <a:ea typeface="MS PGothic" charset="-128"/>
                <a:cs typeface="Arial" charset="0"/>
              </a:rPr>
              <a:t> file CUDA function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97700" y="2959100"/>
            <a:ext cx="1514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latin typeface="+mj-lt"/>
                <a:ea typeface="MS PGothic" charset="-128"/>
                <a:cs typeface="Arial" charset="0"/>
              </a:rPr>
              <a:t>Astrophysics N-body simulation</a:t>
            </a:r>
          </a:p>
        </p:txBody>
      </p:sp>
      <p:pic>
        <p:nvPicPr>
          <p:cNvPr id="26" name="Picture 25" descr="CUDA_Box_Singl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0650" y="3971555"/>
            <a:ext cx="1515954" cy="145228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363538" y="5006975"/>
            <a:ext cx="151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MS PGothic" charset="-128"/>
                <a:cs typeface="+mn-cs"/>
              </a:rPr>
              <a:t>149X</a:t>
            </a:r>
          </a:p>
        </p:txBody>
      </p:sp>
      <p:pic>
        <p:nvPicPr>
          <p:cNvPr id="28" name="Picture 27" descr="CUDA_Box_Singl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37154" y="3971555"/>
            <a:ext cx="1515954" cy="145228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054225" y="5006975"/>
            <a:ext cx="151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PGothic" charset="-128"/>
                <a:cs typeface="+mn-cs"/>
              </a:rPr>
              <a:t>47X</a:t>
            </a:r>
          </a:p>
        </p:txBody>
      </p:sp>
      <p:pic>
        <p:nvPicPr>
          <p:cNvPr id="30" name="Picture 29" descr="CUDA_Box_Singl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93658" y="3971555"/>
            <a:ext cx="1515954" cy="145228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1" name="TextBox 42"/>
          <p:cNvSpPr txBox="1">
            <a:spLocks noChangeArrowheads="1"/>
          </p:cNvSpPr>
          <p:nvPr/>
        </p:nvSpPr>
        <p:spPr bwMode="auto">
          <a:xfrm>
            <a:off x="3654425" y="5006975"/>
            <a:ext cx="151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PGothic" charset="-128"/>
                <a:cs typeface="+mn-cs"/>
              </a:rPr>
              <a:t>20X</a:t>
            </a:r>
          </a:p>
        </p:txBody>
      </p:sp>
      <p:pic>
        <p:nvPicPr>
          <p:cNvPr id="32" name="Picture 31" descr="CUDA_Box_Singl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50162" y="3971555"/>
            <a:ext cx="1515954" cy="145228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5330825" y="5006975"/>
            <a:ext cx="151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PGothic" charset="-128"/>
                <a:cs typeface="+mn-cs"/>
              </a:rPr>
              <a:t>24X</a:t>
            </a:r>
          </a:p>
        </p:txBody>
      </p:sp>
      <p:pic>
        <p:nvPicPr>
          <p:cNvPr id="34" name="Picture 33" descr="CUDA_Box_Singl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6665" y="3971555"/>
            <a:ext cx="1515954" cy="145228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7007225" y="5006975"/>
            <a:ext cx="151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+mj-lt"/>
                <a:ea typeface="MS PGothic" charset="-128"/>
                <a:cs typeface="+mn-cs"/>
              </a:rPr>
              <a:t>30X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5600" y="5616575"/>
            <a:ext cx="15144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latin typeface="+mj-lt"/>
                <a:ea typeface="MS PGothic" charset="-128"/>
                <a:cs typeface="Arial" charset="0"/>
              </a:rPr>
              <a:t>Financial simulation of LIBOR model with </a:t>
            </a:r>
            <a:r>
              <a:rPr lang="en-US" sz="1000" dirty="0" err="1">
                <a:latin typeface="+mj-lt"/>
                <a:ea typeface="MS PGothic" charset="-128"/>
                <a:cs typeface="Arial" charset="0"/>
              </a:rPr>
              <a:t>swaptions</a:t>
            </a:r>
            <a:endParaRPr lang="en-US" sz="1000" dirty="0">
              <a:latin typeface="+mj-lt"/>
              <a:ea typeface="MS PGothic" charset="-128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5013" y="5616575"/>
            <a:ext cx="1514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err="1">
                <a:latin typeface="+mj-lt"/>
                <a:ea typeface="MS PGothic" charset="-128"/>
                <a:cs typeface="Arial" charset="0"/>
              </a:rPr>
              <a:t>GLAME@lab</a:t>
            </a:r>
            <a:r>
              <a:rPr lang="en-US" sz="1000" dirty="0">
                <a:latin typeface="+mj-lt"/>
                <a:ea typeface="MS PGothic" charset="-128"/>
                <a:cs typeface="Arial" charset="0"/>
              </a:rPr>
              <a:t>: An M-script API for linear Algebra operations on GPU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67125" y="5616575"/>
            <a:ext cx="15144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latin typeface="+mj-lt"/>
                <a:ea typeface="MS PGothic" charset="-128"/>
                <a:cs typeface="Arial" charset="0"/>
              </a:rPr>
              <a:t>Ultrasound medical imaging for cancer diagnostics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48288" y="5616575"/>
            <a:ext cx="15144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latin typeface="+mj-lt"/>
                <a:ea typeface="MS PGothic" charset="-128"/>
                <a:cs typeface="Arial" charset="0"/>
              </a:rPr>
              <a:t>Highly optimized object oriented molecular dynamics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7700" y="5616575"/>
            <a:ext cx="1514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err="1">
                <a:latin typeface="+mj-lt"/>
                <a:ea typeface="MS PGothic" charset="-128"/>
                <a:cs typeface="Arial" charset="0"/>
              </a:rPr>
              <a:t>Cmatch</a:t>
            </a:r>
            <a:r>
              <a:rPr lang="en-US" sz="1000" dirty="0">
                <a:latin typeface="+mj-lt"/>
                <a:ea typeface="MS PGothic" charset="-128"/>
                <a:cs typeface="Arial" charset="0"/>
              </a:rPr>
              <a:t> exact string matching to find similar proteins and gene sequences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Graphics Pipeline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Throughput</a:t>
            </a:r>
            <a:r>
              <a:rPr lang="en-US" dirty="0" smtClean="0"/>
              <a:t> is paramount</a:t>
            </a:r>
          </a:p>
          <a:p>
            <a:pPr lvl="1"/>
            <a:r>
              <a:rPr lang="en-US" dirty="0" smtClean="0"/>
              <a:t>must paint every pixel within frame time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Create, run, &amp; retire </a:t>
            </a:r>
            <a:r>
              <a:rPr lang="en-US" dirty="0" smtClean="0">
                <a:solidFill>
                  <a:schemeClr val="accent2"/>
                </a:solidFill>
              </a:rPr>
              <a:t>lots of threads </a:t>
            </a:r>
            <a:r>
              <a:rPr lang="en-US" dirty="0" smtClean="0"/>
              <a:t>very rapidly</a:t>
            </a:r>
          </a:p>
          <a:p>
            <a:pPr lvl="1"/>
            <a:r>
              <a:rPr lang="en-US" dirty="0" smtClean="0"/>
              <a:t>measured 14.8 </a:t>
            </a:r>
            <a:r>
              <a:rPr lang="en-US" dirty="0" err="1" smtClean="0"/>
              <a:t>Gthread</a:t>
            </a:r>
            <a:r>
              <a:rPr lang="en-US" dirty="0" smtClean="0"/>
              <a:t>/s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increment()</a:t>
            </a:r>
            <a:r>
              <a:rPr lang="en-US" dirty="0" smtClean="0"/>
              <a:t> kernel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multithreading</a:t>
            </a:r>
            <a:r>
              <a:rPr lang="en-US" dirty="0" smtClean="0"/>
              <a:t> to hide latency</a:t>
            </a:r>
          </a:p>
          <a:p>
            <a:pPr lvl="1"/>
            <a:r>
              <a:rPr lang="en-US" dirty="0" smtClean="0"/>
              <a:t>1 stalled thread is OK if 100 are ready to run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NVIDIA GPU Architecture</a:t>
            </a:r>
          </a:p>
        </p:txBody>
      </p:sp>
      <p:grpSp>
        <p:nvGrpSpPr>
          <p:cNvPr id="2" name="Group 339"/>
          <p:cNvGrpSpPr/>
          <p:nvPr/>
        </p:nvGrpSpPr>
        <p:grpSpPr>
          <a:xfrm>
            <a:off x="609600" y="1585624"/>
            <a:ext cx="8153400" cy="3138776"/>
            <a:chOff x="609600" y="1280824"/>
            <a:chExt cx="8153400" cy="3138776"/>
          </a:xfrm>
        </p:grpSpPr>
        <p:sp>
          <p:nvSpPr>
            <p:cNvPr id="586" name="Rounded Rectangle 585"/>
            <p:cNvSpPr/>
            <p:nvPr/>
          </p:nvSpPr>
          <p:spPr bwMode="auto">
            <a:xfrm>
              <a:off x="990600" y="2513782"/>
              <a:ext cx="7393709" cy="68609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 smtClean="0"/>
                <a:t>Communication </a:t>
              </a:r>
              <a:r>
                <a:rPr lang="en-US" sz="2000" dirty="0"/>
                <a:t>Fabric</a:t>
              </a:r>
            </a:p>
          </p:txBody>
        </p:sp>
        <p:sp>
          <p:nvSpPr>
            <p:cNvPr id="584" name="Rounded Rectangle 583"/>
            <p:cNvSpPr/>
            <p:nvPr/>
          </p:nvSpPr>
          <p:spPr bwMode="auto">
            <a:xfrm>
              <a:off x="8153400" y="1294059"/>
              <a:ext cx="609600" cy="312554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en-US" sz="1800" dirty="0"/>
                <a:t>Memory &amp; </a:t>
              </a:r>
              <a:r>
                <a:rPr lang="en-US" sz="1800" dirty="0" smtClean="0"/>
                <a:t>I/O</a:t>
              </a:r>
              <a:endParaRPr lang="en-US" sz="1800" dirty="0"/>
            </a:p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585" name="Rounded Rectangle 584"/>
            <p:cNvSpPr/>
            <p:nvPr/>
          </p:nvSpPr>
          <p:spPr bwMode="auto">
            <a:xfrm>
              <a:off x="609600" y="1294059"/>
              <a:ext cx="609600" cy="312554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600" dirty="0"/>
                <a:t>Fixed Function </a:t>
              </a:r>
              <a:r>
                <a:rPr lang="en-US" sz="1800" dirty="0"/>
                <a:t>Acceleration</a:t>
              </a:r>
              <a:endParaRPr lang="en-US" sz="1600" dirty="0"/>
            </a:p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587" name="Rounded Rectangle 586"/>
            <p:cNvSpPr/>
            <p:nvPr/>
          </p:nvSpPr>
          <p:spPr bwMode="auto">
            <a:xfrm>
              <a:off x="1295400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8" name="Rounded Rectangle 587"/>
            <p:cNvSpPr/>
            <p:nvPr/>
          </p:nvSpPr>
          <p:spPr bwMode="auto">
            <a:xfrm>
              <a:off x="1524000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9" name="Rounded Rectangle 588"/>
            <p:cNvSpPr/>
            <p:nvPr/>
          </p:nvSpPr>
          <p:spPr bwMode="auto">
            <a:xfrm>
              <a:off x="1295400" y="1464072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0" name="Rounded Rectangle 589"/>
            <p:cNvSpPr/>
            <p:nvPr/>
          </p:nvSpPr>
          <p:spPr bwMode="auto">
            <a:xfrm>
              <a:off x="1524000" y="1464072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1" name="Rounded Rectangle 590"/>
            <p:cNvSpPr/>
            <p:nvPr/>
          </p:nvSpPr>
          <p:spPr bwMode="auto">
            <a:xfrm>
              <a:off x="1295400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2" name="Rounded Rectangle 591"/>
            <p:cNvSpPr/>
            <p:nvPr/>
          </p:nvSpPr>
          <p:spPr bwMode="auto">
            <a:xfrm>
              <a:off x="1524000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3" name="Rounded Rectangle 592"/>
            <p:cNvSpPr/>
            <p:nvPr/>
          </p:nvSpPr>
          <p:spPr bwMode="auto">
            <a:xfrm>
              <a:off x="1295400" y="182998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" name="Rounded Rectangle 593"/>
            <p:cNvSpPr/>
            <p:nvPr/>
          </p:nvSpPr>
          <p:spPr bwMode="auto">
            <a:xfrm>
              <a:off x="1524000" y="182998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5" name="Rounded Rectangle 13"/>
            <p:cNvSpPr/>
            <p:nvPr/>
          </p:nvSpPr>
          <p:spPr bwMode="auto">
            <a:xfrm>
              <a:off x="1752600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6" name="Rounded Rectangle 14"/>
            <p:cNvSpPr/>
            <p:nvPr/>
          </p:nvSpPr>
          <p:spPr bwMode="auto">
            <a:xfrm>
              <a:off x="1981200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7" name="Rounded Rectangle 34"/>
            <p:cNvSpPr/>
            <p:nvPr/>
          </p:nvSpPr>
          <p:spPr bwMode="auto">
            <a:xfrm>
              <a:off x="1752600" y="146407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8" name="Rounded Rectangle 35"/>
            <p:cNvSpPr/>
            <p:nvPr/>
          </p:nvSpPr>
          <p:spPr bwMode="auto">
            <a:xfrm>
              <a:off x="1981200" y="146407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9" name="Rounded Rectangle 36"/>
            <p:cNvSpPr/>
            <p:nvPr/>
          </p:nvSpPr>
          <p:spPr bwMode="auto">
            <a:xfrm>
              <a:off x="1752600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0" name="Rounded Rectangle 37"/>
            <p:cNvSpPr/>
            <p:nvPr/>
          </p:nvSpPr>
          <p:spPr bwMode="auto">
            <a:xfrm>
              <a:off x="1981200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1" name="Rounded Rectangle 38"/>
            <p:cNvSpPr/>
            <p:nvPr/>
          </p:nvSpPr>
          <p:spPr bwMode="auto">
            <a:xfrm>
              <a:off x="1752600" y="182998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2" name="Rounded Rectangle 39"/>
            <p:cNvSpPr/>
            <p:nvPr/>
          </p:nvSpPr>
          <p:spPr bwMode="auto">
            <a:xfrm>
              <a:off x="1981200" y="182998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7" name="Rounded Rectangle 24"/>
            <p:cNvSpPr/>
            <p:nvPr/>
          </p:nvSpPr>
          <p:spPr bwMode="auto">
            <a:xfrm>
              <a:off x="2209800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8" name="Rounded Rectangle 25"/>
            <p:cNvSpPr/>
            <p:nvPr/>
          </p:nvSpPr>
          <p:spPr bwMode="auto">
            <a:xfrm>
              <a:off x="2438400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9" name="Rounded Rectangle 26"/>
            <p:cNvSpPr/>
            <p:nvPr/>
          </p:nvSpPr>
          <p:spPr bwMode="auto">
            <a:xfrm>
              <a:off x="2209800" y="146407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0" name="Rounded Rectangle 27"/>
            <p:cNvSpPr/>
            <p:nvPr/>
          </p:nvSpPr>
          <p:spPr bwMode="auto">
            <a:xfrm>
              <a:off x="2438400" y="146407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1" name="Rounded Rectangle 28"/>
            <p:cNvSpPr/>
            <p:nvPr/>
          </p:nvSpPr>
          <p:spPr bwMode="auto">
            <a:xfrm>
              <a:off x="2209800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2" name="Rounded Rectangle 29"/>
            <p:cNvSpPr/>
            <p:nvPr/>
          </p:nvSpPr>
          <p:spPr bwMode="auto">
            <a:xfrm>
              <a:off x="2438400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3" name="Rounded Rectangle 30"/>
            <p:cNvSpPr/>
            <p:nvPr/>
          </p:nvSpPr>
          <p:spPr bwMode="auto">
            <a:xfrm>
              <a:off x="2209800" y="182998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4" name="Rounded Rectangle 31"/>
            <p:cNvSpPr/>
            <p:nvPr/>
          </p:nvSpPr>
          <p:spPr bwMode="auto">
            <a:xfrm>
              <a:off x="2438400" y="182998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7" name="Rounded Rectangle 596"/>
            <p:cNvSpPr/>
            <p:nvPr/>
          </p:nvSpPr>
          <p:spPr bwMode="auto">
            <a:xfrm>
              <a:off x="1295400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598" name="Rounded Rectangle 597"/>
            <p:cNvSpPr/>
            <p:nvPr/>
          </p:nvSpPr>
          <p:spPr bwMode="auto">
            <a:xfrm>
              <a:off x="1752600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599" name="Rounded Rectangle 598"/>
            <p:cNvSpPr/>
            <p:nvPr/>
          </p:nvSpPr>
          <p:spPr bwMode="auto">
            <a:xfrm>
              <a:off x="2209800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600" name="Rounded Rectangle 599"/>
            <p:cNvSpPr/>
            <p:nvPr/>
          </p:nvSpPr>
          <p:spPr bwMode="auto">
            <a:xfrm>
              <a:off x="1285008" y="2272138"/>
              <a:ext cx="1331343" cy="165411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47" name="Rounded Rectangle 846"/>
            <p:cNvSpPr/>
            <p:nvPr/>
          </p:nvSpPr>
          <p:spPr bwMode="auto">
            <a:xfrm>
              <a:off x="2667001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8" name="Rounded Rectangle 847"/>
            <p:cNvSpPr/>
            <p:nvPr/>
          </p:nvSpPr>
          <p:spPr bwMode="auto">
            <a:xfrm>
              <a:off x="2895601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9" name="Rounded Rectangle 848"/>
            <p:cNvSpPr/>
            <p:nvPr/>
          </p:nvSpPr>
          <p:spPr bwMode="auto">
            <a:xfrm>
              <a:off x="2667001" y="146407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0" name="Rounded Rectangle 849"/>
            <p:cNvSpPr/>
            <p:nvPr/>
          </p:nvSpPr>
          <p:spPr bwMode="auto">
            <a:xfrm>
              <a:off x="2895601" y="146407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1" name="Rounded Rectangle 850"/>
            <p:cNvSpPr/>
            <p:nvPr/>
          </p:nvSpPr>
          <p:spPr bwMode="auto">
            <a:xfrm>
              <a:off x="2667001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2" name="Rounded Rectangle 46"/>
            <p:cNvSpPr/>
            <p:nvPr/>
          </p:nvSpPr>
          <p:spPr bwMode="auto">
            <a:xfrm>
              <a:off x="2895601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3" name="Rounded Rectangle 47"/>
            <p:cNvSpPr/>
            <p:nvPr/>
          </p:nvSpPr>
          <p:spPr bwMode="auto">
            <a:xfrm>
              <a:off x="2667001" y="182998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4" name="Rounded Rectangle 853"/>
            <p:cNvSpPr/>
            <p:nvPr/>
          </p:nvSpPr>
          <p:spPr bwMode="auto">
            <a:xfrm>
              <a:off x="2895601" y="182998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399"/>
            <p:cNvGrpSpPr>
              <a:grpSpLocks/>
            </p:cNvGrpSpPr>
            <p:nvPr/>
          </p:nvGrpSpPr>
          <p:grpSpPr bwMode="auto">
            <a:xfrm>
              <a:off x="3124200" y="1280824"/>
              <a:ext cx="411163" cy="685800"/>
              <a:chOff x="838200" y="1752600"/>
              <a:chExt cx="685800" cy="1143000"/>
            </a:xfrm>
            <a:solidFill>
              <a:srgbClr val="00B050"/>
            </a:solidFill>
          </p:grpSpPr>
          <p:sp>
            <p:nvSpPr>
              <p:cNvPr id="869" name="Rounded Rectangle 868"/>
              <p:cNvSpPr/>
              <p:nvPr/>
            </p:nvSpPr>
            <p:spPr>
              <a:xfrm>
                <a:off x="838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0" name="Rounded Rectangle 869"/>
              <p:cNvSpPr/>
              <p:nvPr/>
            </p:nvSpPr>
            <p:spPr>
              <a:xfrm>
                <a:off x="1219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1" name="Rounded Rectangle 870"/>
              <p:cNvSpPr/>
              <p:nvPr/>
            </p:nvSpPr>
            <p:spPr>
              <a:xfrm>
                <a:off x="838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2" name="Rounded Rectangle 871"/>
              <p:cNvSpPr/>
              <p:nvPr/>
            </p:nvSpPr>
            <p:spPr>
              <a:xfrm>
                <a:off x="1219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3" name="Rounded Rectangle 872"/>
              <p:cNvSpPr/>
              <p:nvPr/>
            </p:nvSpPr>
            <p:spPr>
              <a:xfrm>
                <a:off x="838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4" name="Rounded Rectangle 873"/>
              <p:cNvSpPr/>
              <p:nvPr/>
            </p:nvSpPr>
            <p:spPr>
              <a:xfrm>
                <a:off x="1219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5" name="Rounded Rectangle 874"/>
              <p:cNvSpPr/>
              <p:nvPr/>
            </p:nvSpPr>
            <p:spPr>
              <a:xfrm>
                <a:off x="838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6" name="Rounded Rectangle 875"/>
              <p:cNvSpPr/>
              <p:nvPr/>
            </p:nvSpPr>
            <p:spPr>
              <a:xfrm>
                <a:off x="1219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400"/>
            <p:cNvGrpSpPr>
              <a:grpSpLocks/>
            </p:cNvGrpSpPr>
            <p:nvPr/>
          </p:nvGrpSpPr>
          <p:grpSpPr bwMode="auto">
            <a:xfrm>
              <a:off x="3581400" y="1280824"/>
              <a:ext cx="411163" cy="685800"/>
              <a:chOff x="838200" y="1752600"/>
              <a:chExt cx="685800" cy="1143000"/>
            </a:xfrm>
            <a:solidFill>
              <a:srgbClr val="00B050"/>
            </a:solidFill>
          </p:grpSpPr>
          <p:sp>
            <p:nvSpPr>
              <p:cNvPr id="861" name="Rounded Rectangle 860"/>
              <p:cNvSpPr/>
              <p:nvPr/>
            </p:nvSpPr>
            <p:spPr>
              <a:xfrm>
                <a:off x="838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2" name="Rounded Rectangle 861"/>
              <p:cNvSpPr/>
              <p:nvPr/>
            </p:nvSpPr>
            <p:spPr>
              <a:xfrm>
                <a:off x="1219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3" name="Rounded Rectangle 862"/>
              <p:cNvSpPr/>
              <p:nvPr/>
            </p:nvSpPr>
            <p:spPr>
              <a:xfrm>
                <a:off x="838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4" name="Rounded Rectangle 863"/>
              <p:cNvSpPr/>
              <p:nvPr/>
            </p:nvSpPr>
            <p:spPr>
              <a:xfrm>
                <a:off x="1219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5" name="Rounded Rectangle 864"/>
              <p:cNvSpPr/>
              <p:nvPr/>
            </p:nvSpPr>
            <p:spPr>
              <a:xfrm>
                <a:off x="838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6" name="Rounded Rectangle 60"/>
              <p:cNvSpPr/>
              <p:nvPr/>
            </p:nvSpPr>
            <p:spPr>
              <a:xfrm>
                <a:off x="1219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7" name="Rounded Rectangle 61"/>
              <p:cNvSpPr/>
              <p:nvPr/>
            </p:nvSpPr>
            <p:spPr>
              <a:xfrm>
                <a:off x="838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8" name="Rounded Rectangle 867"/>
              <p:cNvSpPr/>
              <p:nvPr/>
            </p:nvSpPr>
            <p:spPr>
              <a:xfrm>
                <a:off x="1219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57" name="Rounded Rectangle 856"/>
            <p:cNvSpPr/>
            <p:nvPr/>
          </p:nvSpPr>
          <p:spPr bwMode="auto">
            <a:xfrm>
              <a:off x="2667001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858" name="Rounded Rectangle 857"/>
            <p:cNvSpPr/>
            <p:nvPr/>
          </p:nvSpPr>
          <p:spPr bwMode="auto">
            <a:xfrm>
              <a:off x="3124201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859" name="Rounded Rectangle 858"/>
            <p:cNvSpPr/>
            <p:nvPr/>
          </p:nvSpPr>
          <p:spPr bwMode="auto">
            <a:xfrm>
              <a:off x="3581401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860" name="Rounded Rectangle 859"/>
            <p:cNvSpPr/>
            <p:nvPr/>
          </p:nvSpPr>
          <p:spPr bwMode="auto">
            <a:xfrm>
              <a:off x="2659206" y="2272138"/>
              <a:ext cx="1331343" cy="165411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17" name="Rounded Rectangle 816"/>
            <p:cNvSpPr/>
            <p:nvPr/>
          </p:nvSpPr>
          <p:spPr bwMode="auto">
            <a:xfrm>
              <a:off x="4038601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8" name="Rounded Rectangle 817"/>
            <p:cNvSpPr/>
            <p:nvPr/>
          </p:nvSpPr>
          <p:spPr bwMode="auto">
            <a:xfrm>
              <a:off x="4267201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9" name="Rounded Rectangle 74"/>
            <p:cNvSpPr/>
            <p:nvPr/>
          </p:nvSpPr>
          <p:spPr bwMode="auto">
            <a:xfrm>
              <a:off x="4038601" y="146407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" name="Rounded Rectangle 75"/>
            <p:cNvSpPr/>
            <p:nvPr/>
          </p:nvSpPr>
          <p:spPr bwMode="auto">
            <a:xfrm>
              <a:off x="4267201" y="146407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" name="Rounded Rectangle 820"/>
            <p:cNvSpPr/>
            <p:nvPr/>
          </p:nvSpPr>
          <p:spPr bwMode="auto">
            <a:xfrm>
              <a:off x="4038601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2" name="Rounded Rectangle 821"/>
            <p:cNvSpPr/>
            <p:nvPr/>
          </p:nvSpPr>
          <p:spPr bwMode="auto">
            <a:xfrm>
              <a:off x="4267201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3" name="Rounded Rectangle 822"/>
            <p:cNvSpPr/>
            <p:nvPr/>
          </p:nvSpPr>
          <p:spPr bwMode="auto">
            <a:xfrm>
              <a:off x="4038601" y="182998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4" name="Rounded Rectangle 823"/>
            <p:cNvSpPr/>
            <p:nvPr/>
          </p:nvSpPr>
          <p:spPr bwMode="auto">
            <a:xfrm>
              <a:off x="4267201" y="182998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" name="Group 430"/>
            <p:cNvGrpSpPr>
              <a:grpSpLocks/>
            </p:cNvGrpSpPr>
            <p:nvPr/>
          </p:nvGrpSpPr>
          <p:grpSpPr bwMode="auto">
            <a:xfrm>
              <a:off x="4495800" y="1280824"/>
              <a:ext cx="411163" cy="685800"/>
              <a:chOff x="838200" y="1752600"/>
              <a:chExt cx="685800" cy="1143000"/>
            </a:xfrm>
            <a:solidFill>
              <a:srgbClr val="00B050"/>
            </a:solidFill>
          </p:grpSpPr>
          <p:sp>
            <p:nvSpPr>
              <p:cNvPr id="839" name="Rounded Rectangle 838"/>
              <p:cNvSpPr/>
              <p:nvPr/>
            </p:nvSpPr>
            <p:spPr>
              <a:xfrm>
                <a:off x="838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0" name="Rounded Rectangle 839"/>
              <p:cNvSpPr/>
              <p:nvPr/>
            </p:nvSpPr>
            <p:spPr>
              <a:xfrm>
                <a:off x="1219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1" name="Rounded Rectangle 840"/>
              <p:cNvSpPr/>
              <p:nvPr/>
            </p:nvSpPr>
            <p:spPr>
              <a:xfrm>
                <a:off x="838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2" name="Rounded Rectangle 841"/>
              <p:cNvSpPr/>
              <p:nvPr/>
            </p:nvSpPr>
            <p:spPr>
              <a:xfrm>
                <a:off x="1219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3" name="Rounded Rectangle 842"/>
              <p:cNvSpPr/>
              <p:nvPr/>
            </p:nvSpPr>
            <p:spPr>
              <a:xfrm>
                <a:off x="838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4" name="Rounded Rectangle 843"/>
              <p:cNvSpPr/>
              <p:nvPr/>
            </p:nvSpPr>
            <p:spPr>
              <a:xfrm>
                <a:off x="1219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5" name="Rounded Rectangle 844"/>
              <p:cNvSpPr/>
              <p:nvPr/>
            </p:nvSpPr>
            <p:spPr>
              <a:xfrm>
                <a:off x="838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6" name="Rounded Rectangle 845"/>
              <p:cNvSpPr/>
              <p:nvPr/>
            </p:nvSpPr>
            <p:spPr>
              <a:xfrm>
                <a:off x="1219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" name="Group 431"/>
            <p:cNvGrpSpPr>
              <a:grpSpLocks/>
            </p:cNvGrpSpPr>
            <p:nvPr/>
          </p:nvGrpSpPr>
          <p:grpSpPr bwMode="auto">
            <a:xfrm>
              <a:off x="4953000" y="1280824"/>
              <a:ext cx="411163" cy="685800"/>
              <a:chOff x="838200" y="1752600"/>
              <a:chExt cx="685800" cy="1143000"/>
            </a:xfrm>
            <a:solidFill>
              <a:srgbClr val="00B050"/>
            </a:solidFill>
          </p:grpSpPr>
          <p:sp>
            <p:nvSpPr>
              <p:cNvPr id="831" name="Rounded Rectangle 830"/>
              <p:cNvSpPr/>
              <p:nvPr/>
            </p:nvSpPr>
            <p:spPr>
              <a:xfrm>
                <a:off x="838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2" name="Rounded Rectangle 831"/>
              <p:cNvSpPr/>
              <p:nvPr/>
            </p:nvSpPr>
            <p:spPr>
              <a:xfrm>
                <a:off x="1219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3" name="Rounded Rectangle 88"/>
              <p:cNvSpPr/>
              <p:nvPr/>
            </p:nvSpPr>
            <p:spPr>
              <a:xfrm>
                <a:off x="838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4" name="Rounded Rectangle 89"/>
              <p:cNvSpPr/>
              <p:nvPr/>
            </p:nvSpPr>
            <p:spPr>
              <a:xfrm>
                <a:off x="1219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5" name="Rounded Rectangle 834"/>
              <p:cNvSpPr/>
              <p:nvPr/>
            </p:nvSpPr>
            <p:spPr>
              <a:xfrm>
                <a:off x="838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6" name="Rounded Rectangle 835"/>
              <p:cNvSpPr/>
              <p:nvPr/>
            </p:nvSpPr>
            <p:spPr>
              <a:xfrm>
                <a:off x="1219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7" name="Rounded Rectangle 836"/>
              <p:cNvSpPr/>
              <p:nvPr/>
            </p:nvSpPr>
            <p:spPr>
              <a:xfrm>
                <a:off x="838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8" name="Rounded Rectangle 837"/>
              <p:cNvSpPr/>
              <p:nvPr/>
            </p:nvSpPr>
            <p:spPr>
              <a:xfrm>
                <a:off x="1219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27" name="Rounded Rectangle 826"/>
            <p:cNvSpPr/>
            <p:nvPr/>
          </p:nvSpPr>
          <p:spPr bwMode="auto">
            <a:xfrm>
              <a:off x="4038601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828" name="Rounded Rectangle 827"/>
            <p:cNvSpPr/>
            <p:nvPr/>
          </p:nvSpPr>
          <p:spPr bwMode="auto">
            <a:xfrm>
              <a:off x="4495801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829" name="Rounded Rectangle 828"/>
            <p:cNvSpPr/>
            <p:nvPr/>
          </p:nvSpPr>
          <p:spPr bwMode="auto">
            <a:xfrm>
              <a:off x="4953001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830" name="Rounded Rectangle 829"/>
            <p:cNvSpPr/>
            <p:nvPr/>
          </p:nvSpPr>
          <p:spPr bwMode="auto">
            <a:xfrm>
              <a:off x="4033404" y="2272138"/>
              <a:ext cx="1331343" cy="165411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7" name="Rounded Rectangle 786"/>
            <p:cNvSpPr/>
            <p:nvPr/>
          </p:nvSpPr>
          <p:spPr bwMode="auto">
            <a:xfrm>
              <a:off x="5410201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8" name="Rounded Rectangle 787"/>
            <p:cNvSpPr/>
            <p:nvPr/>
          </p:nvSpPr>
          <p:spPr bwMode="auto">
            <a:xfrm>
              <a:off x="5638801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9" name="Rounded Rectangle 788"/>
            <p:cNvSpPr/>
            <p:nvPr/>
          </p:nvSpPr>
          <p:spPr bwMode="auto">
            <a:xfrm>
              <a:off x="5410201" y="146407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0" name="Rounded Rectangle 789"/>
            <p:cNvSpPr/>
            <p:nvPr/>
          </p:nvSpPr>
          <p:spPr bwMode="auto">
            <a:xfrm>
              <a:off x="5638801" y="146407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1" name="Rounded Rectangle 790"/>
            <p:cNvSpPr/>
            <p:nvPr/>
          </p:nvSpPr>
          <p:spPr bwMode="auto">
            <a:xfrm>
              <a:off x="5410201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2" name="Rounded Rectangle 791"/>
            <p:cNvSpPr/>
            <p:nvPr/>
          </p:nvSpPr>
          <p:spPr bwMode="auto">
            <a:xfrm>
              <a:off x="5638801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3" name="Rounded Rectangle 792"/>
            <p:cNvSpPr/>
            <p:nvPr/>
          </p:nvSpPr>
          <p:spPr bwMode="auto">
            <a:xfrm>
              <a:off x="5410201" y="182998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4" name="Rounded Rectangle 793"/>
            <p:cNvSpPr/>
            <p:nvPr/>
          </p:nvSpPr>
          <p:spPr bwMode="auto">
            <a:xfrm>
              <a:off x="5638801" y="182998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" name="Group 461"/>
            <p:cNvGrpSpPr>
              <a:grpSpLocks/>
            </p:cNvGrpSpPr>
            <p:nvPr/>
          </p:nvGrpSpPr>
          <p:grpSpPr bwMode="auto">
            <a:xfrm>
              <a:off x="5867400" y="1280824"/>
              <a:ext cx="411163" cy="685800"/>
              <a:chOff x="838200" y="1752600"/>
              <a:chExt cx="685800" cy="1143000"/>
            </a:xfrm>
            <a:solidFill>
              <a:srgbClr val="00B050"/>
            </a:solidFill>
          </p:grpSpPr>
          <p:sp>
            <p:nvSpPr>
              <p:cNvPr id="809" name="Rounded Rectangle 808"/>
              <p:cNvSpPr/>
              <p:nvPr/>
            </p:nvSpPr>
            <p:spPr>
              <a:xfrm>
                <a:off x="838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0" name="Rounded Rectangle 809"/>
              <p:cNvSpPr/>
              <p:nvPr/>
            </p:nvSpPr>
            <p:spPr>
              <a:xfrm>
                <a:off x="1219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1" name="Rounded Rectangle 810"/>
              <p:cNvSpPr/>
              <p:nvPr/>
            </p:nvSpPr>
            <p:spPr>
              <a:xfrm>
                <a:off x="838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2" name="Rounded Rectangle 811"/>
              <p:cNvSpPr/>
              <p:nvPr/>
            </p:nvSpPr>
            <p:spPr>
              <a:xfrm>
                <a:off x="1219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3" name="Rounded Rectangle 812"/>
              <p:cNvSpPr/>
              <p:nvPr/>
            </p:nvSpPr>
            <p:spPr>
              <a:xfrm>
                <a:off x="838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4" name="Rounded Rectangle 813"/>
              <p:cNvSpPr/>
              <p:nvPr/>
            </p:nvSpPr>
            <p:spPr>
              <a:xfrm>
                <a:off x="1219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5" name="Rounded Rectangle 814"/>
              <p:cNvSpPr/>
              <p:nvPr/>
            </p:nvSpPr>
            <p:spPr>
              <a:xfrm>
                <a:off x="838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6" name="Rounded Rectangle 815"/>
              <p:cNvSpPr/>
              <p:nvPr/>
            </p:nvSpPr>
            <p:spPr>
              <a:xfrm>
                <a:off x="1219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462"/>
            <p:cNvGrpSpPr>
              <a:grpSpLocks/>
            </p:cNvGrpSpPr>
            <p:nvPr/>
          </p:nvGrpSpPr>
          <p:grpSpPr bwMode="auto">
            <a:xfrm>
              <a:off x="6324600" y="1280824"/>
              <a:ext cx="411163" cy="685800"/>
              <a:chOff x="838200" y="1752600"/>
              <a:chExt cx="685800" cy="1143000"/>
            </a:xfrm>
            <a:solidFill>
              <a:srgbClr val="00B050"/>
            </a:solidFill>
          </p:grpSpPr>
          <p:sp>
            <p:nvSpPr>
              <p:cNvPr id="801" name="Rounded Rectangle 800"/>
              <p:cNvSpPr/>
              <p:nvPr/>
            </p:nvSpPr>
            <p:spPr>
              <a:xfrm>
                <a:off x="838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2" name="Rounded Rectangle 801"/>
              <p:cNvSpPr/>
              <p:nvPr/>
            </p:nvSpPr>
            <p:spPr>
              <a:xfrm>
                <a:off x="1219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3" name="Rounded Rectangle 802"/>
              <p:cNvSpPr/>
              <p:nvPr/>
            </p:nvSpPr>
            <p:spPr>
              <a:xfrm>
                <a:off x="838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4" name="Rounded Rectangle 803"/>
              <p:cNvSpPr/>
              <p:nvPr/>
            </p:nvSpPr>
            <p:spPr>
              <a:xfrm>
                <a:off x="1219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5" name="Rounded Rectangle 804"/>
              <p:cNvSpPr/>
              <p:nvPr/>
            </p:nvSpPr>
            <p:spPr>
              <a:xfrm>
                <a:off x="838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6" name="Rounded Rectangle 805"/>
              <p:cNvSpPr/>
              <p:nvPr/>
            </p:nvSpPr>
            <p:spPr>
              <a:xfrm>
                <a:off x="1219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7" name="Rounded Rectangle 806"/>
              <p:cNvSpPr/>
              <p:nvPr/>
            </p:nvSpPr>
            <p:spPr>
              <a:xfrm>
                <a:off x="838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08" name="Rounded Rectangle 807"/>
              <p:cNvSpPr/>
              <p:nvPr/>
            </p:nvSpPr>
            <p:spPr>
              <a:xfrm>
                <a:off x="1219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97" name="Rounded Rectangle 796"/>
            <p:cNvSpPr/>
            <p:nvPr/>
          </p:nvSpPr>
          <p:spPr bwMode="auto">
            <a:xfrm>
              <a:off x="5410201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798" name="Rounded Rectangle 797"/>
            <p:cNvSpPr/>
            <p:nvPr/>
          </p:nvSpPr>
          <p:spPr bwMode="auto">
            <a:xfrm>
              <a:off x="5867401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799" name="Rounded Rectangle 798"/>
            <p:cNvSpPr/>
            <p:nvPr/>
          </p:nvSpPr>
          <p:spPr bwMode="auto">
            <a:xfrm>
              <a:off x="6324601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800" name="Rounded Rectangle 799"/>
            <p:cNvSpPr/>
            <p:nvPr/>
          </p:nvSpPr>
          <p:spPr bwMode="auto">
            <a:xfrm>
              <a:off x="5407602" y="2272138"/>
              <a:ext cx="1331343" cy="165411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57" name="Rounded Rectangle 756"/>
            <p:cNvSpPr/>
            <p:nvPr/>
          </p:nvSpPr>
          <p:spPr bwMode="auto">
            <a:xfrm>
              <a:off x="6781801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8" name="Rounded Rectangle 757"/>
            <p:cNvSpPr/>
            <p:nvPr/>
          </p:nvSpPr>
          <p:spPr bwMode="auto">
            <a:xfrm>
              <a:off x="7010401" y="1281113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9" name="Rounded Rectangle 758"/>
            <p:cNvSpPr/>
            <p:nvPr/>
          </p:nvSpPr>
          <p:spPr bwMode="auto">
            <a:xfrm>
              <a:off x="6781801" y="146407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0" name="Rounded Rectangle 759"/>
            <p:cNvSpPr/>
            <p:nvPr/>
          </p:nvSpPr>
          <p:spPr bwMode="auto">
            <a:xfrm>
              <a:off x="7010401" y="146407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1" name="Rounded Rectangle 760"/>
            <p:cNvSpPr/>
            <p:nvPr/>
          </p:nvSpPr>
          <p:spPr bwMode="auto">
            <a:xfrm>
              <a:off x="6781801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2" name="Rounded Rectangle 761"/>
            <p:cNvSpPr/>
            <p:nvPr/>
          </p:nvSpPr>
          <p:spPr bwMode="auto">
            <a:xfrm>
              <a:off x="7010401" y="164703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3" name="Rounded Rectangle 762"/>
            <p:cNvSpPr/>
            <p:nvPr/>
          </p:nvSpPr>
          <p:spPr bwMode="auto">
            <a:xfrm>
              <a:off x="6781801" y="182998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4" name="Rounded Rectangle 763"/>
            <p:cNvSpPr/>
            <p:nvPr/>
          </p:nvSpPr>
          <p:spPr bwMode="auto">
            <a:xfrm>
              <a:off x="7010401" y="182998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" name="Group 492"/>
            <p:cNvGrpSpPr>
              <a:grpSpLocks/>
            </p:cNvGrpSpPr>
            <p:nvPr/>
          </p:nvGrpSpPr>
          <p:grpSpPr bwMode="auto">
            <a:xfrm>
              <a:off x="7239000" y="1280824"/>
              <a:ext cx="411163" cy="685800"/>
              <a:chOff x="838200" y="1752600"/>
              <a:chExt cx="685800" cy="1143000"/>
            </a:xfrm>
            <a:solidFill>
              <a:srgbClr val="00B050"/>
            </a:solidFill>
          </p:grpSpPr>
          <p:sp>
            <p:nvSpPr>
              <p:cNvPr id="779" name="Rounded Rectangle 778"/>
              <p:cNvSpPr/>
              <p:nvPr/>
            </p:nvSpPr>
            <p:spPr>
              <a:xfrm>
                <a:off x="838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0" name="Rounded Rectangle 779"/>
              <p:cNvSpPr/>
              <p:nvPr/>
            </p:nvSpPr>
            <p:spPr>
              <a:xfrm>
                <a:off x="1219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1" name="Rounded Rectangle 780"/>
              <p:cNvSpPr/>
              <p:nvPr/>
            </p:nvSpPr>
            <p:spPr>
              <a:xfrm>
                <a:off x="838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2" name="Rounded Rectangle 781"/>
              <p:cNvSpPr/>
              <p:nvPr/>
            </p:nvSpPr>
            <p:spPr>
              <a:xfrm>
                <a:off x="1219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3" name="Rounded Rectangle 782"/>
              <p:cNvSpPr/>
              <p:nvPr/>
            </p:nvSpPr>
            <p:spPr>
              <a:xfrm>
                <a:off x="838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4" name="Rounded Rectangle 783"/>
              <p:cNvSpPr/>
              <p:nvPr/>
            </p:nvSpPr>
            <p:spPr>
              <a:xfrm>
                <a:off x="1219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5" name="Rounded Rectangle 784"/>
              <p:cNvSpPr/>
              <p:nvPr/>
            </p:nvSpPr>
            <p:spPr>
              <a:xfrm>
                <a:off x="838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6" name="Rounded Rectangle 785"/>
              <p:cNvSpPr/>
              <p:nvPr/>
            </p:nvSpPr>
            <p:spPr>
              <a:xfrm>
                <a:off x="1219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493"/>
            <p:cNvGrpSpPr>
              <a:grpSpLocks/>
            </p:cNvGrpSpPr>
            <p:nvPr/>
          </p:nvGrpSpPr>
          <p:grpSpPr bwMode="auto">
            <a:xfrm>
              <a:off x="7696200" y="1280824"/>
              <a:ext cx="411163" cy="685800"/>
              <a:chOff x="838200" y="1752600"/>
              <a:chExt cx="685800" cy="1143000"/>
            </a:xfrm>
            <a:solidFill>
              <a:srgbClr val="00B050"/>
            </a:solidFill>
          </p:grpSpPr>
          <p:sp>
            <p:nvSpPr>
              <p:cNvPr id="771" name="Rounded Rectangle 770"/>
              <p:cNvSpPr/>
              <p:nvPr/>
            </p:nvSpPr>
            <p:spPr>
              <a:xfrm>
                <a:off x="838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2" name="Rounded Rectangle 771"/>
              <p:cNvSpPr/>
              <p:nvPr/>
            </p:nvSpPr>
            <p:spPr>
              <a:xfrm>
                <a:off x="1219200" y="17526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3" name="Rounded Rectangle 772"/>
              <p:cNvSpPr/>
              <p:nvPr/>
            </p:nvSpPr>
            <p:spPr>
              <a:xfrm>
                <a:off x="838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4" name="Rounded Rectangle 773"/>
              <p:cNvSpPr/>
              <p:nvPr/>
            </p:nvSpPr>
            <p:spPr>
              <a:xfrm>
                <a:off x="1219200" y="20574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5" name="Rounded Rectangle 774"/>
              <p:cNvSpPr/>
              <p:nvPr/>
            </p:nvSpPr>
            <p:spPr>
              <a:xfrm>
                <a:off x="838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6" name="Rounded Rectangle 775"/>
              <p:cNvSpPr/>
              <p:nvPr/>
            </p:nvSpPr>
            <p:spPr>
              <a:xfrm>
                <a:off x="1219200" y="23622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7" name="Rounded Rectangle 776"/>
              <p:cNvSpPr/>
              <p:nvPr/>
            </p:nvSpPr>
            <p:spPr>
              <a:xfrm>
                <a:off x="838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8" name="Rounded Rectangle 777"/>
              <p:cNvSpPr/>
              <p:nvPr/>
            </p:nvSpPr>
            <p:spPr>
              <a:xfrm>
                <a:off x="1219200" y="2667000"/>
                <a:ext cx="304800" cy="2286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67" name="Rounded Rectangle 766"/>
            <p:cNvSpPr/>
            <p:nvPr/>
          </p:nvSpPr>
          <p:spPr bwMode="auto">
            <a:xfrm>
              <a:off x="6781801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768" name="Rounded Rectangle 767"/>
            <p:cNvSpPr/>
            <p:nvPr/>
          </p:nvSpPr>
          <p:spPr bwMode="auto">
            <a:xfrm>
              <a:off x="7239001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769" name="Rounded Rectangle 768"/>
            <p:cNvSpPr/>
            <p:nvPr/>
          </p:nvSpPr>
          <p:spPr bwMode="auto">
            <a:xfrm>
              <a:off x="7696201" y="2043440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770" name="Rounded Rectangle 769"/>
            <p:cNvSpPr/>
            <p:nvPr/>
          </p:nvSpPr>
          <p:spPr bwMode="auto">
            <a:xfrm>
              <a:off x="6781800" y="2272138"/>
              <a:ext cx="1331343" cy="165411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6" name="Rounded Rectangle 605"/>
            <p:cNvSpPr/>
            <p:nvPr/>
          </p:nvSpPr>
          <p:spPr bwMode="auto">
            <a:xfrm>
              <a:off x="12954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7" name="Rounded Rectangle 606"/>
            <p:cNvSpPr/>
            <p:nvPr/>
          </p:nvSpPr>
          <p:spPr bwMode="auto">
            <a:xfrm>
              <a:off x="15240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8" name="Rounded Rectangle 607"/>
            <p:cNvSpPr/>
            <p:nvPr/>
          </p:nvSpPr>
          <p:spPr bwMode="auto">
            <a:xfrm>
              <a:off x="1295401" y="390351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9" name="Rounded Rectangle 608"/>
            <p:cNvSpPr/>
            <p:nvPr/>
          </p:nvSpPr>
          <p:spPr bwMode="auto">
            <a:xfrm>
              <a:off x="1524001" y="390351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0" name="Rounded Rectangle 609"/>
            <p:cNvSpPr/>
            <p:nvPr/>
          </p:nvSpPr>
          <p:spPr bwMode="auto">
            <a:xfrm>
              <a:off x="12954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1" name="Rounded Rectangle 610"/>
            <p:cNvSpPr/>
            <p:nvPr/>
          </p:nvSpPr>
          <p:spPr bwMode="auto">
            <a:xfrm>
              <a:off x="15240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2" name="Rounded Rectangle 611"/>
            <p:cNvSpPr/>
            <p:nvPr/>
          </p:nvSpPr>
          <p:spPr bwMode="auto">
            <a:xfrm>
              <a:off x="1295401" y="4269436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3" name="Rounded Rectangle 612"/>
            <p:cNvSpPr/>
            <p:nvPr/>
          </p:nvSpPr>
          <p:spPr bwMode="auto">
            <a:xfrm>
              <a:off x="1524001" y="4269436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9" name="Rounded Rectangle 748"/>
            <p:cNvSpPr/>
            <p:nvPr/>
          </p:nvSpPr>
          <p:spPr bwMode="auto">
            <a:xfrm>
              <a:off x="17526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0" name="Rounded Rectangle 749"/>
            <p:cNvSpPr/>
            <p:nvPr/>
          </p:nvSpPr>
          <p:spPr bwMode="auto">
            <a:xfrm>
              <a:off x="19812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1" name="Rounded Rectangle 750"/>
            <p:cNvSpPr/>
            <p:nvPr/>
          </p:nvSpPr>
          <p:spPr bwMode="auto">
            <a:xfrm>
              <a:off x="17526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2" name="Rounded Rectangle 751"/>
            <p:cNvSpPr/>
            <p:nvPr/>
          </p:nvSpPr>
          <p:spPr bwMode="auto">
            <a:xfrm>
              <a:off x="19812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3" name="Rounded Rectangle 752"/>
            <p:cNvSpPr/>
            <p:nvPr/>
          </p:nvSpPr>
          <p:spPr bwMode="auto">
            <a:xfrm>
              <a:off x="17526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4" name="Rounded Rectangle 753"/>
            <p:cNvSpPr/>
            <p:nvPr/>
          </p:nvSpPr>
          <p:spPr bwMode="auto">
            <a:xfrm>
              <a:off x="19812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5" name="Rounded Rectangle 754"/>
            <p:cNvSpPr/>
            <p:nvPr/>
          </p:nvSpPr>
          <p:spPr bwMode="auto">
            <a:xfrm>
              <a:off x="17526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6" name="Rounded Rectangle 755"/>
            <p:cNvSpPr/>
            <p:nvPr/>
          </p:nvSpPr>
          <p:spPr bwMode="auto">
            <a:xfrm>
              <a:off x="19812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1" name="Rounded Rectangle 740"/>
            <p:cNvSpPr/>
            <p:nvPr/>
          </p:nvSpPr>
          <p:spPr bwMode="auto">
            <a:xfrm>
              <a:off x="22098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2" name="Rounded Rectangle 741"/>
            <p:cNvSpPr/>
            <p:nvPr/>
          </p:nvSpPr>
          <p:spPr bwMode="auto">
            <a:xfrm>
              <a:off x="24384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3" name="Rounded Rectangle 742"/>
            <p:cNvSpPr/>
            <p:nvPr/>
          </p:nvSpPr>
          <p:spPr bwMode="auto">
            <a:xfrm>
              <a:off x="22098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4" name="Rounded Rectangle 743"/>
            <p:cNvSpPr/>
            <p:nvPr/>
          </p:nvSpPr>
          <p:spPr bwMode="auto">
            <a:xfrm>
              <a:off x="24384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5" name="Rounded Rectangle 744"/>
            <p:cNvSpPr/>
            <p:nvPr/>
          </p:nvSpPr>
          <p:spPr bwMode="auto">
            <a:xfrm>
              <a:off x="22098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6" name="Rounded Rectangle 745"/>
            <p:cNvSpPr/>
            <p:nvPr/>
          </p:nvSpPr>
          <p:spPr bwMode="auto">
            <a:xfrm>
              <a:off x="24384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7" name="Rounded Rectangle 746"/>
            <p:cNvSpPr/>
            <p:nvPr/>
          </p:nvSpPr>
          <p:spPr bwMode="auto">
            <a:xfrm>
              <a:off x="22098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8" name="Rounded Rectangle 747"/>
            <p:cNvSpPr/>
            <p:nvPr/>
          </p:nvSpPr>
          <p:spPr bwMode="auto">
            <a:xfrm>
              <a:off x="24384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6" name="Rounded Rectangle 615"/>
            <p:cNvSpPr/>
            <p:nvPr/>
          </p:nvSpPr>
          <p:spPr bwMode="auto">
            <a:xfrm>
              <a:off x="12954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617" name="Rounded Rectangle 616"/>
            <p:cNvSpPr/>
            <p:nvPr/>
          </p:nvSpPr>
          <p:spPr bwMode="auto">
            <a:xfrm>
              <a:off x="17526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618" name="Rounded Rectangle 617"/>
            <p:cNvSpPr/>
            <p:nvPr/>
          </p:nvSpPr>
          <p:spPr bwMode="auto">
            <a:xfrm>
              <a:off x="22098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619" name="Rounded Rectangle 618"/>
            <p:cNvSpPr/>
            <p:nvPr/>
          </p:nvSpPr>
          <p:spPr bwMode="auto">
            <a:xfrm>
              <a:off x="1285009" y="3276109"/>
              <a:ext cx="1331343" cy="165411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0" name="Rounded Rectangle 619"/>
            <p:cNvSpPr/>
            <p:nvPr/>
          </p:nvSpPr>
          <p:spPr bwMode="auto">
            <a:xfrm>
              <a:off x="26670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1" name="Rounded Rectangle 620"/>
            <p:cNvSpPr/>
            <p:nvPr/>
          </p:nvSpPr>
          <p:spPr bwMode="auto">
            <a:xfrm>
              <a:off x="28956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2" name="Rounded Rectangle 621"/>
            <p:cNvSpPr/>
            <p:nvPr/>
          </p:nvSpPr>
          <p:spPr bwMode="auto">
            <a:xfrm>
              <a:off x="2667001" y="390351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3" name="Rounded Rectangle 622"/>
            <p:cNvSpPr/>
            <p:nvPr/>
          </p:nvSpPr>
          <p:spPr bwMode="auto">
            <a:xfrm>
              <a:off x="2895601" y="390351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4" name="Rounded Rectangle 623"/>
            <p:cNvSpPr/>
            <p:nvPr/>
          </p:nvSpPr>
          <p:spPr bwMode="auto">
            <a:xfrm>
              <a:off x="26670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5" name="Rounded Rectangle 624"/>
            <p:cNvSpPr/>
            <p:nvPr/>
          </p:nvSpPr>
          <p:spPr bwMode="auto">
            <a:xfrm>
              <a:off x="28956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6" name="Rounded Rectangle 625"/>
            <p:cNvSpPr/>
            <p:nvPr/>
          </p:nvSpPr>
          <p:spPr bwMode="auto">
            <a:xfrm>
              <a:off x="2667001" y="4269436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7" name="Rounded Rectangle 626"/>
            <p:cNvSpPr/>
            <p:nvPr/>
          </p:nvSpPr>
          <p:spPr bwMode="auto">
            <a:xfrm>
              <a:off x="2895601" y="4269436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3" name="Rounded Rectangle 732"/>
            <p:cNvSpPr/>
            <p:nvPr/>
          </p:nvSpPr>
          <p:spPr bwMode="auto">
            <a:xfrm>
              <a:off x="31242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4" name="Rounded Rectangle 733"/>
            <p:cNvSpPr/>
            <p:nvPr/>
          </p:nvSpPr>
          <p:spPr bwMode="auto">
            <a:xfrm>
              <a:off x="33528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5" name="Rounded Rectangle 734"/>
            <p:cNvSpPr/>
            <p:nvPr/>
          </p:nvSpPr>
          <p:spPr bwMode="auto">
            <a:xfrm>
              <a:off x="31242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6" name="Rounded Rectangle 735"/>
            <p:cNvSpPr/>
            <p:nvPr/>
          </p:nvSpPr>
          <p:spPr bwMode="auto">
            <a:xfrm>
              <a:off x="33528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7" name="Rounded Rectangle 736"/>
            <p:cNvSpPr/>
            <p:nvPr/>
          </p:nvSpPr>
          <p:spPr bwMode="auto">
            <a:xfrm>
              <a:off x="31242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8" name="Rounded Rectangle 737"/>
            <p:cNvSpPr/>
            <p:nvPr/>
          </p:nvSpPr>
          <p:spPr bwMode="auto">
            <a:xfrm>
              <a:off x="33528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9" name="Rounded Rectangle 738"/>
            <p:cNvSpPr/>
            <p:nvPr/>
          </p:nvSpPr>
          <p:spPr bwMode="auto">
            <a:xfrm>
              <a:off x="31242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0" name="Rounded Rectangle 739"/>
            <p:cNvSpPr/>
            <p:nvPr/>
          </p:nvSpPr>
          <p:spPr bwMode="auto">
            <a:xfrm>
              <a:off x="33528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5" name="Rounded Rectangle 724"/>
            <p:cNvSpPr/>
            <p:nvPr/>
          </p:nvSpPr>
          <p:spPr bwMode="auto">
            <a:xfrm>
              <a:off x="35814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6" name="Rounded Rectangle 725"/>
            <p:cNvSpPr/>
            <p:nvPr/>
          </p:nvSpPr>
          <p:spPr bwMode="auto">
            <a:xfrm>
              <a:off x="38100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7" name="Rounded Rectangle 726"/>
            <p:cNvSpPr/>
            <p:nvPr/>
          </p:nvSpPr>
          <p:spPr bwMode="auto">
            <a:xfrm>
              <a:off x="35814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8" name="Rounded Rectangle 727"/>
            <p:cNvSpPr/>
            <p:nvPr/>
          </p:nvSpPr>
          <p:spPr bwMode="auto">
            <a:xfrm>
              <a:off x="38100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9" name="Rounded Rectangle 728"/>
            <p:cNvSpPr/>
            <p:nvPr/>
          </p:nvSpPr>
          <p:spPr bwMode="auto">
            <a:xfrm>
              <a:off x="35814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0" name="Rounded Rectangle 729"/>
            <p:cNvSpPr/>
            <p:nvPr/>
          </p:nvSpPr>
          <p:spPr bwMode="auto">
            <a:xfrm>
              <a:off x="38100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1" name="Rounded Rectangle 730"/>
            <p:cNvSpPr/>
            <p:nvPr/>
          </p:nvSpPr>
          <p:spPr bwMode="auto">
            <a:xfrm>
              <a:off x="35814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2" name="Rounded Rectangle 731"/>
            <p:cNvSpPr/>
            <p:nvPr/>
          </p:nvSpPr>
          <p:spPr bwMode="auto">
            <a:xfrm>
              <a:off x="38100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0" name="Rounded Rectangle 629"/>
            <p:cNvSpPr/>
            <p:nvPr/>
          </p:nvSpPr>
          <p:spPr bwMode="auto">
            <a:xfrm>
              <a:off x="26670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631" name="Rounded Rectangle 630"/>
            <p:cNvSpPr/>
            <p:nvPr/>
          </p:nvSpPr>
          <p:spPr bwMode="auto">
            <a:xfrm>
              <a:off x="31242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632" name="Rounded Rectangle 631"/>
            <p:cNvSpPr/>
            <p:nvPr/>
          </p:nvSpPr>
          <p:spPr bwMode="auto">
            <a:xfrm>
              <a:off x="35814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633" name="Rounded Rectangle 632"/>
            <p:cNvSpPr/>
            <p:nvPr/>
          </p:nvSpPr>
          <p:spPr bwMode="auto">
            <a:xfrm>
              <a:off x="2659207" y="3276109"/>
              <a:ext cx="1331343" cy="165411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4" name="Rounded Rectangle 633"/>
            <p:cNvSpPr/>
            <p:nvPr/>
          </p:nvSpPr>
          <p:spPr bwMode="auto">
            <a:xfrm>
              <a:off x="40386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5" name="Rounded Rectangle 634"/>
            <p:cNvSpPr/>
            <p:nvPr/>
          </p:nvSpPr>
          <p:spPr bwMode="auto">
            <a:xfrm>
              <a:off x="42672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6" name="Rounded Rectangle 635"/>
            <p:cNvSpPr/>
            <p:nvPr/>
          </p:nvSpPr>
          <p:spPr bwMode="auto">
            <a:xfrm>
              <a:off x="4038601" y="390351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7" name="Rounded Rectangle 636"/>
            <p:cNvSpPr/>
            <p:nvPr/>
          </p:nvSpPr>
          <p:spPr bwMode="auto">
            <a:xfrm>
              <a:off x="4267201" y="390351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8" name="Rounded Rectangle 637"/>
            <p:cNvSpPr/>
            <p:nvPr/>
          </p:nvSpPr>
          <p:spPr bwMode="auto">
            <a:xfrm>
              <a:off x="40386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9" name="Rounded Rectangle 638"/>
            <p:cNvSpPr/>
            <p:nvPr/>
          </p:nvSpPr>
          <p:spPr bwMode="auto">
            <a:xfrm>
              <a:off x="42672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0" name="Rounded Rectangle 639"/>
            <p:cNvSpPr/>
            <p:nvPr/>
          </p:nvSpPr>
          <p:spPr bwMode="auto">
            <a:xfrm>
              <a:off x="4038601" y="4269436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1" name="Rounded Rectangle 640"/>
            <p:cNvSpPr/>
            <p:nvPr/>
          </p:nvSpPr>
          <p:spPr bwMode="auto">
            <a:xfrm>
              <a:off x="4267201" y="4269436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7" name="Rounded Rectangle 716"/>
            <p:cNvSpPr/>
            <p:nvPr/>
          </p:nvSpPr>
          <p:spPr bwMode="auto">
            <a:xfrm>
              <a:off x="44958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" name="Rounded Rectangle 717"/>
            <p:cNvSpPr/>
            <p:nvPr/>
          </p:nvSpPr>
          <p:spPr bwMode="auto">
            <a:xfrm>
              <a:off x="47244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9" name="Rounded Rectangle 718"/>
            <p:cNvSpPr/>
            <p:nvPr/>
          </p:nvSpPr>
          <p:spPr bwMode="auto">
            <a:xfrm>
              <a:off x="44958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0" name="Rounded Rectangle 719"/>
            <p:cNvSpPr/>
            <p:nvPr/>
          </p:nvSpPr>
          <p:spPr bwMode="auto">
            <a:xfrm>
              <a:off x="47244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1" name="Rounded Rectangle 720"/>
            <p:cNvSpPr/>
            <p:nvPr/>
          </p:nvSpPr>
          <p:spPr bwMode="auto">
            <a:xfrm>
              <a:off x="44958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2" name="Rounded Rectangle 721"/>
            <p:cNvSpPr/>
            <p:nvPr/>
          </p:nvSpPr>
          <p:spPr bwMode="auto">
            <a:xfrm>
              <a:off x="47244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3" name="Rounded Rectangle 722"/>
            <p:cNvSpPr/>
            <p:nvPr/>
          </p:nvSpPr>
          <p:spPr bwMode="auto">
            <a:xfrm>
              <a:off x="44958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4" name="Rounded Rectangle 723"/>
            <p:cNvSpPr/>
            <p:nvPr/>
          </p:nvSpPr>
          <p:spPr bwMode="auto">
            <a:xfrm>
              <a:off x="47244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9" name="Rounded Rectangle 708"/>
            <p:cNvSpPr/>
            <p:nvPr/>
          </p:nvSpPr>
          <p:spPr bwMode="auto">
            <a:xfrm>
              <a:off x="49530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0" name="Rounded Rectangle 709"/>
            <p:cNvSpPr/>
            <p:nvPr/>
          </p:nvSpPr>
          <p:spPr bwMode="auto">
            <a:xfrm>
              <a:off x="51816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1" name="Rounded Rectangle 710"/>
            <p:cNvSpPr/>
            <p:nvPr/>
          </p:nvSpPr>
          <p:spPr bwMode="auto">
            <a:xfrm>
              <a:off x="49530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2" name="Rounded Rectangle 711"/>
            <p:cNvSpPr/>
            <p:nvPr/>
          </p:nvSpPr>
          <p:spPr bwMode="auto">
            <a:xfrm>
              <a:off x="51816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3" name="Rounded Rectangle 712"/>
            <p:cNvSpPr/>
            <p:nvPr/>
          </p:nvSpPr>
          <p:spPr bwMode="auto">
            <a:xfrm>
              <a:off x="49530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4" name="Rounded Rectangle 713"/>
            <p:cNvSpPr/>
            <p:nvPr/>
          </p:nvSpPr>
          <p:spPr bwMode="auto">
            <a:xfrm>
              <a:off x="51816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5" name="Rounded Rectangle 714"/>
            <p:cNvSpPr/>
            <p:nvPr/>
          </p:nvSpPr>
          <p:spPr bwMode="auto">
            <a:xfrm>
              <a:off x="49530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6" name="Rounded Rectangle 715"/>
            <p:cNvSpPr/>
            <p:nvPr/>
          </p:nvSpPr>
          <p:spPr bwMode="auto">
            <a:xfrm>
              <a:off x="51816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4" name="Rounded Rectangle 643"/>
            <p:cNvSpPr/>
            <p:nvPr/>
          </p:nvSpPr>
          <p:spPr bwMode="auto">
            <a:xfrm>
              <a:off x="40386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645" name="Rounded Rectangle 644"/>
            <p:cNvSpPr/>
            <p:nvPr/>
          </p:nvSpPr>
          <p:spPr bwMode="auto">
            <a:xfrm>
              <a:off x="44958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646" name="Rounded Rectangle 645"/>
            <p:cNvSpPr/>
            <p:nvPr/>
          </p:nvSpPr>
          <p:spPr bwMode="auto">
            <a:xfrm>
              <a:off x="49530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647" name="Rounded Rectangle 646"/>
            <p:cNvSpPr/>
            <p:nvPr/>
          </p:nvSpPr>
          <p:spPr bwMode="auto">
            <a:xfrm>
              <a:off x="4033405" y="3276109"/>
              <a:ext cx="1331343" cy="165411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8" name="Rounded Rectangle 647"/>
            <p:cNvSpPr/>
            <p:nvPr/>
          </p:nvSpPr>
          <p:spPr bwMode="auto">
            <a:xfrm>
              <a:off x="54102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9" name="Rounded Rectangle 648"/>
            <p:cNvSpPr/>
            <p:nvPr/>
          </p:nvSpPr>
          <p:spPr bwMode="auto">
            <a:xfrm>
              <a:off x="56388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0" name="Rounded Rectangle 649"/>
            <p:cNvSpPr/>
            <p:nvPr/>
          </p:nvSpPr>
          <p:spPr bwMode="auto">
            <a:xfrm>
              <a:off x="5410201" y="390351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1" name="Rounded Rectangle 650"/>
            <p:cNvSpPr/>
            <p:nvPr/>
          </p:nvSpPr>
          <p:spPr bwMode="auto">
            <a:xfrm>
              <a:off x="5638801" y="390351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2" name="Rounded Rectangle 651"/>
            <p:cNvSpPr/>
            <p:nvPr/>
          </p:nvSpPr>
          <p:spPr bwMode="auto">
            <a:xfrm>
              <a:off x="54102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3" name="Rounded Rectangle 652"/>
            <p:cNvSpPr/>
            <p:nvPr/>
          </p:nvSpPr>
          <p:spPr bwMode="auto">
            <a:xfrm>
              <a:off x="56388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4" name="Rounded Rectangle 653"/>
            <p:cNvSpPr/>
            <p:nvPr/>
          </p:nvSpPr>
          <p:spPr bwMode="auto">
            <a:xfrm>
              <a:off x="5410201" y="4269436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5" name="Rounded Rectangle 654"/>
            <p:cNvSpPr/>
            <p:nvPr/>
          </p:nvSpPr>
          <p:spPr bwMode="auto">
            <a:xfrm>
              <a:off x="5638801" y="4269436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1" name="Rounded Rectangle 700"/>
            <p:cNvSpPr/>
            <p:nvPr/>
          </p:nvSpPr>
          <p:spPr bwMode="auto">
            <a:xfrm>
              <a:off x="58674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2" name="Rounded Rectangle 701"/>
            <p:cNvSpPr/>
            <p:nvPr/>
          </p:nvSpPr>
          <p:spPr bwMode="auto">
            <a:xfrm>
              <a:off x="60960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3" name="Rounded Rectangle 702"/>
            <p:cNvSpPr/>
            <p:nvPr/>
          </p:nvSpPr>
          <p:spPr bwMode="auto">
            <a:xfrm>
              <a:off x="58674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4" name="Rounded Rectangle 703"/>
            <p:cNvSpPr/>
            <p:nvPr/>
          </p:nvSpPr>
          <p:spPr bwMode="auto">
            <a:xfrm>
              <a:off x="60960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5" name="Rounded Rectangle 704"/>
            <p:cNvSpPr/>
            <p:nvPr/>
          </p:nvSpPr>
          <p:spPr bwMode="auto">
            <a:xfrm>
              <a:off x="58674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6" name="Rounded Rectangle 705"/>
            <p:cNvSpPr/>
            <p:nvPr/>
          </p:nvSpPr>
          <p:spPr bwMode="auto">
            <a:xfrm>
              <a:off x="60960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7" name="Rounded Rectangle 706"/>
            <p:cNvSpPr/>
            <p:nvPr/>
          </p:nvSpPr>
          <p:spPr bwMode="auto">
            <a:xfrm>
              <a:off x="58674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8" name="Rounded Rectangle 707"/>
            <p:cNvSpPr/>
            <p:nvPr/>
          </p:nvSpPr>
          <p:spPr bwMode="auto">
            <a:xfrm>
              <a:off x="60960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3" name="Rounded Rectangle 692"/>
            <p:cNvSpPr/>
            <p:nvPr/>
          </p:nvSpPr>
          <p:spPr bwMode="auto">
            <a:xfrm>
              <a:off x="63246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4" name="Rounded Rectangle 693"/>
            <p:cNvSpPr/>
            <p:nvPr/>
          </p:nvSpPr>
          <p:spPr bwMode="auto">
            <a:xfrm>
              <a:off x="65532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5" name="Rounded Rectangle 694"/>
            <p:cNvSpPr/>
            <p:nvPr/>
          </p:nvSpPr>
          <p:spPr bwMode="auto">
            <a:xfrm>
              <a:off x="63246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6" name="Rounded Rectangle 695"/>
            <p:cNvSpPr/>
            <p:nvPr/>
          </p:nvSpPr>
          <p:spPr bwMode="auto">
            <a:xfrm>
              <a:off x="65532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7" name="Rounded Rectangle 696"/>
            <p:cNvSpPr/>
            <p:nvPr/>
          </p:nvSpPr>
          <p:spPr bwMode="auto">
            <a:xfrm>
              <a:off x="63246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8" name="Rounded Rectangle 697"/>
            <p:cNvSpPr/>
            <p:nvPr/>
          </p:nvSpPr>
          <p:spPr bwMode="auto">
            <a:xfrm>
              <a:off x="65532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9" name="Rounded Rectangle 698"/>
            <p:cNvSpPr/>
            <p:nvPr/>
          </p:nvSpPr>
          <p:spPr bwMode="auto">
            <a:xfrm>
              <a:off x="63246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0" name="Rounded Rectangle 699"/>
            <p:cNvSpPr/>
            <p:nvPr/>
          </p:nvSpPr>
          <p:spPr bwMode="auto">
            <a:xfrm>
              <a:off x="65532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8" name="Rounded Rectangle 657"/>
            <p:cNvSpPr/>
            <p:nvPr/>
          </p:nvSpPr>
          <p:spPr bwMode="auto">
            <a:xfrm>
              <a:off x="54102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659" name="Rounded Rectangle 658"/>
            <p:cNvSpPr/>
            <p:nvPr/>
          </p:nvSpPr>
          <p:spPr bwMode="auto">
            <a:xfrm>
              <a:off x="58674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660" name="Rounded Rectangle 659"/>
            <p:cNvSpPr/>
            <p:nvPr/>
          </p:nvSpPr>
          <p:spPr bwMode="auto">
            <a:xfrm>
              <a:off x="63246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661" name="Rounded Rectangle 660"/>
            <p:cNvSpPr/>
            <p:nvPr/>
          </p:nvSpPr>
          <p:spPr bwMode="auto">
            <a:xfrm>
              <a:off x="5407603" y="3276109"/>
              <a:ext cx="1331343" cy="165411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62" name="Rounded Rectangle 661"/>
            <p:cNvSpPr/>
            <p:nvPr/>
          </p:nvSpPr>
          <p:spPr bwMode="auto">
            <a:xfrm>
              <a:off x="67818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3" name="Rounded Rectangle 662"/>
            <p:cNvSpPr/>
            <p:nvPr/>
          </p:nvSpPr>
          <p:spPr bwMode="auto">
            <a:xfrm>
              <a:off x="70104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4" name="Rounded Rectangle 663"/>
            <p:cNvSpPr/>
            <p:nvPr/>
          </p:nvSpPr>
          <p:spPr bwMode="auto">
            <a:xfrm>
              <a:off x="6781801" y="390351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5" name="Rounded Rectangle 664"/>
            <p:cNvSpPr/>
            <p:nvPr/>
          </p:nvSpPr>
          <p:spPr bwMode="auto">
            <a:xfrm>
              <a:off x="7010401" y="390351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6" name="Rounded Rectangle 665"/>
            <p:cNvSpPr/>
            <p:nvPr/>
          </p:nvSpPr>
          <p:spPr bwMode="auto">
            <a:xfrm>
              <a:off x="67818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7" name="Rounded Rectangle 666"/>
            <p:cNvSpPr/>
            <p:nvPr/>
          </p:nvSpPr>
          <p:spPr bwMode="auto">
            <a:xfrm>
              <a:off x="70104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8" name="Rounded Rectangle 667"/>
            <p:cNvSpPr/>
            <p:nvPr/>
          </p:nvSpPr>
          <p:spPr bwMode="auto">
            <a:xfrm>
              <a:off x="6781801" y="4269436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9" name="Rounded Rectangle 668"/>
            <p:cNvSpPr/>
            <p:nvPr/>
          </p:nvSpPr>
          <p:spPr bwMode="auto">
            <a:xfrm>
              <a:off x="7010401" y="4269436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5" name="Rounded Rectangle 684"/>
            <p:cNvSpPr/>
            <p:nvPr/>
          </p:nvSpPr>
          <p:spPr bwMode="auto">
            <a:xfrm>
              <a:off x="72390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6" name="Rounded Rectangle 685"/>
            <p:cNvSpPr/>
            <p:nvPr/>
          </p:nvSpPr>
          <p:spPr bwMode="auto">
            <a:xfrm>
              <a:off x="74676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7" name="Rounded Rectangle 686"/>
            <p:cNvSpPr/>
            <p:nvPr/>
          </p:nvSpPr>
          <p:spPr bwMode="auto">
            <a:xfrm>
              <a:off x="72390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8" name="Rounded Rectangle 687"/>
            <p:cNvSpPr/>
            <p:nvPr/>
          </p:nvSpPr>
          <p:spPr bwMode="auto">
            <a:xfrm>
              <a:off x="74676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9" name="Rounded Rectangle 688"/>
            <p:cNvSpPr/>
            <p:nvPr/>
          </p:nvSpPr>
          <p:spPr bwMode="auto">
            <a:xfrm>
              <a:off x="72390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0" name="Rounded Rectangle 689"/>
            <p:cNvSpPr/>
            <p:nvPr/>
          </p:nvSpPr>
          <p:spPr bwMode="auto">
            <a:xfrm>
              <a:off x="74676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1" name="Rounded Rectangle 690"/>
            <p:cNvSpPr/>
            <p:nvPr/>
          </p:nvSpPr>
          <p:spPr bwMode="auto">
            <a:xfrm>
              <a:off x="72390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2" name="Rounded Rectangle 691"/>
            <p:cNvSpPr/>
            <p:nvPr/>
          </p:nvSpPr>
          <p:spPr bwMode="auto">
            <a:xfrm>
              <a:off x="74676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7" name="Rounded Rectangle 676"/>
            <p:cNvSpPr/>
            <p:nvPr/>
          </p:nvSpPr>
          <p:spPr bwMode="auto">
            <a:xfrm>
              <a:off x="76962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8" name="Rounded Rectangle 677"/>
            <p:cNvSpPr/>
            <p:nvPr/>
          </p:nvSpPr>
          <p:spPr bwMode="auto">
            <a:xfrm>
              <a:off x="7924801" y="372056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9" name="Rounded Rectangle 678"/>
            <p:cNvSpPr/>
            <p:nvPr/>
          </p:nvSpPr>
          <p:spPr bwMode="auto">
            <a:xfrm>
              <a:off x="76962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0" name="Rounded Rectangle 679"/>
            <p:cNvSpPr/>
            <p:nvPr/>
          </p:nvSpPr>
          <p:spPr bwMode="auto">
            <a:xfrm>
              <a:off x="7924801" y="390351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1" name="Rounded Rectangle 680"/>
            <p:cNvSpPr/>
            <p:nvPr/>
          </p:nvSpPr>
          <p:spPr bwMode="auto">
            <a:xfrm>
              <a:off x="76962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2" name="Rounded Rectangle 681"/>
            <p:cNvSpPr/>
            <p:nvPr/>
          </p:nvSpPr>
          <p:spPr bwMode="auto">
            <a:xfrm>
              <a:off x="7924801" y="408647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3" name="Rounded Rectangle 682"/>
            <p:cNvSpPr/>
            <p:nvPr/>
          </p:nvSpPr>
          <p:spPr bwMode="auto">
            <a:xfrm>
              <a:off x="76962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4" name="Rounded Rectangle 683"/>
            <p:cNvSpPr/>
            <p:nvPr/>
          </p:nvSpPr>
          <p:spPr bwMode="auto">
            <a:xfrm>
              <a:off x="7924801" y="426943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2" name="Rounded Rectangle 671"/>
            <p:cNvSpPr/>
            <p:nvPr/>
          </p:nvSpPr>
          <p:spPr bwMode="auto">
            <a:xfrm>
              <a:off x="67818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673" name="Rounded Rectangle 672"/>
            <p:cNvSpPr/>
            <p:nvPr/>
          </p:nvSpPr>
          <p:spPr bwMode="auto">
            <a:xfrm>
              <a:off x="72390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674" name="Rounded Rectangle 673"/>
            <p:cNvSpPr/>
            <p:nvPr/>
          </p:nvSpPr>
          <p:spPr bwMode="auto">
            <a:xfrm>
              <a:off x="7696201" y="3504807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 dirty="0"/>
            </a:p>
          </p:txBody>
        </p:sp>
        <p:sp>
          <p:nvSpPr>
            <p:cNvPr id="675" name="Rounded Rectangle 674"/>
            <p:cNvSpPr/>
            <p:nvPr/>
          </p:nvSpPr>
          <p:spPr bwMode="auto">
            <a:xfrm>
              <a:off x="6781800" y="3276109"/>
              <a:ext cx="1331343" cy="165411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1" name="Group 344"/>
          <p:cNvGrpSpPr/>
          <p:nvPr/>
        </p:nvGrpSpPr>
        <p:grpSpPr>
          <a:xfrm>
            <a:off x="5949063" y="5391090"/>
            <a:ext cx="2509137" cy="400110"/>
            <a:chOff x="5949063" y="4876800"/>
            <a:chExt cx="2509137" cy="400110"/>
          </a:xfrm>
        </p:grpSpPr>
        <p:sp>
          <p:nvSpPr>
            <p:cNvPr id="334" name="TextBox 333"/>
            <p:cNvSpPr txBox="1"/>
            <p:nvPr/>
          </p:nvSpPr>
          <p:spPr>
            <a:xfrm>
              <a:off x="6279398" y="4876800"/>
              <a:ext cx="21788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240 scalar cores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335" name="Rounded Rectangle 334"/>
            <p:cNvSpPr/>
            <p:nvPr/>
          </p:nvSpPr>
          <p:spPr bwMode="auto">
            <a:xfrm>
              <a:off x="5949063" y="5008246"/>
              <a:ext cx="2590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oup 345"/>
          <p:cNvGrpSpPr/>
          <p:nvPr/>
        </p:nvGrpSpPr>
        <p:grpSpPr>
          <a:xfrm>
            <a:off x="5945415" y="5848290"/>
            <a:ext cx="2554463" cy="400110"/>
            <a:chOff x="5945415" y="5334000"/>
            <a:chExt cx="2554463" cy="400110"/>
          </a:xfrm>
        </p:grpSpPr>
        <p:sp>
          <p:nvSpPr>
            <p:cNvPr id="336" name="Rounded Rectangle 335"/>
            <p:cNvSpPr/>
            <p:nvPr/>
          </p:nvSpPr>
          <p:spPr bwMode="auto">
            <a:xfrm>
              <a:off x="5945415" y="5457823"/>
              <a:ext cx="2627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dirty="0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6279398" y="5334000"/>
              <a:ext cx="2220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On-chip memory</a:t>
              </a:r>
              <a:endParaRPr lang="en-US" sz="2000" b="1" dirty="0">
                <a:latin typeface="+mn-lt"/>
              </a:endParaRPr>
            </a:p>
          </p:txBody>
        </p:sp>
      </p:grpSp>
      <p:grpSp>
        <p:nvGrpSpPr>
          <p:cNvPr id="13" name="Group 346"/>
          <p:cNvGrpSpPr/>
          <p:nvPr/>
        </p:nvGrpSpPr>
        <p:grpSpPr>
          <a:xfrm>
            <a:off x="5943600" y="6305490"/>
            <a:ext cx="2110836" cy="400110"/>
            <a:chOff x="5943600" y="5848290"/>
            <a:chExt cx="2110836" cy="400110"/>
          </a:xfrm>
        </p:grpSpPr>
        <p:sp>
          <p:nvSpPr>
            <p:cNvPr id="338" name="Rounded Rectangle 337"/>
            <p:cNvSpPr/>
            <p:nvPr/>
          </p:nvSpPr>
          <p:spPr bwMode="auto">
            <a:xfrm>
              <a:off x="5943600" y="5972145"/>
              <a:ext cx="264543" cy="1524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6279398" y="5848290"/>
              <a:ext cx="1775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n-lt"/>
                </a:rPr>
                <a:t>Texture units</a:t>
              </a:r>
              <a:endParaRPr lang="en-US" sz="2000" b="1" dirty="0">
                <a:latin typeface="+mn-lt"/>
              </a:endParaRPr>
            </a:p>
          </p:txBody>
        </p:sp>
      </p:grpSp>
      <p:sp>
        <p:nvSpPr>
          <p:cNvPr id="348" name="Rectangle 347"/>
          <p:cNvSpPr/>
          <p:nvPr/>
        </p:nvSpPr>
        <p:spPr>
          <a:xfrm>
            <a:off x="5791200" y="5391090"/>
            <a:ext cx="2743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5791200" y="5848290"/>
            <a:ext cx="2743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1219200" y="1524000"/>
            <a:ext cx="69342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1219200" y="3962400"/>
            <a:ext cx="69342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1219200" y="2286000"/>
            <a:ext cx="6934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1219200" y="3733800"/>
            <a:ext cx="6934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2" descr="GT200-D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49" y="4876800"/>
            <a:ext cx="12366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" name="TextBox 311"/>
          <p:cNvSpPr txBox="1"/>
          <p:nvPr/>
        </p:nvSpPr>
        <p:spPr>
          <a:xfrm>
            <a:off x="2025983" y="1000780"/>
            <a:ext cx="509203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GeForce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GTX 280 / Tesla T10</a:t>
            </a:r>
            <a:endParaRPr lang="en-US"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348" grpId="1" animBg="1"/>
      <p:bldP spid="349" grpId="0" animBg="1"/>
      <p:bldP spid="341" grpId="0" animBg="1"/>
      <p:bldP spid="341" grpId="1" animBg="1"/>
      <p:bldP spid="342" grpId="0" animBg="1"/>
      <p:bldP spid="342" grpId="1" animBg="1"/>
      <p:bldP spid="343" grpId="0" animBg="1"/>
      <p:bldP spid="3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/>
          <p:nvPr/>
        </p:nvGrpSpPr>
        <p:grpSpPr>
          <a:xfrm>
            <a:off x="7391400" y="1524000"/>
            <a:ext cx="1600200" cy="4800600"/>
            <a:chOff x="238125" y="-228600"/>
            <a:chExt cx="1600200" cy="4800600"/>
          </a:xfrm>
        </p:grpSpPr>
        <p:sp>
          <p:nvSpPr>
            <p:cNvPr id="89" name="Rectangle 88"/>
            <p:cNvSpPr/>
            <p:nvPr/>
          </p:nvSpPr>
          <p:spPr>
            <a:xfrm>
              <a:off x="238125" y="-228600"/>
              <a:ext cx="1600200" cy="4800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SM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289794" y="3442854"/>
              <a:ext cx="1499616" cy="3808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DP</a:t>
              </a:r>
            </a:p>
          </p:txBody>
        </p:sp>
        <p:sp>
          <p:nvSpPr>
            <p:cNvPr id="73" name="Rounded Rectangle 72"/>
            <p:cNvSpPr/>
            <p:nvPr/>
          </p:nvSpPr>
          <p:spPr bwMode="auto">
            <a:xfrm>
              <a:off x="289794" y="3055098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SFU</a:t>
              </a: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289794" y="1076325"/>
              <a:ext cx="1499616" cy="38087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MT Issue</a:t>
              </a:r>
            </a:p>
          </p:txBody>
        </p:sp>
        <p:sp>
          <p:nvSpPr>
            <p:cNvPr id="75" name="Rounded Rectangle 74"/>
            <p:cNvSpPr/>
            <p:nvPr/>
          </p:nvSpPr>
          <p:spPr bwMode="auto">
            <a:xfrm>
              <a:off x="289793" y="228600"/>
              <a:ext cx="1499616" cy="3808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 smtClean="0">
                  <a:latin typeface="Arial Narrow" pitchFamily="34" charset="0"/>
                  <a:cs typeface="Arial" pitchFamily="34" charset="0"/>
                </a:rPr>
                <a:t>Inst. </a:t>
              </a:r>
              <a:r>
                <a:rPr lang="en-US" sz="1800" dirty="0">
                  <a:latin typeface="Arial Narrow" pitchFamily="34" charset="0"/>
                  <a:cs typeface="Arial" pitchFamily="34" charset="0"/>
                </a:rPr>
                <a:t>Cache</a:t>
              </a:r>
            </a:p>
          </p:txBody>
        </p:sp>
        <p:sp>
          <p:nvSpPr>
            <p:cNvPr id="76" name="Rounded Rectangle 75"/>
            <p:cNvSpPr/>
            <p:nvPr/>
          </p:nvSpPr>
          <p:spPr bwMode="auto">
            <a:xfrm>
              <a:off x="289794" y="647700"/>
              <a:ext cx="1499616" cy="3808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 smtClean="0">
                  <a:latin typeface="Arial Narrow" pitchFamily="34" charset="0"/>
                  <a:cs typeface="Arial" pitchFamily="34" charset="0"/>
                </a:rPr>
                <a:t>Const. </a:t>
              </a:r>
              <a:r>
                <a:rPr lang="en-US" sz="1800" dirty="0">
                  <a:latin typeface="Arial Narrow" pitchFamily="34" charset="0"/>
                  <a:cs typeface="Arial" pitchFamily="34" charset="0"/>
                </a:rPr>
                <a:t>Cache</a:t>
              </a: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1069117" y="3051633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SFU</a:t>
              </a:r>
            </a:p>
          </p:txBody>
        </p:sp>
        <p:sp>
          <p:nvSpPr>
            <p:cNvPr id="78" name="Rounded Rectangle 77"/>
            <p:cNvSpPr/>
            <p:nvPr/>
          </p:nvSpPr>
          <p:spPr bwMode="auto">
            <a:xfrm>
              <a:off x="289794" y="3875810"/>
              <a:ext cx="1499616" cy="61998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Memory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289794" y="2667171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1065654" y="2663706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289794" y="2279244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1062191" y="2275779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289794" y="1891317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84" name="Rounded Rectangle 83"/>
            <p:cNvSpPr/>
            <p:nvPr/>
          </p:nvSpPr>
          <p:spPr bwMode="auto">
            <a:xfrm>
              <a:off x="1058728" y="1887852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289794" y="1503385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86" name="Rounded Rectangle 85"/>
            <p:cNvSpPr/>
            <p:nvPr/>
          </p:nvSpPr>
          <p:spPr bwMode="auto">
            <a:xfrm>
              <a:off x="1055263" y="1499920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</p:grpSp>
      <p:sp>
        <p:nvSpPr>
          <p:cNvPr id="110" name="Title 1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Multiprocessor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/>
              <a:t>8 scalar cores (SP) per SM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16K 32-bit registers (64KB)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usual ops:  float, </a:t>
            </a:r>
            <a:r>
              <a:rPr lang="en-US" sz="1400" dirty="0" err="1" smtClean="0"/>
              <a:t>int</a:t>
            </a:r>
            <a:r>
              <a:rPr lang="en-US" sz="1400" dirty="0" smtClean="0"/>
              <a:t>, branch, …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block-wide barrier in 1 instruction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Shared double precision unit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IEEE 754 64-bit floating point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fused multiply-add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full-speed </a:t>
            </a:r>
            <a:r>
              <a:rPr lang="en-US" sz="1400" dirty="0" err="1" smtClean="0"/>
              <a:t>denorm</a:t>
            </a:r>
            <a:r>
              <a:rPr lang="en-US" sz="1400" dirty="0" smtClean="0"/>
              <a:t>.  operands and results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Direct load/store to memory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the usual linear sequence of bytes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high bandwidth (~100 GB/sec)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Low-latency on-chip memory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16KB available per SM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shared amongst threads of a block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supports thread communication</a:t>
            </a:r>
            <a:endParaRPr lang="en-US" dirty="0"/>
          </a:p>
        </p:txBody>
      </p:sp>
      <p:grpSp>
        <p:nvGrpSpPr>
          <p:cNvPr id="3" name="Group 49"/>
          <p:cNvGrpSpPr/>
          <p:nvPr/>
        </p:nvGrpSpPr>
        <p:grpSpPr>
          <a:xfrm>
            <a:off x="5105400" y="5250312"/>
            <a:ext cx="1350962" cy="1392099"/>
            <a:chOff x="5029200" y="5250312"/>
            <a:chExt cx="1350962" cy="1392099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5029203" y="6286106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5486403" y="6286106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5943603" y="6286106"/>
              <a:ext cx="415128" cy="1524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5029201" y="554832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ounded Rectangle 115"/>
            <p:cNvSpPr/>
            <p:nvPr/>
          </p:nvSpPr>
          <p:spPr bwMode="auto">
            <a:xfrm>
              <a:off x="5257801" y="554832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 bwMode="auto">
            <a:xfrm>
              <a:off x="5029201" y="573128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 bwMode="auto">
            <a:xfrm>
              <a:off x="5257801" y="5731280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ounded Rectangle 118"/>
            <p:cNvSpPr/>
            <p:nvPr/>
          </p:nvSpPr>
          <p:spPr bwMode="auto">
            <a:xfrm>
              <a:off x="5029201" y="591423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ounded Rectangle 119"/>
            <p:cNvSpPr/>
            <p:nvPr/>
          </p:nvSpPr>
          <p:spPr bwMode="auto">
            <a:xfrm>
              <a:off x="5257801" y="591423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ounded Rectangle 120"/>
            <p:cNvSpPr/>
            <p:nvPr/>
          </p:nvSpPr>
          <p:spPr bwMode="auto">
            <a:xfrm>
              <a:off x="5029201" y="609719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 bwMode="auto">
            <a:xfrm>
              <a:off x="5257801" y="609719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ounded Rectangle 13"/>
            <p:cNvSpPr/>
            <p:nvPr/>
          </p:nvSpPr>
          <p:spPr bwMode="auto">
            <a:xfrm>
              <a:off x="5486401" y="554832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ounded Rectangle 14"/>
            <p:cNvSpPr/>
            <p:nvPr/>
          </p:nvSpPr>
          <p:spPr bwMode="auto">
            <a:xfrm>
              <a:off x="5715001" y="5548321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 bwMode="auto">
            <a:xfrm>
              <a:off x="5486401" y="573127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 bwMode="auto">
            <a:xfrm>
              <a:off x="5715001" y="5731279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 bwMode="auto">
            <a:xfrm>
              <a:off x="5486401" y="591423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ounded Rectangle 127"/>
            <p:cNvSpPr/>
            <p:nvPr/>
          </p:nvSpPr>
          <p:spPr bwMode="auto">
            <a:xfrm>
              <a:off x="5715001" y="5914238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ounded Rectangle 128"/>
            <p:cNvSpPr/>
            <p:nvPr/>
          </p:nvSpPr>
          <p:spPr bwMode="auto">
            <a:xfrm>
              <a:off x="5486401" y="6097196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ounded Rectangle 129"/>
            <p:cNvSpPr/>
            <p:nvPr/>
          </p:nvSpPr>
          <p:spPr bwMode="auto">
            <a:xfrm>
              <a:off x="5715001" y="6097196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ounded Rectangle 130"/>
            <p:cNvSpPr/>
            <p:nvPr/>
          </p:nvSpPr>
          <p:spPr bwMode="auto">
            <a:xfrm>
              <a:off x="5029200" y="6477000"/>
              <a:ext cx="1331343" cy="165411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2" name="Rounded Rectangle 13"/>
            <p:cNvSpPr/>
            <p:nvPr/>
          </p:nvSpPr>
          <p:spPr bwMode="auto">
            <a:xfrm>
              <a:off x="5940137" y="554485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ounded Rectangle 14"/>
            <p:cNvSpPr/>
            <p:nvPr/>
          </p:nvSpPr>
          <p:spPr bwMode="auto">
            <a:xfrm>
              <a:off x="6168737" y="5544857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 bwMode="auto">
            <a:xfrm>
              <a:off x="5940137" y="572781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 bwMode="auto">
            <a:xfrm>
              <a:off x="6168737" y="5727815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940137" y="5910774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6168737" y="5910774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940137" y="6093732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ounded Rectangle 138"/>
            <p:cNvSpPr/>
            <p:nvPr/>
          </p:nvSpPr>
          <p:spPr bwMode="auto">
            <a:xfrm>
              <a:off x="6168737" y="6093732"/>
              <a:ext cx="182880" cy="1372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5905500" y="5250312"/>
              <a:ext cx="474662" cy="1217162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sz="1400" dirty="0" smtClean="0"/>
                <a:t>SM</a:t>
              </a:r>
              <a:endParaRPr lang="en-US" sz="1400" dirty="0"/>
            </a:p>
          </p:txBody>
        </p:sp>
      </p:grpSp>
      <p:sp>
        <p:nvSpPr>
          <p:cNvPr id="60" name="Freeform 59"/>
          <p:cNvSpPr/>
          <p:nvPr/>
        </p:nvSpPr>
        <p:spPr>
          <a:xfrm>
            <a:off x="6477000" y="1524000"/>
            <a:ext cx="838200" cy="4953000"/>
          </a:xfrm>
          <a:custGeom>
            <a:avLst/>
            <a:gdLst>
              <a:gd name="connsiteX0" fmla="*/ 0 w 1752600"/>
              <a:gd name="connsiteY0" fmla="*/ 0 h 1828800"/>
              <a:gd name="connsiteX1" fmla="*/ 1752600 w 1752600"/>
              <a:gd name="connsiteY1" fmla="*/ 0 h 1828800"/>
              <a:gd name="connsiteX2" fmla="*/ 1752600 w 1752600"/>
              <a:gd name="connsiteY2" fmla="*/ 1828800 h 1828800"/>
              <a:gd name="connsiteX3" fmla="*/ 0 w 1752600"/>
              <a:gd name="connsiteY3" fmla="*/ 1828800 h 1828800"/>
              <a:gd name="connsiteX4" fmla="*/ 0 w 1752600"/>
              <a:gd name="connsiteY4" fmla="*/ 0 h 1828800"/>
              <a:gd name="connsiteX0" fmla="*/ 0 w 2667000"/>
              <a:gd name="connsiteY0" fmla="*/ 609600 h 2438400"/>
              <a:gd name="connsiteX1" fmla="*/ 2667000 w 2667000"/>
              <a:gd name="connsiteY1" fmla="*/ 0 h 2438400"/>
              <a:gd name="connsiteX2" fmla="*/ 1752600 w 2667000"/>
              <a:gd name="connsiteY2" fmla="*/ 2438400 h 2438400"/>
              <a:gd name="connsiteX3" fmla="*/ 0 w 2667000"/>
              <a:gd name="connsiteY3" fmla="*/ 2438400 h 2438400"/>
              <a:gd name="connsiteX4" fmla="*/ 0 w 2667000"/>
              <a:gd name="connsiteY4" fmla="*/ 609600 h 2438400"/>
              <a:gd name="connsiteX0" fmla="*/ 0 w 2667000"/>
              <a:gd name="connsiteY0" fmla="*/ 609600 h 4800600"/>
              <a:gd name="connsiteX1" fmla="*/ 2667000 w 2667000"/>
              <a:gd name="connsiteY1" fmla="*/ 0 h 4800600"/>
              <a:gd name="connsiteX2" fmla="*/ 2667000 w 2667000"/>
              <a:gd name="connsiteY2" fmla="*/ 4800600 h 4800600"/>
              <a:gd name="connsiteX3" fmla="*/ 0 w 2667000"/>
              <a:gd name="connsiteY3" fmla="*/ 2438400 h 4800600"/>
              <a:gd name="connsiteX4" fmla="*/ 0 w 2667000"/>
              <a:gd name="connsiteY4" fmla="*/ 609600 h 4800600"/>
              <a:gd name="connsiteX0" fmla="*/ 0 w 2667000"/>
              <a:gd name="connsiteY0" fmla="*/ 609600 h 4953000"/>
              <a:gd name="connsiteX1" fmla="*/ 2667000 w 2667000"/>
              <a:gd name="connsiteY1" fmla="*/ 0 h 4953000"/>
              <a:gd name="connsiteX2" fmla="*/ 2667000 w 2667000"/>
              <a:gd name="connsiteY2" fmla="*/ 4800600 h 4953000"/>
              <a:gd name="connsiteX3" fmla="*/ 1828800 w 2667000"/>
              <a:gd name="connsiteY3" fmla="*/ 4953000 h 4953000"/>
              <a:gd name="connsiteX4" fmla="*/ 0 w 2667000"/>
              <a:gd name="connsiteY4" fmla="*/ 609600 h 4953000"/>
              <a:gd name="connsiteX0" fmla="*/ 0 w 838200"/>
              <a:gd name="connsiteY0" fmla="*/ 3733800 h 4953000"/>
              <a:gd name="connsiteX1" fmla="*/ 838200 w 838200"/>
              <a:gd name="connsiteY1" fmla="*/ 0 h 4953000"/>
              <a:gd name="connsiteX2" fmla="*/ 838200 w 838200"/>
              <a:gd name="connsiteY2" fmla="*/ 4800600 h 4953000"/>
              <a:gd name="connsiteX3" fmla="*/ 0 w 838200"/>
              <a:gd name="connsiteY3" fmla="*/ 4953000 h 4953000"/>
              <a:gd name="connsiteX4" fmla="*/ 0 w 838200"/>
              <a:gd name="connsiteY4" fmla="*/ 37338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4953000">
                <a:moveTo>
                  <a:pt x="0" y="3733800"/>
                </a:moveTo>
                <a:lnTo>
                  <a:pt x="838200" y="0"/>
                </a:lnTo>
                <a:lnTo>
                  <a:pt x="838200" y="4800600"/>
                </a:lnTo>
                <a:lnTo>
                  <a:pt x="0" y="49530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Architectural Ideas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724400"/>
          </a:xfrm>
        </p:spPr>
        <p:txBody>
          <a:bodyPr>
            <a:normAutofit/>
          </a:bodyPr>
          <a:lstStyle/>
          <a:p>
            <a:r>
              <a:rPr lang="en-US" dirty="0"/>
              <a:t>Hardware multithreading</a:t>
            </a:r>
          </a:p>
          <a:p>
            <a:pPr lvl="1"/>
            <a:r>
              <a:rPr lang="en-US" dirty="0"/>
              <a:t>HW </a:t>
            </a:r>
            <a:r>
              <a:rPr lang="en-US" dirty="0" smtClean="0"/>
              <a:t>resource </a:t>
            </a:r>
            <a:r>
              <a:rPr lang="en-US" dirty="0"/>
              <a:t>allocation &amp; thread scheduling</a:t>
            </a:r>
          </a:p>
          <a:p>
            <a:pPr lvl="1"/>
            <a:r>
              <a:rPr lang="en-US" dirty="0"/>
              <a:t>HW relies on threads to hide latency</a:t>
            </a:r>
          </a:p>
          <a:p>
            <a:pPr lvl="1"/>
            <a:endParaRPr lang="en-US" dirty="0"/>
          </a:p>
          <a:p>
            <a:r>
              <a:rPr lang="en-US" dirty="0"/>
              <a:t>SIMT (</a:t>
            </a:r>
            <a:r>
              <a:rPr lang="en-US" b="0" dirty="0">
                <a:latin typeface="Arial Narrow" pitchFamily="34" charset="0"/>
              </a:rPr>
              <a:t>Single Instruction Multiple Thread</a:t>
            </a:r>
            <a:r>
              <a:rPr lang="en-US" dirty="0"/>
              <a:t>) execution</a:t>
            </a:r>
          </a:p>
          <a:p>
            <a:pPr lvl="1"/>
            <a:r>
              <a:rPr lang="en-US" dirty="0"/>
              <a:t>threads run in groups of 32 called warps</a:t>
            </a:r>
          </a:p>
          <a:p>
            <a:pPr lvl="1"/>
            <a:r>
              <a:rPr lang="en-US" dirty="0"/>
              <a:t>threads in a warp share instruction unit (IU)</a:t>
            </a:r>
          </a:p>
          <a:p>
            <a:pPr lvl="1"/>
            <a:r>
              <a:rPr lang="en-US" dirty="0"/>
              <a:t>HW automatically handles divergence</a:t>
            </a:r>
          </a:p>
          <a:p>
            <a:pPr lvl="1"/>
            <a:endParaRPr lang="en-US" dirty="0"/>
          </a:p>
          <a:p>
            <a:r>
              <a:rPr lang="en-US" dirty="0"/>
              <a:t>Threads </a:t>
            </a:r>
            <a:r>
              <a:rPr lang="en-US" dirty="0" smtClean="0"/>
              <a:t>have all resources needed to run</a:t>
            </a:r>
            <a:endParaRPr lang="en-US" dirty="0"/>
          </a:p>
          <a:p>
            <a:pPr lvl="1"/>
            <a:r>
              <a:rPr lang="en-US" dirty="0"/>
              <a:t>any warp not waiting for something can run</a:t>
            </a:r>
          </a:p>
          <a:p>
            <a:pPr lvl="1"/>
            <a:r>
              <a:rPr lang="en-US" dirty="0"/>
              <a:t>context switching is (basically) free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52400" y="1524000"/>
            <a:ext cx="1600200" cy="4800600"/>
            <a:chOff x="238125" y="-228600"/>
            <a:chExt cx="1600200" cy="4800600"/>
          </a:xfrm>
        </p:grpSpPr>
        <p:sp>
          <p:nvSpPr>
            <p:cNvPr id="6" name="Rectangle 5"/>
            <p:cNvSpPr/>
            <p:nvPr/>
          </p:nvSpPr>
          <p:spPr>
            <a:xfrm>
              <a:off x="238125" y="-228600"/>
              <a:ext cx="1600200" cy="48006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SM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289794" y="3442854"/>
              <a:ext cx="1499616" cy="38087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DP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289794" y="3055098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SFU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89794" y="1076325"/>
              <a:ext cx="1499616" cy="38087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MT Issue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289793" y="228600"/>
              <a:ext cx="1499616" cy="3808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 smtClean="0">
                  <a:latin typeface="Arial Narrow" pitchFamily="34" charset="0"/>
                  <a:cs typeface="Arial" pitchFamily="34" charset="0"/>
                </a:rPr>
                <a:t>Inst. </a:t>
              </a:r>
              <a:r>
                <a:rPr lang="en-US" sz="1800" dirty="0">
                  <a:latin typeface="Arial Narrow" pitchFamily="34" charset="0"/>
                  <a:cs typeface="Arial" pitchFamily="34" charset="0"/>
                </a:rPr>
                <a:t>Cache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289794" y="647700"/>
              <a:ext cx="1499616" cy="38087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 smtClean="0">
                  <a:latin typeface="Arial Narrow" pitchFamily="34" charset="0"/>
                  <a:cs typeface="Arial" pitchFamily="34" charset="0"/>
                </a:rPr>
                <a:t>Const. </a:t>
              </a:r>
              <a:r>
                <a:rPr lang="en-US" sz="1800" dirty="0">
                  <a:latin typeface="Arial Narrow" pitchFamily="34" charset="0"/>
                  <a:cs typeface="Arial" pitchFamily="34" charset="0"/>
                </a:rPr>
                <a:t>Cache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069117" y="3051633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SFU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289794" y="3875810"/>
              <a:ext cx="1499616" cy="61998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Memory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89794" y="2667171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065654" y="2663706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289794" y="2279244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062191" y="2275779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289794" y="1891317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058728" y="1887852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89794" y="1503385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055263" y="1499920"/>
              <a:ext cx="727364" cy="3427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anchor="ctr"/>
            <a:lstStyle/>
            <a:p>
              <a:pPr algn="ctr">
                <a:defRPr/>
              </a:pP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this different from a CPU?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goals produce different designs</a:t>
            </a:r>
          </a:p>
          <a:p>
            <a:pPr lvl="1"/>
            <a:r>
              <a:rPr lang="en-US" dirty="0"/>
              <a:t>GPU assumes work load is highly parallel</a:t>
            </a:r>
          </a:p>
          <a:p>
            <a:pPr lvl="1"/>
            <a:r>
              <a:rPr lang="en-US" dirty="0"/>
              <a:t>CPU must be good at everything, parallel or not</a:t>
            </a:r>
          </a:p>
          <a:p>
            <a:endParaRPr lang="en-US" dirty="0"/>
          </a:p>
          <a:p>
            <a:r>
              <a:rPr lang="en-US" dirty="0"/>
              <a:t>CPU: </a:t>
            </a:r>
            <a:r>
              <a:rPr lang="en-US" dirty="0">
                <a:solidFill>
                  <a:schemeClr val="accent2"/>
                </a:solidFill>
              </a:rPr>
              <a:t>minimize latency</a:t>
            </a:r>
            <a:r>
              <a:rPr lang="en-US" dirty="0"/>
              <a:t> experienced by 1 thread</a:t>
            </a:r>
          </a:p>
          <a:p>
            <a:pPr lvl="1"/>
            <a:r>
              <a:rPr lang="en-US" dirty="0"/>
              <a:t>lots of big on-chip caches</a:t>
            </a:r>
          </a:p>
          <a:p>
            <a:pPr lvl="1"/>
            <a:r>
              <a:rPr lang="en-US" dirty="0"/>
              <a:t>extremely sophisticated control</a:t>
            </a:r>
          </a:p>
          <a:p>
            <a:pPr lvl="1"/>
            <a:endParaRPr lang="en-US" dirty="0"/>
          </a:p>
          <a:p>
            <a:r>
              <a:rPr lang="en-US" dirty="0"/>
              <a:t>GPU: </a:t>
            </a:r>
            <a:r>
              <a:rPr lang="en-US" dirty="0">
                <a:solidFill>
                  <a:schemeClr val="accent2"/>
                </a:solidFill>
              </a:rPr>
              <a:t>maximize throughput</a:t>
            </a:r>
            <a:r>
              <a:rPr lang="en-US" dirty="0"/>
              <a:t> of all threads</a:t>
            </a:r>
          </a:p>
          <a:p>
            <a:pPr lvl="1"/>
            <a:r>
              <a:rPr lang="en-US" dirty="0"/>
              <a:t>lots of big ALUs</a:t>
            </a:r>
          </a:p>
          <a:p>
            <a:pPr lvl="1"/>
            <a:r>
              <a:rPr lang="en-US" dirty="0"/>
              <a:t>multithreading can hide latency … so skip the big caches</a:t>
            </a:r>
          </a:p>
          <a:p>
            <a:pPr lvl="1"/>
            <a:r>
              <a:rPr lang="en-US" dirty="0"/>
              <a:t>simpler control, cost amortized over ALUs via </a:t>
            </a:r>
            <a:r>
              <a:rPr lang="en-US" dirty="0" smtClean="0"/>
              <a:t>SIMD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theme/theme1.xml><?xml version="1.0" encoding="utf-8"?>
<a:theme xmlns:a="http://schemas.openxmlformats.org/drawingml/2006/main" name="PPT_Temp_Corp_4x3_BLK_2007">
  <a:themeElements>
    <a:clrScheme name="PPT_Template_Corp_4x3_rev1 1">
      <a:dk1>
        <a:srgbClr val="808080"/>
      </a:dk1>
      <a:lt1>
        <a:srgbClr val="FFFFFF"/>
      </a:lt1>
      <a:dk2>
        <a:srgbClr val="000000"/>
      </a:dk2>
      <a:lt2>
        <a:srgbClr val="B9E700"/>
      </a:lt2>
      <a:accent1>
        <a:srgbClr val="33CCCC"/>
      </a:accent1>
      <a:accent2>
        <a:srgbClr val="FF9933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8A2D"/>
      </a:accent6>
      <a:hlink>
        <a:srgbClr val="99CCFF"/>
      </a:hlink>
      <a:folHlink>
        <a:srgbClr val="0000FF"/>
      </a:folHlink>
    </a:clrScheme>
    <a:fontScheme name="PPT_Template_Corp_4x3_re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Template_Corp_4x3_rev1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1306</Words>
  <Application>Microsoft Office PowerPoint</Application>
  <PresentationFormat>On-screen Show (4:3)</PresentationFormat>
  <Paragraphs>379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PPT_Temp_Corp_4x3_BLK_2007</vt:lpstr>
      <vt:lpstr>Parallel Computing on Manycore GPUs</vt:lpstr>
      <vt:lpstr>Generic Manycore Chip</vt:lpstr>
      <vt:lpstr>GPU Evolution</vt:lpstr>
      <vt:lpstr>Accelerating Computation</vt:lpstr>
      <vt:lpstr>Lessons from Graphics Pipeline</vt:lpstr>
      <vt:lpstr>NVIDIA GPU Architecture</vt:lpstr>
      <vt:lpstr>SM Multiprocessor</vt:lpstr>
      <vt:lpstr>Key Architectural Ideas</vt:lpstr>
      <vt:lpstr>Why is this different from a CPU?</vt:lpstr>
      <vt:lpstr>CUDA: Scalable parallel programming</vt:lpstr>
      <vt:lpstr>Key Parallel Abstractions in CUDA</vt:lpstr>
      <vt:lpstr>Hierarchy of concurrent threads</vt:lpstr>
      <vt:lpstr>Example: Vector Addition Kernel</vt:lpstr>
      <vt:lpstr>Example: Vector Addition Kernel</vt:lpstr>
      <vt:lpstr>Example: Host code for  vecAdd</vt:lpstr>
      <vt:lpstr>Hierarchy of memory spaces</vt:lpstr>
      <vt:lpstr>CUDA Model of Parallelism</vt:lpstr>
      <vt:lpstr>Thread = virtualized scalar processor</vt:lpstr>
      <vt:lpstr>Block = virtualized multiprocessor </vt:lpstr>
      <vt:lpstr>Blocks must be independent</vt:lpstr>
      <vt:lpstr>Example: Parallel Reduction</vt:lpstr>
      <vt:lpstr>Example: Parallel Reduction</vt:lpstr>
      <vt:lpstr>Parallel Reduction for 1 Block</vt:lpstr>
      <vt:lpstr>Final Thoughts</vt:lpstr>
      <vt:lpstr>Slide 25</vt:lpstr>
    </vt:vector>
  </TitlesOfParts>
  <Company>NVIDIA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Garland</dc:creator>
  <cp:lastModifiedBy>vgrover</cp:lastModifiedBy>
  <cp:revision>101</cp:revision>
  <dcterms:created xsi:type="dcterms:W3CDTF">2008-09-12T16:51:09Z</dcterms:created>
  <dcterms:modified xsi:type="dcterms:W3CDTF">2009-05-13T01:14:38Z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717681423</vt:i4>
  </property>
  <property fmtid="{D5CDD505-2E9C-101B-9397-08002B2CF9AE}" pid="3" name="_NewReviewCycle">
    <vt:lpwstr/>
  </property>
  <property fmtid="{D5CDD505-2E9C-101B-9397-08002B2CF9AE}" pid="4" name="_EmailSubject">
    <vt:lpwstr>talk</vt:lpwstr>
  </property>
  <property fmtid="{D5CDD505-2E9C-101B-9397-08002B2CF9AE}" pid="5" name="_AuthorEmail">
    <vt:lpwstr>vgrover@nvidia.com</vt:lpwstr>
  </property>
  <property fmtid="{D5CDD505-2E9C-101B-9397-08002B2CF9AE}" pid="6" name="_AuthorEmailDisplayName">
    <vt:lpwstr>Vinod Grover</vt:lpwstr>
  </property>
</Properties>
</file>