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653" r:id="rId1"/>
    <p:sldMasterId id="2147483655" r:id="rId2"/>
    <p:sldMasterId id="2147483703" r:id="rId3"/>
  </p:sldMasterIdLst>
  <p:notesMasterIdLst>
    <p:notesMasterId r:id="rId45"/>
  </p:notesMasterIdLst>
  <p:handoutMasterIdLst>
    <p:handoutMasterId r:id="rId46"/>
  </p:handoutMasterIdLst>
  <p:sldIdLst>
    <p:sldId id="1156" r:id="rId4"/>
    <p:sldId id="1157" r:id="rId5"/>
    <p:sldId id="1162" r:id="rId6"/>
    <p:sldId id="1160" r:id="rId7"/>
    <p:sldId id="1198" r:id="rId8"/>
    <p:sldId id="1199" r:id="rId9"/>
    <p:sldId id="1197" r:id="rId10"/>
    <p:sldId id="1161" r:id="rId11"/>
    <p:sldId id="1200" r:id="rId12"/>
    <p:sldId id="1163" r:id="rId13"/>
    <p:sldId id="1213" r:id="rId14"/>
    <p:sldId id="1201" r:id="rId15"/>
    <p:sldId id="1202" r:id="rId16"/>
    <p:sldId id="1203" r:id="rId17"/>
    <p:sldId id="1204" r:id="rId18"/>
    <p:sldId id="1166" r:id="rId19"/>
    <p:sldId id="1167" r:id="rId20"/>
    <p:sldId id="1214" r:id="rId21"/>
    <p:sldId id="1205" r:id="rId22"/>
    <p:sldId id="1206" r:id="rId23"/>
    <p:sldId id="1207" r:id="rId24"/>
    <p:sldId id="1209" r:id="rId25"/>
    <p:sldId id="1210" r:id="rId26"/>
    <p:sldId id="1211" r:id="rId27"/>
    <p:sldId id="1168" r:id="rId28"/>
    <p:sldId id="1169" r:id="rId29"/>
    <p:sldId id="1171" r:id="rId30"/>
    <p:sldId id="1208" r:id="rId31"/>
    <p:sldId id="1172" r:id="rId32"/>
    <p:sldId id="1173" r:id="rId33"/>
    <p:sldId id="1212" r:id="rId34"/>
    <p:sldId id="1178" r:id="rId35"/>
    <p:sldId id="1179" r:id="rId36"/>
    <p:sldId id="1181" r:id="rId37"/>
    <p:sldId id="1185" r:id="rId38"/>
    <p:sldId id="1186" r:id="rId39"/>
    <p:sldId id="1187" r:id="rId40"/>
    <p:sldId id="1188" r:id="rId41"/>
    <p:sldId id="1189" r:id="rId42"/>
    <p:sldId id="1191" r:id="rId43"/>
    <p:sldId id="1195" r:id="rId44"/>
  </p:sldIdLst>
  <p:sldSz cx="9144000" cy="6858000" type="screen4x3"/>
  <p:notesSz cx="6858000" cy="9144000"/>
  <p:embeddedFontLst>
    <p:embeddedFont>
      <p:font typeface="Times" panose="02020603050405020304" pitchFamily="18" charset="0"/>
      <p:regular r:id="rId47"/>
      <p:bold r:id="rId48"/>
      <p:italic r:id="rId49"/>
      <p:boldItalic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Wingdings 2" panose="05020102010507070707" pitchFamily="18" charset="2"/>
      <p:regular r:id="rId55"/>
    </p:embeddedFont>
    <p:embeddedFont>
      <p:font typeface="Constantia" panose="02030602050306030303" pitchFamily="18" charset="0"/>
      <p:regular r:id="rId56"/>
      <p:bold r:id="rId57"/>
      <p:italic r:id="rId58"/>
      <p:boldItalic r:id="rId5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66"/>
    <a:srgbClr val="0033CC"/>
    <a:srgbClr val="006600"/>
    <a:srgbClr val="008000"/>
    <a:srgbClr val="33CC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55" autoAdjust="0"/>
  </p:normalViewPr>
  <p:slideViewPr>
    <p:cSldViewPr>
      <p:cViewPr varScale="1">
        <p:scale>
          <a:sx n="98" d="100"/>
          <a:sy n="98" d="100"/>
        </p:scale>
        <p:origin x="87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094"/>
    </p:cViewPr>
  </p:sorterViewPr>
  <p:notesViewPr>
    <p:cSldViewPr>
      <p:cViewPr varScale="1">
        <p:scale>
          <a:sx n="57" d="100"/>
          <a:sy n="57" d="100"/>
        </p:scale>
        <p:origin x="-145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font" Target="fonts/font8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6.fntdata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5.xml"/><Relationship Id="rId51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59" Type="http://schemas.openxmlformats.org/officeDocument/2006/relationships/font" Target="fonts/font1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2BC146-4EEA-4139-9DBE-5235BD457DF5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D4413C-B26E-44AE-A347-BA0901623582}">
      <dgm:prSet/>
      <dgm:spPr/>
      <dgm:t>
        <a:bodyPr/>
        <a:lstStyle/>
        <a:p>
          <a:r>
            <a:rPr lang="en-US" dirty="0"/>
            <a:t>1974</a:t>
          </a:r>
        </a:p>
      </dgm:t>
    </dgm:pt>
    <dgm:pt modelId="{CB8EB875-2D4F-4F47-8CE5-2E7D76F0C75F}" type="parTrans" cxnId="{2945706B-4708-4DE2-81DB-DCA60F0B036E}">
      <dgm:prSet/>
      <dgm:spPr/>
      <dgm:t>
        <a:bodyPr/>
        <a:lstStyle/>
        <a:p>
          <a:endParaRPr lang="en-US"/>
        </a:p>
      </dgm:t>
    </dgm:pt>
    <dgm:pt modelId="{E6B8969F-DC1A-476B-9937-089A3A90E184}" type="sibTrans" cxnId="{2945706B-4708-4DE2-81DB-DCA60F0B036E}">
      <dgm:prSet/>
      <dgm:spPr/>
      <dgm:t>
        <a:bodyPr/>
        <a:lstStyle/>
        <a:p>
          <a:endParaRPr lang="en-US"/>
        </a:p>
      </dgm:t>
    </dgm:pt>
    <dgm:pt modelId="{9E29D706-BE4F-4956-95CB-4326DA1D742A}">
      <dgm:prSet/>
      <dgm:spPr/>
      <dgm:t>
        <a:bodyPr/>
        <a:lstStyle/>
        <a:p>
          <a:r>
            <a:rPr lang="en-US" dirty="0"/>
            <a:t>1977</a:t>
          </a:r>
        </a:p>
      </dgm:t>
    </dgm:pt>
    <dgm:pt modelId="{B7018AA8-FBD9-4B32-85B7-F8820D972D63}" type="parTrans" cxnId="{888EBDD9-9F2C-4066-A37D-EB1301F379F5}">
      <dgm:prSet/>
      <dgm:spPr/>
      <dgm:t>
        <a:bodyPr/>
        <a:lstStyle/>
        <a:p>
          <a:endParaRPr lang="en-US"/>
        </a:p>
      </dgm:t>
    </dgm:pt>
    <dgm:pt modelId="{323E5CEB-6ECD-46C2-9774-491BD4C3EC81}" type="sibTrans" cxnId="{888EBDD9-9F2C-4066-A37D-EB1301F379F5}">
      <dgm:prSet/>
      <dgm:spPr/>
      <dgm:t>
        <a:bodyPr/>
        <a:lstStyle/>
        <a:p>
          <a:endParaRPr lang="en-US"/>
        </a:p>
      </dgm:t>
    </dgm:pt>
    <dgm:pt modelId="{ADF7F589-E0B6-4B16-AA21-31693AF45CF8}">
      <dgm:prSet/>
      <dgm:spPr/>
      <dgm:t>
        <a:bodyPr/>
        <a:lstStyle/>
        <a:p>
          <a:r>
            <a:rPr lang="en-US" dirty="0"/>
            <a:t>1979</a:t>
          </a:r>
        </a:p>
      </dgm:t>
    </dgm:pt>
    <dgm:pt modelId="{2288FA48-3042-498F-82F3-5D47685EC00C}" type="parTrans" cxnId="{8B932E18-6B5D-49E7-BBCC-181F4B25A5E0}">
      <dgm:prSet/>
      <dgm:spPr/>
      <dgm:t>
        <a:bodyPr/>
        <a:lstStyle/>
        <a:p>
          <a:endParaRPr lang="en-US"/>
        </a:p>
      </dgm:t>
    </dgm:pt>
    <dgm:pt modelId="{C804DF8D-CD1C-4026-B689-162319CB33C1}" type="sibTrans" cxnId="{8B932E18-6B5D-49E7-BBCC-181F4B25A5E0}">
      <dgm:prSet/>
      <dgm:spPr/>
      <dgm:t>
        <a:bodyPr/>
        <a:lstStyle/>
        <a:p>
          <a:endParaRPr lang="en-US"/>
        </a:p>
      </dgm:t>
    </dgm:pt>
    <dgm:pt modelId="{B43A853E-FC65-4961-AF42-D4CA4A2A816A}">
      <dgm:prSet/>
      <dgm:spPr/>
      <dgm:t>
        <a:bodyPr/>
        <a:lstStyle/>
        <a:p>
          <a:r>
            <a:rPr lang="en-US" dirty="0"/>
            <a:t>1984</a:t>
          </a:r>
        </a:p>
      </dgm:t>
    </dgm:pt>
    <dgm:pt modelId="{10661A43-C9FE-4B9A-B372-A2A3B395BAF2}" type="parTrans" cxnId="{F8244947-38EC-44D4-9022-7374AB69F172}">
      <dgm:prSet/>
      <dgm:spPr/>
      <dgm:t>
        <a:bodyPr/>
        <a:lstStyle/>
        <a:p>
          <a:endParaRPr lang="en-US"/>
        </a:p>
      </dgm:t>
    </dgm:pt>
    <dgm:pt modelId="{CEFD26DA-A2D1-470E-8D96-07A6A5901C98}" type="sibTrans" cxnId="{F8244947-38EC-44D4-9022-7374AB69F172}">
      <dgm:prSet/>
      <dgm:spPr/>
      <dgm:t>
        <a:bodyPr/>
        <a:lstStyle/>
        <a:p>
          <a:endParaRPr lang="en-US"/>
        </a:p>
      </dgm:t>
    </dgm:pt>
    <dgm:pt modelId="{6B38F4DE-5D39-4D23-97A5-907C4351C084}">
      <dgm:prSet/>
      <dgm:spPr/>
      <dgm:t>
        <a:bodyPr/>
        <a:lstStyle/>
        <a:p>
          <a:r>
            <a:rPr lang="en-US" dirty="0"/>
            <a:t>1996</a:t>
          </a:r>
        </a:p>
      </dgm:t>
    </dgm:pt>
    <dgm:pt modelId="{47953E3E-9F2F-4A3D-ABDE-3BD0E525BA5F}" type="parTrans" cxnId="{B90EC851-8290-4843-AE41-CC99B88B77BF}">
      <dgm:prSet/>
      <dgm:spPr/>
      <dgm:t>
        <a:bodyPr/>
        <a:lstStyle/>
        <a:p>
          <a:endParaRPr lang="en-US"/>
        </a:p>
      </dgm:t>
    </dgm:pt>
    <dgm:pt modelId="{6812DBEB-A80E-4780-ADAF-F47E44D7BE48}" type="sibTrans" cxnId="{B90EC851-8290-4843-AE41-CC99B88B77BF}">
      <dgm:prSet/>
      <dgm:spPr/>
      <dgm:t>
        <a:bodyPr/>
        <a:lstStyle/>
        <a:p>
          <a:endParaRPr lang="en-US"/>
        </a:p>
      </dgm:t>
    </dgm:pt>
    <dgm:pt modelId="{68EEF68D-FABE-4C45-8B31-F878890B3808}">
      <dgm:prSet/>
      <dgm:spPr/>
      <dgm:t>
        <a:bodyPr/>
        <a:lstStyle/>
        <a:p>
          <a:r>
            <a:rPr lang="en-US" dirty="0"/>
            <a:t>2007</a:t>
          </a:r>
        </a:p>
      </dgm:t>
    </dgm:pt>
    <dgm:pt modelId="{182DBCC5-1126-483A-B279-667C2E59235D}" type="parTrans" cxnId="{2983F4A7-6B32-4D56-B49F-79AF0855270F}">
      <dgm:prSet/>
      <dgm:spPr/>
      <dgm:t>
        <a:bodyPr/>
        <a:lstStyle/>
        <a:p>
          <a:endParaRPr lang="en-US"/>
        </a:p>
      </dgm:t>
    </dgm:pt>
    <dgm:pt modelId="{1E4D871E-BA67-49E6-B741-40A37ACEB0FE}" type="sibTrans" cxnId="{2983F4A7-6B32-4D56-B49F-79AF0855270F}">
      <dgm:prSet/>
      <dgm:spPr/>
      <dgm:t>
        <a:bodyPr/>
        <a:lstStyle/>
        <a:p>
          <a:endParaRPr lang="en-US"/>
        </a:p>
      </dgm:t>
    </dgm:pt>
    <dgm:pt modelId="{80355C8D-06A1-4FD1-84ED-C5022F38326F}">
      <dgm:prSet/>
      <dgm:spPr/>
      <dgm:t>
        <a:bodyPr/>
        <a:lstStyle/>
        <a:p>
          <a:r>
            <a:rPr lang="en-US" dirty="0"/>
            <a:t>Chip card description</a:t>
          </a:r>
        </a:p>
      </dgm:t>
    </dgm:pt>
    <dgm:pt modelId="{0AB1BD4B-2CD9-4B04-89BC-F4139781DB1E}" type="parTrans" cxnId="{7C862503-F184-4A4A-B423-0AE54BD0C8D6}">
      <dgm:prSet/>
      <dgm:spPr/>
      <dgm:t>
        <a:bodyPr/>
        <a:lstStyle/>
        <a:p>
          <a:endParaRPr lang="en-US"/>
        </a:p>
      </dgm:t>
    </dgm:pt>
    <dgm:pt modelId="{D62185C3-E666-45D4-983C-B3EB98C50994}" type="sibTrans" cxnId="{7C862503-F184-4A4A-B423-0AE54BD0C8D6}">
      <dgm:prSet/>
      <dgm:spPr/>
      <dgm:t>
        <a:bodyPr/>
        <a:lstStyle/>
        <a:p>
          <a:endParaRPr lang="en-US"/>
        </a:p>
      </dgm:t>
    </dgm:pt>
    <dgm:pt modelId="{CEFBBF66-E63F-4647-8B0B-41CCEC449E42}">
      <dgm:prSet/>
      <dgm:spPr/>
      <dgm:t>
        <a:bodyPr/>
        <a:lstStyle/>
        <a:p>
          <a:r>
            <a:rPr lang="en-US" dirty="0" err="1"/>
            <a:t>uP</a:t>
          </a:r>
          <a:r>
            <a:rPr lang="en-US" dirty="0"/>
            <a:t> chip card invention</a:t>
          </a:r>
        </a:p>
      </dgm:t>
    </dgm:pt>
    <dgm:pt modelId="{F937EBF8-487B-4FC3-80A5-3DF3053FFC44}" type="parTrans" cxnId="{674310FB-45BE-41C2-A884-167DDD95081E}">
      <dgm:prSet/>
      <dgm:spPr/>
      <dgm:t>
        <a:bodyPr/>
        <a:lstStyle/>
        <a:p>
          <a:endParaRPr lang="en-US"/>
        </a:p>
      </dgm:t>
    </dgm:pt>
    <dgm:pt modelId="{9126C6E0-EEF9-4317-84A2-849A91B49213}" type="sibTrans" cxnId="{674310FB-45BE-41C2-A884-167DDD95081E}">
      <dgm:prSet/>
      <dgm:spPr/>
      <dgm:t>
        <a:bodyPr/>
        <a:lstStyle/>
        <a:p>
          <a:endParaRPr lang="en-US"/>
        </a:p>
      </dgm:t>
    </dgm:pt>
    <dgm:pt modelId="{6A139A09-0FA7-4B0C-A3A6-D57FDF9F24B6}">
      <dgm:prSet/>
      <dgm:spPr/>
      <dgm:t>
        <a:bodyPr/>
        <a:lstStyle/>
        <a:p>
          <a:r>
            <a:rPr lang="en-US" dirty="0"/>
            <a:t>Commercial smart cards</a:t>
          </a:r>
        </a:p>
      </dgm:t>
    </dgm:pt>
    <dgm:pt modelId="{3DECECE9-8C93-4A14-9C2C-39A1171DF309}" type="parTrans" cxnId="{C9AE385F-CBB2-47C1-9792-FD2AE79D2FF6}">
      <dgm:prSet/>
      <dgm:spPr/>
      <dgm:t>
        <a:bodyPr/>
        <a:lstStyle/>
        <a:p>
          <a:endParaRPr lang="en-US"/>
        </a:p>
      </dgm:t>
    </dgm:pt>
    <dgm:pt modelId="{CF520B39-8E5B-4023-A32F-C1E653B3CADC}" type="sibTrans" cxnId="{C9AE385F-CBB2-47C1-9792-FD2AE79D2FF6}">
      <dgm:prSet/>
      <dgm:spPr/>
      <dgm:t>
        <a:bodyPr/>
        <a:lstStyle/>
        <a:p>
          <a:endParaRPr lang="en-US"/>
        </a:p>
      </dgm:t>
    </dgm:pt>
    <dgm:pt modelId="{DF1CD4A1-C7DA-437C-9176-E8039889B8C2}">
      <dgm:prSet/>
      <dgm:spPr/>
      <dgm:t>
        <a:bodyPr/>
        <a:lstStyle/>
        <a:p>
          <a:r>
            <a:rPr lang="en-US" dirty="0"/>
            <a:t>French chip card rollout</a:t>
          </a:r>
        </a:p>
      </dgm:t>
    </dgm:pt>
    <dgm:pt modelId="{B42B318F-40BE-4446-8B49-473867DC803D}" type="parTrans" cxnId="{4959306E-0A1D-4DE1-A6F1-1AFA149BBF88}">
      <dgm:prSet/>
      <dgm:spPr/>
      <dgm:t>
        <a:bodyPr/>
        <a:lstStyle/>
        <a:p>
          <a:endParaRPr lang="en-US"/>
        </a:p>
      </dgm:t>
    </dgm:pt>
    <dgm:pt modelId="{384B7111-C523-43E9-8097-511BD22F7062}" type="sibTrans" cxnId="{4959306E-0A1D-4DE1-A6F1-1AFA149BBF88}">
      <dgm:prSet/>
      <dgm:spPr/>
      <dgm:t>
        <a:bodyPr/>
        <a:lstStyle/>
        <a:p>
          <a:endParaRPr lang="en-US"/>
        </a:p>
      </dgm:t>
    </dgm:pt>
    <dgm:pt modelId="{B16327E8-ED87-47B5-806A-93B55750072A}">
      <dgm:prSet/>
      <dgm:spPr/>
      <dgm:t>
        <a:bodyPr/>
        <a:lstStyle/>
        <a:p>
          <a:r>
            <a:rPr lang="en-US" dirty="0"/>
            <a:t>EMV</a:t>
          </a:r>
        </a:p>
      </dgm:t>
    </dgm:pt>
    <dgm:pt modelId="{3F5E6987-45AB-4BA0-A635-E1B0441A1A49}" type="parTrans" cxnId="{21958FEF-A747-4853-9028-9E06526CF348}">
      <dgm:prSet/>
      <dgm:spPr/>
      <dgm:t>
        <a:bodyPr/>
        <a:lstStyle/>
        <a:p>
          <a:endParaRPr lang="en-US"/>
        </a:p>
      </dgm:t>
    </dgm:pt>
    <dgm:pt modelId="{FD45F95F-4801-4D0F-98A8-4E22E64BF5FA}" type="sibTrans" cxnId="{21958FEF-A747-4853-9028-9E06526CF348}">
      <dgm:prSet/>
      <dgm:spPr/>
      <dgm:t>
        <a:bodyPr/>
        <a:lstStyle/>
        <a:p>
          <a:endParaRPr lang="en-US"/>
        </a:p>
      </dgm:t>
    </dgm:pt>
    <dgm:pt modelId="{E2665FA7-245A-4F2A-84BE-8F258C6F6CB0}">
      <dgm:prSet/>
      <dgm:spPr/>
      <dgm:t>
        <a:bodyPr/>
        <a:lstStyle/>
        <a:p>
          <a:r>
            <a:rPr lang="en-US" dirty="0"/>
            <a:t>Contactless protocol</a:t>
          </a:r>
        </a:p>
      </dgm:t>
    </dgm:pt>
    <dgm:pt modelId="{B38C7748-1411-4185-AFFC-D9E0D60C2455}" type="parTrans" cxnId="{73C79B27-F7DA-41F1-AF09-42BCAB0996DE}">
      <dgm:prSet/>
      <dgm:spPr/>
      <dgm:t>
        <a:bodyPr/>
        <a:lstStyle/>
        <a:p>
          <a:endParaRPr lang="en-US"/>
        </a:p>
      </dgm:t>
    </dgm:pt>
    <dgm:pt modelId="{DF9FDAC3-EE21-437C-A182-44CEDB993BDB}" type="sibTrans" cxnId="{73C79B27-F7DA-41F1-AF09-42BCAB0996DE}">
      <dgm:prSet/>
      <dgm:spPr/>
      <dgm:t>
        <a:bodyPr/>
        <a:lstStyle/>
        <a:p>
          <a:endParaRPr lang="en-US"/>
        </a:p>
      </dgm:t>
    </dgm:pt>
    <dgm:pt modelId="{4B335A3A-F097-4FF8-B504-38A9F8937C56}">
      <dgm:prSet/>
      <dgm:spPr/>
      <dgm:t>
        <a:bodyPr/>
        <a:lstStyle/>
        <a:p>
          <a:r>
            <a:rPr lang="en-US" dirty="0"/>
            <a:t>2008</a:t>
          </a:r>
        </a:p>
      </dgm:t>
    </dgm:pt>
    <dgm:pt modelId="{F23B316D-C3F9-4C20-AEE3-649D1C6461C3}" type="parTrans" cxnId="{D37D0650-2461-4A6D-B8EE-DFC00AC94684}">
      <dgm:prSet/>
      <dgm:spPr/>
      <dgm:t>
        <a:bodyPr/>
        <a:lstStyle/>
        <a:p>
          <a:endParaRPr lang="en-US"/>
        </a:p>
      </dgm:t>
    </dgm:pt>
    <dgm:pt modelId="{3CCBDFE4-2C63-4A62-8F6E-F53C17447DA5}" type="sibTrans" cxnId="{D37D0650-2461-4A6D-B8EE-DFC00AC94684}">
      <dgm:prSet/>
      <dgm:spPr/>
      <dgm:t>
        <a:bodyPr/>
        <a:lstStyle/>
        <a:p>
          <a:endParaRPr lang="en-US"/>
        </a:p>
      </dgm:t>
    </dgm:pt>
    <dgm:pt modelId="{740BE8B0-E99D-4C2F-9E8D-34B2BFBD618E}">
      <dgm:prSet/>
      <dgm:spPr/>
      <dgm:t>
        <a:bodyPr/>
        <a:lstStyle/>
        <a:p>
          <a:r>
            <a:rPr lang="en-US" dirty="0"/>
            <a:t>CCPS: Contactless Comm. Protocol Spec. (L1)</a:t>
          </a:r>
        </a:p>
      </dgm:t>
    </dgm:pt>
    <dgm:pt modelId="{5F3A10E2-B8E6-4E62-8B94-223F470871F0}" type="parTrans" cxnId="{4DCD3204-F8D1-4210-991B-985AF924C4CC}">
      <dgm:prSet/>
      <dgm:spPr/>
      <dgm:t>
        <a:bodyPr/>
        <a:lstStyle/>
        <a:p>
          <a:endParaRPr lang="en-US"/>
        </a:p>
      </dgm:t>
    </dgm:pt>
    <dgm:pt modelId="{C4B4D55F-134A-49CE-AEB6-04CCD3D42C59}" type="sibTrans" cxnId="{4DCD3204-F8D1-4210-991B-985AF924C4CC}">
      <dgm:prSet/>
      <dgm:spPr/>
      <dgm:t>
        <a:bodyPr/>
        <a:lstStyle/>
        <a:p>
          <a:endParaRPr lang="en-US"/>
        </a:p>
      </dgm:t>
    </dgm:pt>
    <dgm:pt modelId="{02F70684-4A0B-4D98-94E5-A9B48288085A}" type="pres">
      <dgm:prSet presAssocID="{1E2BC146-4EEA-4139-9DBE-5235BD457DF5}" presName="Name0" presStyleCnt="0">
        <dgm:presLayoutVars>
          <dgm:dir/>
          <dgm:animLvl val="lvl"/>
          <dgm:resizeHandles/>
        </dgm:presLayoutVars>
      </dgm:prSet>
      <dgm:spPr/>
    </dgm:pt>
    <dgm:pt modelId="{739F4DCC-C4B3-4DAE-9915-AD9CD8AE7DE2}" type="pres">
      <dgm:prSet presAssocID="{25D4413C-B26E-44AE-A347-BA0901623582}" presName="linNode" presStyleCnt="0"/>
      <dgm:spPr/>
    </dgm:pt>
    <dgm:pt modelId="{86482115-3E44-4337-B07A-F212690FB0A5}" type="pres">
      <dgm:prSet presAssocID="{25D4413C-B26E-44AE-A347-BA0901623582}" presName="parentShp" presStyleLbl="node1" presStyleIdx="0" presStyleCnt="7">
        <dgm:presLayoutVars>
          <dgm:bulletEnabled val="1"/>
        </dgm:presLayoutVars>
      </dgm:prSet>
      <dgm:spPr/>
    </dgm:pt>
    <dgm:pt modelId="{37B70CE6-CA80-4F99-9539-4C5E6C5C332D}" type="pres">
      <dgm:prSet presAssocID="{25D4413C-B26E-44AE-A347-BA0901623582}" presName="childShp" presStyleLbl="bgAccFollowNode1" presStyleIdx="0" presStyleCnt="7">
        <dgm:presLayoutVars>
          <dgm:bulletEnabled val="1"/>
        </dgm:presLayoutVars>
      </dgm:prSet>
      <dgm:spPr/>
    </dgm:pt>
    <dgm:pt modelId="{FA18F5C9-0657-4C9F-811C-3E3325C9C851}" type="pres">
      <dgm:prSet presAssocID="{E6B8969F-DC1A-476B-9937-089A3A90E184}" presName="spacing" presStyleCnt="0"/>
      <dgm:spPr/>
    </dgm:pt>
    <dgm:pt modelId="{E3B3E73B-FE67-4766-B123-14454FD921AB}" type="pres">
      <dgm:prSet presAssocID="{9E29D706-BE4F-4956-95CB-4326DA1D742A}" presName="linNode" presStyleCnt="0"/>
      <dgm:spPr/>
    </dgm:pt>
    <dgm:pt modelId="{791F68B6-6B5D-4DC2-BCC3-0676A4EE4CCA}" type="pres">
      <dgm:prSet presAssocID="{9E29D706-BE4F-4956-95CB-4326DA1D742A}" presName="parentShp" presStyleLbl="node1" presStyleIdx="1" presStyleCnt="7">
        <dgm:presLayoutVars>
          <dgm:bulletEnabled val="1"/>
        </dgm:presLayoutVars>
      </dgm:prSet>
      <dgm:spPr/>
    </dgm:pt>
    <dgm:pt modelId="{FE92D458-C743-4DCD-858A-A2CB32806E8C}" type="pres">
      <dgm:prSet presAssocID="{9E29D706-BE4F-4956-95CB-4326DA1D742A}" presName="childShp" presStyleLbl="bgAccFollowNode1" presStyleIdx="1" presStyleCnt="7">
        <dgm:presLayoutVars>
          <dgm:bulletEnabled val="1"/>
        </dgm:presLayoutVars>
      </dgm:prSet>
      <dgm:spPr/>
    </dgm:pt>
    <dgm:pt modelId="{C6173AB9-92D6-46A3-86CE-C15956BB9AF2}" type="pres">
      <dgm:prSet presAssocID="{323E5CEB-6ECD-46C2-9774-491BD4C3EC81}" presName="spacing" presStyleCnt="0"/>
      <dgm:spPr/>
    </dgm:pt>
    <dgm:pt modelId="{C2AC5781-8D25-452B-A926-48F67FCE472A}" type="pres">
      <dgm:prSet presAssocID="{ADF7F589-E0B6-4B16-AA21-31693AF45CF8}" presName="linNode" presStyleCnt="0"/>
      <dgm:spPr/>
    </dgm:pt>
    <dgm:pt modelId="{43ADBECF-C3AA-4DD5-A81C-DCD683422271}" type="pres">
      <dgm:prSet presAssocID="{ADF7F589-E0B6-4B16-AA21-31693AF45CF8}" presName="parentShp" presStyleLbl="node1" presStyleIdx="2" presStyleCnt="7">
        <dgm:presLayoutVars>
          <dgm:bulletEnabled val="1"/>
        </dgm:presLayoutVars>
      </dgm:prSet>
      <dgm:spPr/>
    </dgm:pt>
    <dgm:pt modelId="{6869414F-A7BF-4A3C-8E6D-58F07FB3BC53}" type="pres">
      <dgm:prSet presAssocID="{ADF7F589-E0B6-4B16-AA21-31693AF45CF8}" presName="childShp" presStyleLbl="bgAccFollowNode1" presStyleIdx="2" presStyleCnt="7">
        <dgm:presLayoutVars>
          <dgm:bulletEnabled val="1"/>
        </dgm:presLayoutVars>
      </dgm:prSet>
      <dgm:spPr/>
    </dgm:pt>
    <dgm:pt modelId="{7349D180-7519-41D5-9165-FED4D0F83AE1}" type="pres">
      <dgm:prSet presAssocID="{C804DF8D-CD1C-4026-B689-162319CB33C1}" presName="spacing" presStyleCnt="0"/>
      <dgm:spPr/>
    </dgm:pt>
    <dgm:pt modelId="{59E87C8A-1989-4105-91CE-296AD11D2661}" type="pres">
      <dgm:prSet presAssocID="{B43A853E-FC65-4961-AF42-D4CA4A2A816A}" presName="linNode" presStyleCnt="0"/>
      <dgm:spPr/>
    </dgm:pt>
    <dgm:pt modelId="{85698C91-EFF1-4A6E-98C2-57616CEF30C0}" type="pres">
      <dgm:prSet presAssocID="{B43A853E-FC65-4961-AF42-D4CA4A2A816A}" presName="parentShp" presStyleLbl="node1" presStyleIdx="3" presStyleCnt="7">
        <dgm:presLayoutVars>
          <dgm:bulletEnabled val="1"/>
        </dgm:presLayoutVars>
      </dgm:prSet>
      <dgm:spPr/>
    </dgm:pt>
    <dgm:pt modelId="{5BEE29F0-939C-4054-A39D-B4E896EC473E}" type="pres">
      <dgm:prSet presAssocID="{B43A853E-FC65-4961-AF42-D4CA4A2A816A}" presName="childShp" presStyleLbl="bgAccFollowNode1" presStyleIdx="3" presStyleCnt="7">
        <dgm:presLayoutVars>
          <dgm:bulletEnabled val="1"/>
        </dgm:presLayoutVars>
      </dgm:prSet>
      <dgm:spPr/>
    </dgm:pt>
    <dgm:pt modelId="{F17C4686-D21A-4E3F-B222-BF098D8B6E06}" type="pres">
      <dgm:prSet presAssocID="{CEFD26DA-A2D1-470E-8D96-07A6A5901C98}" presName="spacing" presStyleCnt="0"/>
      <dgm:spPr/>
    </dgm:pt>
    <dgm:pt modelId="{DCCD78B9-43EC-45B1-A136-2389D8E41771}" type="pres">
      <dgm:prSet presAssocID="{6B38F4DE-5D39-4D23-97A5-907C4351C084}" presName="linNode" presStyleCnt="0"/>
      <dgm:spPr/>
    </dgm:pt>
    <dgm:pt modelId="{ACF2C43C-C32D-498D-BC23-C0C3855603F9}" type="pres">
      <dgm:prSet presAssocID="{6B38F4DE-5D39-4D23-97A5-907C4351C084}" presName="parentShp" presStyleLbl="node1" presStyleIdx="4" presStyleCnt="7">
        <dgm:presLayoutVars>
          <dgm:bulletEnabled val="1"/>
        </dgm:presLayoutVars>
      </dgm:prSet>
      <dgm:spPr/>
    </dgm:pt>
    <dgm:pt modelId="{4FA370DE-1D8A-4485-8F7A-409F924147D7}" type="pres">
      <dgm:prSet presAssocID="{6B38F4DE-5D39-4D23-97A5-907C4351C084}" presName="childShp" presStyleLbl="bgAccFollowNode1" presStyleIdx="4" presStyleCnt="7">
        <dgm:presLayoutVars>
          <dgm:bulletEnabled val="1"/>
        </dgm:presLayoutVars>
      </dgm:prSet>
      <dgm:spPr/>
    </dgm:pt>
    <dgm:pt modelId="{D8AEAB51-EB5D-4642-A52D-B198006470B1}" type="pres">
      <dgm:prSet presAssocID="{6812DBEB-A80E-4780-ADAF-F47E44D7BE48}" presName="spacing" presStyleCnt="0"/>
      <dgm:spPr/>
    </dgm:pt>
    <dgm:pt modelId="{3B3D0B99-A5C4-4CC6-AE9A-C24E939C5B03}" type="pres">
      <dgm:prSet presAssocID="{68EEF68D-FABE-4C45-8B31-F878890B3808}" presName="linNode" presStyleCnt="0"/>
      <dgm:spPr/>
    </dgm:pt>
    <dgm:pt modelId="{F36E8E6E-72C2-4312-B77E-D6737A875184}" type="pres">
      <dgm:prSet presAssocID="{68EEF68D-FABE-4C45-8B31-F878890B3808}" presName="parentShp" presStyleLbl="node1" presStyleIdx="5" presStyleCnt="7">
        <dgm:presLayoutVars>
          <dgm:bulletEnabled val="1"/>
        </dgm:presLayoutVars>
      </dgm:prSet>
      <dgm:spPr/>
    </dgm:pt>
    <dgm:pt modelId="{B86B34BA-BDD5-43FE-B89F-6B70CC367A92}" type="pres">
      <dgm:prSet presAssocID="{68EEF68D-FABE-4C45-8B31-F878890B3808}" presName="childShp" presStyleLbl="bgAccFollowNode1" presStyleIdx="5" presStyleCnt="7">
        <dgm:presLayoutVars>
          <dgm:bulletEnabled val="1"/>
        </dgm:presLayoutVars>
      </dgm:prSet>
      <dgm:spPr/>
    </dgm:pt>
    <dgm:pt modelId="{A29A361A-3F05-4C76-8E69-D97D007C371D}" type="pres">
      <dgm:prSet presAssocID="{1E4D871E-BA67-49E6-B741-40A37ACEB0FE}" presName="spacing" presStyleCnt="0"/>
      <dgm:spPr/>
    </dgm:pt>
    <dgm:pt modelId="{37A5917E-C0EE-40EA-9179-F4924CBBC8D0}" type="pres">
      <dgm:prSet presAssocID="{4B335A3A-F097-4FF8-B504-38A9F8937C56}" presName="linNode" presStyleCnt="0"/>
      <dgm:spPr/>
    </dgm:pt>
    <dgm:pt modelId="{D2B78A60-3583-4D24-9E7B-6ED1041BC54D}" type="pres">
      <dgm:prSet presAssocID="{4B335A3A-F097-4FF8-B504-38A9F8937C56}" presName="parentShp" presStyleLbl="node1" presStyleIdx="6" presStyleCnt="7">
        <dgm:presLayoutVars>
          <dgm:bulletEnabled val="1"/>
        </dgm:presLayoutVars>
      </dgm:prSet>
      <dgm:spPr/>
    </dgm:pt>
    <dgm:pt modelId="{57FF4291-5E2B-40D5-BEE0-073E174F63A9}" type="pres">
      <dgm:prSet presAssocID="{4B335A3A-F097-4FF8-B504-38A9F8937C56}" presName="childShp" presStyleLbl="bgAccFollowNode1" presStyleIdx="6" presStyleCnt="7">
        <dgm:presLayoutVars>
          <dgm:bulletEnabled val="1"/>
        </dgm:presLayoutVars>
      </dgm:prSet>
      <dgm:spPr/>
    </dgm:pt>
  </dgm:ptLst>
  <dgm:cxnLst>
    <dgm:cxn modelId="{4959306E-0A1D-4DE1-A6F1-1AFA149BBF88}" srcId="{B43A853E-FC65-4961-AF42-D4CA4A2A816A}" destId="{DF1CD4A1-C7DA-437C-9176-E8039889B8C2}" srcOrd="0" destOrd="0" parTransId="{B42B318F-40BE-4446-8B49-473867DC803D}" sibTransId="{384B7111-C523-43E9-8097-511BD22F7062}"/>
    <dgm:cxn modelId="{77A4DACC-D45F-4E75-A3CB-BB65A3CE6B9F}" type="presOf" srcId="{B43A853E-FC65-4961-AF42-D4CA4A2A816A}" destId="{85698C91-EFF1-4A6E-98C2-57616CEF30C0}" srcOrd="0" destOrd="0" presId="urn:microsoft.com/office/officeart/2005/8/layout/vList6"/>
    <dgm:cxn modelId="{692E605A-94CE-45B6-BF27-86329E844077}" type="presOf" srcId="{B16327E8-ED87-47B5-806A-93B55750072A}" destId="{4FA370DE-1D8A-4485-8F7A-409F924147D7}" srcOrd="0" destOrd="0" presId="urn:microsoft.com/office/officeart/2005/8/layout/vList6"/>
    <dgm:cxn modelId="{EF2DEFE7-AFBD-458D-938A-C0E3C8B97216}" type="presOf" srcId="{9E29D706-BE4F-4956-95CB-4326DA1D742A}" destId="{791F68B6-6B5D-4DC2-BCC3-0676A4EE4CCA}" srcOrd="0" destOrd="0" presId="urn:microsoft.com/office/officeart/2005/8/layout/vList6"/>
    <dgm:cxn modelId="{E80749DD-AAA0-4E4B-B158-C2127268384E}" type="presOf" srcId="{6B38F4DE-5D39-4D23-97A5-907C4351C084}" destId="{ACF2C43C-C32D-498D-BC23-C0C3855603F9}" srcOrd="0" destOrd="0" presId="urn:microsoft.com/office/officeart/2005/8/layout/vList6"/>
    <dgm:cxn modelId="{2983F4A7-6B32-4D56-B49F-79AF0855270F}" srcId="{1E2BC146-4EEA-4139-9DBE-5235BD457DF5}" destId="{68EEF68D-FABE-4C45-8B31-F878890B3808}" srcOrd="5" destOrd="0" parTransId="{182DBCC5-1126-483A-B279-667C2E59235D}" sibTransId="{1E4D871E-BA67-49E6-B741-40A37ACEB0FE}"/>
    <dgm:cxn modelId="{674310FB-45BE-41C2-A884-167DDD95081E}" srcId="{9E29D706-BE4F-4956-95CB-4326DA1D742A}" destId="{CEFBBF66-E63F-4647-8B0B-41CCEC449E42}" srcOrd="0" destOrd="0" parTransId="{F937EBF8-487B-4FC3-80A5-3DF3053FFC44}" sibTransId="{9126C6E0-EEF9-4317-84A2-849A91B49213}"/>
    <dgm:cxn modelId="{21958FEF-A747-4853-9028-9E06526CF348}" srcId="{6B38F4DE-5D39-4D23-97A5-907C4351C084}" destId="{B16327E8-ED87-47B5-806A-93B55750072A}" srcOrd="0" destOrd="0" parTransId="{3F5E6987-45AB-4BA0-A635-E1B0441A1A49}" sibTransId="{FD45F95F-4801-4D0F-98A8-4E22E64BF5FA}"/>
    <dgm:cxn modelId="{F8244947-38EC-44D4-9022-7374AB69F172}" srcId="{1E2BC146-4EEA-4139-9DBE-5235BD457DF5}" destId="{B43A853E-FC65-4961-AF42-D4CA4A2A816A}" srcOrd="3" destOrd="0" parTransId="{10661A43-C9FE-4B9A-B372-A2A3B395BAF2}" sibTransId="{CEFD26DA-A2D1-470E-8D96-07A6A5901C98}"/>
    <dgm:cxn modelId="{7C862503-F184-4A4A-B423-0AE54BD0C8D6}" srcId="{25D4413C-B26E-44AE-A347-BA0901623582}" destId="{80355C8D-06A1-4FD1-84ED-C5022F38326F}" srcOrd="0" destOrd="0" parTransId="{0AB1BD4B-2CD9-4B04-89BC-F4139781DB1E}" sibTransId="{D62185C3-E666-45D4-983C-B3EB98C50994}"/>
    <dgm:cxn modelId="{D37D0650-2461-4A6D-B8EE-DFC00AC94684}" srcId="{1E2BC146-4EEA-4139-9DBE-5235BD457DF5}" destId="{4B335A3A-F097-4FF8-B504-38A9F8937C56}" srcOrd="6" destOrd="0" parTransId="{F23B316D-C3F9-4C20-AEE3-649D1C6461C3}" sibTransId="{3CCBDFE4-2C63-4A62-8F6E-F53C17447DA5}"/>
    <dgm:cxn modelId="{918502EA-BC94-4E12-B950-8E1DB0AAA1C3}" type="presOf" srcId="{4B335A3A-F097-4FF8-B504-38A9F8937C56}" destId="{D2B78A60-3583-4D24-9E7B-6ED1041BC54D}" srcOrd="0" destOrd="0" presId="urn:microsoft.com/office/officeart/2005/8/layout/vList6"/>
    <dgm:cxn modelId="{888EBDD9-9F2C-4066-A37D-EB1301F379F5}" srcId="{1E2BC146-4EEA-4139-9DBE-5235BD457DF5}" destId="{9E29D706-BE4F-4956-95CB-4326DA1D742A}" srcOrd="1" destOrd="0" parTransId="{B7018AA8-FBD9-4B32-85B7-F8820D972D63}" sibTransId="{323E5CEB-6ECD-46C2-9774-491BD4C3EC81}"/>
    <dgm:cxn modelId="{B4F9186E-6324-4C6D-A167-ECC8E54781D4}" type="presOf" srcId="{ADF7F589-E0B6-4B16-AA21-31693AF45CF8}" destId="{43ADBECF-C3AA-4DD5-A81C-DCD683422271}" srcOrd="0" destOrd="0" presId="urn:microsoft.com/office/officeart/2005/8/layout/vList6"/>
    <dgm:cxn modelId="{A89F76E9-CEFF-4349-9340-1D680CF59F7C}" type="presOf" srcId="{6A139A09-0FA7-4B0C-A3A6-D57FDF9F24B6}" destId="{6869414F-A7BF-4A3C-8E6D-58F07FB3BC53}" srcOrd="0" destOrd="0" presId="urn:microsoft.com/office/officeart/2005/8/layout/vList6"/>
    <dgm:cxn modelId="{4E78A6AB-BFD1-4C5E-9E36-AA21EAC3E6EB}" type="presOf" srcId="{CEFBBF66-E63F-4647-8B0B-41CCEC449E42}" destId="{FE92D458-C743-4DCD-858A-A2CB32806E8C}" srcOrd="0" destOrd="0" presId="urn:microsoft.com/office/officeart/2005/8/layout/vList6"/>
    <dgm:cxn modelId="{2945706B-4708-4DE2-81DB-DCA60F0B036E}" srcId="{1E2BC146-4EEA-4139-9DBE-5235BD457DF5}" destId="{25D4413C-B26E-44AE-A347-BA0901623582}" srcOrd="0" destOrd="0" parTransId="{CB8EB875-2D4F-4F47-8CE5-2E7D76F0C75F}" sibTransId="{E6B8969F-DC1A-476B-9937-089A3A90E184}"/>
    <dgm:cxn modelId="{FE5C3678-2AB3-47C6-B0A9-A22D96715299}" type="presOf" srcId="{68EEF68D-FABE-4C45-8B31-F878890B3808}" destId="{F36E8E6E-72C2-4312-B77E-D6737A875184}" srcOrd="0" destOrd="0" presId="urn:microsoft.com/office/officeart/2005/8/layout/vList6"/>
    <dgm:cxn modelId="{73C79B27-F7DA-41F1-AF09-42BCAB0996DE}" srcId="{4B335A3A-F097-4FF8-B504-38A9F8937C56}" destId="{E2665FA7-245A-4F2A-84BE-8F258C6F6CB0}" srcOrd="0" destOrd="0" parTransId="{B38C7748-1411-4185-AFFC-D9E0D60C2455}" sibTransId="{DF9FDAC3-EE21-437C-A182-44CEDB993BDB}"/>
    <dgm:cxn modelId="{90EB288E-2C2B-483B-AE45-529151C95034}" type="presOf" srcId="{80355C8D-06A1-4FD1-84ED-C5022F38326F}" destId="{37B70CE6-CA80-4F99-9539-4C5E6C5C332D}" srcOrd="0" destOrd="0" presId="urn:microsoft.com/office/officeart/2005/8/layout/vList6"/>
    <dgm:cxn modelId="{C9AE385F-CBB2-47C1-9792-FD2AE79D2FF6}" srcId="{ADF7F589-E0B6-4B16-AA21-31693AF45CF8}" destId="{6A139A09-0FA7-4B0C-A3A6-D57FDF9F24B6}" srcOrd="0" destOrd="0" parTransId="{3DECECE9-8C93-4A14-9C2C-39A1171DF309}" sibTransId="{CF520B39-8E5B-4023-A32F-C1E653B3CADC}"/>
    <dgm:cxn modelId="{50BF1F77-9635-4C5A-AD24-54905F5ED33D}" type="presOf" srcId="{740BE8B0-E99D-4C2F-9E8D-34B2BFBD618E}" destId="{B86B34BA-BDD5-43FE-B89F-6B70CC367A92}" srcOrd="0" destOrd="0" presId="urn:microsoft.com/office/officeart/2005/8/layout/vList6"/>
    <dgm:cxn modelId="{4DCD3204-F8D1-4210-991B-985AF924C4CC}" srcId="{68EEF68D-FABE-4C45-8B31-F878890B3808}" destId="{740BE8B0-E99D-4C2F-9E8D-34B2BFBD618E}" srcOrd="0" destOrd="0" parTransId="{5F3A10E2-B8E6-4E62-8B94-223F470871F0}" sibTransId="{C4B4D55F-134A-49CE-AEB6-04CCD3D42C59}"/>
    <dgm:cxn modelId="{8B932E18-6B5D-49E7-BBCC-181F4B25A5E0}" srcId="{1E2BC146-4EEA-4139-9DBE-5235BD457DF5}" destId="{ADF7F589-E0B6-4B16-AA21-31693AF45CF8}" srcOrd="2" destOrd="0" parTransId="{2288FA48-3042-498F-82F3-5D47685EC00C}" sibTransId="{C804DF8D-CD1C-4026-B689-162319CB33C1}"/>
    <dgm:cxn modelId="{A7480C11-5301-4C36-9C4B-185FAE5A70DE}" type="presOf" srcId="{DF1CD4A1-C7DA-437C-9176-E8039889B8C2}" destId="{5BEE29F0-939C-4054-A39D-B4E896EC473E}" srcOrd="0" destOrd="0" presId="urn:microsoft.com/office/officeart/2005/8/layout/vList6"/>
    <dgm:cxn modelId="{B90EC851-8290-4843-AE41-CC99B88B77BF}" srcId="{1E2BC146-4EEA-4139-9DBE-5235BD457DF5}" destId="{6B38F4DE-5D39-4D23-97A5-907C4351C084}" srcOrd="4" destOrd="0" parTransId="{47953E3E-9F2F-4A3D-ABDE-3BD0E525BA5F}" sibTransId="{6812DBEB-A80E-4780-ADAF-F47E44D7BE48}"/>
    <dgm:cxn modelId="{BE2C3C29-532A-4E7B-A2AD-A874EFACCC79}" type="presOf" srcId="{25D4413C-B26E-44AE-A347-BA0901623582}" destId="{86482115-3E44-4337-B07A-F212690FB0A5}" srcOrd="0" destOrd="0" presId="urn:microsoft.com/office/officeart/2005/8/layout/vList6"/>
    <dgm:cxn modelId="{EB27A6C9-A0A4-408C-9507-A807AF62618D}" type="presOf" srcId="{E2665FA7-245A-4F2A-84BE-8F258C6F6CB0}" destId="{57FF4291-5E2B-40D5-BEE0-073E174F63A9}" srcOrd="0" destOrd="0" presId="urn:microsoft.com/office/officeart/2005/8/layout/vList6"/>
    <dgm:cxn modelId="{44444080-F041-4ED9-8586-99FE35E14570}" type="presOf" srcId="{1E2BC146-4EEA-4139-9DBE-5235BD457DF5}" destId="{02F70684-4A0B-4D98-94E5-A9B48288085A}" srcOrd="0" destOrd="0" presId="urn:microsoft.com/office/officeart/2005/8/layout/vList6"/>
    <dgm:cxn modelId="{A0950049-8982-4A03-8365-EDF1584C087F}" type="presParOf" srcId="{02F70684-4A0B-4D98-94E5-A9B48288085A}" destId="{739F4DCC-C4B3-4DAE-9915-AD9CD8AE7DE2}" srcOrd="0" destOrd="0" presId="urn:microsoft.com/office/officeart/2005/8/layout/vList6"/>
    <dgm:cxn modelId="{97F69C83-4EA1-403E-8276-F70BAC4FA924}" type="presParOf" srcId="{739F4DCC-C4B3-4DAE-9915-AD9CD8AE7DE2}" destId="{86482115-3E44-4337-B07A-F212690FB0A5}" srcOrd="0" destOrd="0" presId="urn:microsoft.com/office/officeart/2005/8/layout/vList6"/>
    <dgm:cxn modelId="{2054A30C-9900-48B1-9331-5420F6D4BBA7}" type="presParOf" srcId="{739F4DCC-C4B3-4DAE-9915-AD9CD8AE7DE2}" destId="{37B70CE6-CA80-4F99-9539-4C5E6C5C332D}" srcOrd="1" destOrd="0" presId="urn:microsoft.com/office/officeart/2005/8/layout/vList6"/>
    <dgm:cxn modelId="{FC3E04A7-643A-42A8-A9B0-91CD03041F36}" type="presParOf" srcId="{02F70684-4A0B-4D98-94E5-A9B48288085A}" destId="{FA18F5C9-0657-4C9F-811C-3E3325C9C851}" srcOrd="1" destOrd="0" presId="urn:microsoft.com/office/officeart/2005/8/layout/vList6"/>
    <dgm:cxn modelId="{E6FC1EC6-CD98-46F5-8B9F-DF1419E5A720}" type="presParOf" srcId="{02F70684-4A0B-4D98-94E5-A9B48288085A}" destId="{E3B3E73B-FE67-4766-B123-14454FD921AB}" srcOrd="2" destOrd="0" presId="urn:microsoft.com/office/officeart/2005/8/layout/vList6"/>
    <dgm:cxn modelId="{E410C160-55FB-48D8-AA8A-068710F65648}" type="presParOf" srcId="{E3B3E73B-FE67-4766-B123-14454FD921AB}" destId="{791F68B6-6B5D-4DC2-BCC3-0676A4EE4CCA}" srcOrd="0" destOrd="0" presId="urn:microsoft.com/office/officeart/2005/8/layout/vList6"/>
    <dgm:cxn modelId="{3D685B8E-07FA-4FE7-ADC2-919E714E92B4}" type="presParOf" srcId="{E3B3E73B-FE67-4766-B123-14454FD921AB}" destId="{FE92D458-C743-4DCD-858A-A2CB32806E8C}" srcOrd="1" destOrd="0" presId="urn:microsoft.com/office/officeart/2005/8/layout/vList6"/>
    <dgm:cxn modelId="{14B8C87F-19CD-49ED-9D90-25518FDD1445}" type="presParOf" srcId="{02F70684-4A0B-4D98-94E5-A9B48288085A}" destId="{C6173AB9-92D6-46A3-86CE-C15956BB9AF2}" srcOrd="3" destOrd="0" presId="urn:microsoft.com/office/officeart/2005/8/layout/vList6"/>
    <dgm:cxn modelId="{26D6C490-F344-40E0-9725-F838BFE30F21}" type="presParOf" srcId="{02F70684-4A0B-4D98-94E5-A9B48288085A}" destId="{C2AC5781-8D25-452B-A926-48F67FCE472A}" srcOrd="4" destOrd="0" presId="urn:microsoft.com/office/officeart/2005/8/layout/vList6"/>
    <dgm:cxn modelId="{222AED99-DCBA-4FD5-B91E-999EE7DE2191}" type="presParOf" srcId="{C2AC5781-8D25-452B-A926-48F67FCE472A}" destId="{43ADBECF-C3AA-4DD5-A81C-DCD683422271}" srcOrd="0" destOrd="0" presId="urn:microsoft.com/office/officeart/2005/8/layout/vList6"/>
    <dgm:cxn modelId="{0237AF88-9AED-4034-A544-0B52ED02E01D}" type="presParOf" srcId="{C2AC5781-8D25-452B-A926-48F67FCE472A}" destId="{6869414F-A7BF-4A3C-8E6D-58F07FB3BC53}" srcOrd="1" destOrd="0" presId="urn:microsoft.com/office/officeart/2005/8/layout/vList6"/>
    <dgm:cxn modelId="{0BD38FD1-9BAD-4CAE-BE1E-8FFC6E7AC9BA}" type="presParOf" srcId="{02F70684-4A0B-4D98-94E5-A9B48288085A}" destId="{7349D180-7519-41D5-9165-FED4D0F83AE1}" srcOrd="5" destOrd="0" presId="urn:microsoft.com/office/officeart/2005/8/layout/vList6"/>
    <dgm:cxn modelId="{44136FB6-1F95-4BBE-8B4B-330191B8B55F}" type="presParOf" srcId="{02F70684-4A0B-4D98-94E5-A9B48288085A}" destId="{59E87C8A-1989-4105-91CE-296AD11D2661}" srcOrd="6" destOrd="0" presId="urn:microsoft.com/office/officeart/2005/8/layout/vList6"/>
    <dgm:cxn modelId="{5E999D68-CB43-41C8-902D-150928385DA2}" type="presParOf" srcId="{59E87C8A-1989-4105-91CE-296AD11D2661}" destId="{85698C91-EFF1-4A6E-98C2-57616CEF30C0}" srcOrd="0" destOrd="0" presId="urn:microsoft.com/office/officeart/2005/8/layout/vList6"/>
    <dgm:cxn modelId="{07C7097B-2495-4D95-9D3D-EAB2A7108CC1}" type="presParOf" srcId="{59E87C8A-1989-4105-91CE-296AD11D2661}" destId="{5BEE29F0-939C-4054-A39D-B4E896EC473E}" srcOrd="1" destOrd="0" presId="urn:microsoft.com/office/officeart/2005/8/layout/vList6"/>
    <dgm:cxn modelId="{D2265833-EB5F-4FAF-85B4-3680B4E120FC}" type="presParOf" srcId="{02F70684-4A0B-4D98-94E5-A9B48288085A}" destId="{F17C4686-D21A-4E3F-B222-BF098D8B6E06}" srcOrd="7" destOrd="0" presId="urn:microsoft.com/office/officeart/2005/8/layout/vList6"/>
    <dgm:cxn modelId="{AC72A1F9-E6C8-4E9B-BCE4-3B9530C4E569}" type="presParOf" srcId="{02F70684-4A0B-4D98-94E5-A9B48288085A}" destId="{DCCD78B9-43EC-45B1-A136-2389D8E41771}" srcOrd="8" destOrd="0" presId="urn:microsoft.com/office/officeart/2005/8/layout/vList6"/>
    <dgm:cxn modelId="{76DAD13D-247D-49F2-94D3-0BA211CD0AF6}" type="presParOf" srcId="{DCCD78B9-43EC-45B1-A136-2389D8E41771}" destId="{ACF2C43C-C32D-498D-BC23-C0C3855603F9}" srcOrd="0" destOrd="0" presId="urn:microsoft.com/office/officeart/2005/8/layout/vList6"/>
    <dgm:cxn modelId="{B3C141A8-0066-4757-B9CD-BEA2C4F04EB4}" type="presParOf" srcId="{DCCD78B9-43EC-45B1-A136-2389D8E41771}" destId="{4FA370DE-1D8A-4485-8F7A-409F924147D7}" srcOrd="1" destOrd="0" presId="urn:microsoft.com/office/officeart/2005/8/layout/vList6"/>
    <dgm:cxn modelId="{832D64A9-090A-44A8-8580-4CDA00C8B829}" type="presParOf" srcId="{02F70684-4A0B-4D98-94E5-A9B48288085A}" destId="{D8AEAB51-EB5D-4642-A52D-B198006470B1}" srcOrd="9" destOrd="0" presId="urn:microsoft.com/office/officeart/2005/8/layout/vList6"/>
    <dgm:cxn modelId="{8DF29786-150D-4ED3-93B7-895F26866A47}" type="presParOf" srcId="{02F70684-4A0B-4D98-94E5-A9B48288085A}" destId="{3B3D0B99-A5C4-4CC6-AE9A-C24E939C5B03}" srcOrd="10" destOrd="0" presId="urn:microsoft.com/office/officeart/2005/8/layout/vList6"/>
    <dgm:cxn modelId="{BACFFBF3-0D78-4814-9E12-8428CC69D9B1}" type="presParOf" srcId="{3B3D0B99-A5C4-4CC6-AE9A-C24E939C5B03}" destId="{F36E8E6E-72C2-4312-B77E-D6737A875184}" srcOrd="0" destOrd="0" presId="urn:microsoft.com/office/officeart/2005/8/layout/vList6"/>
    <dgm:cxn modelId="{9F112DFE-7A22-4B34-BFD2-79996563CE79}" type="presParOf" srcId="{3B3D0B99-A5C4-4CC6-AE9A-C24E939C5B03}" destId="{B86B34BA-BDD5-43FE-B89F-6B70CC367A92}" srcOrd="1" destOrd="0" presId="urn:microsoft.com/office/officeart/2005/8/layout/vList6"/>
    <dgm:cxn modelId="{45162BC6-5424-49FC-AC58-60DE9DC187AB}" type="presParOf" srcId="{02F70684-4A0B-4D98-94E5-A9B48288085A}" destId="{A29A361A-3F05-4C76-8E69-D97D007C371D}" srcOrd="11" destOrd="0" presId="urn:microsoft.com/office/officeart/2005/8/layout/vList6"/>
    <dgm:cxn modelId="{F5D32D87-4949-45BE-9B61-1B89E527C72C}" type="presParOf" srcId="{02F70684-4A0B-4D98-94E5-A9B48288085A}" destId="{37A5917E-C0EE-40EA-9179-F4924CBBC8D0}" srcOrd="12" destOrd="0" presId="urn:microsoft.com/office/officeart/2005/8/layout/vList6"/>
    <dgm:cxn modelId="{7086245E-C7A5-4194-9EAD-107F816EE084}" type="presParOf" srcId="{37A5917E-C0EE-40EA-9179-F4924CBBC8D0}" destId="{D2B78A60-3583-4D24-9E7B-6ED1041BC54D}" srcOrd="0" destOrd="0" presId="urn:microsoft.com/office/officeart/2005/8/layout/vList6"/>
    <dgm:cxn modelId="{307AA076-2694-43E7-B627-CA8BB7DDBC38}" type="presParOf" srcId="{37A5917E-C0EE-40EA-9179-F4924CBBC8D0}" destId="{57FF4291-5E2B-40D5-BEE0-073E174F63A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7B1B0C-4964-4BEA-8CF7-44D75F0DFC1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3D0EDF-5B8D-4C5F-90B4-CCB4D0663E44}">
      <dgm:prSet/>
      <dgm:spPr/>
      <dgm:t>
        <a:bodyPr/>
        <a:lstStyle/>
        <a:p>
          <a:r>
            <a:rPr lang="en-US"/>
            <a:t>Register/Unregister</a:t>
          </a:r>
          <a:endParaRPr lang="en-US"/>
        </a:p>
      </dgm:t>
    </dgm:pt>
    <dgm:pt modelId="{0310C68E-103D-4E18-801F-C90A0BADCC19}" type="parTrans" cxnId="{86FD9110-C949-4577-A105-F58901B31FA4}">
      <dgm:prSet/>
      <dgm:spPr/>
      <dgm:t>
        <a:bodyPr/>
        <a:lstStyle/>
        <a:p>
          <a:endParaRPr lang="en-US"/>
        </a:p>
      </dgm:t>
    </dgm:pt>
    <dgm:pt modelId="{A05FD415-D507-43D0-8FD1-26705F2ECD17}" type="sibTrans" cxnId="{86FD9110-C949-4577-A105-F58901B31FA4}">
      <dgm:prSet/>
      <dgm:spPr/>
      <dgm:t>
        <a:bodyPr/>
        <a:lstStyle/>
        <a:p>
          <a:endParaRPr lang="en-US"/>
        </a:p>
      </dgm:t>
    </dgm:pt>
    <dgm:pt modelId="{CAB15773-4AB7-4A5C-8767-1C5BEDB27847}">
      <dgm:prSet/>
      <dgm:spPr/>
      <dgm:t>
        <a:bodyPr/>
        <a:lstStyle/>
        <a:p>
          <a:r>
            <a:rPr lang="en-US"/>
            <a:t>Adding/Removing from the system</a:t>
          </a:r>
          <a:endParaRPr lang="en-US"/>
        </a:p>
      </dgm:t>
    </dgm:pt>
    <dgm:pt modelId="{BCD0EE86-A339-406B-9BF1-D223C1428356}" type="parTrans" cxnId="{3BDF53CB-008B-4592-9C5A-01F4FBD74C7B}">
      <dgm:prSet/>
      <dgm:spPr/>
      <dgm:t>
        <a:bodyPr/>
        <a:lstStyle/>
        <a:p>
          <a:endParaRPr lang="en-US"/>
        </a:p>
      </dgm:t>
    </dgm:pt>
    <dgm:pt modelId="{3132EDB0-F864-4152-8152-30E1D0D28ED0}" type="sibTrans" cxnId="{3BDF53CB-008B-4592-9C5A-01F4FBD74C7B}">
      <dgm:prSet/>
      <dgm:spPr/>
      <dgm:t>
        <a:bodyPr/>
        <a:lstStyle/>
        <a:p>
          <a:endParaRPr lang="en-US"/>
        </a:p>
      </dgm:t>
    </dgm:pt>
    <dgm:pt modelId="{B34465D9-03B1-4900-B405-8188A56B46AD}">
      <dgm:prSet/>
      <dgm:spPr/>
      <dgm:t>
        <a:bodyPr/>
        <a:lstStyle/>
        <a:p>
          <a:r>
            <a:rPr lang="en-US"/>
            <a:t>Issue</a:t>
          </a:r>
          <a:endParaRPr lang="en-US"/>
        </a:p>
      </dgm:t>
    </dgm:pt>
    <dgm:pt modelId="{49E36C2E-212C-4B00-9149-50CCE371F825}" type="parTrans" cxnId="{6C457C2B-7E13-4024-84C2-17CDFB7EE447}">
      <dgm:prSet/>
      <dgm:spPr/>
      <dgm:t>
        <a:bodyPr/>
        <a:lstStyle/>
        <a:p>
          <a:endParaRPr lang="en-US"/>
        </a:p>
      </dgm:t>
    </dgm:pt>
    <dgm:pt modelId="{064A1179-6F60-4104-B06F-1025F18EE677}" type="sibTrans" cxnId="{6C457C2B-7E13-4024-84C2-17CDFB7EE447}">
      <dgm:prSet/>
      <dgm:spPr/>
      <dgm:t>
        <a:bodyPr/>
        <a:lstStyle/>
        <a:p>
          <a:endParaRPr lang="en-US"/>
        </a:p>
      </dgm:t>
    </dgm:pt>
    <dgm:pt modelId="{3737CF89-C86D-4C94-8524-F61D5F3E0A07}">
      <dgm:prSet/>
      <dgm:spPr/>
      <dgm:t>
        <a:bodyPr/>
        <a:lstStyle/>
        <a:p>
          <a:r>
            <a:rPr lang="en-US"/>
            <a:t>Issuance and personalization for a smart card holder</a:t>
          </a:r>
          <a:endParaRPr lang="en-US"/>
        </a:p>
      </dgm:t>
    </dgm:pt>
    <dgm:pt modelId="{6650277D-AF6C-4062-89AD-C66E60DEE962}" type="parTrans" cxnId="{A2FE5820-D4B6-4639-8D9E-BD4590D6A0EE}">
      <dgm:prSet/>
      <dgm:spPr/>
      <dgm:t>
        <a:bodyPr/>
        <a:lstStyle/>
        <a:p>
          <a:endParaRPr lang="en-US"/>
        </a:p>
      </dgm:t>
    </dgm:pt>
    <dgm:pt modelId="{95ACF15A-46D6-4B88-BD7A-63CE33F323B7}" type="sibTrans" cxnId="{A2FE5820-D4B6-4639-8D9E-BD4590D6A0EE}">
      <dgm:prSet/>
      <dgm:spPr/>
      <dgm:t>
        <a:bodyPr/>
        <a:lstStyle/>
        <a:p>
          <a:endParaRPr lang="en-US"/>
        </a:p>
      </dgm:t>
    </dgm:pt>
    <dgm:pt modelId="{966F2B77-6413-4BCC-96C0-B3A5897879B1}">
      <dgm:prSet/>
      <dgm:spPr/>
      <dgm:t>
        <a:bodyPr/>
        <a:lstStyle/>
        <a:p>
          <a:r>
            <a:rPr lang="en-US"/>
            <a:t>Initialization</a:t>
          </a:r>
          <a:endParaRPr lang="en-US"/>
        </a:p>
      </dgm:t>
    </dgm:pt>
    <dgm:pt modelId="{659A5C89-4C4B-4C3C-8063-C80445A0CCE9}" type="parTrans" cxnId="{F545515E-59DC-4E5B-BAC5-823D18CB4228}">
      <dgm:prSet/>
      <dgm:spPr/>
      <dgm:t>
        <a:bodyPr/>
        <a:lstStyle/>
        <a:p>
          <a:endParaRPr lang="en-US"/>
        </a:p>
      </dgm:t>
    </dgm:pt>
    <dgm:pt modelId="{B7494E54-EF67-48C0-B1B7-89D3C9B94683}" type="sibTrans" cxnId="{F545515E-59DC-4E5B-BAC5-823D18CB4228}">
      <dgm:prSet/>
      <dgm:spPr/>
      <dgm:t>
        <a:bodyPr/>
        <a:lstStyle/>
        <a:p>
          <a:endParaRPr lang="en-US"/>
        </a:p>
      </dgm:t>
    </dgm:pt>
    <dgm:pt modelId="{7A091569-800B-4C6D-AC30-D6BB0A888DDD}">
      <dgm:prSet/>
      <dgm:spPr/>
      <dgm:t>
        <a:bodyPr/>
        <a:lstStyle/>
        <a:p>
          <a:r>
            <a:rPr lang="en-US"/>
            <a:t>Activating for the first use by the card holder</a:t>
          </a:r>
          <a:endParaRPr lang="en-US"/>
        </a:p>
      </dgm:t>
    </dgm:pt>
    <dgm:pt modelId="{41ADEB53-6524-4552-BEF8-E188B24E5B7A}" type="parTrans" cxnId="{A72420CE-1865-4F8B-8648-98D21B43CE19}">
      <dgm:prSet/>
      <dgm:spPr/>
      <dgm:t>
        <a:bodyPr/>
        <a:lstStyle/>
        <a:p>
          <a:endParaRPr lang="en-US"/>
        </a:p>
      </dgm:t>
    </dgm:pt>
    <dgm:pt modelId="{7F7F44A5-2B52-480E-BE3C-C52F98A42EE7}" type="sibTrans" cxnId="{A72420CE-1865-4F8B-8648-98D21B43CE19}">
      <dgm:prSet/>
      <dgm:spPr/>
      <dgm:t>
        <a:bodyPr/>
        <a:lstStyle/>
        <a:p>
          <a:endParaRPr lang="en-US"/>
        </a:p>
      </dgm:t>
    </dgm:pt>
    <dgm:pt modelId="{1EAB9E04-4F89-4479-BDA6-94DDCBA76F67}">
      <dgm:prSet/>
      <dgm:spPr/>
      <dgm:t>
        <a:bodyPr/>
        <a:lstStyle/>
        <a:p>
          <a:r>
            <a:rPr lang="en-US"/>
            <a:t>Deactivation/Activation</a:t>
          </a:r>
          <a:endParaRPr lang="en-US"/>
        </a:p>
      </dgm:t>
    </dgm:pt>
    <dgm:pt modelId="{083F8CCF-1A07-4240-A48A-9B1BD16211ED}" type="parTrans" cxnId="{6A7F8596-64E7-4015-BF62-1EF721C16035}">
      <dgm:prSet/>
      <dgm:spPr/>
      <dgm:t>
        <a:bodyPr/>
        <a:lstStyle/>
        <a:p>
          <a:endParaRPr lang="en-US"/>
        </a:p>
      </dgm:t>
    </dgm:pt>
    <dgm:pt modelId="{7616EC93-2115-4C80-919A-9C7A32F6D31F}" type="sibTrans" cxnId="{6A7F8596-64E7-4015-BF62-1EF721C16035}">
      <dgm:prSet/>
      <dgm:spPr/>
      <dgm:t>
        <a:bodyPr/>
        <a:lstStyle/>
        <a:p>
          <a:endParaRPr lang="en-US"/>
        </a:p>
      </dgm:t>
    </dgm:pt>
    <dgm:pt modelId="{F249C4BF-3D6D-4F97-93E4-1362A1BACAE8}">
      <dgm:prSet/>
      <dgm:spPr/>
      <dgm:t>
        <a:bodyPr/>
        <a:lstStyle/>
        <a:p>
          <a:r>
            <a:rPr lang="en-US"/>
            <a:t>Putting the card on hold and re-activating it</a:t>
          </a:r>
          <a:endParaRPr lang="en-US"/>
        </a:p>
      </dgm:t>
    </dgm:pt>
    <dgm:pt modelId="{83E0143D-B0B4-4C47-A257-D4372B2A7B51}" type="parTrans" cxnId="{8CFE866C-0ED3-46E9-BA69-27FF881255A3}">
      <dgm:prSet/>
      <dgm:spPr/>
      <dgm:t>
        <a:bodyPr/>
        <a:lstStyle/>
        <a:p>
          <a:endParaRPr lang="en-US"/>
        </a:p>
      </dgm:t>
    </dgm:pt>
    <dgm:pt modelId="{202F7226-7224-41DC-B279-B1823A1C8881}" type="sibTrans" cxnId="{8CFE866C-0ED3-46E9-BA69-27FF881255A3}">
      <dgm:prSet/>
      <dgm:spPr/>
      <dgm:t>
        <a:bodyPr/>
        <a:lstStyle/>
        <a:p>
          <a:endParaRPr lang="en-US"/>
        </a:p>
      </dgm:t>
    </dgm:pt>
    <dgm:pt modelId="{BDF7F448-41AA-4CD4-8484-4FCA986449C0}">
      <dgm:prSet/>
      <dgm:spPr/>
      <dgm:t>
        <a:bodyPr/>
        <a:lstStyle/>
        <a:p>
          <a:r>
            <a:rPr lang="en-US"/>
            <a:t>Lock/Unlock</a:t>
          </a:r>
          <a:endParaRPr lang="en-US"/>
        </a:p>
      </dgm:t>
    </dgm:pt>
    <dgm:pt modelId="{D6620EC4-1673-4F83-AAAE-07D12F37800D}" type="parTrans" cxnId="{B4C9AE3D-2B8A-4781-A96F-534F7D68AF86}">
      <dgm:prSet/>
      <dgm:spPr/>
      <dgm:t>
        <a:bodyPr/>
        <a:lstStyle/>
        <a:p>
          <a:endParaRPr lang="en-US"/>
        </a:p>
      </dgm:t>
    </dgm:pt>
    <dgm:pt modelId="{9A107794-C77D-4163-ADE1-6AD6EDDDD483}" type="sibTrans" cxnId="{B4C9AE3D-2B8A-4781-A96F-534F7D68AF86}">
      <dgm:prSet/>
      <dgm:spPr/>
      <dgm:t>
        <a:bodyPr/>
        <a:lstStyle/>
        <a:p>
          <a:endParaRPr lang="en-US"/>
        </a:p>
      </dgm:t>
    </dgm:pt>
    <dgm:pt modelId="{1E3B8274-EE66-41FD-AE27-673C2D01E52B}">
      <dgm:prSet/>
      <dgm:spPr/>
      <dgm:t>
        <a:bodyPr/>
        <a:lstStyle/>
        <a:p>
          <a:r>
            <a:rPr lang="en-US"/>
            <a:t>Card holder access is blocked or unblocked</a:t>
          </a:r>
          <a:endParaRPr lang="en-US"/>
        </a:p>
      </dgm:t>
    </dgm:pt>
    <dgm:pt modelId="{99DA3B88-AD80-4173-A5E7-495D5A1AE0A7}" type="parTrans" cxnId="{705C50F6-F319-484A-AA6F-52B21E266973}">
      <dgm:prSet/>
      <dgm:spPr/>
      <dgm:t>
        <a:bodyPr/>
        <a:lstStyle/>
        <a:p>
          <a:endParaRPr lang="en-US"/>
        </a:p>
      </dgm:t>
    </dgm:pt>
    <dgm:pt modelId="{DE890313-1498-4334-924C-CEE9FE180896}" type="sibTrans" cxnId="{705C50F6-F319-484A-AA6F-52B21E266973}">
      <dgm:prSet/>
      <dgm:spPr/>
      <dgm:t>
        <a:bodyPr/>
        <a:lstStyle/>
        <a:p>
          <a:endParaRPr lang="en-US"/>
        </a:p>
      </dgm:t>
    </dgm:pt>
    <dgm:pt modelId="{9A35C439-2937-4E04-A75F-5EA53264B4FA}">
      <dgm:prSet/>
      <dgm:spPr/>
      <dgm:t>
        <a:bodyPr/>
        <a:lstStyle/>
        <a:p>
          <a:r>
            <a:rPr lang="en-US"/>
            <a:t>Revoke</a:t>
          </a:r>
          <a:endParaRPr lang="en-US"/>
        </a:p>
      </dgm:t>
    </dgm:pt>
    <dgm:pt modelId="{577C900A-7F58-4D79-88B5-74A329A542A8}" type="parTrans" cxnId="{40B4F770-3B4D-4FD0-AEE1-3FA46B0EEE93}">
      <dgm:prSet/>
      <dgm:spPr/>
      <dgm:t>
        <a:bodyPr/>
        <a:lstStyle/>
        <a:p>
          <a:endParaRPr lang="en-US"/>
        </a:p>
      </dgm:t>
    </dgm:pt>
    <dgm:pt modelId="{25BA2345-F378-49D5-A3F6-2113C75DC16D}" type="sibTrans" cxnId="{40B4F770-3B4D-4FD0-AEE1-3FA46B0EEE93}">
      <dgm:prSet/>
      <dgm:spPr/>
      <dgm:t>
        <a:bodyPr/>
        <a:lstStyle/>
        <a:p>
          <a:endParaRPr lang="en-US"/>
        </a:p>
      </dgm:t>
    </dgm:pt>
    <dgm:pt modelId="{F69109A2-9607-4549-9F32-4A5BADB5440E}">
      <dgm:prSet/>
      <dgm:spPr/>
      <dgm:t>
        <a:bodyPr/>
        <a:lstStyle/>
        <a:p>
          <a:r>
            <a:rPr lang="en-US"/>
            <a:t>Card credentials are revoked</a:t>
          </a:r>
          <a:endParaRPr lang="en-US"/>
        </a:p>
      </dgm:t>
    </dgm:pt>
    <dgm:pt modelId="{6FC93588-249A-4844-8EC0-D9E0EC0A8DDE}" type="parTrans" cxnId="{31EEC911-5D71-43EE-AC1C-D0A4487B6CDE}">
      <dgm:prSet/>
      <dgm:spPr/>
      <dgm:t>
        <a:bodyPr/>
        <a:lstStyle/>
        <a:p>
          <a:endParaRPr lang="en-US"/>
        </a:p>
      </dgm:t>
    </dgm:pt>
    <dgm:pt modelId="{A17DA809-42AC-4049-8576-A565AC5896D9}" type="sibTrans" cxnId="{31EEC911-5D71-43EE-AC1C-D0A4487B6CDE}">
      <dgm:prSet/>
      <dgm:spPr/>
      <dgm:t>
        <a:bodyPr/>
        <a:lstStyle/>
        <a:p>
          <a:endParaRPr lang="en-US"/>
        </a:p>
      </dgm:t>
    </dgm:pt>
    <dgm:pt modelId="{B36F45B3-CD3F-47A3-8930-D819CCDE78FA}">
      <dgm:prSet/>
      <dgm:spPr/>
      <dgm:t>
        <a:bodyPr/>
        <a:lstStyle/>
        <a:p>
          <a:r>
            <a:rPr lang="en-US"/>
            <a:t>Retire</a:t>
          </a:r>
          <a:endParaRPr lang="en-US"/>
        </a:p>
      </dgm:t>
    </dgm:pt>
    <dgm:pt modelId="{F46C53F4-FED6-4619-9C6F-D7CA98C8E329}" type="parTrans" cxnId="{E098914E-1A2B-4F67-A729-1CDC5B83FEFF}">
      <dgm:prSet/>
      <dgm:spPr/>
      <dgm:t>
        <a:bodyPr/>
        <a:lstStyle/>
        <a:p>
          <a:endParaRPr lang="en-US"/>
        </a:p>
      </dgm:t>
    </dgm:pt>
    <dgm:pt modelId="{39D2C1A5-BA2B-461C-A9CF-A3E58711FB36}" type="sibTrans" cxnId="{E098914E-1A2B-4F67-A729-1CDC5B83FEFF}">
      <dgm:prSet/>
      <dgm:spPr/>
      <dgm:t>
        <a:bodyPr/>
        <a:lstStyle/>
        <a:p>
          <a:endParaRPr lang="en-US"/>
        </a:p>
      </dgm:t>
    </dgm:pt>
    <dgm:pt modelId="{FC123886-609C-4AD1-A415-942A1F5D8A2E}">
      <dgm:prSet/>
      <dgm:spPr/>
      <dgm:t>
        <a:bodyPr/>
        <a:lstStyle/>
        <a:p>
          <a:r>
            <a:rPr lang="en-US"/>
            <a:t>Card holder is disconnected from the card</a:t>
          </a:r>
          <a:endParaRPr lang="en-US"/>
        </a:p>
      </dgm:t>
    </dgm:pt>
    <dgm:pt modelId="{81822153-F053-43B6-8F78-9E62B9DD0E0A}" type="parTrans" cxnId="{E568B539-F237-4D57-A6DC-C73102494FA5}">
      <dgm:prSet/>
      <dgm:spPr/>
      <dgm:t>
        <a:bodyPr/>
        <a:lstStyle/>
        <a:p>
          <a:endParaRPr lang="en-US"/>
        </a:p>
      </dgm:t>
    </dgm:pt>
    <dgm:pt modelId="{AA1D0B54-5F5F-4D0B-A3E1-BBE70AD3A8BC}" type="sibTrans" cxnId="{E568B539-F237-4D57-A6DC-C73102494FA5}">
      <dgm:prSet/>
      <dgm:spPr/>
      <dgm:t>
        <a:bodyPr/>
        <a:lstStyle/>
        <a:p>
          <a:endParaRPr lang="en-US"/>
        </a:p>
      </dgm:t>
    </dgm:pt>
    <dgm:pt modelId="{CDD5144A-4167-4B79-A103-3664DA6547D2}">
      <dgm:prSet/>
      <dgm:spPr/>
      <dgm:t>
        <a:bodyPr/>
        <a:lstStyle/>
        <a:p>
          <a:r>
            <a:rPr lang="en-US"/>
            <a:t>Delete</a:t>
          </a:r>
          <a:endParaRPr lang="en-US"/>
        </a:p>
      </dgm:t>
    </dgm:pt>
    <dgm:pt modelId="{CB3CCF03-7F54-4F19-B491-9C7A799C9CB4}" type="parTrans" cxnId="{37F89F9F-5D69-447F-A5B6-81202DF46406}">
      <dgm:prSet/>
      <dgm:spPr/>
      <dgm:t>
        <a:bodyPr/>
        <a:lstStyle/>
        <a:p>
          <a:endParaRPr lang="en-US"/>
        </a:p>
      </dgm:t>
    </dgm:pt>
    <dgm:pt modelId="{0F702563-C94F-448D-8C27-2CCFD3E4A3AA}" type="sibTrans" cxnId="{37F89F9F-5D69-447F-A5B6-81202DF46406}">
      <dgm:prSet/>
      <dgm:spPr/>
      <dgm:t>
        <a:bodyPr/>
        <a:lstStyle/>
        <a:p>
          <a:endParaRPr lang="en-US"/>
        </a:p>
      </dgm:t>
    </dgm:pt>
    <dgm:pt modelId="{7EDEEE5C-04A1-4CA4-B556-2FCA3F94C211}">
      <dgm:prSet/>
      <dgm:spPr/>
      <dgm:t>
        <a:bodyPr/>
        <a:lstStyle/>
        <a:p>
          <a:r>
            <a:rPr lang="en-US"/>
            <a:t>Permanent removal of the card from the system</a:t>
          </a:r>
          <a:endParaRPr lang="en-US"/>
        </a:p>
      </dgm:t>
    </dgm:pt>
    <dgm:pt modelId="{D8427F2A-3F97-465A-AFBB-CCD3598B0A7A}" type="parTrans" cxnId="{302BEB2E-1834-4E17-8D7C-808F3C9565AF}">
      <dgm:prSet/>
      <dgm:spPr/>
      <dgm:t>
        <a:bodyPr/>
        <a:lstStyle/>
        <a:p>
          <a:endParaRPr lang="en-US"/>
        </a:p>
      </dgm:t>
    </dgm:pt>
    <dgm:pt modelId="{ED1C7F95-074A-4165-B9E2-1C90E22F3018}" type="sibTrans" cxnId="{302BEB2E-1834-4E17-8D7C-808F3C9565AF}">
      <dgm:prSet/>
      <dgm:spPr/>
      <dgm:t>
        <a:bodyPr/>
        <a:lstStyle/>
        <a:p>
          <a:endParaRPr lang="en-US"/>
        </a:p>
      </dgm:t>
    </dgm:pt>
    <dgm:pt modelId="{717FFAA3-895F-4665-AC69-BE2E6BFD02EF}">
      <dgm:prSet/>
      <dgm:spPr/>
      <dgm:t>
        <a:bodyPr/>
        <a:lstStyle/>
        <a:p>
          <a:r>
            <a:rPr lang="en-US" dirty="0"/>
            <a:t>Backup/Restore</a:t>
          </a:r>
        </a:p>
      </dgm:t>
    </dgm:pt>
    <dgm:pt modelId="{94FB2299-56D6-4E10-A5F8-6DD42182EE2E}" type="parTrans" cxnId="{E6585F2E-524E-41B8-8BBE-770A1A555216}">
      <dgm:prSet/>
      <dgm:spPr/>
      <dgm:t>
        <a:bodyPr/>
        <a:lstStyle/>
        <a:p>
          <a:endParaRPr lang="en-US"/>
        </a:p>
      </dgm:t>
    </dgm:pt>
    <dgm:pt modelId="{885A26A6-20BF-4634-B026-CEE4C372C20F}" type="sibTrans" cxnId="{E6585F2E-524E-41B8-8BBE-770A1A555216}">
      <dgm:prSet/>
      <dgm:spPr/>
      <dgm:t>
        <a:bodyPr/>
        <a:lstStyle/>
        <a:p>
          <a:endParaRPr lang="en-US"/>
        </a:p>
      </dgm:t>
    </dgm:pt>
    <dgm:pt modelId="{D719FD1F-65D9-4A2F-ADF6-6EC45A59D891}">
      <dgm:prSet/>
      <dgm:spPr/>
      <dgm:t>
        <a:bodyPr/>
        <a:lstStyle/>
        <a:p>
          <a:r>
            <a:rPr lang="en-US" dirty="0"/>
            <a:t>Backup copy of the credentials on the card, and restore from a backup</a:t>
          </a:r>
        </a:p>
      </dgm:t>
    </dgm:pt>
    <dgm:pt modelId="{70DF4977-054E-4AB5-9144-55509EB3E21E}" type="parTrans" cxnId="{5F7C70DF-5747-4507-852E-19CC3DCEBCF5}">
      <dgm:prSet/>
      <dgm:spPr/>
      <dgm:t>
        <a:bodyPr/>
        <a:lstStyle/>
        <a:p>
          <a:endParaRPr lang="en-US"/>
        </a:p>
      </dgm:t>
    </dgm:pt>
    <dgm:pt modelId="{145D603B-2047-4643-A831-BFEF6CA6BA90}" type="sibTrans" cxnId="{5F7C70DF-5747-4507-852E-19CC3DCEBCF5}">
      <dgm:prSet/>
      <dgm:spPr/>
      <dgm:t>
        <a:bodyPr/>
        <a:lstStyle/>
        <a:p>
          <a:endParaRPr lang="en-US"/>
        </a:p>
      </dgm:t>
    </dgm:pt>
    <dgm:pt modelId="{6B99D1DA-7334-419D-B19D-79AD02A4CC9A}" type="pres">
      <dgm:prSet presAssocID="{B57B1B0C-4964-4BEA-8CF7-44D75F0DFC10}" presName="Name0" presStyleCnt="0">
        <dgm:presLayoutVars>
          <dgm:dir/>
          <dgm:animLvl val="lvl"/>
          <dgm:resizeHandles val="exact"/>
        </dgm:presLayoutVars>
      </dgm:prSet>
      <dgm:spPr/>
    </dgm:pt>
    <dgm:pt modelId="{FA3FA9E3-3734-4385-9D49-E943A8D3A2C0}" type="pres">
      <dgm:prSet presAssocID="{4A3D0EDF-5B8D-4C5F-90B4-CCB4D0663E44}" presName="linNode" presStyleCnt="0"/>
      <dgm:spPr/>
    </dgm:pt>
    <dgm:pt modelId="{E4104EB7-F93F-4E0C-8958-40E86E090F5E}" type="pres">
      <dgm:prSet presAssocID="{4A3D0EDF-5B8D-4C5F-90B4-CCB4D0663E44}" presName="parentText" presStyleLbl="node1" presStyleIdx="0" presStyleCnt="9">
        <dgm:presLayoutVars>
          <dgm:chMax val="1"/>
          <dgm:bulletEnabled val="1"/>
        </dgm:presLayoutVars>
      </dgm:prSet>
      <dgm:spPr/>
    </dgm:pt>
    <dgm:pt modelId="{21C22FE4-4290-4FA0-A6A3-2AAE142786F1}" type="pres">
      <dgm:prSet presAssocID="{4A3D0EDF-5B8D-4C5F-90B4-CCB4D0663E44}" presName="descendantText" presStyleLbl="alignAccFollowNode1" presStyleIdx="0" presStyleCnt="9">
        <dgm:presLayoutVars>
          <dgm:bulletEnabled val="1"/>
        </dgm:presLayoutVars>
      </dgm:prSet>
      <dgm:spPr/>
    </dgm:pt>
    <dgm:pt modelId="{2A3D5738-8164-4792-88D4-6B9317121CE8}" type="pres">
      <dgm:prSet presAssocID="{A05FD415-D507-43D0-8FD1-26705F2ECD17}" presName="sp" presStyleCnt="0"/>
      <dgm:spPr/>
    </dgm:pt>
    <dgm:pt modelId="{3FF7B515-4E71-4C44-96BD-47764C5ED2AA}" type="pres">
      <dgm:prSet presAssocID="{B34465D9-03B1-4900-B405-8188A56B46AD}" presName="linNode" presStyleCnt="0"/>
      <dgm:spPr/>
    </dgm:pt>
    <dgm:pt modelId="{509352A7-0B4F-466E-8A6E-0ABD0ED49734}" type="pres">
      <dgm:prSet presAssocID="{B34465D9-03B1-4900-B405-8188A56B46AD}" presName="parentText" presStyleLbl="node1" presStyleIdx="1" presStyleCnt="9">
        <dgm:presLayoutVars>
          <dgm:chMax val="1"/>
          <dgm:bulletEnabled val="1"/>
        </dgm:presLayoutVars>
      </dgm:prSet>
      <dgm:spPr/>
    </dgm:pt>
    <dgm:pt modelId="{0681D7EB-0A50-4E5A-B636-674A36FA5B46}" type="pres">
      <dgm:prSet presAssocID="{B34465D9-03B1-4900-B405-8188A56B46AD}" presName="descendantText" presStyleLbl="alignAccFollowNode1" presStyleIdx="1" presStyleCnt="9">
        <dgm:presLayoutVars>
          <dgm:bulletEnabled val="1"/>
        </dgm:presLayoutVars>
      </dgm:prSet>
      <dgm:spPr/>
    </dgm:pt>
    <dgm:pt modelId="{65A45AC7-B296-44CA-9D1D-80BF83DE27E1}" type="pres">
      <dgm:prSet presAssocID="{064A1179-6F60-4104-B06F-1025F18EE677}" presName="sp" presStyleCnt="0"/>
      <dgm:spPr/>
    </dgm:pt>
    <dgm:pt modelId="{9405AAD7-52FC-4835-8830-937AA5E0F8FE}" type="pres">
      <dgm:prSet presAssocID="{966F2B77-6413-4BCC-96C0-B3A5897879B1}" presName="linNode" presStyleCnt="0"/>
      <dgm:spPr/>
    </dgm:pt>
    <dgm:pt modelId="{E05320EE-2CC9-4A70-957F-3AAE5CB06D42}" type="pres">
      <dgm:prSet presAssocID="{966F2B77-6413-4BCC-96C0-B3A5897879B1}" presName="parentText" presStyleLbl="node1" presStyleIdx="2" presStyleCnt="9">
        <dgm:presLayoutVars>
          <dgm:chMax val="1"/>
          <dgm:bulletEnabled val="1"/>
        </dgm:presLayoutVars>
      </dgm:prSet>
      <dgm:spPr/>
    </dgm:pt>
    <dgm:pt modelId="{1E879C14-6C4A-40E2-AF9D-A343A4139D2D}" type="pres">
      <dgm:prSet presAssocID="{966F2B77-6413-4BCC-96C0-B3A5897879B1}" presName="descendantText" presStyleLbl="alignAccFollowNode1" presStyleIdx="2" presStyleCnt="9">
        <dgm:presLayoutVars>
          <dgm:bulletEnabled val="1"/>
        </dgm:presLayoutVars>
      </dgm:prSet>
      <dgm:spPr/>
    </dgm:pt>
    <dgm:pt modelId="{200CBA3C-8EB7-41C9-B638-9345CFA52E67}" type="pres">
      <dgm:prSet presAssocID="{B7494E54-EF67-48C0-B1B7-89D3C9B94683}" presName="sp" presStyleCnt="0"/>
      <dgm:spPr/>
    </dgm:pt>
    <dgm:pt modelId="{B35209EA-CBB5-496F-AE60-BD185F1BC1C5}" type="pres">
      <dgm:prSet presAssocID="{1EAB9E04-4F89-4479-BDA6-94DDCBA76F67}" presName="linNode" presStyleCnt="0"/>
      <dgm:spPr/>
    </dgm:pt>
    <dgm:pt modelId="{C820DF56-6C46-4638-82CD-671ABE201F21}" type="pres">
      <dgm:prSet presAssocID="{1EAB9E04-4F89-4479-BDA6-94DDCBA76F67}" presName="parentText" presStyleLbl="node1" presStyleIdx="3" presStyleCnt="9">
        <dgm:presLayoutVars>
          <dgm:chMax val="1"/>
          <dgm:bulletEnabled val="1"/>
        </dgm:presLayoutVars>
      </dgm:prSet>
      <dgm:spPr/>
    </dgm:pt>
    <dgm:pt modelId="{E8C54747-9886-4461-84C3-63F3782DE44C}" type="pres">
      <dgm:prSet presAssocID="{1EAB9E04-4F89-4479-BDA6-94DDCBA76F67}" presName="descendantText" presStyleLbl="alignAccFollowNode1" presStyleIdx="3" presStyleCnt="9">
        <dgm:presLayoutVars>
          <dgm:bulletEnabled val="1"/>
        </dgm:presLayoutVars>
      </dgm:prSet>
      <dgm:spPr/>
    </dgm:pt>
    <dgm:pt modelId="{B253F794-6FFD-4928-84F8-1AF08673898C}" type="pres">
      <dgm:prSet presAssocID="{7616EC93-2115-4C80-919A-9C7A32F6D31F}" presName="sp" presStyleCnt="0"/>
      <dgm:spPr/>
    </dgm:pt>
    <dgm:pt modelId="{9C73AF90-CF39-49DC-A831-E44B8AA3687B}" type="pres">
      <dgm:prSet presAssocID="{BDF7F448-41AA-4CD4-8484-4FCA986449C0}" presName="linNode" presStyleCnt="0"/>
      <dgm:spPr/>
    </dgm:pt>
    <dgm:pt modelId="{234B3240-6808-436F-82E8-3413A2519B2F}" type="pres">
      <dgm:prSet presAssocID="{BDF7F448-41AA-4CD4-8484-4FCA986449C0}" presName="parentText" presStyleLbl="node1" presStyleIdx="4" presStyleCnt="9">
        <dgm:presLayoutVars>
          <dgm:chMax val="1"/>
          <dgm:bulletEnabled val="1"/>
        </dgm:presLayoutVars>
      </dgm:prSet>
      <dgm:spPr/>
    </dgm:pt>
    <dgm:pt modelId="{538BB500-6A2A-4782-9058-C635F7617537}" type="pres">
      <dgm:prSet presAssocID="{BDF7F448-41AA-4CD4-8484-4FCA986449C0}" presName="descendantText" presStyleLbl="alignAccFollowNode1" presStyleIdx="4" presStyleCnt="9">
        <dgm:presLayoutVars>
          <dgm:bulletEnabled val="1"/>
        </dgm:presLayoutVars>
      </dgm:prSet>
      <dgm:spPr/>
    </dgm:pt>
    <dgm:pt modelId="{431938B2-38EB-4F8F-9844-723EB2103811}" type="pres">
      <dgm:prSet presAssocID="{9A107794-C77D-4163-ADE1-6AD6EDDDD483}" presName="sp" presStyleCnt="0"/>
      <dgm:spPr/>
    </dgm:pt>
    <dgm:pt modelId="{58E59F23-FD8E-4EE0-BA37-D58DB770A803}" type="pres">
      <dgm:prSet presAssocID="{9A35C439-2937-4E04-A75F-5EA53264B4FA}" presName="linNode" presStyleCnt="0"/>
      <dgm:spPr/>
    </dgm:pt>
    <dgm:pt modelId="{711E1488-6118-4CE0-A86C-C5576F609EC0}" type="pres">
      <dgm:prSet presAssocID="{9A35C439-2937-4E04-A75F-5EA53264B4FA}" presName="parentText" presStyleLbl="node1" presStyleIdx="5" presStyleCnt="9">
        <dgm:presLayoutVars>
          <dgm:chMax val="1"/>
          <dgm:bulletEnabled val="1"/>
        </dgm:presLayoutVars>
      </dgm:prSet>
      <dgm:spPr/>
    </dgm:pt>
    <dgm:pt modelId="{6CF95C41-291E-408C-B63D-4925E873CA92}" type="pres">
      <dgm:prSet presAssocID="{9A35C439-2937-4E04-A75F-5EA53264B4FA}" presName="descendantText" presStyleLbl="alignAccFollowNode1" presStyleIdx="5" presStyleCnt="9">
        <dgm:presLayoutVars>
          <dgm:bulletEnabled val="1"/>
        </dgm:presLayoutVars>
      </dgm:prSet>
      <dgm:spPr/>
    </dgm:pt>
    <dgm:pt modelId="{1FE367E0-CCB0-434B-9619-F757A47DA3C4}" type="pres">
      <dgm:prSet presAssocID="{25BA2345-F378-49D5-A3F6-2113C75DC16D}" presName="sp" presStyleCnt="0"/>
      <dgm:spPr/>
    </dgm:pt>
    <dgm:pt modelId="{4CA4EE5C-2CE6-479F-835D-5C3CD309C221}" type="pres">
      <dgm:prSet presAssocID="{B36F45B3-CD3F-47A3-8930-D819CCDE78FA}" presName="linNode" presStyleCnt="0"/>
      <dgm:spPr/>
    </dgm:pt>
    <dgm:pt modelId="{1F188F42-95DC-4BDA-B3D1-D0692A4AA703}" type="pres">
      <dgm:prSet presAssocID="{B36F45B3-CD3F-47A3-8930-D819CCDE78FA}" presName="parentText" presStyleLbl="node1" presStyleIdx="6" presStyleCnt="9">
        <dgm:presLayoutVars>
          <dgm:chMax val="1"/>
          <dgm:bulletEnabled val="1"/>
        </dgm:presLayoutVars>
      </dgm:prSet>
      <dgm:spPr/>
    </dgm:pt>
    <dgm:pt modelId="{ABD56143-9F4A-4A8A-9838-3837D9D83941}" type="pres">
      <dgm:prSet presAssocID="{B36F45B3-CD3F-47A3-8930-D819CCDE78FA}" presName="descendantText" presStyleLbl="alignAccFollowNode1" presStyleIdx="6" presStyleCnt="9">
        <dgm:presLayoutVars>
          <dgm:bulletEnabled val="1"/>
        </dgm:presLayoutVars>
      </dgm:prSet>
      <dgm:spPr/>
    </dgm:pt>
    <dgm:pt modelId="{A5AD4999-4218-4D60-AC25-7142AA535676}" type="pres">
      <dgm:prSet presAssocID="{39D2C1A5-BA2B-461C-A9CF-A3E58711FB36}" presName="sp" presStyleCnt="0"/>
      <dgm:spPr/>
    </dgm:pt>
    <dgm:pt modelId="{032F3F52-4B20-4750-9073-FFB94C166F67}" type="pres">
      <dgm:prSet presAssocID="{CDD5144A-4167-4B79-A103-3664DA6547D2}" presName="linNode" presStyleCnt="0"/>
      <dgm:spPr/>
    </dgm:pt>
    <dgm:pt modelId="{B0C4D65D-C0EC-43CA-83BA-A221C2FE66FC}" type="pres">
      <dgm:prSet presAssocID="{CDD5144A-4167-4B79-A103-3664DA6547D2}" presName="parentText" presStyleLbl="node1" presStyleIdx="7" presStyleCnt="9">
        <dgm:presLayoutVars>
          <dgm:chMax val="1"/>
          <dgm:bulletEnabled val="1"/>
        </dgm:presLayoutVars>
      </dgm:prSet>
      <dgm:spPr/>
    </dgm:pt>
    <dgm:pt modelId="{9166A2B3-E066-473F-91C3-2ED4410F131F}" type="pres">
      <dgm:prSet presAssocID="{CDD5144A-4167-4B79-A103-3664DA6547D2}" presName="descendantText" presStyleLbl="alignAccFollowNode1" presStyleIdx="7" presStyleCnt="9">
        <dgm:presLayoutVars>
          <dgm:bulletEnabled val="1"/>
        </dgm:presLayoutVars>
      </dgm:prSet>
      <dgm:spPr/>
    </dgm:pt>
    <dgm:pt modelId="{783426DE-C2D7-4AAE-81DB-E5A620405FA7}" type="pres">
      <dgm:prSet presAssocID="{0F702563-C94F-448D-8C27-2CCFD3E4A3AA}" presName="sp" presStyleCnt="0"/>
      <dgm:spPr/>
    </dgm:pt>
    <dgm:pt modelId="{87E51671-568F-4E98-962C-825C6EB99DB3}" type="pres">
      <dgm:prSet presAssocID="{717FFAA3-895F-4665-AC69-BE2E6BFD02EF}" presName="linNode" presStyleCnt="0"/>
      <dgm:spPr/>
    </dgm:pt>
    <dgm:pt modelId="{F7810C6F-8D3C-4A1F-A639-736BA78C8543}" type="pres">
      <dgm:prSet presAssocID="{717FFAA3-895F-4665-AC69-BE2E6BFD02EF}" presName="parentText" presStyleLbl="node1" presStyleIdx="8" presStyleCnt="9">
        <dgm:presLayoutVars>
          <dgm:chMax val="1"/>
          <dgm:bulletEnabled val="1"/>
        </dgm:presLayoutVars>
      </dgm:prSet>
      <dgm:spPr/>
    </dgm:pt>
    <dgm:pt modelId="{DA1B1710-7578-4DAF-A5C6-017D310C458B}" type="pres">
      <dgm:prSet presAssocID="{717FFAA3-895F-4665-AC69-BE2E6BFD02EF}" presName="descendantText" presStyleLbl="alignAccFollowNode1" presStyleIdx="8" presStyleCnt="9">
        <dgm:presLayoutVars>
          <dgm:bulletEnabled val="1"/>
        </dgm:presLayoutVars>
      </dgm:prSet>
      <dgm:spPr/>
    </dgm:pt>
  </dgm:ptLst>
  <dgm:cxnLst>
    <dgm:cxn modelId="{D7B4870E-4536-4861-8A90-DA422C1BE138}" type="presOf" srcId="{717FFAA3-895F-4665-AC69-BE2E6BFD02EF}" destId="{F7810C6F-8D3C-4A1F-A639-736BA78C8543}" srcOrd="0" destOrd="0" presId="urn:microsoft.com/office/officeart/2005/8/layout/vList5"/>
    <dgm:cxn modelId="{6C457C2B-7E13-4024-84C2-17CDFB7EE447}" srcId="{B57B1B0C-4964-4BEA-8CF7-44D75F0DFC10}" destId="{B34465D9-03B1-4900-B405-8188A56B46AD}" srcOrd="1" destOrd="0" parTransId="{49E36C2E-212C-4B00-9149-50CCE371F825}" sibTransId="{064A1179-6F60-4104-B06F-1025F18EE677}"/>
    <dgm:cxn modelId="{37F89F9F-5D69-447F-A5B6-81202DF46406}" srcId="{B57B1B0C-4964-4BEA-8CF7-44D75F0DFC10}" destId="{CDD5144A-4167-4B79-A103-3664DA6547D2}" srcOrd="7" destOrd="0" parTransId="{CB3CCF03-7F54-4F19-B491-9C7A799C9CB4}" sibTransId="{0F702563-C94F-448D-8C27-2CCFD3E4A3AA}"/>
    <dgm:cxn modelId="{AD2DFE90-85C5-404D-A63D-DE0E98785035}" type="presOf" srcId="{3737CF89-C86D-4C94-8524-F61D5F3E0A07}" destId="{0681D7EB-0A50-4E5A-B636-674A36FA5B46}" srcOrd="0" destOrd="0" presId="urn:microsoft.com/office/officeart/2005/8/layout/vList5"/>
    <dgm:cxn modelId="{BF8A738C-6616-432A-A6E6-5376E68D7622}" type="presOf" srcId="{CAB15773-4AB7-4A5C-8767-1C5BEDB27847}" destId="{21C22FE4-4290-4FA0-A6A3-2AAE142786F1}" srcOrd="0" destOrd="0" presId="urn:microsoft.com/office/officeart/2005/8/layout/vList5"/>
    <dgm:cxn modelId="{E6585F2E-524E-41B8-8BBE-770A1A555216}" srcId="{B57B1B0C-4964-4BEA-8CF7-44D75F0DFC10}" destId="{717FFAA3-895F-4665-AC69-BE2E6BFD02EF}" srcOrd="8" destOrd="0" parTransId="{94FB2299-56D6-4E10-A5F8-6DD42182EE2E}" sibTransId="{885A26A6-20BF-4634-B026-CEE4C372C20F}"/>
    <dgm:cxn modelId="{CD403774-3DA0-41D8-B23C-A3B3A0ECE31F}" type="presOf" srcId="{B34465D9-03B1-4900-B405-8188A56B46AD}" destId="{509352A7-0B4F-466E-8A6E-0ABD0ED49734}" srcOrd="0" destOrd="0" presId="urn:microsoft.com/office/officeart/2005/8/layout/vList5"/>
    <dgm:cxn modelId="{3BDF53CB-008B-4592-9C5A-01F4FBD74C7B}" srcId="{4A3D0EDF-5B8D-4C5F-90B4-CCB4D0663E44}" destId="{CAB15773-4AB7-4A5C-8767-1C5BEDB27847}" srcOrd="0" destOrd="0" parTransId="{BCD0EE86-A339-406B-9BF1-D223C1428356}" sibTransId="{3132EDB0-F864-4152-8152-30E1D0D28ED0}"/>
    <dgm:cxn modelId="{86FD9110-C949-4577-A105-F58901B31FA4}" srcId="{B57B1B0C-4964-4BEA-8CF7-44D75F0DFC10}" destId="{4A3D0EDF-5B8D-4C5F-90B4-CCB4D0663E44}" srcOrd="0" destOrd="0" parTransId="{0310C68E-103D-4E18-801F-C90A0BADCC19}" sibTransId="{A05FD415-D507-43D0-8FD1-26705F2ECD17}"/>
    <dgm:cxn modelId="{4D57C345-82EB-4AC8-B26E-E51A4B32F9BF}" type="presOf" srcId="{F69109A2-9607-4549-9F32-4A5BADB5440E}" destId="{6CF95C41-291E-408C-B63D-4925E873CA92}" srcOrd="0" destOrd="0" presId="urn:microsoft.com/office/officeart/2005/8/layout/vList5"/>
    <dgm:cxn modelId="{9798D2BC-6624-4291-AA88-7A765B865CBA}" type="presOf" srcId="{CDD5144A-4167-4B79-A103-3664DA6547D2}" destId="{B0C4D65D-C0EC-43CA-83BA-A221C2FE66FC}" srcOrd="0" destOrd="0" presId="urn:microsoft.com/office/officeart/2005/8/layout/vList5"/>
    <dgm:cxn modelId="{93992061-4FE1-4E05-BBF8-C0575E3B4F24}" type="presOf" srcId="{FC123886-609C-4AD1-A415-942A1F5D8A2E}" destId="{ABD56143-9F4A-4A8A-9838-3837D9D83941}" srcOrd="0" destOrd="0" presId="urn:microsoft.com/office/officeart/2005/8/layout/vList5"/>
    <dgm:cxn modelId="{E568B539-F237-4D57-A6DC-C73102494FA5}" srcId="{B36F45B3-CD3F-47A3-8930-D819CCDE78FA}" destId="{FC123886-609C-4AD1-A415-942A1F5D8A2E}" srcOrd="0" destOrd="0" parTransId="{81822153-F053-43B6-8F78-9E62B9DD0E0A}" sibTransId="{AA1D0B54-5F5F-4D0B-A3E1-BBE70AD3A8BC}"/>
    <dgm:cxn modelId="{302BEB2E-1834-4E17-8D7C-808F3C9565AF}" srcId="{CDD5144A-4167-4B79-A103-3664DA6547D2}" destId="{7EDEEE5C-04A1-4CA4-B556-2FCA3F94C211}" srcOrd="0" destOrd="0" parTransId="{D8427F2A-3F97-465A-AFBB-CCD3598B0A7A}" sibTransId="{ED1C7F95-074A-4165-B9E2-1C90E22F3018}"/>
    <dgm:cxn modelId="{54BFAE46-5871-4750-8D59-87342128E21F}" type="presOf" srcId="{7EDEEE5C-04A1-4CA4-B556-2FCA3F94C211}" destId="{9166A2B3-E066-473F-91C3-2ED4410F131F}" srcOrd="0" destOrd="0" presId="urn:microsoft.com/office/officeart/2005/8/layout/vList5"/>
    <dgm:cxn modelId="{610DB49F-277A-4670-B567-F18D7B8B2457}" type="presOf" srcId="{D719FD1F-65D9-4A2F-ADF6-6EC45A59D891}" destId="{DA1B1710-7578-4DAF-A5C6-017D310C458B}" srcOrd="0" destOrd="0" presId="urn:microsoft.com/office/officeart/2005/8/layout/vList5"/>
    <dgm:cxn modelId="{5F7C70DF-5747-4507-852E-19CC3DCEBCF5}" srcId="{717FFAA3-895F-4665-AC69-BE2E6BFD02EF}" destId="{D719FD1F-65D9-4A2F-ADF6-6EC45A59D891}" srcOrd="0" destOrd="0" parTransId="{70DF4977-054E-4AB5-9144-55509EB3E21E}" sibTransId="{145D603B-2047-4643-A831-BFEF6CA6BA90}"/>
    <dgm:cxn modelId="{01CCC74F-E575-40FC-940E-7DFD62381C37}" type="presOf" srcId="{7A091569-800B-4C6D-AC30-D6BB0A888DDD}" destId="{1E879C14-6C4A-40E2-AF9D-A343A4139D2D}" srcOrd="0" destOrd="0" presId="urn:microsoft.com/office/officeart/2005/8/layout/vList5"/>
    <dgm:cxn modelId="{C34923D6-8318-4750-843E-D47E29910A3E}" type="presOf" srcId="{9A35C439-2937-4E04-A75F-5EA53264B4FA}" destId="{711E1488-6118-4CE0-A86C-C5576F609EC0}" srcOrd="0" destOrd="0" presId="urn:microsoft.com/office/officeart/2005/8/layout/vList5"/>
    <dgm:cxn modelId="{EEEBB086-A0D5-462F-A6A2-74783121364B}" type="presOf" srcId="{BDF7F448-41AA-4CD4-8484-4FCA986449C0}" destId="{234B3240-6808-436F-82E8-3413A2519B2F}" srcOrd="0" destOrd="0" presId="urn:microsoft.com/office/officeart/2005/8/layout/vList5"/>
    <dgm:cxn modelId="{705C50F6-F319-484A-AA6F-52B21E266973}" srcId="{BDF7F448-41AA-4CD4-8484-4FCA986449C0}" destId="{1E3B8274-EE66-41FD-AE27-673C2D01E52B}" srcOrd="0" destOrd="0" parTransId="{99DA3B88-AD80-4173-A5E7-495D5A1AE0A7}" sibTransId="{DE890313-1498-4334-924C-CEE9FE180896}"/>
    <dgm:cxn modelId="{539811C4-3BE8-4C53-8E9E-D6ADEBEB9C97}" type="presOf" srcId="{1EAB9E04-4F89-4479-BDA6-94DDCBA76F67}" destId="{C820DF56-6C46-4638-82CD-671ABE201F21}" srcOrd="0" destOrd="0" presId="urn:microsoft.com/office/officeart/2005/8/layout/vList5"/>
    <dgm:cxn modelId="{F0EF36A3-0BD0-45D2-B6B0-9FFBE5D79E6F}" type="presOf" srcId="{F249C4BF-3D6D-4F97-93E4-1362A1BACAE8}" destId="{E8C54747-9886-4461-84C3-63F3782DE44C}" srcOrd="0" destOrd="0" presId="urn:microsoft.com/office/officeart/2005/8/layout/vList5"/>
    <dgm:cxn modelId="{B4C9AE3D-2B8A-4781-A96F-534F7D68AF86}" srcId="{B57B1B0C-4964-4BEA-8CF7-44D75F0DFC10}" destId="{BDF7F448-41AA-4CD4-8484-4FCA986449C0}" srcOrd="4" destOrd="0" parTransId="{D6620EC4-1673-4F83-AAAE-07D12F37800D}" sibTransId="{9A107794-C77D-4163-ADE1-6AD6EDDDD483}"/>
    <dgm:cxn modelId="{8CFE866C-0ED3-46E9-BA69-27FF881255A3}" srcId="{1EAB9E04-4F89-4479-BDA6-94DDCBA76F67}" destId="{F249C4BF-3D6D-4F97-93E4-1362A1BACAE8}" srcOrd="0" destOrd="0" parTransId="{83E0143D-B0B4-4C47-A257-D4372B2A7B51}" sibTransId="{202F7226-7224-41DC-B279-B1823A1C8881}"/>
    <dgm:cxn modelId="{E098914E-1A2B-4F67-A729-1CDC5B83FEFF}" srcId="{B57B1B0C-4964-4BEA-8CF7-44D75F0DFC10}" destId="{B36F45B3-CD3F-47A3-8930-D819CCDE78FA}" srcOrd="6" destOrd="0" parTransId="{F46C53F4-FED6-4619-9C6F-D7CA98C8E329}" sibTransId="{39D2C1A5-BA2B-461C-A9CF-A3E58711FB36}"/>
    <dgm:cxn modelId="{D24A8360-61E1-484B-9ACE-1FF230D10735}" type="presOf" srcId="{4A3D0EDF-5B8D-4C5F-90B4-CCB4D0663E44}" destId="{E4104EB7-F93F-4E0C-8958-40E86E090F5E}" srcOrd="0" destOrd="0" presId="urn:microsoft.com/office/officeart/2005/8/layout/vList5"/>
    <dgm:cxn modelId="{A72420CE-1865-4F8B-8648-98D21B43CE19}" srcId="{966F2B77-6413-4BCC-96C0-B3A5897879B1}" destId="{7A091569-800B-4C6D-AC30-D6BB0A888DDD}" srcOrd="0" destOrd="0" parTransId="{41ADEB53-6524-4552-BEF8-E188B24E5B7A}" sibTransId="{7F7F44A5-2B52-480E-BE3C-C52F98A42EE7}"/>
    <dgm:cxn modelId="{1C7E5611-4907-4CE1-82C4-3BDED50BF896}" type="presOf" srcId="{B57B1B0C-4964-4BEA-8CF7-44D75F0DFC10}" destId="{6B99D1DA-7334-419D-B19D-79AD02A4CC9A}" srcOrd="0" destOrd="0" presId="urn:microsoft.com/office/officeart/2005/8/layout/vList5"/>
    <dgm:cxn modelId="{50EA5123-7669-45FC-8B5F-04EA712B1705}" type="presOf" srcId="{B36F45B3-CD3F-47A3-8930-D819CCDE78FA}" destId="{1F188F42-95DC-4BDA-B3D1-D0692A4AA703}" srcOrd="0" destOrd="0" presId="urn:microsoft.com/office/officeart/2005/8/layout/vList5"/>
    <dgm:cxn modelId="{40B4F770-3B4D-4FD0-AEE1-3FA46B0EEE93}" srcId="{B57B1B0C-4964-4BEA-8CF7-44D75F0DFC10}" destId="{9A35C439-2937-4E04-A75F-5EA53264B4FA}" srcOrd="5" destOrd="0" parTransId="{577C900A-7F58-4D79-88B5-74A329A542A8}" sibTransId="{25BA2345-F378-49D5-A3F6-2113C75DC16D}"/>
    <dgm:cxn modelId="{BC48C2FE-E1B6-4B5C-A9C9-950785414249}" type="presOf" srcId="{1E3B8274-EE66-41FD-AE27-673C2D01E52B}" destId="{538BB500-6A2A-4782-9058-C635F7617537}" srcOrd="0" destOrd="0" presId="urn:microsoft.com/office/officeart/2005/8/layout/vList5"/>
    <dgm:cxn modelId="{31EEC911-5D71-43EE-AC1C-D0A4487B6CDE}" srcId="{9A35C439-2937-4E04-A75F-5EA53264B4FA}" destId="{F69109A2-9607-4549-9F32-4A5BADB5440E}" srcOrd="0" destOrd="0" parTransId="{6FC93588-249A-4844-8EC0-D9E0EC0A8DDE}" sibTransId="{A17DA809-42AC-4049-8576-A565AC5896D9}"/>
    <dgm:cxn modelId="{A2FE5820-D4B6-4639-8D9E-BD4590D6A0EE}" srcId="{B34465D9-03B1-4900-B405-8188A56B46AD}" destId="{3737CF89-C86D-4C94-8524-F61D5F3E0A07}" srcOrd="0" destOrd="0" parTransId="{6650277D-AF6C-4062-89AD-C66E60DEE962}" sibTransId="{95ACF15A-46D6-4B88-BD7A-63CE33F323B7}"/>
    <dgm:cxn modelId="{6A7F8596-64E7-4015-BF62-1EF721C16035}" srcId="{B57B1B0C-4964-4BEA-8CF7-44D75F0DFC10}" destId="{1EAB9E04-4F89-4479-BDA6-94DDCBA76F67}" srcOrd="3" destOrd="0" parTransId="{083F8CCF-1A07-4240-A48A-9B1BD16211ED}" sibTransId="{7616EC93-2115-4C80-919A-9C7A32F6D31F}"/>
    <dgm:cxn modelId="{FEEA4E7D-D3FD-42FB-830F-643A5E898693}" type="presOf" srcId="{966F2B77-6413-4BCC-96C0-B3A5897879B1}" destId="{E05320EE-2CC9-4A70-957F-3AAE5CB06D42}" srcOrd="0" destOrd="0" presId="urn:microsoft.com/office/officeart/2005/8/layout/vList5"/>
    <dgm:cxn modelId="{F545515E-59DC-4E5B-BAC5-823D18CB4228}" srcId="{B57B1B0C-4964-4BEA-8CF7-44D75F0DFC10}" destId="{966F2B77-6413-4BCC-96C0-B3A5897879B1}" srcOrd="2" destOrd="0" parTransId="{659A5C89-4C4B-4C3C-8063-C80445A0CCE9}" sibTransId="{B7494E54-EF67-48C0-B1B7-89D3C9B94683}"/>
    <dgm:cxn modelId="{6A3C6D64-5E96-45F6-882B-D8B79A03E0DD}" type="presParOf" srcId="{6B99D1DA-7334-419D-B19D-79AD02A4CC9A}" destId="{FA3FA9E3-3734-4385-9D49-E943A8D3A2C0}" srcOrd="0" destOrd="0" presId="urn:microsoft.com/office/officeart/2005/8/layout/vList5"/>
    <dgm:cxn modelId="{C15B8279-DF7F-4E39-8533-A11B329A3385}" type="presParOf" srcId="{FA3FA9E3-3734-4385-9D49-E943A8D3A2C0}" destId="{E4104EB7-F93F-4E0C-8958-40E86E090F5E}" srcOrd="0" destOrd="0" presId="urn:microsoft.com/office/officeart/2005/8/layout/vList5"/>
    <dgm:cxn modelId="{FADD01CB-1AE8-49F3-81E0-2E3D5CFE6575}" type="presParOf" srcId="{FA3FA9E3-3734-4385-9D49-E943A8D3A2C0}" destId="{21C22FE4-4290-4FA0-A6A3-2AAE142786F1}" srcOrd="1" destOrd="0" presId="urn:microsoft.com/office/officeart/2005/8/layout/vList5"/>
    <dgm:cxn modelId="{44CF1E90-2645-4A00-89DD-E0DA4F60237B}" type="presParOf" srcId="{6B99D1DA-7334-419D-B19D-79AD02A4CC9A}" destId="{2A3D5738-8164-4792-88D4-6B9317121CE8}" srcOrd="1" destOrd="0" presId="urn:microsoft.com/office/officeart/2005/8/layout/vList5"/>
    <dgm:cxn modelId="{DA104593-6671-43A0-ACFF-EC777054B117}" type="presParOf" srcId="{6B99D1DA-7334-419D-B19D-79AD02A4CC9A}" destId="{3FF7B515-4E71-4C44-96BD-47764C5ED2AA}" srcOrd="2" destOrd="0" presId="urn:microsoft.com/office/officeart/2005/8/layout/vList5"/>
    <dgm:cxn modelId="{2E4F888C-E1E8-4F42-8087-C9B7769E3C3E}" type="presParOf" srcId="{3FF7B515-4E71-4C44-96BD-47764C5ED2AA}" destId="{509352A7-0B4F-466E-8A6E-0ABD0ED49734}" srcOrd="0" destOrd="0" presId="urn:microsoft.com/office/officeart/2005/8/layout/vList5"/>
    <dgm:cxn modelId="{D499713D-17CF-4931-8E3D-C93E9C37A27D}" type="presParOf" srcId="{3FF7B515-4E71-4C44-96BD-47764C5ED2AA}" destId="{0681D7EB-0A50-4E5A-B636-674A36FA5B46}" srcOrd="1" destOrd="0" presId="urn:microsoft.com/office/officeart/2005/8/layout/vList5"/>
    <dgm:cxn modelId="{8458C237-EFCF-4BB4-84B0-E9B4DF6DFEA5}" type="presParOf" srcId="{6B99D1DA-7334-419D-B19D-79AD02A4CC9A}" destId="{65A45AC7-B296-44CA-9D1D-80BF83DE27E1}" srcOrd="3" destOrd="0" presId="urn:microsoft.com/office/officeart/2005/8/layout/vList5"/>
    <dgm:cxn modelId="{8CC5A218-F2CF-4BBF-9980-F3F0AA1DA00F}" type="presParOf" srcId="{6B99D1DA-7334-419D-B19D-79AD02A4CC9A}" destId="{9405AAD7-52FC-4835-8830-937AA5E0F8FE}" srcOrd="4" destOrd="0" presId="urn:microsoft.com/office/officeart/2005/8/layout/vList5"/>
    <dgm:cxn modelId="{0608681B-E945-4260-A0E9-C98C2FC36DB5}" type="presParOf" srcId="{9405AAD7-52FC-4835-8830-937AA5E0F8FE}" destId="{E05320EE-2CC9-4A70-957F-3AAE5CB06D42}" srcOrd="0" destOrd="0" presId="urn:microsoft.com/office/officeart/2005/8/layout/vList5"/>
    <dgm:cxn modelId="{EA8F114B-2CB5-406F-9BBB-CB6A3974B79B}" type="presParOf" srcId="{9405AAD7-52FC-4835-8830-937AA5E0F8FE}" destId="{1E879C14-6C4A-40E2-AF9D-A343A4139D2D}" srcOrd="1" destOrd="0" presId="urn:microsoft.com/office/officeart/2005/8/layout/vList5"/>
    <dgm:cxn modelId="{7C527F9B-CAB8-4C32-9326-30572BF9D8C5}" type="presParOf" srcId="{6B99D1DA-7334-419D-B19D-79AD02A4CC9A}" destId="{200CBA3C-8EB7-41C9-B638-9345CFA52E67}" srcOrd="5" destOrd="0" presId="urn:microsoft.com/office/officeart/2005/8/layout/vList5"/>
    <dgm:cxn modelId="{3A374251-BE49-4021-8769-6EA3A2FEA8E7}" type="presParOf" srcId="{6B99D1DA-7334-419D-B19D-79AD02A4CC9A}" destId="{B35209EA-CBB5-496F-AE60-BD185F1BC1C5}" srcOrd="6" destOrd="0" presId="urn:microsoft.com/office/officeart/2005/8/layout/vList5"/>
    <dgm:cxn modelId="{49DB1397-FBA0-4EAF-A820-A8A97495127B}" type="presParOf" srcId="{B35209EA-CBB5-496F-AE60-BD185F1BC1C5}" destId="{C820DF56-6C46-4638-82CD-671ABE201F21}" srcOrd="0" destOrd="0" presId="urn:microsoft.com/office/officeart/2005/8/layout/vList5"/>
    <dgm:cxn modelId="{86C8FC29-C023-4DDB-B818-D8A083010991}" type="presParOf" srcId="{B35209EA-CBB5-496F-AE60-BD185F1BC1C5}" destId="{E8C54747-9886-4461-84C3-63F3782DE44C}" srcOrd="1" destOrd="0" presId="urn:microsoft.com/office/officeart/2005/8/layout/vList5"/>
    <dgm:cxn modelId="{7D95E69B-B56A-4037-9CCE-0578867083F3}" type="presParOf" srcId="{6B99D1DA-7334-419D-B19D-79AD02A4CC9A}" destId="{B253F794-6FFD-4928-84F8-1AF08673898C}" srcOrd="7" destOrd="0" presId="urn:microsoft.com/office/officeart/2005/8/layout/vList5"/>
    <dgm:cxn modelId="{D77D0003-4A0D-49DE-B57D-F1C1459761AF}" type="presParOf" srcId="{6B99D1DA-7334-419D-B19D-79AD02A4CC9A}" destId="{9C73AF90-CF39-49DC-A831-E44B8AA3687B}" srcOrd="8" destOrd="0" presId="urn:microsoft.com/office/officeart/2005/8/layout/vList5"/>
    <dgm:cxn modelId="{203F938B-11B0-4DD7-A2A0-6E4813B61535}" type="presParOf" srcId="{9C73AF90-CF39-49DC-A831-E44B8AA3687B}" destId="{234B3240-6808-436F-82E8-3413A2519B2F}" srcOrd="0" destOrd="0" presId="urn:microsoft.com/office/officeart/2005/8/layout/vList5"/>
    <dgm:cxn modelId="{59ACA355-3A73-4C40-B690-F3892F0602A0}" type="presParOf" srcId="{9C73AF90-CF39-49DC-A831-E44B8AA3687B}" destId="{538BB500-6A2A-4782-9058-C635F7617537}" srcOrd="1" destOrd="0" presId="urn:microsoft.com/office/officeart/2005/8/layout/vList5"/>
    <dgm:cxn modelId="{E2582C06-D4BF-492C-B49E-F32D465E2673}" type="presParOf" srcId="{6B99D1DA-7334-419D-B19D-79AD02A4CC9A}" destId="{431938B2-38EB-4F8F-9844-723EB2103811}" srcOrd="9" destOrd="0" presId="urn:microsoft.com/office/officeart/2005/8/layout/vList5"/>
    <dgm:cxn modelId="{06F50DFE-A5B8-4202-B3C3-0B43953EC6EF}" type="presParOf" srcId="{6B99D1DA-7334-419D-B19D-79AD02A4CC9A}" destId="{58E59F23-FD8E-4EE0-BA37-D58DB770A803}" srcOrd="10" destOrd="0" presId="urn:microsoft.com/office/officeart/2005/8/layout/vList5"/>
    <dgm:cxn modelId="{222BEB75-AB94-4E06-B4A4-95E33B88F3BE}" type="presParOf" srcId="{58E59F23-FD8E-4EE0-BA37-D58DB770A803}" destId="{711E1488-6118-4CE0-A86C-C5576F609EC0}" srcOrd="0" destOrd="0" presId="urn:microsoft.com/office/officeart/2005/8/layout/vList5"/>
    <dgm:cxn modelId="{5825C6A6-88B5-4852-A159-B799B8583299}" type="presParOf" srcId="{58E59F23-FD8E-4EE0-BA37-D58DB770A803}" destId="{6CF95C41-291E-408C-B63D-4925E873CA92}" srcOrd="1" destOrd="0" presId="urn:microsoft.com/office/officeart/2005/8/layout/vList5"/>
    <dgm:cxn modelId="{0CA67222-71B9-4D33-AB7B-375376571037}" type="presParOf" srcId="{6B99D1DA-7334-419D-B19D-79AD02A4CC9A}" destId="{1FE367E0-CCB0-434B-9619-F757A47DA3C4}" srcOrd="11" destOrd="0" presId="urn:microsoft.com/office/officeart/2005/8/layout/vList5"/>
    <dgm:cxn modelId="{34AF35C5-E018-48BB-B8CA-E847BD7E8DAF}" type="presParOf" srcId="{6B99D1DA-7334-419D-B19D-79AD02A4CC9A}" destId="{4CA4EE5C-2CE6-479F-835D-5C3CD309C221}" srcOrd="12" destOrd="0" presId="urn:microsoft.com/office/officeart/2005/8/layout/vList5"/>
    <dgm:cxn modelId="{7B11797D-8EE8-48D3-8BA8-75BF5324B8E9}" type="presParOf" srcId="{4CA4EE5C-2CE6-479F-835D-5C3CD309C221}" destId="{1F188F42-95DC-4BDA-B3D1-D0692A4AA703}" srcOrd="0" destOrd="0" presId="urn:microsoft.com/office/officeart/2005/8/layout/vList5"/>
    <dgm:cxn modelId="{D4BC8288-BA52-496E-BF91-8D8C1A38FD44}" type="presParOf" srcId="{4CA4EE5C-2CE6-479F-835D-5C3CD309C221}" destId="{ABD56143-9F4A-4A8A-9838-3837D9D83941}" srcOrd="1" destOrd="0" presId="urn:microsoft.com/office/officeart/2005/8/layout/vList5"/>
    <dgm:cxn modelId="{122122FA-D549-441F-8D5B-13B5D3CA5BA0}" type="presParOf" srcId="{6B99D1DA-7334-419D-B19D-79AD02A4CC9A}" destId="{A5AD4999-4218-4D60-AC25-7142AA535676}" srcOrd="13" destOrd="0" presId="urn:microsoft.com/office/officeart/2005/8/layout/vList5"/>
    <dgm:cxn modelId="{EDF4F969-D4AF-4814-B8DB-EE4C37F1C1CC}" type="presParOf" srcId="{6B99D1DA-7334-419D-B19D-79AD02A4CC9A}" destId="{032F3F52-4B20-4750-9073-FFB94C166F67}" srcOrd="14" destOrd="0" presId="urn:microsoft.com/office/officeart/2005/8/layout/vList5"/>
    <dgm:cxn modelId="{C38562DB-CFC9-4E55-B6DC-CCB98F5CC25A}" type="presParOf" srcId="{032F3F52-4B20-4750-9073-FFB94C166F67}" destId="{B0C4D65D-C0EC-43CA-83BA-A221C2FE66FC}" srcOrd="0" destOrd="0" presId="urn:microsoft.com/office/officeart/2005/8/layout/vList5"/>
    <dgm:cxn modelId="{4F710564-FD66-41B5-A406-4031EFD42A90}" type="presParOf" srcId="{032F3F52-4B20-4750-9073-FFB94C166F67}" destId="{9166A2B3-E066-473F-91C3-2ED4410F131F}" srcOrd="1" destOrd="0" presId="urn:microsoft.com/office/officeart/2005/8/layout/vList5"/>
    <dgm:cxn modelId="{6213CD72-41F3-4CC2-98E9-64098C353D59}" type="presParOf" srcId="{6B99D1DA-7334-419D-B19D-79AD02A4CC9A}" destId="{783426DE-C2D7-4AAE-81DB-E5A620405FA7}" srcOrd="15" destOrd="0" presId="urn:microsoft.com/office/officeart/2005/8/layout/vList5"/>
    <dgm:cxn modelId="{1F0AC03A-9F0D-4668-AA03-08A6F3D9BB9C}" type="presParOf" srcId="{6B99D1DA-7334-419D-B19D-79AD02A4CC9A}" destId="{87E51671-568F-4E98-962C-825C6EB99DB3}" srcOrd="16" destOrd="0" presId="urn:microsoft.com/office/officeart/2005/8/layout/vList5"/>
    <dgm:cxn modelId="{62788641-ABF0-48F6-A3B6-76C51524011D}" type="presParOf" srcId="{87E51671-568F-4E98-962C-825C6EB99DB3}" destId="{F7810C6F-8D3C-4A1F-A639-736BA78C8543}" srcOrd="0" destOrd="0" presId="urn:microsoft.com/office/officeart/2005/8/layout/vList5"/>
    <dgm:cxn modelId="{0EDCD882-7888-47F8-B49B-12889E89CB75}" type="presParOf" srcId="{87E51671-568F-4E98-962C-825C6EB99DB3}" destId="{DA1B1710-7578-4DAF-A5C6-017D310C458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70CE6-CA80-4F99-9539-4C5E6C5C332D}">
      <dsp:nvSpPr>
        <dsp:cNvPr id="0" name=""/>
        <dsp:cNvSpPr/>
      </dsp:nvSpPr>
      <dsp:spPr>
        <a:xfrm>
          <a:off x="3291839" y="3857"/>
          <a:ext cx="4937760" cy="5765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Chip card description</a:t>
          </a:r>
        </a:p>
      </dsp:txBody>
      <dsp:txXfrm>
        <a:off x="3291839" y="75920"/>
        <a:ext cx="4721573" cy="432375"/>
      </dsp:txXfrm>
    </dsp:sp>
    <dsp:sp modelId="{86482115-3E44-4337-B07A-F212690FB0A5}">
      <dsp:nvSpPr>
        <dsp:cNvPr id="0" name=""/>
        <dsp:cNvSpPr/>
      </dsp:nvSpPr>
      <dsp:spPr>
        <a:xfrm>
          <a:off x="0" y="3857"/>
          <a:ext cx="3291840" cy="576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1974</a:t>
          </a:r>
        </a:p>
      </dsp:txBody>
      <dsp:txXfrm>
        <a:off x="28142" y="31999"/>
        <a:ext cx="3235556" cy="520216"/>
      </dsp:txXfrm>
    </dsp:sp>
    <dsp:sp modelId="{FE92D458-C743-4DCD-858A-A2CB32806E8C}">
      <dsp:nvSpPr>
        <dsp:cNvPr id="0" name=""/>
        <dsp:cNvSpPr/>
      </dsp:nvSpPr>
      <dsp:spPr>
        <a:xfrm>
          <a:off x="3291839" y="638008"/>
          <a:ext cx="4937760" cy="5765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uP</a:t>
          </a:r>
          <a:r>
            <a:rPr lang="en-US" sz="1800" kern="1200" dirty="0"/>
            <a:t> chip card invention</a:t>
          </a:r>
        </a:p>
      </dsp:txBody>
      <dsp:txXfrm>
        <a:off x="3291839" y="710071"/>
        <a:ext cx="4721573" cy="432375"/>
      </dsp:txXfrm>
    </dsp:sp>
    <dsp:sp modelId="{791F68B6-6B5D-4DC2-BCC3-0676A4EE4CCA}">
      <dsp:nvSpPr>
        <dsp:cNvPr id="0" name=""/>
        <dsp:cNvSpPr/>
      </dsp:nvSpPr>
      <dsp:spPr>
        <a:xfrm>
          <a:off x="0" y="638008"/>
          <a:ext cx="3291840" cy="576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1977</a:t>
          </a:r>
        </a:p>
      </dsp:txBody>
      <dsp:txXfrm>
        <a:off x="28142" y="666150"/>
        <a:ext cx="3235556" cy="520216"/>
      </dsp:txXfrm>
    </dsp:sp>
    <dsp:sp modelId="{6869414F-A7BF-4A3C-8E6D-58F07FB3BC53}">
      <dsp:nvSpPr>
        <dsp:cNvPr id="0" name=""/>
        <dsp:cNvSpPr/>
      </dsp:nvSpPr>
      <dsp:spPr>
        <a:xfrm>
          <a:off x="3291839" y="1272159"/>
          <a:ext cx="4937760" cy="5765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Commercial smart cards</a:t>
          </a:r>
        </a:p>
      </dsp:txBody>
      <dsp:txXfrm>
        <a:off x="3291839" y="1344222"/>
        <a:ext cx="4721573" cy="432375"/>
      </dsp:txXfrm>
    </dsp:sp>
    <dsp:sp modelId="{43ADBECF-C3AA-4DD5-A81C-DCD683422271}">
      <dsp:nvSpPr>
        <dsp:cNvPr id="0" name=""/>
        <dsp:cNvSpPr/>
      </dsp:nvSpPr>
      <dsp:spPr>
        <a:xfrm>
          <a:off x="0" y="1272159"/>
          <a:ext cx="3291840" cy="576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1979</a:t>
          </a:r>
        </a:p>
      </dsp:txBody>
      <dsp:txXfrm>
        <a:off x="28142" y="1300301"/>
        <a:ext cx="3235556" cy="520216"/>
      </dsp:txXfrm>
    </dsp:sp>
    <dsp:sp modelId="{5BEE29F0-939C-4054-A39D-B4E896EC473E}">
      <dsp:nvSpPr>
        <dsp:cNvPr id="0" name=""/>
        <dsp:cNvSpPr/>
      </dsp:nvSpPr>
      <dsp:spPr>
        <a:xfrm>
          <a:off x="3291839" y="1906309"/>
          <a:ext cx="4937760" cy="5765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French chip card rollout</a:t>
          </a:r>
        </a:p>
      </dsp:txBody>
      <dsp:txXfrm>
        <a:off x="3291839" y="1978372"/>
        <a:ext cx="4721573" cy="432375"/>
      </dsp:txXfrm>
    </dsp:sp>
    <dsp:sp modelId="{85698C91-EFF1-4A6E-98C2-57616CEF30C0}">
      <dsp:nvSpPr>
        <dsp:cNvPr id="0" name=""/>
        <dsp:cNvSpPr/>
      </dsp:nvSpPr>
      <dsp:spPr>
        <a:xfrm>
          <a:off x="0" y="1906309"/>
          <a:ext cx="3291840" cy="576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1984</a:t>
          </a:r>
        </a:p>
      </dsp:txBody>
      <dsp:txXfrm>
        <a:off x="28142" y="1934451"/>
        <a:ext cx="3235556" cy="520216"/>
      </dsp:txXfrm>
    </dsp:sp>
    <dsp:sp modelId="{4FA370DE-1D8A-4485-8F7A-409F924147D7}">
      <dsp:nvSpPr>
        <dsp:cNvPr id="0" name=""/>
        <dsp:cNvSpPr/>
      </dsp:nvSpPr>
      <dsp:spPr>
        <a:xfrm>
          <a:off x="3291839" y="2540460"/>
          <a:ext cx="4937760" cy="5765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EMV</a:t>
          </a:r>
        </a:p>
      </dsp:txBody>
      <dsp:txXfrm>
        <a:off x="3291839" y="2612523"/>
        <a:ext cx="4721573" cy="432375"/>
      </dsp:txXfrm>
    </dsp:sp>
    <dsp:sp modelId="{ACF2C43C-C32D-498D-BC23-C0C3855603F9}">
      <dsp:nvSpPr>
        <dsp:cNvPr id="0" name=""/>
        <dsp:cNvSpPr/>
      </dsp:nvSpPr>
      <dsp:spPr>
        <a:xfrm>
          <a:off x="0" y="2540460"/>
          <a:ext cx="3291840" cy="576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1996</a:t>
          </a:r>
        </a:p>
      </dsp:txBody>
      <dsp:txXfrm>
        <a:off x="28142" y="2568602"/>
        <a:ext cx="3235556" cy="520216"/>
      </dsp:txXfrm>
    </dsp:sp>
    <dsp:sp modelId="{B86B34BA-BDD5-43FE-B89F-6B70CC367A92}">
      <dsp:nvSpPr>
        <dsp:cNvPr id="0" name=""/>
        <dsp:cNvSpPr/>
      </dsp:nvSpPr>
      <dsp:spPr>
        <a:xfrm>
          <a:off x="3291839" y="3174611"/>
          <a:ext cx="4937760" cy="5765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CCPS: Contactless Comm. Protocol Spec. (L1)</a:t>
          </a:r>
        </a:p>
      </dsp:txBody>
      <dsp:txXfrm>
        <a:off x="3291839" y="3246674"/>
        <a:ext cx="4721573" cy="432375"/>
      </dsp:txXfrm>
    </dsp:sp>
    <dsp:sp modelId="{F36E8E6E-72C2-4312-B77E-D6737A875184}">
      <dsp:nvSpPr>
        <dsp:cNvPr id="0" name=""/>
        <dsp:cNvSpPr/>
      </dsp:nvSpPr>
      <dsp:spPr>
        <a:xfrm>
          <a:off x="0" y="3174611"/>
          <a:ext cx="3291840" cy="576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2007</a:t>
          </a:r>
        </a:p>
      </dsp:txBody>
      <dsp:txXfrm>
        <a:off x="28142" y="3202753"/>
        <a:ext cx="3235556" cy="520216"/>
      </dsp:txXfrm>
    </dsp:sp>
    <dsp:sp modelId="{57FF4291-5E2B-40D5-BEE0-073E174F63A9}">
      <dsp:nvSpPr>
        <dsp:cNvPr id="0" name=""/>
        <dsp:cNvSpPr/>
      </dsp:nvSpPr>
      <dsp:spPr>
        <a:xfrm>
          <a:off x="3291839" y="3808761"/>
          <a:ext cx="4937760" cy="5765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Contactless protocol</a:t>
          </a:r>
        </a:p>
      </dsp:txBody>
      <dsp:txXfrm>
        <a:off x="3291839" y="3880824"/>
        <a:ext cx="4721573" cy="432375"/>
      </dsp:txXfrm>
    </dsp:sp>
    <dsp:sp modelId="{D2B78A60-3583-4D24-9E7B-6ED1041BC54D}">
      <dsp:nvSpPr>
        <dsp:cNvPr id="0" name=""/>
        <dsp:cNvSpPr/>
      </dsp:nvSpPr>
      <dsp:spPr>
        <a:xfrm>
          <a:off x="0" y="3808761"/>
          <a:ext cx="3291840" cy="576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2008</a:t>
          </a:r>
        </a:p>
      </dsp:txBody>
      <dsp:txXfrm>
        <a:off x="28142" y="3836903"/>
        <a:ext cx="3235556" cy="5202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22FE4-4290-4FA0-A6A3-2AAE142786F1}">
      <dsp:nvSpPr>
        <dsp:cNvPr id="0" name=""/>
        <dsp:cNvSpPr/>
      </dsp:nvSpPr>
      <dsp:spPr>
        <a:xfrm rot="5400000">
          <a:off x="5409461" y="-2398906"/>
          <a:ext cx="373332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Adding/Removing from the system</a:t>
          </a:r>
          <a:endParaRPr lang="en-US" sz="1300" kern="1200"/>
        </a:p>
      </dsp:txBody>
      <dsp:txXfrm rot="-5400000">
        <a:off x="2962656" y="66124"/>
        <a:ext cx="5248719" cy="336882"/>
      </dsp:txXfrm>
    </dsp:sp>
    <dsp:sp modelId="{E4104EB7-F93F-4E0C-8958-40E86E090F5E}">
      <dsp:nvSpPr>
        <dsp:cNvPr id="0" name=""/>
        <dsp:cNvSpPr/>
      </dsp:nvSpPr>
      <dsp:spPr>
        <a:xfrm>
          <a:off x="0" y="1232"/>
          <a:ext cx="2962656" cy="4666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Register/Unregister</a:t>
          </a:r>
          <a:endParaRPr lang="en-US" sz="1900" kern="1200"/>
        </a:p>
      </dsp:txBody>
      <dsp:txXfrm>
        <a:off x="22781" y="24013"/>
        <a:ext cx="2917094" cy="421103"/>
      </dsp:txXfrm>
    </dsp:sp>
    <dsp:sp modelId="{0681D7EB-0A50-4E5A-B636-674A36FA5B46}">
      <dsp:nvSpPr>
        <dsp:cNvPr id="0" name=""/>
        <dsp:cNvSpPr/>
      </dsp:nvSpPr>
      <dsp:spPr>
        <a:xfrm rot="5400000">
          <a:off x="5409461" y="-1908908"/>
          <a:ext cx="373332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Issuance and personalization for a smart card holder</a:t>
          </a:r>
          <a:endParaRPr lang="en-US" sz="1300" kern="1200"/>
        </a:p>
      </dsp:txBody>
      <dsp:txXfrm rot="-5400000">
        <a:off x="2962656" y="556122"/>
        <a:ext cx="5248719" cy="336882"/>
      </dsp:txXfrm>
    </dsp:sp>
    <dsp:sp modelId="{509352A7-0B4F-466E-8A6E-0ABD0ED49734}">
      <dsp:nvSpPr>
        <dsp:cNvPr id="0" name=""/>
        <dsp:cNvSpPr/>
      </dsp:nvSpPr>
      <dsp:spPr>
        <a:xfrm>
          <a:off x="0" y="491231"/>
          <a:ext cx="2962656" cy="4666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Issue</a:t>
          </a:r>
          <a:endParaRPr lang="en-US" sz="1900" kern="1200"/>
        </a:p>
      </dsp:txBody>
      <dsp:txXfrm>
        <a:off x="22781" y="514012"/>
        <a:ext cx="2917094" cy="421103"/>
      </dsp:txXfrm>
    </dsp:sp>
    <dsp:sp modelId="{1E879C14-6C4A-40E2-AF9D-A343A4139D2D}">
      <dsp:nvSpPr>
        <dsp:cNvPr id="0" name=""/>
        <dsp:cNvSpPr/>
      </dsp:nvSpPr>
      <dsp:spPr>
        <a:xfrm rot="5400000">
          <a:off x="5409461" y="-1418909"/>
          <a:ext cx="373332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Activating for the first use by the card holder</a:t>
          </a:r>
          <a:endParaRPr lang="en-US" sz="1300" kern="1200"/>
        </a:p>
      </dsp:txBody>
      <dsp:txXfrm rot="-5400000">
        <a:off x="2962656" y="1046121"/>
        <a:ext cx="5248719" cy="336882"/>
      </dsp:txXfrm>
    </dsp:sp>
    <dsp:sp modelId="{E05320EE-2CC9-4A70-957F-3AAE5CB06D42}">
      <dsp:nvSpPr>
        <dsp:cNvPr id="0" name=""/>
        <dsp:cNvSpPr/>
      </dsp:nvSpPr>
      <dsp:spPr>
        <a:xfrm>
          <a:off x="0" y="981229"/>
          <a:ext cx="2962656" cy="4666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Initialization</a:t>
          </a:r>
          <a:endParaRPr lang="en-US" sz="1900" kern="1200"/>
        </a:p>
      </dsp:txBody>
      <dsp:txXfrm>
        <a:off x="22781" y="1004010"/>
        <a:ext cx="2917094" cy="421103"/>
      </dsp:txXfrm>
    </dsp:sp>
    <dsp:sp modelId="{E8C54747-9886-4461-84C3-63F3782DE44C}">
      <dsp:nvSpPr>
        <dsp:cNvPr id="0" name=""/>
        <dsp:cNvSpPr/>
      </dsp:nvSpPr>
      <dsp:spPr>
        <a:xfrm rot="5400000">
          <a:off x="5409461" y="-928910"/>
          <a:ext cx="373332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Putting the card on hold and re-activating it</a:t>
          </a:r>
          <a:endParaRPr lang="en-US" sz="1300" kern="1200"/>
        </a:p>
      </dsp:txBody>
      <dsp:txXfrm rot="-5400000">
        <a:off x="2962656" y="1536120"/>
        <a:ext cx="5248719" cy="336882"/>
      </dsp:txXfrm>
    </dsp:sp>
    <dsp:sp modelId="{C820DF56-6C46-4638-82CD-671ABE201F21}">
      <dsp:nvSpPr>
        <dsp:cNvPr id="0" name=""/>
        <dsp:cNvSpPr/>
      </dsp:nvSpPr>
      <dsp:spPr>
        <a:xfrm>
          <a:off x="0" y="1471228"/>
          <a:ext cx="2962656" cy="4666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Deactivation/Activation</a:t>
          </a:r>
          <a:endParaRPr lang="en-US" sz="1900" kern="1200"/>
        </a:p>
      </dsp:txBody>
      <dsp:txXfrm>
        <a:off x="22781" y="1494009"/>
        <a:ext cx="2917094" cy="421103"/>
      </dsp:txXfrm>
    </dsp:sp>
    <dsp:sp modelId="{538BB500-6A2A-4782-9058-C635F7617537}">
      <dsp:nvSpPr>
        <dsp:cNvPr id="0" name=""/>
        <dsp:cNvSpPr/>
      </dsp:nvSpPr>
      <dsp:spPr>
        <a:xfrm rot="5400000">
          <a:off x="5409461" y="-438912"/>
          <a:ext cx="373332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Card holder access is blocked or unblocked</a:t>
          </a:r>
          <a:endParaRPr lang="en-US" sz="1300" kern="1200"/>
        </a:p>
      </dsp:txBody>
      <dsp:txXfrm rot="-5400000">
        <a:off x="2962656" y="2026118"/>
        <a:ext cx="5248719" cy="336882"/>
      </dsp:txXfrm>
    </dsp:sp>
    <dsp:sp modelId="{234B3240-6808-436F-82E8-3413A2519B2F}">
      <dsp:nvSpPr>
        <dsp:cNvPr id="0" name=""/>
        <dsp:cNvSpPr/>
      </dsp:nvSpPr>
      <dsp:spPr>
        <a:xfrm>
          <a:off x="0" y="1961227"/>
          <a:ext cx="2962656" cy="4666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Lock/Unlock</a:t>
          </a:r>
          <a:endParaRPr lang="en-US" sz="1900" kern="1200"/>
        </a:p>
      </dsp:txBody>
      <dsp:txXfrm>
        <a:off x="22781" y="1984008"/>
        <a:ext cx="2917094" cy="421103"/>
      </dsp:txXfrm>
    </dsp:sp>
    <dsp:sp modelId="{6CF95C41-291E-408C-B63D-4925E873CA92}">
      <dsp:nvSpPr>
        <dsp:cNvPr id="0" name=""/>
        <dsp:cNvSpPr/>
      </dsp:nvSpPr>
      <dsp:spPr>
        <a:xfrm rot="5400000">
          <a:off x="5409461" y="51086"/>
          <a:ext cx="373332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Card credentials are revoked</a:t>
          </a:r>
          <a:endParaRPr lang="en-US" sz="1300" kern="1200"/>
        </a:p>
      </dsp:txBody>
      <dsp:txXfrm rot="-5400000">
        <a:off x="2962656" y="2516117"/>
        <a:ext cx="5248719" cy="336882"/>
      </dsp:txXfrm>
    </dsp:sp>
    <dsp:sp modelId="{711E1488-6118-4CE0-A86C-C5576F609EC0}">
      <dsp:nvSpPr>
        <dsp:cNvPr id="0" name=""/>
        <dsp:cNvSpPr/>
      </dsp:nvSpPr>
      <dsp:spPr>
        <a:xfrm>
          <a:off x="0" y="2451226"/>
          <a:ext cx="2962656" cy="4666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Revoke</a:t>
          </a:r>
          <a:endParaRPr lang="en-US" sz="1900" kern="1200"/>
        </a:p>
      </dsp:txBody>
      <dsp:txXfrm>
        <a:off x="22781" y="2474007"/>
        <a:ext cx="2917094" cy="421103"/>
      </dsp:txXfrm>
    </dsp:sp>
    <dsp:sp modelId="{ABD56143-9F4A-4A8A-9838-3837D9D83941}">
      <dsp:nvSpPr>
        <dsp:cNvPr id="0" name=""/>
        <dsp:cNvSpPr/>
      </dsp:nvSpPr>
      <dsp:spPr>
        <a:xfrm rot="5400000">
          <a:off x="5409461" y="541085"/>
          <a:ext cx="373332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Card holder is disconnected from the card</a:t>
          </a:r>
          <a:endParaRPr lang="en-US" sz="1300" kern="1200"/>
        </a:p>
      </dsp:txBody>
      <dsp:txXfrm rot="-5400000">
        <a:off x="2962656" y="3006116"/>
        <a:ext cx="5248719" cy="336882"/>
      </dsp:txXfrm>
    </dsp:sp>
    <dsp:sp modelId="{1F188F42-95DC-4BDA-B3D1-D0692A4AA703}">
      <dsp:nvSpPr>
        <dsp:cNvPr id="0" name=""/>
        <dsp:cNvSpPr/>
      </dsp:nvSpPr>
      <dsp:spPr>
        <a:xfrm>
          <a:off x="0" y="2941224"/>
          <a:ext cx="2962656" cy="4666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Retire</a:t>
          </a:r>
          <a:endParaRPr lang="en-US" sz="1900" kern="1200"/>
        </a:p>
      </dsp:txBody>
      <dsp:txXfrm>
        <a:off x="22781" y="2964005"/>
        <a:ext cx="2917094" cy="421103"/>
      </dsp:txXfrm>
    </dsp:sp>
    <dsp:sp modelId="{9166A2B3-E066-473F-91C3-2ED4410F131F}">
      <dsp:nvSpPr>
        <dsp:cNvPr id="0" name=""/>
        <dsp:cNvSpPr/>
      </dsp:nvSpPr>
      <dsp:spPr>
        <a:xfrm rot="5400000">
          <a:off x="5409461" y="1031084"/>
          <a:ext cx="373332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Permanent removal of the card from the system</a:t>
          </a:r>
          <a:endParaRPr lang="en-US" sz="1300" kern="1200"/>
        </a:p>
      </dsp:txBody>
      <dsp:txXfrm rot="-5400000">
        <a:off x="2962656" y="3496115"/>
        <a:ext cx="5248719" cy="336882"/>
      </dsp:txXfrm>
    </dsp:sp>
    <dsp:sp modelId="{B0C4D65D-C0EC-43CA-83BA-A221C2FE66FC}">
      <dsp:nvSpPr>
        <dsp:cNvPr id="0" name=""/>
        <dsp:cNvSpPr/>
      </dsp:nvSpPr>
      <dsp:spPr>
        <a:xfrm>
          <a:off x="0" y="3431223"/>
          <a:ext cx="2962656" cy="4666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Delete</a:t>
          </a:r>
          <a:endParaRPr lang="en-US" sz="1900" kern="1200"/>
        </a:p>
      </dsp:txBody>
      <dsp:txXfrm>
        <a:off x="22781" y="3454004"/>
        <a:ext cx="2917094" cy="421103"/>
      </dsp:txXfrm>
    </dsp:sp>
    <dsp:sp modelId="{DA1B1710-7578-4DAF-A5C6-017D310C458B}">
      <dsp:nvSpPr>
        <dsp:cNvPr id="0" name=""/>
        <dsp:cNvSpPr/>
      </dsp:nvSpPr>
      <dsp:spPr>
        <a:xfrm rot="5400000">
          <a:off x="5409461" y="1521082"/>
          <a:ext cx="373332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Backup copy of the credentials on the card, and restore from a backup</a:t>
          </a:r>
        </a:p>
      </dsp:txBody>
      <dsp:txXfrm rot="-5400000">
        <a:off x="2962656" y="3986113"/>
        <a:ext cx="5248719" cy="336882"/>
      </dsp:txXfrm>
    </dsp:sp>
    <dsp:sp modelId="{F7810C6F-8D3C-4A1F-A639-736BA78C8543}">
      <dsp:nvSpPr>
        <dsp:cNvPr id="0" name=""/>
        <dsp:cNvSpPr/>
      </dsp:nvSpPr>
      <dsp:spPr>
        <a:xfrm>
          <a:off x="0" y="3921222"/>
          <a:ext cx="2962656" cy="4666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Backup/Restore</a:t>
          </a:r>
        </a:p>
      </dsp:txBody>
      <dsp:txXfrm>
        <a:off x="22781" y="3944003"/>
        <a:ext cx="2917094" cy="421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7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6BCA2E-8575-47F9-B653-612B07879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76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4F6472-8A95-4E0B-80C1-D5FD29C2AC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33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2619A2-21B0-4F82-9098-9A67F05C8F21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/>
              <a:cs typeface="Arial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EEA3FF-D6CE-4B0C-AAAA-DBB1624353BB}" type="slidenum">
              <a:rPr lang="en-US" smtClean="0">
                <a:latin typeface="Times"/>
                <a:cs typeface="Arial" pitchFamily="34" charset="0"/>
              </a:rPr>
              <a:pPr/>
              <a:t>32</a:t>
            </a:fld>
            <a:endParaRPr lang="en-US">
              <a:latin typeface="Time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133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/>
              <a:cs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17480-EBAC-445F-B77E-83C25668DE6E}" type="slidenum">
              <a:rPr lang="en-US" smtClean="0">
                <a:latin typeface="Times"/>
                <a:cs typeface="Arial" pitchFamily="34" charset="0"/>
              </a:rPr>
              <a:pPr/>
              <a:t>34</a:t>
            </a:fld>
            <a:endParaRPr lang="en-US">
              <a:latin typeface="Time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514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6F104E-88ED-4951-AADE-A879ECD1034C}" type="slidenum">
              <a:rPr lang="en-GB"/>
              <a:pPr/>
              <a:t>3</a:t>
            </a:fld>
            <a:endParaRPr lang="en-GB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64962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15197F-CFFF-4FA5-B387-82F65C8359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77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29E970-E820-4C0F-B6AE-ACD42F74A9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40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DE7741-C709-41B6-82F0-6222CB0E0829}" type="slidenum">
              <a:rPr lang="en-GB"/>
              <a:pPr/>
              <a:t>10</a:t>
            </a:fld>
            <a:endParaRPr lang="en-GB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</p:spTree>
    <p:extLst>
      <p:ext uri="{BB962C8B-B14F-4D97-AF65-F5344CB8AC3E}">
        <p14:creationId xmlns:p14="http://schemas.microsoft.com/office/powerpoint/2010/main" val="7431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9CE87E-9146-4458-879E-F57813F5C698}" type="slidenum">
              <a:rPr lang="en-US"/>
              <a:pPr/>
              <a:t>17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</p:spTree>
    <p:extLst>
      <p:ext uri="{BB962C8B-B14F-4D97-AF65-F5344CB8AC3E}">
        <p14:creationId xmlns:p14="http://schemas.microsoft.com/office/powerpoint/2010/main" val="1235824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http://www.iaik.tugraz.at/content/about_iaik/events/ETISS_INTRUST_2013/ETISS/slides/ETISS-INTRUST-2013-LiqunChen.pdf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F6472-8A95-4E0B-80C1-D5FD29C2AC5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9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69E1D-1236-42EB-B324-968DF67770BC}" type="slidenum">
              <a:rPr lang="en-US"/>
              <a:pPr/>
              <a:t>27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242692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B1338D-411D-42F4-AF49-1C9BB7818C59}" type="slidenum">
              <a:rPr lang="en-US"/>
              <a:pPr/>
              <a:t>29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</p:spTree>
    <p:extLst>
      <p:ext uri="{BB962C8B-B14F-4D97-AF65-F5344CB8AC3E}">
        <p14:creationId xmlns:p14="http://schemas.microsoft.com/office/powerpoint/2010/main" val="3014724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4370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9543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954372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en-US" sz="2400"/>
            </a:p>
          </p:txBody>
        </p:sp>
        <p:pic>
          <p:nvPicPr>
            <p:cNvPr id="954373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54374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5437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54376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November 29, 2016</a:t>
            </a:r>
          </a:p>
        </p:txBody>
      </p:sp>
      <p:sp>
        <p:nvSpPr>
          <p:cNvPr id="954377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29,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30799-6121-485C-BE72-08CEE7FE5F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29,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4A66F-C5E4-4BA3-9996-12369F66B9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6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7442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95744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957444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en-US" sz="2400"/>
            </a:p>
          </p:txBody>
        </p:sp>
        <p:pic>
          <p:nvPicPr>
            <p:cNvPr id="957445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5744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5744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57448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November 29, 2016</a:t>
            </a:r>
          </a:p>
        </p:txBody>
      </p:sp>
      <p:sp>
        <p:nvSpPr>
          <p:cNvPr id="957449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29,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CAA7F-84BF-44D1-A30B-18B502A85A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66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29,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165FD-3892-4876-BA12-6339E9A2D0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1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29,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A0A6F-9955-43D7-BAD2-7687474F12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57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29, 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6CC5E-069D-43CB-9BBC-BE8586101F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86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29,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2AAC6-93A7-489E-B85A-8930E2FFF9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63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29, 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F0D7A-2BA4-4C44-9B13-8974933CFE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82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29,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F3D89-40B0-4C94-97B8-21EAE93C2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8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29,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A5938-D98B-4372-A8D8-7A9F123FBD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48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29,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5C541-BC27-42AC-AD06-A7BD28E976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71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29,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7195B-5F27-4849-A0B8-1A53EB803F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88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29,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34974-1C2C-42FD-BF2F-224F1776A2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5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29, 2016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862C-6852-4F5A-A8DF-AF5322836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November 29,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191334E-80FF-4BAD-A4CD-380B12E803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29,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362AD-5C13-42F6-AFC0-01E2B1E75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29,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D16F-1022-4111-85CC-C84C95DBB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29, 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03BA-B6A5-49CD-A610-3D366A458A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29,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8E3B-0F7B-41BE-835D-064420278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29, 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4B85-5BF2-4E05-8A61-C57A627C9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29,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E0966-951D-4CBE-B5C4-9303EFFBD3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36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29,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0854-DA81-4FB5-AF99-41A615D02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29,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90A900-991B-4C4A-B33C-2E365D3EEE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29,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1DEA2-F66F-48E2-869F-4B40150A0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29,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E03D-4053-4913-B66C-51AA4B1A2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29,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D1780-6ADD-4503-8ACC-ADC980F898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7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29, 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6BFFC-908F-46BF-B0D3-887C5B0A81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2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29,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81B58-E2CA-4144-830B-687D5F7B22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9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29, 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390FB-F317-4305-931A-BB1AF85CB8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0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29,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8C540-4456-4F1C-A509-0E8E0DFEC8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29,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AF33B-2B02-491B-9C03-51CD45DF41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7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3346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9533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953348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en-US" sz="2400"/>
            </a:p>
          </p:txBody>
        </p:sp>
        <p:pic>
          <p:nvPicPr>
            <p:cNvPr id="953349" name="Picture 5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533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533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533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r>
              <a:rPr lang="en-US"/>
              <a:t>November 29, 2016</a:t>
            </a:r>
          </a:p>
        </p:txBody>
      </p:sp>
      <p:sp>
        <p:nvSpPr>
          <p:cNvPr id="9533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9533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7F5BD60-60DF-4D07-A21F-04C0B05DC7D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6418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95641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956420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en-US" sz="2400"/>
            </a:p>
          </p:txBody>
        </p:sp>
        <p:pic>
          <p:nvPicPr>
            <p:cNvPr id="956421" name="Picture 5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5642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564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5642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r>
              <a:rPr lang="en-US"/>
              <a:t>November 29, 2016</a:t>
            </a:r>
          </a:p>
        </p:txBody>
      </p:sp>
      <p:sp>
        <p:nvSpPr>
          <p:cNvPr id="95642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95642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619B32A-47AB-4435-B96A-2EAB34EF39C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November 29, 2016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F5BD60-60DF-4D07-A21F-04C0B05DC7D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image" Target="../media/image17.emf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4800" dirty="0">
                <a:solidFill>
                  <a:srgbClr val="92D050"/>
                </a:solidFill>
              </a:rPr>
              <a:t>Practical Aspects of        Modern Cryptography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8750"/>
            <a:ext cx="5334000" cy="1752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66"/>
                </a:solidFill>
              </a:rPr>
              <a:t>Tolga Acar</a:t>
            </a:r>
          </a:p>
          <a:p>
            <a:r>
              <a:rPr lang="en-US" sz="3600" dirty="0">
                <a:solidFill>
                  <a:srgbClr val="FFFF66"/>
                </a:solidFill>
              </a:rPr>
              <a:t>Josh Benaloh</a:t>
            </a:r>
          </a:p>
          <a:p>
            <a:endParaRPr lang="en-US" sz="3600" dirty="0">
              <a:solidFill>
                <a:srgbClr val="FFFF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3352800"/>
            <a:ext cx="2741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BD0D9">
                    <a:lumMod val="60000"/>
                    <a:lumOff val="40000"/>
                  </a:srgbClr>
                </a:solidFill>
                <a:latin typeface="Calibri"/>
              </a:rPr>
              <a:t>Autumn 2016</a:t>
            </a:r>
          </a:p>
        </p:txBody>
      </p:sp>
    </p:spTree>
    <p:extLst>
      <p:ext uri="{BB962C8B-B14F-4D97-AF65-F5344CB8AC3E}">
        <p14:creationId xmlns:p14="http://schemas.microsoft.com/office/powerpoint/2010/main" val="746055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63" name="Rectangle 27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305800" cy="58972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Possible </a:t>
            </a:r>
            <a:r>
              <a:rPr lang="en-US" sz="2800" dirty="0" err="1">
                <a:solidFill>
                  <a:schemeClr val="accent1"/>
                </a:solidFill>
              </a:rPr>
              <a:t>eID</a:t>
            </a:r>
            <a:r>
              <a:rPr lang="en-US" sz="2800" dirty="0">
                <a:solidFill>
                  <a:schemeClr val="accent1"/>
                </a:solidFill>
              </a:rPr>
              <a:t> scenarios</a:t>
            </a:r>
          </a:p>
        </p:txBody>
      </p:sp>
      <p:pic>
        <p:nvPicPr>
          <p:cNvPr id="423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5068888"/>
            <a:ext cx="614362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39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1751013"/>
            <a:ext cx="484188" cy="6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3941" name="Text Box 5"/>
          <p:cNvSpPr txBox="1">
            <a:spLocks noChangeArrowheads="1"/>
          </p:cNvSpPr>
          <p:nvPr/>
        </p:nvSpPr>
        <p:spPr bwMode="auto">
          <a:xfrm>
            <a:off x="1844675" y="1465263"/>
            <a:ext cx="1658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634" tIns="34317" rIns="68634" bIns="34317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charset="0"/>
              </a:defRPr>
            </a:lvl1pPr>
            <a:lvl2pPr marL="342900" defTabSz="685800">
              <a:defRPr>
                <a:solidFill>
                  <a:schemeClr val="tx1"/>
                </a:solidFill>
                <a:latin typeface="Arial" charset="0"/>
              </a:defRPr>
            </a:lvl2pPr>
            <a:lvl3pPr marL="685800" defTabSz="685800">
              <a:defRPr>
                <a:solidFill>
                  <a:schemeClr val="tx1"/>
                </a:solidFill>
                <a:latin typeface="Arial" charset="0"/>
              </a:defRPr>
            </a:lvl3pPr>
            <a:lvl4pPr marL="1030288" defTabSz="685800">
              <a:defRPr>
                <a:solidFill>
                  <a:schemeClr val="tx1"/>
                </a:solidFill>
                <a:latin typeface="Arial" charset="0"/>
              </a:defRPr>
            </a:lvl4pPr>
            <a:lvl5pPr marL="1373188" defTabSz="685800">
              <a:defRPr>
                <a:solidFill>
                  <a:schemeClr val="tx1"/>
                </a:solidFill>
                <a:latin typeface="Arial" charset="0"/>
              </a:defRPr>
            </a:lvl5pPr>
            <a:lvl6pPr marL="18303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875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7447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019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2"/>
                </a:solidFill>
                <a:cs typeface="Arial" charset="0"/>
              </a:rPr>
              <a:t>Woodgrove Bank</a:t>
            </a:r>
          </a:p>
        </p:txBody>
      </p:sp>
      <p:sp>
        <p:nvSpPr>
          <p:cNvPr id="423942" name="Text Box 6"/>
          <p:cNvSpPr txBox="1">
            <a:spLocks noChangeArrowheads="1"/>
          </p:cNvSpPr>
          <p:nvPr/>
        </p:nvSpPr>
        <p:spPr bwMode="auto">
          <a:xfrm>
            <a:off x="4360863" y="5756275"/>
            <a:ext cx="14890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634" tIns="34317" rIns="68634" bIns="34317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charset="0"/>
              </a:defRPr>
            </a:lvl1pPr>
            <a:lvl2pPr marL="342900" defTabSz="685800">
              <a:defRPr>
                <a:solidFill>
                  <a:schemeClr val="tx1"/>
                </a:solidFill>
                <a:latin typeface="Arial" charset="0"/>
              </a:defRPr>
            </a:lvl2pPr>
            <a:lvl3pPr marL="685800" defTabSz="685800">
              <a:defRPr>
                <a:solidFill>
                  <a:schemeClr val="tx1"/>
                </a:solidFill>
                <a:latin typeface="Arial" charset="0"/>
              </a:defRPr>
            </a:lvl3pPr>
            <a:lvl4pPr marL="1030288" defTabSz="685800">
              <a:defRPr>
                <a:solidFill>
                  <a:schemeClr val="tx1"/>
                </a:solidFill>
                <a:latin typeface="Arial" charset="0"/>
              </a:defRPr>
            </a:lvl4pPr>
            <a:lvl5pPr marL="1373188" defTabSz="685800">
              <a:defRPr>
                <a:solidFill>
                  <a:schemeClr val="tx1"/>
                </a:solidFill>
                <a:latin typeface="Arial" charset="0"/>
              </a:defRPr>
            </a:lvl5pPr>
            <a:lvl6pPr marL="18303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875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7447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019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tx2"/>
                </a:solidFill>
                <a:cs typeface="Arial" charset="0"/>
              </a:rPr>
              <a:t>Michael</a:t>
            </a:r>
          </a:p>
        </p:txBody>
      </p:sp>
      <p:cxnSp>
        <p:nvCxnSpPr>
          <p:cNvPr id="423943" name="AutoShape 7"/>
          <p:cNvCxnSpPr>
            <a:cxnSpLocks noChangeShapeType="1"/>
            <a:stCxn id="423947" idx="2"/>
            <a:endCxn id="423939" idx="1"/>
          </p:cNvCxnSpPr>
          <p:nvPr/>
        </p:nvCxnSpPr>
        <p:spPr bwMode="auto">
          <a:xfrm rot="16200000" flipH="1">
            <a:off x="2273300" y="3440113"/>
            <a:ext cx="1201737" cy="2744788"/>
          </a:xfrm>
          <a:prstGeom prst="curvedConnector2">
            <a:avLst/>
          </a:prstGeom>
          <a:noFill/>
          <a:ln w="57150">
            <a:solidFill>
              <a:schemeClr val="folHlink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3944" name="Text Box 8"/>
          <p:cNvSpPr txBox="1">
            <a:spLocks noChangeArrowheads="1"/>
          </p:cNvSpPr>
          <p:nvPr/>
        </p:nvSpPr>
        <p:spPr bwMode="auto">
          <a:xfrm>
            <a:off x="2457450" y="5372100"/>
            <a:ext cx="16589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634" tIns="34317" rIns="68634" bIns="34317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charset="0"/>
              </a:defRPr>
            </a:lvl1pPr>
            <a:lvl2pPr marL="342900" defTabSz="685800">
              <a:defRPr>
                <a:solidFill>
                  <a:schemeClr val="tx1"/>
                </a:solidFill>
                <a:latin typeface="Arial" charset="0"/>
              </a:defRPr>
            </a:lvl2pPr>
            <a:lvl3pPr marL="685800" defTabSz="685800">
              <a:defRPr>
                <a:solidFill>
                  <a:schemeClr val="tx1"/>
                </a:solidFill>
                <a:latin typeface="Arial" charset="0"/>
              </a:defRPr>
            </a:lvl3pPr>
            <a:lvl4pPr marL="1030288" defTabSz="685800">
              <a:defRPr>
                <a:solidFill>
                  <a:schemeClr val="tx1"/>
                </a:solidFill>
                <a:latin typeface="Arial" charset="0"/>
              </a:defRPr>
            </a:lvl4pPr>
            <a:lvl5pPr marL="1373188" defTabSz="685800">
              <a:defRPr>
                <a:solidFill>
                  <a:schemeClr val="tx1"/>
                </a:solidFill>
                <a:latin typeface="Arial" charset="0"/>
              </a:defRPr>
            </a:lvl5pPr>
            <a:lvl6pPr marL="18303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875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7447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019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2"/>
                </a:solidFill>
                <a:cs typeface="Arial" charset="0"/>
              </a:rPr>
              <a:t>Smartcard +</a:t>
            </a:r>
            <a:br>
              <a:rPr lang="en-US" sz="1400" b="1">
                <a:solidFill>
                  <a:schemeClr val="tx2"/>
                </a:solidFill>
                <a:cs typeface="Arial" charset="0"/>
              </a:rPr>
            </a:br>
            <a:r>
              <a:rPr lang="en-US" sz="1400" b="1">
                <a:solidFill>
                  <a:schemeClr val="tx2"/>
                </a:solidFill>
                <a:cs typeface="Arial" charset="0"/>
              </a:rPr>
              <a:t>Reader / PIN pad</a:t>
            </a:r>
          </a:p>
        </p:txBody>
      </p:sp>
      <p:cxnSp>
        <p:nvCxnSpPr>
          <p:cNvPr id="423945" name="AutoShape 9"/>
          <p:cNvCxnSpPr>
            <a:cxnSpLocks noChangeShapeType="1"/>
            <a:stCxn id="423939" idx="0"/>
            <a:endCxn id="423940" idx="3"/>
          </p:cNvCxnSpPr>
          <p:nvPr/>
        </p:nvCxnSpPr>
        <p:spPr bwMode="auto">
          <a:xfrm flipH="1" flipV="1">
            <a:off x="2614613" y="2092325"/>
            <a:ext cx="1939925" cy="2976563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2394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2413"/>
            <a:ext cx="51276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394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3581400"/>
            <a:ext cx="455613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3948" name="Text Box 12"/>
          <p:cNvSpPr txBox="1">
            <a:spLocks noChangeArrowheads="1"/>
          </p:cNvSpPr>
          <p:nvPr/>
        </p:nvSpPr>
        <p:spPr bwMode="auto">
          <a:xfrm>
            <a:off x="2932113" y="3467100"/>
            <a:ext cx="165893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634" tIns="34317" rIns="68634" bIns="34317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charset="0"/>
              </a:defRPr>
            </a:lvl1pPr>
            <a:lvl2pPr marL="342900" defTabSz="685800">
              <a:defRPr>
                <a:solidFill>
                  <a:schemeClr val="tx1"/>
                </a:solidFill>
                <a:latin typeface="Arial" charset="0"/>
              </a:defRPr>
            </a:lvl2pPr>
            <a:lvl3pPr marL="685800" defTabSz="685800">
              <a:defRPr>
                <a:solidFill>
                  <a:schemeClr val="tx1"/>
                </a:solidFill>
                <a:latin typeface="Arial" charset="0"/>
              </a:defRPr>
            </a:lvl3pPr>
            <a:lvl4pPr marL="1030288" defTabSz="685800">
              <a:defRPr>
                <a:solidFill>
                  <a:schemeClr val="tx1"/>
                </a:solidFill>
                <a:latin typeface="Arial" charset="0"/>
              </a:defRPr>
            </a:lvl4pPr>
            <a:lvl5pPr marL="1373188" defTabSz="685800">
              <a:defRPr>
                <a:solidFill>
                  <a:schemeClr val="tx1"/>
                </a:solidFill>
                <a:latin typeface="Arial" charset="0"/>
              </a:defRPr>
            </a:lvl5pPr>
            <a:lvl6pPr marL="18303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875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7447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019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hlink"/>
                </a:solidFill>
                <a:cs typeface="Arial" charset="0"/>
              </a:rPr>
              <a:t>Web</a:t>
            </a:r>
            <a:br>
              <a:rPr lang="en-US" sz="1400" b="1">
                <a:solidFill>
                  <a:schemeClr val="hlink"/>
                </a:solidFill>
                <a:cs typeface="Arial" charset="0"/>
              </a:rPr>
            </a:br>
            <a:r>
              <a:rPr lang="en-US" sz="1400" b="1">
                <a:solidFill>
                  <a:schemeClr val="hlink"/>
                </a:solidFill>
                <a:cs typeface="Arial" charset="0"/>
              </a:rPr>
              <a:t>Banking</a:t>
            </a:r>
          </a:p>
        </p:txBody>
      </p:sp>
      <p:cxnSp>
        <p:nvCxnSpPr>
          <p:cNvPr id="423949" name="AutoShape 13"/>
          <p:cNvCxnSpPr>
            <a:cxnSpLocks noChangeShapeType="1"/>
            <a:stCxn id="423939" idx="0"/>
            <a:endCxn id="423946" idx="2"/>
          </p:cNvCxnSpPr>
          <p:nvPr/>
        </p:nvCxnSpPr>
        <p:spPr bwMode="auto">
          <a:xfrm flipV="1">
            <a:off x="4554538" y="2208213"/>
            <a:ext cx="350837" cy="2860675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3950" name="Text Box 14"/>
          <p:cNvSpPr txBox="1">
            <a:spLocks noChangeArrowheads="1"/>
          </p:cNvSpPr>
          <p:nvPr/>
        </p:nvSpPr>
        <p:spPr bwMode="auto">
          <a:xfrm>
            <a:off x="3903663" y="2667000"/>
            <a:ext cx="1658937" cy="50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634" tIns="34317" rIns="68634" bIns="34317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charset="0"/>
              </a:defRPr>
            </a:lvl1pPr>
            <a:lvl2pPr marL="342900" defTabSz="685800">
              <a:defRPr>
                <a:solidFill>
                  <a:schemeClr val="tx1"/>
                </a:solidFill>
                <a:latin typeface="Arial" charset="0"/>
              </a:defRPr>
            </a:lvl2pPr>
            <a:lvl3pPr marL="685800" defTabSz="685800">
              <a:defRPr>
                <a:solidFill>
                  <a:schemeClr val="tx1"/>
                </a:solidFill>
                <a:latin typeface="Arial" charset="0"/>
              </a:defRPr>
            </a:lvl3pPr>
            <a:lvl4pPr marL="1030288" defTabSz="685800">
              <a:defRPr>
                <a:solidFill>
                  <a:schemeClr val="tx1"/>
                </a:solidFill>
                <a:latin typeface="Arial" charset="0"/>
              </a:defRPr>
            </a:lvl4pPr>
            <a:lvl5pPr marL="1373188" defTabSz="685800">
              <a:defRPr>
                <a:solidFill>
                  <a:schemeClr val="tx1"/>
                </a:solidFill>
                <a:latin typeface="Arial" charset="0"/>
              </a:defRPr>
            </a:lvl5pPr>
            <a:lvl6pPr marL="18303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875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7447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019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hlink"/>
                </a:solidFill>
                <a:cs typeface="Arial" charset="0"/>
              </a:rPr>
              <a:t>Domain</a:t>
            </a:r>
            <a:br>
              <a:rPr lang="en-US" sz="1400" b="1" dirty="0">
                <a:solidFill>
                  <a:schemeClr val="hlink"/>
                </a:solidFill>
                <a:cs typeface="Arial" charset="0"/>
              </a:rPr>
            </a:br>
            <a:r>
              <a:rPr lang="en-US" sz="1400" b="1" dirty="0">
                <a:solidFill>
                  <a:schemeClr val="hlink"/>
                </a:solidFill>
                <a:cs typeface="Arial" charset="0"/>
              </a:rPr>
              <a:t>Logon</a:t>
            </a:r>
          </a:p>
        </p:txBody>
      </p:sp>
      <p:sp>
        <p:nvSpPr>
          <p:cNvPr id="423951" name="Text Box 15"/>
          <p:cNvSpPr txBox="1">
            <a:spLocks noChangeArrowheads="1"/>
          </p:cNvSpPr>
          <p:nvPr/>
        </p:nvSpPr>
        <p:spPr bwMode="auto">
          <a:xfrm>
            <a:off x="4591050" y="1293813"/>
            <a:ext cx="1658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634" tIns="34317" rIns="68634" bIns="34317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charset="0"/>
              </a:defRPr>
            </a:lvl1pPr>
            <a:lvl2pPr marL="342900" defTabSz="685800">
              <a:defRPr>
                <a:solidFill>
                  <a:schemeClr val="tx1"/>
                </a:solidFill>
                <a:latin typeface="Arial" charset="0"/>
              </a:defRPr>
            </a:lvl2pPr>
            <a:lvl3pPr marL="685800" defTabSz="685800">
              <a:defRPr>
                <a:solidFill>
                  <a:schemeClr val="tx1"/>
                </a:solidFill>
                <a:latin typeface="Arial" charset="0"/>
              </a:defRPr>
            </a:lvl3pPr>
            <a:lvl4pPr marL="1030288" defTabSz="685800">
              <a:defRPr>
                <a:solidFill>
                  <a:schemeClr val="tx1"/>
                </a:solidFill>
                <a:latin typeface="Arial" charset="0"/>
              </a:defRPr>
            </a:lvl4pPr>
            <a:lvl5pPr marL="1373188" defTabSz="685800">
              <a:defRPr>
                <a:solidFill>
                  <a:schemeClr val="tx1"/>
                </a:solidFill>
                <a:latin typeface="Arial" charset="0"/>
              </a:defRPr>
            </a:lvl5pPr>
            <a:lvl6pPr marL="18303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875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7447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019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tx2"/>
                </a:solidFill>
                <a:cs typeface="Arial" charset="0"/>
              </a:rPr>
              <a:t>Work Corp</a:t>
            </a:r>
          </a:p>
        </p:txBody>
      </p:sp>
      <p:sp>
        <p:nvSpPr>
          <p:cNvPr id="423952" name="Text Box 16"/>
          <p:cNvSpPr txBox="1">
            <a:spLocks noChangeArrowheads="1"/>
          </p:cNvSpPr>
          <p:nvPr/>
        </p:nvSpPr>
        <p:spPr bwMode="auto">
          <a:xfrm>
            <a:off x="871538" y="2781300"/>
            <a:ext cx="1658937" cy="7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634" tIns="34317" rIns="68634" bIns="34317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charset="0"/>
              </a:defRPr>
            </a:lvl1pPr>
            <a:lvl2pPr marL="342900" defTabSz="685800">
              <a:defRPr>
                <a:solidFill>
                  <a:schemeClr val="tx1"/>
                </a:solidFill>
                <a:latin typeface="Arial" charset="0"/>
              </a:defRPr>
            </a:lvl2pPr>
            <a:lvl3pPr marL="685800" defTabSz="685800">
              <a:defRPr>
                <a:solidFill>
                  <a:schemeClr val="tx1"/>
                </a:solidFill>
                <a:latin typeface="Arial" charset="0"/>
              </a:defRPr>
            </a:lvl3pPr>
            <a:lvl4pPr marL="1030288" defTabSz="685800">
              <a:defRPr>
                <a:solidFill>
                  <a:schemeClr val="tx1"/>
                </a:solidFill>
                <a:latin typeface="Arial" charset="0"/>
              </a:defRPr>
            </a:lvl4pPr>
            <a:lvl5pPr marL="1373188" defTabSz="685800">
              <a:defRPr>
                <a:solidFill>
                  <a:schemeClr val="tx1"/>
                </a:solidFill>
                <a:latin typeface="Arial" charset="0"/>
              </a:defRPr>
            </a:lvl5pPr>
            <a:lvl6pPr marL="18303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875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7447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019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tx2"/>
                </a:solidFill>
                <a:cs typeface="Arial" charset="0"/>
              </a:rPr>
              <a:t>Government </a:t>
            </a:r>
            <a:r>
              <a:rPr lang="en-US" sz="1400" b="1" dirty="0" err="1">
                <a:solidFill>
                  <a:schemeClr val="tx2"/>
                </a:solidFill>
                <a:cs typeface="Arial" charset="0"/>
              </a:rPr>
              <a:t>eID</a:t>
            </a:r>
            <a:br>
              <a:rPr lang="en-US" sz="1400" b="1" dirty="0">
                <a:solidFill>
                  <a:schemeClr val="tx2"/>
                </a:solidFill>
                <a:cs typeface="Arial" charset="0"/>
              </a:rPr>
            </a:br>
            <a:r>
              <a:rPr lang="en-US" sz="1400" b="1" dirty="0">
                <a:solidFill>
                  <a:schemeClr val="tx2"/>
                </a:solidFill>
                <a:cs typeface="Arial" charset="0"/>
              </a:rPr>
              <a:t>Bank Smartcard</a:t>
            </a:r>
            <a:br>
              <a:rPr lang="en-US" sz="1400" b="1" dirty="0">
                <a:solidFill>
                  <a:schemeClr val="tx2"/>
                </a:solidFill>
                <a:cs typeface="Arial" charset="0"/>
              </a:rPr>
            </a:br>
            <a:r>
              <a:rPr lang="en-US" sz="1400" b="1" dirty="0">
                <a:solidFill>
                  <a:schemeClr val="tx2"/>
                </a:solidFill>
                <a:cs typeface="Arial" charset="0"/>
              </a:rPr>
              <a:t>…</a:t>
            </a:r>
          </a:p>
        </p:txBody>
      </p:sp>
      <p:sp>
        <p:nvSpPr>
          <p:cNvPr id="423953" name="Text Box 17"/>
          <p:cNvSpPr txBox="1">
            <a:spLocks noChangeArrowheads="1"/>
          </p:cNvSpPr>
          <p:nvPr/>
        </p:nvSpPr>
        <p:spPr bwMode="auto">
          <a:xfrm>
            <a:off x="6192838" y="1600200"/>
            <a:ext cx="165893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634" tIns="34317" rIns="68634" bIns="34317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charset="0"/>
              </a:defRPr>
            </a:lvl1pPr>
            <a:lvl2pPr marL="342900" defTabSz="685800">
              <a:defRPr>
                <a:solidFill>
                  <a:schemeClr val="tx1"/>
                </a:solidFill>
                <a:latin typeface="Arial" charset="0"/>
              </a:defRPr>
            </a:lvl2pPr>
            <a:lvl3pPr marL="685800" defTabSz="685800">
              <a:defRPr>
                <a:solidFill>
                  <a:schemeClr val="tx1"/>
                </a:solidFill>
                <a:latin typeface="Arial" charset="0"/>
              </a:defRPr>
            </a:lvl3pPr>
            <a:lvl4pPr marL="1030288" defTabSz="685800">
              <a:defRPr>
                <a:solidFill>
                  <a:schemeClr val="tx1"/>
                </a:solidFill>
                <a:latin typeface="Arial" charset="0"/>
              </a:defRPr>
            </a:lvl4pPr>
            <a:lvl5pPr marL="1373188" defTabSz="685800">
              <a:defRPr>
                <a:solidFill>
                  <a:schemeClr val="tx1"/>
                </a:solidFill>
                <a:latin typeface="Arial" charset="0"/>
              </a:defRPr>
            </a:lvl5pPr>
            <a:lvl6pPr marL="18303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875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7447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019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tx2"/>
                </a:solidFill>
                <a:cs typeface="Arial" charset="0"/>
              </a:rPr>
              <a:t>Government Tax Agency</a:t>
            </a:r>
          </a:p>
        </p:txBody>
      </p:sp>
      <p:pic>
        <p:nvPicPr>
          <p:cNvPr id="423954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2208213"/>
            <a:ext cx="474662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23955" name="AutoShape 19"/>
          <p:cNvCxnSpPr>
            <a:cxnSpLocks noChangeShapeType="1"/>
            <a:stCxn id="423939" idx="0"/>
            <a:endCxn id="423954" idx="2"/>
          </p:cNvCxnSpPr>
          <p:nvPr/>
        </p:nvCxnSpPr>
        <p:spPr bwMode="auto">
          <a:xfrm flipV="1">
            <a:off x="4554538" y="2838450"/>
            <a:ext cx="1876425" cy="2230438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2395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4154488"/>
            <a:ext cx="6143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3957" name="Text Box 21"/>
          <p:cNvSpPr txBox="1">
            <a:spLocks noChangeArrowheads="1"/>
          </p:cNvSpPr>
          <p:nvPr/>
        </p:nvSpPr>
        <p:spPr bwMode="auto">
          <a:xfrm>
            <a:off x="7367587" y="5102085"/>
            <a:ext cx="9382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634" tIns="34317" rIns="68634" bIns="34317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charset="0"/>
              </a:defRPr>
            </a:lvl1pPr>
            <a:lvl2pPr marL="342900" defTabSz="685800">
              <a:defRPr>
                <a:solidFill>
                  <a:schemeClr val="tx1"/>
                </a:solidFill>
                <a:latin typeface="Arial" charset="0"/>
              </a:defRPr>
            </a:lvl2pPr>
            <a:lvl3pPr marL="685800" defTabSz="685800">
              <a:defRPr>
                <a:solidFill>
                  <a:schemeClr val="tx1"/>
                </a:solidFill>
                <a:latin typeface="Arial" charset="0"/>
              </a:defRPr>
            </a:lvl3pPr>
            <a:lvl4pPr marL="1030288" defTabSz="685800">
              <a:defRPr>
                <a:solidFill>
                  <a:schemeClr val="tx1"/>
                </a:solidFill>
                <a:latin typeface="Arial" charset="0"/>
              </a:defRPr>
            </a:lvl4pPr>
            <a:lvl5pPr marL="1373188" defTabSz="685800">
              <a:defRPr>
                <a:solidFill>
                  <a:schemeClr val="tx1"/>
                </a:solidFill>
                <a:latin typeface="Arial" charset="0"/>
              </a:defRPr>
            </a:lvl5pPr>
            <a:lvl6pPr marL="18303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875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7447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019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tx2"/>
                </a:solidFill>
                <a:cs typeface="Arial" charset="0"/>
              </a:rPr>
              <a:t>Abby</a:t>
            </a:r>
          </a:p>
        </p:txBody>
      </p:sp>
      <p:cxnSp>
        <p:nvCxnSpPr>
          <p:cNvPr id="423958" name="AutoShape 22"/>
          <p:cNvCxnSpPr>
            <a:cxnSpLocks noChangeShapeType="1"/>
            <a:stCxn id="423939" idx="0"/>
            <a:endCxn id="423956" idx="1"/>
          </p:cNvCxnSpPr>
          <p:nvPr/>
        </p:nvCxnSpPr>
        <p:spPr bwMode="auto">
          <a:xfrm flipV="1">
            <a:off x="4554538" y="4497388"/>
            <a:ext cx="2724150" cy="571500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3959" name="Text Box 23"/>
          <p:cNvSpPr txBox="1">
            <a:spLocks noChangeArrowheads="1"/>
          </p:cNvSpPr>
          <p:nvPr/>
        </p:nvSpPr>
        <p:spPr bwMode="auto">
          <a:xfrm>
            <a:off x="5048250" y="4840288"/>
            <a:ext cx="1658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634" tIns="34317" rIns="68634" bIns="34317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charset="0"/>
              </a:defRPr>
            </a:lvl1pPr>
            <a:lvl2pPr marL="342900" defTabSz="685800">
              <a:defRPr>
                <a:solidFill>
                  <a:schemeClr val="tx1"/>
                </a:solidFill>
                <a:latin typeface="Arial" charset="0"/>
              </a:defRPr>
            </a:lvl2pPr>
            <a:lvl3pPr marL="685800" defTabSz="685800">
              <a:defRPr>
                <a:solidFill>
                  <a:schemeClr val="tx1"/>
                </a:solidFill>
                <a:latin typeface="Arial" charset="0"/>
              </a:defRPr>
            </a:lvl3pPr>
            <a:lvl4pPr marL="1030288" defTabSz="685800">
              <a:defRPr>
                <a:solidFill>
                  <a:schemeClr val="tx1"/>
                </a:solidFill>
                <a:latin typeface="Arial" charset="0"/>
              </a:defRPr>
            </a:lvl4pPr>
            <a:lvl5pPr marL="1373188" defTabSz="685800">
              <a:defRPr>
                <a:solidFill>
                  <a:schemeClr val="tx1"/>
                </a:solidFill>
                <a:latin typeface="Arial" charset="0"/>
              </a:defRPr>
            </a:lvl5pPr>
            <a:lvl6pPr marL="18303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875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7447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019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chemeClr val="hlink"/>
                </a:solidFill>
                <a:cs typeface="Arial" charset="0"/>
              </a:rPr>
              <a:t>Email, IM, …</a:t>
            </a:r>
          </a:p>
        </p:txBody>
      </p:sp>
      <p:pic>
        <p:nvPicPr>
          <p:cNvPr id="423960" name="Picture 24" descr="GemPC Twin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5829300"/>
            <a:ext cx="1046163" cy="6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3961" name="Text Box 25"/>
          <p:cNvSpPr txBox="1">
            <a:spLocks noChangeArrowheads="1"/>
          </p:cNvSpPr>
          <p:nvPr/>
        </p:nvSpPr>
        <p:spPr bwMode="auto">
          <a:xfrm>
            <a:off x="1162050" y="4686300"/>
            <a:ext cx="220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7" tIns="45693" rIns="91387" bIns="45693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912813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900" b="1">
                <a:solidFill>
                  <a:schemeClr val="hlink"/>
                </a:solidFill>
                <a:cs typeface="Arial" charset="0"/>
              </a:rPr>
              <a:t>eID Issuance</a:t>
            </a:r>
          </a:p>
        </p:txBody>
      </p:sp>
      <p:sp>
        <p:nvSpPr>
          <p:cNvPr id="423962" name="Text Box 26"/>
          <p:cNvSpPr txBox="1">
            <a:spLocks noChangeArrowheads="1"/>
          </p:cNvSpPr>
          <p:nvPr/>
        </p:nvSpPr>
        <p:spPr bwMode="auto">
          <a:xfrm>
            <a:off x="6430962" y="3336925"/>
            <a:ext cx="2122487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87" tIns="45693" rIns="91387" bIns="45693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912813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 dirty="0">
                <a:solidFill>
                  <a:schemeClr val="hlink"/>
                </a:solidFill>
                <a:cs typeface="Arial" charset="0"/>
              </a:rPr>
              <a:t>Name</a:t>
            </a:r>
            <a:br>
              <a:rPr lang="en-US" sz="1500" b="1" dirty="0">
                <a:solidFill>
                  <a:schemeClr val="hlink"/>
                </a:solidFill>
                <a:cs typeface="Arial" charset="0"/>
              </a:rPr>
            </a:br>
            <a:r>
              <a:rPr lang="en-US" sz="1500" b="1" dirty="0">
                <a:solidFill>
                  <a:schemeClr val="hlink"/>
                </a:solidFill>
                <a:cs typeface="Arial" charset="0"/>
              </a:rPr>
              <a:t>Address                   Submit/sign form …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29, 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22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rmAutofit fontScale="90000"/>
          </a:bodyPr>
          <a:lstStyle/>
          <a:p>
            <a:r>
              <a:rPr lang="en-US" dirty="0"/>
              <a:t>Smart Card Management System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855333"/>
              </p:ext>
            </p:extLst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567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Security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computing device in different form factors</a:t>
            </a:r>
          </a:p>
          <a:p>
            <a:r>
              <a:rPr lang="en-US" dirty="0"/>
              <a:t>One or more crypto processors</a:t>
            </a:r>
          </a:p>
          <a:p>
            <a:r>
              <a:rPr lang="en-US" dirty="0"/>
              <a:t>Tamper-resistant</a:t>
            </a:r>
          </a:p>
          <a:p>
            <a:r>
              <a:rPr lang="en-US" dirty="0"/>
              <a:t>Bus snooping prevention</a:t>
            </a:r>
          </a:p>
          <a:p>
            <a:r>
              <a:rPr lang="en-US" dirty="0"/>
              <a:t>Side channel leakage protection</a:t>
            </a:r>
          </a:p>
          <a:p>
            <a:r>
              <a:rPr lang="en-US" dirty="0"/>
              <a:t>Self zeroization and destruction</a:t>
            </a:r>
          </a:p>
          <a:p>
            <a:r>
              <a:rPr lang="en-US" dirty="0"/>
              <a:t>No key export mode</a:t>
            </a:r>
          </a:p>
          <a:p>
            <a:r>
              <a:rPr lang="en-US" dirty="0"/>
              <a:t>FIPS 140 Level 3+ certification</a:t>
            </a:r>
          </a:p>
          <a:p>
            <a:r>
              <a:rPr lang="en-US" dirty="0"/>
              <a:t>SW Interfaces: PKCS#11, Java, CAPI, CNG, and proprietary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48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HSM?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Compliance requirements</a:t>
            </a:r>
          </a:p>
          <a:p>
            <a:pPr lvl="1"/>
            <a:r>
              <a:rPr lang="en-US" dirty="0"/>
              <a:t>FIPS 140 Level 3+</a:t>
            </a:r>
          </a:p>
          <a:p>
            <a:pPr lvl="1"/>
            <a:r>
              <a:rPr lang="en-US" dirty="0"/>
              <a:t>Common Criteria (EAL3+)</a:t>
            </a:r>
          </a:p>
          <a:p>
            <a:r>
              <a:rPr lang="en-US" dirty="0"/>
              <a:t>All crypto keys are locked inside the HSM</a:t>
            </a:r>
          </a:p>
          <a:p>
            <a:pPr lvl="1"/>
            <a:r>
              <a:rPr lang="en-US" dirty="0"/>
              <a:t>No cleartext keys outside the HSM</a:t>
            </a:r>
          </a:p>
          <a:p>
            <a:pPr lvl="1"/>
            <a:r>
              <a:rPr lang="en-US" dirty="0"/>
              <a:t>Key operations via </a:t>
            </a:r>
            <a:r>
              <a:rPr lang="en-US" i="1" dirty="0"/>
              <a:t>handles</a:t>
            </a:r>
            <a:r>
              <a:rPr lang="en-US" dirty="0"/>
              <a:t>, </a:t>
            </a:r>
            <a:r>
              <a:rPr lang="en-US" i="1" dirty="0"/>
              <a:t>key usage</a:t>
            </a:r>
            <a:r>
              <a:rPr lang="en-US" dirty="0"/>
              <a:t> restrictions</a:t>
            </a:r>
          </a:p>
          <a:p>
            <a:r>
              <a:rPr lang="en-US" dirty="0"/>
              <a:t>High-value keys: significant negative impact from key compromise</a:t>
            </a:r>
          </a:p>
          <a:p>
            <a:r>
              <a:rPr lang="en-US" dirty="0"/>
              <a:t>Object types</a:t>
            </a:r>
          </a:p>
          <a:p>
            <a:pPr lvl="1"/>
            <a:r>
              <a:rPr lang="en-US" dirty="0"/>
              <a:t>Asymmetric keys</a:t>
            </a:r>
          </a:p>
          <a:p>
            <a:pPr lvl="1"/>
            <a:r>
              <a:rPr lang="en-US" dirty="0"/>
              <a:t>Symmetric keys</a:t>
            </a:r>
          </a:p>
          <a:p>
            <a:pPr lvl="1"/>
            <a:r>
              <a:rPr lang="en-US" dirty="0"/>
              <a:t>Certificates</a:t>
            </a:r>
          </a:p>
          <a:p>
            <a:pPr lvl="1"/>
            <a:r>
              <a:rPr lang="en-US" dirty="0"/>
              <a:t>Arbitrary data</a:t>
            </a:r>
          </a:p>
          <a:p>
            <a:r>
              <a:rPr lang="en-US" dirty="0"/>
              <a:t>Crypto processing offload</a:t>
            </a:r>
          </a:p>
          <a:p>
            <a:pPr lvl="1"/>
            <a:r>
              <a:rPr lang="en-US" dirty="0"/>
              <a:t>TLS accelerators, cryptographic processing offload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075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Use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Certificate Authorities: PKI</a:t>
            </a:r>
          </a:p>
          <a:p>
            <a:pPr lvl="1"/>
            <a:r>
              <a:rPr lang="en-US" dirty="0"/>
              <a:t>CA private key is generated and stored in the HSM</a:t>
            </a:r>
          </a:p>
          <a:p>
            <a:r>
              <a:rPr lang="en-US" dirty="0"/>
              <a:t>Payments</a:t>
            </a:r>
          </a:p>
          <a:p>
            <a:pPr lvl="1"/>
            <a:r>
              <a:rPr lang="en-US" dirty="0"/>
              <a:t>PCI: Payment Card Industry data protection</a:t>
            </a:r>
          </a:p>
          <a:p>
            <a:pPr lvl="1"/>
            <a:r>
              <a:rPr lang="en-US" dirty="0"/>
              <a:t>PIN encryption</a:t>
            </a:r>
          </a:p>
          <a:p>
            <a:pPr lvl="1"/>
            <a:r>
              <a:rPr lang="en-US" dirty="0"/>
              <a:t>EMV: Card Master Keys, key derivation</a:t>
            </a:r>
          </a:p>
          <a:p>
            <a:r>
              <a:rPr lang="en-US" dirty="0"/>
              <a:t>TLS</a:t>
            </a:r>
          </a:p>
          <a:p>
            <a:pPr lvl="1"/>
            <a:r>
              <a:rPr lang="en-US" dirty="0"/>
              <a:t>Crypto processing offload: accelerator</a:t>
            </a:r>
          </a:p>
          <a:p>
            <a:pPr lvl="1"/>
            <a:r>
              <a:rPr lang="en-US" dirty="0"/>
              <a:t>Private keys are generated and used in the HSM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74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HSM, Security Worlds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 fontScale="92500"/>
          </a:bodyPr>
          <a:lstStyle/>
          <a:p>
            <a:r>
              <a:rPr lang="en-US" dirty="0"/>
              <a:t>Network attached HSM, sharable cryptographic resource</a:t>
            </a:r>
          </a:p>
          <a:p>
            <a:r>
              <a:rPr lang="en-US" dirty="0"/>
              <a:t>Multiple HSM devices sharing the same set of keys</a:t>
            </a:r>
          </a:p>
          <a:p>
            <a:pPr lvl="1"/>
            <a:r>
              <a:rPr lang="en-US" dirty="0"/>
              <a:t>Each device has unique HW keys</a:t>
            </a:r>
          </a:p>
          <a:p>
            <a:pPr lvl="1"/>
            <a:r>
              <a:rPr lang="en-US" dirty="0"/>
              <a:t>Common </a:t>
            </a:r>
            <a:r>
              <a:rPr lang="en-US" i="1" dirty="0"/>
              <a:t>security world</a:t>
            </a:r>
            <a:r>
              <a:rPr lang="en-US" dirty="0"/>
              <a:t> keys encrypted with device key</a:t>
            </a:r>
          </a:p>
          <a:p>
            <a:pPr lvl="1"/>
            <a:r>
              <a:rPr lang="en-US" dirty="0"/>
              <a:t>Encrypted keys are stored in files</a:t>
            </a:r>
          </a:p>
          <a:p>
            <a:pPr lvl="1"/>
            <a:r>
              <a:rPr lang="en-US" i="1" dirty="0"/>
              <a:t>Security World</a:t>
            </a:r>
            <a:r>
              <a:rPr lang="en-US" dirty="0"/>
              <a:t> keys encrypt application keys</a:t>
            </a:r>
          </a:p>
          <a:p>
            <a:pPr lvl="1"/>
            <a:r>
              <a:rPr lang="en-US" dirty="0"/>
              <a:t>Encrypted application keys are stored in files</a:t>
            </a:r>
          </a:p>
          <a:p>
            <a:r>
              <a:rPr lang="en-US" dirty="0"/>
              <a:t>Access cards (smart cards) are optionally required</a:t>
            </a:r>
          </a:p>
          <a:p>
            <a:pPr lvl="1"/>
            <a:r>
              <a:rPr lang="en-US" dirty="0"/>
              <a:t>Required to add an HSM to a security world</a:t>
            </a:r>
          </a:p>
          <a:p>
            <a:r>
              <a:rPr lang="en-US" dirty="0"/>
              <a:t>Lights-out mode: no PIN, no smart card (accelerator mode)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199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6"/>
          <p:cNvSpPr txBox="1">
            <a:spLocks/>
          </p:cNvSpPr>
          <p:nvPr/>
        </p:nvSpPr>
        <p:spPr>
          <a:xfrm>
            <a:off x="228600" y="1524000"/>
            <a:ext cx="8803342" cy="4910911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>
              <a:latin typeface="+mj-lt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latin typeface="+mj-lt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latin typeface="+mj-lt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latin typeface="+mj-lt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latin typeface="+mj-lt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latin typeface="+mj-lt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32865" y="3921539"/>
            <a:ext cx="7587397" cy="400110"/>
            <a:chOff x="932865" y="3921539"/>
            <a:chExt cx="7587397" cy="40011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1882579" y="3950212"/>
              <a:ext cx="6637683" cy="340659"/>
            </a:xfrm>
            <a:prstGeom prst="rect">
              <a:avLst/>
            </a:prstGeom>
            <a:gradFill flip="none" rotWithShape="1">
              <a:gsLst>
                <a:gs pos="23000">
                  <a:srgbClr val="00B050"/>
                </a:gs>
                <a:gs pos="77000">
                  <a:srgbClr val="FF0000"/>
                </a:gs>
                <a:gs pos="64000">
                  <a:srgbClr val="CBEF10"/>
                </a:gs>
                <a:gs pos="70000">
                  <a:srgbClr val="FFFF00"/>
                </a:gs>
              </a:gsLst>
              <a:lin ang="108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rgbClr val="FFFFFF">
                  <a:gamma/>
                  <a:shade val="60000"/>
                  <a:invGamma/>
                </a:srgbClr>
              </a:prst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Expensive			Moderate			Inexpensive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32865" y="3921539"/>
              <a:ext cx="9497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+mj-lt"/>
                </a:rPr>
                <a:t>Cost: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56077" y="4425742"/>
            <a:ext cx="7964185" cy="400110"/>
            <a:chOff x="556077" y="4405509"/>
            <a:chExt cx="7964185" cy="40011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882579" y="4434182"/>
              <a:ext cx="6637683" cy="340659"/>
            </a:xfrm>
            <a:prstGeom prst="rect">
              <a:avLst/>
            </a:prstGeom>
            <a:gradFill flip="none" rotWithShape="1">
              <a:gsLst>
                <a:gs pos="95000">
                  <a:srgbClr val="00B050"/>
                </a:gs>
                <a:gs pos="10000">
                  <a:srgbClr val="FF0000"/>
                </a:gs>
                <a:gs pos="29000">
                  <a:srgbClr val="FFFF00"/>
                </a:gs>
              </a:gsLst>
              <a:lin ang="108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rgbClr val="FFFFFF">
                  <a:gamma/>
                  <a:shade val="60000"/>
                  <a:invGamma/>
                </a:srgbClr>
              </a:prst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0" dirty="0">
                  <a:latin typeface="+mj-lt"/>
                </a:rPr>
                <a:t>Very Secure			More Secure		  Moderate (OS-Dependent)</a:t>
              </a:r>
              <a:endParaRPr kumimoji="0" lang="en-US" sz="12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6077" y="4405509"/>
              <a:ext cx="14452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+mj-lt"/>
                </a:rPr>
                <a:t>Security: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9295" y="4929944"/>
            <a:ext cx="8340967" cy="400110"/>
            <a:chOff x="179295" y="4929944"/>
            <a:chExt cx="8340967" cy="40011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1882579" y="4958617"/>
              <a:ext cx="6637683" cy="340659"/>
            </a:xfrm>
            <a:prstGeom prst="rect">
              <a:avLst/>
            </a:prstGeom>
            <a:gradFill flip="none" rotWithShape="1">
              <a:gsLst>
                <a:gs pos="65000">
                  <a:srgbClr val="00B050"/>
                </a:gs>
                <a:gs pos="17000">
                  <a:srgbClr val="FF0000"/>
                </a:gs>
                <a:gs pos="28000">
                  <a:srgbClr val="FFFF00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rgbClr val="FFFFFF">
                  <a:gamma/>
                  <a:shade val="60000"/>
                  <a:invGamma/>
                </a:srgbClr>
              </a:prst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Hard			Easier			Easy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9295" y="4929944"/>
              <a:ext cx="17032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+mj-lt"/>
                </a:rPr>
                <a:t>Deployment:</a:t>
              </a:r>
            </a:p>
          </p:txBody>
        </p:sp>
      </p:grpSp>
      <p:sp>
        <p:nvSpPr>
          <p:cNvPr id="22" name="Rectangle 21"/>
          <p:cNvSpPr/>
          <p:nvPr/>
        </p:nvSpPr>
        <p:spPr bwMode="auto">
          <a:xfrm>
            <a:off x="1882581" y="2140870"/>
            <a:ext cx="2070854" cy="1532965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HSM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Hardware Security Module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132729" y="2149834"/>
            <a:ext cx="1900518" cy="1532965"/>
          </a:xfrm>
          <a:prstGeom prst="rect">
            <a:avLst/>
          </a:prstGeom>
          <a:solidFill>
            <a:srgbClr val="EF910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TPM b</a:t>
            </a: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ased</a:t>
            </a: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Crypto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221506" y="2149834"/>
            <a:ext cx="2298758" cy="15329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Software Crypto</a:t>
            </a: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aseline="0" dirty="0">
                <a:solidFill>
                  <a:schemeClr val="tx1"/>
                </a:solidFill>
                <a:latin typeface="+mj-lt"/>
              </a:rPr>
              <a:t>No Hardware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132730" y="2003140"/>
            <a:ext cx="1900519" cy="342207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29,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Practical Aspects of Modern Cryptography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57200" y="405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TPM for Crypto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30937" y="5827195"/>
            <a:ext cx="6971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  <a:sym typeface="Wingdings" pitchFamily="2" charset="2"/>
              </a:rPr>
              <a:t>Following TPM sections include content from Shon </a:t>
            </a:r>
            <a:r>
              <a:rPr lang="en-US" sz="1400" dirty="0" err="1">
                <a:latin typeface="+mj-lt"/>
                <a:sym typeface="Wingdings" pitchFamily="2" charset="2"/>
              </a:rPr>
              <a:t>Eizenhoefer</a:t>
            </a:r>
            <a:r>
              <a:rPr lang="en-US" sz="1400" dirty="0">
                <a:latin typeface="+mj-lt"/>
                <a:sym typeface="Wingdings" pitchFamily="2" charset="2"/>
              </a:rPr>
              <a:t>, </a:t>
            </a:r>
            <a:r>
              <a:rPr lang="en-US" sz="1400" dirty="0">
                <a:latin typeface="+mj-lt"/>
              </a:rPr>
              <a:t>Paul England, David Wooten</a:t>
            </a:r>
          </a:p>
        </p:txBody>
      </p:sp>
    </p:spTree>
    <p:extLst>
      <p:ext uri="{BB962C8B-B14F-4D97-AF65-F5344CB8AC3E}">
        <p14:creationId xmlns:p14="http://schemas.microsoft.com/office/powerpoint/2010/main" val="1059462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Is A Trusted Platform Module (TPM)?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903413"/>
            <a:ext cx="5087938" cy="4100512"/>
          </a:xfrm>
        </p:spPr>
        <p:txBody>
          <a:bodyPr>
            <a:normAutofit/>
          </a:bodyPr>
          <a:lstStyle/>
          <a:p>
            <a:pPr marL="280988" indent="-280988">
              <a:buFont typeface="Wingdings" pitchFamily="2" charset="2"/>
              <a:buNone/>
            </a:pPr>
            <a:r>
              <a:rPr lang="en-US" sz="2000" dirty="0">
                <a:solidFill>
                  <a:schemeClr val="accent1"/>
                </a:solidFill>
              </a:rPr>
              <a:t>Smartcard-like module on the motherboard</a:t>
            </a:r>
          </a:p>
          <a:p>
            <a:pPr marL="280988" indent="-280988"/>
            <a:r>
              <a:rPr lang="en-US" sz="1800" dirty="0"/>
              <a:t>Protects secrets </a:t>
            </a:r>
          </a:p>
          <a:p>
            <a:pPr marL="280988" indent="-280988"/>
            <a:r>
              <a:rPr lang="en-US" sz="1800" dirty="0"/>
              <a:t>Performs cryptographic functions</a:t>
            </a:r>
          </a:p>
          <a:p>
            <a:pPr marL="574675" lvl="1" indent="-292100"/>
            <a:r>
              <a:rPr lang="en-US" sz="1600" dirty="0"/>
              <a:t>RSA, SHA-1/256, RNG, ECC, AES, others</a:t>
            </a:r>
          </a:p>
          <a:p>
            <a:pPr marL="280988" indent="-280988"/>
            <a:r>
              <a:rPr lang="en-US" sz="1800" dirty="0"/>
              <a:t>Performs digital signature operations</a:t>
            </a:r>
          </a:p>
          <a:p>
            <a:pPr marL="280988" indent="-280988"/>
            <a:r>
              <a:rPr lang="en-US" sz="1800" dirty="0"/>
              <a:t>Anchors chain of trust for keys </a:t>
            </a:r>
            <a:br>
              <a:rPr lang="en-US" sz="1800" dirty="0"/>
            </a:br>
            <a:r>
              <a:rPr lang="en-US" sz="1800" dirty="0"/>
              <a:t>and credentials</a:t>
            </a:r>
          </a:p>
          <a:p>
            <a:pPr marL="280988" indent="-280988"/>
            <a:r>
              <a:rPr lang="en-US" sz="1800" dirty="0"/>
              <a:t>Protects itself against attacks</a:t>
            </a:r>
          </a:p>
          <a:p>
            <a:pPr marL="280988" indent="-280988"/>
            <a:r>
              <a:rPr lang="en-US" sz="1800" dirty="0"/>
              <a:t>Holds Platform Measurements (hashes)</a:t>
            </a:r>
          </a:p>
          <a:p>
            <a:pPr marL="280988" indent="-280988"/>
            <a:r>
              <a:rPr lang="en-US" sz="1800" dirty="0"/>
              <a:t>Can create, store and manage keys</a:t>
            </a:r>
          </a:p>
          <a:p>
            <a:pPr marL="574675" lvl="1" indent="-292100"/>
            <a:r>
              <a:rPr lang="en-US" sz="1600" dirty="0"/>
              <a:t>Provides a unique Endorsement Key (EK)</a:t>
            </a:r>
          </a:p>
          <a:p>
            <a:pPr marL="574675" lvl="1" indent="-292100"/>
            <a:r>
              <a:rPr lang="en-US" sz="1600" dirty="0"/>
              <a:t>Provides a unique Storage Root Key (SRK)</a:t>
            </a:r>
          </a:p>
        </p:txBody>
      </p:sp>
      <p:pic>
        <p:nvPicPr>
          <p:cNvPr id="53252" name="Picture 4" descr="tpm_chip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1901825"/>
            <a:ext cx="3186112" cy="2720975"/>
          </a:xfrm>
          <a:prstGeom prst="rect">
            <a:avLst/>
          </a:prstGeom>
          <a:noFill/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638800" y="4114800"/>
            <a:ext cx="3216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None/>
            </a:pPr>
            <a:r>
              <a:rPr lang="en-US" sz="14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TPM 1.2 spec: www.trustedcomputinggroup.org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29,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87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TPM v1.2 </a:t>
            </a:r>
            <a:r>
              <a:rPr lang="en-US" dirty="0">
                <a:sym typeface="Wingdings" panose="05000000000000000000" pitchFamily="2" charset="2"/>
              </a:rPr>
              <a:t> v2.0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Algorithmic progression</a:t>
            </a:r>
          </a:p>
          <a:p>
            <a:pPr lvl="1"/>
            <a:r>
              <a:rPr lang="en-US" dirty="0"/>
              <a:t>SHA-1 showing sign of weakness</a:t>
            </a:r>
          </a:p>
          <a:p>
            <a:pPr lvl="1"/>
            <a:r>
              <a:rPr lang="en-US" dirty="0"/>
              <a:t>Shift from RSA to ECC</a:t>
            </a:r>
            <a:endParaRPr lang="en-US" dirty="0"/>
          </a:p>
          <a:p>
            <a:r>
              <a:rPr lang="en-US" dirty="0"/>
              <a:t>Mutual lack of trust across geographies</a:t>
            </a:r>
          </a:p>
          <a:p>
            <a:r>
              <a:rPr lang="en-US" dirty="0"/>
              <a:t>Need beyond user PCs</a:t>
            </a:r>
          </a:p>
          <a:p>
            <a:pPr lvl="1"/>
            <a:r>
              <a:rPr lang="en-US" dirty="0"/>
              <a:t>Server use cases</a:t>
            </a:r>
          </a:p>
          <a:p>
            <a:pPr lvl="1"/>
            <a:r>
              <a:rPr lang="en-US" dirty="0"/>
              <a:t>Too difficult to use (Owner </a:t>
            </a:r>
            <a:r>
              <a:rPr lang="en-US" dirty="0">
                <a:sym typeface="Wingdings" panose="05000000000000000000" pitchFamily="2" charset="2"/>
              </a:rPr>
              <a:t> Security, Privacy, Platform)</a:t>
            </a:r>
          </a:p>
          <a:p>
            <a:r>
              <a:rPr lang="en-US" dirty="0">
                <a:sym typeface="Wingdings" panose="05000000000000000000" pitchFamily="2" charset="2"/>
              </a:rPr>
              <a:t>V1.2 and v2.0 are not compatible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074" name="Picture 2" descr="Image result for dilbert TP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35480"/>
            <a:ext cx="2089826" cy="203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114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TPM v1.2 and 2.0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02932"/>
              </p:ext>
            </p:extLst>
          </p:nvPr>
        </p:nvGraphicFramePr>
        <p:xfrm>
          <a:off x="457200" y="1935163"/>
          <a:ext cx="8229600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025001295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575554843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13742582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V1.0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V2.0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29784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Architecture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Only 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Common and platform-specific:</a:t>
                      </a:r>
                      <a:r>
                        <a:rPr lang="en-US" baseline="0" dirty="0">
                          <a:latin typeface="+mj-lt"/>
                        </a:rPr>
                        <a:t> mandatory, optional, or banned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600416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Cryptographic</a:t>
                      </a:r>
                      <a:r>
                        <a:rPr lang="en-US" baseline="0" dirty="0">
                          <a:latin typeface="+mj-lt"/>
                        </a:rPr>
                        <a:t> Algorithms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Required: RSA, SHA-1, MGF1, RNG, DAA, </a:t>
                      </a:r>
                      <a:r>
                        <a:rPr lang="en-US" dirty="0" err="1">
                          <a:latin typeface="+mj-lt"/>
                        </a:rPr>
                        <a:t>KeyGen</a:t>
                      </a:r>
                      <a:endParaRPr lang="en-US" dirty="0">
                        <a:latin typeface="+mj-lt"/>
                      </a:endParaRPr>
                    </a:p>
                    <a:p>
                      <a:r>
                        <a:rPr lang="en-US" dirty="0">
                          <a:latin typeface="+mj-lt"/>
                        </a:rPr>
                        <a:t>Optional: AES, XOR</a:t>
                      </a:r>
                    </a:p>
                    <a:p>
                      <a:r>
                        <a:rPr lang="en-US" dirty="0">
                          <a:latin typeface="+mj-lt"/>
                        </a:rPr>
                        <a:t>Banned:</a:t>
                      </a:r>
                      <a:r>
                        <a:rPr lang="en-US" baseline="0" dirty="0">
                          <a:latin typeface="+mj-lt"/>
                        </a:rPr>
                        <a:t> </a:t>
                      </a:r>
                      <a:r>
                        <a:rPr lang="en-US" dirty="0">
                          <a:latin typeface="+mj-lt"/>
                        </a:rPr>
                        <a:t>3DES</a:t>
                      </a:r>
                      <a:endParaRPr lang="en-US" baseline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Required: SHA-1, SHA-256,</a:t>
                      </a:r>
                      <a:r>
                        <a:rPr lang="en-US" baseline="0" dirty="0">
                          <a:latin typeface="+mj-lt"/>
                        </a:rPr>
                        <a:t> </a:t>
                      </a:r>
                      <a:r>
                        <a:rPr lang="en-US" dirty="0">
                          <a:latin typeface="+mj-lt"/>
                        </a:rPr>
                        <a:t>RSA,</a:t>
                      </a:r>
                      <a:r>
                        <a:rPr lang="en-US" baseline="0" dirty="0">
                          <a:latin typeface="+mj-lt"/>
                        </a:rPr>
                        <a:t> </a:t>
                      </a:r>
                      <a:r>
                        <a:rPr lang="en-US" dirty="0">
                          <a:latin typeface="+mj-lt"/>
                        </a:rPr>
                        <a:t>ECC</a:t>
                      </a:r>
                      <a:r>
                        <a:rPr lang="en-US" baseline="0" dirty="0">
                          <a:latin typeface="+mj-lt"/>
                        </a:rPr>
                        <a:t> (</a:t>
                      </a:r>
                      <a:r>
                        <a:rPr lang="en-US" dirty="0">
                          <a:latin typeface="+mj-lt"/>
                        </a:rPr>
                        <a:t>BN-256, NIST P-256), HMAC,</a:t>
                      </a:r>
                      <a:r>
                        <a:rPr lang="en-US" baseline="0" dirty="0">
                          <a:latin typeface="+mj-lt"/>
                        </a:rPr>
                        <a:t> </a:t>
                      </a:r>
                      <a:r>
                        <a:rPr lang="en-US" dirty="0">
                          <a:latin typeface="+mj-lt"/>
                        </a:rPr>
                        <a:t>AES-128, MGF1, RNG,</a:t>
                      </a:r>
                      <a:r>
                        <a:rPr lang="en-US" baseline="0" dirty="0">
                          <a:latin typeface="+mj-lt"/>
                        </a:rPr>
                        <a:t> DAA-ECC, </a:t>
                      </a:r>
                      <a:r>
                        <a:rPr lang="en-US" baseline="0" dirty="0" err="1">
                          <a:latin typeface="+mj-lt"/>
                        </a:rPr>
                        <a:t>KeyGen</a:t>
                      </a:r>
                      <a:r>
                        <a:rPr lang="en-US" baseline="0" dirty="0">
                          <a:latin typeface="+mj-lt"/>
                        </a:rPr>
                        <a:t>, KDF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77366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Storage Root 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RSA-2048 with one hierarchy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Multiple keys and algorithms</a:t>
                      </a:r>
                      <a:r>
                        <a:rPr lang="en-US" baseline="0" dirty="0">
                          <a:latin typeface="+mj-lt"/>
                        </a:rPr>
                        <a:t> per hierarchy (three of them)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2277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354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Hardware crypto devices</a:t>
            </a:r>
          </a:p>
          <a:p>
            <a:pPr lvl="1"/>
            <a:r>
              <a:rPr lang="en-US" dirty="0"/>
              <a:t>Smart cards</a:t>
            </a:r>
          </a:p>
          <a:p>
            <a:pPr lvl="1"/>
            <a:r>
              <a:rPr lang="en-US" dirty="0"/>
              <a:t>TPMs (v1.2 and v2.0)</a:t>
            </a:r>
          </a:p>
          <a:p>
            <a:pPr lvl="1"/>
            <a:r>
              <a:rPr lang="en-US" dirty="0"/>
              <a:t>Hardware Security Modules</a:t>
            </a:r>
          </a:p>
          <a:p>
            <a:pPr lvl="1"/>
            <a:r>
              <a:rPr lang="en-US" dirty="0"/>
              <a:t>Authentication Tokens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09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TPMv2.0 Roots of Trust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Elements that must be trusted: malice is not detectable</a:t>
            </a:r>
          </a:p>
          <a:p>
            <a:pPr lvl="1"/>
            <a:r>
              <a:rPr lang="en-US" dirty="0"/>
              <a:t>Measurement (RTM)</a:t>
            </a:r>
          </a:p>
          <a:p>
            <a:pPr lvl="2"/>
            <a:r>
              <a:rPr lang="en-US" dirty="0"/>
              <a:t>Integrity relevant information (of CPU)</a:t>
            </a:r>
          </a:p>
          <a:p>
            <a:pPr lvl="2"/>
            <a:r>
              <a:rPr lang="en-US" dirty="0"/>
              <a:t>Core Roots of Trust or Measurement is the first set of instructions executed by the CPU when a new trust chain is established (reset)</a:t>
            </a:r>
          </a:p>
          <a:p>
            <a:pPr lvl="2"/>
            <a:r>
              <a:rPr lang="en-US" dirty="0"/>
              <a:t>These instructions send identity values to RTS</a:t>
            </a:r>
          </a:p>
          <a:p>
            <a:pPr lvl="1"/>
            <a:r>
              <a:rPr lang="en-US" dirty="0"/>
              <a:t>Storage (RTS)</a:t>
            </a:r>
          </a:p>
          <a:p>
            <a:pPr lvl="2"/>
            <a:r>
              <a:rPr lang="en-US" dirty="0"/>
              <a:t>Shielded TPM memory (e.g., keys)</a:t>
            </a:r>
          </a:p>
          <a:p>
            <a:pPr lvl="1"/>
            <a:r>
              <a:rPr lang="en-US" dirty="0"/>
              <a:t>Reporting (RTR)</a:t>
            </a:r>
          </a:p>
          <a:p>
            <a:pPr lvl="2"/>
            <a:r>
              <a:rPr lang="en-US" dirty="0"/>
              <a:t>Reports on RTS contents, i.e., signature over TPM contents</a:t>
            </a:r>
          </a:p>
          <a:p>
            <a:pPr lvl="3"/>
            <a:r>
              <a:rPr lang="en-US" dirty="0"/>
              <a:t>PCR: Platform Configuration Registers (Quote)</a:t>
            </a:r>
          </a:p>
          <a:p>
            <a:pPr lvl="3"/>
            <a:r>
              <a:rPr lang="en-US" dirty="0"/>
              <a:t>Audit logs</a:t>
            </a:r>
          </a:p>
          <a:p>
            <a:pPr lvl="3"/>
            <a:r>
              <a:rPr lang="en-US" dirty="0"/>
              <a:t>Key properties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468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TPMv2.0 Primary Seeds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Large random value stored persistently in the TPM</a:t>
            </a:r>
          </a:p>
          <a:p>
            <a:pPr lvl="1"/>
            <a:r>
              <a:rPr lang="en-US" dirty="0"/>
              <a:t>Used to generate keys, seeds, and proof values</a:t>
            </a:r>
          </a:p>
          <a:p>
            <a:pPr lvl="1"/>
            <a:r>
              <a:rPr lang="en-US" dirty="0"/>
              <a:t>Object Value = KDF(Primary Seed, Parameters)</a:t>
            </a:r>
          </a:p>
          <a:p>
            <a:r>
              <a:rPr lang="en-US" dirty="0"/>
              <a:t>EPS: Endorsement Primary Seed</a:t>
            </a:r>
          </a:p>
          <a:p>
            <a:pPr lvl="1"/>
            <a:r>
              <a:rPr lang="en-US" dirty="0"/>
              <a:t>Generate Endorsement Keys (EK) – RTR Identity</a:t>
            </a:r>
          </a:p>
          <a:p>
            <a:r>
              <a:rPr lang="en-US" dirty="0"/>
              <a:t>PPS: Platform Primary Seed</a:t>
            </a:r>
          </a:p>
          <a:p>
            <a:pPr lvl="1"/>
            <a:r>
              <a:rPr lang="en-US" dirty="0"/>
              <a:t>Hierarchy controlled by platform firmware (not OS)</a:t>
            </a:r>
          </a:p>
          <a:p>
            <a:r>
              <a:rPr lang="en-US" dirty="0"/>
              <a:t>SPS: Storage Primary Seed</a:t>
            </a:r>
          </a:p>
          <a:p>
            <a:pPr lvl="1"/>
            <a:r>
              <a:rPr lang="en-US" dirty="0"/>
              <a:t>Hierarchies controlled by the platform owner</a:t>
            </a:r>
          </a:p>
          <a:p>
            <a:pPr lvl="1"/>
            <a:r>
              <a:rPr lang="en-US" dirty="0"/>
              <a:t>Generates Storage Root Keys (SRK) for OS/App use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750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TPM v2.0 Crypto Subsystem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Hash functions and HMAC</a:t>
            </a:r>
          </a:p>
          <a:p>
            <a:r>
              <a:rPr lang="en-US" dirty="0"/>
              <a:t>Asymmetric encryption and decryption</a:t>
            </a:r>
          </a:p>
          <a:p>
            <a:r>
              <a:rPr lang="en-US" dirty="0"/>
              <a:t>Asymmetric signing and signature verification</a:t>
            </a:r>
          </a:p>
          <a:p>
            <a:r>
              <a:rPr lang="en-US" dirty="0"/>
              <a:t>Symmetric encryption and decryption</a:t>
            </a:r>
          </a:p>
          <a:p>
            <a:pPr lvl="1"/>
            <a:r>
              <a:rPr lang="en-US" dirty="0"/>
              <a:t>CTR, OFB, CBC, CFB, ECB</a:t>
            </a:r>
          </a:p>
          <a:p>
            <a:r>
              <a:rPr lang="en-US" dirty="0"/>
              <a:t>Key generation</a:t>
            </a:r>
          </a:p>
          <a:p>
            <a:pPr lvl="1"/>
            <a:r>
              <a:rPr lang="en-US" dirty="0"/>
              <a:t>Key generation from the RNG</a:t>
            </a:r>
          </a:p>
          <a:p>
            <a:pPr lvl="1"/>
            <a:r>
              <a:rPr lang="en-US" dirty="0"/>
              <a:t>Primary Key derivation from a seed with a KDF</a:t>
            </a:r>
          </a:p>
          <a:p>
            <a:r>
              <a:rPr lang="en-US" dirty="0"/>
              <a:t>RNG</a:t>
            </a:r>
          </a:p>
          <a:p>
            <a:r>
              <a:rPr lang="en-US" dirty="0"/>
              <a:t>KDF</a:t>
            </a:r>
          </a:p>
          <a:p>
            <a:pPr lvl="1"/>
            <a:r>
              <a:rPr lang="en-US" dirty="0"/>
              <a:t>Hash-based (SP800-108 and SP800-56A)</a:t>
            </a:r>
          </a:p>
          <a:p>
            <a:pPr lvl="1"/>
            <a:r>
              <a:rPr lang="en-US" dirty="0"/>
              <a:t>HMAC as the PRF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765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TPM RNG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RNG consists of</a:t>
            </a:r>
          </a:p>
          <a:p>
            <a:pPr lvl="1"/>
            <a:r>
              <a:rPr lang="en-US" dirty="0"/>
              <a:t>Entropy source and collector</a:t>
            </a:r>
          </a:p>
          <a:p>
            <a:pPr lvl="2"/>
            <a:r>
              <a:rPr lang="en-US" dirty="0"/>
              <a:t>Collects entropy and removes bias</a:t>
            </a:r>
          </a:p>
          <a:p>
            <a:pPr lvl="2"/>
            <a:r>
              <a:rPr lang="en-US" dirty="0"/>
              <a:t>Collected entropy is used to update the state register</a:t>
            </a:r>
          </a:p>
          <a:p>
            <a:pPr lvl="1"/>
            <a:r>
              <a:rPr lang="en-US" dirty="0"/>
              <a:t>State register</a:t>
            </a:r>
          </a:p>
          <a:p>
            <a:pPr lvl="2"/>
            <a:r>
              <a:rPr lang="en-US" dirty="0"/>
              <a:t>Input value to the mixing function</a:t>
            </a:r>
          </a:p>
          <a:p>
            <a:pPr lvl="1"/>
            <a:r>
              <a:rPr lang="en-US" dirty="0"/>
              <a:t>Mixing function (e.g., a hash function)</a:t>
            </a:r>
          </a:p>
          <a:p>
            <a:pPr lvl="2"/>
            <a:r>
              <a:rPr lang="en-US" dirty="0"/>
              <a:t>Typically implemented as a PRNG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667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TPM RNG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81200" y="2286000"/>
            <a:ext cx="5067300" cy="3352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800" dirty="0">
                <a:latin typeface="+mj-lt"/>
              </a:rPr>
              <a:t>RNG</a:t>
            </a:r>
          </a:p>
        </p:txBody>
      </p:sp>
      <p:sp>
        <p:nvSpPr>
          <p:cNvPr id="9" name="Rectangle 8"/>
          <p:cNvSpPr/>
          <p:nvPr/>
        </p:nvSpPr>
        <p:spPr>
          <a:xfrm>
            <a:off x="3162300" y="2590800"/>
            <a:ext cx="3733800" cy="2514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800" dirty="0">
                <a:latin typeface="+mj-lt"/>
              </a:rPr>
              <a:t>DRBG</a:t>
            </a:r>
          </a:p>
        </p:txBody>
      </p:sp>
      <p:sp>
        <p:nvSpPr>
          <p:cNvPr id="8" name="Rectangle 7"/>
          <p:cNvSpPr/>
          <p:nvPr/>
        </p:nvSpPr>
        <p:spPr>
          <a:xfrm>
            <a:off x="4305300" y="2759074"/>
            <a:ext cx="2438400" cy="1508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800" dirty="0">
                <a:latin typeface="+mj-lt"/>
              </a:rPr>
              <a:t>TPM2_StirRandom()</a:t>
            </a:r>
          </a:p>
        </p:txBody>
      </p:sp>
      <p:sp>
        <p:nvSpPr>
          <p:cNvPr id="7" name="Rectangle 6"/>
          <p:cNvSpPr/>
          <p:nvPr/>
        </p:nvSpPr>
        <p:spPr>
          <a:xfrm>
            <a:off x="5372100" y="2958719"/>
            <a:ext cx="1219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+mj-lt"/>
              </a:rPr>
              <a:t>Entropy Source</a:t>
            </a:r>
          </a:p>
        </p:txBody>
      </p:sp>
      <p:sp>
        <p:nvSpPr>
          <p:cNvPr id="14" name="Arrow: Right 13"/>
          <p:cNvSpPr/>
          <p:nvPr/>
        </p:nvSpPr>
        <p:spPr>
          <a:xfrm rot="10800000" flipV="1">
            <a:off x="3924300" y="3598313"/>
            <a:ext cx="838200" cy="22859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Entropy</a:t>
            </a:r>
          </a:p>
        </p:txBody>
      </p:sp>
      <p:sp>
        <p:nvSpPr>
          <p:cNvPr id="15" name="Arrow: Right 14"/>
          <p:cNvSpPr/>
          <p:nvPr/>
        </p:nvSpPr>
        <p:spPr>
          <a:xfrm rot="10800000" flipV="1">
            <a:off x="2667001" y="4226152"/>
            <a:ext cx="914400" cy="23103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Random Bits</a:t>
            </a:r>
          </a:p>
        </p:txBody>
      </p:sp>
      <p:sp>
        <p:nvSpPr>
          <p:cNvPr id="16" name="Arrow: Right 15"/>
          <p:cNvSpPr/>
          <p:nvPr/>
        </p:nvSpPr>
        <p:spPr>
          <a:xfrm rot="10800000" flipV="1">
            <a:off x="1371600" y="4724400"/>
            <a:ext cx="952500" cy="2286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Random Numbers</a:t>
            </a:r>
          </a:p>
        </p:txBody>
      </p:sp>
    </p:spTree>
    <p:extLst>
      <p:ext uri="{BB962C8B-B14F-4D97-AF65-F5344CB8AC3E}">
        <p14:creationId xmlns:p14="http://schemas.microsoft.com/office/powerpoint/2010/main" val="1235746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TPM Key Features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35480"/>
            <a:ext cx="8686800" cy="4389120"/>
          </a:xfrm>
        </p:spPr>
        <p:txBody>
          <a:bodyPr>
            <a:normAutofit fontScale="92500"/>
          </a:bodyPr>
          <a:lstStyle/>
          <a:p>
            <a:r>
              <a:rPr lang="en-US" dirty="0"/>
              <a:t>Platform measurements</a:t>
            </a:r>
          </a:p>
          <a:p>
            <a:pPr lvl="1"/>
            <a:r>
              <a:rPr lang="en-US" dirty="0"/>
              <a:t>TPM can </a:t>
            </a:r>
            <a:r>
              <a:rPr lang="en-US" i="1" dirty="0"/>
              <a:t>measure</a:t>
            </a:r>
            <a:r>
              <a:rPr lang="en-US" dirty="0"/>
              <a:t> instruction sequences &amp; store the results in </a:t>
            </a:r>
            <a:r>
              <a:rPr lang="en-US" i="1" dirty="0"/>
              <a:t>Platform Configuration Registers</a:t>
            </a:r>
            <a:r>
              <a:rPr lang="en-US" dirty="0"/>
              <a:t> (PCRs)</a:t>
            </a:r>
          </a:p>
          <a:p>
            <a:r>
              <a:rPr lang="en-US" dirty="0"/>
              <a:t>Encryption</a:t>
            </a:r>
          </a:p>
          <a:p>
            <a:pPr lvl="1"/>
            <a:r>
              <a:rPr lang="en-US" dirty="0"/>
              <a:t>TPM can encrypt arbitrary data using TPM keys, or keys protected by TPM keys</a:t>
            </a:r>
          </a:p>
          <a:p>
            <a:r>
              <a:rPr lang="en-US" dirty="0"/>
              <a:t>Sealed Storage</a:t>
            </a:r>
          </a:p>
          <a:p>
            <a:pPr lvl="1"/>
            <a:r>
              <a:rPr lang="en-US" dirty="0"/>
              <a:t>TPM can encrypt arbitrary data, using TPM keys or keys protected by TPM keys and </a:t>
            </a:r>
            <a:r>
              <a:rPr lang="en-US" i="1" dirty="0"/>
              <a:t>under a set of PCR values</a:t>
            </a:r>
            <a:endParaRPr lang="en-US" dirty="0"/>
          </a:p>
          <a:p>
            <a:pPr lvl="1"/>
            <a:r>
              <a:rPr lang="en-US" dirty="0"/>
              <a:t>Data can only be decrypted later under the same PCR configuration </a:t>
            </a:r>
          </a:p>
          <a:p>
            <a:r>
              <a:rPr lang="en-US" dirty="0"/>
              <a:t>Attestation (more later)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29, 2016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70D0-9987-4888-A869-A0921DF5473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38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Sealed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Sealed Storage useful?</a:t>
            </a:r>
          </a:p>
          <a:p>
            <a:r>
              <a:rPr lang="en-US" dirty="0"/>
              <a:t>Provides a mechanism for defending against boot-time attacks</a:t>
            </a:r>
          </a:p>
          <a:p>
            <a:r>
              <a:rPr lang="en-US" dirty="0"/>
              <a:t>Sealed Storage lets a TPM </a:t>
            </a:r>
            <a:r>
              <a:rPr lang="en-US" i="1" dirty="0"/>
              <a:t>encrypt</a:t>
            </a:r>
            <a:r>
              <a:rPr lang="en-US" dirty="0"/>
              <a:t> data to a specific set (or subset) of PCR values</a:t>
            </a:r>
          </a:p>
          <a:p>
            <a:r>
              <a:rPr lang="en-US" dirty="0"/>
              <a:t>Example: Full Volume Encryption (FVE)</a:t>
            </a:r>
          </a:p>
          <a:p>
            <a:pPr lvl="1"/>
            <a:r>
              <a:rPr lang="en-US" dirty="0" err="1"/>
              <a:t>BitLocker</a:t>
            </a:r>
            <a:r>
              <a:rPr lang="en-US" dirty="0"/>
              <a:t>™ Drive Encryption on Windows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405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/>
          <a:lstStyle/>
          <a:p>
            <a:r>
              <a:rPr lang="en-US" dirty="0"/>
              <a:t>Booting w/ TPM measurements</a:t>
            </a:r>
          </a:p>
        </p:txBody>
      </p:sp>
      <p:graphicFrame>
        <p:nvGraphicFramePr>
          <p:cNvPr id="57347" name="Object 3"/>
          <p:cNvGraphicFramePr>
            <a:graphicFrameLocks noGrp="1" noChangeAspect="1"/>
          </p:cNvGraphicFramePr>
          <p:nvPr>
            <p:ph sz="half" idx="4294967295"/>
            <p:extLst/>
          </p:nvPr>
        </p:nvGraphicFramePr>
        <p:xfrm>
          <a:off x="228600" y="1909762"/>
          <a:ext cx="8720137" cy="456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Visio" r:id="rId4" imgW="12554065" imgH="6394399" progId="Visio.Drawing.11">
                  <p:embed/>
                </p:oleObj>
              </mc:Choice>
              <mc:Fallback>
                <p:oleObj name="Visio" r:id="rId4" imgW="12554065" imgH="6394399" progId="Visio.Drawing.11">
                  <p:embed/>
                  <p:pic>
                    <p:nvPicPr>
                      <p:cNvPr id="573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909762"/>
                        <a:ext cx="8720137" cy="456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 cap="flat" cmpd="sng" algn="ctr">
                            <a:solidFill>
                              <a:srgbClr val="FFFFFF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29,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36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Boot with TPM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does the public key trust come from?</a:t>
            </a:r>
          </a:p>
          <a:p>
            <a:pPr lvl="1"/>
            <a:r>
              <a:rPr lang="en-US" dirty="0"/>
              <a:t>Databases</a:t>
            </a:r>
          </a:p>
          <a:p>
            <a:pPr lvl="2"/>
            <a:r>
              <a:rPr lang="en-US" dirty="0"/>
              <a:t>Signature Database and Revoked Signature Database</a:t>
            </a:r>
          </a:p>
          <a:p>
            <a:pPr lvl="3"/>
            <a:r>
              <a:rPr lang="en-US" dirty="0"/>
              <a:t>Signers or image hashes (UEFI app/driver, OS Loader)</a:t>
            </a:r>
          </a:p>
          <a:p>
            <a:pPr lvl="2"/>
            <a:r>
              <a:rPr lang="en-US" dirty="0"/>
              <a:t>Key Enrollment Key database</a:t>
            </a:r>
          </a:p>
          <a:p>
            <a:pPr lvl="3"/>
            <a:r>
              <a:rPr lang="en-US" dirty="0"/>
              <a:t>Database of signing keys to update the signature databases</a:t>
            </a:r>
          </a:p>
          <a:p>
            <a:r>
              <a:rPr lang="en-US" dirty="0"/>
              <a:t>Boot Sequence</a:t>
            </a:r>
          </a:p>
          <a:p>
            <a:pPr lvl="1"/>
            <a:r>
              <a:rPr lang="en-US" dirty="0"/>
              <a:t>Boot manager </a:t>
            </a:r>
            <a:r>
              <a:rPr lang="en-US" dirty="0">
                <a:sym typeface="Wingdings" panose="05000000000000000000" pitchFamily="2" charset="2"/>
              </a:rPr>
              <a:t> Anti-Malware  Kernel Drivers  Initialize User Mode processes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952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76275"/>
            <a:ext cx="8393113" cy="695325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Disk Layout And Key Storage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3303" y="1616075"/>
            <a:ext cx="4117975" cy="1990725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itchFamily="2" charset="2"/>
              <a:buNone/>
            </a:pPr>
            <a:r>
              <a:rPr lang="en-US" sz="1800" dirty="0">
                <a:solidFill>
                  <a:schemeClr val="accent1"/>
                </a:solidFill>
                <a:latin typeface="+mj-lt"/>
              </a:rPr>
              <a:t>OS Volume</a:t>
            </a:r>
            <a:r>
              <a:rPr lang="en-US" sz="1800" dirty="0">
                <a:latin typeface="+mj-lt"/>
              </a:rPr>
              <a:t> Contains</a:t>
            </a:r>
          </a:p>
          <a:p>
            <a:pPr marL="285750" indent="-285750"/>
            <a:r>
              <a:rPr lang="en-US" sz="1800" dirty="0">
                <a:latin typeface="+mj-lt"/>
              </a:rPr>
              <a:t>Encrypted OS</a:t>
            </a:r>
          </a:p>
          <a:p>
            <a:pPr marL="285750" indent="-285750"/>
            <a:r>
              <a:rPr lang="en-US" sz="1800" dirty="0">
                <a:latin typeface="+mj-lt"/>
              </a:rPr>
              <a:t>Encrypted Page File</a:t>
            </a:r>
          </a:p>
          <a:p>
            <a:pPr marL="285750" indent="-285750"/>
            <a:r>
              <a:rPr lang="en-US" sz="1800" dirty="0">
                <a:latin typeface="+mj-lt"/>
              </a:rPr>
              <a:t>Encrypted Temp Files</a:t>
            </a:r>
          </a:p>
          <a:p>
            <a:pPr marL="285750" indent="-285750"/>
            <a:r>
              <a:rPr lang="en-US" sz="1800" dirty="0">
                <a:latin typeface="+mj-lt"/>
              </a:rPr>
              <a:t>Encrypted Data</a:t>
            </a:r>
          </a:p>
          <a:p>
            <a:pPr marL="285750" indent="-285750"/>
            <a:r>
              <a:rPr lang="en-US" sz="1800" dirty="0">
                <a:latin typeface="+mj-lt"/>
              </a:rPr>
              <a:t>Encrypted Hibernation File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1375" y="1420813"/>
            <a:ext cx="4117975" cy="2498785"/>
          </a:xfrm>
        </p:spPr>
        <p:txBody>
          <a:bodyPr>
            <a:noAutofit/>
          </a:bodyPr>
          <a:lstStyle/>
          <a:p>
            <a:pPr marL="292100" indent="-292100">
              <a:buFont typeface="Wingdings" pitchFamily="2" charset="2"/>
              <a:buNone/>
            </a:pPr>
            <a:r>
              <a:rPr lang="en-US" sz="1800" i="1" dirty="0">
                <a:solidFill>
                  <a:schemeClr val="accent1"/>
                </a:solidFill>
                <a:latin typeface="+mj-lt"/>
              </a:rPr>
              <a:t>Where’s the Encryption Key?</a:t>
            </a:r>
          </a:p>
          <a:p>
            <a:pPr marL="292100" indent="-292100">
              <a:buFont typeface="Wingdings" pitchFamily="2" charset="2"/>
              <a:buAutoNum type="arabicPeriod"/>
            </a:pPr>
            <a:r>
              <a:rPr lang="en-US" sz="1800" dirty="0">
                <a:solidFill>
                  <a:schemeClr val="accent1"/>
                </a:solidFill>
                <a:latin typeface="+mj-lt"/>
              </a:rPr>
              <a:t>SRK</a:t>
            </a:r>
            <a:r>
              <a:rPr lang="en-US" sz="1800" dirty="0">
                <a:latin typeface="+mj-lt"/>
              </a:rPr>
              <a:t> (Storage Root Key)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contained in TPM </a:t>
            </a:r>
          </a:p>
          <a:p>
            <a:pPr marL="292100" indent="-292100">
              <a:buFont typeface="Wingdings" pitchFamily="2" charset="2"/>
              <a:buAutoNum type="arabicPeriod"/>
            </a:pPr>
            <a:r>
              <a:rPr lang="en-US" sz="1800" dirty="0">
                <a:solidFill>
                  <a:schemeClr val="accent1"/>
                </a:solidFill>
                <a:latin typeface="+mj-lt"/>
              </a:rPr>
              <a:t>SRK</a:t>
            </a:r>
            <a:r>
              <a:rPr lang="en-US" sz="1800" dirty="0">
                <a:latin typeface="+mj-lt"/>
              </a:rPr>
              <a:t> encrypts 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FVEK</a:t>
            </a:r>
            <a:r>
              <a:rPr lang="en-US" sz="1800" dirty="0">
                <a:latin typeface="+mj-lt"/>
              </a:rPr>
              <a:t> (Full Volume Encryption Key) protected by TPM/PIN/USB Storage Device</a:t>
            </a:r>
          </a:p>
          <a:p>
            <a:pPr marL="292100" indent="-292100">
              <a:buFont typeface="Wingdings" pitchFamily="2" charset="2"/>
              <a:buAutoNum type="arabicPeriod"/>
            </a:pPr>
            <a:r>
              <a:rPr lang="en-US" sz="1800" dirty="0">
                <a:solidFill>
                  <a:schemeClr val="accent1"/>
                </a:solidFill>
                <a:latin typeface="+mj-lt"/>
              </a:rPr>
              <a:t>FVEK</a:t>
            </a:r>
            <a:r>
              <a:rPr lang="en-US" sz="1800" dirty="0">
                <a:latin typeface="+mj-lt"/>
              </a:rPr>
              <a:t> stored (encrypted by 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SRK</a:t>
            </a:r>
            <a:r>
              <a:rPr lang="en-US" sz="1800" dirty="0">
                <a:latin typeface="+mj-lt"/>
              </a:rPr>
              <a:t>) on hard drive in the 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OS Volume</a:t>
            </a:r>
          </a:p>
        </p:txBody>
      </p:sp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387350" y="4086225"/>
          <a:ext cx="3216275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0" name="Chart" r:id="rId4" imgW="5152976" imgH="4067322" progId="MSGraph.Chart.8">
                  <p:embed followColorScheme="full"/>
                </p:oleObj>
              </mc:Choice>
              <mc:Fallback>
                <p:oleObj name="Chart" r:id="rId4" imgW="5152976" imgH="4067322" progId="MSGraph.Chart.8">
                  <p:embed followColorScheme="full"/>
                  <p:pic>
                    <p:nvPicPr>
                      <p:cNvPr id="583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4086225"/>
                        <a:ext cx="3216275" cy="2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574925" y="5248275"/>
            <a:ext cx="6379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+mj-lt"/>
              </a:rPr>
              <a:t>System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130167" y="4667396"/>
            <a:ext cx="1553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+mj-lt"/>
              </a:rPr>
              <a:t>OS Volume</a:t>
            </a:r>
          </a:p>
        </p:txBody>
      </p:sp>
      <p:pic>
        <p:nvPicPr>
          <p:cNvPr id="58376" name="Picture 8" descr="top curving arrow teal pin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4129088"/>
            <a:ext cx="4343400" cy="10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7" name="Picture 9" descr="secure lock and ke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054475"/>
            <a:ext cx="581025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3632200" y="5527675"/>
            <a:ext cx="3657600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50000">
                      <a:schemeClr val="hlink">
                        <a:gamma/>
                        <a:tint val="53725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600" dirty="0">
                <a:solidFill>
                  <a:schemeClr val="accent1"/>
                </a:solidFill>
                <a:latin typeface="+mj-lt"/>
              </a:rPr>
              <a:t>System Volume</a:t>
            </a:r>
            <a:r>
              <a:rPr lang="en-US" sz="1600" dirty="0">
                <a:latin typeface="+mj-lt"/>
              </a:rPr>
              <a:t> Contains:</a:t>
            </a:r>
          </a:p>
          <a:p>
            <a:pPr>
              <a:spcBef>
                <a:spcPct val="10000"/>
              </a:spcBef>
            </a:pPr>
            <a:r>
              <a:rPr lang="en-US" sz="1600" dirty="0">
                <a:latin typeface="+mj-lt"/>
              </a:rPr>
              <a:t>MBR, Boot manager, Boot Utilities</a:t>
            </a:r>
          </a:p>
          <a:p>
            <a:pPr>
              <a:spcBef>
                <a:spcPct val="10000"/>
              </a:spcBef>
            </a:pPr>
            <a:r>
              <a:rPr lang="en-US" sz="1600" dirty="0">
                <a:latin typeface="+mj-lt"/>
              </a:rPr>
              <a:t>(Unencrypted, small)</a:t>
            </a:r>
          </a:p>
        </p:txBody>
      </p:sp>
      <p:grpSp>
        <p:nvGrpSpPr>
          <p:cNvPr id="58379" name="Group 11"/>
          <p:cNvGrpSpPr>
            <a:grpSpLocks/>
          </p:cNvGrpSpPr>
          <p:nvPr/>
        </p:nvGrpSpPr>
        <p:grpSpPr bwMode="auto">
          <a:xfrm>
            <a:off x="7129463" y="4433888"/>
            <a:ext cx="1087437" cy="488950"/>
            <a:chOff x="4272" y="2285"/>
            <a:chExt cx="912" cy="869"/>
          </a:xfrm>
        </p:grpSpPr>
        <p:graphicFrame>
          <p:nvGraphicFramePr>
            <p:cNvPr id="58380" name="Object 12"/>
            <p:cNvGraphicFramePr>
              <a:graphicFrameLocks noChangeAspect="1"/>
            </p:cNvGraphicFramePr>
            <p:nvPr/>
          </p:nvGraphicFramePr>
          <p:xfrm>
            <a:off x="4272" y="2285"/>
            <a:ext cx="912" cy="8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1" name="Visio" r:id="rId8" imgW="437434" imgH="416966" progId="Visio.Drawing.11">
                    <p:embed/>
                  </p:oleObj>
                </mc:Choice>
                <mc:Fallback>
                  <p:oleObj name="Visio" r:id="rId8" imgW="437434" imgH="416966" progId="Visio.Drawing.11">
                    <p:embed/>
                    <p:pic>
                      <p:nvPicPr>
                        <p:cNvPr id="5838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2285"/>
                          <a:ext cx="912" cy="8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2700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8381" name="Picture 13" descr="secure ke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496"/>
              <a:ext cx="306" cy="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382" name="Oval 14"/>
          <p:cNvSpPr>
            <a:spLocks noChangeArrowheads="1"/>
          </p:cNvSpPr>
          <p:nvPr/>
        </p:nvSpPr>
        <p:spPr bwMode="auto">
          <a:xfrm>
            <a:off x="2959100" y="4373563"/>
            <a:ext cx="228600" cy="228600"/>
          </a:xfrm>
          <a:prstGeom prst="ellipse">
            <a:avLst/>
          </a:prstGeom>
          <a:gradFill rotWithShape="1">
            <a:gsLst>
              <a:gs pos="0">
                <a:srgbClr val="66CC66"/>
              </a:gs>
              <a:gs pos="50000">
                <a:srgbClr val="66CC66">
                  <a:gamma/>
                  <a:tint val="53725"/>
                  <a:invGamma/>
                </a:srgbClr>
              </a:gs>
              <a:gs pos="100000">
                <a:srgbClr val="66CC66"/>
              </a:gs>
            </a:gsLst>
            <a:lin ang="2700000" scaled="1"/>
          </a:gradFill>
          <a:ln w="31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58383" name="Oval 15"/>
          <p:cNvSpPr>
            <a:spLocks noChangeArrowheads="1"/>
          </p:cNvSpPr>
          <p:nvPr/>
        </p:nvSpPr>
        <p:spPr bwMode="auto">
          <a:xfrm>
            <a:off x="4824413" y="5006975"/>
            <a:ext cx="228600" cy="228600"/>
          </a:xfrm>
          <a:prstGeom prst="ellipse">
            <a:avLst/>
          </a:prstGeom>
          <a:gradFill rotWithShape="1">
            <a:gsLst>
              <a:gs pos="0">
                <a:srgbClr val="66CC66"/>
              </a:gs>
              <a:gs pos="50000">
                <a:srgbClr val="66CC66">
                  <a:gamma/>
                  <a:tint val="53725"/>
                  <a:invGamma/>
                </a:srgbClr>
              </a:gs>
              <a:gs pos="100000">
                <a:srgbClr val="66CC66"/>
              </a:gs>
            </a:gsLst>
            <a:lin ang="2700000" scaled="1"/>
          </a:gradFill>
          <a:ln w="31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5049838" y="4937125"/>
            <a:ext cx="8032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latin typeface="+mj-lt"/>
              </a:rPr>
              <a:t>FVEK</a:t>
            </a:r>
            <a:endParaRPr lang="en-US" dirty="0">
              <a:latin typeface="+mj-lt"/>
            </a:endParaRPr>
          </a:p>
        </p:txBody>
      </p:sp>
      <p:sp>
        <p:nvSpPr>
          <p:cNvPr id="58385" name="Oval 17"/>
          <p:cNvSpPr>
            <a:spLocks noChangeArrowheads="1"/>
          </p:cNvSpPr>
          <p:nvPr/>
        </p:nvSpPr>
        <p:spPr bwMode="auto">
          <a:xfrm>
            <a:off x="7278688" y="5006975"/>
            <a:ext cx="228600" cy="228600"/>
          </a:xfrm>
          <a:prstGeom prst="ellipse">
            <a:avLst/>
          </a:prstGeom>
          <a:gradFill rotWithShape="1">
            <a:gsLst>
              <a:gs pos="0">
                <a:srgbClr val="66CC66"/>
              </a:gs>
              <a:gs pos="50000">
                <a:srgbClr val="66CC66">
                  <a:gamma/>
                  <a:tint val="53725"/>
                  <a:invGamma/>
                </a:srgbClr>
              </a:gs>
              <a:gs pos="100000">
                <a:srgbClr val="66CC66"/>
              </a:gs>
            </a:gsLst>
            <a:lin ang="2700000" scaled="1"/>
          </a:gradFill>
          <a:ln w="31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7500938" y="4938713"/>
            <a:ext cx="12049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+mj-lt"/>
              </a:rPr>
              <a:t>SRK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29, 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26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67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76600"/>
            <a:ext cx="456402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29,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3</a:t>
            </a:fld>
            <a:endParaRPr lang="en-US"/>
          </a:p>
        </p:txBody>
      </p:sp>
      <p:pic>
        <p:nvPicPr>
          <p:cNvPr id="3074" name="Picture 2" descr="https://upload.wikimedia.org/wikipedia/commons/1/1b/Img-card-topology-fro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1981200"/>
            <a:ext cx="4114800" cy="298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mvco.com/userfiles/chip-card-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924" y="741115"/>
            <a:ext cx="3561756" cy="226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5763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TPM Attestation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Attestation is an authentication technology</a:t>
            </a:r>
          </a:p>
          <a:p>
            <a:pPr lvl="1"/>
            <a:r>
              <a:rPr lang="en-US" dirty="0"/>
              <a:t>But more than “simple signing”</a:t>
            </a:r>
          </a:p>
          <a:p>
            <a:r>
              <a:rPr lang="en-US" dirty="0"/>
              <a:t>Attestation allows a TPM to </a:t>
            </a:r>
            <a:r>
              <a:rPr lang="en-US" i="1" dirty="0"/>
              <a:t>sign </a:t>
            </a:r>
            <a:r>
              <a:rPr lang="en-US" dirty="0"/>
              <a:t>data and a set (or subset) of the current PCR values</a:t>
            </a:r>
          </a:p>
          <a:p>
            <a:pPr lvl="1"/>
            <a:r>
              <a:rPr lang="en-US" dirty="0"/>
              <a:t>TPM </a:t>
            </a:r>
            <a:r>
              <a:rPr lang="en-US" i="1" dirty="0"/>
              <a:t>attests</a:t>
            </a:r>
            <a:r>
              <a:rPr lang="en-US" dirty="0"/>
              <a:t> to a certain software configuration</a:t>
            </a:r>
          </a:p>
          <a:p>
            <a:pPr lvl="1"/>
            <a:r>
              <a:rPr lang="en-US" dirty="0"/>
              <a:t>whatever was </a:t>
            </a:r>
            <a:r>
              <a:rPr lang="en-US" i="1" dirty="0"/>
              <a:t>measured</a:t>
            </a:r>
            <a:r>
              <a:rPr lang="en-US" dirty="0"/>
              <a:t> into those PCR registers is part of its digital signature</a:t>
            </a:r>
          </a:p>
          <a:p>
            <a:pPr lvl="1"/>
            <a:r>
              <a:rPr lang="en-US" dirty="0"/>
              <a:t>Quoting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29, 2016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55B9-ED24-4627-9179-0EC8CFEBF02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88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94" y="533400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/>
              <a:t>TPM Attestation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5024089"/>
              </p:ext>
            </p:extLst>
          </p:nvPr>
        </p:nvGraphicFramePr>
        <p:xfrm>
          <a:off x="457200" y="1447800"/>
          <a:ext cx="8229600" cy="4776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1980327362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1765360316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Attestation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Attests to 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70976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Endorsement Certificate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Genuine TPM,</a:t>
                      </a:r>
                      <a:r>
                        <a:rPr lang="en-US" baseline="0" dirty="0">
                          <a:latin typeface="+mj-lt"/>
                        </a:rPr>
                        <a:t> TPM specification compliance. Asymmetric key embedded in a TPM and a vouching credential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63707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Platform</a:t>
                      </a:r>
                      <a:r>
                        <a:rPr lang="en-US" baseline="0" dirty="0">
                          <a:latin typeface="+mj-lt"/>
                        </a:rPr>
                        <a:t> Certificate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Contains a Root of Trust</a:t>
                      </a:r>
                      <a:r>
                        <a:rPr lang="en-US" baseline="0" dirty="0">
                          <a:latin typeface="+mj-lt"/>
                        </a:rPr>
                        <a:t> for Measurement, genuine TPM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42867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Attestation Ke</a:t>
                      </a:r>
                      <a:r>
                        <a:rPr lang="en-US" baseline="0" dirty="0">
                          <a:latin typeface="+mj-lt"/>
                        </a:rPr>
                        <a:t>y Certificate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An</a:t>
                      </a:r>
                      <a:r>
                        <a:rPr lang="en-US" baseline="0" dirty="0">
                          <a:latin typeface="+mj-lt"/>
                        </a:rPr>
                        <a:t> asymmetric key pair protected in a genuine, but unidentified, TPM</a:t>
                      </a:r>
                    </a:p>
                    <a:p>
                      <a:r>
                        <a:rPr lang="en-US" baseline="0" dirty="0">
                          <a:latin typeface="+mj-lt"/>
                        </a:rPr>
                        <a:t>Typically relies on Endorsement and Platform Certificates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86216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Key Attestation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Platform attestation</a:t>
                      </a:r>
                      <a:r>
                        <a:rPr lang="en-US" baseline="0" dirty="0">
                          <a:latin typeface="+mj-lt"/>
                        </a:rPr>
                        <a:t> to vouch for a TPM asymmetric key using an attestation key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517744"/>
                  </a:ext>
                </a:extLst>
              </a:tr>
              <a:tr h="1027541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Quote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Measurement to vouch for a software/firmware state, typically over a PCR using an attestation-key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517021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37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TPM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has a difficult time understanding the TPM controls</a:t>
            </a:r>
          </a:p>
          <a:p>
            <a:pPr lvl="2"/>
            <a:r>
              <a:rPr lang="en-US" dirty="0"/>
              <a:t>What is the difference between TPM enable and activate?</a:t>
            </a:r>
          </a:p>
          <a:p>
            <a:r>
              <a:rPr lang="en-US" dirty="0"/>
              <a:t>Security and privacy functions use the same controls</a:t>
            </a:r>
          </a:p>
          <a:p>
            <a:pPr lvl="2"/>
            <a:r>
              <a:rPr lang="en-US" dirty="0"/>
              <a:t>Need to take ownership of TPM to use the Storage Root Key but that also enables Endorsement Key operations which are privacy sensitive.</a:t>
            </a:r>
          </a:p>
          <a:p>
            <a:r>
              <a:rPr lang="en-US" dirty="0"/>
              <a:t>PCR sealing model is brittle</a:t>
            </a:r>
          </a:p>
          <a:p>
            <a:pPr lvl="2"/>
            <a:r>
              <a:rPr lang="en-US" dirty="0"/>
              <a:t>Makes it difficult to manage keys that rely on PCR values. </a:t>
            </a:r>
          </a:p>
          <a:p>
            <a:pPr lvl="2"/>
            <a:r>
              <a:rPr lang="en-US" dirty="0"/>
              <a:t>System updates that change a PCR measurement can be very disruptive.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29,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432413"/>
      </p:ext>
    </p:extLst>
  </p:cSld>
  <p:clrMapOvr>
    <a:masterClrMapping/>
  </p:clrMapOvr>
  <p:transition advTm="8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PCR “Brittleness”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configuration changes leading to PCR changes are benign</a:t>
            </a:r>
          </a:p>
          <a:p>
            <a:pPr lvl="1"/>
            <a:r>
              <a:rPr lang="en-US" dirty="0"/>
              <a:t>But still result in keys becoming unusable, etc.</a:t>
            </a:r>
          </a:p>
          <a:p>
            <a:r>
              <a:rPr lang="en-US" i="1" dirty="0"/>
              <a:t>Sometimes </a:t>
            </a:r>
            <a:r>
              <a:rPr lang="en-US" dirty="0"/>
              <a:t>if you plan ahead you can prevent this</a:t>
            </a:r>
          </a:p>
          <a:p>
            <a:pPr lvl="1"/>
            <a:r>
              <a:rPr lang="en-US" dirty="0"/>
              <a:t>E.g. </a:t>
            </a:r>
            <a:r>
              <a:rPr lang="en-US" i="1" dirty="0"/>
              <a:t>seal</a:t>
            </a:r>
            <a:r>
              <a:rPr lang="en-US" dirty="0"/>
              <a:t> to a future known good configuration</a:t>
            </a:r>
          </a:p>
          <a:p>
            <a:r>
              <a:rPr lang="en-US" i="1" dirty="0"/>
              <a:t>Sometimes </a:t>
            </a:r>
            <a:r>
              <a:rPr lang="en-US" dirty="0"/>
              <a:t>we can fix this with smarter external software</a:t>
            </a:r>
          </a:p>
          <a:p>
            <a:pPr lvl="1"/>
            <a:r>
              <a:rPr lang="en-US" dirty="0"/>
              <a:t>E.g. </a:t>
            </a:r>
            <a:r>
              <a:rPr lang="en-US" i="1" dirty="0"/>
              <a:t>extend</a:t>
            </a:r>
            <a:r>
              <a:rPr lang="en-US" dirty="0"/>
              <a:t> hashes of authorized signing keys and check certificates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8612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Ecosystem Issues	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TPM/TCM are not interchangeable.</a:t>
            </a:r>
          </a:p>
          <a:p>
            <a:pPr lvl="2"/>
            <a:r>
              <a:rPr lang="en-US"/>
              <a:t>No BIOS level abstraction for a security token (TPM/TCM) as there is for a disk (read/write logical blocks).</a:t>
            </a:r>
          </a:p>
          <a:p>
            <a:pPr lvl="2"/>
            <a:r>
              <a:rPr lang="en-US"/>
              <a:t>Makes it hard to adopt boot code for alternative algorithms.</a:t>
            </a:r>
          </a:p>
          <a:p>
            <a:r>
              <a:rPr lang="en-US"/>
              <a:t>Trusted computing crosses national boundaries.</a:t>
            </a:r>
          </a:p>
          <a:p>
            <a:pPr lvl="2"/>
            <a:r>
              <a:rPr lang="en-US"/>
              <a:t>Neither the TPM nor the TCM has the ability to meet both local and international cryptographic requirements at the same time.</a:t>
            </a:r>
          </a:p>
          <a:p>
            <a:pPr lvl="1"/>
            <a:r>
              <a:rPr lang="en-US"/>
              <a:t>The sunset of SHA1 has demonstrated the importance of not being tied to a fixed set of algorithms.</a:t>
            </a:r>
          </a:p>
          <a:p>
            <a:pPr lvl="2"/>
            <a:r>
              <a:rPr lang="en-US"/>
              <a:t>It will be a major upset to the ecosystem (chip, system, software) to switch to a new TPM with a new software interface.</a:t>
            </a:r>
          </a:p>
          <a:p>
            <a:r>
              <a:rPr lang="en-US"/>
              <a:t>Changing the TPM algorithms is going to cause a major upheaval in the ecosystem.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624916"/>
      </p:ext>
    </p:extLst>
  </p:cSld>
  <p:clrMapOvr>
    <a:masterClrMapping/>
  </p:clrMapOvr>
  <p:transition advTm="8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Virtualization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Sharing a single physical platform among multiple virtual machines (VMs) with </a:t>
            </a:r>
            <a:r>
              <a:rPr lang="en-US" i="1"/>
              <a:t>complete isolation </a:t>
            </a:r>
            <a:r>
              <a:rPr lang="en-US"/>
              <a:t>among VMs</a:t>
            </a:r>
          </a:p>
          <a:p>
            <a:r>
              <a:rPr lang="en-US"/>
              <a:t>Benefits</a:t>
            </a:r>
          </a:p>
          <a:p>
            <a:pPr lvl="1"/>
            <a:r>
              <a:rPr lang="en-US"/>
              <a:t>Consolidation of workloads, Fault tolerance, Extensibility, Ease of Management, Better security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29,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26C5A16-EB4F-4E29-BEEF-2FA935805F4E}" type="slidenum">
              <a:rPr lang="en-US">
                <a:solidFill>
                  <a:srgbClr val="898989"/>
                </a:solidFill>
              </a:rPr>
              <a:pPr/>
              <a:t>35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4446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With increasing h/w support, performance degradation is becoming minimal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With multi-core, we can envision pervasive adoption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Solutions available for server, client, and mobile platforms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E.g., virtualized data centers (EC2, Azure)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And, Dilbert running his office VM on home computer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29,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04BAD56-7CBE-483F-BED9-5B327AE03576}" type="slidenum">
              <a:rPr lang="en-US">
                <a:solidFill>
                  <a:srgbClr val="898989"/>
                </a:solidFill>
              </a:rPr>
              <a:pPr/>
              <a:t>36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4098" name="Picture 2" descr="Image result for dilbert secur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643" y="4664075"/>
            <a:ext cx="270710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75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TPM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Challenge: physical TPM itself is hard to virtualize</a:t>
            </a:r>
          </a:p>
          <a:p>
            <a:pPr lvl="1"/>
            <a:r>
              <a:rPr lang="en-US"/>
              <a:t>By design, TPM resists virtualization</a:t>
            </a:r>
          </a:p>
          <a:p>
            <a:r>
              <a:rPr lang="en-US"/>
              <a:t>TPM emulation </a:t>
            </a:r>
          </a:p>
          <a:p>
            <a:pPr lvl="1"/>
            <a:r>
              <a:rPr lang="en-US"/>
              <a:t>Complete s/w emulation, TCG interface: vTPM [Berger06]</a:t>
            </a:r>
          </a:p>
          <a:p>
            <a:r>
              <a:rPr lang="en-US"/>
              <a:t>Para-virtualized TPM sharing [England08]</a:t>
            </a:r>
          </a:p>
          <a:p>
            <a:pPr lvl="1"/>
            <a:r>
              <a:rPr lang="en-US"/>
              <a:t>Hypercall interface with Hv as mediator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November 29,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FBFF9A1-63E5-4BB4-BEEE-76C630153BC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27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661988"/>
            <a:ext cx="8229600" cy="79057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vTPM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November 29, 2016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DFDB990-45B6-45C4-B387-F241DF65E7F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20875" y="4478338"/>
            <a:ext cx="5699125" cy="666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VMM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86000" y="5464175"/>
            <a:ext cx="1371600" cy="703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TPM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1524000"/>
            <a:ext cx="2133600" cy="281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Service VM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3600" y="2743200"/>
            <a:ext cx="914400" cy="66198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j-lt"/>
              </a:rPr>
              <a:t>vTPM</a:t>
            </a:r>
            <a:endParaRPr lang="en-US" sz="20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1524000"/>
            <a:ext cx="1676400" cy="281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Guest 0</a:t>
            </a:r>
          </a:p>
        </p:txBody>
      </p:sp>
      <p:sp>
        <p:nvSpPr>
          <p:cNvPr id="9" name="Rectangle 8"/>
          <p:cNvSpPr/>
          <p:nvPr/>
        </p:nvSpPr>
        <p:spPr>
          <a:xfrm>
            <a:off x="5943600" y="1524000"/>
            <a:ext cx="1676400" cy="281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Guest 1</a:t>
            </a:r>
          </a:p>
        </p:txBody>
      </p:sp>
      <p:cxnSp>
        <p:nvCxnSpPr>
          <p:cNvPr id="10" name="Straight Arrow Connector 9"/>
          <p:cNvCxnSpPr>
            <a:endCxn id="7" idx="3"/>
          </p:cNvCxnSpPr>
          <p:nvPr/>
        </p:nvCxnSpPr>
        <p:spPr>
          <a:xfrm flipH="1" flipV="1">
            <a:off x="3048000" y="3074194"/>
            <a:ext cx="1600200" cy="50720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21" idx="3"/>
          </p:cNvCxnSpPr>
          <p:nvPr/>
        </p:nvCxnSpPr>
        <p:spPr>
          <a:xfrm rot="10800000">
            <a:off x="3733800" y="3835400"/>
            <a:ext cx="2819400" cy="22383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2490787" y="4824413"/>
            <a:ext cx="1266825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819400" y="3505200"/>
            <a:ext cx="914400" cy="66198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j-lt"/>
              </a:rPr>
              <a:t>vTPM</a:t>
            </a:r>
            <a:endParaRPr lang="en-US" sz="2000" dirty="0">
              <a:latin typeface="+mj-lt"/>
            </a:endParaRPr>
          </a:p>
        </p:txBody>
      </p:sp>
      <p:cxnSp>
        <p:nvCxnSpPr>
          <p:cNvPr id="24" name="Straight Arrow Connector 23"/>
          <p:cNvCxnSpPr>
            <a:stCxn id="7" idx="2"/>
            <a:endCxn id="5" idx="0"/>
          </p:cNvCxnSpPr>
          <p:nvPr/>
        </p:nvCxnSpPr>
        <p:spPr>
          <a:xfrm rot="16200000" flipH="1">
            <a:off x="1751806" y="4244182"/>
            <a:ext cx="2058987" cy="381000"/>
          </a:xfrm>
          <a:prstGeom prst="straightConnector1">
            <a:avLst/>
          </a:prstGeom>
          <a:ln w="38100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981200" y="2514600"/>
            <a:ext cx="1905000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936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err="1"/>
              <a:t>vTPM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13"/>
          </a:xfrm>
        </p:spPr>
        <p:txBody>
          <a:bodyPr/>
          <a:lstStyle/>
          <a:p>
            <a:r>
              <a:rPr lang="en-US" sz="2800" dirty="0"/>
              <a:t>Pros</a:t>
            </a:r>
          </a:p>
          <a:p>
            <a:pPr lvl="1"/>
            <a:r>
              <a:rPr lang="en-US" sz="2400" dirty="0"/>
              <a:t>Standard TCG interface</a:t>
            </a:r>
          </a:p>
          <a:p>
            <a:pPr lvl="1"/>
            <a:r>
              <a:rPr lang="en-US" sz="2400" dirty="0"/>
              <a:t>High fidelity: full legacy support</a:t>
            </a:r>
          </a:p>
          <a:p>
            <a:pPr lvl="1"/>
            <a:r>
              <a:rPr lang="en-US" sz="2400" dirty="0"/>
              <a:t>Vendors can add VM use-cases</a:t>
            </a:r>
          </a:p>
          <a:p>
            <a:pPr lvl="2"/>
            <a:r>
              <a:rPr lang="en-US" sz="2000" dirty="0"/>
              <a:t>Migration, suspend/resume, rollback</a:t>
            </a:r>
          </a:p>
          <a:p>
            <a:r>
              <a:rPr lang="en-US" sz="2800" dirty="0"/>
              <a:t>Cons</a:t>
            </a:r>
          </a:p>
          <a:p>
            <a:pPr lvl="1"/>
            <a:r>
              <a:rPr lang="en-US" sz="2400" dirty="0"/>
              <a:t>Low resistance to physical attack</a:t>
            </a:r>
          </a:p>
          <a:p>
            <a:pPr lvl="1"/>
            <a:r>
              <a:rPr lang="en-US" sz="2400" dirty="0"/>
              <a:t>Reduced resistance to software attack </a:t>
            </a:r>
          </a:p>
          <a:p>
            <a:pPr lvl="2"/>
            <a:r>
              <a:rPr lang="en-US" sz="2000" dirty="0"/>
              <a:t>Hypervisor is more complex and exposed than TPM embedded OS</a:t>
            </a:r>
          </a:p>
          <a:p>
            <a:pPr lvl="1"/>
            <a:r>
              <a:rPr lang="en-US" sz="2400" dirty="0"/>
              <a:t>Trust model for TPM is complex</a:t>
            </a:r>
          </a:p>
          <a:p>
            <a:pPr lvl="2"/>
            <a:r>
              <a:rPr lang="en-US" sz="2000" dirty="0"/>
              <a:t>Hypervisor security model influences </a:t>
            </a:r>
            <a:r>
              <a:rPr lang="en-US" sz="2000" dirty="0" err="1"/>
              <a:t>vTPM</a:t>
            </a:r>
            <a:r>
              <a:rPr lang="en-US" sz="2000" dirty="0"/>
              <a:t> security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6705600" y="2819400"/>
            <a:ext cx="1981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VMM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781800" y="3286125"/>
            <a:ext cx="814388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TPM</a:t>
            </a:r>
          </a:p>
        </p:txBody>
      </p:sp>
      <p:sp>
        <p:nvSpPr>
          <p:cNvPr id="9" name="Rectangle 8"/>
          <p:cNvSpPr/>
          <p:nvPr/>
        </p:nvSpPr>
        <p:spPr>
          <a:xfrm>
            <a:off x="6738938" y="1285875"/>
            <a:ext cx="1000125" cy="142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Service VM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10375" y="2071688"/>
            <a:ext cx="857250" cy="5715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/>
              <a:t>vTPM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7810500" y="1285875"/>
            <a:ext cx="876300" cy="142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Guest</a:t>
            </a:r>
          </a:p>
        </p:txBody>
      </p:sp>
      <p:cxnSp>
        <p:nvCxnSpPr>
          <p:cNvPr id="12" name="Straight Arrow Connector 11"/>
          <p:cNvCxnSpPr>
            <a:endCxn id="10" idx="3"/>
          </p:cNvCxnSpPr>
          <p:nvPr/>
        </p:nvCxnSpPr>
        <p:spPr>
          <a:xfrm rot="10800000">
            <a:off x="7667625" y="2357438"/>
            <a:ext cx="500063" cy="158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2"/>
          </p:cNvCxnSpPr>
          <p:nvPr/>
        </p:nvCxnSpPr>
        <p:spPr>
          <a:xfrm rot="16200000" flipH="1">
            <a:off x="6917531" y="2964657"/>
            <a:ext cx="642937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29,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9D7808E-FAAA-4A65-B956-EB30932F5CEF}" type="slidenum">
              <a:rPr lang="en-US">
                <a:solidFill>
                  <a:srgbClr val="898989"/>
                </a:solidFill>
              </a:rPr>
              <a:pPr/>
              <a:t>39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3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smart card?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33400" y="1935480"/>
            <a:ext cx="8153400" cy="4389120"/>
          </a:xfrm>
        </p:spPr>
        <p:txBody>
          <a:bodyPr/>
          <a:lstStyle/>
          <a:p>
            <a:r>
              <a:rPr lang="en-US" dirty="0"/>
              <a:t>Long history, invented in the 1970s</a:t>
            </a:r>
          </a:p>
          <a:p>
            <a:r>
              <a:rPr lang="en-US" dirty="0"/>
              <a:t>Integrated Circuit Cards - ICC</a:t>
            </a:r>
          </a:p>
          <a:p>
            <a:r>
              <a:rPr lang="en-US" dirty="0"/>
              <a:t>Initially used for pay phone systems in France</a:t>
            </a:r>
          </a:p>
          <a:p>
            <a:r>
              <a:rPr lang="en-US" dirty="0"/>
              <a:t>Most successful deployment: GSM cell phones</a:t>
            </a:r>
          </a:p>
          <a:p>
            <a:r>
              <a:rPr lang="en-US" dirty="0"/>
              <a:t>Payments: EMV</a:t>
            </a:r>
          </a:p>
          <a:p>
            <a:r>
              <a:rPr lang="en-US" dirty="0"/>
              <a:t>Strong User Authentication.  Some examples:</a:t>
            </a:r>
          </a:p>
          <a:p>
            <a:pPr lvl="1"/>
            <a:r>
              <a:rPr lang="en-US" dirty="0"/>
              <a:t>National </a:t>
            </a:r>
            <a:r>
              <a:rPr lang="en-US" dirty="0" err="1"/>
              <a:t>eID</a:t>
            </a:r>
            <a:r>
              <a:rPr lang="en-US" dirty="0"/>
              <a:t> programs in Asia and Europe</a:t>
            </a:r>
          </a:p>
          <a:p>
            <a:pPr lvl="1"/>
            <a:r>
              <a:rPr lang="en-US" dirty="0" err="1"/>
              <a:t>DoD</a:t>
            </a:r>
            <a:r>
              <a:rPr lang="en-US" dirty="0"/>
              <a:t> CAC cards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29,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14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78649"/>
          </a:xfrm>
        </p:spPr>
        <p:txBody>
          <a:bodyPr/>
          <a:lstStyle/>
          <a:p>
            <a:r>
              <a:rPr lang="en-US" dirty="0"/>
              <a:t>Para-Virtualized TPM Sharing</a:t>
            </a:r>
          </a:p>
        </p:txBody>
      </p:sp>
      <p:grpSp>
        <p:nvGrpSpPr>
          <p:cNvPr id="28675" name="Group 30"/>
          <p:cNvGrpSpPr>
            <a:grpSpLocks/>
          </p:cNvGrpSpPr>
          <p:nvPr/>
        </p:nvGrpSpPr>
        <p:grpSpPr bwMode="auto">
          <a:xfrm>
            <a:off x="1905000" y="1735137"/>
            <a:ext cx="5699125" cy="4589463"/>
            <a:chOff x="1920213" y="1905000"/>
            <a:chExt cx="5699787" cy="4589754"/>
          </a:xfrm>
        </p:grpSpPr>
        <p:sp>
          <p:nvSpPr>
            <p:cNvPr id="5" name="Rectangle 4"/>
            <p:cNvSpPr/>
            <p:nvPr/>
          </p:nvSpPr>
          <p:spPr>
            <a:xfrm>
              <a:off x="1920213" y="3962530"/>
              <a:ext cx="5699787" cy="14875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</a:rPr>
                <a:t>VMM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114393" y="5791446"/>
              <a:ext cx="1371759" cy="70330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</a:rPr>
                <a:t>TPM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285380" y="1905000"/>
              <a:ext cx="1676595" cy="14431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</a:rPr>
                <a:t>Guest 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52690" y="1905000"/>
              <a:ext cx="1676595" cy="14431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</a:rPr>
                <a:t>Guest 1</a:t>
              </a:r>
            </a:p>
          </p:txBody>
        </p:sp>
        <p:cxnSp>
          <p:nvCxnSpPr>
            <p:cNvPr id="11" name="Straight Arrow Connector 10"/>
            <p:cNvCxnSpPr>
              <a:stCxn id="9" idx="2"/>
              <a:endCxn id="6" idx="0"/>
            </p:cNvCxnSpPr>
            <p:nvPr/>
          </p:nvCxnSpPr>
          <p:spPr>
            <a:xfrm rot="16200000" flipH="1">
              <a:off x="2740317" y="3731491"/>
              <a:ext cx="2443317" cy="167659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0" idx="2"/>
              <a:endCxn id="6" idx="0"/>
            </p:cNvCxnSpPr>
            <p:nvPr/>
          </p:nvCxnSpPr>
          <p:spPr>
            <a:xfrm rot="5400000">
              <a:off x="4073972" y="4074430"/>
              <a:ext cx="2443317" cy="99071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2818842" y="4038735"/>
              <a:ext cx="4267696" cy="4572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+mj-lt"/>
                </a:rPr>
                <a:t>TPM Access Mediation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29,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1A09847-4569-4C3F-8CE2-5A2477C7E2AD}" type="slidenum">
              <a:rPr lang="en-US">
                <a:solidFill>
                  <a:srgbClr val="898989"/>
                </a:solidFill>
              </a:rPr>
              <a:pPr/>
              <a:t>40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57400" y="4478336"/>
            <a:ext cx="1828800" cy="398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Guest 0 state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10200" y="4478337"/>
            <a:ext cx="1828800" cy="398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Guest 1 state</a:t>
            </a:r>
          </a:p>
        </p:txBody>
      </p:sp>
    </p:spTree>
    <p:extLst>
      <p:ext uri="{BB962C8B-B14F-4D97-AF65-F5344CB8AC3E}">
        <p14:creationId xmlns:p14="http://schemas.microsoft.com/office/powerpoint/2010/main" val="31939698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73887"/>
          </a:xfrm>
        </p:spPr>
        <p:txBody>
          <a:bodyPr>
            <a:normAutofit fontScale="90000"/>
          </a:bodyPr>
          <a:lstStyle/>
          <a:p>
            <a:r>
              <a:rPr lang="en-US" dirty="0"/>
              <a:t>Para-Virtualized TPM - Attestation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838825" y="2547938"/>
            <a:ext cx="2571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 err="1">
                <a:latin typeface="+mj-lt"/>
              </a:rPr>
              <a:t>HvQuote</a:t>
            </a:r>
            <a:r>
              <a:rPr lang="en-US" sz="2000" dirty="0">
                <a:latin typeface="+mj-lt"/>
              </a:rPr>
              <a:t>(TCB, nonce)</a:t>
            </a:r>
          </a:p>
        </p:txBody>
      </p:sp>
      <p:grpSp>
        <p:nvGrpSpPr>
          <p:cNvPr id="32772" name="Group 19"/>
          <p:cNvGrpSpPr>
            <a:grpSpLocks/>
          </p:cNvGrpSpPr>
          <p:nvPr/>
        </p:nvGrpSpPr>
        <p:grpSpPr bwMode="auto">
          <a:xfrm>
            <a:off x="1219200" y="2005012"/>
            <a:ext cx="4191000" cy="3924300"/>
            <a:chOff x="2552712" y="2476480"/>
            <a:chExt cx="2857520" cy="2857520"/>
          </a:xfrm>
        </p:grpSpPr>
        <p:sp>
          <p:nvSpPr>
            <p:cNvPr id="4" name="Rounded Rectangle 3"/>
            <p:cNvSpPr/>
            <p:nvPr/>
          </p:nvSpPr>
          <p:spPr>
            <a:xfrm>
              <a:off x="2909902" y="4190761"/>
              <a:ext cx="2000264" cy="11432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latin typeface="+mj-lt"/>
                </a:rPr>
                <a:t>TPM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52844" y="4976810"/>
              <a:ext cx="1143008" cy="21385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>
                  <a:solidFill>
                    <a:srgbClr val="FFFFFF"/>
                  </a:solidFill>
                  <a:latin typeface="+mj-lt"/>
                </a:rPr>
                <a:t>PCR0</a:t>
              </a:r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552844" y="4762958"/>
              <a:ext cx="1143008" cy="21385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>
                  <a:solidFill>
                    <a:srgbClr val="FFFFFF"/>
                  </a:solidFill>
                  <a:latin typeface="+mj-lt"/>
                </a:rPr>
                <a:t>PCR1</a:t>
              </a:r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552844" y="4547951"/>
              <a:ext cx="1143008" cy="21500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>
                  <a:solidFill>
                    <a:srgbClr val="FFFFFF"/>
                  </a:solidFill>
                  <a:latin typeface="+mj-lt"/>
                </a:rPr>
                <a:t>…</a:t>
              </a:r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52844" y="4334100"/>
              <a:ext cx="1143008" cy="21385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100">
                  <a:solidFill>
                    <a:srgbClr val="FFFFFF"/>
                  </a:solidFill>
                  <a:latin typeface="+mj-lt"/>
                </a:rPr>
                <a:t>Resettable</a:t>
              </a:r>
              <a:r>
                <a:rPr lang="en-US" sz="1200">
                  <a:solidFill>
                    <a:srgbClr val="FFFFFF"/>
                  </a:solidFill>
                  <a:latin typeface="+mj-lt"/>
                </a:rPr>
                <a:t> PCR</a:t>
              </a:r>
              <a:endParaRPr lang="en-US" sz="160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52712" y="3190860"/>
              <a:ext cx="2857520" cy="7860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95588" y="3619720"/>
              <a:ext cx="1143008" cy="213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>
                  <a:solidFill>
                    <a:srgbClr val="FFFFFF"/>
                  </a:solidFill>
                  <a:latin typeface="+mj-lt"/>
                </a:rPr>
                <a:t>VPCR0</a:t>
              </a:r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95588" y="3404712"/>
              <a:ext cx="1143008" cy="21500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>
                  <a:solidFill>
                    <a:srgbClr val="FFFFFF"/>
                  </a:solidFill>
                  <a:latin typeface="+mj-lt"/>
                </a:rPr>
                <a:t>VPCR1</a:t>
              </a:r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24150" y="2476480"/>
              <a:ext cx="1214446" cy="6427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+mj-lt"/>
                </a:rPr>
                <a:t>Guest 0 </a:t>
              </a:r>
            </a:p>
            <a:p>
              <a:pPr algn="ctr"/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24348" y="2476480"/>
              <a:ext cx="1143008" cy="6427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+mj-lt"/>
                </a:rPr>
                <a:t>Guest 1 </a:t>
              </a:r>
            </a:p>
            <a:p>
              <a:pPr algn="ctr"/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24348" y="3619720"/>
              <a:ext cx="1143008" cy="213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>
                  <a:solidFill>
                    <a:srgbClr val="FFFFFF"/>
                  </a:solidFill>
                  <a:latin typeface="+mj-lt"/>
                </a:rPr>
                <a:t>VPCR0</a:t>
              </a:r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24348" y="3404712"/>
              <a:ext cx="1143008" cy="215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>
                  <a:solidFill>
                    <a:srgbClr val="FFFFFF"/>
                  </a:solidFill>
                  <a:latin typeface="+mj-lt"/>
                </a:rPr>
                <a:t>VPCR1</a:t>
              </a:r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124348" y="3404712"/>
              <a:ext cx="1143008" cy="215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>
                  <a:solidFill>
                    <a:srgbClr val="FFFFFF"/>
                  </a:solidFill>
                  <a:latin typeface="+mj-lt"/>
                </a:rPr>
                <a:t>VPCR1</a:t>
              </a:r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910263" y="3119438"/>
            <a:ext cx="24288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 err="1">
                <a:latin typeface="+mj-lt"/>
              </a:rPr>
              <a:t>PcrReset</a:t>
            </a:r>
            <a:r>
              <a:rPr lang="en-US" sz="2000" dirty="0">
                <a:latin typeface="+mj-lt"/>
              </a:rPr>
              <a:t>(15)</a:t>
            </a:r>
          </a:p>
          <a:p>
            <a:r>
              <a:rPr lang="en-US" sz="2000" dirty="0" err="1">
                <a:latin typeface="+mj-lt"/>
              </a:rPr>
              <a:t>PcrExtend</a:t>
            </a:r>
            <a:r>
              <a:rPr lang="en-US" sz="2000" dirty="0">
                <a:latin typeface="+mj-lt"/>
              </a:rPr>
              <a:t>(15,VPCR1)</a:t>
            </a:r>
          </a:p>
          <a:p>
            <a:r>
              <a:rPr lang="en-US" sz="2000" dirty="0">
                <a:latin typeface="+mj-lt"/>
              </a:rPr>
              <a:t>Quote((0,15), nonce)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3524249" y="3903663"/>
            <a:ext cx="838201" cy="981075"/>
            <a:chOff x="3524267" y="4374824"/>
            <a:chExt cx="838208" cy="981080"/>
          </a:xfrm>
        </p:grpSpPr>
        <p:cxnSp>
          <p:nvCxnSpPr>
            <p:cNvPr id="22" name="Straight Arrow Connector 21"/>
            <p:cNvCxnSpPr>
              <a:stCxn id="18" idx="2"/>
              <a:endCxn id="9" idx="0"/>
            </p:cNvCxnSpPr>
            <p:nvPr/>
          </p:nvCxnSpPr>
          <p:spPr>
            <a:xfrm flipH="1">
              <a:off x="3524268" y="4374824"/>
              <a:ext cx="838207" cy="9810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5" idx="2"/>
              <a:endCxn id="9" idx="0"/>
            </p:cNvCxnSpPr>
            <p:nvPr/>
          </p:nvCxnSpPr>
          <p:spPr>
            <a:xfrm flipH="1">
              <a:off x="3524268" y="4668512"/>
              <a:ext cx="838207" cy="6873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29,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Practical Aspects of Modern Cryptography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B1E5579-E0EA-4A02-BF58-880A94835C10}" type="slidenum">
              <a:rPr lang="en-US">
                <a:solidFill>
                  <a:srgbClr val="898989"/>
                </a:solidFill>
              </a:rPr>
              <a:pPr/>
              <a:t>41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46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525" y="558914"/>
            <a:ext cx="8229600" cy="1143000"/>
          </a:xfrm>
        </p:spPr>
        <p:txBody>
          <a:bodyPr/>
          <a:lstStyle/>
          <a:p>
            <a:r>
              <a:rPr lang="en-US" dirty="0"/>
              <a:t>Smart Cards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126502"/>
              </p:ext>
            </p:extLst>
          </p:nvPr>
        </p:nvGraphicFramePr>
        <p:xfrm>
          <a:off x="643931" y="2520950"/>
          <a:ext cx="7852787" cy="3651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8826">
                  <a:extLst>
                    <a:ext uri="{9D8B030D-6E8A-4147-A177-3AD203B41FA5}">
                      <a16:colId xmlns:a16="http://schemas.microsoft.com/office/drawing/2014/main" val="3916594598"/>
                    </a:ext>
                  </a:extLst>
                </a:gridCol>
                <a:gridCol w="6893961">
                  <a:extLst>
                    <a:ext uri="{9D8B030D-6E8A-4147-A177-3AD203B41FA5}">
                      <a16:colId xmlns:a16="http://schemas.microsoft.com/office/drawing/2014/main" val="2031813687"/>
                    </a:ext>
                  </a:extLst>
                </a:gridCol>
              </a:tblGrid>
              <a:tr h="41529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Pin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148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VCC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Power supply input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31011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Reset signal from the interface device, or</a:t>
                      </a:r>
                    </a:p>
                    <a:p>
                      <a:r>
                        <a:rPr lang="en-US" dirty="0">
                          <a:latin typeface="+mj-lt"/>
                        </a:rPr>
                        <a:t>In combination with an internal</a:t>
                      </a:r>
                      <a:r>
                        <a:rPr lang="en-US" baseline="0" dirty="0">
                          <a:latin typeface="+mj-lt"/>
                        </a:rPr>
                        <a:t> reset control circuit (optional)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55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CLK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Clock signal (optional</a:t>
                      </a:r>
                      <a:r>
                        <a:rPr lang="en-US" baseline="0" dirty="0">
                          <a:latin typeface="+mj-lt"/>
                        </a:rPr>
                        <a:t> used by the card)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284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GND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Ground</a:t>
                      </a:r>
                      <a:r>
                        <a:rPr lang="en-US" baseline="0" dirty="0">
                          <a:latin typeface="+mj-lt"/>
                        </a:rPr>
                        <a:t> voltage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42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VPP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Programming voltage</a:t>
                      </a:r>
                      <a:r>
                        <a:rPr lang="en-US" baseline="0" dirty="0">
                          <a:latin typeface="+mj-lt"/>
                        </a:rPr>
                        <a:t> input (deprecated, optional)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602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I/O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Serial data I/O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837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Aux contact. USB devices D+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468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Aux contact. USB devices D-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096275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098" name="Picture 2" descr="https://upload.wikimedia.org/wikipedia/commons/thumb/0/06/SmartCardPinout.svg/568px-SmartCardPinou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598" y="704088"/>
            <a:ext cx="3469136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6459" y="1972637"/>
            <a:ext cx="2329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ISO/IEC 7810 and 7816</a:t>
            </a:r>
          </a:p>
        </p:txBody>
      </p:sp>
    </p:spTree>
    <p:extLst>
      <p:ext uri="{BB962C8B-B14F-4D97-AF65-F5344CB8AC3E}">
        <p14:creationId xmlns:p14="http://schemas.microsoft.com/office/powerpoint/2010/main" val="1516495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Cards: typical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256 – 4KB RAM</a:t>
            </a:r>
          </a:p>
          <a:p>
            <a:r>
              <a:rPr lang="en-US" dirty="0"/>
              <a:t>8KB – 32KB ROM</a:t>
            </a:r>
          </a:p>
          <a:p>
            <a:r>
              <a:rPr lang="en-US" dirty="0"/>
              <a:t>1KB – 32KB EEPROM</a:t>
            </a:r>
          </a:p>
          <a:p>
            <a:r>
              <a:rPr lang="en-US" dirty="0"/>
              <a:t>CPU</a:t>
            </a:r>
          </a:p>
          <a:p>
            <a:pPr lvl="1"/>
            <a:r>
              <a:rPr lang="en-US" dirty="0"/>
              <a:t>8-bit or 16-bit CPU (8051 is common) @ 16MHz</a:t>
            </a:r>
          </a:p>
          <a:p>
            <a:pPr lvl="1"/>
            <a:r>
              <a:rPr lang="en-US" dirty="0"/>
              <a:t>32-bit RISC @ 25 – 32 MHz</a:t>
            </a:r>
          </a:p>
          <a:p>
            <a:r>
              <a:rPr lang="en-US" dirty="0"/>
              <a:t>Crypto processor: RSA, DES, 3DES, ECC, AES, </a:t>
            </a:r>
            <a:r>
              <a:rPr lang="en-US" dirty="0" err="1"/>
              <a:t>SHAx</a:t>
            </a:r>
            <a:endParaRPr lang="en-US" dirty="0"/>
          </a:p>
          <a:p>
            <a:r>
              <a:rPr lang="en-US" dirty="0"/>
              <a:t>Atmel, Infineon, NXP, ST Microelectronics, and many others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858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/>
              <a:t>Credit Cards with Chip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326132"/>
              </p:ext>
            </p:extLst>
          </p:nvPr>
        </p:nvGraphicFramePr>
        <p:xfrm>
          <a:off x="463899" y="1795438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876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of smart cards</a:t>
            </a:r>
            <a:endParaRPr lang="en-US" dirty="0"/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Provides secure storage for private keys &amp; data</a:t>
            </a:r>
          </a:p>
          <a:p>
            <a:pPr lvl="1"/>
            <a:r>
              <a:rPr lang="en-US"/>
              <a:t>Tamper resistant</a:t>
            </a:r>
          </a:p>
          <a:p>
            <a:pPr lvl="1"/>
            <a:r>
              <a:rPr lang="en-US"/>
              <a:t>Cryptographically secure</a:t>
            </a:r>
          </a:p>
          <a:p>
            <a:r>
              <a:rPr lang="en-US"/>
              <a:t>Provides two factor authentication</a:t>
            </a:r>
          </a:p>
          <a:p>
            <a:pPr lvl="1"/>
            <a:r>
              <a:rPr lang="en-US"/>
              <a:t>Something you have – The Card</a:t>
            </a:r>
          </a:p>
          <a:p>
            <a:pPr lvl="1"/>
            <a:r>
              <a:rPr lang="en-US"/>
              <a:t>Something you know – The PIN (Also referred to as Card Holder Verification-  CHV)</a:t>
            </a:r>
          </a:p>
          <a:p>
            <a:r>
              <a:rPr lang="en-US"/>
              <a:t>Programmable cards</a:t>
            </a:r>
          </a:p>
          <a:p>
            <a:pPr lvl="1"/>
            <a:r>
              <a:rPr lang="en-US"/>
              <a:t>Ex.: JavaCards, .NET Cards</a:t>
            </a:r>
          </a:p>
          <a:p>
            <a:pPr lvl="1"/>
            <a:endParaRPr lang="en-US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29,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883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35480"/>
            <a:ext cx="7924800" cy="4389120"/>
          </a:xfrm>
        </p:spPr>
        <p:txBody>
          <a:bodyPr/>
          <a:lstStyle/>
          <a:p>
            <a:r>
              <a:rPr lang="en-US" dirty="0"/>
              <a:t>Building access</a:t>
            </a:r>
          </a:p>
          <a:p>
            <a:r>
              <a:rPr lang="en-US" dirty="0"/>
              <a:t>User authentication (ID)</a:t>
            </a:r>
          </a:p>
          <a:p>
            <a:r>
              <a:rPr lang="en-US" dirty="0"/>
              <a:t>Banking and finance</a:t>
            </a:r>
          </a:p>
          <a:p>
            <a:r>
              <a:rPr lang="en-US" dirty="0"/>
              <a:t>Mobile communications</a:t>
            </a:r>
          </a:p>
          <a:p>
            <a:r>
              <a:rPr lang="en-US" dirty="0"/>
              <a:t>Pay phone cards</a:t>
            </a:r>
          </a:p>
          <a:p>
            <a:r>
              <a:rPr lang="en-US" dirty="0"/>
              <a:t>E-mail security</a:t>
            </a:r>
          </a:p>
          <a:p>
            <a:r>
              <a:rPr lang="en-US" dirty="0"/>
              <a:t>Transportation</a:t>
            </a:r>
          </a:p>
          <a:p>
            <a:r>
              <a:rPr lang="en-US" dirty="0"/>
              <a:t>Passports</a:t>
            </a:r>
          </a:p>
          <a:p>
            <a:r>
              <a:rPr lang="en-US" dirty="0"/>
              <a:t>Loyalty programs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529690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Lock And Key">
  <a:themeElements>
    <a:clrScheme name="Lock And Key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Lock And Ke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ock And Key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ock And Key">
  <a:themeElements>
    <a:clrScheme name="1_Lock And Key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1_Lock And Ke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Lock And Key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ock And Key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ock And Ke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ock And Key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ock And Key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ock And Key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75965</TotalTime>
  <Words>2612</Words>
  <Application>Microsoft Office PowerPoint</Application>
  <PresentationFormat>On-screen Show (4:3)</PresentationFormat>
  <Paragraphs>562</Paragraphs>
  <Slides>41</Slides>
  <Notes>11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Symbol</vt:lpstr>
      <vt:lpstr>Times</vt:lpstr>
      <vt:lpstr>Calibri</vt:lpstr>
      <vt:lpstr>Wingdings 2</vt:lpstr>
      <vt:lpstr>Constantia</vt:lpstr>
      <vt:lpstr>Times New Roman</vt:lpstr>
      <vt:lpstr>Arial</vt:lpstr>
      <vt:lpstr>Wingdings</vt:lpstr>
      <vt:lpstr>Lock And Key</vt:lpstr>
      <vt:lpstr>1_Lock And Key</vt:lpstr>
      <vt:lpstr>Flow</vt:lpstr>
      <vt:lpstr>Visio</vt:lpstr>
      <vt:lpstr>Chart</vt:lpstr>
      <vt:lpstr>Practical Aspects of        Modern Cryptography</vt:lpstr>
      <vt:lpstr>Agenda</vt:lpstr>
      <vt:lpstr>PowerPoint Presentation</vt:lpstr>
      <vt:lpstr>What is a smart card?</vt:lpstr>
      <vt:lpstr>Smart Cards</vt:lpstr>
      <vt:lpstr>Smart Cards: typical</vt:lpstr>
      <vt:lpstr>Credit Cards with Chip</vt:lpstr>
      <vt:lpstr>Benefits of smart cards</vt:lpstr>
      <vt:lpstr>Some Applications</vt:lpstr>
      <vt:lpstr>Possible eID scenarios</vt:lpstr>
      <vt:lpstr>Smart Card Management System</vt:lpstr>
      <vt:lpstr>Hardware Security Modules</vt:lpstr>
      <vt:lpstr>Why HSM?</vt:lpstr>
      <vt:lpstr>A Few Use Cases</vt:lpstr>
      <vt:lpstr>Net HSM, Security Worlds</vt:lpstr>
      <vt:lpstr>PowerPoint Presentation</vt:lpstr>
      <vt:lpstr>What Is A Trusted Platform Module (TPM)?</vt:lpstr>
      <vt:lpstr>TPM v1.2  v2.0</vt:lpstr>
      <vt:lpstr>TPM v1.2 and 2.0</vt:lpstr>
      <vt:lpstr>TPMv2.0 Roots of Trust</vt:lpstr>
      <vt:lpstr>TPMv2.0 Primary Seeds</vt:lpstr>
      <vt:lpstr>TPM v2.0 Crypto Subsystem</vt:lpstr>
      <vt:lpstr>TPM RNG</vt:lpstr>
      <vt:lpstr>TPM RNG</vt:lpstr>
      <vt:lpstr> TPM Key Features</vt:lpstr>
      <vt:lpstr>Sealed Storage</vt:lpstr>
      <vt:lpstr>Booting w/ TPM measurements</vt:lpstr>
      <vt:lpstr>Secure Boot with TPM</vt:lpstr>
      <vt:lpstr>Disk Layout And Key Storage</vt:lpstr>
      <vt:lpstr>TPM Attestation</vt:lpstr>
      <vt:lpstr>TPM Attestation</vt:lpstr>
      <vt:lpstr>TPM Management</vt:lpstr>
      <vt:lpstr>PCR “Brittleness”</vt:lpstr>
      <vt:lpstr>Ecosystem Issues </vt:lpstr>
      <vt:lpstr>Virtualization</vt:lpstr>
      <vt:lpstr>Virtualization</vt:lpstr>
      <vt:lpstr>Virtual TPM</vt:lpstr>
      <vt:lpstr>vTPM</vt:lpstr>
      <vt:lpstr>vTPM</vt:lpstr>
      <vt:lpstr>Para-Virtualized TPM Sharing</vt:lpstr>
      <vt:lpstr>Para-Virtualized TPM - Attestation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Aspects of        Modern Cryptography</dc:title>
  <dc:creator>Josh Benaloh</dc:creator>
  <cp:lastModifiedBy>Tolga Acar</cp:lastModifiedBy>
  <cp:revision>271</cp:revision>
  <dcterms:created xsi:type="dcterms:W3CDTF">1999-01-07T23:01:52Z</dcterms:created>
  <dcterms:modified xsi:type="dcterms:W3CDTF">2016-11-29T06:55:12Z</dcterms:modified>
</cp:coreProperties>
</file>