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3" r:id="rId1"/>
    <p:sldMasterId id="2147483655" r:id="rId2"/>
    <p:sldMasterId id="2147483703" r:id="rId3"/>
  </p:sldMasterIdLst>
  <p:notesMasterIdLst>
    <p:notesMasterId r:id="rId256"/>
  </p:notesMasterIdLst>
  <p:handoutMasterIdLst>
    <p:handoutMasterId r:id="rId257"/>
  </p:handoutMasterIdLst>
  <p:sldIdLst>
    <p:sldId id="1156" r:id="rId4"/>
    <p:sldId id="1476" r:id="rId5"/>
    <p:sldId id="1230" r:id="rId6"/>
    <p:sldId id="1231" r:id="rId7"/>
    <p:sldId id="1232" r:id="rId8"/>
    <p:sldId id="1233" r:id="rId9"/>
    <p:sldId id="1234" r:id="rId10"/>
    <p:sldId id="1235" r:id="rId11"/>
    <p:sldId id="1236" r:id="rId12"/>
    <p:sldId id="1237" r:id="rId13"/>
    <p:sldId id="1238" r:id="rId14"/>
    <p:sldId id="1239" r:id="rId15"/>
    <p:sldId id="1240" r:id="rId16"/>
    <p:sldId id="1241" r:id="rId17"/>
    <p:sldId id="1242" r:id="rId18"/>
    <p:sldId id="1243" r:id="rId19"/>
    <p:sldId id="1244" r:id="rId20"/>
    <p:sldId id="1245" r:id="rId21"/>
    <p:sldId id="1246" r:id="rId22"/>
    <p:sldId id="1247" r:id="rId23"/>
    <p:sldId id="1248" r:id="rId24"/>
    <p:sldId id="1249" r:id="rId25"/>
    <p:sldId id="1250" r:id="rId26"/>
    <p:sldId id="1251" r:id="rId27"/>
    <p:sldId id="1252" r:id="rId28"/>
    <p:sldId id="1253" r:id="rId29"/>
    <p:sldId id="1254" r:id="rId30"/>
    <p:sldId id="1255" r:id="rId31"/>
    <p:sldId id="1256" r:id="rId32"/>
    <p:sldId id="1257" r:id="rId33"/>
    <p:sldId id="1258" r:id="rId34"/>
    <p:sldId id="1259" r:id="rId35"/>
    <p:sldId id="1260" r:id="rId36"/>
    <p:sldId id="1261" r:id="rId37"/>
    <p:sldId id="1262" r:id="rId38"/>
    <p:sldId id="1263" r:id="rId39"/>
    <p:sldId id="1264" r:id="rId40"/>
    <p:sldId id="1265" r:id="rId41"/>
    <p:sldId id="1266" r:id="rId42"/>
    <p:sldId id="1267" r:id="rId43"/>
    <p:sldId id="1268" r:id="rId44"/>
    <p:sldId id="1269" r:id="rId45"/>
    <p:sldId id="1270" r:id="rId46"/>
    <p:sldId id="1271" r:id="rId47"/>
    <p:sldId id="1272" r:id="rId48"/>
    <p:sldId id="1273" r:id="rId49"/>
    <p:sldId id="1275" r:id="rId50"/>
    <p:sldId id="1274" r:id="rId51"/>
    <p:sldId id="1477" r:id="rId52"/>
    <p:sldId id="1478" r:id="rId53"/>
    <p:sldId id="1276" r:id="rId54"/>
    <p:sldId id="1277" r:id="rId55"/>
    <p:sldId id="1278" r:id="rId56"/>
    <p:sldId id="1279" r:id="rId57"/>
    <p:sldId id="1280" r:id="rId58"/>
    <p:sldId id="1281" r:id="rId59"/>
    <p:sldId id="1282" r:id="rId60"/>
    <p:sldId id="1283" r:id="rId61"/>
    <p:sldId id="1284" r:id="rId62"/>
    <p:sldId id="1285" r:id="rId63"/>
    <p:sldId id="1286" r:id="rId64"/>
    <p:sldId id="1287" r:id="rId65"/>
    <p:sldId id="1288" r:id="rId66"/>
    <p:sldId id="1289" r:id="rId67"/>
    <p:sldId id="1290" r:id="rId68"/>
    <p:sldId id="1291" r:id="rId69"/>
    <p:sldId id="1481" r:id="rId70"/>
    <p:sldId id="1479" r:id="rId71"/>
    <p:sldId id="1480" r:id="rId72"/>
    <p:sldId id="1292" r:id="rId73"/>
    <p:sldId id="1293" r:id="rId74"/>
    <p:sldId id="1294" r:id="rId75"/>
    <p:sldId id="1295" r:id="rId76"/>
    <p:sldId id="1296" r:id="rId77"/>
    <p:sldId id="1297" r:id="rId78"/>
    <p:sldId id="1298" r:id="rId79"/>
    <p:sldId id="1299" r:id="rId80"/>
    <p:sldId id="1300" r:id="rId81"/>
    <p:sldId id="1301" r:id="rId82"/>
    <p:sldId id="1302" r:id="rId83"/>
    <p:sldId id="1303" r:id="rId84"/>
    <p:sldId id="1304" r:id="rId85"/>
    <p:sldId id="1305" r:id="rId86"/>
    <p:sldId id="1306" r:id="rId87"/>
    <p:sldId id="1307" r:id="rId88"/>
    <p:sldId id="1308" r:id="rId89"/>
    <p:sldId id="1309" r:id="rId90"/>
    <p:sldId id="1310" r:id="rId91"/>
    <p:sldId id="1311" r:id="rId92"/>
    <p:sldId id="1312" r:id="rId93"/>
    <p:sldId id="1313" r:id="rId94"/>
    <p:sldId id="1314" r:id="rId95"/>
    <p:sldId id="1315" r:id="rId96"/>
    <p:sldId id="1316" r:id="rId97"/>
    <p:sldId id="1317" r:id="rId98"/>
    <p:sldId id="1318" r:id="rId99"/>
    <p:sldId id="1319" r:id="rId100"/>
    <p:sldId id="1320" r:id="rId101"/>
    <p:sldId id="1321" r:id="rId102"/>
    <p:sldId id="1322" r:id="rId103"/>
    <p:sldId id="1323" r:id="rId104"/>
    <p:sldId id="1324" r:id="rId105"/>
    <p:sldId id="1325" r:id="rId106"/>
    <p:sldId id="1326" r:id="rId107"/>
    <p:sldId id="1327" r:id="rId108"/>
    <p:sldId id="1328" r:id="rId109"/>
    <p:sldId id="1329" r:id="rId110"/>
    <p:sldId id="1330" r:id="rId111"/>
    <p:sldId id="1331" r:id="rId112"/>
    <p:sldId id="1332" r:id="rId113"/>
    <p:sldId id="1333" r:id="rId114"/>
    <p:sldId id="1334" r:id="rId115"/>
    <p:sldId id="1335" r:id="rId116"/>
    <p:sldId id="1336" r:id="rId117"/>
    <p:sldId id="1337" r:id="rId118"/>
    <p:sldId id="1338" r:id="rId119"/>
    <p:sldId id="1339" r:id="rId120"/>
    <p:sldId id="1340" r:id="rId121"/>
    <p:sldId id="1341" r:id="rId122"/>
    <p:sldId id="1342" r:id="rId123"/>
    <p:sldId id="1343" r:id="rId124"/>
    <p:sldId id="1344" r:id="rId125"/>
    <p:sldId id="1345" r:id="rId126"/>
    <p:sldId id="1346" r:id="rId127"/>
    <p:sldId id="1347" r:id="rId128"/>
    <p:sldId id="1348" r:id="rId129"/>
    <p:sldId id="1349" r:id="rId130"/>
    <p:sldId id="1350" r:id="rId131"/>
    <p:sldId id="1351" r:id="rId132"/>
    <p:sldId id="1352" r:id="rId133"/>
    <p:sldId id="1353" r:id="rId134"/>
    <p:sldId id="1354" r:id="rId135"/>
    <p:sldId id="1355" r:id="rId136"/>
    <p:sldId id="1356" r:id="rId137"/>
    <p:sldId id="1357" r:id="rId138"/>
    <p:sldId id="1358" r:id="rId139"/>
    <p:sldId id="1359" r:id="rId140"/>
    <p:sldId id="1360" r:id="rId141"/>
    <p:sldId id="1361" r:id="rId142"/>
    <p:sldId id="1362" r:id="rId143"/>
    <p:sldId id="1363" r:id="rId144"/>
    <p:sldId id="1364" r:id="rId145"/>
    <p:sldId id="1365" r:id="rId146"/>
    <p:sldId id="1366" r:id="rId147"/>
    <p:sldId id="1367" r:id="rId148"/>
    <p:sldId id="1368" r:id="rId149"/>
    <p:sldId id="1369" r:id="rId150"/>
    <p:sldId id="1370" r:id="rId151"/>
    <p:sldId id="1371" r:id="rId152"/>
    <p:sldId id="1372" r:id="rId153"/>
    <p:sldId id="1373" r:id="rId154"/>
    <p:sldId id="1374" r:id="rId155"/>
    <p:sldId id="1375" r:id="rId156"/>
    <p:sldId id="1376" r:id="rId157"/>
    <p:sldId id="1377" r:id="rId158"/>
    <p:sldId id="1378" r:id="rId159"/>
    <p:sldId id="1379" r:id="rId160"/>
    <p:sldId id="1380" r:id="rId161"/>
    <p:sldId id="1381" r:id="rId162"/>
    <p:sldId id="1382" r:id="rId163"/>
    <p:sldId id="1383" r:id="rId164"/>
    <p:sldId id="1384" r:id="rId165"/>
    <p:sldId id="1385" r:id="rId166"/>
    <p:sldId id="1386" r:id="rId167"/>
    <p:sldId id="1387" r:id="rId168"/>
    <p:sldId id="1388" r:id="rId169"/>
    <p:sldId id="1389" r:id="rId170"/>
    <p:sldId id="1390" r:id="rId171"/>
    <p:sldId id="1391" r:id="rId172"/>
    <p:sldId id="1392" r:id="rId173"/>
    <p:sldId id="1393" r:id="rId174"/>
    <p:sldId id="1394" r:id="rId175"/>
    <p:sldId id="1395" r:id="rId176"/>
    <p:sldId id="1396" r:id="rId177"/>
    <p:sldId id="1397" r:id="rId178"/>
    <p:sldId id="1398" r:id="rId179"/>
    <p:sldId id="1399" r:id="rId180"/>
    <p:sldId id="1400" r:id="rId181"/>
    <p:sldId id="1401" r:id="rId182"/>
    <p:sldId id="1402" r:id="rId183"/>
    <p:sldId id="1403" r:id="rId184"/>
    <p:sldId id="1404" r:id="rId185"/>
    <p:sldId id="1405" r:id="rId186"/>
    <p:sldId id="1406" r:id="rId187"/>
    <p:sldId id="1407" r:id="rId188"/>
    <p:sldId id="1408" r:id="rId189"/>
    <p:sldId id="1409" r:id="rId190"/>
    <p:sldId id="1410" r:id="rId191"/>
    <p:sldId id="1411" r:id="rId192"/>
    <p:sldId id="1412" r:id="rId193"/>
    <p:sldId id="1413" r:id="rId194"/>
    <p:sldId id="1414" r:id="rId195"/>
    <p:sldId id="1415" r:id="rId196"/>
    <p:sldId id="1416" r:id="rId197"/>
    <p:sldId id="1417" r:id="rId198"/>
    <p:sldId id="1418" r:id="rId199"/>
    <p:sldId id="1419" r:id="rId200"/>
    <p:sldId id="1420" r:id="rId201"/>
    <p:sldId id="1421" r:id="rId202"/>
    <p:sldId id="1422" r:id="rId203"/>
    <p:sldId id="1423" r:id="rId204"/>
    <p:sldId id="1424" r:id="rId205"/>
    <p:sldId id="1425" r:id="rId206"/>
    <p:sldId id="1426" r:id="rId207"/>
    <p:sldId id="1427" r:id="rId208"/>
    <p:sldId id="1428" r:id="rId209"/>
    <p:sldId id="1429" r:id="rId210"/>
    <p:sldId id="1430" r:id="rId211"/>
    <p:sldId id="1431" r:id="rId212"/>
    <p:sldId id="1432" r:id="rId213"/>
    <p:sldId id="1433" r:id="rId214"/>
    <p:sldId id="1434" r:id="rId215"/>
    <p:sldId id="1435" r:id="rId216"/>
    <p:sldId id="1436" r:id="rId217"/>
    <p:sldId id="1437" r:id="rId218"/>
    <p:sldId id="1438" r:id="rId219"/>
    <p:sldId id="1439" r:id="rId220"/>
    <p:sldId id="1440" r:id="rId221"/>
    <p:sldId id="1441" r:id="rId222"/>
    <p:sldId id="1442" r:id="rId223"/>
    <p:sldId id="1443" r:id="rId224"/>
    <p:sldId id="1444" r:id="rId225"/>
    <p:sldId id="1445" r:id="rId226"/>
    <p:sldId id="1446" r:id="rId227"/>
    <p:sldId id="1447" r:id="rId228"/>
    <p:sldId id="1448" r:id="rId229"/>
    <p:sldId id="1472" r:id="rId230"/>
    <p:sldId id="1449" r:id="rId231"/>
    <p:sldId id="1450" r:id="rId232"/>
    <p:sldId id="1451" r:id="rId233"/>
    <p:sldId id="1452" r:id="rId234"/>
    <p:sldId id="1453" r:id="rId235"/>
    <p:sldId id="1454" r:id="rId236"/>
    <p:sldId id="1455" r:id="rId237"/>
    <p:sldId id="1456" r:id="rId238"/>
    <p:sldId id="1457" r:id="rId239"/>
    <p:sldId id="1458" r:id="rId240"/>
    <p:sldId id="1459" r:id="rId241"/>
    <p:sldId id="1460" r:id="rId242"/>
    <p:sldId id="1461" r:id="rId243"/>
    <p:sldId id="1462" r:id="rId244"/>
    <p:sldId id="1463" r:id="rId245"/>
    <p:sldId id="1464" r:id="rId246"/>
    <p:sldId id="1465" r:id="rId247"/>
    <p:sldId id="1466" r:id="rId248"/>
    <p:sldId id="1467" r:id="rId249"/>
    <p:sldId id="1468" r:id="rId250"/>
    <p:sldId id="1469" r:id="rId251"/>
    <p:sldId id="1470" r:id="rId252"/>
    <p:sldId id="1471" r:id="rId253"/>
    <p:sldId id="1473" r:id="rId254"/>
    <p:sldId id="1474" r:id="rId25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8"/>
      <p:bold r:id="rId259"/>
      <p:italic r:id="rId260"/>
      <p:boldItalic r:id="rId261"/>
    </p:embeddedFont>
    <p:embeddedFont>
      <p:font typeface="Cambria Math" panose="02040503050406030204" pitchFamily="18" charset="0"/>
      <p:regular r:id="rId262"/>
    </p:embeddedFont>
    <p:embeddedFont>
      <p:font typeface="Wingdings 2" panose="05020102010507070707" pitchFamily="18" charset="2"/>
      <p:regular r:id="rId263"/>
    </p:embeddedFont>
    <p:embeddedFont>
      <p:font typeface="Constantia" panose="02030602050306030303" pitchFamily="18" charset="0"/>
      <p:regular r:id="rId264"/>
      <p:bold r:id="rId265"/>
      <p:italic r:id="rId266"/>
      <p:boldItalic r:id="rId26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33CC"/>
    <a:srgbClr val="006600"/>
    <a:srgbClr val="008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72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94"/>
    </p:cViewPr>
  </p:sorterViewPr>
  <p:notesViewPr>
    <p:cSldViewPr>
      <p:cViewPr varScale="1">
        <p:scale>
          <a:sx n="57" d="100"/>
          <a:sy n="57" d="100"/>
        </p:scale>
        <p:origin x="-14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26" Type="http://schemas.openxmlformats.org/officeDocument/2006/relationships/slide" Target="slides/slide223.xml"/><Relationship Id="rId247" Type="http://schemas.openxmlformats.org/officeDocument/2006/relationships/slide" Target="slides/slide244.xml"/><Relationship Id="rId107" Type="http://schemas.openxmlformats.org/officeDocument/2006/relationships/slide" Target="slides/slide104.xml"/><Relationship Id="rId268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37" Type="http://schemas.openxmlformats.org/officeDocument/2006/relationships/slide" Target="slides/slide234.xml"/><Relationship Id="rId258" Type="http://schemas.openxmlformats.org/officeDocument/2006/relationships/font" Target="fonts/font1.fntdata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227" Type="http://schemas.openxmlformats.org/officeDocument/2006/relationships/slide" Target="slides/slide224.xml"/><Relationship Id="rId248" Type="http://schemas.openxmlformats.org/officeDocument/2006/relationships/slide" Target="slides/slide245.xml"/><Relationship Id="rId269" Type="http://schemas.openxmlformats.org/officeDocument/2006/relationships/viewProps" Target="viewProps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259" Type="http://schemas.openxmlformats.org/officeDocument/2006/relationships/font" Target="fonts/font2.fntdata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270" Type="http://schemas.openxmlformats.org/officeDocument/2006/relationships/theme" Target="theme/theme1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2" Type="http://schemas.openxmlformats.org/officeDocument/2006/relationships/slide" Target="slides/slide199.xml"/><Relationship Id="rId207" Type="http://schemas.openxmlformats.org/officeDocument/2006/relationships/slide" Target="slides/slide204.xml"/><Relationship Id="rId223" Type="http://schemas.openxmlformats.org/officeDocument/2006/relationships/slide" Target="slides/slide220.xml"/><Relationship Id="rId228" Type="http://schemas.openxmlformats.org/officeDocument/2006/relationships/slide" Target="slides/slide225.xml"/><Relationship Id="rId244" Type="http://schemas.openxmlformats.org/officeDocument/2006/relationships/slide" Target="slides/slide241.xml"/><Relationship Id="rId249" Type="http://schemas.openxmlformats.org/officeDocument/2006/relationships/slide" Target="slides/slide24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260" Type="http://schemas.openxmlformats.org/officeDocument/2006/relationships/font" Target="fonts/font3.fntdata"/><Relationship Id="rId265" Type="http://schemas.openxmlformats.org/officeDocument/2006/relationships/font" Target="fonts/font8.fntdata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3" Type="http://schemas.openxmlformats.org/officeDocument/2006/relationships/slide" Target="slides/slide210.xml"/><Relationship Id="rId218" Type="http://schemas.openxmlformats.org/officeDocument/2006/relationships/slide" Target="slides/slide215.xml"/><Relationship Id="rId234" Type="http://schemas.openxmlformats.org/officeDocument/2006/relationships/slide" Target="slides/slide231.xml"/><Relationship Id="rId239" Type="http://schemas.openxmlformats.org/officeDocument/2006/relationships/slide" Target="slides/slide23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50" Type="http://schemas.openxmlformats.org/officeDocument/2006/relationships/slide" Target="slides/slide247.xml"/><Relationship Id="rId255" Type="http://schemas.openxmlformats.org/officeDocument/2006/relationships/slide" Target="slides/slide252.xml"/><Relationship Id="rId271" Type="http://schemas.openxmlformats.org/officeDocument/2006/relationships/tableStyles" Target="tableStyles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208" Type="http://schemas.openxmlformats.org/officeDocument/2006/relationships/slide" Target="slides/slide205.xml"/><Relationship Id="rId229" Type="http://schemas.openxmlformats.org/officeDocument/2006/relationships/slide" Target="slides/slide226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0" Type="http://schemas.openxmlformats.org/officeDocument/2006/relationships/slide" Target="slides/slide237.xml"/><Relationship Id="rId245" Type="http://schemas.openxmlformats.org/officeDocument/2006/relationships/slide" Target="slides/slide242.xml"/><Relationship Id="rId261" Type="http://schemas.openxmlformats.org/officeDocument/2006/relationships/font" Target="fonts/font4.fntdata"/><Relationship Id="rId266" Type="http://schemas.openxmlformats.org/officeDocument/2006/relationships/font" Target="fonts/font9.fntdata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189" Type="http://schemas.openxmlformats.org/officeDocument/2006/relationships/slide" Target="slides/slide186.xml"/><Relationship Id="rId219" Type="http://schemas.openxmlformats.org/officeDocument/2006/relationships/slide" Target="slides/slide21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0" Type="http://schemas.openxmlformats.org/officeDocument/2006/relationships/slide" Target="slides/slide227.xml"/><Relationship Id="rId235" Type="http://schemas.openxmlformats.org/officeDocument/2006/relationships/slide" Target="slides/slide232.xml"/><Relationship Id="rId251" Type="http://schemas.openxmlformats.org/officeDocument/2006/relationships/slide" Target="slides/slide248.xml"/><Relationship Id="rId25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0" Type="http://schemas.openxmlformats.org/officeDocument/2006/relationships/slide" Target="slides/slide217.xml"/><Relationship Id="rId225" Type="http://schemas.openxmlformats.org/officeDocument/2006/relationships/slide" Target="slides/slide222.xml"/><Relationship Id="rId241" Type="http://schemas.openxmlformats.org/officeDocument/2006/relationships/slide" Target="slides/slide238.xml"/><Relationship Id="rId246" Type="http://schemas.openxmlformats.org/officeDocument/2006/relationships/slide" Target="slides/slide243.xml"/><Relationship Id="rId267" Type="http://schemas.openxmlformats.org/officeDocument/2006/relationships/font" Target="fonts/font10.fntdata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262" Type="http://schemas.openxmlformats.org/officeDocument/2006/relationships/font" Target="fonts/font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5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52" Type="http://schemas.openxmlformats.org/officeDocument/2006/relationships/slide" Target="slides/slide249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slide" Target="slides/slide239.xml"/><Relationship Id="rId263" Type="http://schemas.openxmlformats.org/officeDocument/2006/relationships/font" Target="fonts/font6.fntdata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53" Type="http://schemas.openxmlformats.org/officeDocument/2006/relationships/slide" Target="slides/slide250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slide" Target="slides/slide240.xml"/><Relationship Id="rId264" Type="http://schemas.openxmlformats.org/officeDocument/2006/relationships/font" Target="fonts/font7.fntdata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54" Type="http://schemas.openxmlformats.org/officeDocument/2006/relationships/slide" Target="slides/slide251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BCA2E-8575-47F9-B653-612B07879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4F6472-8A95-4E0B-80C1-D5FD29C2A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370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43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4372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437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43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437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5DE2D4-A2C9-44D8-B4B4-FB9B42EACCB9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9543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6A85C-2B3F-4F95-B1D4-6CBFFBAC32B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30799-6121-485C-BE72-08CEE7FE5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B970F-9E45-4B97-9787-32387857EC8E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4A66F-C5E4-4BA3-9996-12369F66B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442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957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7444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744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74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74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5744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321F2F-54CA-4E44-8F6D-89070AD8FDFE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95744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96129-F8E9-49E0-9D3C-5D0EB33C52C7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AA7F-84BF-44D1-A30B-18B502A85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B3266-DD25-4A31-AAF4-18157FDD1733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65FD-3892-4876-BA12-6339E9A2D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AAEA9-423D-41E3-AEE0-1261624B95C0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0A6F-9955-43D7-BAD2-7687474F1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21EE3-7F72-4539-A277-905E14E6D6C1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CC5E-069D-43CB-9BBC-BE8586101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65FA4-B042-4073-8B87-E0DAEB234DB6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AC6-93A7-489E-B85A-8930E2FFF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BBDF5-010C-4EFF-9E0B-80468EEEA2AD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0D7A-2BA4-4C44-9B13-8974933CF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4E264-DDFD-4C55-9F3F-5B2A755A2664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3D89-40B0-4C94-97B8-21EAE93C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8328-B8A4-4490-A777-8283D069BC09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5938-D98B-4372-A8D8-7A9F123FB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72089-5C65-4846-BD43-683C33550F2E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C541-BC27-42AC-AD06-A7BD28E97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DDC83-E279-4384-9DD2-3D7B8D2928D2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195B-5F27-4849-A0B8-1A53EB80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9B6E1-5938-4A6A-9CD3-92E03C8FC393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34974-1C2C-42FD-BF2F-224F1776A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890-6936-4C62-B24B-87CE1F6DFF2B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2B8D007-51B5-4E4D-9637-579C08C8B834}" type="datetime4">
              <a:rPr lang="en-US" smtClean="0"/>
              <a:t>November 21,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FC1-583D-41A2-87F5-6C29D753554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83A8-4DEF-4765-8F55-6841ACE183A0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C7DE-CA18-42D2-97DC-4B5024092A84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D55-9858-40DA-9679-FC40722B01A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4DF3-6975-4B27-970D-8045D0478F14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31313-A902-4978-9E17-44D59C670B3E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0966-951D-4CBE-B5C4-9303EFFBD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944-6015-48CA-B86A-2E20A43C9FA5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92A-AF74-449A-8DA5-C0CD7926A71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841-0C88-4FAB-88E1-2821686610B9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3597-EFCF-4229-B340-F6CD77E23B4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E9BCF-A0DC-4EDC-8194-A004002F4ACC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50DB-2A9A-4C61-8B38-F90070CC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0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5E122-9B55-4E40-9117-725EBBAB1585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D1780-6ADD-4503-8ACC-ADC980F89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7B548-0718-46B2-8C11-8BDCE6674307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BFFC-908F-46BF-B0D3-887C5B0A81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B8DEC-639E-4B17-B311-FA5A266FFAB5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81B58-E2CA-4144-830B-687D5F7B2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C784E-0581-4996-A3DB-3976FBCA43BA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90FB-F317-4305-931A-BB1AF85CB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9D087-5F09-4A4B-9CE0-B9A7064657AD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C540-4456-4F1C-A509-0E8E0DFEC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9D80A-B4BF-42CC-9D80-25BD0D9339A5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F33B-2B02-491B-9C03-51CD45DF4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34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33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334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3349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33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3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98BFFB7-C38B-402F-8AA0-4A417B41216E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953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3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7F5BD60-60DF-4D07-A21F-04C0B05DC7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418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956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sp>
          <p:nvSpPr>
            <p:cNvPr id="956420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956421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5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564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6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E59B3E2D-BE54-4E63-B77B-E75D8BB2098D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956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956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619B32A-47AB-4435-B96A-2EAB34EF39C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A8DC62-C8C6-449A-ACE3-09F0B78AAAB4}" type="datetime4">
              <a:rPr lang="en-US" smtClean="0"/>
              <a:t>November 21, 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5BD60-60DF-4D07-A21F-04C0B05DC7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upload.wikimedia.org/wikipedia/commons/9/9b/Scantegrity_II_Ballot.jpg" TargetMode="External"/><Relationship Id="rId1" Type="http://schemas.openxmlformats.org/officeDocument/2006/relationships/slideLayout" Target="../slideLayouts/slideLayout2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ntegrity.org/" TargetMode="External"/><Relationship Id="rId2" Type="http://schemas.openxmlformats.org/officeDocument/2006/relationships/hyperlink" Target="http://www.heliosvoting.org/" TargetMode="External"/><Relationship Id="rId1" Type="http://schemas.openxmlformats.org/officeDocument/2006/relationships/slideLayout" Target="../slideLayouts/slideLayout2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4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4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4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4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of       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Tolga Acar</a:t>
            </a:r>
          </a:p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Autumn 2016</a:t>
            </a:r>
          </a:p>
        </p:txBody>
      </p:sp>
    </p:spTree>
    <p:extLst>
      <p:ext uri="{BB962C8B-B14F-4D97-AF65-F5344CB8AC3E}">
        <p14:creationId xmlns:p14="http://schemas.microsoft.com/office/powerpoint/2010/main" val="74605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</p:spTree>
    <p:extLst>
      <p:ext uri="{BB962C8B-B14F-4D97-AF65-F5344CB8AC3E}">
        <p14:creationId xmlns:p14="http://schemas.microsoft.com/office/powerpoint/2010/main" val="294093937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573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090706083"/>
      </p:ext>
    </p:extLst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675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686046129"/>
      </p:ext>
    </p:extLst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7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990183464"/>
      </p:ext>
    </p:extLst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Splitting a vote by addition is equivalent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out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secret sharing.</a:t>
                </a:r>
              </a:p>
              <a:p>
                <a:r>
                  <a:rPr lang="en-US" sz="3200" dirty="0"/>
                  <a:t>One could instead share a vote using a threshold scheme to achieve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out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system.</a:t>
                </a:r>
              </a:p>
              <a:p>
                <a:r>
                  <a:rPr lang="en-US" sz="3200" dirty="0"/>
                  <a:t>One can also use an additively-homomorphic threshold encryption scheme directly.</a:t>
                </a:r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3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Adding Robustness</a:t>
            </a:r>
          </a:p>
        </p:txBody>
      </p:sp>
    </p:spTree>
    <p:extLst>
      <p:ext uri="{BB962C8B-B14F-4D97-AF65-F5344CB8AC3E}">
        <p14:creationId xmlns:p14="http://schemas.microsoft.com/office/powerpoint/2010/main" val="3976023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337" y="2153843"/>
            <a:ext cx="4706939" cy="36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651085274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Shuffle the encrypted ballots by transforming each into a different representation of the same ballot and then permuting the full set.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081032690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52348769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728521654"/>
      </p:ext>
    </p:extLst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826264818"/>
      </p:ext>
    </p:extLst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48146594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lt"/>
              </a:rPr>
              <a:t>Hand-Counted Paper</a:t>
            </a:r>
          </a:p>
        </p:txBody>
      </p:sp>
      <p:pic>
        <p:nvPicPr>
          <p:cNvPr id="23555" name="Picture 5" descr="463px-Plurality_bal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0" y="2547937"/>
            <a:ext cx="2205039" cy="28527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322442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0;   0,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2171710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2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Null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1428004181"/>
      </p:ext>
    </p:extLst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200" dirty="0"/>
          </a:p>
          <a:p>
            <a:pPr>
              <a:buFontTx/>
              <a:buNone/>
            </a:pPr>
            <a:r>
              <a:rPr lang="en-US" sz="4000" dirty="0"/>
              <a:t>Each shuffler </a:t>
            </a:r>
            <a:r>
              <a:rPr lang="en-US" sz="4000" i="1" dirty="0"/>
              <a:t>proves</a:t>
            </a:r>
            <a:r>
              <a:rPr lang="en-US" sz="4000" dirty="0"/>
              <a:t> that its output set is a permutation of different encryptions of its input set.</a:t>
            </a:r>
          </a:p>
          <a:p>
            <a:pPr>
              <a:buFontTx/>
              <a:buNone/>
            </a:pPr>
            <a:r>
              <a:rPr lang="en-US" sz="4000" dirty="0"/>
              <a:t>After a sufficient number of shuffles, the individual ballots can be opened.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Mix-Based Elections</a:t>
            </a:r>
          </a:p>
        </p:txBody>
      </p:sp>
    </p:spTree>
    <p:extLst>
      <p:ext uri="{BB962C8B-B14F-4D97-AF65-F5344CB8AC3E}">
        <p14:creationId xmlns:p14="http://schemas.microsoft.com/office/powerpoint/2010/main" val="3263743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6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85" y="2739630"/>
            <a:ext cx="1404937" cy="21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j026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380" y="2771776"/>
            <a:ext cx="2940051" cy="21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Tallying</a:t>
            </a:r>
          </a:p>
        </p:txBody>
      </p:sp>
    </p:spTree>
    <p:extLst>
      <p:ext uri="{BB962C8B-B14F-4D97-AF65-F5344CB8AC3E}">
        <p14:creationId xmlns:p14="http://schemas.microsoft.com/office/powerpoint/2010/main" val="306836272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34" name="Line 18"/>
          <p:cNvSpPr>
            <a:spLocks noChangeShapeType="1"/>
          </p:cNvSpPr>
          <p:nvPr/>
        </p:nvSpPr>
        <p:spPr bwMode="auto">
          <a:xfrm>
            <a:off x="1377951" y="3306367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5" name="Line 19"/>
          <p:cNvSpPr>
            <a:spLocks noChangeShapeType="1"/>
          </p:cNvSpPr>
          <p:nvPr/>
        </p:nvSpPr>
        <p:spPr bwMode="auto">
          <a:xfrm>
            <a:off x="1377951" y="398264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8" name="Line 22"/>
          <p:cNvSpPr>
            <a:spLocks noChangeShapeType="1"/>
          </p:cNvSpPr>
          <p:nvPr/>
        </p:nvSpPr>
        <p:spPr bwMode="auto">
          <a:xfrm>
            <a:off x="1377951" y="4620816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9" name="Line 23"/>
          <p:cNvSpPr>
            <a:spLocks noChangeShapeType="1"/>
          </p:cNvSpPr>
          <p:nvPr/>
        </p:nvSpPr>
        <p:spPr bwMode="auto">
          <a:xfrm>
            <a:off x="1377951" y="529709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7620" name="Rectangle 4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07621" name="Rectangle 5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2" name="Line 6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3" name="Line 7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4" name="Rectangle 8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5" name="Line 9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6" name="Line 10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28" name="Line 12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29" name="Line 13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0" name="Rectangle 14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7631" name="Line 15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32" name="Line 16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4" name="Line 28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8" name="Line 32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49" name="Line 33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50" name="Line 34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7651" name="Rectangle 35"/>
          <p:cNvSpPr>
            <a:spLocks noChangeArrowheads="1"/>
          </p:cNvSpPr>
          <p:nvPr/>
        </p:nvSpPr>
        <p:spPr bwMode="auto">
          <a:xfrm>
            <a:off x="7248528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2" name="Rectangle 36"/>
          <p:cNvSpPr>
            <a:spLocks noChangeArrowheads="1"/>
          </p:cNvSpPr>
          <p:nvPr/>
        </p:nvSpPr>
        <p:spPr bwMode="auto">
          <a:xfrm>
            <a:off x="7248528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3" name="Rectangle 37"/>
          <p:cNvSpPr>
            <a:spLocks noChangeArrowheads="1"/>
          </p:cNvSpPr>
          <p:nvPr/>
        </p:nvSpPr>
        <p:spPr bwMode="auto">
          <a:xfrm>
            <a:off x="7248528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7654" name="Rectangle 38"/>
          <p:cNvSpPr>
            <a:spLocks noChangeArrowheads="1"/>
          </p:cNvSpPr>
          <p:nvPr/>
        </p:nvSpPr>
        <p:spPr bwMode="auto">
          <a:xfrm>
            <a:off x="7248528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103416388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56" name="Line 16"/>
          <p:cNvSpPr>
            <a:spLocks noChangeShapeType="1"/>
          </p:cNvSpPr>
          <p:nvPr/>
        </p:nvSpPr>
        <p:spPr bwMode="auto">
          <a:xfrm>
            <a:off x="1377951" y="3306367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7" name="Line 17"/>
          <p:cNvSpPr>
            <a:spLocks noChangeShapeType="1"/>
          </p:cNvSpPr>
          <p:nvPr/>
        </p:nvSpPr>
        <p:spPr bwMode="auto">
          <a:xfrm>
            <a:off x="1377951" y="398264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8" name="Line 18"/>
          <p:cNvSpPr>
            <a:spLocks noChangeShapeType="1"/>
          </p:cNvSpPr>
          <p:nvPr/>
        </p:nvSpPr>
        <p:spPr bwMode="auto">
          <a:xfrm>
            <a:off x="1377951" y="4620816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9" name="Line 19"/>
          <p:cNvSpPr>
            <a:spLocks noChangeShapeType="1"/>
          </p:cNvSpPr>
          <p:nvPr/>
        </p:nvSpPr>
        <p:spPr bwMode="auto">
          <a:xfrm>
            <a:off x="1377951" y="5297091"/>
            <a:ext cx="18430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Mix-Net Paradigm</a:t>
            </a:r>
          </a:p>
        </p:txBody>
      </p:sp>
      <p:sp>
        <p:nvSpPr>
          <p:cNvPr id="1008643" name="Rectangle 3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08644" name="Rectangle 4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45" name="Line 5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6" name="Line 6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7" name="Rectangle 7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48" name="Line 8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49" name="Line 9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0" name="Rectangle 10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51" name="Line 11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2" name="Line 12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3" name="Rectangle 13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8654" name="Line 14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55" name="Line 15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0" name="Line 20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1" name="Line 21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2" name="Line 22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3" name="Line 23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4" name="Rectangle 24"/>
          <p:cNvSpPr>
            <a:spLocks noChangeArrowheads="1"/>
          </p:cNvSpPr>
          <p:nvPr/>
        </p:nvSpPr>
        <p:spPr bwMode="auto">
          <a:xfrm>
            <a:off x="7248528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5" name="Rectangle 25"/>
          <p:cNvSpPr>
            <a:spLocks noChangeArrowheads="1"/>
          </p:cNvSpPr>
          <p:nvPr/>
        </p:nvSpPr>
        <p:spPr bwMode="auto">
          <a:xfrm>
            <a:off x="7248528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6" name="Rectangle 26"/>
          <p:cNvSpPr>
            <a:spLocks noChangeArrowheads="1"/>
          </p:cNvSpPr>
          <p:nvPr/>
        </p:nvSpPr>
        <p:spPr bwMode="auto">
          <a:xfrm>
            <a:off x="7248528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7" name="Rectangle 27"/>
          <p:cNvSpPr>
            <a:spLocks noChangeArrowheads="1"/>
          </p:cNvSpPr>
          <p:nvPr/>
        </p:nvSpPr>
        <p:spPr bwMode="auto">
          <a:xfrm>
            <a:off x="7248528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08668" name="Line 28"/>
          <p:cNvSpPr>
            <a:spLocks noChangeShapeType="1"/>
          </p:cNvSpPr>
          <p:nvPr/>
        </p:nvSpPr>
        <p:spPr bwMode="auto">
          <a:xfrm>
            <a:off x="3221039" y="4620816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69" name="Line 29"/>
          <p:cNvSpPr>
            <a:spLocks noChangeShapeType="1"/>
          </p:cNvSpPr>
          <p:nvPr/>
        </p:nvSpPr>
        <p:spPr bwMode="auto">
          <a:xfrm>
            <a:off x="3221039" y="3306367"/>
            <a:ext cx="2743200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70" name="Line 30"/>
          <p:cNvSpPr>
            <a:spLocks noChangeShapeType="1"/>
          </p:cNvSpPr>
          <p:nvPr/>
        </p:nvSpPr>
        <p:spPr bwMode="auto">
          <a:xfrm>
            <a:off x="3221039" y="3982641"/>
            <a:ext cx="2741612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08671" name="Line 31"/>
          <p:cNvSpPr>
            <a:spLocks noChangeShapeType="1"/>
          </p:cNvSpPr>
          <p:nvPr/>
        </p:nvSpPr>
        <p:spPr bwMode="auto">
          <a:xfrm flipV="1">
            <a:off x="3221039" y="3306367"/>
            <a:ext cx="27416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646679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Mixes</a:t>
            </a:r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5862639" y="3093244"/>
            <a:ext cx="1357312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4381500" y="3157539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1" name="Line 5"/>
          <p:cNvSpPr>
            <a:spLocks noChangeShapeType="1"/>
          </p:cNvSpPr>
          <p:nvPr/>
        </p:nvSpPr>
        <p:spPr bwMode="auto">
          <a:xfrm>
            <a:off x="43815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2" name="Line 6"/>
          <p:cNvSpPr>
            <a:spLocks noChangeShapeType="1"/>
          </p:cNvSpPr>
          <p:nvPr/>
        </p:nvSpPr>
        <p:spPr bwMode="auto">
          <a:xfrm flipV="1">
            <a:off x="48450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3" name="Rectangle 7"/>
          <p:cNvSpPr>
            <a:spLocks noChangeArrowheads="1"/>
          </p:cNvSpPr>
          <p:nvPr/>
        </p:nvSpPr>
        <p:spPr bwMode="auto">
          <a:xfrm>
            <a:off x="4381500" y="3833813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4" name="Line 8"/>
          <p:cNvSpPr>
            <a:spLocks noChangeShapeType="1"/>
          </p:cNvSpPr>
          <p:nvPr/>
        </p:nvSpPr>
        <p:spPr bwMode="auto">
          <a:xfrm>
            <a:off x="43815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5" name="Line 9"/>
          <p:cNvSpPr>
            <a:spLocks noChangeShapeType="1"/>
          </p:cNvSpPr>
          <p:nvPr/>
        </p:nvSpPr>
        <p:spPr bwMode="auto">
          <a:xfrm flipV="1">
            <a:off x="48450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6" name="Rectangle 10"/>
          <p:cNvSpPr>
            <a:spLocks noChangeArrowheads="1"/>
          </p:cNvSpPr>
          <p:nvPr/>
        </p:nvSpPr>
        <p:spPr bwMode="auto">
          <a:xfrm>
            <a:off x="4381500" y="4471989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2987" name="Line 11"/>
          <p:cNvSpPr>
            <a:spLocks noChangeShapeType="1"/>
          </p:cNvSpPr>
          <p:nvPr/>
        </p:nvSpPr>
        <p:spPr bwMode="auto">
          <a:xfrm>
            <a:off x="43815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8" name="Line 12"/>
          <p:cNvSpPr>
            <a:spLocks noChangeShapeType="1"/>
          </p:cNvSpPr>
          <p:nvPr/>
        </p:nvSpPr>
        <p:spPr bwMode="auto">
          <a:xfrm flipV="1">
            <a:off x="48450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89" name="Rectangle 13"/>
          <p:cNvSpPr>
            <a:spLocks noChangeArrowheads="1"/>
          </p:cNvSpPr>
          <p:nvPr/>
        </p:nvSpPr>
        <p:spPr bwMode="auto">
          <a:xfrm>
            <a:off x="4381500" y="5148264"/>
            <a:ext cx="914400" cy="288131"/>
          </a:xfrm>
          <a:prstGeom prst="rect">
            <a:avLst/>
          </a:prstGeom>
          <a:solidFill>
            <a:srgbClr val="96F991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2990" name="Line 14"/>
          <p:cNvSpPr>
            <a:spLocks noChangeShapeType="1"/>
          </p:cNvSpPr>
          <p:nvPr/>
        </p:nvSpPr>
        <p:spPr bwMode="auto">
          <a:xfrm>
            <a:off x="43815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1" name="Line 15"/>
          <p:cNvSpPr>
            <a:spLocks noChangeShapeType="1"/>
          </p:cNvSpPr>
          <p:nvPr/>
        </p:nvSpPr>
        <p:spPr bwMode="auto">
          <a:xfrm flipV="1">
            <a:off x="48450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2" name="Line 16"/>
          <p:cNvSpPr>
            <a:spLocks noChangeShapeType="1"/>
          </p:cNvSpPr>
          <p:nvPr/>
        </p:nvSpPr>
        <p:spPr bwMode="auto">
          <a:xfrm>
            <a:off x="5295900" y="3306367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3" name="Line 17"/>
          <p:cNvSpPr>
            <a:spLocks noChangeShapeType="1"/>
          </p:cNvSpPr>
          <p:nvPr/>
        </p:nvSpPr>
        <p:spPr bwMode="auto">
          <a:xfrm>
            <a:off x="5295900" y="398264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4" name="Line 18"/>
          <p:cNvSpPr>
            <a:spLocks noChangeShapeType="1"/>
          </p:cNvSpPr>
          <p:nvPr/>
        </p:nvSpPr>
        <p:spPr bwMode="auto">
          <a:xfrm>
            <a:off x="5295900" y="4620816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5" name="Line 19"/>
          <p:cNvSpPr>
            <a:spLocks noChangeShapeType="1"/>
          </p:cNvSpPr>
          <p:nvPr/>
        </p:nvSpPr>
        <p:spPr bwMode="auto">
          <a:xfrm>
            <a:off x="5295900" y="529709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6" name="Line 20"/>
          <p:cNvSpPr>
            <a:spLocks noChangeShapeType="1"/>
          </p:cNvSpPr>
          <p:nvPr/>
        </p:nvSpPr>
        <p:spPr bwMode="auto">
          <a:xfrm>
            <a:off x="7213601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7" name="Line 21"/>
          <p:cNvSpPr>
            <a:spLocks noChangeShapeType="1"/>
          </p:cNvSpPr>
          <p:nvPr/>
        </p:nvSpPr>
        <p:spPr bwMode="auto">
          <a:xfrm>
            <a:off x="7213601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8" name="Line 22"/>
          <p:cNvSpPr>
            <a:spLocks noChangeShapeType="1"/>
          </p:cNvSpPr>
          <p:nvPr/>
        </p:nvSpPr>
        <p:spPr bwMode="auto">
          <a:xfrm>
            <a:off x="7213601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2999" name="Line 23"/>
          <p:cNvSpPr>
            <a:spLocks noChangeShapeType="1"/>
          </p:cNvSpPr>
          <p:nvPr/>
        </p:nvSpPr>
        <p:spPr bwMode="auto">
          <a:xfrm>
            <a:off x="7213601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0" name="Rectangle 24"/>
          <p:cNvSpPr>
            <a:spLocks noChangeArrowheads="1"/>
          </p:cNvSpPr>
          <p:nvPr/>
        </p:nvSpPr>
        <p:spPr bwMode="auto">
          <a:xfrm>
            <a:off x="7804153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1" name="Rectangle 25"/>
          <p:cNvSpPr>
            <a:spLocks noChangeArrowheads="1"/>
          </p:cNvSpPr>
          <p:nvPr/>
        </p:nvSpPr>
        <p:spPr bwMode="auto">
          <a:xfrm>
            <a:off x="7804153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2" name="Rectangle 26"/>
          <p:cNvSpPr>
            <a:spLocks noChangeArrowheads="1"/>
          </p:cNvSpPr>
          <p:nvPr/>
        </p:nvSpPr>
        <p:spPr bwMode="auto">
          <a:xfrm>
            <a:off x="7804153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3" name="Rectangle 27"/>
          <p:cNvSpPr>
            <a:spLocks noChangeArrowheads="1"/>
          </p:cNvSpPr>
          <p:nvPr/>
        </p:nvSpPr>
        <p:spPr bwMode="auto">
          <a:xfrm>
            <a:off x="7804153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23004" name="Line 28"/>
          <p:cNvSpPr>
            <a:spLocks noChangeShapeType="1"/>
          </p:cNvSpPr>
          <p:nvPr/>
        </p:nvSpPr>
        <p:spPr bwMode="auto">
          <a:xfrm>
            <a:off x="5862639" y="4620816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5" name="Line 29"/>
          <p:cNvSpPr>
            <a:spLocks noChangeShapeType="1"/>
          </p:cNvSpPr>
          <p:nvPr/>
        </p:nvSpPr>
        <p:spPr bwMode="auto">
          <a:xfrm>
            <a:off x="5862639" y="3306367"/>
            <a:ext cx="1357312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6" name="Line 30"/>
          <p:cNvSpPr>
            <a:spLocks noChangeShapeType="1"/>
          </p:cNvSpPr>
          <p:nvPr/>
        </p:nvSpPr>
        <p:spPr bwMode="auto">
          <a:xfrm>
            <a:off x="5862639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7" name="Line 31"/>
          <p:cNvSpPr>
            <a:spLocks noChangeShapeType="1"/>
          </p:cNvSpPr>
          <p:nvPr/>
        </p:nvSpPr>
        <p:spPr bwMode="auto">
          <a:xfrm flipV="1">
            <a:off x="5862639" y="3306367"/>
            <a:ext cx="13573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08" name="Rectangle 32"/>
          <p:cNvSpPr>
            <a:spLocks noChangeArrowheads="1"/>
          </p:cNvSpPr>
          <p:nvPr/>
        </p:nvSpPr>
        <p:spPr bwMode="auto">
          <a:xfrm>
            <a:off x="2436813" y="3090864"/>
            <a:ext cx="1357312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MIX</a:t>
            </a:r>
          </a:p>
        </p:txBody>
      </p:sp>
      <p:sp>
        <p:nvSpPr>
          <p:cNvPr id="1023009" name="Line 33"/>
          <p:cNvSpPr>
            <a:spLocks noChangeShapeType="1"/>
          </p:cNvSpPr>
          <p:nvPr/>
        </p:nvSpPr>
        <p:spPr bwMode="auto">
          <a:xfrm>
            <a:off x="3787775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0" name="Line 34"/>
          <p:cNvSpPr>
            <a:spLocks noChangeShapeType="1"/>
          </p:cNvSpPr>
          <p:nvPr/>
        </p:nvSpPr>
        <p:spPr bwMode="auto">
          <a:xfrm>
            <a:off x="3787775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1" name="Line 35"/>
          <p:cNvSpPr>
            <a:spLocks noChangeShapeType="1"/>
          </p:cNvSpPr>
          <p:nvPr/>
        </p:nvSpPr>
        <p:spPr bwMode="auto">
          <a:xfrm>
            <a:off x="3787775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2" name="Line 36"/>
          <p:cNvSpPr>
            <a:spLocks noChangeShapeType="1"/>
          </p:cNvSpPr>
          <p:nvPr/>
        </p:nvSpPr>
        <p:spPr bwMode="auto">
          <a:xfrm>
            <a:off x="3787775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3" name="Line 37"/>
          <p:cNvSpPr>
            <a:spLocks noChangeShapeType="1"/>
          </p:cNvSpPr>
          <p:nvPr/>
        </p:nvSpPr>
        <p:spPr bwMode="auto">
          <a:xfrm>
            <a:off x="2436813" y="3306367"/>
            <a:ext cx="1357312" cy="131206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4" name="Line 38"/>
          <p:cNvSpPr>
            <a:spLocks noChangeShapeType="1"/>
          </p:cNvSpPr>
          <p:nvPr/>
        </p:nvSpPr>
        <p:spPr bwMode="auto">
          <a:xfrm>
            <a:off x="2436813" y="3980260"/>
            <a:ext cx="1357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5" name="Line 39"/>
          <p:cNvSpPr>
            <a:spLocks noChangeShapeType="1"/>
          </p:cNvSpPr>
          <p:nvPr/>
        </p:nvSpPr>
        <p:spPr bwMode="auto">
          <a:xfrm>
            <a:off x="2436815" y="4618436"/>
            <a:ext cx="1355725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6" name="Line 40"/>
          <p:cNvSpPr>
            <a:spLocks noChangeShapeType="1"/>
          </p:cNvSpPr>
          <p:nvPr/>
        </p:nvSpPr>
        <p:spPr bwMode="auto">
          <a:xfrm flipV="1">
            <a:off x="2436813" y="3303986"/>
            <a:ext cx="13573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7" name="Rectangle 41"/>
          <p:cNvSpPr>
            <a:spLocks noChangeArrowheads="1"/>
          </p:cNvSpPr>
          <p:nvPr/>
        </p:nvSpPr>
        <p:spPr bwMode="auto">
          <a:xfrm>
            <a:off x="685802" y="3115866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>
              <a:sym typeface="Wingdings" pitchFamily="2" charset="2"/>
            </a:endParaRPr>
          </a:p>
        </p:txBody>
      </p:sp>
      <p:sp>
        <p:nvSpPr>
          <p:cNvPr id="1023018" name="Line 42"/>
          <p:cNvSpPr>
            <a:spLocks noChangeShapeType="1"/>
          </p:cNvSpPr>
          <p:nvPr/>
        </p:nvSpPr>
        <p:spPr bwMode="auto">
          <a:xfrm>
            <a:off x="685802" y="3115867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19" name="Line 43"/>
          <p:cNvSpPr>
            <a:spLocks noChangeShapeType="1"/>
          </p:cNvSpPr>
          <p:nvPr/>
        </p:nvSpPr>
        <p:spPr bwMode="auto">
          <a:xfrm flipV="1">
            <a:off x="1300163" y="3115867"/>
            <a:ext cx="603251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29" name="Line 53"/>
          <p:cNvSpPr>
            <a:spLocks noChangeShapeType="1"/>
          </p:cNvSpPr>
          <p:nvPr/>
        </p:nvSpPr>
        <p:spPr bwMode="auto">
          <a:xfrm flipV="1">
            <a:off x="1903414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0" name="Line 54"/>
          <p:cNvSpPr>
            <a:spLocks noChangeShapeType="1"/>
          </p:cNvSpPr>
          <p:nvPr/>
        </p:nvSpPr>
        <p:spPr bwMode="auto">
          <a:xfrm>
            <a:off x="1903414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1" name="Line 55"/>
          <p:cNvSpPr>
            <a:spLocks noChangeShapeType="1"/>
          </p:cNvSpPr>
          <p:nvPr/>
        </p:nvSpPr>
        <p:spPr bwMode="auto">
          <a:xfrm>
            <a:off x="1903414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2" name="Line 56"/>
          <p:cNvSpPr>
            <a:spLocks noChangeShapeType="1"/>
          </p:cNvSpPr>
          <p:nvPr/>
        </p:nvSpPr>
        <p:spPr bwMode="auto">
          <a:xfrm>
            <a:off x="1903414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3" name="Rectangle 57"/>
          <p:cNvSpPr>
            <a:spLocks noChangeArrowheads="1"/>
          </p:cNvSpPr>
          <p:nvPr/>
        </p:nvSpPr>
        <p:spPr bwMode="auto">
          <a:xfrm>
            <a:off x="682627" y="3796905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3034" name="Line 58"/>
          <p:cNvSpPr>
            <a:spLocks noChangeShapeType="1"/>
          </p:cNvSpPr>
          <p:nvPr/>
        </p:nvSpPr>
        <p:spPr bwMode="auto">
          <a:xfrm>
            <a:off x="682628" y="3796905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5" name="Line 59"/>
          <p:cNvSpPr>
            <a:spLocks noChangeShapeType="1"/>
          </p:cNvSpPr>
          <p:nvPr/>
        </p:nvSpPr>
        <p:spPr bwMode="auto">
          <a:xfrm flipV="1">
            <a:off x="1303339" y="3796905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6" name="Rectangle 60"/>
          <p:cNvSpPr>
            <a:spLocks noChangeArrowheads="1"/>
          </p:cNvSpPr>
          <p:nvPr/>
        </p:nvSpPr>
        <p:spPr bwMode="auto">
          <a:xfrm>
            <a:off x="682627" y="4430317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3037" name="Line 61"/>
          <p:cNvSpPr>
            <a:spLocks noChangeShapeType="1"/>
          </p:cNvSpPr>
          <p:nvPr/>
        </p:nvSpPr>
        <p:spPr bwMode="auto">
          <a:xfrm>
            <a:off x="682628" y="4430318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8" name="Line 62"/>
          <p:cNvSpPr>
            <a:spLocks noChangeShapeType="1"/>
          </p:cNvSpPr>
          <p:nvPr/>
        </p:nvSpPr>
        <p:spPr bwMode="auto">
          <a:xfrm flipV="1">
            <a:off x="1303339" y="4430318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39" name="Rectangle 63"/>
          <p:cNvSpPr>
            <a:spLocks noChangeArrowheads="1"/>
          </p:cNvSpPr>
          <p:nvPr/>
        </p:nvSpPr>
        <p:spPr bwMode="auto">
          <a:xfrm>
            <a:off x="679452" y="5111354"/>
            <a:ext cx="1217613" cy="369095"/>
          </a:xfrm>
          <a:prstGeom prst="rect">
            <a:avLst/>
          </a:prstGeom>
          <a:solidFill>
            <a:srgbClr val="FDFD8D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023040" name="Line 64"/>
          <p:cNvSpPr>
            <a:spLocks noChangeShapeType="1"/>
          </p:cNvSpPr>
          <p:nvPr/>
        </p:nvSpPr>
        <p:spPr bwMode="auto">
          <a:xfrm>
            <a:off x="679453" y="5111354"/>
            <a:ext cx="620713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41" name="Line 65"/>
          <p:cNvSpPr>
            <a:spLocks noChangeShapeType="1"/>
          </p:cNvSpPr>
          <p:nvPr/>
        </p:nvSpPr>
        <p:spPr bwMode="auto">
          <a:xfrm flipV="1">
            <a:off x="1300163" y="5111354"/>
            <a:ext cx="596900" cy="229791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023044" name="Text Box 68"/>
          <p:cNvSpPr txBox="1">
            <a:spLocks noChangeArrowheads="1"/>
          </p:cNvSpPr>
          <p:nvPr/>
        </p:nvSpPr>
        <p:spPr bwMode="auto">
          <a:xfrm>
            <a:off x="631827" y="3862387"/>
            <a:ext cx="3882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</a:t>
            </a:r>
          </a:p>
        </p:txBody>
      </p:sp>
      <p:sp>
        <p:nvSpPr>
          <p:cNvPr id="1023045" name="Text Box 69"/>
          <p:cNvSpPr txBox="1">
            <a:spLocks noChangeArrowheads="1"/>
          </p:cNvSpPr>
          <p:nvPr/>
        </p:nvSpPr>
        <p:spPr bwMode="auto">
          <a:xfrm>
            <a:off x="673100" y="3176587"/>
            <a:ext cx="3674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</a:t>
            </a:r>
          </a:p>
        </p:txBody>
      </p:sp>
      <p:sp>
        <p:nvSpPr>
          <p:cNvPr id="1023047" name="Text Box 71"/>
          <p:cNvSpPr txBox="1">
            <a:spLocks noChangeArrowheads="1"/>
          </p:cNvSpPr>
          <p:nvPr/>
        </p:nvSpPr>
        <p:spPr bwMode="auto">
          <a:xfrm>
            <a:off x="661988" y="4491037"/>
            <a:ext cx="33534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</a:t>
            </a:r>
          </a:p>
        </p:txBody>
      </p:sp>
      <p:sp>
        <p:nvSpPr>
          <p:cNvPr id="1023049" name="Text Box 73"/>
          <p:cNvSpPr txBox="1">
            <a:spLocks noChangeArrowheads="1"/>
          </p:cNvSpPr>
          <p:nvPr/>
        </p:nvSpPr>
        <p:spPr bwMode="auto">
          <a:xfrm>
            <a:off x="663576" y="5176837"/>
            <a:ext cx="37221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</a:t>
            </a:r>
          </a:p>
        </p:txBody>
      </p:sp>
      <p:sp>
        <p:nvSpPr>
          <p:cNvPr id="1023050" name="Text Box 74"/>
          <p:cNvSpPr txBox="1">
            <a:spLocks noChangeArrowheads="1"/>
          </p:cNvSpPr>
          <p:nvPr/>
        </p:nvSpPr>
        <p:spPr bwMode="auto">
          <a:xfrm>
            <a:off x="4360861" y="317658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sym typeface="Wingdings" pitchFamily="2" charset="2"/>
              </a:rPr>
              <a:t></a:t>
            </a:r>
          </a:p>
        </p:txBody>
      </p:sp>
      <p:sp>
        <p:nvSpPr>
          <p:cNvPr id="1023051" name="Text Box 75"/>
          <p:cNvSpPr txBox="1">
            <a:spLocks noChangeArrowheads="1"/>
          </p:cNvSpPr>
          <p:nvPr/>
        </p:nvSpPr>
        <p:spPr bwMode="auto">
          <a:xfrm>
            <a:off x="4360861" y="386238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</a:t>
            </a:r>
          </a:p>
        </p:txBody>
      </p:sp>
      <p:sp>
        <p:nvSpPr>
          <p:cNvPr id="1023052" name="Text Box 76"/>
          <p:cNvSpPr txBox="1">
            <a:spLocks noChangeArrowheads="1"/>
          </p:cNvSpPr>
          <p:nvPr/>
        </p:nvSpPr>
        <p:spPr bwMode="auto">
          <a:xfrm>
            <a:off x="4360861" y="44910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</a:t>
            </a:r>
          </a:p>
        </p:txBody>
      </p:sp>
      <p:sp>
        <p:nvSpPr>
          <p:cNvPr id="1023054" name="Text Box 78"/>
          <p:cNvSpPr txBox="1">
            <a:spLocks noChangeArrowheads="1"/>
          </p:cNvSpPr>
          <p:nvPr/>
        </p:nvSpPr>
        <p:spPr bwMode="auto">
          <a:xfrm>
            <a:off x="4360861" y="51768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</a:t>
            </a:r>
          </a:p>
        </p:txBody>
      </p:sp>
      <p:sp>
        <p:nvSpPr>
          <p:cNvPr id="1023055" name="Text Box 79"/>
          <p:cNvSpPr txBox="1">
            <a:spLocks noChangeArrowheads="1"/>
          </p:cNvSpPr>
          <p:nvPr/>
        </p:nvSpPr>
        <p:spPr bwMode="auto">
          <a:xfrm>
            <a:off x="7924800" y="3028949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</a:t>
            </a:r>
          </a:p>
        </p:txBody>
      </p:sp>
      <p:sp>
        <p:nvSpPr>
          <p:cNvPr id="1023056" name="Text Box 80"/>
          <p:cNvSpPr txBox="1">
            <a:spLocks noChangeArrowheads="1"/>
          </p:cNvSpPr>
          <p:nvPr/>
        </p:nvSpPr>
        <p:spPr bwMode="auto">
          <a:xfrm>
            <a:off x="7924801" y="3690937"/>
            <a:ext cx="3898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</a:t>
            </a:r>
          </a:p>
        </p:txBody>
      </p:sp>
      <p:sp>
        <p:nvSpPr>
          <p:cNvPr id="1023057" name="Text Box 81"/>
          <p:cNvSpPr txBox="1">
            <a:spLocks noChangeArrowheads="1"/>
          </p:cNvSpPr>
          <p:nvPr/>
        </p:nvSpPr>
        <p:spPr bwMode="auto">
          <a:xfrm>
            <a:off x="7945439" y="4343400"/>
            <a:ext cx="34015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00"/>
                </a:solidFill>
                <a:sym typeface="Wingdings" pitchFamily="2" charset="2"/>
              </a:rPr>
              <a:t></a:t>
            </a:r>
          </a:p>
        </p:txBody>
      </p:sp>
      <p:sp>
        <p:nvSpPr>
          <p:cNvPr id="1023058" name="Text Box 82"/>
          <p:cNvSpPr txBox="1">
            <a:spLocks noChangeArrowheads="1"/>
          </p:cNvSpPr>
          <p:nvPr/>
        </p:nvSpPr>
        <p:spPr bwMode="auto">
          <a:xfrm>
            <a:off x="7924800" y="5029200"/>
            <a:ext cx="37863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84660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2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2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2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2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2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2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2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2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0" grpId="0" animBg="1"/>
      <p:bldP spid="1022981" grpId="0" animBg="1"/>
      <p:bldP spid="1022982" grpId="0" animBg="1"/>
      <p:bldP spid="1022983" grpId="0" animBg="1"/>
      <p:bldP spid="1022984" grpId="0" animBg="1"/>
      <p:bldP spid="1022985" grpId="0" animBg="1"/>
      <p:bldP spid="1022986" grpId="0" animBg="1"/>
      <p:bldP spid="1022987" grpId="0" animBg="1"/>
      <p:bldP spid="1022988" grpId="0" animBg="1"/>
      <p:bldP spid="1022990" grpId="0" animBg="1"/>
      <p:bldP spid="1022991" grpId="0" animBg="1"/>
      <p:bldP spid="1022992" grpId="0" animBg="1"/>
      <p:bldP spid="1022993" grpId="0" animBg="1"/>
      <p:bldP spid="1022994" grpId="0" animBg="1"/>
      <p:bldP spid="1022995" grpId="0" animBg="1"/>
      <p:bldP spid="1022996" grpId="0" animBg="1"/>
      <p:bldP spid="1022997" grpId="0" animBg="1"/>
      <p:bldP spid="1022998" grpId="0" animBg="1"/>
      <p:bldP spid="1022999" grpId="0" animBg="1"/>
      <p:bldP spid="1023000" grpId="0" animBg="1"/>
      <p:bldP spid="1023001" grpId="0" animBg="1"/>
      <p:bldP spid="1023002" grpId="0" animBg="1"/>
      <p:bldP spid="1023003" grpId="0" animBg="1"/>
      <p:bldP spid="1023004" grpId="0" animBg="1"/>
      <p:bldP spid="1023005" grpId="0" animBg="1"/>
      <p:bldP spid="1023006" grpId="0" animBg="1"/>
      <p:bldP spid="1023007" grpId="0" animBg="1"/>
      <p:bldP spid="1023009" grpId="0" animBg="1"/>
      <p:bldP spid="1023010" grpId="0" animBg="1"/>
      <p:bldP spid="1023011" grpId="0" animBg="1"/>
      <p:bldP spid="1023012" grpId="0" animBg="1"/>
      <p:bldP spid="1023013" grpId="0" animBg="1"/>
      <p:bldP spid="1023014" grpId="0" animBg="1"/>
      <p:bldP spid="1023015" grpId="0" animBg="1"/>
      <p:bldP spid="1023016" grpId="0" animBg="1"/>
      <p:bldP spid="1023029" grpId="0" animBg="1"/>
      <p:bldP spid="1023030" grpId="0" animBg="1"/>
      <p:bldP spid="1023031" grpId="0" animBg="1"/>
      <p:bldP spid="1023032" grpId="0" animBg="1"/>
      <p:bldP spid="1023044" grpId="0"/>
      <p:bldP spid="1023045" grpId="0"/>
      <p:bldP spid="1023047" grpId="0"/>
      <p:bldP spid="1023049" grpId="0"/>
      <p:bldP spid="1023050" grpId="0"/>
      <p:bldP spid="1023051" grpId="0"/>
      <p:bldP spid="1023052" grpId="0"/>
      <p:bldP spid="1023054" grpId="0"/>
      <p:bldP spid="1023055" grpId="0"/>
      <p:bldP spid="1023056" grpId="0"/>
      <p:bldP spid="1023057" grpId="0"/>
      <p:bldP spid="102305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Decryption Mix-net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Each object is encrypted with a pre-determined set of encryption layers.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Each mix, in pre-determined order performs a decryption to remove its associated layer.</a:t>
            </a:r>
          </a:p>
        </p:txBody>
      </p:sp>
    </p:spTree>
    <p:extLst>
      <p:ext uri="{BB962C8B-B14F-4D97-AF65-F5344CB8AC3E}">
        <p14:creationId xmlns:p14="http://schemas.microsoft.com/office/powerpoint/2010/main" val="1650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 Mix-net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860"/>
            <a:ext cx="8321040" cy="329184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n-US" sz="3600" dirty="0"/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The decryption and shuffling functions are decoupled.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Mixes can be added or removed dynamically with robustness.</a:t>
            </a:r>
          </a:p>
          <a:p>
            <a:pPr lvl="1">
              <a:buNone/>
            </a:pPr>
            <a:r>
              <a:rPr lang="en-US" sz="3600" dirty="0">
                <a:solidFill>
                  <a:srgbClr val="0070C0"/>
                </a:solidFill>
              </a:rPr>
              <a:t>Proofs of correct mixing can be published and independently verified.</a:t>
            </a:r>
          </a:p>
        </p:txBody>
      </p:sp>
    </p:spTree>
    <p:extLst>
      <p:ext uri="{BB962C8B-B14F-4D97-AF65-F5344CB8AC3E}">
        <p14:creationId xmlns:p14="http://schemas.microsoft.com/office/powerpoint/2010/main" val="29766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Recall </a:t>
            </a:r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a public-key encryption function </a:t>
            </a:r>
            <a:r>
              <a:rPr lang="en-US" sz="3600" i="1" dirty="0">
                <a:sym typeface="Symbol" pitchFamily="18" charset="2"/>
              </a:rPr>
              <a:t>E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 err="1">
                <a:sym typeface="Symbol" pitchFamily="18" charset="2"/>
              </a:rPr>
              <a:t>a</a:t>
            </a:r>
            <a:r>
              <a:rPr lang="en-US" sz="3600" dirty="0" err="1">
                <a:sym typeface="Symbol"/>
              </a:rPr>
              <a:t></a:t>
            </a:r>
            <a:r>
              <a:rPr lang="en-US" sz="3600" i="1" dirty="0" err="1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046447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Re-encryption (additive)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3600" i="1" dirty="0"/>
          </a:p>
          <a:p>
            <a:pPr>
              <a:buFontTx/>
              <a:buNone/>
            </a:pPr>
            <a:r>
              <a:rPr lang="en-US" sz="3600" i="1" dirty="0"/>
              <a:t>         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Z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0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Z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another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54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Punch Cards</a:t>
            </a:r>
          </a:p>
        </p:txBody>
      </p:sp>
      <p:pic>
        <p:nvPicPr>
          <p:cNvPr id="24579" name="Picture 6" descr="elec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2721771"/>
            <a:ext cx="2952751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348528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Re-encryption (multiplicative)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3600" i="1" dirty="0"/>
          </a:p>
          <a:p>
            <a:pPr>
              <a:buFontTx/>
              <a:buNone/>
            </a:pPr>
            <a:r>
              <a:rPr lang="en-US" sz="3600" i="1" dirty="0"/>
              <a:t>         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I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I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another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35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Re-encryption Mix</a:t>
            </a: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14402" y="3155157"/>
            <a:ext cx="7267575" cy="2281239"/>
            <a:chOff x="576" y="1930"/>
            <a:chExt cx="4578" cy="1916"/>
          </a:xfrm>
        </p:grpSpPr>
        <p:sp>
          <p:nvSpPr>
            <p:cNvPr id="97284" name="Rectangle 13"/>
            <p:cNvSpPr>
              <a:spLocks noChangeArrowheads="1"/>
            </p:cNvSpPr>
            <p:nvPr/>
          </p:nvSpPr>
          <p:spPr bwMode="auto">
            <a:xfrm>
              <a:off x="576" y="360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85" name="Line 14"/>
            <p:cNvSpPr>
              <a:spLocks noChangeShapeType="1"/>
            </p:cNvSpPr>
            <p:nvPr/>
          </p:nvSpPr>
          <p:spPr bwMode="auto">
            <a:xfrm>
              <a:off x="576" y="361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6" name="Line 15"/>
            <p:cNvSpPr>
              <a:spLocks noChangeShapeType="1"/>
            </p:cNvSpPr>
            <p:nvPr/>
          </p:nvSpPr>
          <p:spPr bwMode="auto">
            <a:xfrm flipV="1">
              <a:off x="868" y="361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7" name="Rectangle 4"/>
            <p:cNvSpPr>
              <a:spLocks noChangeArrowheads="1"/>
            </p:cNvSpPr>
            <p:nvPr/>
          </p:nvSpPr>
          <p:spPr bwMode="auto">
            <a:xfrm>
              <a:off x="576" y="193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88" name="Line 5"/>
            <p:cNvSpPr>
              <a:spLocks noChangeShapeType="1"/>
            </p:cNvSpPr>
            <p:nvPr/>
          </p:nvSpPr>
          <p:spPr bwMode="auto">
            <a:xfrm>
              <a:off x="576" y="194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89" name="Line 6"/>
            <p:cNvSpPr>
              <a:spLocks noChangeShapeType="1"/>
            </p:cNvSpPr>
            <p:nvPr/>
          </p:nvSpPr>
          <p:spPr bwMode="auto">
            <a:xfrm flipV="1">
              <a:off x="868" y="194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0" name="Rectangle 7"/>
            <p:cNvSpPr>
              <a:spLocks noChangeArrowheads="1"/>
            </p:cNvSpPr>
            <p:nvPr/>
          </p:nvSpPr>
          <p:spPr bwMode="auto">
            <a:xfrm>
              <a:off x="576" y="250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91" name="Line 8"/>
            <p:cNvSpPr>
              <a:spLocks noChangeShapeType="1"/>
            </p:cNvSpPr>
            <p:nvPr/>
          </p:nvSpPr>
          <p:spPr bwMode="auto">
            <a:xfrm>
              <a:off x="576" y="250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2" name="Line 9"/>
            <p:cNvSpPr>
              <a:spLocks noChangeShapeType="1"/>
            </p:cNvSpPr>
            <p:nvPr/>
          </p:nvSpPr>
          <p:spPr bwMode="auto">
            <a:xfrm flipV="1">
              <a:off x="868" y="250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3" name="Rectangle 10"/>
            <p:cNvSpPr>
              <a:spLocks noChangeArrowheads="1"/>
            </p:cNvSpPr>
            <p:nvPr/>
          </p:nvSpPr>
          <p:spPr bwMode="auto">
            <a:xfrm>
              <a:off x="576" y="303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294" name="Line 11"/>
            <p:cNvSpPr>
              <a:spLocks noChangeShapeType="1"/>
            </p:cNvSpPr>
            <p:nvPr/>
          </p:nvSpPr>
          <p:spPr bwMode="auto">
            <a:xfrm>
              <a:off x="576" y="304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5" name="Line 12"/>
            <p:cNvSpPr>
              <a:spLocks noChangeShapeType="1"/>
            </p:cNvSpPr>
            <p:nvPr/>
          </p:nvSpPr>
          <p:spPr bwMode="auto">
            <a:xfrm flipV="1">
              <a:off x="868" y="304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1152" y="2057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1152" y="2625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152" y="3161"/>
              <a:ext cx="8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299" name="Line 19"/>
            <p:cNvSpPr>
              <a:spLocks noChangeShapeType="1"/>
            </p:cNvSpPr>
            <p:nvPr/>
          </p:nvSpPr>
          <p:spPr bwMode="auto">
            <a:xfrm>
              <a:off x="1152" y="3727"/>
              <a:ext cx="877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>
              <a:off x="3756" y="2057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>
              <a:off x="3756" y="2625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3756" y="3161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3756" y="3729"/>
              <a:ext cx="8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4" name="Rectangle 28"/>
            <p:cNvSpPr>
              <a:spLocks noChangeArrowheads="1"/>
            </p:cNvSpPr>
            <p:nvPr/>
          </p:nvSpPr>
          <p:spPr bwMode="auto">
            <a:xfrm>
              <a:off x="4578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05" name="Line 29"/>
            <p:cNvSpPr>
              <a:spLocks noChangeShapeType="1"/>
            </p:cNvSpPr>
            <p:nvPr/>
          </p:nvSpPr>
          <p:spPr bwMode="auto">
            <a:xfrm>
              <a:off x="4578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6" name="Line 30"/>
            <p:cNvSpPr>
              <a:spLocks noChangeShapeType="1"/>
            </p:cNvSpPr>
            <p:nvPr/>
          </p:nvSpPr>
          <p:spPr bwMode="auto">
            <a:xfrm flipV="1">
              <a:off x="4870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7" name="Rectangle 31"/>
            <p:cNvSpPr>
              <a:spLocks noChangeArrowheads="1"/>
            </p:cNvSpPr>
            <p:nvPr/>
          </p:nvSpPr>
          <p:spPr bwMode="auto">
            <a:xfrm>
              <a:off x="4578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08" name="Line 32"/>
            <p:cNvSpPr>
              <a:spLocks noChangeShapeType="1"/>
            </p:cNvSpPr>
            <p:nvPr/>
          </p:nvSpPr>
          <p:spPr bwMode="auto">
            <a:xfrm>
              <a:off x="4578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09" name="Line 33"/>
            <p:cNvSpPr>
              <a:spLocks noChangeShapeType="1"/>
            </p:cNvSpPr>
            <p:nvPr/>
          </p:nvSpPr>
          <p:spPr bwMode="auto">
            <a:xfrm flipV="1">
              <a:off x="4870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0" name="Rectangle 34"/>
            <p:cNvSpPr>
              <a:spLocks noChangeArrowheads="1"/>
            </p:cNvSpPr>
            <p:nvPr/>
          </p:nvSpPr>
          <p:spPr bwMode="auto">
            <a:xfrm>
              <a:off x="4578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11" name="Line 35"/>
            <p:cNvSpPr>
              <a:spLocks noChangeShapeType="1"/>
            </p:cNvSpPr>
            <p:nvPr/>
          </p:nvSpPr>
          <p:spPr bwMode="auto">
            <a:xfrm>
              <a:off x="4578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2" name="Line 36"/>
            <p:cNvSpPr>
              <a:spLocks noChangeShapeType="1"/>
            </p:cNvSpPr>
            <p:nvPr/>
          </p:nvSpPr>
          <p:spPr bwMode="auto">
            <a:xfrm flipV="1">
              <a:off x="4870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3" name="Rectangle 37"/>
            <p:cNvSpPr>
              <a:spLocks noChangeArrowheads="1"/>
            </p:cNvSpPr>
            <p:nvPr/>
          </p:nvSpPr>
          <p:spPr bwMode="auto">
            <a:xfrm>
              <a:off x="4578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97314" name="Line 38"/>
            <p:cNvSpPr>
              <a:spLocks noChangeShapeType="1"/>
            </p:cNvSpPr>
            <p:nvPr/>
          </p:nvSpPr>
          <p:spPr bwMode="auto">
            <a:xfrm>
              <a:off x="4578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7315" name="Line 39"/>
            <p:cNvSpPr>
              <a:spLocks noChangeShapeType="1"/>
            </p:cNvSpPr>
            <p:nvPr/>
          </p:nvSpPr>
          <p:spPr bwMode="auto">
            <a:xfrm flipV="1">
              <a:off x="4870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00738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Re-encryption Mix</a:t>
            </a:r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07" name="Line 5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08" name="Line 6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0" name="Line 8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1" name="Line 9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3" name="Line 11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4" name="Line 12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16" name="Line 14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7" name="Line 15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8" name="Line 16"/>
          <p:cNvSpPr>
            <a:spLocks noChangeShapeType="1"/>
          </p:cNvSpPr>
          <p:nvPr/>
        </p:nvSpPr>
        <p:spPr bwMode="auto">
          <a:xfrm>
            <a:off x="1828801" y="3306367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19" name="Line 17"/>
          <p:cNvSpPr>
            <a:spLocks noChangeShapeType="1"/>
          </p:cNvSpPr>
          <p:nvPr/>
        </p:nvSpPr>
        <p:spPr bwMode="auto">
          <a:xfrm>
            <a:off x="1828801" y="3982641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0" name="Line 18"/>
          <p:cNvSpPr>
            <a:spLocks noChangeShapeType="1"/>
          </p:cNvSpPr>
          <p:nvPr/>
        </p:nvSpPr>
        <p:spPr bwMode="auto">
          <a:xfrm>
            <a:off x="1828801" y="4620816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1" name="Line 19"/>
          <p:cNvSpPr>
            <a:spLocks noChangeShapeType="1"/>
          </p:cNvSpPr>
          <p:nvPr/>
        </p:nvSpPr>
        <p:spPr bwMode="auto">
          <a:xfrm>
            <a:off x="1828801" y="5294711"/>
            <a:ext cx="13922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2" name="Line 20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3" name="Line 21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4" name="Line 22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5" name="Line 23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7267575" y="3155157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27" name="Line 25"/>
          <p:cNvSpPr>
            <a:spLocks noChangeShapeType="1"/>
          </p:cNvSpPr>
          <p:nvPr/>
        </p:nvSpPr>
        <p:spPr bwMode="auto">
          <a:xfrm>
            <a:off x="7267575" y="316468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8" name="Line 26"/>
          <p:cNvSpPr>
            <a:spLocks noChangeShapeType="1"/>
          </p:cNvSpPr>
          <p:nvPr/>
        </p:nvSpPr>
        <p:spPr bwMode="auto">
          <a:xfrm flipV="1">
            <a:off x="7731125" y="316468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7267575" y="383143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0" name="Line 28"/>
          <p:cNvSpPr>
            <a:spLocks noChangeShapeType="1"/>
          </p:cNvSpPr>
          <p:nvPr/>
        </p:nvSpPr>
        <p:spPr bwMode="auto">
          <a:xfrm>
            <a:off x="7267575" y="3840956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1" name="Line 29"/>
          <p:cNvSpPr>
            <a:spLocks noChangeShapeType="1"/>
          </p:cNvSpPr>
          <p:nvPr/>
        </p:nvSpPr>
        <p:spPr bwMode="auto">
          <a:xfrm flipV="1">
            <a:off x="7731125" y="3840956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7267575" y="4469608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3" name="Line 31"/>
          <p:cNvSpPr>
            <a:spLocks noChangeShapeType="1"/>
          </p:cNvSpPr>
          <p:nvPr/>
        </p:nvSpPr>
        <p:spPr bwMode="auto">
          <a:xfrm>
            <a:off x="7267575" y="447913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4" name="Line 32"/>
          <p:cNvSpPr>
            <a:spLocks noChangeShapeType="1"/>
          </p:cNvSpPr>
          <p:nvPr/>
        </p:nvSpPr>
        <p:spPr bwMode="auto">
          <a:xfrm flipV="1">
            <a:off x="7731125" y="447913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7267575" y="514588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98336" name="Line 34"/>
          <p:cNvSpPr>
            <a:spLocks noChangeShapeType="1"/>
          </p:cNvSpPr>
          <p:nvPr/>
        </p:nvSpPr>
        <p:spPr bwMode="auto">
          <a:xfrm>
            <a:off x="7267575" y="515540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7" name="Line 35"/>
          <p:cNvSpPr>
            <a:spLocks noChangeShapeType="1"/>
          </p:cNvSpPr>
          <p:nvPr/>
        </p:nvSpPr>
        <p:spPr bwMode="auto">
          <a:xfrm flipV="1">
            <a:off x="7731125" y="515540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98339" name="Line 37"/>
          <p:cNvSpPr>
            <a:spLocks noChangeShapeType="1"/>
          </p:cNvSpPr>
          <p:nvPr/>
        </p:nvSpPr>
        <p:spPr bwMode="auto">
          <a:xfrm>
            <a:off x="3221039" y="4620816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0" name="Line 38"/>
          <p:cNvSpPr>
            <a:spLocks noChangeShapeType="1"/>
          </p:cNvSpPr>
          <p:nvPr/>
        </p:nvSpPr>
        <p:spPr bwMode="auto">
          <a:xfrm>
            <a:off x="3221039" y="3306367"/>
            <a:ext cx="2743200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1" name="Line 39"/>
          <p:cNvSpPr>
            <a:spLocks noChangeShapeType="1"/>
          </p:cNvSpPr>
          <p:nvPr/>
        </p:nvSpPr>
        <p:spPr bwMode="auto">
          <a:xfrm>
            <a:off x="3221039" y="3982641"/>
            <a:ext cx="2741612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98342" name="Line 40"/>
          <p:cNvSpPr>
            <a:spLocks noChangeShapeType="1"/>
          </p:cNvSpPr>
          <p:nvPr/>
        </p:nvSpPr>
        <p:spPr bwMode="auto">
          <a:xfrm flipV="1">
            <a:off x="3221039" y="3306367"/>
            <a:ext cx="2741612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16922660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 Mix-nets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162552" y="309324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36292" name="Rectangle 4"/>
          <p:cNvSpPr>
            <a:spLocks noChangeArrowheads="1"/>
          </p:cNvSpPr>
          <p:nvPr/>
        </p:nvSpPr>
        <p:spPr bwMode="auto">
          <a:xfrm>
            <a:off x="36814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3" name="Line 5"/>
          <p:cNvSpPr>
            <a:spLocks noChangeShapeType="1"/>
          </p:cNvSpPr>
          <p:nvPr/>
        </p:nvSpPr>
        <p:spPr bwMode="auto">
          <a:xfrm>
            <a:off x="36814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4" name="Line 6"/>
          <p:cNvSpPr>
            <a:spLocks noChangeShapeType="1"/>
          </p:cNvSpPr>
          <p:nvPr/>
        </p:nvSpPr>
        <p:spPr bwMode="auto">
          <a:xfrm flipV="1">
            <a:off x="41449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5" name="Rectangle 7"/>
          <p:cNvSpPr>
            <a:spLocks noChangeArrowheads="1"/>
          </p:cNvSpPr>
          <p:nvPr/>
        </p:nvSpPr>
        <p:spPr bwMode="auto">
          <a:xfrm>
            <a:off x="36814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6" name="Line 8"/>
          <p:cNvSpPr>
            <a:spLocks noChangeShapeType="1"/>
          </p:cNvSpPr>
          <p:nvPr/>
        </p:nvSpPr>
        <p:spPr bwMode="auto">
          <a:xfrm>
            <a:off x="36814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7" name="Line 9"/>
          <p:cNvSpPr>
            <a:spLocks noChangeShapeType="1"/>
          </p:cNvSpPr>
          <p:nvPr/>
        </p:nvSpPr>
        <p:spPr bwMode="auto">
          <a:xfrm flipV="1">
            <a:off x="41449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298" name="Rectangle 10"/>
          <p:cNvSpPr>
            <a:spLocks noChangeArrowheads="1"/>
          </p:cNvSpPr>
          <p:nvPr/>
        </p:nvSpPr>
        <p:spPr bwMode="auto">
          <a:xfrm>
            <a:off x="36814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299" name="Line 11"/>
          <p:cNvSpPr>
            <a:spLocks noChangeShapeType="1"/>
          </p:cNvSpPr>
          <p:nvPr/>
        </p:nvSpPr>
        <p:spPr bwMode="auto">
          <a:xfrm>
            <a:off x="36814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0" name="Line 12"/>
          <p:cNvSpPr>
            <a:spLocks noChangeShapeType="1"/>
          </p:cNvSpPr>
          <p:nvPr/>
        </p:nvSpPr>
        <p:spPr bwMode="auto">
          <a:xfrm flipV="1">
            <a:off x="41449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1" name="Rectangle 13"/>
          <p:cNvSpPr>
            <a:spLocks noChangeArrowheads="1"/>
          </p:cNvSpPr>
          <p:nvPr/>
        </p:nvSpPr>
        <p:spPr bwMode="auto">
          <a:xfrm>
            <a:off x="36814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02" name="Line 14"/>
          <p:cNvSpPr>
            <a:spLocks noChangeShapeType="1"/>
          </p:cNvSpPr>
          <p:nvPr/>
        </p:nvSpPr>
        <p:spPr bwMode="auto">
          <a:xfrm>
            <a:off x="36814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3" name="Line 15"/>
          <p:cNvSpPr>
            <a:spLocks noChangeShapeType="1"/>
          </p:cNvSpPr>
          <p:nvPr/>
        </p:nvSpPr>
        <p:spPr bwMode="auto">
          <a:xfrm flipV="1">
            <a:off x="41449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4595813" y="3306367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5" name="Line 17"/>
          <p:cNvSpPr>
            <a:spLocks noChangeShapeType="1"/>
          </p:cNvSpPr>
          <p:nvPr/>
        </p:nvSpPr>
        <p:spPr bwMode="auto">
          <a:xfrm>
            <a:off x="4595813" y="398264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>
            <a:off x="4595813" y="4620816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7" name="Line 19"/>
          <p:cNvSpPr>
            <a:spLocks noChangeShapeType="1"/>
          </p:cNvSpPr>
          <p:nvPr/>
        </p:nvSpPr>
        <p:spPr bwMode="auto">
          <a:xfrm>
            <a:off x="4595813" y="5297091"/>
            <a:ext cx="55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8" name="Line 20"/>
          <p:cNvSpPr>
            <a:spLocks noChangeShapeType="1"/>
          </p:cNvSpPr>
          <p:nvPr/>
        </p:nvSpPr>
        <p:spPr bwMode="auto">
          <a:xfrm>
            <a:off x="6513514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09" name="Line 21"/>
          <p:cNvSpPr>
            <a:spLocks noChangeShapeType="1"/>
          </p:cNvSpPr>
          <p:nvPr/>
        </p:nvSpPr>
        <p:spPr bwMode="auto">
          <a:xfrm>
            <a:off x="6513514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0" name="Line 22"/>
          <p:cNvSpPr>
            <a:spLocks noChangeShapeType="1"/>
          </p:cNvSpPr>
          <p:nvPr/>
        </p:nvSpPr>
        <p:spPr bwMode="auto">
          <a:xfrm>
            <a:off x="6513514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1" name="Line 23"/>
          <p:cNvSpPr>
            <a:spLocks noChangeShapeType="1"/>
          </p:cNvSpPr>
          <p:nvPr/>
        </p:nvSpPr>
        <p:spPr bwMode="auto">
          <a:xfrm>
            <a:off x="6513514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2" name="Rectangle 24"/>
          <p:cNvSpPr>
            <a:spLocks noChangeArrowheads="1"/>
          </p:cNvSpPr>
          <p:nvPr/>
        </p:nvSpPr>
        <p:spPr bwMode="auto">
          <a:xfrm>
            <a:off x="8382002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3" name="Rectangle 25"/>
          <p:cNvSpPr>
            <a:spLocks noChangeArrowheads="1"/>
          </p:cNvSpPr>
          <p:nvPr/>
        </p:nvSpPr>
        <p:spPr bwMode="auto">
          <a:xfrm>
            <a:off x="8382002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4" name="Rectangle 26"/>
          <p:cNvSpPr>
            <a:spLocks noChangeArrowheads="1"/>
          </p:cNvSpPr>
          <p:nvPr/>
        </p:nvSpPr>
        <p:spPr bwMode="auto">
          <a:xfrm>
            <a:off x="8382002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5" name="Rectangle 27"/>
          <p:cNvSpPr>
            <a:spLocks noChangeArrowheads="1"/>
          </p:cNvSpPr>
          <p:nvPr/>
        </p:nvSpPr>
        <p:spPr bwMode="auto">
          <a:xfrm>
            <a:off x="8382002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36316" name="Line 28"/>
          <p:cNvSpPr>
            <a:spLocks noChangeShapeType="1"/>
          </p:cNvSpPr>
          <p:nvPr/>
        </p:nvSpPr>
        <p:spPr bwMode="auto">
          <a:xfrm>
            <a:off x="5162552" y="4620816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7" name="Line 29"/>
          <p:cNvSpPr>
            <a:spLocks noChangeShapeType="1"/>
          </p:cNvSpPr>
          <p:nvPr/>
        </p:nvSpPr>
        <p:spPr bwMode="auto">
          <a:xfrm>
            <a:off x="5162552" y="3306367"/>
            <a:ext cx="1357313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8" name="Line 30"/>
          <p:cNvSpPr>
            <a:spLocks noChangeShapeType="1"/>
          </p:cNvSpPr>
          <p:nvPr/>
        </p:nvSpPr>
        <p:spPr bwMode="auto">
          <a:xfrm>
            <a:off x="5162552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19" name="Line 31"/>
          <p:cNvSpPr>
            <a:spLocks noChangeShapeType="1"/>
          </p:cNvSpPr>
          <p:nvPr/>
        </p:nvSpPr>
        <p:spPr bwMode="auto">
          <a:xfrm flipV="1">
            <a:off x="5162552" y="3306367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83" name="Rectangle 32"/>
          <p:cNvSpPr>
            <a:spLocks noChangeArrowheads="1"/>
          </p:cNvSpPr>
          <p:nvPr/>
        </p:nvSpPr>
        <p:spPr bwMode="auto">
          <a:xfrm>
            <a:off x="17367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36321" name="Line 33"/>
          <p:cNvSpPr>
            <a:spLocks noChangeShapeType="1"/>
          </p:cNvSpPr>
          <p:nvPr/>
        </p:nvSpPr>
        <p:spPr bwMode="auto">
          <a:xfrm>
            <a:off x="3087689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2" name="Line 34"/>
          <p:cNvSpPr>
            <a:spLocks noChangeShapeType="1"/>
          </p:cNvSpPr>
          <p:nvPr/>
        </p:nvSpPr>
        <p:spPr bwMode="auto">
          <a:xfrm>
            <a:off x="3087689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3" name="Line 35"/>
          <p:cNvSpPr>
            <a:spLocks noChangeShapeType="1"/>
          </p:cNvSpPr>
          <p:nvPr/>
        </p:nvSpPr>
        <p:spPr bwMode="auto">
          <a:xfrm>
            <a:off x="3087689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4" name="Line 36"/>
          <p:cNvSpPr>
            <a:spLocks noChangeShapeType="1"/>
          </p:cNvSpPr>
          <p:nvPr/>
        </p:nvSpPr>
        <p:spPr bwMode="auto">
          <a:xfrm>
            <a:off x="3087689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5" name="Line 37"/>
          <p:cNvSpPr>
            <a:spLocks noChangeShapeType="1"/>
          </p:cNvSpPr>
          <p:nvPr/>
        </p:nvSpPr>
        <p:spPr bwMode="auto">
          <a:xfrm>
            <a:off x="1736728" y="3306367"/>
            <a:ext cx="1357313" cy="131206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6" name="Line 38"/>
          <p:cNvSpPr>
            <a:spLocks noChangeShapeType="1"/>
          </p:cNvSpPr>
          <p:nvPr/>
        </p:nvSpPr>
        <p:spPr bwMode="auto">
          <a:xfrm>
            <a:off x="1736728" y="3980260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7" name="Line 39"/>
          <p:cNvSpPr>
            <a:spLocks noChangeShapeType="1"/>
          </p:cNvSpPr>
          <p:nvPr/>
        </p:nvSpPr>
        <p:spPr bwMode="auto">
          <a:xfrm>
            <a:off x="1736727" y="4618436"/>
            <a:ext cx="1355725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28" name="Line 40"/>
          <p:cNvSpPr>
            <a:spLocks noChangeShapeType="1"/>
          </p:cNvSpPr>
          <p:nvPr/>
        </p:nvSpPr>
        <p:spPr bwMode="auto">
          <a:xfrm flipV="1">
            <a:off x="1736728" y="3303986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2" name="Line 44"/>
          <p:cNvSpPr>
            <a:spLocks noChangeShapeType="1"/>
          </p:cNvSpPr>
          <p:nvPr/>
        </p:nvSpPr>
        <p:spPr bwMode="auto">
          <a:xfrm flipV="1">
            <a:off x="1203327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3" name="Line 45"/>
          <p:cNvSpPr>
            <a:spLocks noChangeShapeType="1"/>
          </p:cNvSpPr>
          <p:nvPr/>
        </p:nvSpPr>
        <p:spPr bwMode="auto">
          <a:xfrm>
            <a:off x="1203327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4" name="Line 46"/>
          <p:cNvSpPr>
            <a:spLocks noChangeShapeType="1"/>
          </p:cNvSpPr>
          <p:nvPr/>
        </p:nvSpPr>
        <p:spPr bwMode="auto">
          <a:xfrm>
            <a:off x="1203327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35" name="Line 47"/>
          <p:cNvSpPr>
            <a:spLocks noChangeShapeType="1"/>
          </p:cNvSpPr>
          <p:nvPr/>
        </p:nvSpPr>
        <p:spPr bwMode="auto">
          <a:xfrm>
            <a:off x="1203327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6" name="Rectangle 69"/>
          <p:cNvSpPr>
            <a:spLocks noChangeArrowheads="1"/>
          </p:cNvSpPr>
          <p:nvPr/>
        </p:nvSpPr>
        <p:spPr bwMode="auto">
          <a:xfrm>
            <a:off x="2921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397" name="Line 70"/>
          <p:cNvSpPr>
            <a:spLocks noChangeShapeType="1"/>
          </p:cNvSpPr>
          <p:nvPr/>
        </p:nvSpPr>
        <p:spPr bwMode="auto">
          <a:xfrm>
            <a:off x="2921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8" name="Line 71"/>
          <p:cNvSpPr>
            <a:spLocks noChangeShapeType="1"/>
          </p:cNvSpPr>
          <p:nvPr/>
        </p:nvSpPr>
        <p:spPr bwMode="auto">
          <a:xfrm flipV="1">
            <a:off x="7556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399" name="Rectangle 72"/>
          <p:cNvSpPr>
            <a:spLocks noChangeArrowheads="1"/>
          </p:cNvSpPr>
          <p:nvPr/>
        </p:nvSpPr>
        <p:spPr bwMode="auto">
          <a:xfrm>
            <a:off x="2921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0" name="Line 73"/>
          <p:cNvSpPr>
            <a:spLocks noChangeShapeType="1"/>
          </p:cNvSpPr>
          <p:nvPr/>
        </p:nvSpPr>
        <p:spPr bwMode="auto">
          <a:xfrm>
            <a:off x="2921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1" name="Line 74"/>
          <p:cNvSpPr>
            <a:spLocks noChangeShapeType="1"/>
          </p:cNvSpPr>
          <p:nvPr/>
        </p:nvSpPr>
        <p:spPr bwMode="auto">
          <a:xfrm flipV="1">
            <a:off x="7556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2" name="Rectangle 75"/>
          <p:cNvSpPr>
            <a:spLocks noChangeArrowheads="1"/>
          </p:cNvSpPr>
          <p:nvPr/>
        </p:nvSpPr>
        <p:spPr bwMode="auto">
          <a:xfrm>
            <a:off x="2921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3" name="Line 76"/>
          <p:cNvSpPr>
            <a:spLocks noChangeShapeType="1"/>
          </p:cNvSpPr>
          <p:nvPr/>
        </p:nvSpPr>
        <p:spPr bwMode="auto">
          <a:xfrm>
            <a:off x="2921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4" name="Line 77"/>
          <p:cNvSpPr>
            <a:spLocks noChangeShapeType="1"/>
          </p:cNvSpPr>
          <p:nvPr/>
        </p:nvSpPr>
        <p:spPr bwMode="auto">
          <a:xfrm flipV="1">
            <a:off x="7556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5" name="Rectangle 78"/>
          <p:cNvSpPr>
            <a:spLocks noChangeArrowheads="1"/>
          </p:cNvSpPr>
          <p:nvPr/>
        </p:nvSpPr>
        <p:spPr bwMode="auto">
          <a:xfrm>
            <a:off x="2921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0406" name="Line 79"/>
          <p:cNvSpPr>
            <a:spLocks noChangeShapeType="1"/>
          </p:cNvSpPr>
          <p:nvPr/>
        </p:nvSpPr>
        <p:spPr bwMode="auto">
          <a:xfrm>
            <a:off x="2921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0407" name="Line 80"/>
          <p:cNvSpPr>
            <a:spLocks noChangeShapeType="1"/>
          </p:cNvSpPr>
          <p:nvPr/>
        </p:nvSpPr>
        <p:spPr bwMode="auto">
          <a:xfrm flipV="1">
            <a:off x="7556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69" name="Rectangle 81"/>
          <p:cNvSpPr>
            <a:spLocks noChangeArrowheads="1"/>
          </p:cNvSpPr>
          <p:nvPr/>
        </p:nvSpPr>
        <p:spPr bwMode="auto">
          <a:xfrm>
            <a:off x="71120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0" name="Line 82"/>
          <p:cNvSpPr>
            <a:spLocks noChangeShapeType="1"/>
          </p:cNvSpPr>
          <p:nvPr/>
        </p:nvSpPr>
        <p:spPr bwMode="auto">
          <a:xfrm>
            <a:off x="71120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1" name="Line 83"/>
          <p:cNvSpPr>
            <a:spLocks noChangeShapeType="1"/>
          </p:cNvSpPr>
          <p:nvPr/>
        </p:nvSpPr>
        <p:spPr bwMode="auto">
          <a:xfrm flipV="1">
            <a:off x="75755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2" name="Rectangle 84"/>
          <p:cNvSpPr>
            <a:spLocks noChangeArrowheads="1"/>
          </p:cNvSpPr>
          <p:nvPr/>
        </p:nvSpPr>
        <p:spPr bwMode="auto">
          <a:xfrm>
            <a:off x="71120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3" name="Line 85"/>
          <p:cNvSpPr>
            <a:spLocks noChangeShapeType="1"/>
          </p:cNvSpPr>
          <p:nvPr/>
        </p:nvSpPr>
        <p:spPr bwMode="auto">
          <a:xfrm>
            <a:off x="71120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4" name="Line 86"/>
          <p:cNvSpPr>
            <a:spLocks noChangeShapeType="1"/>
          </p:cNvSpPr>
          <p:nvPr/>
        </p:nvSpPr>
        <p:spPr bwMode="auto">
          <a:xfrm flipV="1">
            <a:off x="75755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5" name="Rectangle 87"/>
          <p:cNvSpPr>
            <a:spLocks noChangeArrowheads="1"/>
          </p:cNvSpPr>
          <p:nvPr/>
        </p:nvSpPr>
        <p:spPr bwMode="auto">
          <a:xfrm>
            <a:off x="71120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6" name="Line 88"/>
          <p:cNvSpPr>
            <a:spLocks noChangeShapeType="1"/>
          </p:cNvSpPr>
          <p:nvPr/>
        </p:nvSpPr>
        <p:spPr bwMode="auto">
          <a:xfrm>
            <a:off x="71120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7" name="Line 89"/>
          <p:cNvSpPr>
            <a:spLocks noChangeShapeType="1"/>
          </p:cNvSpPr>
          <p:nvPr/>
        </p:nvSpPr>
        <p:spPr bwMode="auto">
          <a:xfrm flipV="1">
            <a:off x="75755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78" name="Rectangle 90"/>
          <p:cNvSpPr>
            <a:spLocks noChangeArrowheads="1"/>
          </p:cNvSpPr>
          <p:nvPr/>
        </p:nvSpPr>
        <p:spPr bwMode="auto">
          <a:xfrm>
            <a:off x="71120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36379" name="Line 91"/>
          <p:cNvSpPr>
            <a:spLocks noChangeShapeType="1"/>
          </p:cNvSpPr>
          <p:nvPr/>
        </p:nvSpPr>
        <p:spPr bwMode="auto">
          <a:xfrm>
            <a:off x="71120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0" name="Line 92"/>
          <p:cNvSpPr>
            <a:spLocks noChangeShapeType="1"/>
          </p:cNvSpPr>
          <p:nvPr/>
        </p:nvSpPr>
        <p:spPr bwMode="auto">
          <a:xfrm flipV="1">
            <a:off x="75755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1" name="Line 93"/>
          <p:cNvSpPr>
            <a:spLocks noChangeShapeType="1"/>
          </p:cNvSpPr>
          <p:nvPr/>
        </p:nvSpPr>
        <p:spPr bwMode="auto">
          <a:xfrm>
            <a:off x="8026402" y="3313511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2" name="Line 94"/>
          <p:cNvSpPr>
            <a:spLocks noChangeShapeType="1"/>
          </p:cNvSpPr>
          <p:nvPr/>
        </p:nvSpPr>
        <p:spPr bwMode="auto">
          <a:xfrm>
            <a:off x="8026402" y="398978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3" name="Line 95"/>
          <p:cNvSpPr>
            <a:spLocks noChangeShapeType="1"/>
          </p:cNvSpPr>
          <p:nvPr/>
        </p:nvSpPr>
        <p:spPr bwMode="auto">
          <a:xfrm>
            <a:off x="8026402" y="4627960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36384" name="Line 96"/>
          <p:cNvSpPr>
            <a:spLocks noChangeShapeType="1"/>
          </p:cNvSpPr>
          <p:nvPr/>
        </p:nvSpPr>
        <p:spPr bwMode="auto">
          <a:xfrm>
            <a:off x="8026402" y="530423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53793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3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3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3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3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3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3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3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3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3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3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3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3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3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03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03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3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03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2" grpId="0" animBg="1"/>
      <p:bldP spid="1036293" grpId="0" animBg="1"/>
      <p:bldP spid="1036294" grpId="0" animBg="1"/>
      <p:bldP spid="1036295" grpId="0" animBg="1"/>
      <p:bldP spid="1036296" grpId="0" animBg="1"/>
      <p:bldP spid="1036297" grpId="0" animBg="1"/>
      <p:bldP spid="1036298" grpId="0" animBg="1"/>
      <p:bldP spid="1036299" grpId="0" animBg="1"/>
      <p:bldP spid="1036300" grpId="0" animBg="1"/>
      <p:bldP spid="1036301" grpId="0" animBg="1"/>
      <p:bldP spid="1036302" grpId="0" animBg="1"/>
      <p:bldP spid="1036303" grpId="0" animBg="1"/>
      <p:bldP spid="1036304" grpId="0" animBg="1"/>
      <p:bldP spid="1036305" grpId="0" animBg="1"/>
      <p:bldP spid="1036306" grpId="0" animBg="1"/>
      <p:bldP spid="1036307" grpId="0" animBg="1"/>
      <p:bldP spid="1036308" grpId="0" animBg="1"/>
      <p:bldP spid="1036309" grpId="0" animBg="1"/>
      <p:bldP spid="1036310" grpId="0" animBg="1"/>
      <p:bldP spid="1036311" grpId="0" animBg="1"/>
      <p:bldP spid="1036312" grpId="0" animBg="1"/>
      <p:bldP spid="1036313" grpId="0" animBg="1"/>
      <p:bldP spid="1036314" grpId="0" animBg="1"/>
      <p:bldP spid="1036315" grpId="0" animBg="1"/>
      <p:bldP spid="1036316" grpId="0" animBg="1"/>
      <p:bldP spid="1036317" grpId="0" animBg="1"/>
      <p:bldP spid="1036318" grpId="0" animBg="1"/>
      <p:bldP spid="1036319" grpId="0" animBg="1"/>
      <p:bldP spid="1036321" grpId="0" animBg="1"/>
      <p:bldP spid="1036322" grpId="0" animBg="1"/>
      <p:bldP spid="1036323" grpId="0" animBg="1"/>
      <p:bldP spid="1036324" grpId="0" animBg="1"/>
      <p:bldP spid="1036325" grpId="0" animBg="1"/>
      <p:bldP spid="1036326" grpId="0" animBg="1"/>
      <p:bldP spid="1036327" grpId="0" animBg="1"/>
      <p:bldP spid="1036328" grpId="0" animBg="1"/>
      <p:bldP spid="1036332" grpId="0" animBg="1"/>
      <p:bldP spid="1036333" grpId="0" animBg="1"/>
      <p:bldP spid="1036334" grpId="0" animBg="1"/>
      <p:bldP spid="1036335" grpId="0" animBg="1"/>
      <p:bldP spid="1036369" grpId="0" animBg="1"/>
      <p:bldP spid="1036370" grpId="0" animBg="1"/>
      <p:bldP spid="1036371" grpId="0" animBg="1"/>
      <p:bldP spid="1036372" grpId="0" animBg="1"/>
      <p:bldP spid="1036373" grpId="0" animBg="1"/>
      <p:bldP spid="1036374" grpId="0" animBg="1"/>
      <p:bldP spid="1036375" grpId="0" animBg="1"/>
      <p:bldP spid="1036376" grpId="0" animBg="1"/>
      <p:bldP spid="1036377" grpId="0" animBg="1"/>
      <p:bldP spid="1036378" grpId="0" animBg="1"/>
      <p:bldP spid="1036379" grpId="0" animBg="1"/>
      <p:bldP spid="1036380" grpId="0" animBg="1"/>
      <p:bldP spid="1036381" grpId="0" animBg="1"/>
      <p:bldP spid="1036382" grpId="0" animBg="1"/>
      <p:bldP spid="1036383" grpId="0" animBg="1"/>
      <p:bldP spid="103638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Verifiability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Each re-encryption mix provides a mathematical proof that its output is a permutation of re-encryptions of its input.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Any observer can verify this proof.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The decryptions are also proven to be correct.</a:t>
            </a:r>
          </a:p>
          <a:p>
            <a:pPr>
              <a:buFontTx/>
              <a:buNone/>
            </a:pPr>
            <a:r>
              <a:rPr lang="en-US" sz="3200" dirty="0">
                <a:solidFill>
                  <a:srgbClr val="0070C0"/>
                </a:solidFill>
              </a:rPr>
              <a:t>If a mix’s proof is invalid, its mixing will be bypassed.</a:t>
            </a:r>
          </a:p>
        </p:txBody>
      </p:sp>
    </p:spTree>
    <p:extLst>
      <p:ext uri="{BB962C8B-B14F-4D97-AF65-F5344CB8AC3E}">
        <p14:creationId xmlns:p14="http://schemas.microsoft.com/office/powerpoint/2010/main" val="19837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Faulty Mixes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162552" y="309324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43460" name="Rectangle 4"/>
          <p:cNvSpPr>
            <a:spLocks noChangeArrowheads="1"/>
          </p:cNvSpPr>
          <p:nvPr/>
        </p:nvSpPr>
        <p:spPr bwMode="auto">
          <a:xfrm>
            <a:off x="36814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1" name="Line 5"/>
          <p:cNvSpPr>
            <a:spLocks noChangeShapeType="1"/>
          </p:cNvSpPr>
          <p:nvPr/>
        </p:nvSpPr>
        <p:spPr bwMode="auto">
          <a:xfrm>
            <a:off x="36814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2" name="Line 6"/>
          <p:cNvSpPr>
            <a:spLocks noChangeShapeType="1"/>
          </p:cNvSpPr>
          <p:nvPr/>
        </p:nvSpPr>
        <p:spPr bwMode="auto">
          <a:xfrm flipV="1">
            <a:off x="41449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3" name="Rectangle 7"/>
          <p:cNvSpPr>
            <a:spLocks noChangeArrowheads="1"/>
          </p:cNvSpPr>
          <p:nvPr/>
        </p:nvSpPr>
        <p:spPr bwMode="auto">
          <a:xfrm>
            <a:off x="36814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4" name="Line 8"/>
          <p:cNvSpPr>
            <a:spLocks noChangeShapeType="1"/>
          </p:cNvSpPr>
          <p:nvPr/>
        </p:nvSpPr>
        <p:spPr bwMode="auto">
          <a:xfrm>
            <a:off x="36814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5" name="Line 9"/>
          <p:cNvSpPr>
            <a:spLocks noChangeShapeType="1"/>
          </p:cNvSpPr>
          <p:nvPr/>
        </p:nvSpPr>
        <p:spPr bwMode="auto">
          <a:xfrm flipV="1">
            <a:off x="41449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6" name="Rectangle 10"/>
          <p:cNvSpPr>
            <a:spLocks noChangeArrowheads="1"/>
          </p:cNvSpPr>
          <p:nvPr/>
        </p:nvSpPr>
        <p:spPr bwMode="auto">
          <a:xfrm>
            <a:off x="36814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67" name="Line 11"/>
          <p:cNvSpPr>
            <a:spLocks noChangeShapeType="1"/>
          </p:cNvSpPr>
          <p:nvPr/>
        </p:nvSpPr>
        <p:spPr bwMode="auto">
          <a:xfrm>
            <a:off x="36814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8" name="Line 12"/>
          <p:cNvSpPr>
            <a:spLocks noChangeShapeType="1"/>
          </p:cNvSpPr>
          <p:nvPr/>
        </p:nvSpPr>
        <p:spPr bwMode="auto">
          <a:xfrm flipV="1">
            <a:off x="41449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69" name="Rectangle 13"/>
          <p:cNvSpPr>
            <a:spLocks noChangeArrowheads="1"/>
          </p:cNvSpPr>
          <p:nvPr/>
        </p:nvSpPr>
        <p:spPr bwMode="auto">
          <a:xfrm>
            <a:off x="36814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470" name="Line 14"/>
          <p:cNvSpPr>
            <a:spLocks noChangeShapeType="1"/>
          </p:cNvSpPr>
          <p:nvPr/>
        </p:nvSpPr>
        <p:spPr bwMode="auto">
          <a:xfrm>
            <a:off x="36814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1" name="Line 15"/>
          <p:cNvSpPr>
            <a:spLocks noChangeShapeType="1"/>
          </p:cNvSpPr>
          <p:nvPr/>
        </p:nvSpPr>
        <p:spPr bwMode="auto">
          <a:xfrm flipV="1">
            <a:off x="41449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6" name="Line 20"/>
          <p:cNvSpPr>
            <a:spLocks noChangeShapeType="1"/>
          </p:cNvSpPr>
          <p:nvPr/>
        </p:nvSpPr>
        <p:spPr bwMode="auto">
          <a:xfrm>
            <a:off x="6513514" y="3306367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7" name="Line 21"/>
          <p:cNvSpPr>
            <a:spLocks noChangeShapeType="1"/>
          </p:cNvSpPr>
          <p:nvPr/>
        </p:nvSpPr>
        <p:spPr bwMode="auto">
          <a:xfrm>
            <a:off x="6513514" y="398264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8" name="Line 22"/>
          <p:cNvSpPr>
            <a:spLocks noChangeShapeType="1"/>
          </p:cNvSpPr>
          <p:nvPr/>
        </p:nvSpPr>
        <p:spPr bwMode="auto">
          <a:xfrm>
            <a:off x="6513514" y="4620816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79" name="Line 23"/>
          <p:cNvSpPr>
            <a:spLocks noChangeShapeType="1"/>
          </p:cNvSpPr>
          <p:nvPr/>
        </p:nvSpPr>
        <p:spPr bwMode="auto">
          <a:xfrm>
            <a:off x="6513514" y="529709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0" name="Rectangle 24"/>
          <p:cNvSpPr>
            <a:spLocks noChangeArrowheads="1"/>
          </p:cNvSpPr>
          <p:nvPr/>
        </p:nvSpPr>
        <p:spPr bwMode="auto">
          <a:xfrm>
            <a:off x="8382002" y="3074196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1" name="Rectangle 25"/>
          <p:cNvSpPr>
            <a:spLocks noChangeArrowheads="1"/>
          </p:cNvSpPr>
          <p:nvPr/>
        </p:nvSpPr>
        <p:spPr bwMode="auto">
          <a:xfrm>
            <a:off x="8382002" y="3740945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2" name="Rectangle 26"/>
          <p:cNvSpPr>
            <a:spLocks noChangeArrowheads="1"/>
          </p:cNvSpPr>
          <p:nvPr/>
        </p:nvSpPr>
        <p:spPr bwMode="auto">
          <a:xfrm>
            <a:off x="8382002" y="4398170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3" name="Rectangle 27"/>
          <p:cNvSpPr>
            <a:spLocks noChangeArrowheads="1"/>
          </p:cNvSpPr>
          <p:nvPr/>
        </p:nvSpPr>
        <p:spPr bwMode="auto">
          <a:xfrm>
            <a:off x="8382002" y="5064921"/>
            <a:ext cx="544513" cy="47744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accent1"/>
                </a:solidFill>
              </a:rPr>
              <a:t>Vote</a:t>
            </a:r>
          </a:p>
        </p:txBody>
      </p:sp>
      <p:sp>
        <p:nvSpPr>
          <p:cNvPr id="1043484" name="Line 28"/>
          <p:cNvSpPr>
            <a:spLocks noChangeShapeType="1"/>
          </p:cNvSpPr>
          <p:nvPr/>
        </p:nvSpPr>
        <p:spPr bwMode="auto">
          <a:xfrm>
            <a:off x="5162552" y="4620816"/>
            <a:ext cx="1357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5" name="Line 29"/>
          <p:cNvSpPr>
            <a:spLocks noChangeShapeType="1"/>
          </p:cNvSpPr>
          <p:nvPr/>
        </p:nvSpPr>
        <p:spPr bwMode="auto">
          <a:xfrm>
            <a:off x="5162552" y="3306367"/>
            <a:ext cx="1357313" cy="676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6" name="Line 30"/>
          <p:cNvSpPr>
            <a:spLocks noChangeShapeType="1"/>
          </p:cNvSpPr>
          <p:nvPr/>
        </p:nvSpPr>
        <p:spPr bwMode="auto">
          <a:xfrm>
            <a:off x="5162552" y="3982641"/>
            <a:ext cx="1355725" cy="131445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7" name="Line 31"/>
          <p:cNvSpPr>
            <a:spLocks noChangeShapeType="1"/>
          </p:cNvSpPr>
          <p:nvPr/>
        </p:nvSpPr>
        <p:spPr bwMode="auto">
          <a:xfrm flipV="1">
            <a:off x="5162552" y="3306367"/>
            <a:ext cx="1357313" cy="1990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88" name="Rectangle 32"/>
          <p:cNvSpPr>
            <a:spLocks noChangeArrowheads="1"/>
          </p:cNvSpPr>
          <p:nvPr/>
        </p:nvSpPr>
        <p:spPr bwMode="auto">
          <a:xfrm>
            <a:off x="17367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1043489" name="Line 33"/>
          <p:cNvSpPr>
            <a:spLocks noChangeShapeType="1"/>
          </p:cNvSpPr>
          <p:nvPr/>
        </p:nvSpPr>
        <p:spPr bwMode="auto">
          <a:xfrm>
            <a:off x="3087689" y="330398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0" name="Line 34"/>
          <p:cNvSpPr>
            <a:spLocks noChangeShapeType="1"/>
          </p:cNvSpPr>
          <p:nvPr/>
        </p:nvSpPr>
        <p:spPr bwMode="auto">
          <a:xfrm>
            <a:off x="3087689" y="3980260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1" name="Line 35"/>
          <p:cNvSpPr>
            <a:spLocks noChangeShapeType="1"/>
          </p:cNvSpPr>
          <p:nvPr/>
        </p:nvSpPr>
        <p:spPr bwMode="auto">
          <a:xfrm>
            <a:off x="3087689" y="4618435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2" name="Line 36"/>
          <p:cNvSpPr>
            <a:spLocks noChangeShapeType="1"/>
          </p:cNvSpPr>
          <p:nvPr/>
        </p:nvSpPr>
        <p:spPr bwMode="auto">
          <a:xfrm>
            <a:off x="3087689" y="5294711"/>
            <a:ext cx="5905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7" name="Line 41"/>
          <p:cNvSpPr>
            <a:spLocks noChangeShapeType="1"/>
          </p:cNvSpPr>
          <p:nvPr/>
        </p:nvSpPr>
        <p:spPr bwMode="auto">
          <a:xfrm flipV="1">
            <a:off x="1203327" y="3303986"/>
            <a:ext cx="525463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8" name="Line 42"/>
          <p:cNvSpPr>
            <a:spLocks noChangeShapeType="1"/>
          </p:cNvSpPr>
          <p:nvPr/>
        </p:nvSpPr>
        <p:spPr bwMode="auto">
          <a:xfrm>
            <a:off x="1203327" y="3980260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499" name="Line 43"/>
          <p:cNvSpPr>
            <a:spLocks noChangeShapeType="1"/>
          </p:cNvSpPr>
          <p:nvPr/>
        </p:nvSpPr>
        <p:spPr bwMode="auto">
          <a:xfrm>
            <a:off x="1203327" y="4618435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00" name="Line 44"/>
          <p:cNvSpPr>
            <a:spLocks noChangeShapeType="1"/>
          </p:cNvSpPr>
          <p:nvPr/>
        </p:nvSpPr>
        <p:spPr bwMode="auto">
          <a:xfrm>
            <a:off x="1203327" y="5294711"/>
            <a:ext cx="5254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6" name="Rectangle 45"/>
          <p:cNvSpPr>
            <a:spLocks noChangeArrowheads="1"/>
          </p:cNvSpPr>
          <p:nvPr/>
        </p:nvSpPr>
        <p:spPr bwMode="auto">
          <a:xfrm>
            <a:off x="2921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37" name="Line 46"/>
          <p:cNvSpPr>
            <a:spLocks noChangeShapeType="1"/>
          </p:cNvSpPr>
          <p:nvPr/>
        </p:nvSpPr>
        <p:spPr bwMode="auto">
          <a:xfrm>
            <a:off x="2921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8" name="Line 47"/>
          <p:cNvSpPr>
            <a:spLocks noChangeShapeType="1"/>
          </p:cNvSpPr>
          <p:nvPr/>
        </p:nvSpPr>
        <p:spPr bwMode="auto">
          <a:xfrm flipV="1">
            <a:off x="7556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39" name="Rectangle 48"/>
          <p:cNvSpPr>
            <a:spLocks noChangeArrowheads="1"/>
          </p:cNvSpPr>
          <p:nvPr/>
        </p:nvSpPr>
        <p:spPr bwMode="auto">
          <a:xfrm>
            <a:off x="2921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0" name="Line 49"/>
          <p:cNvSpPr>
            <a:spLocks noChangeShapeType="1"/>
          </p:cNvSpPr>
          <p:nvPr/>
        </p:nvSpPr>
        <p:spPr bwMode="auto">
          <a:xfrm>
            <a:off x="2921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1" name="Line 50"/>
          <p:cNvSpPr>
            <a:spLocks noChangeShapeType="1"/>
          </p:cNvSpPr>
          <p:nvPr/>
        </p:nvSpPr>
        <p:spPr bwMode="auto">
          <a:xfrm flipV="1">
            <a:off x="7556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2" name="Rectangle 51"/>
          <p:cNvSpPr>
            <a:spLocks noChangeArrowheads="1"/>
          </p:cNvSpPr>
          <p:nvPr/>
        </p:nvSpPr>
        <p:spPr bwMode="auto">
          <a:xfrm>
            <a:off x="2921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3" name="Line 52"/>
          <p:cNvSpPr>
            <a:spLocks noChangeShapeType="1"/>
          </p:cNvSpPr>
          <p:nvPr/>
        </p:nvSpPr>
        <p:spPr bwMode="auto">
          <a:xfrm>
            <a:off x="2921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4" name="Line 53"/>
          <p:cNvSpPr>
            <a:spLocks noChangeShapeType="1"/>
          </p:cNvSpPr>
          <p:nvPr/>
        </p:nvSpPr>
        <p:spPr bwMode="auto">
          <a:xfrm flipV="1">
            <a:off x="7556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5" name="Rectangle 54"/>
          <p:cNvSpPr>
            <a:spLocks noChangeArrowheads="1"/>
          </p:cNvSpPr>
          <p:nvPr/>
        </p:nvSpPr>
        <p:spPr bwMode="auto">
          <a:xfrm>
            <a:off x="2921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446" name="Line 55"/>
          <p:cNvSpPr>
            <a:spLocks noChangeShapeType="1"/>
          </p:cNvSpPr>
          <p:nvPr/>
        </p:nvSpPr>
        <p:spPr bwMode="auto">
          <a:xfrm>
            <a:off x="2921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 flipV="1">
            <a:off x="7556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3" name="Rectangle 57"/>
          <p:cNvSpPr>
            <a:spLocks noChangeArrowheads="1"/>
          </p:cNvSpPr>
          <p:nvPr/>
        </p:nvSpPr>
        <p:spPr bwMode="auto">
          <a:xfrm>
            <a:off x="71120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14" name="Line 58"/>
          <p:cNvSpPr>
            <a:spLocks noChangeShapeType="1"/>
          </p:cNvSpPr>
          <p:nvPr/>
        </p:nvSpPr>
        <p:spPr bwMode="auto">
          <a:xfrm>
            <a:off x="71120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5" name="Line 59"/>
          <p:cNvSpPr>
            <a:spLocks noChangeShapeType="1"/>
          </p:cNvSpPr>
          <p:nvPr/>
        </p:nvSpPr>
        <p:spPr bwMode="auto">
          <a:xfrm flipV="1">
            <a:off x="75755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6" name="Rectangle 60"/>
          <p:cNvSpPr>
            <a:spLocks noChangeArrowheads="1"/>
          </p:cNvSpPr>
          <p:nvPr/>
        </p:nvSpPr>
        <p:spPr bwMode="auto">
          <a:xfrm>
            <a:off x="71120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17" name="Line 61"/>
          <p:cNvSpPr>
            <a:spLocks noChangeShapeType="1"/>
          </p:cNvSpPr>
          <p:nvPr/>
        </p:nvSpPr>
        <p:spPr bwMode="auto">
          <a:xfrm>
            <a:off x="71120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8" name="Line 62"/>
          <p:cNvSpPr>
            <a:spLocks noChangeShapeType="1"/>
          </p:cNvSpPr>
          <p:nvPr/>
        </p:nvSpPr>
        <p:spPr bwMode="auto">
          <a:xfrm flipV="1">
            <a:off x="75755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19" name="Rectangle 63"/>
          <p:cNvSpPr>
            <a:spLocks noChangeArrowheads="1"/>
          </p:cNvSpPr>
          <p:nvPr/>
        </p:nvSpPr>
        <p:spPr bwMode="auto">
          <a:xfrm>
            <a:off x="71120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20" name="Line 64"/>
          <p:cNvSpPr>
            <a:spLocks noChangeShapeType="1"/>
          </p:cNvSpPr>
          <p:nvPr/>
        </p:nvSpPr>
        <p:spPr bwMode="auto">
          <a:xfrm>
            <a:off x="71120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1" name="Line 65"/>
          <p:cNvSpPr>
            <a:spLocks noChangeShapeType="1"/>
          </p:cNvSpPr>
          <p:nvPr/>
        </p:nvSpPr>
        <p:spPr bwMode="auto">
          <a:xfrm flipV="1">
            <a:off x="75755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2" name="Rectangle 66"/>
          <p:cNvSpPr>
            <a:spLocks noChangeArrowheads="1"/>
          </p:cNvSpPr>
          <p:nvPr/>
        </p:nvSpPr>
        <p:spPr bwMode="auto">
          <a:xfrm>
            <a:off x="71120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43523" name="Line 67"/>
          <p:cNvSpPr>
            <a:spLocks noChangeShapeType="1"/>
          </p:cNvSpPr>
          <p:nvPr/>
        </p:nvSpPr>
        <p:spPr bwMode="auto">
          <a:xfrm>
            <a:off x="71120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4" name="Line 68"/>
          <p:cNvSpPr>
            <a:spLocks noChangeShapeType="1"/>
          </p:cNvSpPr>
          <p:nvPr/>
        </p:nvSpPr>
        <p:spPr bwMode="auto">
          <a:xfrm flipV="1">
            <a:off x="75755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5" name="Line 69"/>
          <p:cNvSpPr>
            <a:spLocks noChangeShapeType="1"/>
          </p:cNvSpPr>
          <p:nvPr/>
        </p:nvSpPr>
        <p:spPr bwMode="auto">
          <a:xfrm>
            <a:off x="8026402" y="3313511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6" name="Line 70"/>
          <p:cNvSpPr>
            <a:spLocks noChangeShapeType="1"/>
          </p:cNvSpPr>
          <p:nvPr/>
        </p:nvSpPr>
        <p:spPr bwMode="auto">
          <a:xfrm>
            <a:off x="8026402" y="398978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7" name="Line 71"/>
          <p:cNvSpPr>
            <a:spLocks noChangeShapeType="1"/>
          </p:cNvSpPr>
          <p:nvPr/>
        </p:nvSpPr>
        <p:spPr bwMode="auto">
          <a:xfrm>
            <a:off x="8026402" y="4627960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8" name="Line 72"/>
          <p:cNvSpPr>
            <a:spLocks noChangeShapeType="1"/>
          </p:cNvSpPr>
          <p:nvPr/>
        </p:nvSpPr>
        <p:spPr bwMode="auto">
          <a:xfrm>
            <a:off x="8026402" y="5304235"/>
            <a:ext cx="3286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29" name="Line 73"/>
          <p:cNvSpPr>
            <a:spLocks noChangeShapeType="1"/>
          </p:cNvSpPr>
          <p:nvPr/>
        </p:nvSpPr>
        <p:spPr bwMode="auto">
          <a:xfrm>
            <a:off x="1736728" y="3301604"/>
            <a:ext cx="3425825" cy="47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0" name="Line 74"/>
          <p:cNvSpPr>
            <a:spLocks noChangeShapeType="1"/>
          </p:cNvSpPr>
          <p:nvPr/>
        </p:nvSpPr>
        <p:spPr bwMode="auto">
          <a:xfrm>
            <a:off x="1736728" y="3983831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1" name="Line 75"/>
          <p:cNvSpPr>
            <a:spLocks noChangeShapeType="1"/>
          </p:cNvSpPr>
          <p:nvPr/>
        </p:nvSpPr>
        <p:spPr bwMode="auto">
          <a:xfrm>
            <a:off x="1736728" y="4613672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3532" name="Line 76"/>
          <p:cNvSpPr>
            <a:spLocks noChangeShapeType="1"/>
          </p:cNvSpPr>
          <p:nvPr/>
        </p:nvSpPr>
        <p:spPr bwMode="auto">
          <a:xfrm>
            <a:off x="1736728" y="5289947"/>
            <a:ext cx="34258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2853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4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4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4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43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3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4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43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43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43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43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043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43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43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43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43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4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4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04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04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104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104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04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04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04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04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04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04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04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04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04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04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04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04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104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60" grpId="0" animBg="1"/>
      <p:bldP spid="1043460" grpId="1" animBg="1"/>
      <p:bldP spid="1043461" grpId="0" animBg="1"/>
      <p:bldP spid="1043461" grpId="1" animBg="1"/>
      <p:bldP spid="1043462" grpId="0" animBg="1"/>
      <p:bldP spid="1043462" grpId="1" animBg="1"/>
      <p:bldP spid="1043463" grpId="0" animBg="1"/>
      <p:bldP spid="1043463" grpId="1" animBg="1"/>
      <p:bldP spid="1043464" grpId="0" animBg="1"/>
      <p:bldP spid="1043464" grpId="1" animBg="1"/>
      <p:bldP spid="1043465" grpId="0" animBg="1"/>
      <p:bldP spid="1043465" grpId="1" animBg="1"/>
      <p:bldP spid="1043466" grpId="0" animBg="1"/>
      <p:bldP spid="1043466" grpId="1" animBg="1"/>
      <p:bldP spid="1043467" grpId="0" animBg="1"/>
      <p:bldP spid="1043467" grpId="1" animBg="1"/>
      <p:bldP spid="1043468" grpId="0" animBg="1"/>
      <p:bldP spid="1043468" grpId="1" animBg="1"/>
      <p:bldP spid="1043469" grpId="0" animBg="1"/>
      <p:bldP spid="1043469" grpId="1" animBg="1"/>
      <p:bldP spid="1043470" grpId="0" animBg="1"/>
      <p:bldP spid="1043470" grpId="1" animBg="1"/>
      <p:bldP spid="1043471" grpId="0" animBg="1"/>
      <p:bldP spid="1043471" grpId="1" animBg="1"/>
      <p:bldP spid="1043476" grpId="0" animBg="1"/>
      <p:bldP spid="1043477" grpId="0" animBg="1"/>
      <p:bldP spid="1043478" grpId="0" animBg="1"/>
      <p:bldP spid="1043479" grpId="0" animBg="1"/>
      <p:bldP spid="1043480" grpId="0" animBg="1"/>
      <p:bldP spid="1043481" grpId="0" animBg="1"/>
      <p:bldP spid="1043482" grpId="0" animBg="1"/>
      <p:bldP spid="1043483" grpId="0" animBg="1"/>
      <p:bldP spid="1043484" grpId="0" animBg="1"/>
      <p:bldP spid="1043485" grpId="0" animBg="1"/>
      <p:bldP spid="1043486" grpId="0" animBg="1"/>
      <p:bldP spid="1043487" grpId="0" animBg="1"/>
      <p:bldP spid="1043488" grpId="0" animBg="1"/>
      <p:bldP spid="1043489" grpId="0" animBg="1"/>
      <p:bldP spid="1043489" grpId="1" animBg="1"/>
      <p:bldP spid="1043490" grpId="0" animBg="1"/>
      <p:bldP spid="1043490" grpId="1" animBg="1"/>
      <p:bldP spid="1043491" grpId="0" animBg="1"/>
      <p:bldP spid="1043491" grpId="1" animBg="1"/>
      <p:bldP spid="1043492" grpId="0" animBg="1"/>
      <p:bldP spid="1043492" grpId="1" animBg="1"/>
      <p:bldP spid="1043497" grpId="0" animBg="1"/>
      <p:bldP spid="1043498" grpId="0" animBg="1"/>
      <p:bldP spid="1043499" grpId="0" animBg="1"/>
      <p:bldP spid="1043500" grpId="0" animBg="1"/>
      <p:bldP spid="1043513" grpId="0" animBg="1"/>
      <p:bldP spid="1043514" grpId="0" animBg="1"/>
      <p:bldP spid="1043515" grpId="0" animBg="1"/>
      <p:bldP spid="1043516" grpId="0" animBg="1"/>
      <p:bldP spid="1043517" grpId="0" animBg="1"/>
      <p:bldP spid="1043518" grpId="0" animBg="1"/>
      <p:bldP spid="1043519" grpId="0" animBg="1"/>
      <p:bldP spid="1043520" grpId="0" animBg="1"/>
      <p:bldP spid="1043521" grpId="0" animBg="1"/>
      <p:bldP spid="1043522" grpId="0" animBg="1"/>
      <p:bldP spid="1043523" grpId="0" animBg="1"/>
      <p:bldP spid="1043524" grpId="0" animBg="1"/>
      <p:bldP spid="1043525" grpId="0" animBg="1"/>
      <p:bldP spid="1043526" grpId="0" animBg="1"/>
      <p:bldP spid="1043527" grpId="0" animBg="1"/>
      <p:bldP spid="1043528" grpId="0" animBg="1"/>
      <p:bldP spid="1043529" grpId="0" animBg="1"/>
      <p:bldP spid="1043530" grpId="0" animBg="1"/>
      <p:bldP spid="1043531" grpId="0" animBg="1"/>
      <p:bldP spid="104353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Verifiable Mixes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1993  Park, </a:t>
            </a:r>
            <a:r>
              <a:rPr lang="en-US" dirty="0" err="1"/>
              <a:t>Itoh</a:t>
            </a:r>
            <a:r>
              <a:rPr lang="en-US" dirty="0"/>
              <a:t>, and Kurosawa</a:t>
            </a:r>
          </a:p>
          <a:p>
            <a:r>
              <a:rPr lang="en-US" dirty="0"/>
              <a:t>1995  </a:t>
            </a:r>
            <a:r>
              <a:rPr lang="en-US" dirty="0" err="1"/>
              <a:t>Sako</a:t>
            </a:r>
            <a:r>
              <a:rPr lang="en-US" dirty="0"/>
              <a:t> and </a:t>
            </a:r>
            <a:r>
              <a:rPr lang="en-US" dirty="0" err="1"/>
              <a:t>Kilian</a:t>
            </a:r>
            <a:endParaRPr lang="en-US" dirty="0"/>
          </a:p>
          <a:p>
            <a:r>
              <a:rPr lang="en-US" dirty="0"/>
              <a:t>2001  Furukawa and </a:t>
            </a:r>
            <a:r>
              <a:rPr lang="en-US" dirty="0" err="1"/>
              <a:t>Sako</a:t>
            </a:r>
            <a:endParaRPr lang="en-US" dirty="0"/>
          </a:p>
          <a:p>
            <a:r>
              <a:rPr lang="en-US" dirty="0"/>
              <a:t>2001  Neff</a:t>
            </a:r>
          </a:p>
          <a:p>
            <a:r>
              <a:rPr lang="en-US" dirty="0"/>
              <a:t>2002  </a:t>
            </a:r>
            <a:r>
              <a:rPr lang="en-US" dirty="0" err="1"/>
              <a:t>Jakobsson</a:t>
            </a:r>
            <a:r>
              <a:rPr lang="en-US" dirty="0"/>
              <a:t>, </a:t>
            </a:r>
            <a:r>
              <a:rPr lang="en-US" dirty="0" err="1"/>
              <a:t>Juels</a:t>
            </a:r>
            <a:r>
              <a:rPr lang="en-US" dirty="0"/>
              <a:t>, and </a:t>
            </a:r>
            <a:r>
              <a:rPr lang="en-US" dirty="0" err="1"/>
              <a:t>Rivest</a:t>
            </a:r>
            <a:endParaRPr lang="en-US" dirty="0"/>
          </a:p>
          <a:p>
            <a:r>
              <a:rPr lang="en-US" dirty="0"/>
              <a:t>2003  </a:t>
            </a:r>
            <a:r>
              <a:rPr lang="en-US" dirty="0" err="1"/>
              <a:t>Groth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10175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04475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6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7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8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9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0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1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82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3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4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85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86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04463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64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5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6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67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8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69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0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1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2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4473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74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1168852" y="2491979"/>
            <a:ext cx="17254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Input Ballot Set</a:t>
            </a:r>
          </a:p>
        </p:txBody>
      </p: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5780611" y="2491979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Output Ballot Set</a:t>
            </a:r>
          </a:p>
        </p:txBody>
      </p:sp>
      <p:sp>
        <p:nvSpPr>
          <p:cNvPr id="1254431" name="Line 31"/>
          <p:cNvSpPr>
            <a:spLocks noChangeShapeType="1"/>
          </p:cNvSpPr>
          <p:nvPr/>
        </p:nvSpPr>
        <p:spPr bwMode="auto">
          <a:xfrm>
            <a:off x="2489200" y="346829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2" name="Line 32"/>
          <p:cNvSpPr>
            <a:spLocks noChangeShapeType="1"/>
          </p:cNvSpPr>
          <p:nvPr/>
        </p:nvSpPr>
        <p:spPr bwMode="auto">
          <a:xfrm>
            <a:off x="2489200" y="4144567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3" name="Line 33"/>
          <p:cNvSpPr>
            <a:spLocks noChangeShapeType="1"/>
          </p:cNvSpPr>
          <p:nvPr/>
        </p:nvSpPr>
        <p:spPr bwMode="auto">
          <a:xfrm>
            <a:off x="2489200" y="478274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4" name="Line 34"/>
          <p:cNvSpPr>
            <a:spLocks noChangeShapeType="1"/>
          </p:cNvSpPr>
          <p:nvPr/>
        </p:nvSpPr>
        <p:spPr bwMode="auto">
          <a:xfrm>
            <a:off x="2489200" y="5456636"/>
            <a:ext cx="5413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5" name="Line 35"/>
          <p:cNvSpPr>
            <a:spLocks noChangeShapeType="1"/>
          </p:cNvSpPr>
          <p:nvPr/>
        </p:nvSpPr>
        <p:spPr bwMode="auto">
          <a:xfrm>
            <a:off x="5772152" y="346829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6" name="Line 36"/>
          <p:cNvSpPr>
            <a:spLocks noChangeShapeType="1"/>
          </p:cNvSpPr>
          <p:nvPr/>
        </p:nvSpPr>
        <p:spPr bwMode="auto">
          <a:xfrm>
            <a:off x="5772152" y="4144567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7" name="Line 37"/>
          <p:cNvSpPr>
            <a:spLocks noChangeShapeType="1"/>
          </p:cNvSpPr>
          <p:nvPr/>
        </p:nvSpPr>
        <p:spPr bwMode="auto">
          <a:xfrm>
            <a:off x="5772152" y="478274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254438" name="Line 38"/>
          <p:cNvSpPr>
            <a:spLocks noChangeShapeType="1"/>
          </p:cNvSpPr>
          <p:nvPr/>
        </p:nvSpPr>
        <p:spPr bwMode="auto">
          <a:xfrm flipV="1">
            <a:off x="5772152" y="5456636"/>
            <a:ext cx="492125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4462" name="Rectangle 39"/>
          <p:cNvSpPr>
            <a:spLocks noChangeArrowheads="1"/>
          </p:cNvSpPr>
          <p:nvPr/>
        </p:nvSpPr>
        <p:spPr bwMode="auto">
          <a:xfrm>
            <a:off x="3030539" y="3255170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275874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29" grpId="0"/>
      <p:bldP spid="1254430" grpId="0"/>
      <p:bldP spid="1254431" grpId="0" animBg="1"/>
      <p:bldP spid="1254432" grpId="0" animBg="1"/>
      <p:bldP spid="1254433" grpId="0" animBg="1"/>
      <p:bldP spid="1254434" grpId="0" animBg="1"/>
      <p:bldP spid="1254435" grpId="0" animBg="1"/>
      <p:bldP spid="1254436" grpId="0" animBg="1"/>
      <p:bldP spid="1254437" grpId="0" animBg="1"/>
      <p:bldP spid="1254438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05499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0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1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2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3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4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5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6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7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08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509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10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05487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88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89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0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1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2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3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4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5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6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5497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98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5478" name="Line 31"/>
          <p:cNvSpPr>
            <a:spLocks noChangeShapeType="1"/>
          </p:cNvSpPr>
          <p:nvPr/>
        </p:nvSpPr>
        <p:spPr bwMode="auto">
          <a:xfrm>
            <a:off x="2489200" y="346829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9" name="Line 32"/>
          <p:cNvSpPr>
            <a:spLocks noChangeShapeType="1"/>
          </p:cNvSpPr>
          <p:nvPr/>
        </p:nvSpPr>
        <p:spPr bwMode="auto">
          <a:xfrm>
            <a:off x="2489200" y="4144567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0" name="Line 33"/>
          <p:cNvSpPr>
            <a:spLocks noChangeShapeType="1"/>
          </p:cNvSpPr>
          <p:nvPr/>
        </p:nvSpPr>
        <p:spPr bwMode="auto">
          <a:xfrm>
            <a:off x="2489200" y="4782741"/>
            <a:ext cx="5413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1" name="Line 34"/>
          <p:cNvSpPr>
            <a:spLocks noChangeShapeType="1"/>
          </p:cNvSpPr>
          <p:nvPr/>
        </p:nvSpPr>
        <p:spPr bwMode="auto">
          <a:xfrm>
            <a:off x="2489200" y="5456636"/>
            <a:ext cx="5413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2" name="Line 35"/>
          <p:cNvSpPr>
            <a:spLocks noChangeShapeType="1"/>
          </p:cNvSpPr>
          <p:nvPr/>
        </p:nvSpPr>
        <p:spPr bwMode="auto">
          <a:xfrm>
            <a:off x="5772152" y="346829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3" name="Line 36"/>
          <p:cNvSpPr>
            <a:spLocks noChangeShapeType="1"/>
          </p:cNvSpPr>
          <p:nvPr/>
        </p:nvSpPr>
        <p:spPr bwMode="auto">
          <a:xfrm>
            <a:off x="5772152" y="4144567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4" name="Line 37"/>
          <p:cNvSpPr>
            <a:spLocks noChangeShapeType="1"/>
          </p:cNvSpPr>
          <p:nvPr/>
        </p:nvSpPr>
        <p:spPr bwMode="auto">
          <a:xfrm>
            <a:off x="5772152" y="4782741"/>
            <a:ext cx="4921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5" name="Line 38"/>
          <p:cNvSpPr>
            <a:spLocks noChangeShapeType="1"/>
          </p:cNvSpPr>
          <p:nvPr/>
        </p:nvSpPr>
        <p:spPr bwMode="auto">
          <a:xfrm flipV="1">
            <a:off x="5772152" y="5456636"/>
            <a:ext cx="492125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86" name="Rectangle 39"/>
          <p:cNvSpPr>
            <a:spLocks noChangeArrowheads="1"/>
          </p:cNvSpPr>
          <p:nvPr/>
        </p:nvSpPr>
        <p:spPr bwMode="auto">
          <a:xfrm>
            <a:off x="3030539" y="3255170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168852" y="2491979"/>
            <a:ext cx="17254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Input Ballot Set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780611" y="2491979"/>
            <a:ext cx="19401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u="sng" dirty="0"/>
              <a:t>Output Ballot Set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315979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1535115" y="2311005"/>
            <a:ext cx="5749925" cy="3543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16222363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Lever Machines</a:t>
            </a:r>
          </a:p>
        </p:txBody>
      </p:sp>
      <p:pic>
        <p:nvPicPr>
          <p:cNvPr id="25603" name="Picture 5" descr="voting_machi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1" y="2218136"/>
            <a:ext cx="266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879946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535115" y="2311005"/>
            <a:ext cx="5749925" cy="35433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17800" y="3338513"/>
            <a:ext cx="914400" cy="2278856"/>
            <a:chOff x="992" y="1612"/>
            <a:chExt cx="576" cy="1914"/>
          </a:xfrm>
        </p:grpSpPr>
        <p:sp>
          <p:nvSpPr>
            <p:cNvPr id="107573" name="Rectangle 6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74" name="Line 7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5" name="Line 8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6" name="Rectangle 9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77" name="Line 10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8" name="Line 11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79" name="Rectangle 12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80" name="Line 13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1" name="Line 14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2" name="Rectangle 15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83" name="Line 16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84" name="Line 17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720975" y="3336132"/>
            <a:ext cx="914400" cy="2278856"/>
            <a:chOff x="3594" y="1930"/>
            <a:chExt cx="576" cy="1914"/>
          </a:xfrm>
        </p:grpSpPr>
        <p:sp>
          <p:nvSpPr>
            <p:cNvPr id="107557" name="Rectangle 19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8" name="Line 20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9" name="Line 21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0" name="Rectangle 22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1" name="Line 23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2" name="Line 24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3" name="Rectangle 25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4" name="Line 26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5" name="Line 27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6" name="Rectangle 28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67" name="Line 29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68" name="Line 30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720975" y="3336133"/>
            <a:ext cx="914400" cy="288131"/>
            <a:chOff x="3946" y="2082"/>
            <a:chExt cx="576" cy="242"/>
          </a:xfrm>
        </p:grpSpPr>
        <p:sp>
          <p:nvSpPr>
            <p:cNvPr id="107554" name="Rectangle 32"/>
            <p:cNvSpPr>
              <a:spLocks noChangeArrowheads="1"/>
            </p:cNvSpPr>
            <p:nvPr/>
          </p:nvSpPr>
          <p:spPr bwMode="auto">
            <a:xfrm>
              <a:off x="3946" y="208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5" name="Line 33"/>
            <p:cNvSpPr>
              <a:spLocks noChangeShapeType="1"/>
            </p:cNvSpPr>
            <p:nvPr/>
          </p:nvSpPr>
          <p:spPr bwMode="auto">
            <a:xfrm>
              <a:off x="3946" y="209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6" name="Line 34"/>
            <p:cNvSpPr>
              <a:spLocks noChangeShapeType="1"/>
            </p:cNvSpPr>
            <p:nvPr/>
          </p:nvSpPr>
          <p:spPr bwMode="auto">
            <a:xfrm flipV="1">
              <a:off x="4238" y="209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720975" y="4012408"/>
            <a:ext cx="914400" cy="288131"/>
            <a:chOff x="3946" y="2650"/>
            <a:chExt cx="576" cy="242"/>
          </a:xfrm>
        </p:grpSpPr>
        <p:sp>
          <p:nvSpPr>
            <p:cNvPr id="107551" name="Rectangle 36"/>
            <p:cNvSpPr>
              <a:spLocks noChangeArrowheads="1"/>
            </p:cNvSpPr>
            <p:nvPr/>
          </p:nvSpPr>
          <p:spPr bwMode="auto">
            <a:xfrm>
              <a:off x="3946" y="265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52" name="Line 37"/>
            <p:cNvSpPr>
              <a:spLocks noChangeShapeType="1"/>
            </p:cNvSpPr>
            <p:nvPr/>
          </p:nvSpPr>
          <p:spPr bwMode="auto">
            <a:xfrm>
              <a:off x="3946" y="265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3" name="Line 38"/>
            <p:cNvSpPr>
              <a:spLocks noChangeShapeType="1"/>
            </p:cNvSpPr>
            <p:nvPr/>
          </p:nvSpPr>
          <p:spPr bwMode="auto">
            <a:xfrm flipV="1">
              <a:off x="4238" y="265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720975" y="4650583"/>
            <a:ext cx="914400" cy="288131"/>
            <a:chOff x="3946" y="3186"/>
            <a:chExt cx="576" cy="242"/>
          </a:xfrm>
        </p:grpSpPr>
        <p:sp>
          <p:nvSpPr>
            <p:cNvPr id="107548" name="Rectangle 40"/>
            <p:cNvSpPr>
              <a:spLocks noChangeArrowheads="1"/>
            </p:cNvSpPr>
            <p:nvPr/>
          </p:nvSpPr>
          <p:spPr bwMode="auto">
            <a:xfrm>
              <a:off x="3946" y="3186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49" name="Line 41"/>
            <p:cNvSpPr>
              <a:spLocks noChangeShapeType="1"/>
            </p:cNvSpPr>
            <p:nvPr/>
          </p:nvSpPr>
          <p:spPr bwMode="auto">
            <a:xfrm>
              <a:off x="3946" y="319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50" name="Line 42"/>
            <p:cNvSpPr>
              <a:spLocks noChangeShapeType="1"/>
            </p:cNvSpPr>
            <p:nvPr/>
          </p:nvSpPr>
          <p:spPr bwMode="auto">
            <a:xfrm flipV="1">
              <a:off x="4238" y="319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720975" y="5326857"/>
            <a:ext cx="914400" cy="288131"/>
            <a:chOff x="3946" y="3754"/>
            <a:chExt cx="576" cy="242"/>
          </a:xfrm>
        </p:grpSpPr>
        <p:sp>
          <p:nvSpPr>
            <p:cNvPr id="107545" name="Rectangle 44"/>
            <p:cNvSpPr>
              <a:spLocks noChangeArrowheads="1"/>
            </p:cNvSpPr>
            <p:nvPr/>
          </p:nvSpPr>
          <p:spPr bwMode="auto">
            <a:xfrm>
              <a:off x="3946" y="375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7546" name="Line 45"/>
            <p:cNvSpPr>
              <a:spLocks noChangeShapeType="1"/>
            </p:cNvSpPr>
            <p:nvPr/>
          </p:nvSpPr>
          <p:spPr bwMode="auto">
            <a:xfrm>
              <a:off x="3946" y="376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7547" name="Line 46"/>
            <p:cNvSpPr>
              <a:spLocks noChangeShapeType="1"/>
            </p:cNvSpPr>
            <p:nvPr/>
          </p:nvSpPr>
          <p:spPr bwMode="auto">
            <a:xfrm flipV="1">
              <a:off x="4238" y="376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5124" name="Text Box 4"/>
          <p:cNvSpPr txBox="1">
            <a:spLocks noChangeArrowheads="1"/>
          </p:cNvSpPr>
          <p:nvPr/>
        </p:nvSpPr>
        <p:spPr bwMode="auto">
          <a:xfrm>
            <a:off x="2699170" y="2491977"/>
            <a:ext cx="76174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/>
              <a:t>Inputs</a:t>
            </a:r>
          </a:p>
        </p:txBody>
      </p:sp>
      <p:sp>
        <p:nvSpPr>
          <p:cNvPr id="1285167" name="Text Box 47"/>
          <p:cNvSpPr txBox="1">
            <a:spLocks noChangeArrowheads="1"/>
          </p:cNvSpPr>
          <p:nvPr/>
        </p:nvSpPr>
        <p:spPr bwMode="auto">
          <a:xfrm>
            <a:off x="5187106" y="2491977"/>
            <a:ext cx="9156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u="sng" dirty="0"/>
              <a:t>Outputs</a:t>
            </a:r>
          </a:p>
        </p:txBody>
      </p:sp>
      <p:sp>
        <p:nvSpPr>
          <p:cNvPr id="1285183" name="Text Box 63"/>
          <p:cNvSpPr txBox="1">
            <a:spLocks noChangeArrowheads="1"/>
          </p:cNvSpPr>
          <p:nvPr/>
        </p:nvSpPr>
        <p:spPr bwMode="auto">
          <a:xfrm>
            <a:off x="5253039" y="412908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81828172</a:t>
            </a:r>
          </a:p>
        </p:txBody>
      </p:sp>
      <p:sp>
        <p:nvSpPr>
          <p:cNvPr id="1285184" name="Text Box 64"/>
          <p:cNvSpPr txBox="1">
            <a:spLocks noChangeArrowheads="1"/>
          </p:cNvSpPr>
          <p:nvPr/>
        </p:nvSpPr>
        <p:spPr bwMode="auto">
          <a:xfrm>
            <a:off x="5237165" y="47625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62951413</a:t>
            </a:r>
          </a:p>
        </p:txBody>
      </p:sp>
      <p:sp>
        <p:nvSpPr>
          <p:cNvPr id="1285185" name="Text Box 65"/>
          <p:cNvSpPr txBox="1">
            <a:spLocks noChangeArrowheads="1"/>
          </p:cNvSpPr>
          <p:nvPr/>
        </p:nvSpPr>
        <p:spPr bwMode="auto">
          <a:xfrm>
            <a:off x="5237165" y="544115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93308161</a:t>
            </a:r>
          </a:p>
        </p:txBody>
      </p:sp>
      <p:sp>
        <p:nvSpPr>
          <p:cNvPr id="1285186" name="Text Box 66"/>
          <p:cNvSpPr txBox="1">
            <a:spLocks noChangeArrowheads="1"/>
          </p:cNvSpPr>
          <p:nvPr/>
        </p:nvSpPr>
        <p:spPr bwMode="auto">
          <a:xfrm>
            <a:off x="5241926" y="3454005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53124141</a:t>
            </a:r>
          </a:p>
        </p:txBody>
      </p:sp>
      <p:sp>
        <p:nvSpPr>
          <p:cNvPr id="1285203" name="Text Box 83"/>
          <p:cNvSpPr txBox="1">
            <a:spLocks noChangeArrowheads="1"/>
          </p:cNvSpPr>
          <p:nvPr/>
        </p:nvSpPr>
        <p:spPr bwMode="auto">
          <a:xfrm>
            <a:off x="2743201" y="40386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81828172</a:t>
            </a:r>
          </a:p>
        </p:txBody>
      </p:sp>
      <p:sp>
        <p:nvSpPr>
          <p:cNvPr id="1285204" name="Text Box 84"/>
          <p:cNvSpPr txBox="1">
            <a:spLocks noChangeArrowheads="1"/>
          </p:cNvSpPr>
          <p:nvPr/>
        </p:nvSpPr>
        <p:spPr bwMode="auto">
          <a:xfrm>
            <a:off x="2743201" y="33274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62951413</a:t>
            </a:r>
          </a:p>
        </p:txBody>
      </p:sp>
      <p:sp>
        <p:nvSpPr>
          <p:cNvPr id="1285205" name="Text Box 85"/>
          <p:cNvSpPr txBox="1">
            <a:spLocks noChangeArrowheads="1"/>
          </p:cNvSpPr>
          <p:nvPr/>
        </p:nvSpPr>
        <p:spPr bwMode="auto">
          <a:xfrm>
            <a:off x="2736973" y="46482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93308161</a:t>
            </a:r>
          </a:p>
        </p:txBody>
      </p:sp>
      <p:sp>
        <p:nvSpPr>
          <p:cNvPr id="1285206" name="Text Box 86"/>
          <p:cNvSpPr txBox="1">
            <a:spLocks noChangeArrowheads="1"/>
          </p:cNvSpPr>
          <p:nvPr/>
        </p:nvSpPr>
        <p:spPr bwMode="auto">
          <a:xfrm>
            <a:off x="2781857" y="535940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6600"/>
                </a:solidFill>
                <a:sym typeface="Wingdings" pitchFamily="2" charset="2"/>
              </a:rPr>
              <a:t>53124141</a:t>
            </a:r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316"/>
            <a:ext cx="8229600" cy="857251"/>
          </a:xfrm>
        </p:spPr>
        <p:txBody>
          <a:bodyPr>
            <a:normAutofit/>
          </a:bodyPr>
          <a:lstStyle/>
          <a:p>
            <a:r>
              <a:rPr lang="en-US" dirty="0"/>
              <a:t>Re-encryption Mix Operation</a:t>
            </a:r>
          </a:p>
        </p:txBody>
      </p:sp>
    </p:spTree>
    <p:extLst>
      <p:ext uri="{BB962C8B-B14F-4D97-AF65-F5344CB8AC3E}">
        <p14:creationId xmlns:p14="http://schemas.microsoft.com/office/powerpoint/2010/main" val="41112202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14097 -3.703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3.7037E-6 L 0.1375 0.2488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25556 L 0.27396 0.2555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7396 4.81481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4097 7.40741E-7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255 L 0.1375 0.1254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13148 L 0.27396 0.1314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14097 -7.40741E-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-0.00393 L 0.13594 -0.39051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-0.38704 L 0.27396 -0.38704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/>
      <p:bldP spid="1285167" grpId="0"/>
      <p:bldP spid="1285183" grpId="0"/>
      <p:bldP spid="1285184" grpId="0"/>
      <p:bldP spid="1285185" grpId="0"/>
      <p:bldP spid="1285186" grpId="0"/>
      <p:bldP spid="1285203" grpId="0"/>
      <p:bldP spid="1285203" grpId="1"/>
      <p:bldP spid="1285204" grpId="0"/>
      <p:bldP spid="1285204" grpId="1"/>
      <p:bldP spid="1285205" grpId="0"/>
      <p:bldP spid="1285205" grpId="1"/>
      <p:bldP spid="1285206" grpId="0"/>
      <p:bldP spid="1285206" grpId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Keys?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pre-determined set of parties independently generate and share the encryption (and decryption) keys used in the election.</a:t>
            </a:r>
          </a:p>
          <a:p>
            <a:r>
              <a:rPr lang="en-US" sz="3600" dirty="0"/>
              <a:t>A pre-determined </a:t>
            </a:r>
            <a:r>
              <a:rPr lang="en-US" sz="3600" i="1" dirty="0"/>
              <a:t>threshold</a:t>
            </a:r>
            <a:r>
              <a:rPr lang="en-US" sz="3600" dirty="0"/>
              <a:t> of key holders is required to decrypt. </a:t>
            </a:r>
          </a:p>
        </p:txBody>
      </p:sp>
    </p:spTree>
    <p:extLst>
      <p:ext uri="{BB962C8B-B14F-4D97-AF65-F5344CB8AC3E}">
        <p14:creationId xmlns:p14="http://schemas.microsoft.com/office/powerpoint/2010/main" val="31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the Keys?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u="sng" dirty="0"/>
              <a:t>Important</a:t>
            </a:r>
          </a:p>
          <a:p>
            <a:r>
              <a:rPr lang="en-US" sz="3600" dirty="0"/>
              <a:t>If a sufficient number of key holders collude, they can compromise voter privacy.</a:t>
            </a:r>
          </a:p>
          <a:p>
            <a:r>
              <a:rPr lang="en-US" sz="3600" dirty="0"/>
              <a:t>But even if </a:t>
            </a:r>
            <a:r>
              <a:rPr lang="en-US" sz="3600" i="1" dirty="0"/>
              <a:t>all</a:t>
            </a:r>
            <a:r>
              <a:rPr lang="en-US" sz="3600" dirty="0"/>
              <a:t> key holders collude, they cannot compromise the integrity of the tallies.</a:t>
            </a:r>
          </a:p>
        </p:txBody>
      </p:sp>
    </p:spTree>
    <p:extLst>
      <p:ext uri="{BB962C8B-B14F-4D97-AF65-F5344CB8AC3E}">
        <p14:creationId xmlns:p14="http://schemas.microsoft.com/office/powerpoint/2010/main" val="11712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Re-encryption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Each value is </a:t>
            </a:r>
            <a:r>
              <a:rPr lang="en-US" sz="3600" i="1" dirty="0">
                <a:solidFill>
                  <a:srgbClr val="0070C0"/>
                </a:solidFill>
              </a:rPr>
              <a:t>re-encrypted</a:t>
            </a:r>
            <a:r>
              <a:rPr lang="en-US" sz="3600" dirty="0">
                <a:solidFill>
                  <a:srgbClr val="0070C0"/>
                </a:solidFill>
              </a:rPr>
              <a:t> by multiplying it by an encryption of one.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This can be done </a:t>
            </a:r>
            <a:r>
              <a:rPr lang="en-US" sz="3600" i="1" dirty="0">
                <a:solidFill>
                  <a:srgbClr val="0070C0"/>
                </a:solidFill>
              </a:rPr>
              <a:t>without</a:t>
            </a:r>
            <a:r>
              <a:rPr lang="en-US" sz="3600" dirty="0">
                <a:solidFill>
                  <a:srgbClr val="0070C0"/>
                </a:solidFill>
              </a:rPr>
              <a:t> knowing the decryptions.</a:t>
            </a:r>
          </a:p>
        </p:txBody>
      </p:sp>
    </p:spTree>
    <p:extLst>
      <p:ext uri="{BB962C8B-B14F-4D97-AF65-F5344CB8AC3E}">
        <p14:creationId xmlns:p14="http://schemas.microsoft.com/office/powerpoint/2010/main" val="17668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7264400" y="3157539"/>
            <a:ext cx="914400" cy="2278856"/>
            <a:chOff x="4576" y="1932"/>
            <a:chExt cx="576" cy="1914"/>
          </a:xfrm>
        </p:grpSpPr>
        <p:sp>
          <p:nvSpPr>
            <p:cNvPr id="109636" name="Rectangle 54"/>
            <p:cNvSpPr>
              <a:spLocks noChangeArrowheads="1"/>
            </p:cNvSpPr>
            <p:nvPr/>
          </p:nvSpPr>
          <p:spPr bwMode="auto">
            <a:xfrm>
              <a:off x="4576" y="193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7" name="Rectangle 57"/>
            <p:cNvSpPr>
              <a:spLocks noChangeArrowheads="1"/>
            </p:cNvSpPr>
            <p:nvPr/>
          </p:nvSpPr>
          <p:spPr bwMode="auto">
            <a:xfrm>
              <a:off x="4576" y="250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8" name="Rectangle 60"/>
            <p:cNvSpPr>
              <a:spLocks noChangeArrowheads="1"/>
            </p:cNvSpPr>
            <p:nvPr/>
          </p:nvSpPr>
          <p:spPr bwMode="auto">
            <a:xfrm>
              <a:off x="4576" y="303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9" name="Rectangle 63"/>
            <p:cNvSpPr>
              <a:spLocks noChangeArrowheads="1"/>
            </p:cNvSpPr>
            <p:nvPr/>
          </p:nvSpPr>
          <p:spPr bwMode="auto">
            <a:xfrm>
              <a:off x="4576" y="360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192969" y="3283745"/>
            <a:ext cx="869951" cy="2257426"/>
            <a:chOff x="4531" y="2038"/>
            <a:chExt cx="548" cy="1896"/>
          </a:xfrm>
        </p:grpSpPr>
        <p:sp>
          <p:nvSpPr>
            <p:cNvPr id="109632" name="Text Box 66"/>
            <p:cNvSpPr txBox="1">
              <a:spLocks noChangeArrowheads="1"/>
            </p:cNvSpPr>
            <p:nvPr/>
          </p:nvSpPr>
          <p:spPr bwMode="auto">
            <a:xfrm>
              <a:off x="4531" y="3701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27182818</a:t>
              </a:r>
            </a:p>
          </p:txBody>
        </p:sp>
        <p:sp>
          <p:nvSpPr>
            <p:cNvPr id="109633" name="Text Box 67"/>
            <p:cNvSpPr txBox="1">
              <a:spLocks noChangeArrowheads="1"/>
            </p:cNvSpPr>
            <p:nvPr/>
          </p:nvSpPr>
          <p:spPr bwMode="auto">
            <a:xfrm>
              <a:off x="4539" y="2600"/>
              <a:ext cx="540" cy="3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31415926</a:t>
              </a:r>
            </a:p>
            <a:p>
              <a:pPr eaLnBrk="0" hangingPunct="0"/>
              <a:endParaRPr lang="en-US" sz="1200">
                <a:solidFill>
                  <a:srgbClr val="006600"/>
                </a:solidFill>
                <a:sym typeface="Wingdings" pitchFamily="2" charset="2"/>
              </a:endParaRPr>
            </a:p>
          </p:txBody>
        </p:sp>
        <p:sp>
          <p:nvSpPr>
            <p:cNvPr id="109634" name="Text Box 68"/>
            <p:cNvSpPr txBox="1">
              <a:spLocks noChangeArrowheads="1"/>
            </p:cNvSpPr>
            <p:nvPr/>
          </p:nvSpPr>
          <p:spPr bwMode="auto">
            <a:xfrm>
              <a:off x="4539" y="3136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16180339</a:t>
              </a:r>
            </a:p>
          </p:txBody>
        </p:sp>
        <p:sp>
          <p:nvSpPr>
            <p:cNvPr id="109635" name="Text Box 69"/>
            <p:cNvSpPr txBox="1">
              <a:spLocks noChangeArrowheads="1"/>
            </p:cNvSpPr>
            <p:nvPr/>
          </p:nvSpPr>
          <p:spPr bwMode="auto">
            <a:xfrm>
              <a:off x="4533" y="2038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14142135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267575" y="3155157"/>
            <a:ext cx="914400" cy="2278856"/>
            <a:chOff x="4578" y="1930"/>
            <a:chExt cx="576" cy="1914"/>
          </a:xfrm>
        </p:grpSpPr>
        <p:sp>
          <p:nvSpPr>
            <p:cNvPr id="109628" name="Rectangle 23"/>
            <p:cNvSpPr>
              <a:spLocks noChangeArrowheads="1"/>
            </p:cNvSpPr>
            <p:nvPr/>
          </p:nvSpPr>
          <p:spPr bwMode="auto">
            <a:xfrm>
              <a:off x="4578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29" name="Rectangle 26"/>
            <p:cNvSpPr>
              <a:spLocks noChangeArrowheads="1"/>
            </p:cNvSpPr>
            <p:nvPr/>
          </p:nvSpPr>
          <p:spPr bwMode="auto">
            <a:xfrm>
              <a:off x="4578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0" name="Rectangle 29"/>
            <p:cNvSpPr>
              <a:spLocks noChangeArrowheads="1"/>
            </p:cNvSpPr>
            <p:nvPr/>
          </p:nvSpPr>
          <p:spPr bwMode="auto">
            <a:xfrm>
              <a:off x="4578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09631" name="Rectangle 32"/>
            <p:cNvSpPr>
              <a:spLocks noChangeArrowheads="1"/>
            </p:cNvSpPr>
            <p:nvPr/>
          </p:nvSpPr>
          <p:spPr bwMode="auto">
            <a:xfrm>
              <a:off x="4578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7202494" y="3280173"/>
            <a:ext cx="869951" cy="2257426"/>
            <a:chOff x="4531" y="2038"/>
            <a:chExt cx="548" cy="1896"/>
          </a:xfrm>
        </p:grpSpPr>
        <p:sp>
          <p:nvSpPr>
            <p:cNvPr id="109624" name="Text Box 75"/>
            <p:cNvSpPr txBox="1">
              <a:spLocks noChangeArrowheads="1"/>
            </p:cNvSpPr>
            <p:nvPr/>
          </p:nvSpPr>
          <p:spPr bwMode="auto">
            <a:xfrm>
              <a:off x="4531" y="3701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81828172</a:t>
              </a:r>
            </a:p>
          </p:txBody>
        </p:sp>
        <p:sp>
          <p:nvSpPr>
            <p:cNvPr id="109625" name="Text Box 76"/>
            <p:cNvSpPr txBox="1">
              <a:spLocks noChangeArrowheads="1"/>
            </p:cNvSpPr>
            <p:nvPr/>
          </p:nvSpPr>
          <p:spPr bwMode="auto">
            <a:xfrm>
              <a:off x="4539" y="2600"/>
              <a:ext cx="540" cy="3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62951413</a:t>
              </a:r>
            </a:p>
            <a:p>
              <a:pPr eaLnBrk="0" hangingPunct="0"/>
              <a:endParaRPr lang="en-US" sz="1200">
                <a:solidFill>
                  <a:srgbClr val="006600"/>
                </a:solidFill>
                <a:sym typeface="Wingdings" pitchFamily="2" charset="2"/>
              </a:endParaRPr>
            </a:p>
          </p:txBody>
        </p:sp>
        <p:sp>
          <p:nvSpPr>
            <p:cNvPr id="109626" name="Text Box 77"/>
            <p:cNvSpPr txBox="1">
              <a:spLocks noChangeArrowheads="1"/>
            </p:cNvSpPr>
            <p:nvPr/>
          </p:nvSpPr>
          <p:spPr bwMode="auto">
            <a:xfrm>
              <a:off x="4539" y="3136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93308161</a:t>
              </a:r>
            </a:p>
          </p:txBody>
        </p:sp>
        <p:sp>
          <p:nvSpPr>
            <p:cNvPr id="109627" name="Text Box 78"/>
            <p:cNvSpPr txBox="1">
              <a:spLocks noChangeArrowheads="1"/>
            </p:cNvSpPr>
            <p:nvPr/>
          </p:nvSpPr>
          <p:spPr bwMode="auto">
            <a:xfrm>
              <a:off x="4533" y="2038"/>
              <a:ext cx="504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6600"/>
                  </a:solidFill>
                  <a:sym typeface="Wingdings" pitchFamily="2" charset="2"/>
                </a:rPr>
                <a:t>53124141</a:t>
              </a:r>
            </a:p>
          </p:txBody>
        </p:sp>
      </p:grpSp>
      <p:sp>
        <p:nvSpPr>
          <p:cNvPr id="109573" name="Line 24"/>
          <p:cNvSpPr>
            <a:spLocks noChangeShapeType="1"/>
          </p:cNvSpPr>
          <p:nvPr/>
        </p:nvSpPr>
        <p:spPr bwMode="auto">
          <a:xfrm>
            <a:off x="7267575" y="316468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4" name="Line 25"/>
          <p:cNvSpPr>
            <a:spLocks noChangeShapeType="1"/>
          </p:cNvSpPr>
          <p:nvPr/>
        </p:nvSpPr>
        <p:spPr bwMode="auto">
          <a:xfrm flipV="1">
            <a:off x="7731125" y="316468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5" name="Line 27"/>
          <p:cNvSpPr>
            <a:spLocks noChangeShapeType="1"/>
          </p:cNvSpPr>
          <p:nvPr/>
        </p:nvSpPr>
        <p:spPr bwMode="auto">
          <a:xfrm>
            <a:off x="7267575" y="3840956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6" name="Line 28"/>
          <p:cNvSpPr>
            <a:spLocks noChangeShapeType="1"/>
          </p:cNvSpPr>
          <p:nvPr/>
        </p:nvSpPr>
        <p:spPr bwMode="auto">
          <a:xfrm flipV="1">
            <a:off x="7731125" y="3840956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7" name="Line 30"/>
          <p:cNvSpPr>
            <a:spLocks noChangeShapeType="1"/>
          </p:cNvSpPr>
          <p:nvPr/>
        </p:nvSpPr>
        <p:spPr bwMode="auto">
          <a:xfrm>
            <a:off x="7267575" y="4479131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8" name="Line 31"/>
          <p:cNvSpPr>
            <a:spLocks noChangeShapeType="1"/>
          </p:cNvSpPr>
          <p:nvPr/>
        </p:nvSpPr>
        <p:spPr bwMode="auto">
          <a:xfrm flipV="1">
            <a:off x="7731125" y="4479131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79" name="Line 33"/>
          <p:cNvSpPr>
            <a:spLocks noChangeShapeType="1"/>
          </p:cNvSpPr>
          <p:nvPr/>
        </p:nvSpPr>
        <p:spPr bwMode="auto">
          <a:xfrm>
            <a:off x="7267575" y="515540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0" name="Line 34"/>
          <p:cNvSpPr>
            <a:spLocks noChangeShapeType="1"/>
          </p:cNvSpPr>
          <p:nvPr/>
        </p:nvSpPr>
        <p:spPr bwMode="auto">
          <a:xfrm flipV="1">
            <a:off x="7731125" y="515540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1" name="Line 45"/>
          <p:cNvSpPr>
            <a:spLocks noChangeShapeType="1"/>
          </p:cNvSpPr>
          <p:nvPr/>
        </p:nvSpPr>
        <p:spPr bwMode="auto">
          <a:xfrm>
            <a:off x="7273898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2" name="Line 46"/>
          <p:cNvSpPr>
            <a:spLocks noChangeShapeType="1"/>
          </p:cNvSpPr>
          <p:nvPr/>
        </p:nvSpPr>
        <p:spPr bwMode="auto">
          <a:xfrm>
            <a:off x="7273898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3" name="Line 47"/>
          <p:cNvSpPr>
            <a:spLocks noChangeShapeType="1"/>
          </p:cNvSpPr>
          <p:nvPr/>
        </p:nvSpPr>
        <p:spPr bwMode="auto">
          <a:xfrm>
            <a:off x="7273898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4" name="Line 48"/>
          <p:cNvSpPr>
            <a:spLocks noChangeShapeType="1"/>
          </p:cNvSpPr>
          <p:nvPr/>
        </p:nvSpPr>
        <p:spPr bwMode="auto">
          <a:xfrm>
            <a:off x="7273898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6" name="Line 56"/>
          <p:cNvSpPr>
            <a:spLocks noChangeShapeType="1"/>
          </p:cNvSpPr>
          <p:nvPr/>
        </p:nvSpPr>
        <p:spPr bwMode="auto">
          <a:xfrm flipV="1">
            <a:off x="772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88" name="Line 59"/>
          <p:cNvSpPr>
            <a:spLocks noChangeShapeType="1"/>
          </p:cNvSpPr>
          <p:nvPr/>
        </p:nvSpPr>
        <p:spPr bwMode="auto">
          <a:xfrm flipV="1">
            <a:off x="772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0" name="Line 62"/>
          <p:cNvSpPr>
            <a:spLocks noChangeShapeType="1"/>
          </p:cNvSpPr>
          <p:nvPr/>
        </p:nvSpPr>
        <p:spPr bwMode="auto">
          <a:xfrm flipV="1">
            <a:off x="772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2" name="Line 65"/>
          <p:cNvSpPr>
            <a:spLocks noChangeShapeType="1"/>
          </p:cNvSpPr>
          <p:nvPr/>
        </p:nvSpPr>
        <p:spPr bwMode="auto">
          <a:xfrm flipV="1">
            <a:off x="772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a Re-encryption</a:t>
            </a:r>
          </a:p>
        </p:txBody>
      </p:sp>
      <p:sp>
        <p:nvSpPr>
          <p:cNvPr id="109594" name="Rectangle 3"/>
          <p:cNvSpPr>
            <a:spLocks noChangeArrowheads="1"/>
          </p:cNvSpPr>
          <p:nvPr/>
        </p:nvSpPr>
        <p:spPr bwMode="auto">
          <a:xfrm>
            <a:off x="9144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595" name="Line 4"/>
          <p:cNvSpPr>
            <a:spLocks noChangeShapeType="1"/>
          </p:cNvSpPr>
          <p:nvPr/>
        </p:nvSpPr>
        <p:spPr bwMode="auto">
          <a:xfrm>
            <a:off x="9144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6" name="Line 5"/>
          <p:cNvSpPr>
            <a:spLocks noChangeShapeType="1"/>
          </p:cNvSpPr>
          <p:nvPr/>
        </p:nvSpPr>
        <p:spPr bwMode="auto">
          <a:xfrm flipV="1">
            <a:off x="13779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7" name="Rectangle 6"/>
          <p:cNvSpPr>
            <a:spLocks noChangeArrowheads="1"/>
          </p:cNvSpPr>
          <p:nvPr/>
        </p:nvSpPr>
        <p:spPr bwMode="auto">
          <a:xfrm>
            <a:off x="9144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598" name="Line 7"/>
          <p:cNvSpPr>
            <a:spLocks noChangeShapeType="1"/>
          </p:cNvSpPr>
          <p:nvPr/>
        </p:nvSpPr>
        <p:spPr bwMode="auto">
          <a:xfrm>
            <a:off x="9144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599" name="Line 8"/>
          <p:cNvSpPr>
            <a:spLocks noChangeShapeType="1"/>
          </p:cNvSpPr>
          <p:nvPr/>
        </p:nvSpPr>
        <p:spPr bwMode="auto">
          <a:xfrm flipV="1">
            <a:off x="13779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0" name="Rectangle 9"/>
          <p:cNvSpPr>
            <a:spLocks noChangeArrowheads="1"/>
          </p:cNvSpPr>
          <p:nvPr/>
        </p:nvSpPr>
        <p:spPr bwMode="auto">
          <a:xfrm>
            <a:off x="9144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601" name="Line 10"/>
          <p:cNvSpPr>
            <a:spLocks noChangeShapeType="1"/>
          </p:cNvSpPr>
          <p:nvPr/>
        </p:nvSpPr>
        <p:spPr bwMode="auto">
          <a:xfrm>
            <a:off x="9144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2" name="Line 11"/>
          <p:cNvSpPr>
            <a:spLocks noChangeShapeType="1"/>
          </p:cNvSpPr>
          <p:nvPr/>
        </p:nvSpPr>
        <p:spPr bwMode="auto">
          <a:xfrm flipV="1">
            <a:off x="13779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3" name="Rectangle 12"/>
          <p:cNvSpPr>
            <a:spLocks noChangeArrowheads="1"/>
          </p:cNvSpPr>
          <p:nvPr/>
        </p:nvSpPr>
        <p:spPr bwMode="auto">
          <a:xfrm>
            <a:off x="9144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604" name="Line 13"/>
          <p:cNvSpPr>
            <a:spLocks noChangeShapeType="1"/>
          </p:cNvSpPr>
          <p:nvPr/>
        </p:nvSpPr>
        <p:spPr bwMode="auto">
          <a:xfrm>
            <a:off x="9144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5" name="Line 14"/>
          <p:cNvSpPr>
            <a:spLocks noChangeShapeType="1"/>
          </p:cNvSpPr>
          <p:nvPr/>
        </p:nvSpPr>
        <p:spPr bwMode="auto">
          <a:xfrm flipV="1">
            <a:off x="13779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6" name="Line 15"/>
          <p:cNvSpPr>
            <a:spLocks noChangeShapeType="1"/>
          </p:cNvSpPr>
          <p:nvPr/>
        </p:nvSpPr>
        <p:spPr bwMode="auto">
          <a:xfrm>
            <a:off x="1828801" y="3306367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7" name="Line 16"/>
          <p:cNvSpPr>
            <a:spLocks noChangeShapeType="1"/>
          </p:cNvSpPr>
          <p:nvPr/>
        </p:nvSpPr>
        <p:spPr bwMode="auto">
          <a:xfrm>
            <a:off x="1828801" y="3982641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8" name="Line 17"/>
          <p:cNvSpPr>
            <a:spLocks noChangeShapeType="1"/>
          </p:cNvSpPr>
          <p:nvPr/>
        </p:nvSpPr>
        <p:spPr bwMode="auto">
          <a:xfrm>
            <a:off x="1828801" y="4620816"/>
            <a:ext cx="139223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09" name="Line 18"/>
          <p:cNvSpPr>
            <a:spLocks noChangeShapeType="1"/>
          </p:cNvSpPr>
          <p:nvPr/>
        </p:nvSpPr>
        <p:spPr bwMode="auto">
          <a:xfrm>
            <a:off x="1828801" y="5294711"/>
            <a:ext cx="1392239" cy="23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0" name="Line 19"/>
          <p:cNvSpPr>
            <a:spLocks noChangeShapeType="1"/>
          </p:cNvSpPr>
          <p:nvPr/>
        </p:nvSpPr>
        <p:spPr bwMode="auto">
          <a:xfrm>
            <a:off x="5962652" y="3306367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1" name="Line 20"/>
          <p:cNvSpPr>
            <a:spLocks noChangeShapeType="1"/>
          </p:cNvSpPr>
          <p:nvPr/>
        </p:nvSpPr>
        <p:spPr bwMode="auto">
          <a:xfrm>
            <a:off x="5962652" y="398264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2" name="Line 21"/>
          <p:cNvSpPr>
            <a:spLocks noChangeShapeType="1"/>
          </p:cNvSpPr>
          <p:nvPr/>
        </p:nvSpPr>
        <p:spPr bwMode="auto">
          <a:xfrm>
            <a:off x="5962652" y="4620816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3" name="Line 22"/>
          <p:cNvSpPr>
            <a:spLocks noChangeShapeType="1"/>
          </p:cNvSpPr>
          <p:nvPr/>
        </p:nvSpPr>
        <p:spPr bwMode="auto">
          <a:xfrm>
            <a:off x="5962652" y="5297091"/>
            <a:ext cx="12858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614" name="Rectangle 35"/>
          <p:cNvSpPr>
            <a:spLocks noChangeArrowheads="1"/>
          </p:cNvSpPr>
          <p:nvPr/>
        </p:nvSpPr>
        <p:spPr bwMode="auto">
          <a:xfrm>
            <a:off x="3221039" y="3093244"/>
            <a:ext cx="2743200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221039" y="3306367"/>
            <a:ext cx="2743200" cy="1990725"/>
            <a:chOff x="2029" y="2057"/>
            <a:chExt cx="1728" cy="1672"/>
          </a:xfrm>
        </p:grpSpPr>
        <p:sp>
          <p:nvSpPr>
            <p:cNvPr id="109620" name="Line 37"/>
            <p:cNvSpPr>
              <a:spLocks noChangeShapeType="1"/>
            </p:cNvSpPr>
            <p:nvPr/>
          </p:nvSpPr>
          <p:spPr bwMode="auto">
            <a:xfrm>
              <a:off x="2029" y="3161"/>
              <a:ext cx="17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1" name="Line 38"/>
            <p:cNvSpPr>
              <a:spLocks noChangeShapeType="1"/>
            </p:cNvSpPr>
            <p:nvPr/>
          </p:nvSpPr>
          <p:spPr bwMode="auto">
            <a:xfrm>
              <a:off x="2029" y="2057"/>
              <a:ext cx="1728" cy="5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2" name="Line 39"/>
            <p:cNvSpPr>
              <a:spLocks noChangeShapeType="1"/>
            </p:cNvSpPr>
            <p:nvPr/>
          </p:nvSpPr>
          <p:spPr bwMode="auto">
            <a:xfrm>
              <a:off x="2029" y="2625"/>
              <a:ext cx="1727" cy="110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9623" name="Line 40"/>
            <p:cNvSpPr>
              <a:spLocks noChangeShapeType="1"/>
            </p:cNvSpPr>
            <p:nvPr/>
          </p:nvSpPr>
          <p:spPr bwMode="auto">
            <a:xfrm flipV="1">
              <a:off x="2029" y="2057"/>
              <a:ext cx="1727" cy="167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80041" name="Text Box 41"/>
          <p:cNvSpPr txBox="1">
            <a:spLocks noChangeArrowheads="1"/>
          </p:cNvSpPr>
          <p:nvPr/>
        </p:nvSpPr>
        <p:spPr bwMode="auto">
          <a:xfrm>
            <a:off x="857251" y="3957638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27182818</a:t>
            </a:r>
          </a:p>
        </p:txBody>
      </p:sp>
      <p:sp>
        <p:nvSpPr>
          <p:cNvPr id="1280042" name="Text Box 42"/>
          <p:cNvSpPr txBox="1">
            <a:spLocks noChangeArrowheads="1"/>
          </p:cNvSpPr>
          <p:nvPr/>
        </p:nvSpPr>
        <p:spPr bwMode="auto">
          <a:xfrm>
            <a:off x="869951" y="328731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31415926</a:t>
            </a:r>
          </a:p>
        </p:txBody>
      </p:sp>
      <p:sp>
        <p:nvSpPr>
          <p:cNvPr id="1280043" name="Text Box 43"/>
          <p:cNvSpPr txBox="1">
            <a:spLocks noChangeArrowheads="1"/>
          </p:cNvSpPr>
          <p:nvPr/>
        </p:nvSpPr>
        <p:spPr bwMode="auto">
          <a:xfrm>
            <a:off x="855665" y="4591051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16180339</a:t>
            </a:r>
          </a:p>
        </p:txBody>
      </p:sp>
      <p:sp>
        <p:nvSpPr>
          <p:cNvPr id="1280044" name="Text Box 44"/>
          <p:cNvSpPr txBox="1">
            <a:spLocks noChangeArrowheads="1"/>
          </p:cNvSpPr>
          <p:nvPr/>
        </p:nvSpPr>
        <p:spPr bwMode="auto">
          <a:xfrm>
            <a:off x="846139" y="5272087"/>
            <a:ext cx="800219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  <a:sym typeface="Wingdings" pitchFamily="2" charset="2"/>
              </a:rPr>
              <a:t>14142135</a:t>
            </a:r>
          </a:p>
        </p:txBody>
      </p:sp>
    </p:spTree>
    <p:extLst>
      <p:ext uri="{BB962C8B-B14F-4D97-AF65-F5344CB8AC3E}">
        <p14:creationId xmlns:p14="http://schemas.microsoft.com/office/powerpoint/2010/main" val="247172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1" grpId="0"/>
      <p:bldP spid="1280042" grpId="0"/>
      <p:bldP spid="1280043" grpId="0"/>
      <p:bldP spid="128004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2" y="1028700"/>
            <a:ext cx="8607425" cy="857251"/>
          </a:xfrm>
        </p:spPr>
        <p:txBody>
          <a:bodyPr/>
          <a:lstStyle/>
          <a:p>
            <a:r>
              <a:rPr lang="en-US" sz="4000"/>
              <a:t>A Simple Verifiable Re-encryption Mix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4800" y="3338513"/>
            <a:ext cx="914400" cy="2278856"/>
            <a:chOff x="992" y="1612"/>
            <a:chExt cx="576" cy="1914"/>
          </a:xfrm>
        </p:grpSpPr>
        <p:sp>
          <p:nvSpPr>
            <p:cNvPr id="110826" name="Rectangle 4"/>
            <p:cNvSpPr>
              <a:spLocks noChangeArrowheads="1"/>
            </p:cNvSpPr>
            <p:nvPr/>
          </p:nvSpPr>
          <p:spPr bwMode="auto">
            <a:xfrm>
              <a:off x="992" y="1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7" name="Line 5"/>
            <p:cNvSpPr>
              <a:spLocks noChangeShapeType="1"/>
            </p:cNvSpPr>
            <p:nvPr/>
          </p:nvSpPr>
          <p:spPr bwMode="auto">
            <a:xfrm>
              <a:off x="992" y="1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8" name="Line 6"/>
            <p:cNvSpPr>
              <a:spLocks noChangeShapeType="1"/>
            </p:cNvSpPr>
            <p:nvPr/>
          </p:nvSpPr>
          <p:spPr bwMode="auto">
            <a:xfrm flipV="1">
              <a:off x="1284" y="1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9" name="Rectangle 7"/>
            <p:cNvSpPr>
              <a:spLocks noChangeArrowheads="1"/>
            </p:cNvSpPr>
            <p:nvPr/>
          </p:nvSpPr>
          <p:spPr bwMode="auto">
            <a:xfrm>
              <a:off x="992" y="218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0" name="Line 8"/>
            <p:cNvSpPr>
              <a:spLocks noChangeShapeType="1"/>
            </p:cNvSpPr>
            <p:nvPr/>
          </p:nvSpPr>
          <p:spPr bwMode="auto">
            <a:xfrm>
              <a:off x="992" y="218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1" name="Line 9"/>
            <p:cNvSpPr>
              <a:spLocks noChangeShapeType="1"/>
            </p:cNvSpPr>
            <p:nvPr/>
          </p:nvSpPr>
          <p:spPr bwMode="auto">
            <a:xfrm flipV="1">
              <a:off x="1284" y="218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2" name="Rectangle 10"/>
            <p:cNvSpPr>
              <a:spLocks noChangeArrowheads="1"/>
            </p:cNvSpPr>
            <p:nvPr/>
          </p:nvSpPr>
          <p:spPr bwMode="auto">
            <a:xfrm>
              <a:off x="992" y="2716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3" name="Line 11"/>
            <p:cNvSpPr>
              <a:spLocks noChangeShapeType="1"/>
            </p:cNvSpPr>
            <p:nvPr/>
          </p:nvSpPr>
          <p:spPr bwMode="auto">
            <a:xfrm>
              <a:off x="992" y="2724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4" name="Line 12"/>
            <p:cNvSpPr>
              <a:spLocks noChangeShapeType="1"/>
            </p:cNvSpPr>
            <p:nvPr/>
          </p:nvSpPr>
          <p:spPr bwMode="auto">
            <a:xfrm flipV="1">
              <a:off x="1284" y="2724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5" name="Rectangle 13"/>
            <p:cNvSpPr>
              <a:spLocks noChangeArrowheads="1"/>
            </p:cNvSpPr>
            <p:nvPr/>
          </p:nvSpPr>
          <p:spPr bwMode="auto">
            <a:xfrm>
              <a:off x="992" y="328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36" name="Line 14"/>
            <p:cNvSpPr>
              <a:spLocks noChangeShapeType="1"/>
            </p:cNvSpPr>
            <p:nvPr/>
          </p:nvSpPr>
          <p:spPr bwMode="auto">
            <a:xfrm>
              <a:off x="992" y="329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37" name="Line 15"/>
            <p:cNvSpPr>
              <a:spLocks noChangeShapeType="1"/>
            </p:cNvSpPr>
            <p:nvPr/>
          </p:nvSpPr>
          <p:spPr bwMode="auto">
            <a:xfrm flipV="1">
              <a:off x="1284" y="329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264275" y="3336132"/>
            <a:ext cx="914400" cy="2278856"/>
            <a:chOff x="3594" y="1930"/>
            <a:chExt cx="576" cy="1914"/>
          </a:xfrm>
        </p:grpSpPr>
        <p:sp>
          <p:nvSpPr>
            <p:cNvPr id="110814" name="Rectangle 17"/>
            <p:cNvSpPr>
              <a:spLocks noChangeArrowheads="1"/>
            </p:cNvSpPr>
            <p:nvPr/>
          </p:nvSpPr>
          <p:spPr bwMode="auto">
            <a:xfrm>
              <a:off x="3594" y="1930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5" name="Line 18"/>
            <p:cNvSpPr>
              <a:spLocks noChangeShapeType="1"/>
            </p:cNvSpPr>
            <p:nvPr/>
          </p:nvSpPr>
          <p:spPr bwMode="auto">
            <a:xfrm>
              <a:off x="3594" y="193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6" name="Line 19"/>
            <p:cNvSpPr>
              <a:spLocks noChangeShapeType="1"/>
            </p:cNvSpPr>
            <p:nvPr/>
          </p:nvSpPr>
          <p:spPr bwMode="auto">
            <a:xfrm flipV="1">
              <a:off x="3886" y="193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7" name="Rectangle 20"/>
            <p:cNvSpPr>
              <a:spLocks noChangeArrowheads="1"/>
            </p:cNvSpPr>
            <p:nvPr/>
          </p:nvSpPr>
          <p:spPr bwMode="auto">
            <a:xfrm>
              <a:off x="3594" y="2498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8" name="Line 21"/>
            <p:cNvSpPr>
              <a:spLocks noChangeShapeType="1"/>
            </p:cNvSpPr>
            <p:nvPr/>
          </p:nvSpPr>
          <p:spPr bwMode="auto">
            <a:xfrm>
              <a:off x="3594" y="250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9" name="Line 22"/>
            <p:cNvSpPr>
              <a:spLocks noChangeShapeType="1"/>
            </p:cNvSpPr>
            <p:nvPr/>
          </p:nvSpPr>
          <p:spPr bwMode="auto">
            <a:xfrm flipV="1">
              <a:off x="3886" y="250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0" name="Rectangle 23"/>
            <p:cNvSpPr>
              <a:spLocks noChangeArrowheads="1"/>
            </p:cNvSpPr>
            <p:nvPr/>
          </p:nvSpPr>
          <p:spPr bwMode="auto">
            <a:xfrm>
              <a:off x="3594" y="3034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1" name="Line 24"/>
            <p:cNvSpPr>
              <a:spLocks noChangeShapeType="1"/>
            </p:cNvSpPr>
            <p:nvPr/>
          </p:nvSpPr>
          <p:spPr bwMode="auto">
            <a:xfrm>
              <a:off x="3594" y="304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2" name="Line 25"/>
            <p:cNvSpPr>
              <a:spLocks noChangeShapeType="1"/>
            </p:cNvSpPr>
            <p:nvPr/>
          </p:nvSpPr>
          <p:spPr bwMode="auto">
            <a:xfrm flipV="1">
              <a:off x="3886" y="304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3" name="Rectangle 26"/>
            <p:cNvSpPr>
              <a:spLocks noChangeArrowheads="1"/>
            </p:cNvSpPr>
            <p:nvPr/>
          </p:nvSpPr>
          <p:spPr bwMode="auto">
            <a:xfrm>
              <a:off x="3594" y="3602"/>
              <a:ext cx="576" cy="242"/>
            </a:xfrm>
            <a:prstGeom prst="rect">
              <a:avLst/>
            </a:prstGeom>
            <a:solidFill>
              <a:srgbClr val="FF66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24" name="Line 27"/>
            <p:cNvSpPr>
              <a:spLocks noChangeShapeType="1"/>
            </p:cNvSpPr>
            <p:nvPr/>
          </p:nvSpPr>
          <p:spPr bwMode="auto">
            <a:xfrm>
              <a:off x="3594" y="361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25" name="Line 28"/>
            <p:cNvSpPr>
              <a:spLocks noChangeShapeType="1"/>
            </p:cNvSpPr>
            <p:nvPr/>
          </p:nvSpPr>
          <p:spPr bwMode="auto">
            <a:xfrm flipV="1">
              <a:off x="3886" y="361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32101" y="2224090"/>
            <a:ext cx="463551" cy="1137047"/>
            <a:chOff x="4480" y="1940"/>
            <a:chExt cx="576" cy="1914"/>
          </a:xfrm>
        </p:grpSpPr>
        <p:sp>
          <p:nvSpPr>
            <p:cNvPr id="110802" name="Rectangle 30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3" name="Line 31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4" name="Line 32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5" name="Rectangle 33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6" name="Line 34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7" name="Line 35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8" name="Rectangle 36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9" name="Line 37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0" name="Line 38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1" name="Rectangle 39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12" name="Line 40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13" name="Line 41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530601" y="2414590"/>
            <a:ext cx="463551" cy="1137047"/>
            <a:chOff x="1856" y="1124"/>
            <a:chExt cx="292" cy="955"/>
          </a:xfrm>
        </p:grpSpPr>
        <p:sp>
          <p:nvSpPr>
            <p:cNvPr id="110790" name="Rectangle 43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1" name="Line 44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2" name="Line 45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3" name="Rectangle 46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4" name="Line 47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5" name="Line 48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6" name="Rectangle 49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97" name="Line 50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8" name="Line 51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99" name="Rectangle 52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66FFFF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800" name="Line 53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801" name="Line 54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191001" y="2624139"/>
            <a:ext cx="463551" cy="1137047"/>
            <a:chOff x="4480" y="1940"/>
            <a:chExt cx="576" cy="1914"/>
          </a:xfrm>
        </p:grpSpPr>
        <p:sp>
          <p:nvSpPr>
            <p:cNvPr id="110778" name="Rectangle 56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9" name="Line 57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0" name="Line 58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1" name="Rectangle 59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2" name="Line 60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3" name="Line 61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4" name="Rectangle 62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5" name="Line 63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6" name="Line 64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7" name="Rectangle 65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99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88" name="Line 66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89" name="Line 67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889501" y="2814639"/>
            <a:ext cx="463551" cy="1137047"/>
            <a:chOff x="1856" y="1124"/>
            <a:chExt cx="292" cy="955"/>
          </a:xfrm>
        </p:grpSpPr>
        <p:sp>
          <p:nvSpPr>
            <p:cNvPr id="110766" name="Rectangle 69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7" name="Line 70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8" name="Line 71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9" name="Rectangle 72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0" name="Line 73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1" name="Line 74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2" name="Rectangle 75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3" name="Line 76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4" name="Line 77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5" name="Rectangle 78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996633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76" name="Line 79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77" name="Line 80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3111501" y="3890965"/>
            <a:ext cx="463551" cy="1137047"/>
            <a:chOff x="4480" y="1940"/>
            <a:chExt cx="576" cy="1914"/>
          </a:xfrm>
        </p:grpSpPr>
        <p:sp>
          <p:nvSpPr>
            <p:cNvPr id="110754" name="Rectangle 82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5" name="Line 83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6" name="Line 84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7" name="Rectangle 85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8" name="Line 86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9" name="Line 87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0" name="Rectangle 88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1" name="Line 89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2" name="Line 90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3" name="Rectangle 91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80008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64" name="Line 92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65" name="Line 93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3810001" y="4081465"/>
            <a:ext cx="463551" cy="1137047"/>
            <a:chOff x="1856" y="1124"/>
            <a:chExt cx="292" cy="955"/>
          </a:xfrm>
        </p:grpSpPr>
        <p:sp>
          <p:nvSpPr>
            <p:cNvPr id="110742" name="Rectangle 95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3" name="Line 96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4" name="Line 97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5" name="Rectangle 98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6" name="Line 99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7" name="Line 100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8" name="Rectangle 101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9" name="Line 102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0" name="Line 103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1" name="Rectangle 104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99FF66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52" name="Line 105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53" name="Line 106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4470401" y="4291014"/>
            <a:ext cx="463551" cy="1137047"/>
            <a:chOff x="4480" y="1940"/>
            <a:chExt cx="576" cy="1914"/>
          </a:xfrm>
        </p:grpSpPr>
        <p:sp>
          <p:nvSpPr>
            <p:cNvPr id="110730" name="Rectangle 108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1" name="Line 109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2" name="Line 110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3" name="Rectangle 111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4" name="Line 112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5" name="Line 113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6" name="Rectangle 114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37" name="Line 115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8" name="Line 116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39" name="Rectangle 117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0099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40" name="Line 118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41" name="Line 119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5168901" y="4481514"/>
            <a:ext cx="463551" cy="1137047"/>
            <a:chOff x="1856" y="1124"/>
            <a:chExt cx="292" cy="955"/>
          </a:xfrm>
        </p:grpSpPr>
        <p:sp>
          <p:nvSpPr>
            <p:cNvPr id="110718" name="Rectangle 121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9" name="Line 122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0" name="Line 123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1" name="Rectangle 124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2" name="Line 125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3" name="Line 126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4" name="Rectangle 127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5" name="Line 128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6" name="Line 129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7" name="Rectangle 130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CC99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28" name="Line 131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29" name="Line 132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2" name="Group 133"/>
          <p:cNvGrpSpPr>
            <a:grpSpLocks/>
          </p:cNvGrpSpPr>
          <p:nvPr/>
        </p:nvGrpSpPr>
        <p:grpSpPr bwMode="auto">
          <a:xfrm>
            <a:off x="2832101" y="2224090"/>
            <a:ext cx="463551" cy="1137047"/>
            <a:chOff x="4480" y="1940"/>
            <a:chExt cx="576" cy="1914"/>
          </a:xfrm>
        </p:grpSpPr>
        <p:sp>
          <p:nvSpPr>
            <p:cNvPr id="110706" name="Rectangle 134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7" name="Line 135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8" name="Line 136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9" name="Rectangle 137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0" name="Line 138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1" name="Line 139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2" name="Rectangle 140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3" name="Line 141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4" name="Line 142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5" name="Rectangle 143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16" name="Line 144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17" name="Line 145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3" name="Group 146"/>
          <p:cNvGrpSpPr>
            <a:grpSpLocks/>
          </p:cNvGrpSpPr>
          <p:nvPr/>
        </p:nvGrpSpPr>
        <p:grpSpPr bwMode="auto">
          <a:xfrm>
            <a:off x="3530601" y="2414590"/>
            <a:ext cx="463551" cy="1137047"/>
            <a:chOff x="1856" y="1124"/>
            <a:chExt cx="292" cy="955"/>
          </a:xfrm>
        </p:grpSpPr>
        <p:sp>
          <p:nvSpPr>
            <p:cNvPr id="110694" name="Rectangle 147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5" name="Line 148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6" name="Line 149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7" name="Rectangle 150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8" name="Line 151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9" name="Line 152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0" name="Rectangle 153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1" name="Line 154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2" name="Line 155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3" name="Rectangle 156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704" name="Line 157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705" name="Line 158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4" name="Group 159"/>
          <p:cNvGrpSpPr>
            <a:grpSpLocks/>
          </p:cNvGrpSpPr>
          <p:nvPr/>
        </p:nvGrpSpPr>
        <p:grpSpPr bwMode="auto">
          <a:xfrm>
            <a:off x="4191001" y="2624139"/>
            <a:ext cx="463551" cy="1137047"/>
            <a:chOff x="4480" y="1940"/>
            <a:chExt cx="576" cy="1914"/>
          </a:xfrm>
        </p:grpSpPr>
        <p:sp>
          <p:nvSpPr>
            <p:cNvPr id="110682" name="Rectangle 160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3" name="Line 161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4" name="Line 162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5" name="Rectangle 163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6" name="Line 164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7" name="Line 165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8" name="Rectangle 166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9" name="Line 167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0" name="Line 168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1" name="Rectangle 169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92" name="Line 170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93" name="Line 171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4889501" y="2814639"/>
            <a:ext cx="463551" cy="1137047"/>
            <a:chOff x="1856" y="1124"/>
            <a:chExt cx="292" cy="955"/>
          </a:xfrm>
        </p:grpSpPr>
        <p:sp>
          <p:nvSpPr>
            <p:cNvPr id="110670" name="Rectangle 173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1" name="Line 174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2" name="Line 175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3" name="Rectangle 176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4" name="Line 177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5" name="Line 178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6" name="Rectangle 179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77" name="Line 180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8" name="Line 181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79" name="Rectangle 182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80" name="Line 183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81" name="Line 184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6" name="Group 185"/>
          <p:cNvGrpSpPr>
            <a:grpSpLocks/>
          </p:cNvGrpSpPr>
          <p:nvPr/>
        </p:nvGrpSpPr>
        <p:grpSpPr bwMode="auto">
          <a:xfrm>
            <a:off x="3111501" y="3890965"/>
            <a:ext cx="463551" cy="1137047"/>
            <a:chOff x="4480" y="1940"/>
            <a:chExt cx="576" cy="1914"/>
          </a:xfrm>
        </p:grpSpPr>
        <p:sp>
          <p:nvSpPr>
            <p:cNvPr id="110658" name="Rectangle 186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9" name="Line 187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0" name="Line 188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1" name="Rectangle 189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2" name="Line 190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3" name="Line 191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4" name="Rectangle 192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5" name="Line 193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6" name="Line 194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7" name="Rectangle 195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68" name="Line 196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69" name="Line 197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7" name="Group 198"/>
          <p:cNvGrpSpPr>
            <a:grpSpLocks/>
          </p:cNvGrpSpPr>
          <p:nvPr/>
        </p:nvGrpSpPr>
        <p:grpSpPr bwMode="auto">
          <a:xfrm>
            <a:off x="3810001" y="4081465"/>
            <a:ext cx="463551" cy="1137047"/>
            <a:chOff x="1856" y="1124"/>
            <a:chExt cx="292" cy="955"/>
          </a:xfrm>
        </p:grpSpPr>
        <p:sp>
          <p:nvSpPr>
            <p:cNvPr id="110646" name="Rectangle 199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7" name="Line 200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8" name="Line 201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9" name="Rectangle 202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0" name="Line 203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1" name="Line 204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2" name="Rectangle 205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3" name="Line 206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4" name="Line 207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5" name="Rectangle 208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56" name="Line 209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57" name="Line 210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8" name="Group 211"/>
          <p:cNvGrpSpPr>
            <a:grpSpLocks/>
          </p:cNvGrpSpPr>
          <p:nvPr/>
        </p:nvGrpSpPr>
        <p:grpSpPr bwMode="auto">
          <a:xfrm>
            <a:off x="4470401" y="4291014"/>
            <a:ext cx="463551" cy="1137047"/>
            <a:chOff x="4480" y="1940"/>
            <a:chExt cx="576" cy="1914"/>
          </a:xfrm>
        </p:grpSpPr>
        <p:sp>
          <p:nvSpPr>
            <p:cNvPr id="110634" name="Rectangle 212"/>
            <p:cNvSpPr>
              <a:spLocks noChangeArrowheads="1"/>
            </p:cNvSpPr>
            <p:nvPr/>
          </p:nvSpPr>
          <p:spPr bwMode="auto">
            <a:xfrm>
              <a:off x="4480" y="1940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5" name="Line 213"/>
            <p:cNvSpPr>
              <a:spLocks noChangeShapeType="1"/>
            </p:cNvSpPr>
            <p:nvPr/>
          </p:nvSpPr>
          <p:spPr bwMode="auto">
            <a:xfrm>
              <a:off x="4480" y="1948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6" name="Line 214"/>
            <p:cNvSpPr>
              <a:spLocks noChangeShapeType="1"/>
            </p:cNvSpPr>
            <p:nvPr/>
          </p:nvSpPr>
          <p:spPr bwMode="auto">
            <a:xfrm flipV="1">
              <a:off x="4772" y="1948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7" name="Rectangle 215"/>
            <p:cNvSpPr>
              <a:spLocks noChangeArrowheads="1"/>
            </p:cNvSpPr>
            <p:nvPr/>
          </p:nvSpPr>
          <p:spPr bwMode="auto">
            <a:xfrm>
              <a:off x="4480" y="2508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8" name="Line 216"/>
            <p:cNvSpPr>
              <a:spLocks noChangeShapeType="1"/>
            </p:cNvSpPr>
            <p:nvPr/>
          </p:nvSpPr>
          <p:spPr bwMode="auto">
            <a:xfrm>
              <a:off x="4480" y="2516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9" name="Line 217"/>
            <p:cNvSpPr>
              <a:spLocks noChangeShapeType="1"/>
            </p:cNvSpPr>
            <p:nvPr/>
          </p:nvSpPr>
          <p:spPr bwMode="auto">
            <a:xfrm flipV="1">
              <a:off x="4772" y="2516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0" name="Rectangle 218"/>
            <p:cNvSpPr>
              <a:spLocks noChangeArrowheads="1"/>
            </p:cNvSpPr>
            <p:nvPr/>
          </p:nvSpPr>
          <p:spPr bwMode="auto">
            <a:xfrm>
              <a:off x="4480" y="3044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1" name="Line 219"/>
            <p:cNvSpPr>
              <a:spLocks noChangeShapeType="1"/>
            </p:cNvSpPr>
            <p:nvPr/>
          </p:nvSpPr>
          <p:spPr bwMode="auto">
            <a:xfrm>
              <a:off x="4480" y="3052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2" name="Line 220"/>
            <p:cNvSpPr>
              <a:spLocks noChangeShapeType="1"/>
            </p:cNvSpPr>
            <p:nvPr/>
          </p:nvSpPr>
          <p:spPr bwMode="auto">
            <a:xfrm flipV="1">
              <a:off x="4772" y="3052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3" name="Rectangle 221"/>
            <p:cNvSpPr>
              <a:spLocks noChangeArrowheads="1"/>
            </p:cNvSpPr>
            <p:nvPr/>
          </p:nvSpPr>
          <p:spPr bwMode="auto">
            <a:xfrm>
              <a:off x="4480" y="3612"/>
              <a:ext cx="576" cy="242"/>
            </a:xfrm>
            <a:prstGeom prst="rect">
              <a:avLst/>
            </a:prstGeom>
            <a:solidFill>
              <a:srgbClr val="FFCC00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44" name="Line 222"/>
            <p:cNvSpPr>
              <a:spLocks noChangeShapeType="1"/>
            </p:cNvSpPr>
            <p:nvPr/>
          </p:nvSpPr>
          <p:spPr bwMode="auto">
            <a:xfrm>
              <a:off x="4480" y="3620"/>
              <a:ext cx="292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45" name="Line 223"/>
            <p:cNvSpPr>
              <a:spLocks noChangeShapeType="1"/>
            </p:cNvSpPr>
            <p:nvPr/>
          </p:nvSpPr>
          <p:spPr bwMode="auto">
            <a:xfrm flipV="1">
              <a:off x="4772" y="3620"/>
              <a:ext cx="284" cy="117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9" name="Group 224"/>
          <p:cNvGrpSpPr>
            <a:grpSpLocks/>
          </p:cNvGrpSpPr>
          <p:nvPr/>
        </p:nvGrpSpPr>
        <p:grpSpPr bwMode="auto">
          <a:xfrm>
            <a:off x="5168901" y="4481514"/>
            <a:ext cx="463551" cy="1137047"/>
            <a:chOff x="1856" y="1124"/>
            <a:chExt cx="292" cy="955"/>
          </a:xfrm>
        </p:grpSpPr>
        <p:sp>
          <p:nvSpPr>
            <p:cNvPr id="110622" name="Rectangle 225"/>
            <p:cNvSpPr>
              <a:spLocks noChangeArrowheads="1"/>
            </p:cNvSpPr>
            <p:nvPr/>
          </p:nvSpPr>
          <p:spPr bwMode="auto">
            <a:xfrm>
              <a:off x="1856" y="1124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3" name="Line 226"/>
            <p:cNvSpPr>
              <a:spLocks noChangeShapeType="1"/>
            </p:cNvSpPr>
            <p:nvPr/>
          </p:nvSpPr>
          <p:spPr bwMode="auto">
            <a:xfrm>
              <a:off x="1856" y="1128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4" name="Line 227"/>
            <p:cNvSpPr>
              <a:spLocks noChangeShapeType="1"/>
            </p:cNvSpPr>
            <p:nvPr/>
          </p:nvSpPr>
          <p:spPr bwMode="auto">
            <a:xfrm flipV="1">
              <a:off x="2004" y="1128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5" name="Rectangle 228"/>
            <p:cNvSpPr>
              <a:spLocks noChangeArrowheads="1"/>
            </p:cNvSpPr>
            <p:nvPr/>
          </p:nvSpPr>
          <p:spPr bwMode="auto">
            <a:xfrm>
              <a:off x="1856" y="1407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6" name="Line 229"/>
            <p:cNvSpPr>
              <a:spLocks noChangeShapeType="1"/>
            </p:cNvSpPr>
            <p:nvPr/>
          </p:nvSpPr>
          <p:spPr bwMode="auto">
            <a:xfrm>
              <a:off x="1856" y="1411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7" name="Line 230"/>
            <p:cNvSpPr>
              <a:spLocks noChangeShapeType="1"/>
            </p:cNvSpPr>
            <p:nvPr/>
          </p:nvSpPr>
          <p:spPr bwMode="auto">
            <a:xfrm flipV="1">
              <a:off x="2004" y="1411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28" name="Rectangle 231"/>
            <p:cNvSpPr>
              <a:spLocks noChangeArrowheads="1"/>
            </p:cNvSpPr>
            <p:nvPr/>
          </p:nvSpPr>
          <p:spPr bwMode="auto">
            <a:xfrm>
              <a:off x="1856" y="1675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29" name="Line 232"/>
            <p:cNvSpPr>
              <a:spLocks noChangeShapeType="1"/>
            </p:cNvSpPr>
            <p:nvPr/>
          </p:nvSpPr>
          <p:spPr bwMode="auto">
            <a:xfrm>
              <a:off x="1856" y="1679"/>
              <a:ext cx="148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0" name="Line 233"/>
            <p:cNvSpPr>
              <a:spLocks noChangeShapeType="1"/>
            </p:cNvSpPr>
            <p:nvPr/>
          </p:nvSpPr>
          <p:spPr bwMode="auto">
            <a:xfrm flipV="1">
              <a:off x="2004" y="1679"/>
              <a:ext cx="144" cy="58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1" name="Rectangle 234"/>
            <p:cNvSpPr>
              <a:spLocks noChangeArrowheads="1"/>
            </p:cNvSpPr>
            <p:nvPr/>
          </p:nvSpPr>
          <p:spPr bwMode="auto">
            <a:xfrm>
              <a:off x="1856" y="1958"/>
              <a:ext cx="292" cy="121"/>
            </a:xfrm>
            <a:prstGeom prst="rect">
              <a:avLst/>
            </a:prstGeom>
            <a:solidFill>
              <a:srgbClr val="FF66CC"/>
            </a:solidFill>
            <a:ln w="12700" cap="sq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0632" name="Line 235"/>
            <p:cNvSpPr>
              <a:spLocks noChangeShapeType="1"/>
            </p:cNvSpPr>
            <p:nvPr/>
          </p:nvSpPr>
          <p:spPr bwMode="auto">
            <a:xfrm>
              <a:off x="1856" y="1962"/>
              <a:ext cx="148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0633" name="Line 236"/>
            <p:cNvSpPr>
              <a:spLocks noChangeShapeType="1"/>
            </p:cNvSpPr>
            <p:nvPr/>
          </p:nvSpPr>
          <p:spPr bwMode="auto">
            <a:xfrm flipV="1">
              <a:off x="2004" y="1962"/>
              <a:ext cx="144" cy="59"/>
            </a:xfrm>
            <a:prstGeom prst="line">
              <a:avLst/>
            </a:prstGeom>
            <a:noFill/>
            <a:ln w="12700" cap="sq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247469" name="Oval 237"/>
          <p:cNvSpPr>
            <a:spLocks noChangeArrowheads="1"/>
          </p:cNvSpPr>
          <p:nvPr/>
        </p:nvSpPr>
        <p:spPr bwMode="auto">
          <a:xfrm>
            <a:off x="2657476" y="19812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0" name="Oval 238"/>
          <p:cNvSpPr>
            <a:spLocks noChangeArrowheads="1"/>
          </p:cNvSpPr>
          <p:nvPr/>
        </p:nvSpPr>
        <p:spPr bwMode="auto">
          <a:xfrm>
            <a:off x="3355976" y="21717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1" name="Oval 239"/>
          <p:cNvSpPr>
            <a:spLocks noChangeArrowheads="1"/>
          </p:cNvSpPr>
          <p:nvPr/>
        </p:nvSpPr>
        <p:spPr bwMode="auto">
          <a:xfrm>
            <a:off x="4016376" y="23907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2" name="Oval 240"/>
          <p:cNvSpPr>
            <a:spLocks noChangeArrowheads="1"/>
          </p:cNvSpPr>
          <p:nvPr/>
        </p:nvSpPr>
        <p:spPr bwMode="auto">
          <a:xfrm>
            <a:off x="4727576" y="2562226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3" name="Oval 241"/>
          <p:cNvSpPr>
            <a:spLocks noChangeArrowheads="1"/>
          </p:cNvSpPr>
          <p:nvPr/>
        </p:nvSpPr>
        <p:spPr bwMode="auto">
          <a:xfrm>
            <a:off x="2949576" y="36576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4" name="Oval 242"/>
          <p:cNvSpPr>
            <a:spLocks noChangeArrowheads="1"/>
          </p:cNvSpPr>
          <p:nvPr/>
        </p:nvSpPr>
        <p:spPr bwMode="auto">
          <a:xfrm>
            <a:off x="3635376" y="38385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5" name="Oval 243"/>
          <p:cNvSpPr>
            <a:spLocks noChangeArrowheads="1"/>
          </p:cNvSpPr>
          <p:nvPr/>
        </p:nvSpPr>
        <p:spPr bwMode="auto">
          <a:xfrm>
            <a:off x="4308476" y="4038602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6" name="Oval 244"/>
          <p:cNvSpPr>
            <a:spLocks noChangeArrowheads="1"/>
          </p:cNvSpPr>
          <p:nvPr/>
        </p:nvSpPr>
        <p:spPr bwMode="auto">
          <a:xfrm>
            <a:off x="4994276" y="4257677"/>
            <a:ext cx="796925" cy="1601391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7" name="AutoShape 245"/>
          <p:cNvSpPr>
            <a:spLocks noChangeArrowheads="1"/>
          </p:cNvSpPr>
          <p:nvPr/>
        </p:nvSpPr>
        <p:spPr bwMode="auto">
          <a:xfrm>
            <a:off x="450852" y="2488407"/>
            <a:ext cx="1401763" cy="667941"/>
          </a:xfrm>
          <a:prstGeom prst="leftArrow">
            <a:avLst>
              <a:gd name="adj1" fmla="val 50000"/>
              <a:gd name="adj2" fmla="val 3934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247478" name="AutoShape 246"/>
          <p:cNvSpPr>
            <a:spLocks noChangeArrowheads="1"/>
          </p:cNvSpPr>
          <p:nvPr/>
        </p:nvSpPr>
        <p:spPr bwMode="auto">
          <a:xfrm flipH="1">
            <a:off x="6851652" y="2488407"/>
            <a:ext cx="1401763" cy="667941"/>
          </a:xfrm>
          <a:prstGeom prst="leftArrow">
            <a:avLst>
              <a:gd name="adj1" fmla="val 50000"/>
              <a:gd name="adj2" fmla="val 39349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8138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2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69" grpId="0" animBg="1"/>
      <p:bldP spid="1247469" grpId="1" animBg="1"/>
      <p:bldP spid="1247470" grpId="0" animBg="1"/>
      <p:bldP spid="1247470" grpId="1" animBg="1"/>
      <p:bldP spid="1247471" grpId="0" animBg="1"/>
      <p:bldP spid="1247471" grpId="1" animBg="1"/>
      <p:bldP spid="1247472" grpId="0" animBg="1"/>
      <p:bldP spid="1247472" grpId="1" animBg="1"/>
      <p:bldP spid="1247473" grpId="0" animBg="1"/>
      <p:bldP spid="1247473" grpId="1" animBg="1"/>
      <p:bldP spid="1247474" grpId="0" animBg="1"/>
      <p:bldP spid="1247474" grpId="1" animBg="1"/>
      <p:bldP spid="1247475" grpId="0" animBg="1"/>
      <p:bldP spid="1247475" grpId="1" animBg="1"/>
      <p:bldP spid="1247476" grpId="0" animBg="1"/>
      <p:bldP spid="1247476" grpId="1" animBg="1"/>
      <p:bldP spid="1247477" grpId="0" animBg="1"/>
      <p:bldP spid="1247477" grpId="1" animBg="1"/>
      <p:bldP spid="1247477" grpId="2" animBg="1"/>
      <p:bldP spid="1247477" grpId="3" animBg="1"/>
      <p:bldP spid="1247477" grpId="4" animBg="1"/>
      <p:bldP spid="1247477" grpId="5" animBg="1"/>
      <p:bldP spid="1247477" grpId="6" animBg="1"/>
      <p:bldP spid="1247477" grpId="7" animBg="1"/>
      <p:bldP spid="1247478" grpId="0" animBg="1"/>
      <p:bldP spid="1247478" grpId="1" animBg="1"/>
      <p:bldP spid="1247478" grpId="2" animBg="1"/>
      <p:bldP spid="1247478" grpId="3" animBg="1"/>
      <p:bldP spid="1247478" grpId="4" animBg="1"/>
      <p:bldP spid="1247478" grpId="5" animBg="1"/>
      <p:bldP spid="1247478" grpId="6" animBg="1"/>
      <p:bldP spid="1247478" grpId="7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“Proof” Absolute?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The proof can be “defeated” </a:t>
            </a:r>
            <a:r>
              <a:rPr lang="en-US" sz="3600" i="1" dirty="0">
                <a:solidFill>
                  <a:srgbClr val="0070C0"/>
                </a:solidFill>
              </a:rPr>
              <a:t>if and only if</a:t>
            </a:r>
            <a:r>
              <a:rPr lang="en-US" sz="3600" dirty="0">
                <a:solidFill>
                  <a:srgbClr val="0070C0"/>
                </a:solidFill>
              </a:rPr>
              <a:t> every left/right decision can be predicted by the </a:t>
            </a:r>
            <a:r>
              <a:rPr lang="en-US" sz="3600" dirty="0" err="1">
                <a:solidFill>
                  <a:srgbClr val="0070C0"/>
                </a:solidFill>
              </a:rPr>
              <a:t>prover</a:t>
            </a:r>
            <a:r>
              <a:rPr lang="en-US" sz="3600" dirty="0">
                <a:solidFill>
                  <a:srgbClr val="0070C0"/>
                </a:solidFill>
              </a:rPr>
              <a:t> in advance.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If there are 100 intermediate ballot sets, the chance of this happening is 1 in 2</a:t>
            </a:r>
            <a:r>
              <a:rPr lang="en-US" sz="3600" baseline="30000" dirty="0">
                <a:solidFill>
                  <a:srgbClr val="0070C0"/>
                </a:solidFill>
              </a:rPr>
              <a:t>100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10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7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Chooses?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If </a:t>
            </a:r>
            <a:r>
              <a:rPr lang="en-US" i="1" dirty="0">
                <a:solidFill>
                  <a:srgbClr val="0070C0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choose, then </a:t>
            </a:r>
            <a:r>
              <a:rPr lang="en-US" i="1" dirty="0">
                <a:solidFill>
                  <a:srgbClr val="0070C0"/>
                </a:solidFill>
              </a:rPr>
              <a:t>you</a:t>
            </a:r>
            <a:r>
              <a:rPr lang="en-US" dirty="0">
                <a:solidFill>
                  <a:srgbClr val="0070C0"/>
                </a:solidFill>
              </a:rPr>
              <a:t> are convinced.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won’t convince me.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each make some of the choices.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can be inefficient.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co-operate on the choices.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this is cumbersome.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We can agree on a random source.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rgbClr val="00B050"/>
                </a:solidFill>
              </a:rPr>
              <a:t>But what source?</a:t>
            </a:r>
          </a:p>
        </p:txBody>
      </p:sp>
    </p:spTree>
    <p:extLst>
      <p:ext uri="{BB962C8B-B14F-4D97-AF65-F5344CB8AC3E}">
        <p14:creationId xmlns:p14="http://schemas.microsoft.com/office/powerpoint/2010/main" val="16820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Chooses?</a:t>
            </a:r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u="sng" dirty="0">
                <a:solidFill>
                  <a:srgbClr val="0070C0"/>
                </a:solidFill>
              </a:rPr>
              <a:t>The Fiat-Shamir Heuristic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Prepare all of the ballot sets as above.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Put all of the data into a one-way hash.</a:t>
            </a:r>
          </a:p>
          <a:p>
            <a:r>
              <a:rPr lang="en-US" sz="2800" dirty="0">
                <a:solidFill>
                  <a:srgbClr val="00B050"/>
                </a:solidFill>
              </a:rPr>
              <a:t>Use the hash output to make the choices.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This allows a proof of equivalence to be “published” by the mix.</a:t>
            </a:r>
          </a:p>
        </p:txBody>
      </p:sp>
    </p:spTree>
    <p:extLst>
      <p:ext uri="{BB962C8B-B14F-4D97-AF65-F5344CB8AC3E}">
        <p14:creationId xmlns:p14="http://schemas.microsoft.com/office/powerpoint/2010/main" val="404671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3600" dirty="0"/>
          </a:p>
          <a:p>
            <a:pPr lvl="1">
              <a:buNone/>
            </a:pPr>
            <a:r>
              <a:rPr lang="en-US" sz="3600" dirty="0"/>
              <a:t>A disadvantage of using Fiat-Shamir is that election integrity now requires a computational assumption – the assumption that the hash is “secure”.</a:t>
            </a:r>
          </a:p>
          <a:p>
            <a:pPr lvl="1">
              <a:buNone/>
            </a:pPr>
            <a:r>
              <a:rPr lang="en-US" sz="3600" dirty="0"/>
              <a:t>Voter privacy depends upon the quality of the encryption.</a:t>
            </a:r>
          </a:p>
        </p:txBody>
      </p:sp>
    </p:spTree>
    <p:extLst>
      <p:ext uri="{BB962C8B-B14F-4D97-AF65-F5344CB8AC3E}">
        <p14:creationId xmlns:p14="http://schemas.microsoft.com/office/powerpoint/2010/main" val="42238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Optical Scan Ballots</a:t>
            </a:r>
          </a:p>
        </p:txBody>
      </p:sp>
      <p:pic>
        <p:nvPicPr>
          <p:cNvPr id="26627" name="Picture 5" descr="bal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4" y="2197896"/>
            <a:ext cx="4452939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084433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/>
          </a:p>
          <a:p>
            <a:r>
              <a:rPr lang="en-US" sz="3600"/>
              <a:t>Anyone </a:t>
            </a:r>
            <a:r>
              <a:rPr lang="en-US" sz="3600" dirty="0"/>
              <a:t>with the decryption key can read all of the votes – even before mixing.</a:t>
            </a:r>
          </a:p>
          <a:p>
            <a:r>
              <a:rPr lang="en-US" sz="3600" dirty="0"/>
              <a:t>A threshold encryption scheme is used to distribute the decryption capabilities.</a:t>
            </a:r>
          </a:p>
        </p:txBody>
      </p:sp>
    </p:spTree>
    <p:extLst>
      <p:ext uri="{BB962C8B-B14F-4D97-AF65-F5344CB8AC3E}">
        <p14:creationId xmlns:p14="http://schemas.microsoft.com/office/powerpoint/2010/main" val="33271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Partial Checking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5505453" y="3093244"/>
            <a:ext cx="1357313" cy="245268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097732" name="Rectangle 4"/>
          <p:cNvSpPr>
            <a:spLocks noChangeArrowheads="1"/>
          </p:cNvSpPr>
          <p:nvPr/>
        </p:nvSpPr>
        <p:spPr bwMode="auto">
          <a:xfrm>
            <a:off x="4024313" y="315753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3" name="Line 5"/>
          <p:cNvSpPr>
            <a:spLocks noChangeShapeType="1"/>
          </p:cNvSpPr>
          <p:nvPr/>
        </p:nvSpPr>
        <p:spPr bwMode="auto">
          <a:xfrm>
            <a:off x="4024314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4" name="Line 6"/>
          <p:cNvSpPr>
            <a:spLocks noChangeShapeType="1"/>
          </p:cNvSpPr>
          <p:nvPr/>
        </p:nvSpPr>
        <p:spPr bwMode="auto">
          <a:xfrm flipV="1">
            <a:off x="4487863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5" name="Rectangle 7"/>
          <p:cNvSpPr>
            <a:spLocks noChangeArrowheads="1"/>
          </p:cNvSpPr>
          <p:nvPr/>
        </p:nvSpPr>
        <p:spPr bwMode="auto">
          <a:xfrm>
            <a:off x="4024313" y="3833813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6" name="Line 8"/>
          <p:cNvSpPr>
            <a:spLocks noChangeShapeType="1"/>
          </p:cNvSpPr>
          <p:nvPr/>
        </p:nvSpPr>
        <p:spPr bwMode="auto">
          <a:xfrm>
            <a:off x="4024314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7" name="Line 9"/>
          <p:cNvSpPr>
            <a:spLocks noChangeShapeType="1"/>
          </p:cNvSpPr>
          <p:nvPr/>
        </p:nvSpPr>
        <p:spPr bwMode="auto">
          <a:xfrm flipV="1">
            <a:off x="4487863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38" name="Rectangle 10"/>
          <p:cNvSpPr>
            <a:spLocks noChangeArrowheads="1"/>
          </p:cNvSpPr>
          <p:nvPr/>
        </p:nvSpPr>
        <p:spPr bwMode="auto">
          <a:xfrm>
            <a:off x="4024313" y="4471989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39" name="Line 11"/>
          <p:cNvSpPr>
            <a:spLocks noChangeShapeType="1"/>
          </p:cNvSpPr>
          <p:nvPr/>
        </p:nvSpPr>
        <p:spPr bwMode="auto">
          <a:xfrm>
            <a:off x="4024314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0" name="Line 12"/>
          <p:cNvSpPr>
            <a:spLocks noChangeShapeType="1"/>
          </p:cNvSpPr>
          <p:nvPr/>
        </p:nvSpPr>
        <p:spPr bwMode="auto">
          <a:xfrm flipV="1">
            <a:off x="4487863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1" name="Rectangle 13"/>
          <p:cNvSpPr>
            <a:spLocks noChangeArrowheads="1"/>
          </p:cNvSpPr>
          <p:nvPr/>
        </p:nvSpPr>
        <p:spPr bwMode="auto">
          <a:xfrm>
            <a:off x="4024313" y="5148264"/>
            <a:ext cx="914400" cy="288131"/>
          </a:xfrm>
          <a:prstGeom prst="rect">
            <a:avLst/>
          </a:prstGeom>
          <a:solidFill>
            <a:srgbClr val="FF66FF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42" name="Line 14"/>
          <p:cNvSpPr>
            <a:spLocks noChangeShapeType="1"/>
          </p:cNvSpPr>
          <p:nvPr/>
        </p:nvSpPr>
        <p:spPr bwMode="auto">
          <a:xfrm>
            <a:off x="4024314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43" name="Line 15"/>
          <p:cNvSpPr>
            <a:spLocks noChangeShapeType="1"/>
          </p:cNvSpPr>
          <p:nvPr/>
        </p:nvSpPr>
        <p:spPr bwMode="auto">
          <a:xfrm flipV="1">
            <a:off x="4487863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50" name="Line 22"/>
          <p:cNvSpPr>
            <a:spLocks noChangeShapeType="1"/>
          </p:cNvSpPr>
          <p:nvPr/>
        </p:nvSpPr>
        <p:spPr bwMode="auto">
          <a:xfrm flipV="1">
            <a:off x="4938713" y="4620816"/>
            <a:ext cx="2508251" cy="95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51" name="Line 23"/>
          <p:cNvSpPr>
            <a:spLocks noChangeShapeType="1"/>
          </p:cNvSpPr>
          <p:nvPr/>
        </p:nvSpPr>
        <p:spPr bwMode="auto">
          <a:xfrm>
            <a:off x="4938713" y="3315891"/>
            <a:ext cx="2508251" cy="1981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05" name="Rectangle 32"/>
          <p:cNvSpPr>
            <a:spLocks noChangeArrowheads="1"/>
          </p:cNvSpPr>
          <p:nvPr/>
        </p:nvSpPr>
        <p:spPr bwMode="auto">
          <a:xfrm>
            <a:off x="2079628" y="3090864"/>
            <a:ext cx="1357313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097769" name="Line 41"/>
          <p:cNvSpPr>
            <a:spLocks noChangeShapeType="1"/>
          </p:cNvSpPr>
          <p:nvPr/>
        </p:nvSpPr>
        <p:spPr bwMode="auto">
          <a:xfrm>
            <a:off x="1546225" y="3306367"/>
            <a:ext cx="2478088" cy="198834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72" name="Line 44"/>
          <p:cNvSpPr>
            <a:spLocks noChangeShapeType="1"/>
          </p:cNvSpPr>
          <p:nvPr/>
        </p:nvSpPr>
        <p:spPr bwMode="auto">
          <a:xfrm flipV="1">
            <a:off x="1546225" y="3992167"/>
            <a:ext cx="2478088" cy="130254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08" name="Rectangle 45"/>
          <p:cNvSpPr>
            <a:spLocks noChangeArrowheads="1"/>
          </p:cNvSpPr>
          <p:nvPr/>
        </p:nvSpPr>
        <p:spPr bwMode="auto">
          <a:xfrm>
            <a:off x="635000" y="315753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09" name="Line 46"/>
          <p:cNvSpPr>
            <a:spLocks noChangeShapeType="1"/>
          </p:cNvSpPr>
          <p:nvPr/>
        </p:nvSpPr>
        <p:spPr bwMode="auto">
          <a:xfrm>
            <a:off x="635001" y="31670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0" name="Line 47"/>
          <p:cNvSpPr>
            <a:spLocks noChangeShapeType="1"/>
          </p:cNvSpPr>
          <p:nvPr/>
        </p:nvSpPr>
        <p:spPr bwMode="auto">
          <a:xfrm flipV="1">
            <a:off x="1098549" y="31670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1" name="Rectangle 48"/>
          <p:cNvSpPr>
            <a:spLocks noChangeArrowheads="1"/>
          </p:cNvSpPr>
          <p:nvPr/>
        </p:nvSpPr>
        <p:spPr bwMode="auto">
          <a:xfrm>
            <a:off x="635000" y="3833813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2" name="Line 49"/>
          <p:cNvSpPr>
            <a:spLocks noChangeShapeType="1"/>
          </p:cNvSpPr>
          <p:nvPr/>
        </p:nvSpPr>
        <p:spPr bwMode="auto">
          <a:xfrm>
            <a:off x="635001" y="38433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3" name="Line 50"/>
          <p:cNvSpPr>
            <a:spLocks noChangeShapeType="1"/>
          </p:cNvSpPr>
          <p:nvPr/>
        </p:nvSpPr>
        <p:spPr bwMode="auto">
          <a:xfrm flipV="1">
            <a:off x="1098549" y="38433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4" name="Rectangle 51"/>
          <p:cNvSpPr>
            <a:spLocks noChangeArrowheads="1"/>
          </p:cNvSpPr>
          <p:nvPr/>
        </p:nvSpPr>
        <p:spPr bwMode="auto">
          <a:xfrm>
            <a:off x="635000" y="4471989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5" name="Line 52"/>
          <p:cNvSpPr>
            <a:spLocks noChangeShapeType="1"/>
          </p:cNvSpPr>
          <p:nvPr/>
        </p:nvSpPr>
        <p:spPr bwMode="auto">
          <a:xfrm>
            <a:off x="635001" y="44815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6" name="Line 53"/>
          <p:cNvSpPr>
            <a:spLocks noChangeShapeType="1"/>
          </p:cNvSpPr>
          <p:nvPr/>
        </p:nvSpPr>
        <p:spPr bwMode="auto">
          <a:xfrm flipV="1">
            <a:off x="1098549" y="44815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7" name="Rectangle 54"/>
          <p:cNvSpPr>
            <a:spLocks noChangeArrowheads="1"/>
          </p:cNvSpPr>
          <p:nvPr/>
        </p:nvSpPr>
        <p:spPr bwMode="auto">
          <a:xfrm>
            <a:off x="635000" y="5148264"/>
            <a:ext cx="914400" cy="288131"/>
          </a:xfrm>
          <a:prstGeom prst="rect">
            <a:avLst/>
          </a:prstGeom>
          <a:solidFill>
            <a:srgbClr val="FFCC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14718" name="Line 55"/>
          <p:cNvSpPr>
            <a:spLocks noChangeShapeType="1"/>
          </p:cNvSpPr>
          <p:nvPr/>
        </p:nvSpPr>
        <p:spPr bwMode="auto">
          <a:xfrm>
            <a:off x="635001" y="51577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14719" name="Line 56"/>
          <p:cNvSpPr>
            <a:spLocks noChangeShapeType="1"/>
          </p:cNvSpPr>
          <p:nvPr/>
        </p:nvSpPr>
        <p:spPr bwMode="auto">
          <a:xfrm flipV="1">
            <a:off x="1098549" y="51577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5" name="Rectangle 57"/>
          <p:cNvSpPr>
            <a:spLocks noChangeArrowheads="1"/>
          </p:cNvSpPr>
          <p:nvPr/>
        </p:nvSpPr>
        <p:spPr bwMode="auto">
          <a:xfrm>
            <a:off x="7454900" y="3167064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86" name="Line 58"/>
          <p:cNvSpPr>
            <a:spLocks noChangeShapeType="1"/>
          </p:cNvSpPr>
          <p:nvPr/>
        </p:nvSpPr>
        <p:spPr bwMode="auto">
          <a:xfrm>
            <a:off x="7454901" y="317658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7" name="Line 59"/>
          <p:cNvSpPr>
            <a:spLocks noChangeShapeType="1"/>
          </p:cNvSpPr>
          <p:nvPr/>
        </p:nvSpPr>
        <p:spPr bwMode="auto">
          <a:xfrm flipV="1">
            <a:off x="7918449" y="317658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88" name="Rectangle 60"/>
          <p:cNvSpPr>
            <a:spLocks noChangeArrowheads="1"/>
          </p:cNvSpPr>
          <p:nvPr/>
        </p:nvSpPr>
        <p:spPr bwMode="auto">
          <a:xfrm>
            <a:off x="7454900" y="384333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89" name="Line 61"/>
          <p:cNvSpPr>
            <a:spLocks noChangeShapeType="1"/>
          </p:cNvSpPr>
          <p:nvPr/>
        </p:nvSpPr>
        <p:spPr bwMode="auto">
          <a:xfrm>
            <a:off x="7454901" y="3852863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0" name="Line 62"/>
          <p:cNvSpPr>
            <a:spLocks noChangeShapeType="1"/>
          </p:cNvSpPr>
          <p:nvPr/>
        </p:nvSpPr>
        <p:spPr bwMode="auto">
          <a:xfrm flipV="1">
            <a:off x="7918449" y="3852863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1" name="Rectangle 63"/>
          <p:cNvSpPr>
            <a:spLocks noChangeArrowheads="1"/>
          </p:cNvSpPr>
          <p:nvPr/>
        </p:nvSpPr>
        <p:spPr bwMode="auto">
          <a:xfrm>
            <a:off x="7454900" y="4481513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92" name="Line 64"/>
          <p:cNvSpPr>
            <a:spLocks noChangeShapeType="1"/>
          </p:cNvSpPr>
          <p:nvPr/>
        </p:nvSpPr>
        <p:spPr bwMode="auto">
          <a:xfrm>
            <a:off x="7454901" y="4491037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3" name="Line 65"/>
          <p:cNvSpPr>
            <a:spLocks noChangeShapeType="1"/>
          </p:cNvSpPr>
          <p:nvPr/>
        </p:nvSpPr>
        <p:spPr bwMode="auto">
          <a:xfrm flipV="1">
            <a:off x="7918449" y="4491037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4" name="Rectangle 66"/>
          <p:cNvSpPr>
            <a:spLocks noChangeArrowheads="1"/>
          </p:cNvSpPr>
          <p:nvPr/>
        </p:nvSpPr>
        <p:spPr bwMode="auto">
          <a:xfrm>
            <a:off x="7454900" y="5157789"/>
            <a:ext cx="914400" cy="288131"/>
          </a:xfrm>
          <a:prstGeom prst="rect">
            <a:avLst/>
          </a:prstGeom>
          <a:solidFill>
            <a:srgbClr val="009900"/>
          </a:solidFill>
          <a:ln w="12700" cap="sq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795" name="Line 67"/>
          <p:cNvSpPr>
            <a:spLocks noChangeShapeType="1"/>
          </p:cNvSpPr>
          <p:nvPr/>
        </p:nvSpPr>
        <p:spPr bwMode="auto">
          <a:xfrm>
            <a:off x="7454901" y="5167312"/>
            <a:ext cx="4635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796" name="Line 68"/>
          <p:cNvSpPr>
            <a:spLocks noChangeShapeType="1"/>
          </p:cNvSpPr>
          <p:nvPr/>
        </p:nvSpPr>
        <p:spPr bwMode="auto">
          <a:xfrm flipV="1">
            <a:off x="7918449" y="5167312"/>
            <a:ext cx="450851" cy="139304"/>
          </a:xfrm>
          <a:prstGeom prst="line">
            <a:avLst/>
          </a:prstGeom>
          <a:noFill/>
          <a:ln w="12700" cap="sq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800"/>
          </a:p>
        </p:txBody>
      </p:sp>
      <p:sp>
        <p:nvSpPr>
          <p:cNvPr id="1097806" name="Oval 78"/>
          <p:cNvSpPr>
            <a:spLocks noChangeArrowheads="1"/>
          </p:cNvSpPr>
          <p:nvPr/>
        </p:nvSpPr>
        <p:spPr bwMode="auto">
          <a:xfrm>
            <a:off x="3768727" y="3709989"/>
            <a:ext cx="1414463" cy="548879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807" name="Oval 79"/>
          <p:cNvSpPr>
            <a:spLocks noChangeArrowheads="1"/>
          </p:cNvSpPr>
          <p:nvPr/>
        </p:nvSpPr>
        <p:spPr bwMode="auto">
          <a:xfrm>
            <a:off x="3768727" y="5024438"/>
            <a:ext cx="1414463" cy="548879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97801" name="Rectangle 73"/>
          <p:cNvSpPr>
            <a:spLocks noChangeArrowheads="1"/>
          </p:cNvSpPr>
          <p:nvPr/>
        </p:nvSpPr>
        <p:spPr bwMode="auto">
          <a:xfrm>
            <a:off x="2079625" y="3090864"/>
            <a:ext cx="4783139" cy="2455069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MIX</a:t>
            </a:r>
          </a:p>
        </p:txBody>
      </p:sp>
    </p:spTree>
    <p:extLst>
      <p:ext uri="{BB962C8B-B14F-4D97-AF65-F5344CB8AC3E}">
        <p14:creationId xmlns:p14="http://schemas.microsoft.com/office/powerpoint/2010/main" val="229039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3000"/>
                                        <p:tgtEl>
                                          <p:spTgt spid="1097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09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09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9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9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2" grpId="0" animBg="1"/>
      <p:bldP spid="1097733" grpId="0" animBg="1"/>
      <p:bldP spid="1097734" grpId="0" animBg="1"/>
      <p:bldP spid="1097735" grpId="0" animBg="1"/>
      <p:bldP spid="1097736" grpId="0" animBg="1"/>
      <p:bldP spid="1097737" grpId="0" animBg="1"/>
      <p:bldP spid="1097738" grpId="0" animBg="1"/>
      <p:bldP spid="1097739" grpId="0" animBg="1"/>
      <p:bldP spid="1097740" grpId="0" animBg="1"/>
      <p:bldP spid="1097741" grpId="0" animBg="1"/>
      <p:bldP spid="1097742" grpId="0" animBg="1"/>
      <p:bldP spid="1097743" grpId="0" animBg="1"/>
      <p:bldP spid="1097750" grpId="0" animBg="1"/>
      <p:bldP spid="1097751" grpId="0" animBg="1"/>
      <p:bldP spid="1097769" grpId="0" animBg="1"/>
      <p:bldP spid="1097772" grpId="0" animBg="1"/>
      <p:bldP spid="1097785" grpId="0" animBg="1"/>
      <p:bldP spid="1097786" grpId="0" animBg="1"/>
      <p:bldP spid="1097787" grpId="0" animBg="1"/>
      <p:bldP spid="1097788" grpId="0" animBg="1"/>
      <p:bldP spid="1097789" grpId="0" animBg="1"/>
      <p:bldP spid="1097790" grpId="0" animBg="1"/>
      <p:bldP spid="1097791" grpId="0" animBg="1"/>
      <p:bldP spid="1097792" grpId="0" animBg="1"/>
      <p:bldP spid="1097793" grpId="0" animBg="1"/>
      <p:bldP spid="1097794" grpId="0" animBg="1"/>
      <p:bldP spid="1097795" grpId="0" animBg="1"/>
      <p:bldP spid="1097796" grpId="0" animBg="1"/>
      <p:bldP spid="1097806" grpId="0" animBg="1"/>
      <p:bldP spid="1097807" grpId="0" animBg="1"/>
      <p:bldP spid="1097801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Any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We have techniques to make verifiable tallying …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Computationally Efficient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Conceptually Simple</a:t>
            </a:r>
          </a:p>
          <a:p>
            <a:pPr marL="514338" indent="-514338">
              <a:buFont typeface="+mj-lt"/>
              <a:buAutoNum type="arabicPeriod"/>
            </a:pPr>
            <a:r>
              <a:rPr lang="en-US" sz="4800" dirty="0"/>
              <a:t>Exact</a:t>
            </a:r>
          </a:p>
        </p:txBody>
      </p:sp>
    </p:spTree>
    <p:extLst>
      <p:ext uri="{BB962C8B-B14F-4D97-AF65-F5344CB8AC3E}">
        <p14:creationId xmlns:p14="http://schemas.microsoft.com/office/powerpoint/2010/main" val="31470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Humans Verify Votes?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2667002"/>
                <a:ext cx="57470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VRSF5JQWZ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Courier New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+mj-lt"/>
                    <a:cs typeface="Courier New" pitchFamily="49" charset="0"/>
                  </a:rPr>
                  <a:t>   </a:t>
                </a:r>
                <a:r>
                  <a:rPr lang="en-US" sz="4800" dirty="0">
                    <a:latin typeface="+mj-lt"/>
                    <a:cs typeface="Courier New" pitchFamily="49" charset="0"/>
                  </a:rPr>
                  <a:t>Adams ?</a:t>
                </a:r>
                <a:endParaRPr lang="en-US" sz="4800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67002"/>
                <a:ext cx="5747086" cy="830997"/>
              </a:xfrm>
              <a:prstGeom prst="rect">
                <a:avLst/>
              </a:prstGeom>
              <a:blipFill>
                <a:blip r:embed="rId2"/>
                <a:stretch>
                  <a:fillRect l="-3291" t="-19118" r="-382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enaloh\AppData\Local\Microsoft\Windows\Temporary Internet Files\Content.IE5\KO1HDFW6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7" y="2360183"/>
            <a:ext cx="216852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337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762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50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362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20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494533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llaboutcards.files.wordpress.com/2009/07/jack-hear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8" y="350520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4658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s.123rf.com/400wm/400/400/mannaggia/mannaggia0911/mannaggia091100016/5957159-king-of-diamonds-playing-c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9480"/>
            <a:ext cx="120152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llaboutcards.files.wordpress.com/2009/08/queen-diamon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74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llaboutcards.files.wordpress.com/2009/07/jack-hear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8" y="3505201"/>
            <a:ext cx="1027352" cy="15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605s.com/img/king-of-diamonds-fourni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5" y="3429000"/>
            <a:ext cx="1248156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2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Electronic Voting Machines</a:t>
            </a:r>
          </a:p>
        </p:txBody>
      </p:sp>
      <p:pic>
        <p:nvPicPr>
          <p:cNvPr id="107522" name="Picture 2" descr="E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15564"/>
            <a:ext cx="4343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246522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00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You’ve never seen this card.</a:t>
            </a:r>
          </a:p>
        </p:txBody>
      </p:sp>
    </p:spTree>
    <p:extLst>
      <p:ext uri="{BB962C8B-B14F-4D97-AF65-F5344CB8AC3E}">
        <p14:creationId xmlns:p14="http://schemas.microsoft.com/office/powerpoint/2010/main" val="217502381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cards below are red.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004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You’ve never seen this card.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But you now have good reason to believe it’s red.</a:t>
            </a:r>
          </a:p>
        </p:txBody>
      </p:sp>
    </p:spTree>
    <p:extLst>
      <p:ext uri="{BB962C8B-B14F-4D97-AF65-F5344CB8AC3E}">
        <p14:creationId xmlns:p14="http://schemas.microsoft.com/office/powerpoint/2010/main" val="339196053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Non-transferable 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Even though you now believe that this card is red, there’s nothing that you can do to convince someone else.</a:t>
            </a:r>
          </a:p>
        </p:txBody>
      </p:sp>
      <p:pic>
        <p:nvPicPr>
          <p:cNvPr id="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505201"/>
            <a:ext cx="1150620" cy="1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T9VBS5ZDF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J44Y0CURV</a:t>
            </a:r>
          </a:p>
        </p:txBody>
      </p:sp>
    </p:spTree>
    <p:extLst>
      <p:ext uri="{BB962C8B-B14F-4D97-AF65-F5344CB8AC3E}">
        <p14:creationId xmlns:p14="http://schemas.microsoft.com/office/powerpoint/2010/main" val="3656109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T9VBS5ZDF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J44Y0CURV</a:t>
            </a:r>
          </a:p>
        </p:txBody>
      </p:sp>
      <p:pic>
        <p:nvPicPr>
          <p:cNvPr id="819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4" y="5116069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Believing Without Seeing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 claim that all of the encryptions below are votes for Adams.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91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  <a:cs typeface="Courier New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831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33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07381" y="3505201"/>
            <a:ext cx="1150620" cy="1610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urier New" pitchFamily="49" charset="0"/>
                <a:cs typeface="Courier New" pitchFamily="49" charset="0"/>
              </a:rPr>
              <a:t>VRSF5JQWZ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1381" y="3505201"/>
            <a:ext cx="1150620" cy="1610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24" y="5116069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24" y="51054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3379265">
            <a:off x="842187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3379265">
            <a:off x="23880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3379265">
            <a:off x="39882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379265">
            <a:off x="7036208" y="3880250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Courier New" pitchFamily="49" charset="0"/>
              </a:rPr>
              <a:t>Adams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5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407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460302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If I am determined to cheat you, the only way I could do this would be to guess your selection in advance.</a:t>
            </a:r>
          </a:p>
          <a:p>
            <a:endParaRPr lang="en-US" sz="2400" dirty="0"/>
          </a:p>
          <a:p>
            <a:r>
              <a:rPr lang="en-US" sz="3200" dirty="0"/>
              <a:t>My probability of success:  1 in 100</a:t>
            </a:r>
          </a:p>
        </p:txBody>
      </p:sp>
    </p:spTree>
    <p:extLst>
      <p:ext uri="{BB962C8B-B14F-4D97-AF65-F5344CB8AC3E}">
        <p14:creationId xmlns:p14="http://schemas.microsoft.com/office/powerpoint/2010/main" val="2441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latin typeface="+mj-lt"/>
              </a:rPr>
              <a:t>Electronic Voting Machines</a:t>
            </a:r>
          </a:p>
          <a:p>
            <a:r>
              <a:rPr lang="en-US" dirty="0">
                <a:solidFill>
                  <a:schemeClr val="accent2"/>
                </a:solidFill>
                <a:latin typeface="+mj-lt"/>
              </a:rPr>
              <a:t>Touch-Screen Terminals</a:t>
            </a:r>
          </a:p>
        </p:txBody>
      </p:sp>
      <p:pic>
        <p:nvPicPr>
          <p:cNvPr id="27651" name="Picture 5" descr="diebold%20voting%20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091" y="2291715"/>
            <a:ext cx="3238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10682"/>
      </p:ext>
    </p:extLst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99164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Interactive Proofs</a:t>
            </a:r>
          </a:p>
        </p:txBody>
      </p:sp>
      <p:pic>
        <p:nvPicPr>
          <p:cNvPr id="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7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2743207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1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3" y="2743202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2544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2544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37878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37878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3212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3212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5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5" y="4854634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75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hetart.com/blog/wp-content/uploads/2012/05/playing-card-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67" y="4854629"/>
            <a:ext cx="287828" cy="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8288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3" name="Oval 112"/>
          <p:cNvSpPr/>
          <p:nvPr/>
        </p:nvSpPr>
        <p:spPr>
          <a:xfrm>
            <a:off x="22098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/>
          <p:cNvSpPr/>
          <p:nvPr/>
        </p:nvSpPr>
        <p:spPr>
          <a:xfrm>
            <a:off x="18288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/>
          <p:cNvSpPr/>
          <p:nvPr/>
        </p:nvSpPr>
        <p:spPr>
          <a:xfrm>
            <a:off x="2954834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6" name="Oval 115"/>
          <p:cNvSpPr/>
          <p:nvPr/>
        </p:nvSpPr>
        <p:spPr>
          <a:xfrm>
            <a:off x="32766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7" name="Oval 116"/>
          <p:cNvSpPr/>
          <p:nvPr/>
        </p:nvSpPr>
        <p:spPr>
          <a:xfrm>
            <a:off x="15070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/>
          <p:cNvSpPr/>
          <p:nvPr/>
        </p:nvSpPr>
        <p:spPr>
          <a:xfrm>
            <a:off x="2954834" y="36797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9" name="Oval 118"/>
          <p:cNvSpPr/>
          <p:nvPr/>
        </p:nvSpPr>
        <p:spPr>
          <a:xfrm>
            <a:off x="22098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/>
          <p:cNvSpPr/>
          <p:nvPr/>
        </p:nvSpPr>
        <p:spPr>
          <a:xfrm>
            <a:off x="21928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/>
          <p:cNvSpPr/>
          <p:nvPr/>
        </p:nvSpPr>
        <p:spPr>
          <a:xfrm>
            <a:off x="15070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/>
          <p:cNvSpPr/>
          <p:nvPr/>
        </p:nvSpPr>
        <p:spPr>
          <a:xfrm>
            <a:off x="7620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/>
          <p:cNvSpPr/>
          <p:nvPr/>
        </p:nvSpPr>
        <p:spPr>
          <a:xfrm>
            <a:off x="7620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/>
          <p:cNvSpPr/>
          <p:nvPr/>
        </p:nvSpPr>
        <p:spPr>
          <a:xfrm>
            <a:off x="11260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/>
          <p:cNvSpPr/>
          <p:nvPr/>
        </p:nvSpPr>
        <p:spPr>
          <a:xfrm>
            <a:off x="3657601" y="47465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/>
          <p:cNvSpPr/>
          <p:nvPr/>
        </p:nvSpPr>
        <p:spPr>
          <a:xfrm>
            <a:off x="36576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/>
          <p:cNvSpPr/>
          <p:nvPr/>
        </p:nvSpPr>
        <p:spPr>
          <a:xfrm>
            <a:off x="36576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8" name="Oval 127"/>
          <p:cNvSpPr/>
          <p:nvPr/>
        </p:nvSpPr>
        <p:spPr>
          <a:xfrm>
            <a:off x="25738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/>
          <p:cNvSpPr/>
          <p:nvPr/>
        </p:nvSpPr>
        <p:spPr>
          <a:xfrm>
            <a:off x="40216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/>
          <p:cNvSpPr/>
          <p:nvPr/>
        </p:nvSpPr>
        <p:spPr>
          <a:xfrm>
            <a:off x="44026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/>
          <p:cNvSpPr/>
          <p:nvPr/>
        </p:nvSpPr>
        <p:spPr>
          <a:xfrm>
            <a:off x="4402634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/>
          <p:cNvSpPr/>
          <p:nvPr/>
        </p:nvSpPr>
        <p:spPr>
          <a:xfrm>
            <a:off x="47836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/>
          <p:cNvSpPr/>
          <p:nvPr/>
        </p:nvSpPr>
        <p:spPr>
          <a:xfrm>
            <a:off x="4783634" y="46703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/>
          <p:cNvSpPr/>
          <p:nvPr/>
        </p:nvSpPr>
        <p:spPr>
          <a:xfrm>
            <a:off x="51054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/>
          <p:cNvSpPr/>
          <p:nvPr/>
        </p:nvSpPr>
        <p:spPr>
          <a:xfrm>
            <a:off x="51054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/>
          <p:cNvSpPr/>
          <p:nvPr/>
        </p:nvSpPr>
        <p:spPr>
          <a:xfrm>
            <a:off x="51054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/>
          <p:cNvSpPr/>
          <p:nvPr/>
        </p:nvSpPr>
        <p:spPr>
          <a:xfrm>
            <a:off x="54864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/>
          <p:cNvSpPr/>
          <p:nvPr/>
        </p:nvSpPr>
        <p:spPr>
          <a:xfrm>
            <a:off x="5469434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/>
          <p:cNvSpPr/>
          <p:nvPr/>
        </p:nvSpPr>
        <p:spPr>
          <a:xfrm>
            <a:off x="5867401" y="47244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0" name="Oval 139"/>
          <p:cNvSpPr/>
          <p:nvPr/>
        </p:nvSpPr>
        <p:spPr>
          <a:xfrm>
            <a:off x="58674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1" name="Oval 140"/>
          <p:cNvSpPr/>
          <p:nvPr/>
        </p:nvSpPr>
        <p:spPr>
          <a:xfrm>
            <a:off x="58504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/>
          <p:cNvSpPr/>
          <p:nvPr/>
        </p:nvSpPr>
        <p:spPr>
          <a:xfrm>
            <a:off x="62484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6231434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6612434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66124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6934201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/>
          <p:cNvSpPr/>
          <p:nvPr/>
        </p:nvSpPr>
        <p:spPr>
          <a:xfrm>
            <a:off x="6934201" y="42131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7315201" y="41910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7315201" y="46703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315201" y="31242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315201" y="2612973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2" name="Oval 151"/>
          <p:cNvSpPr/>
          <p:nvPr/>
        </p:nvSpPr>
        <p:spPr>
          <a:xfrm>
            <a:off x="7679234" y="25908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3" name="Oval 152"/>
          <p:cNvSpPr/>
          <p:nvPr/>
        </p:nvSpPr>
        <p:spPr>
          <a:xfrm>
            <a:off x="7679234" y="3657601"/>
            <a:ext cx="474167" cy="663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261936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Interactive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3200" dirty="0"/>
              <a:t>If I am determined to cheat you, the only way I could do this would be to guess your selection in advance.</a:t>
            </a:r>
          </a:p>
          <a:p>
            <a:endParaRPr lang="en-US" sz="2400" dirty="0"/>
          </a:p>
          <a:p>
            <a:r>
              <a:rPr lang="en-US" sz="3200" dirty="0"/>
              <a:t>My probability of success:  1 in 1267650600228229401496703205376 </a:t>
            </a:r>
            <a:r>
              <a:rPr lang="en-US" sz="3200" dirty="0">
                <a:sym typeface="Symbol"/>
              </a:rPr>
              <a:t> 10</a:t>
            </a:r>
            <a:r>
              <a:rPr lang="en-US" sz="3200" baseline="30000" dirty="0">
                <a:sym typeface="Symbol"/>
              </a:rPr>
              <a:t>30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5496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r>
              <a:rPr lang="en-US" sz="3200" dirty="0"/>
              <a:t>Even if very few voters each “spoil” a single ballot, very high integrity is assured.</a:t>
            </a:r>
          </a:p>
          <a:p>
            <a:endParaRPr lang="en-US" sz="1200" dirty="0"/>
          </a:p>
          <a:p>
            <a:r>
              <a:rPr lang="en-US" sz="3200" dirty="0"/>
              <a:t>If 100 voters in a national election each spoil a single ballot, a malicious system would be unlikely to be able to alter even 1% of the votes without detection.</a:t>
            </a:r>
          </a:p>
        </p:txBody>
      </p:sp>
    </p:spTree>
    <p:extLst>
      <p:ext uri="{BB962C8B-B14F-4D97-AF65-F5344CB8AC3E}">
        <p14:creationId xmlns:p14="http://schemas.microsoft.com/office/powerpoint/2010/main" val="25951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Confidentiality of votes is not merely a right that voters can choose to exercise.</a:t>
            </a:r>
          </a:p>
          <a:p>
            <a:r>
              <a:rPr lang="en-US" sz="3600" dirty="0"/>
              <a:t>Confidentiality is an obligation that must be imposed on </a:t>
            </a:r>
            <a:r>
              <a:rPr lang="en-US" sz="3600" i="1" dirty="0"/>
              <a:t>all</a:t>
            </a:r>
            <a:r>
              <a:rPr lang="en-US" sz="3600" dirty="0"/>
              <a:t> votes.</a:t>
            </a:r>
          </a:p>
        </p:txBody>
      </p:sp>
    </p:spTree>
    <p:extLst>
      <p:ext uri="{BB962C8B-B14F-4D97-AF65-F5344CB8AC3E}">
        <p14:creationId xmlns:p14="http://schemas.microsoft.com/office/powerpoint/2010/main" val="17145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Devices </a:t>
            </a:r>
            <a:r>
              <a:rPr lang="en-US" sz="3200" i="1" dirty="0"/>
              <a:t>don’t</a:t>
            </a:r>
            <a:r>
              <a:rPr lang="en-US" sz="3200" dirty="0"/>
              <a:t> need to have secret keys!</a:t>
            </a:r>
          </a:p>
          <a:p>
            <a:endParaRPr lang="en-US" sz="2400" dirty="0"/>
          </a:p>
          <a:p>
            <a:r>
              <a:rPr lang="en-US" sz="3200" dirty="0"/>
              <a:t>They need to be able to </a:t>
            </a:r>
            <a:r>
              <a:rPr lang="en-US" sz="3200" i="1" dirty="0"/>
              <a:t>encrypt</a:t>
            </a:r>
            <a:r>
              <a:rPr lang="en-US" sz="3200" dirty="0"/>
              <a:t>, but they needn’t be able to </a:t>
            </a:r>
            <a:r>
              <a:rPr lang="en-US" sz="3200" i="1" dirty="0"/>
              <a:t>decrypt.</a:t>
            </a:r>
          </a:p>
        </p:txBody>
      </p:sp>
    </p:spTree>
    <p:extLst>
      <p:ext uri="{BB962C8B-B14F-4D97-AF65-F5344CB8AC3E}">
        <p14:creationId xmlns:p14="http://schemas.microsoft.com/office/powerpoint/2010/main" val="1817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Ballot encryption </a:t>
            </a:r>
            <a:r>
              <a:rPr lang="en-US" sz="3200" i="1" dirty="0"/>
              <a:t>must</a:t>
            </a:r>
            <a:r>
              <a:rPr lang="en-US" sz="3200" dirty="0"/>
              <a:t> be “randomized”.</a:t>
            </a:r>
          </a:p>
          <a:p>
            <a:endParaRPr lang="en-US" sz="2400" dirty="0"/>
          </a:p>
          <a:p>
            <a:r>
              <a:rPr lang="en-US" sz="3200" dirty="0"/>
              <a:t>Identical ballots should </a:t>
            </a:r>
            <a:r>
              <a:rPr lang="en-US" sz="3200" i="1" dirty="0"/>
              <a:t>not</a:t>
            </a:r>
            <a:r>
              <a:rPr lang="en-US" sz="3200" dirty="0"/>
              <a:t> have identical encryptions.</a:t>
            </a:r>
          </a:p>
        </p:txBody>
      </p:sp>
    </p:spTree>
    <p:extLst>
      <p:ext uri="{BB962C8B-B14F-4D97-AF65-F5344CB8AC3E}">
        <p14:creationId xmlns:p14="http://schemas.microsoft.com/office/powerpoint/2010/main" val="23081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 descr="C:\Users\benaloh\AppData\Local\Microsoft\Windows\Temporary Internet Files\Content.IE5\VDOF00FD\MC9003392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16" y="4267202"/>
            <a:ext cx="9070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enaloh\AppData\Local\Microsoft\Windows\Temporary Internet Files\Content.IE5\KO1HDFW6\MC90043480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4" y="2286001"/>
            <a:ext cx="914287" cy="9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7048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41564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7" grpId="0"/>
      <p:bldP spid="18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enaloh\AppData\Local\Microsoft\Windows\Temporary Internet Files\Content.IE5\KO1HDFW6\MC90043480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4" y="2286001"/>
            <a:ext cx="914287" cy="9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3698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400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</p:spTree>
    <p:extLst>
      <p:ext uri="{BB962C8B-B14F-4D97-AF65-F5344CB8AC3E}">
        <p14:creationId xmlns:p14="http://schemas.microsoft.com/office/powerpoint/2010/main" val="38515009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43" name="Picture 3" descr="C:\Users\benaloh\AppData\Local\Microsoft\Windows\Temporary Internet Files\Content.IE5\KO1HDFW6\MC9004413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230921</a:t>
            </a:r>
          </a:p>
          <a:p>
            <a:r>
              <a:rPr lang="en-US" sz="1800" b="1" dirty="0">
                <a:latin typeface="+mj-lt"/>
              </a:rPr>
              <a:t>967332</a:t>
            </a:r>
          </a:p>
          <a:p>
            <a:r>
              <a:rPr lang="en-US" sz="1800" b="1" dirty="0">
                <a:latin typeface="+mj-lt"/>
              </a:rPr>
              <a:t>736118</a:t>
            </a:r>
          </a:p>
        </p:txBody>
      </p:sp>
    </p:spTree>
    <p:extLst>
      <p:ext uri="{BB962C8B-B14F-4D97-AF65-F5344CB8AC3E}">
        <p14:creationId xmlns:p14="http://schemas.microsoft.com/office/powerpoint/2010/main" val="198323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Traditional Voting Methods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r>
              <a:rPr lang="en-US" dirty="0">
                <a:latin typeface="+mj-lt"/>
              </a:rPr>
              <a:t>Hand-Counted Paper</a:t>
            </a:r>
          </a:p>
          <a:p>
            <a:r>
              <a:rPr lang="en-US" dirty="0">
                <a:latin typeface="+mj-lt"/>
              </a:rPr>
              <a:t>Punch Cards</a:t>
            </a:r>
          </a:p>
          <a:p>
            <a:r>
              <a:rPr lang="en-US" dirty="0">
                <a:latin typeface="+mj-lt"/>
              </a:rPr>
              <a:t>Lever Machines</a:t>
            </a:r>
          </a:p>
          <a:p>
            <a:r>
              <a:rPr lang="en-US" dirty="0">
                <a:latin typeface="+mj-lt"/>
              </a:rPr>
              <a:t>Optical Scan Ballots</a:t>
            </a:r>
          </a:p>
          <a:p>
            <a:r>
              <a:rPr lang="en-US" dirty="0">
                <a:latin typeface="+mj-lt"/>
              </a:rPr>
              <a:t>Electronic Voting Machines</a:t>
            </a:r>
          </a:p>
          <a:p>
            <a:r>
              <a:rPr lang="en-US" dirty="0">
                <a:latin typeface="+mj-lt"/>
              </a:rPr>
              <a:t>Touch-Screen Terminals</a:t>
            </a:r>
          </a:p>
          <a:p>
            <a:r>
              <a:rPr lang="en-US" dirty="0">
                <a:latin typeface="+mj-lt"/>
              </a:rPr>
              <a:t>Various Hybrids</a:t>
            </a:r>
          </a:p>
        </p:txBody>
      </p:sp>
    </p:spTree>
    <p:extLst>
      <p:ext uri="{BB962C8B-B14F-4D97-AF65-F5344CB8AC3E}">
        <p14:creationId xmlns:p14="http://schemas.microsoft.com/office/powerpoint/2010/main" val="2926464691"/>
      </p:ext>
    </p:ext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230921</a:t>
            </a:r>
          </a:p>
          <a:p>
            <a:r>
              <a:rPr lang="en-US" sz="1800" b="1" dirty="0">
                <a:latin typeface="+mj-lt"/>
              </a:rPr>
              <a:t>967332</a:t>
            </a:r>
          </a:p>
          <a:p>
            <a:r>
              <a:rPr lang="en-US" sz="1800" b="1" dirty="0">
                <a:latin typeface="+mj-lt"/>
              </a:rPr>
              <a:t>736118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8QZ4TY2B7</a:t>
            </a:r>
          </a:p>
        </p:txBody>
      </p:sp>
    </p:spTree>
    <p:extLst>
      <p:ext uri="{BB962C8B-B14F-4D97-AF65-F5344CB8AC3E}">
        <p14:creationId xmlns:p14="http://schemas.microsoft.com/office/powerpoint/2010/main" val="235027852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667324</a:t>
            </a:r>
          </a:p>
          <a:p>
            <a:r>
              <a:rPr lang="en-US" sz="1800" b="1" dirty="0">
                <a:latin typeface="+mj-lt"/>
              </a:rPr>
              <a:t>048573</a:t>
            </a:r>
          </a:p>
          <a:p>
            <a:r>
              <a:rPr lang="en-US" sz="1800" b="1" dirty="0">
                <a:latin typeface="+mj-lt"/>
              </a:rPr>
              <a:t>586935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</p:spTree>
    <p:extLst>
      <p:ext uri="{BB962C8B-B14F-4D97-AF65-F5344CB8AC3E}">
        <p14:creationId xmlns:p14="http://schemas.microsoft.com/office/powerpoint/2010/main" val="29556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Encryption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3124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libri"/>
              </a:rPr>
              <a:t>Ballot</a:t>
            </a:r>
          </a:p>
          <a:p>
            <a:pPr lvl="0" algn="ctr"/>
            <a:r>
              <a:rPr lang="en-US" sz="4400" dirty="0" err="1">
                <a:solidFill>
                  <a:prstClr val="black"/>
                </a:solidFill>
                <a:latin typeface="Calibri"/>
              </a:rPr>
              <a:t>Encryptor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2564131" y="432435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own Arrow 8"/>
          <p:cNvSpPr/>
          <p:nvPr/>
        </p:nvSpPr>
        <p:spPr>
          <a:xfrm>
            <a:off x="4415789" y="3200400"/>
            <a:ext cx="308611" cy="304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ight Arrow 9"/>
          <p:cNvSpPr/>
          <p:nvPr/>
        </p:nvSpPr>
        <p:spPr>
          <a:xfrm>
            <a:off x="6362701" y="4343401"/>
            <a:ext cx="342900" cy="342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075104" y="25451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Raw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9507" y="2514600"/>
            <a:ext cx="2759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Encrypted</a:t>
            </a:r>
          </a:p>
          <a:p>
            <a:pPr algn="ctr"/>
            <a:r>
              <a:rPr lang="en-US" sz="4800" b="1" dirty="0">
                <a:latin typeface="+mj-lt"/>
              </a:rPr>
              <a:t>Ballot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199" y="1676400"/>
            <a:ext cx="2326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Random</a:t>
            </a:r>
          </a:p>
          <a:p>
            <a:pPr algn="ctr"/>
            <a:r>
              <a:rPr lang="en-US" sz="4800" b="1" dirty="0">
                <a:latin typeface="+mj-lt"/>
              </a:rPr>
              <a:t>Value</a:t>
            </a:r>
          </a:p>
        </p:txBody>
      </p:sp>
      <p:sp>
        <p:nvSpPr>
          <p:cNvPr id="3" name="Rectangle 2"/>
          <p:cNvSpPr/>
          <p:nvPr/>
        </p:nvSpPr>
        <p:spPr>
          <a:xfrm rot="614537">
            <a:off x="729978" y="4257903"/>
            <a:ext cx="1667508" cy="64633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Adams</a:t>
            </a:r>
          </a:p>
        </p:txBody>
      </p:sp>
      <p:sp>
        <p:nvSpPr>
          <p:cNvPr id="4" name="TextBox 3"/>
          <p:cNvSpPr txBox="1"/>
          <p:nvPr/>
        </p:nvSpPr>
        <p:spPr>
          <a:xfrm rot="20817235">
            <a:off x="4664771" y="2221775"/>
            <a:ext cx="886781" cy="923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667324</a:t>
            </a:r>
          </a:p>
          <a:p>
            <a:r>
              <a:rPr lang="en-US" sz="1800" b="1" dirty="0">
                <a:latin typeface="+mj-lt"/>
              </a:rPr>
              <a:t>048573</a:t>
            </a:r>
          </a:p>
          <a:p>
            <a:r>
              <a:rPr lang="en-US" sz="1800" b="1" dirty="0">
                <a:latin typeface="+mj-lt"/>
              </a:rPr>
              <a:t>586935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5801" y="4363133"/>
            <a:ext cx="1425390" cy="3693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itchFamily="49" charset="0"/>
                <a:cs typeface="Courier New" pitchFamily="49" charset="0"/>
              </a:rPr>
              <a:t>GX39M6P4Y</a:t>
            </a:r>
          </a:p>
        </p:txBody>
      </p:sp>
      <p:pic>
        <p:nvPicPr>
          <p:cNvPr id="13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1"/>
            <a:ext cx="950976" cy="7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3760" y="214080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</a:rPr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4267200" y="1752600"/>
            <a:ext cx="3276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047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5444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117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8207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02112"/>
            <a:ext cx="453083" cy="3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696200" y="2724151"/>
            <a:ext cx="609600" cy="1466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06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Tally Proof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err="1"/>
              <a:t>Anonymized</a:t>
            </a:r>
            <a:r>
              <a:rPr lang="en-US" sz="3600" dirty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        </a:t>
            </a:r>
            <a:r>
              <a:rPr lang="en-US" sz="3600" dirty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/>
              <a:t>Ballotless</a:t>
            </a:r>
            <a:r>
              <a:rPr lang="en-US" sz="3600" dirty="0"/>
              <a:t> Tallying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solidFill>
                  <a:schemeClr val="accent2"/>
                </a:solidFill>
              </a:rPr>
              <a:t>        (</a:t>
            </a:r>
            <a:r>
              <a:rPr lang="en-US" sz="3600" dirty="0" err="1">
                <a:solidFill>
                  <a:schemeClr val="accent2"/>
                </a:solidFill>
              </a:rPr>
              <a:t>Homomorphic</a:t>
            </a:r>
            <a:r>
              <a:rPr lang="en-US" sz="3600" dirty="0">
                <a:solidFill>
                  <a:schemeClr val="accent2"/>
                </a:solidFill>
              </a:rPr>
              <a:t> Encryption)</a:t>
            </a:r>
          </a:p>
        </p:txBody>
      </p:sp>
    </p:spTree>
    <p:extLst>
      <p:ext uri="{BB962C8B-B14F-4D97-AF65-F5344CB8AC3E}">
        <p14:creationId xmlns:p14="http://schemas.microsoft.com/office/powerpoint/2010/main" val="134146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077" y="2427922"/>
            <a:ext cx="3139123" cy="32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46304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Anonymized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Ballots</a:t>
            </a:r>
          </a:p>
        </p:txBody>
      </p:sp>
    </p:spTree>
    <p:extLst>
      <p:ext uri="{BB962C8B-B14F-4D97-AF65-F5344CB8AC3E}">
        <p14:creationId xmlns:p14="http://schemas.microsoft.com/office/powerpoint/2010/main" val="3428243465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85800" y="125730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Ballotless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Tallying</a:t>
            </a:r>
          </a:p>
        </p:txBody>
      </p:sp>
      <p:pic>
        <p:nvPicPr>
          <p:cNvPr id="6" name="Picture 5" descr="voting_machine_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270467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Static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pPr marL="0" indent="0">
              <a:buNone/>
            </a:pPr>
            <a:r>
              <a:rPr lang="en-US" sz="3200" dirty="0"/>
              <a:t>The only thing you do with encrypted data</a:t>
            </a:r>
          </a:p>
          <a:p>
            <a:pPr marL="0" indent="0" algn="ctr"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VRSF5JQWZ</a:t>
            </a:r>
          </a:p>
          <a:p>
            <a:pPr marL="0" indent="0">
              <a:buNone/>
            </a:pPr>
            <a:r>
              <a:rPr lang="en-US" sz="3200" dirty="0"/>
              <a:t>is decrypt it.</a:t>
            </a:r>
          </a:p>
        </p:txBody>
      </p:sp>
    </p:spTree>
    <p:extLst>
      <p:ext uri="{BB962C8B-B14F-4D97-AF65-F5344CB8AC3E}">
        <p14:creationId xmlns:p14="http://schemas.microsoft.com/office/powerpoint/2010/main" val="7259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on Encrypted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Some modern encryption methods allows useful computation on encrypted data.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 fontAlgn="t">
              <a:buNone/>
            </a:pPr>
            <a:r>
              <a:rPr lang="en-US" sz="3200" b="1" dirty="0"/>
              <a:t>VRSF5JQWZ</a:t>
            </a:r>
            <a:r>
              <a:rPr lang="en-US" sz="3200" dirty="0"/>
              <a:t>        </a:t>
            </a:r>
            <a:r>
              <a:rPr lang="en-US" sz="3200" b="1" dirty="0"/>
              <a:t>MW5B2VA7Y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encryption functions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 </a:t>
            </a:r>
            <a:r>
              <a:rPr lang="en-US" sz="3600" dirty="0">
                <a:sym typeface="Symbol"/>
              </a:rPr>
              <a:t>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 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87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Vulnerabilities and Trust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endParaRPr lang="en-US" sz="800" i="1" dirty="0">
              <a:latin typeface="+mj-lt"/>
            </a:endParaRPr>
          </a:p>
          <a:p>
            <a:pPr marL="0" indent="0">
              <a:buNone/>
            </a:pPr>
            <a:r>
              <a:rPr lang="en-US" sz="3000" b="1" i="1" dirty="0">
                <a:latin typeface="+mj-lt"/>
              </a:rPr>
              <a:t>All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of these systems have substantial vulnerabilities.</a:t>
            </a:r>
          </a:p>
          <a:p>
            <a:endParaRPr lang="en-US" sz="1200" i="1" dirty="0">
              <a:latin typeface="+mj-lt"/>
            </a:endParaRPr>
          </a:p>
          <a:p>
            <a:pPr marL="0" indent="0">
              <a:buNone/>
            </a:pPr>
            <a:r>
              <a:rPr lang="en-US" sz="3000" b="1" i="1" dirty="0">
                <a:latin typeface="+mj-lt"/>
              </a:rPr>
              <a:t>All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of these systems require trust in the honesty and expertise of election officials (and usually the equipment vendors as well).</a:t>
            </a:r>
          </a:p>
          <a:p>
            <a:endParaRPr lang="en-US" sz="800" dirty="0">
              <a:latin typeface="+mj-lt"/>
            </a:endParaRPr>
          </a:p>
          <a:p>
            <a:pPr algn="ctr">
              <a:buFontTx/>
              <a:buNone/>
            </a:pPr>
            <a:r>
              <a:rPr lang="en-US" sz="4800" i="1" dirty="0">
                <a:latin typeface="+mj-lt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2027708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also construct other encryption functions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 </a:t>
            </a:r>
            <a:r>
              <a:rPr lang="en-US" sz="3600" dirty="0">
                <a:sym typeface="Symbol"/>
              </a:rPr>
              <a:t>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 +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691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How do Humans Encrypt?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If voters encrypt their votes with devices of their own choosing, they are subject to coercion and compromise.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If voters encrypt their votes on “official” devices, how can they trust that their intentions have been properly captured?</a:t>
            </a:r>
          </a:p>
        </p:txBody>
      </p:sp>
    </p:spTree>
    <p:extLst>
      <p:ext uri="{BB962C8B-B14F-4D97-AF65-F5344CB8AC3E}">
        <p14:creationId xmlns:p14="http://schemas.microsoft.com/office/powerpoint/2010/main" val="41036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Human </a:t>
            </a:r>
            <a:r>
              <a:rPr lang="en-US" dirty="0" err="1"/>
              <a:t>Encryptor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1">
              <a:buNone/>
            </a:pPr>
            <a:r>
              <a:rPr lang="en-US" sz="3600" dirty="0">
                <a:latin typeface="+mj-lt"/>
              </a:rPr>
              <a:t>We need to find ways to engage humans in an </a:t>
            </a:r>
            <a:r>
              <a:rPr lang="en-US" sz="3600" i="1" dirty="0">
                <a:latin typeface="+mj-lt"/>
              </a:rPr>
              <a:t>interactive proof </a:t>
            </a:r>
            <a:r>
              <a:rPr lang="en-US" sz="3600" dirty="0">
                <a:latin typeface="+mj-lt"/>
              </a:rPr>
              <a:t>process to ensure that their intentions are accurately reflected in encrypted ballots cast on their behalf.</a:t>
            </a:r>
          </a:p>
        </p:txBody>
      </p:sp>
    </p:spTree>
    <p:extLst>
      <p:ext uri="{BB962C8B-B14F-4D97-AF65-F5344CB8AC3E}">
        <p14:creationId xmlns:p14="http://schemas.microsoft.com/office/powerpoint/2010/main" val="181512978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4694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1712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</p:spTree>
    <p:extLst>
      <p:ext uri="{BB962C8B-B14F-4D97-AF65-F5344CB8AC3E}">
        <p14:creationId xmlns:p14="http://schemas.microsoft.com/office/powerpoint/2010/main" val="288477960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48" y="5316990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Voter challenge:  “Decrypt column number 5.”</a:t>
            </a:r>
          </a:p>
        </p:txBody>
      </p:sp>
    </p:spTree>
    <p:extLst>
      <p:ext uri="{BB962C8B-B14F-4D97-AF65-F5344CB8AC3E}">
        <p14:creationId xmlns:p14="http://schemas.microsoft.com/office/powerpoint/2010/main" val="307198027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616" y="4866665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Device commitment to voter:  “You’re candidate’s number is 863.”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948" y="5316990"/>
            <a:ext cx="8372723" cy="44627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sz="2300" dirty="0">
                <a:latin typeface="+mj-lt"/>
              </a:rPr>
              <a:t>Voter challenge:  “Decrypt column number 5.”</a:t>
            </a:r>
          </a:p>
        </p:txBody>
      </p:sp>
    </p:spTree>
    <p:extLst>
      <p:ext uri="{BB962C8B-B14F-4D97-AF65-F5344CB8AC3E}">
        <p14:creationId xmlns:p14="http://schemas.microsoft.com/office/powerpoint/2010/main" val="96381927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MarkPledge</a:t>
            </a:r>
            <a:r>
              <a:rPr lang="en-US" dirty="0"/>
              <a:t>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308623"/>
          <a:ext cx="8229600" cy="240031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Alice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367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248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792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015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Bob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523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916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504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129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077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476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947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Carol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285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668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049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859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308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156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422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David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863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+mj-lt"/>
                        </a:rPr>
                        <a:t>Eve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264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740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317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832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399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441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946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40048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107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81848254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Bob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Eve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Carol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Alice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+mj-lt"/>
                        </a:rPr>
                        <a:t>X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itchFamily="34" charset="0"/>
                          <a:cs typeface="Arial" pitchFamily="34" charset="0"/>
                        </a:rPr>
                        <a:t>David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922986"/>
      </p:ext>
    </p:extLst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Prêt à Voter Ballot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930400" y="2343151"/>
          <a:ext cx="5219702" cy="31292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828800"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+mj-lt"/>
                        </a:rPr>
                        <a:t>X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1" marB="34291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17320508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356621"/>
      </p:ext>
    </p:extLst>
  </p:cSld>
  <p:clrMapOvr>
    <a:masterClrMapping/>
  </p:clrMapOvr>
  <p:transition spd="med">
    <p:wip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356314130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297616041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</p:spTree>
    <p:extLst>
      <p:ext uri="{BB962C8B-B14F-4D97-AF65-F5344CB8AC3E}">
        <p14:creationId xmlns:p14="http://schemas.microsoft.com/office/powerpoint/2010/main" val="130536345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89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2846568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0139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7" name="Oval 6"/>
          <p:cNvSpPr/>
          <p:nvPr/>
        </p:nvSpPr>
        <p:spPr>
          <a:xfrm>
            <a:off x="5026503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827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9" name="Oval 8"/>
          <p:cNvSpPr/>
          <p:nvPr/>
        </p:nvSpPr>
        <p:spPr>
          <a:xfrm>
            <a:off x="4846320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26895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94668" y="2724813"/>
            <a:ext cx="3816627" cy="2922105"/>
          </a:xfrm>
          <a:prstGeom prst="rect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739553" y="2610513"/>
            <a:ext cx="3816627" cy="2922105"/>
          </a:xfrm>
          <a:prstGeom prst="rect">
            <a:avLst/>
          </a:prstGeom>
          <a:solidFill>
            <a:srgbClr val="FDFD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X – Alice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Y – Bob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 err="1"/>
              <a:t>PunchScan</a:t>
            </a:r>
            <a:r>
              <a:rPr lang="en-US" dirty="0"/>
              <a:t> Ballot</a:t>
            </a:r>
          </a:p>
        </p:txBody>
      </p:sp>
      <p:sp>
        <p:nvSpPr>
          <p:cNvPr id="6" name="Oval 5"/>
          <p:cNvSpPr/>
          <p:nvPr/>
        </p:nvSpPr>
        <p:spPr>
          <a:xfrm>
            <a:off x="1463125" y="4149091"/>
            <a:ext cx="9144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305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27439" y="4149091"/>
            <a:ext cx="9144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301" y="26820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10" name="Oval 9"/>
          <p:cNvSpPr/>
          <p:nvPr/>
        </p:nvSpPr>
        <p:spPr>
          <a:xfrm>
            <a:off x="5760721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2564" y="2796378"/>
            <a:ext cx="651132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>
                <a:latin typeface="+mj-lt"/>
              </a:rPr>
              <a:t>#001</a:t>
            </a:r>
          </a:p>
        </p:txBody>
      </p:sp>
      <p:sp>
        <p:nvSpPr>
          <p:cNvPr id="13" name="Oval 12"/>
          <p:cNvSpPr/>
          <p:nvPr/>
        </p:nvSpPr>
        <p:spPr>
          <a:xfrm>
            <a:off x="7225035" y="4149091"/>
            <a:ext cx="914400" cy="685800"/>
          </a:xfrm>
          <a:prstGeom prst="ellipse">
            <a:avLst/>
          </a:prstGeom>
          <a:solidFill>
            <a:srgbClr val="96F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7042155" y="4011931"/>
            <a:ext cx="1280160" cy="960120"/>
          </a:xfrm>
          <a:prstGeom prst="ellipse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11297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/>
              <a:t>Scantegrity</a:t>
            </a:r>
            <a:endParaRPr lang="en-US" dirty="0"/>
          </a:p>
        </p:txBody>
      </p:sp>
      <p:pic>
        <p:nvPicPr>
          <p:cNvPr id="1026" name="Picture 2" descr="File:Scantegrity II Ball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2360034"/>
            <a:ext cx="5821276" cy="337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80494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Voter can use “any” device to make selections (touch-screen DRE, </a:t>
            </a:r>
            <a:r>
              <a:rPr lang="en-US" sz="3600" dirty="0" err="1">
                <a:latin typeface="+mj-lt"/>
              </a:rPr>
              <a:t>OpScan</a:t>
            </a:r>
            <a:r>
              <a:rPr lang="en-US" sz="3600" dirty="0">
                <a:latin typeface="+mj-lt"/>
              </a:rPr>
              <a:t>, etc.)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After selections are made, voter receives an encrypted receipt of the ballot.</a:t>
            </a:r>
          </a:p>
        </p:txBody>
      </p:sp>
    </p:spTree>
    <p:extLst>
      <p:ext uri="{BB962C8B-B14F-4D97-AF65-F5344CB8AC3E}">
        <p14:creationId xmlns:p14="http://schemas.microsoft.com/office/powerpoint/2010/main" val="36474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3600" dirty="0"/>
              <a:t>Voter choice:  Cast or Spoil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11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60522" y="3834766"/>
            <a:ext cx="1606265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/>
              <a:t>Encrypted Vote</a:t>
            </a:r>
          </a:p>
        </p:txBody>
      </p:sp>
    </p:spTree>
    <p:extLst>
      <p:ext uri="{BB962C8B-B14F-4D97-AF65-F5344CB8AC3E}">
        <p14:creationId xmlns:p14="http://schemas.microsoft.com/office/powerpoint/2010/main" val="21255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7200" dirty="0"/>
              <a:t>Verifiable Elections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21,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2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21920"/>
      </p:ext>
    </p:extLst>
  </p:cSld>
  <p:clrMapOvr>
    <a:masterClrMapping/>
  </p:clrMapOvr>
  <p:transition advClick="0" advTm="1100"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>
              <a:buNone/>
            </a:pPr>
            <a:r>
              <a:rPr lang="en-US" sz="3600" u="sng" dirty="0"/>
              <a:t>Cast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pic>
        <p:nvPicPr>
          <p:cNvPr id="7" name="Picture 2" descr="j026010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680" y="3728206"/>
            <a:ext cx="3773595" cy="19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9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60522" y="3834766"/>
            <a:ext cx="1606265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sz="1800" dirty="0"/>
              <a:t>Encrypted Vote</a:t>
            </a:r>
          </a:p>
        </p:txBody>
      </p:sp>
    </p:spTree>
    <p:extLst>
      <p:ext uri="{BB962C8B-B14F-4D97-AF65-F5344CB8AC3E}">
        <p14:creationId xmlns:p14="http://schemas.microsoft.com/office/powerpoint/2010/main" val="20933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naloh\AppData\Local\Microsoft\Windows\Temporary Internet Files\Content.IE5\ZICWYC0U\MCj0431536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09462">
            <a:off x="3329682" y="2351532"/>
            <a:ext cx="2286521" cy="16863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>
              <a:buNone/>
            </a:pPr>
            <a:r>
              <a:rPr lang="en-US" sz="3600" u="sng" dirty="0"/>
              <a:t>Spoil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3361056" y="2600325"/>
            <a:ext cx="1828800" cy="1371600"/>
            <a:chOff x="2720975" y="2324100"/>
            <a:chExt cx="1828800" cy="1828800"/>
          </a:xfrm>
        </p:grpSpPr>
        <p:pic>
          <p:nvPicPr>
            <p:cNvPr id="8" name="Picture 3" descr="C:\Users\benaloh\AppData\Local\Microsoft\Windows\Temporary Internet Files\Content.IE5\A0W98ILJ\MCj0431587000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720975" y="23241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872740" y="2689860"/>
              <a:ext cx="15696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734922031382</a:t>
              </a:r>
            </a:p>
          </p:txBody>
        </p:sp>
      </p:grpSp>
      <p:pic>
        <p:nvPicPr>
          <p:cNvPr id="2052" name="Picture 4" descr="C:\Users\benaloh\AppData\Local\Microsoft\Windows\Temporary Internet Files\Content.IE5\CEUDYJIA\MCj043160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367" y="2428637"/>
            <a:ext cx="1828800" cy="1371600"/>
          </a:xfrm>
          <a:prstGeom prst="rect">
            <a:avLst/>
          </a:prstGeom>
          <a:noFill/>
        </p:spPr>
      </p:pic>
      <p:grpSp>
        <p:nvGrpSpPr>
          <p:cNvPr id="4" name="Group 18"/>
          <p:cNvGrpSpPr/>
          <p:nvPr/>
        </p:nvGrpSpPr>
        <p:grpSpPr>
          <a:xfrm>
            <a:off x="4488180" y="2486025"/>
            <a:ext cx="3284219" cy="923330"/>
            <a:chOff x="4488180" y="2171700"/>
            <a:chExt cx="3284220" cy="1231107"/>
          </a:xfrm>
        </p:grpSpPr>
        <p:sp>
          <p:nvSpPr>
            <p:cNvPr id="12" name="Rounded Rectangle 11"/>
            <p:cNvSpPr/>
            <p:nvPr/>
          </p:nvSpPr>
          <p:spPr>
            <a:xfrm>
              <a:off x="6080760" y="2202180"/>
              <a:ext cx="1691640" cy="1188720"/>
            </a:xfrm>
            <a:prstGeom prst="roundRect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488180" y="2209800"/>
              <a:ext cx="1699260" cy="45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95800" y="3230880"/>
              <a:ext cx="174498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87440" y="2171700"/>
              <a:ext cx="1488613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Vote for </a:t>
              </a:r>
              <a:r>
                <a:rPr lang="en-US" sz="1800" b="1" dirty="0">
                  <a:solidFill>
                    <a:schemeClr val="accent2"/>
                  </a:solidFill>
                </a:rPr>
                <a:t>Alice</a:t>
              </a:r>
            </a:p>
            <a:p>
              <a:r>
                <a:rPr lang="en-US" sz="1800" dirty="0"/>
                <a:t>Random # is</a:t>
              </a:r>
            </a:p>
            <a:p>
              <a:r>
                <a:rPr lang="en-US" sz="1800" dirty="0"/>
                <a:t>28637582738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8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Voter-Initiated Auditing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When instantiated on an electronic voting device (DRE), it looks like Helios.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When instantiated on an optical scanner, you get </a:t>
            </a:r>
            <a:r>
              <a:rPr lang="en-US" sz="3600" dirty="0" err="1">
                <a:latin typeface="+mj-lt"/>
              </a:rPr>
              <a:t>VeriScan</a:t>
            </a:r>
            <a:r>
              <a:rPr lang="en-US" sz="3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625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  <p:pic>
        <p:nvPicPr>
          <p:cNvPr id="14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Bent Arrow 9"/>
          <p:cNvSpPr/>
          <p:nvPr/>
        </p:nvSpPr>
        <p:spPr>
          <a:xfrm rot="16200000" flipH="1" flipV="1">
            <a:off x="3143251" y="2990851"/>
            <a:ext cx="1028700" cy="1828800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32-Point Star 10"/>
          <p:cNvSpPr>
            <a:spLocks noChangeAspect="1"/>
          </p:cNvSpPr>
          <p:nvPr/>
        </p:nvSpPr>
        <p:spPr>
          <a:xfrm>
            <a:off x="2112605" y="2593695"/>
            <a:ext cx="2662595" cy="76708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Mathematical</a:t>
            </a:r>
          </a:p>
          <a:p>
            <a:pPr algn="ctr"/>
            <a:r>
              <a:rPr lang="en-US" sz="1600" dirty="0">
                <a:latin typeface="+mj-lt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9630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2057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9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7615"/>
      </p:ext>
    </p:extLst>
  </p:cSld>
  <p:clrMapOvr>
    <a:masterClrMapping/>
  </p:clrMapOvr>
  <p:transition advClick="0" advTm="1100"/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6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7180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9943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1947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297180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9943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19470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802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An unexpected benefit …</a:t>
            </a:r>
          </a:p>
        </p:txBody>
      </p:sp>
    </p:spTree>
    <p:extLst>
      <p:ext uri="{BB962C8B-B14F-4D97-AF65-F5344CB8AC3E}">
        <p14:creationId xmlns:p14="http://schemas.microsoft.com/office/powerpoint/2010/main" val="337795878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Ballots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Common practice is to release preliminaries tallies that exclude provisional ballots.</a:t>
            </a:r>
          </a:p>
          <a:p>
            <a:endParaRPr lang="en-US" sz="2400" dirty="0"/>
          </a:p>
          <a:p>
            <a:r>
              <a:rPr lang="en-US" sz="3200" dirty="0"/>
              <a:t>Provisional ballots that are </a:t>
            </a:r>
            <a:r>
              <a:rPr lang="en-US" sz="3200" dirty="0" err="1"/>
              <a:t>adjuciated</a:t>
            </a:r>
            <a:r>
              <a:rPr lang="en-US" sz="3200" dirty="0"/>
              <a:t> as proper are added to the tallies.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04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Ballot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r>
              <a:rPr lang="en-US" sz="3200" dirty="0"/>
              <a:t>Privacy is substantially diminished for provisional ballots.</a:t>
            </a:r>
          </a:p>
          <a:p>
            <a:endParaRPr lang="en-US" sz="1200" dirty="0"/>
          </a:p>
          <a:p>
            <a:r>
              <a:rPr lang="en-US" sz="3200" dirty="0"/>
              <a:t>End-to-end methods can restore this privacy by initially counting </a:t>
            </a:r>
            <a:r>
              <a:rPr lang="en-US" sz="3200" i="1" dirty="0"/>
              <a:t>all </a:t>
            </a:r>
            <a:r>
              <a:rPr lang="en-US" sz="3200" dirty="0"/>
              <a:t>provisional ballots and then selectively removing ballots that are subsequently deemed illegitimate.</a:t>
            </a:r>
          </a:p>
        </p:txBody>
      </p:sp>
    </p:spTree>
    <p:extLst>
      <p:ext uri="{BB962C8B-B14F-4D97-AF65-F5344CB8AC3E}">
        <p14:creationId xmlns:p14="http://schemas.microsoft.com/office/powerpoint/2010/main" val="38680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7" name="Picture 4" descr="C:\Users\benaloh\AppData\Local\Microsoft\Windows\Temporary Internet Files\Content.IE5\PQYGSYJE\MM90035467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564892"/>
            <a:ext cx="23469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02733"/>
      </p:ext>
    </p:extLst>
  </p:cSld>
  <p:clrMapOvr>
    <a:masterClrMapping/>
  </p:clrMapOvr>
  <p:transition/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802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802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Election Record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86000"/>
          <a:ext cx="4343400" cy="28651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Cast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  <a:endParaRPr lang="en-US" sz="19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1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endParaRPr lang="en-US" sz="19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34291" marB="3429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+</a:t>
                      </a:r>
                    </a:p>
                  </a:txBody>
                  <a:tcPr marT="34291" marB="3429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j-lt"/>
                        <a:cs typeface="Courier New" pitchFamily="49" charset="0"/>
                      </a:endParaRPr>
                    </a:p>
                  </a:txBody>
                  <a:tcPr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CM97JQX4D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2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+mj-lt"/>
                          <a:cs typeface="Courier New" pitchFamily="49" charset="0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91200" y="4542135"/>
          <a:ext cx="24384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029200" y="2286000"/>
          <a:ext cx="2743200" cy="17221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541">
                <a:tc>
                  <a:txBody>
                    <a:bodyPr/>
                    <a:lstStyle/>
                    <a:p>
                      <a:r>
                        <a:rPr lang="en-US" sz="1900" baseline="0" dirty="0">
                          <a:latin typeface="+mj-lt"/>
                        </a:rPr>
                        <a:t>Spoiled Ballots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36PWY4MMB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8QZ4TY2B7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GX39M6P4Y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  <a:cs typeface="Courier New" pitchFamily="49" charset="0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10" y="301224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33987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659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10" y="48029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enaloh\AppData\Local\Microsoft\Windows\Temporary Internet Files\Content.IE5\H1J1K36X\MC900383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50316"/>
            <a:ext cx="380391" cy="3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E2E-Verifiability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Strong public assurance of election integrity</a:t>
            </a:r>
          </a:p>
          <a:p>
            <a:endParaRPr lang="en-US" sz="2400" dirty="0"/>
          </a:p>
          <a:p>
            <a:r>
              <a:rPr lang="en-US" sz="3200" dirty="0"/>
              <a:t>Elimination of trust requirements</a:t>
            </a:r>
          </a:p>
          <a:p>
            <a:endParaRPr lang="en-US" sz="2400" dirty="0"/>
          </a:p>
          <a:p>
            <a:r>
              <a:rPr lang="en-US" sz="3200" dirty="0"/>
              <a:t>Certification relief</a:t>
            </a:r>
          </a:p>
        </p:txBody>
      </p:sp>
    </p:spTree>
    <p:extLst>
      <p:ext uri="{BB962C8B-B14F-4D97-AF65-F5344CB8AC3E}">
        <p14:creationId xmlns:p14="http://schemas.microsoft.com/office/powerpoint/2010/main" val="7038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Verifiable election systems can be built to look exactly like current systems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with one addition …</a:t>
            </a:r>
          </a:p>
        </p:txBody>
      </p:sp>
    </p:spTree>
    <p:extLst>
      <p:ext uri="{BB962C8B-B14F-4D97-AF65-F5344CB8AC3E}">
        <p14:creationId xmlns:p14="http://schemas.microsoft.com/office/powerpoint/2010/main" val="11738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Verifiable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4352149" y="2286000"/>
            <a:ext cx="3260449" cy="315468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+mj-lt"/>
              </a:rPr>
              <a:t>Precinct 37 – Machine 4</a:t>
            </a:r>
          </a:p>
          <a:p>
            <a:r>
              <a:rPr lang="en-US" sz="2000" dirty="0">
                <a:latin typeface="+mj-lt"/>
              </a:rPr>
              <a:t>Nov. 6, 2012  1:39PM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Vote receipt tag:</a:t>
            </a:r>
          </a:p>
          <a:p>
            <a:r>
              <a:rPr lang="en-US" dirty="0">
                <a:latin typeface="+mj-lt"/>
              </a:rPr>
              <a:t>7A34ZR9K4BX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***VOTE COMFIRMED***</a:t>
            </a:r>
          </a:p>
        </p:txBody>
      </p:sp>
      <p:pic>
        <p:nvPicPr>
          <p:cNvPr id="5" name="Picture 2" descr="http://www.petlinx.com/Images/hw-tmt88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1" y="4286727"/>
            <a:ext cx="1790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naloh\AppData\Local\Microsoft\Windows\Temporary Internet Files\Content.IE5\CEUDYJIA\MCj043160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291" y="3797093"/>
            <a:ext cx="18288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9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8859"/>
            <a:ext cx="8229600" cy="3504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Voters can …</a:t>
            </a:r>
          </a:p>
          <a:p>
            <a:r>
              <a:rPr lang="en-US" dirty="0"/>
              <a:t>Use receipts to check their results are properly recorded on a public web site.</a:t>
            </a:r>
          </a:p>
          <a:p>
            <a:r>
              <a:rPr lang="en-US" dirty="0"/>
              <a:t>Throw their receipts in the trash.</a:t>
            </a:r>
          </a:p>
          <a:p>
            <a:endParaRPr lang="en-US" sz="1200" dirty="0"/>
          </a:p>
          <a:p>
            <a:r>
              <a:rPr lang="en-US" dirty="0"/>
              <a:t>Write and use their own election verifiers.</a:t>
            </a:r>
          </a:p>
          <a:p>
            <a:r>
              <a:rPr lang="en-US" dirty="0"/>
              <a:t>Download applications from sources of their choice to verify the mathematical proof of the tally.</a:t>
            </a:r>
          </a:p>
          <a:p>
            <a:r>
              <a:rPr lang="en-US" dirty="0"/>
              <a:t>Believe verifications done by their political parties, LWV, ACLU, etc.</a:t>
            </a:r>
          </a:p>
          <a:p>
            <a:r>
              <a:rPr lang="en-US" dirty="0"/>
              <a:t>Accept the results without question.</a:t>
            </a:r>
          </a:p>
        </p:txBody>
      </p:sp>
    </p:spTree>
    <p:extLst>
      <p:ext uri="{BB962C8B-B14F-4D97-AF65-F5344CB8AC3E}">
        <p14:creationId xmlns:p14="http://schemas.microsoft.com/office/powerpoint/2010/main" val="37539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Deployments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Helios (</a:t>
            </a:r>
            <a:r>
              <a:rPr lang="en-US" dirty="0">
                <a:hlinkClick r:id="rId2"/>
              </a:rPr>
              <a:t>www.heliosvoting.org</a:t>
            </a:r>
            <a:r>
              <a:rPr lang="en-US" dirty="0"/>
              <a:t>) – </a:t>
            </a:r>
            <a:r>
              <a:rPr lang="en-US" dirty="0" err="1">
                <a:solidFill>
                  <a:schemeClr val="accent4"/>
                </a:solidFill>
              </a:rPr>
              <a:t>Adida</a:t>
            </a:r>
            <a:r>
              <a:rPr lang="en-US" dirty="0">
                <a:solidFill>
                  <a:schemeClr val="accent4"/>
                </a:solidFill>
              </a:rPr>
              <a:t> and others</a:t>
            </a:r>
          </a:p>
          <a:p>
            <a:pPr lvl="1"/>
            <a:r>
              <a:rPr lang="en-US" dirty="0"/>
              <a:t>Used to elect president of UC Louvain, Belgium.</a:t>
            </a:r>
          </a:p>
          <a:p>
            <a:pPr lvl="1"/>
            <a:r>
              <a:rPr lang="en-US" dirty="0"/>
              <a:t>Used in Princeton University student government.</a:t>
            </a:r>
          </a:p>
          <a:p>
            <a:pPr lvl="1"/>
            <a:r>
              <a:rPr lang="en-US" dirty="0"/>
              <a:t>Used to elect IACR Board of Directors.</a:t>
            </a:r>
          </a:p>
          <a:p>
            <a:r>
              <a:rPr lang="en-US" dirty="0" err="1"/>
              <a:t>Scantegrity</a:t>
            </a:r>
            <a:r>
              <a:rPr lang="en-US" dirty="0"/>
              <a:t> II (</a:t>
            </a:r>
            <a:r>
              <a:rPr lang="en-US" dirty="0">
                <a:hlinkClick r:id="rId3"/>
              </a:rPr>
              <a:t>www.scantegrity.org</a:t>
            </a:r>
            <a:r>
              <a:rPr lang="en-US" dirty="0"/>
              <a:t>) – </a:t>
            </a:r>
            <a:r>
              <a:rPr lang="en-US" dirty="0">
                <a:solidFill>
                  <a:schemeClr val="accent4"/>
                </a:solidFill>
              </a:rPr>
              <a:t>Chaum, Rivest, many others</a:t>
            </a:r>
            <a:endParaRPr lang="en-US" dirty="0"/>
          </a:p>
          <a:p>
            <a:pPr lvl="1"/>
            <a:r>
              <a:rPr lang="en-US" dirty="0"/>
              <a:t>Used for 2009 &amp; 2011 municipal elections in Takoma Park, MD.</a:t>
            </a:r>
          </a:p>
          <a:p>
            <a:r>
              <a:rPr lang="en-US" dirty="0"/>
              <a:t>STAR-Vote – </a:t>
            </a:r>
            <a:r>
              <a:rPr lang="en-US" dirty="0" err="1">
                <a:solidFill>
                  <a:schemeClr val="accent4"/>
                </a:solidFill>
              </a:rPr>
              <a:t>Benaloh</a:t>
            </a:r>
            <a:r>
              <a:rPr lang="en-US" dirty="0">
                <a:solidFill>
                  <a:schemeClr val="accent4"/>
                </a:solidFill>
              </a:rPr>
              <a:t>, Byrne, </a:t>
            </a:r>
            <a:r>
              <a:rPr lang="en-US" dirty="0" err="1">
                <a:solidFill>
                  <a:schemeClr val="accent4"/>
                </a:solidFill>
              </a:rPr>
              <a:t>Eakin</a:t>
            </a:r>
            <a:r>
              <a:rPr lang="en-US" dirty="0">
                <a:solidFill>
                  <a:schemeClr val="accent4"/>
                </a:solidFill>
              </a:rPr>
              <a:t>, Kortum, </a:t>
            </a:r>
            <a:r>
              <a:rPr lang="en-US" dirty="0" err="1">
                <a:solidFill>
                  <a:schemeClr val="accent4"/>
                </a:solidFill>
              </a:rPr>
              <a:t>McBurnett</a:t>
            </a:r>
            <a:r>
              <a:rPr lang="en-US" dirty="0">
                <a:solidFill>
                  <a:schemeClr val="accent4"/>
                </a:solidFill>
              </a:rPr>
              <a:t>, Pereira, Stark, Wallach</a:t>
            </a:r>
          </a:p>
          <a:p>
            <a:pPr lvl="1"/>
            <a:r>
              <a:rPr lang="en-US" dirty="0"/>
              <a:t>Designed for use in Travis County, Texas.</a:t>
            </a:r>
          </a:p>
        </p:txBody>
      </p:sp>
    </p:spTree>
    <p:extLst>
      <p:ext uri="{BB962C8B-B14F-4D97-AF65-F5344CB8AC3E}">
        <p14:creationId xmlns:p14="http://schemas.microsoft.com/office/powerpoint/2010/main" val="40922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Travis County, Texas</a:t>
            </a:r>
          </a:p>
        </p:txBody>
      </p:sp>
      <p:pic>
        <p:nvPicPr>
          <p:cNvPr id="1026" name="Picture 2" descr="http://www.texasfile.com/static/img/counties/Travis_County_1000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7901"/>
            <a:ext cx="381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8065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Travis County, Texas</a:t>
            </a:r>
          </a:p>
        </p:txBody>
      </p:sp>
      <p:pic>
        <p:nvPicPr>
          <p:cNvPr id="2050" name="Picture 2" descr="http://theappraisaliq.com/wp-content/uploads/2010/09/Travis-County-TX-map-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89" y="2133600"/>
            <a:ext cx="4210812" cy="38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91" y="4700918"/>
            <a:ext cx="228395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spc="-53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Population (2010 Census):</a:t>
            </a:r>
          </a:p>
          <a:p>
            <a:r>
              <a:rPr lang="en-US" sz="1800" dirty="0">
                <a:latin typeface="+mj-lt"/>
              </a:rPr>
              <a:t>    </a:t>
            </a:r>
            <a:r>
              <a:rPr lang="en-US" dirty="0">
                <a:latin typeface="+mj-lt"/>
              </a:rPr>
              <a:t>1,024,266</a:t>
            </a:r>
            <a:endParaRPr lang="en-US" spc="-53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4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3079" name="Picture 7" descr="C:\Users\benaloh\AppData\Local\Microsoft\Windows\Temporary Internet Files\Content.IE5\A0W98ILJ\MMj02840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07" y="2319279"/>
            <a:ext cx="3257551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752488"/>
      </p:ext>
    </p:extLst>
  </p:cSld>
  <p:clrMapOvr>
    <a:masterClrMapping/>
  </p:clrMapOvr>
  <p:transition/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Travis County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628900"/>
            <a:ext cx="8361760" cy="2552701"/>
          </a:xfrm>
        </p:spPr>
        <p:txBody>
          <a:bodyPr anchor="t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Hand-marked paper is unwieldy and ambiguous.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Many voters and activists want paper records.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tabLst>
                <a:tab pos="685783" algn="l"/>
              </a:tabLst>
            </a:pPr>
            <a:r>
              <a:rPr lang="en-US" sz="2400" dirty="0"/>
              <a:t>Sweet spot:  Electronic ballot-marking devices produce marked paper ballot summaries.</a:t>
            </a:r>
          </a:p>
        </p:txBody>
      </p:sp>
    </p:spTree>
    <p:extLst>
      <p:ext uri="{BB962C8B-B14F-4D97-AF65-F5344CB8AC3E}">
        <p14:creationId xmlns:p14="http://schemas.microsoft.com/office/powerpoint/2010/main" val="6273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STAR-Vote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531746"/>
            <a:ext cx="8361760" cy="2954655"/>
          </a:xfrm>
        </p:spPr>
        <p:txBody>
          <a:bodyPr anchor="t"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Electronic ballot-marking devices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Full paper-ballot records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Full verifiability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Privacy-preserving risk-limiting auditing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Tight coordination/agreement between tallies</a:t>
            </a:r>
          </a:p>
        </p:txBody>
      </p:sp>
    </p:spTree>
    <p:extLst>
      <p:ext uri="{BB962C8B-B14F-4D97-AF65-F5344CB8AC3E}">
        <p14:creationId xmlns:p14="http://schemas.microsoft.com/office/powerpoint/2010/main" val="24959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Sign-in</a:t>
            </a:r>
          </a:p>
        </p:txBody>
      </p:sp>
      <p:pic>
        <p:nvPicPr>
          <p:cNvPr id="4" name="Picture 3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202" y="2535831"/>
            <a:ext cx="2733599" cy="2360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38923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Token</a:t>
            </a:r>
          </a:p>
        </p:txBody>
      </p:sp>
      <p:pic>
        <p:nvPicPr>
          <p:cNvPr id="3074" name="Picture 2" descr="http://www.asia.ru/images/target/photo/50339554/Grooved_T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0" y="2724538"/>
            <a:ext cx="257175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takeyelectronics.com/pic/products/extended-tethered-limit-use-to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36" y="2820235"/>
            <a:ext cx="3571875" cy="23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3402855" y="2286002"/>
            <a:ext cx="2028935" cy="89180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Enter code:</a:t>
            </a:r>
          </a:p>
          <a:p>
            <a:r>
              <a:rPr lang="en-US" sz="2700" dirty="0">
                <a:latin typeface="+mj-lt"/>
              </a:rPr>
              <a:t>      7126</a:t>
            </a:r>
          </a:p>
        </p:txBody>
      </p:sp>
    </p:spTree>
    <p:extLst>
      <p:ext uri="{BB962C8B-B14F-4D97-AF65-F5344CB8AC3E}">
        <p14:creationId xmlns:p14="http://schemas.microsoft.com/office/powerpoint/2010/main" val="309549361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316"/>
            <a:ext cx="8382000" cy="857251"/>
          </a:xfrm>
        </p:spPr>
        <p:txBody>
          <a:bodyPr>
            <a:noAutofit/>
          </a:bodyPr>
          <a:lstStyle/>
          <a:p>
            <a:r>
              <a:rPr lang="en-US" dirty="0"/>
              <a:t>Electronic Ballot-Marking Device</a:t>
            </a:r>
          </a:p>
        </p:txBody>
      </p:sp>
      <p:pic>
        <p:nvPicPr>
          <p:cNvPr id="5" name="Picture 2" descr="http://www.vote-ny.com/english/images/machine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57" y="2451740"/>
            <a:ext cx="3629025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0261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</p:spTree>
    <p:extLst>
      <p:ext uri="{BB962C8B-B14F-4D97-AF65-F5344CB8AC3E}">
        <p14:creationId xmlns:p14="http://schemas.microsoft.com/office/powerpoint/2010/main" val="404872196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76161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05176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321" y="4667896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Voter Receipt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708836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Remove voter receipt (this could also be provided to the voter on a separate slip),</a:t>
            </a:r>
          </a:p>
        </p:txBody>
      </p:sp>
    </p:spTree>
    <p:extLst>
      <p:ext uri="{BB962C8B-B14F-4D97-AF65-F5344CB8AC3E}">
        <p14:creationId xmlns:p14="http://schemas.microsoft.com/office/powerpoint/2010/main" val="34888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4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166" y="2525554"/>
            <a:ext cx="3644799" cy="314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37064"/>
      </p:ext>
    </p:extLst>
  </p:cSld>
  <p:clrMapOvr>
    <a:masterClrMapping/>
  </p:clrMapOvr>
  <p:transition/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0"/>
            <a:ext cx="3259600" cy="327574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  <a:p>
            <a:r>
              <a:rPr lang="en-US" sz="1500" dirty="0">
                <a:latin typeface="+mj-lt"/>
              </a:rPr>
              <a:t>----------------------------------</a:t>
            </a:r>
          </a:p>
          <a:p>
            <a:r>
              <a:rPr lang="en-US" sz="1500" dirty="0">
                <a:latin typeface="+mj-lt"/>
              </a:rPr>
              <a:t>Vote receipt tag:</a:t>
            </a:r>
          </a:p>
          <a:p>
            <a:r>
              <a:rPr lang="en-US" sz="2700" dirty="0">
                <a:latin typeface="+mj-lt"/>
              </a:rPr>
              <a:t>7A34ZR9K4BX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321" y="4667896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Voter Receipt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0822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972219" y="2286001"/>
            <a:ext cx="3259600" cy="24003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</p:txBody>
      </p:sp>
      <p:pic>
        <p:nvPicPr>
          <p:cNvPr id="2050" name="Picture 2" descr="http://www.barcode417.com/pdf41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010">
            <a:off x="3606477" y="3702703"/>
            <a:ext cx="1834419" cy="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13" y="3882852"/>
            <a:ext cx="24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Encrypted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015126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Ballot Summary and Receipt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 rot="60000">
            <a:off x="2972219" y="2286001"/>
            <a:ext cx="3259600" cy="24003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r>
              <a:rPr lang="en-US" sz="1500" dirty="0">
                <a:latin typeface="+mj-lt"/>
              </a:rPr>
              <a:t>President:  Alice</a:t>
            </a:r>
          </a:p>
          <a:p>
            <a:r>
              <a:rPr lang="en-US" sz="1500" dirty="0">
                <a:latin typeface="+mj-lt"/>
              </a:rPr>
              <a:t>Vice-President:  Bob</a:t>
            </a:r>
          </a:p>
          <a:p>
            <a:r>
              <a:rPr lang="en-US" sz="1500" dirty="0">
                <a:latin typeface="+mj-lt"/>
              </a:rPr>
              <a:t>Treasurer:  Carol</a:t>
            </a:r>
          </a:p>
          <a:p>
            <a:r>
              <a:rPr lang="en-US" sz="1500" dirty="0">
                <a:latin typeface="+mj-lt"/>
              </a:rPr>
              <a:t>Secretary:  David</a:t>
            </a:r>
          </a:p>
          <a:p>
            <a:r>
              <a:rPr lang="en-US" sz="1500" dirty="0">
                <a:latin typeface="+mj-lt"/>
              </a:rPr>
              <a:t>_____________________</a:t>
            </a:r>
          </a:p>
          <a:p>
            <a:r>
              <a:rPr lang="en-US" sz="1500" dirty="0">
                <a:latin typeface="+mj-lt"/>
              </a:rPr>
              <a:t>Ballot #:  32496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13" y="2971801"/>
            <a:ext cx="231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j-lt"/>
              </a:rPr>
              <a:t>Cleartext</a:t>
            </a:r>
            <a:r>
              <a:rPr lang="en-US" sz="1800" dirty="0">
                <a:latin typeface="+mj-lt"/>
              </a:rPr>
              <a:t> Selections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2" y="3882852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Ballot ID </a:t>
            </a:r>
            <a:r>
              <a:rPr lang="en-US" sz="1800" dirty="0">
                <a:latin typeface="+mj-lt"/>
                <a:sym typeface="Wingdings" pitchFamily="2" charset="2"/>
              </a:rPr>
              <a:t>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6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Remove voter receipt (this could also be provided to the voter on a separate slip),</a:t>
            </a:r>
          </a:p>
          <a:p>
            <a:r>
              <a:rPr lang="en-US" sz="2700" dirty="0">
                <a:latin typeface="+mj-lt"/>
              </a:rPr>
              <a:t>and …</a:t>
            </a:r>
          </a:p>
        </p:txBody>
      </p:sp>
    </p:spTree>
    <p:extLst>
      <p:ext uri="{BB962C8B-B14F-4D97-AF65-F5344CB8AC3E}">
        <p14:creationId xmlns:p14="http://schemas.microsoft.com/office/powerpoint/2010/main" val="9241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8273" y="2308860"/>
            <a:ext cx="8227457" cy="3291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Two Options:</a:t>
            </a:r>
          </a:p>
          <a:p>
            <a:pPr marL="0" indent="0">
              <a:buNone/>
            </a:pPr>
            <a:r>
              <a:rPr lang="en-US" sz="2700" dirty="0">
                <a:latin typeface="+mj-lt"/>
              </a:rPr>
              <a:t>  </a:t>
            </a:r>
            <a:r>
              <a:rPr lang="en-US" sz="7200" b="1" dirty="0">
                <a:latin typeface="+mj-lt"/>
              </a:rPr>
              <a:t>CAST</a:t>
            </a:r>
            <a:r>
              <a:rPr lang="en-US" sz="7200" dirty="0">
                <a:latin typeface="+mj-lt"/>
              </a:rPr>
              <a:t> or </a:t>
            </a:r>
            <a:r>
              <a:rPr lang="en-US" sz="7200" b="1" dirty="0">
                <a:latin typeface="+mj-lt"/>
              </a:rPr>
              <a:t>SPOIL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7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Option</a:t>
            </a:r>
          </a:p>
        </p:txBody>
      </p:sp>
      <p:pic>
        <p:nvPicPr>
          <p:cNvPr id="5" name="Picture 4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669" y="2017574"/>
            <a:ext cx="3531513" cy="361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01647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90146"/>
            <a:ext cx="8361760" cy="2843855"/>
          </a:xfrm>
        </p:spPr>
        <p:txBody>
          <a:bodyPr anchor="t"/>
          <a:lstStyle/>
          <a:p>
            <a:endParaRPr lang="en-US" sz="600" dirty="0"/>
          </a:p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voter casts a ballot by depositing it in the ballot box.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scanner in the ballot box reads and records the Ballot ID.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ballot is NOT considered cast until it is deposited in the ballot box.</a:t>
            </a:r>
          </a:p>
        </p:txBody>
      </p:sp>
    </p:spTree>
    <p:extLst>
      <p:ext uri="{BB962C8B-B14F-4D97-AF65-F5344CB8AC3E}">
        <p14:creationId xmlns:p14="http://schemas.microsoft.com/office/powerpoint/2010/main" val="38130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SPOIL Option</a:t>
            </a:r>
          </a:p>
        </p:txBody>
      </p:sp>
      <p:pic>
        <p:nvPicPr>
          <p:cNvPr id="5" name="Picture 4" descr="C:\Users\benaloh\AppData\Local\Microsoft\Windows\Temporary Internet Files\Content.IE5\B3DQC4M2\MCj03013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202" y="2535831"/>
            <a:ext cx="2733599" cy="2360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55417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SPOIL Option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90146"/>
            <a:ext cx="8361760" cy="2843855"/>
          </a:xfrm>
        </p:spPr>
        <p:txBody>
          <a:bodyPr anchor="t"/>
          <a:lstStyle/>
          <a:p>
            <a:endParaRPr lang="en-US" sz="600" dirty="0"/>
          </a:p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voter can take a completed ballot paper to a poll worker and exchange it for a new voting token.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The voter can retain the original receipt and a copy (or perhaps even original) of the spoiled paper ballot.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Any other ballots are considered </a:t>
            </a:r>
            <a:r>
              <a:rPr lang="en-US" sz="2400" dirty="0" err="1"/>
              <a:t>unvoted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9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Processing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608045"/>
            <a:ext cx="8361760" cy="3030755"/>
          </a:xfrm>
        </p:spPr>
        <p:txBody>
          <a:bodyPr anchor="t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Ballot-marking devices retain encrypted versions of all ballots produced.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b="1" dirty="0"/>
              <a:t>All</a:t>
            </a:r>
            <a:r>
              <a:rPr lang="en-US" sz="2400" dirty="0"/>
              <a:t> encrypted ballots are posted together with their corresponding receipts.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Verifiably-opened spoiled ballots are also posted.</a:t>
            </a:r>
          </a:p>
        </p:txBody>
      </p:sp>
    </p:spTree>
    <p:extLst>
      <p:ext uri="{BB962C8B-B14F-4D97-AF65-F5344CB8AC3E}">
        <p14:creationId xmlns:p14="http://schemas.microsoft.com/office/powerpoint/2010/main" val="1669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7" descr="j0219098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090" y="2740196"/>
            <a:ext cx="2190751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707029"/>
      </p:ext>
    </p:extLst>
  </p:cSld>
  <p:clrMapOvr>
    <a:masterClrMapping/>
  </p:clrMapOvr>
  <p:transition/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525" y="2404813"/>
            <a:ext cx="8361760" cy="3157787"/>
          </a:xfrm>
        </p:spPr>
        <p:txBody>
          <a:bodyPr anchor="t"/>
          <a:lstStyle/>
          <a:p>
            <a:endParaRPr lang="en-US" sz="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Voters can check that their receipts are correctly posted.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Voters can check that their spoiled ballots are decrypted as expected.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Anyone can verify the accuracy of the tallies and spoiled ballot decryptions.</a:t>
            </a:r>
          </a:p>
        </p:txBody>
      </p:sp>
    </p:spTree>
    <p:extLst>
      <p:ext uri="{BB962C8B-B14F-4D97-AF65-F5344CB8AC3E}">
        <p14:creationId xmlns:p14="http://schemas.microsoft.com/office/powerpoint/2010/main" val="36504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/>
              <a:t>Internet Voting?</a:t>
            </a:r>
          </a:p>
          <a:p>
            <a:r>
              <a:rPr lang="en-US" sz="4000" dirty="0"/>
              <a:t>Some jurisdictions are beginning to explore Internet voting.</a:t>
            </a:r>
          </a:p>
          <a:p>
            <a:r>
              <a:rPr lang="en-US" sz="4000" dirty="0"/>
              <a:t>There is a strong push towards IV from a variety of constituencies.</a:t>
            </a:r>
          </a:p>
        </p:txBody>
      </p:sp>
    </p:spTree>
    <p:extLst>
      <p:ext uri="{BB962C8B-B14F-4D97-AF65-F5344CB8AC3E}">
        <p14:creationId xmlns:p14="http://schemas.microsoft.com/office/powerpoint/2010/main" val="22866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5865"/>
            <a:ext cx="6858000" cy="39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069" y="2344347"/>
            <a:ext cx="3139123" cy="32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23315686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1255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909" y="2797751"/>
            <a:ext cx="184785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4382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1033" name="Picture 9" descr="C:\Users\benaloh\AppData\Local\Microsoft\Windows\Temporary Internet Files\Content.IE5\B3DQC4M2\MMj0234769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9145" y="2566026"/>
            <a:ext cx="2571751" cy="2857500"/>
          </a:xfrm>
          <a:prstGeom prst="rect">
            <a:avLst/>
          </a:prstGeom>
          <a:noFill/>
        </p:spPr>
      </p:pic>
      <p:pic>
        <p:nvPicPr>
          <p:cNvPr id="1035" name="Picture 11" descr="C:\Users\benaloh\AppData\Local\Microsoft\Windows\Temporary Internet Files\Content.IE5\A0W98ILJ\MMj0188340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51" y="2293819"/>
            <a:ext cx="3429000" cy="3429000"/>
          </a:xfrm>
          <a:prstGeom prst="rect">
            <a:avLst/>
          </a:prstGeom>
          <a:noFill/>
        </p:spPr>
      </p:pic>
      <p:pic>
        <p:nvPicPr>
          <p:cNvPr id="1040" name="Picture 16" descr="C:\Users\benaloh\AppData\Local\Microsoft\Windows\Temporary Internet Files\Content.IE5\B3DQC4M2\MMj0283477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909" y="2797751"/>
            <a:ext cx="1847851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17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{C67EC6B7-3F37-4D1A-92D5-A1E96ADEFE2E}Pictur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69218" y="1880028"/>
            <a:ext cx="2593857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1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2050" name="Picture 2" descr="C:\Users\benaloh\AppData\Local\Microsoft\Windows\Temporary Internet Files\Content.IE5\B3DQC4M2\MMj0236528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022" y="2173987"/>
            <a:ext cx="3286125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0490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912142"/>
      </p:ext>
    </p:extLst>
  </p:cSld>
  <p:clrMapOvr>
    <a:masterClrMapping/>
  </p:clrMapOvr>
  <p:transition advTm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117879"/>
      </p:ext>
    </p:extLst>
  </p:cSld>
  <p:clrMapOvr>
    <a:masterClrMapping/>
  </p:clrMapOvr>
  <p:transition advTm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pic>
        <p:nvPicPr>
          <p:cNvPr id="4" name="Picture 6" descr="C:\Users\benaloh\AppData\Local\Microsoft\Windows\Temporary Internet Files\Content.IE5\A0W98ILJ\MMj0315854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05" y="22860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69767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r>
              <a:rPr lang="en-US" sz="3200" dirty="0"/>
              <a:t>As a voter, you don’t really know what happens behind the curtain.</a:t>
            </a:r>
          </a:p>
          <a:p>
            <a:r>
              <a:rPr lang="en-US" sz="3200" dirty="0"/>
              <a:t>You have no choice but to trust the people working behind the curtain.</a:t>
            </a:r>
          </a:p>
          <a:p>
            <a:r>
              <a:rPr lang="en-US" sz="3200" dirty="0"/>
              <a:t>You don’t even get to choose the people who you will have to trust.</a:t>
            </a:r>
          </a:p>
        </p:txBody>
      </p:sp>
    </p:spTree>
    <p:extLst>
      <p:ext uri="{BB962C8B-B14F-4D97-AF65-F5344CB8AC3E}">
        <p14:creationId xmlns:p14="http://schemas.microsoft.com/office/powerpoint/2010/main" val="320164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 a voter, you don’t really know what happens behind the curtain.</a:t>
            </a:r>
            <a:endParaRPr lang="en-US" sz="1200" dirty="0"/>
          </a:p>
          <a:p>
            <a:r>
              <a:rPr lang="en-US" sz="3200" dirty="0"/>
              <a:t>You have no choice but to trust the people working behind the curtain.</a:t>
            </a:r>
          </a:p>
          <a:p>
            <a:r>
              <a:rPr lang="en-US" sz="3200" dirty="0"/>
              <a:t>You don’t even get to choose the people who you will have to trust.</a:t>
            </a:r>
          </a:p>
        </p:txBody>
      </p:sp>
    </p:spTree>
    <p:extLst>
      <p:ext uri="{BB962C8B-B14F-4D97-AF65-F5344CB8AC3E}">
        <p14:creationId xmlns:p14="http://schemas.microsoft.com/office/powerpoint/2010/main" val="1334469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49"/>
            <a:ext cx="8229600" cy="857251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/>
              <a:t>We Can Do Better!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Elections can be run such that </a:t>
            </a:r>
            <a:r>
              <a:rPr lang="en-US" sz="4000" i="1" dirty="0">
                <a:solidFill>
                  <a:schemeClr val="accent4"/>
                </a:solidFill>
              </a:rPr>
              <a:t>each and every voter</a:t>
            </a:r>
            <a:r>
              <a:rPr lang="en-US" sz="4000" i="1" dirty="0"/>
              <a:t> </a:t>
            </a:r>
            <a:r>
              <a:rPr lang="en-US" sz="4000" dirty="0"/>
              <a:t>can verify the correctness of the tally </a:t>
            </a:r>
            <a:r>
              <a:rPr lang="en-US" sz="4000" i="1" dirty="0">
                <a:solidFill>
                  <a:schemeClr val="accent4"/>
                </a:solidFill>
              </a:rPr>
              <a:t>without having to trust anyone or anything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77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79177"/>
            <a:ext cx="8229600" cy="3112025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>
                <a:latin typeface="+mj-lt"/>
              </a:rPr>
              <a:t>Allow voters to track their individual (sealed) votes and ensure that they are properly counted…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… even in the presence of faulty or malicious election equipment …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… and/or careless or dishonest election personnel.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Verifiable Election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457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Voters can check that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09801"/>
            <a:ext cx="8229600" cy="3484569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endParaRPr lang="en-US" sz="800" dirty="0"/>
          </a:p>
          <a:p>
            <a:endParaRPr lang="en-US" sz="12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Their own (sealed) votes have been properly recorded.</a:t>
            </a:r>
          </a:p>
          <a:p>
            <a:r>
              <a:rPr lang="en-US" sz="2400" b="1" i="1" dirty="0">
                <a:latin typeface="+mj-lt"/>
              </a:rPr>
              <a:t>All</a:t>
            </a:r>
            <a:r>
              <a:rPr lang="en-US" sz="2400" b="1" dirty="0">
                <a:latin typeface="+mj-lt"/>
              </a:rPr>
              <a:t> recorded votes have been properly counted.</a:t>
            </a:r>
          </a:p>
          <a:p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This is </a:t>
            </a:r>
            <a:r>
              <a:rPr lang="en-US" sz="2400" b="1" i="1" dirty="0">
                <a:latin typeface="+mj-lt"/>
              </a:rPr>
              <a:t>not</a:t>
            </a:r>
            <a:r>
              <a:rPr lang="en-US" sz="2400" b="1" dirty="0">
                <a:latin typeface="+mj-lt"/>
              </a:rPr>
              <a:t> just checking a claim that the right steps have been taken.</a:t>
            </a:r>
          </a:p>
          <a:p>
            <a:pPr marL="0" indent="0">
              <a:buNone/>
            </a:pPr>
            <a:endParaRPr lang="en-US" sz="12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This is actually a check that the counting is correct.</a:t>
            </a:r>
          </a:p>
        </p:txBody>
      </p:sp>
    </p:spTree>
    <p:extLst>
      <p:ext uri="{BB962C8B-B14F-4D97-AF65-F5344CB8AC3E}">
        <p14:creationId xmlns:p14="http://schemas.microsoft.com/office/powerpoint/2010/main" val="7687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/>
              <a:t>E2E-verifiability is not a property of an election system …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600" dirty="0"/>
              <a:t>It is a property of an individual election.</a:t>
            </a:r>
          </a:p>
        </p:txBody>
      </p:sp>
    </p:spTree>
    <p:extLst>
      <p:ext uri="{BB962C8B-B14F-4D97-AF65-F5344CB8AC3E}">
        <p14:creationId xmlns:p14="http://schemas.microsoft.com/office/powerpoint/2010/main" val="18915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0cf1bdd03f0ba3d6ea1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73039" y="3948277"/>
            <a:ext cx="2571751" cy="1708785"/>
          </a:xfrm>
          <a:prstGeom prst="rect">
            <a:avLst/>
          </a:prstGeom>
        </p:spPr>
      </p:pic>
      <p:pic>
        <p:nvPicPr>
          <p:cNvPr id="5" name="Picture 4" descr="7_28_062909_iranrecount_20090630084601_640_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6667" y="2442034"/>
            <a:ext cx="3086100" cy="2400300"/>
          </a:xfrm>
          <a:prstGeom prst="rect">
            <a:avLst/>
          </a:prstGeom>
        </p:spPr>
      </p:pic>
      <p:pic>
        <p:nvPicPr>
          <p:cNvPr id="6" name="Picture 5" descr="iran_mousavi_vot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093" y="1962589"/>
            <a:ext cx="2286000" cy="1525905"/>
          </a:xfrm>
          <a:prstGeom prst="rect">
            <a:avLst/>
          </a:prstGeom>
        </p:spPr>
      </p:pic>
      <p:pic>
        <p:nvPicPr>
          <p:cNvPr id="7" name="Picture 6" descr="iran_mousavi_vote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159" y="2483787"/>
            <a:ext cx="20878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Verifiability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  <a:p>
            <a:pPr marL="0" indent="0">
              <a:buNone/>
            </a:pPr>
            <a:r>
              <a:rPr lang="en-US" sz="3600" dirty="0"/>
              <a:t>E2E-verifiable elections can be produced by …</a:t>
            </a:r>
          </a:p>
          <a:p>
            <a:endParaRPr lang="en-US" sz="1200" dirty="0"/>
          </a:p>
          <a:p>
            <a:r>
              <a:rPr lang="en-US" sz="3000" dirty="0"/>
              <a:t>Paper-based or Electronic systems</a:t>
            </a:r>
          </a:p>
          <a:p>
            <a:r>
              <a:rPr lang="en-US" sz="3000" dirty="0"/>
              <a:t>Local or Remote systems</a:t>
            </a:r>
          </a:p>
          <a:p>
            <a:r>
              <a:rPr lang="en-US" sz="3000" dirty="0"/>
              <a:t>Monitored or Unmonitored systems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46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E2E is a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End-to-end verifiability is a property of an </a:t>
            </a:r>
            <a:r>
              <a:rPr lang="en-US" sz="4800" i="1" dirty="0"/>
              <a:t>election.</a:t>
            </a:r>
            <a:endParaRPr lang="en-US" sz="4800" dirty="0"/>
          </a:p>
          <a:p>
            <a:r>
              <a:rPr lang="en-US" sz="4000" dirty="0"/>
              <a:t>Voters can check that their selections have been accurately recorded.</a:t>
            </a:r>
          </a:p>
          <a:p>
            <a:r>
              <a:rPr lang="en-US" sz="4000" dirty="0"/>
              <a:t>Anyone can check that all recorded votes have been accurately counted.</a:t>
            </a:r>
          </a:p>
        </p:txBody>
      </p:sp>
    </p:spTree>
    <p:extLst>
      <p:ext uri="{BB962C8B-B14F-4D97-AF65-F5344CB8AC3E}">
        <p14:creationId xmlns:p14="http://schemas.microsoft.com/office/powerpoint/2010/main" val="10840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E2E-Verifiability Replaces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3200" dirty="0"/>
              <a:t>In an E2E-verifiable election, the integrity of tallies can be verified entirely without trust.</a:t>
            </a:r>
          </a:p>
          <a:p>
            <a:endParaRPr lang="en-US" sz="1600" dirty="0"/>
          </a:p>
          <a:p>
            <a:r>
              <a:rPr lang="en-US" sz="3200" dirty="0"/>
              <a:t>Voters and observers can verify everything themselves.  They don’t need to trust election officials, equipment, vendors, or </a:t>
            </a:r>
            <a:r>
              <a:rPr lang="en-US" sz="3200" i="1" dirty="0"/>
              <a:t>anyone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7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pic>
        <p:nvPicPr>
          <p:cNvPr id="1026" name="Picture 2" descr="http://www.americancitizenstogether.org/ACT/Pictures/DNC_Showof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2371428"/>
            <a:ext cx="5143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23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pPr algn="l"/>
            <a:r>
              <a:rPr lang="en-US"/>
              <a:t>But wait …</a:t>
            </a:r>
          </a:p>
        </p:txBody>
      </p:sp>
      <p:sp>
        <p:nvSpPr>
          <p:cNvPr id="1251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900" dirty="0">
                <a:latin typeface="+mj-lt"/>
              </a:rPr>
              <a:t>This isn’t a </a:t>
            </a:r>
            <a:r>
              <a:rPr lang="en-US" sz="3900" i="1" dirty="0">
                <a:latin typeface="+mj-lt"/>
              </a:rPr>
              <a:t>secret-ballot  </a:t>
            </a:r>
            <a:r>
              <a:rPr lang="en-US" sz="3900" dirty="0">
                <a:latin typeface="+mj-lt"/>
              </a:rPr>
              <a:t>election.</a:t>
            </a:r>
          </a:p>
          <a:p>
            <a:pPr>
              <a:buFontTx/>
              <a:buNone/>
            </a:pPr>
            <a:r>
              <a:rPr lang="en-US" sz="3900" dirty="0">
                <a:latin typeface="+mj-lt"/>
              </a:rPr>
              <a:t>Quite true, but it’s enough to show that E2E-verifiability is possible</a:t>
            </a:r>
          </a:p>
          <a:p>
            <a:pPr>
              <a:buFontTx/>
              <a:buNone/>
            </a:pPr>
            <a:r>
              <a:rPr lang="en-US" sz="4000" dirty="0">
                <a:latin typeface="+mj-lt"/>
              </a:rPr>
              <a:t>   </a:t>
            </a:r>
            <a:r>
              <a:rPr lang="en-US" sz="3900" dirty="0">
                <a:latin typeface="+mj-lt"/>
              </a:rPr>
              <a:t>… and also to falsify arguments that electronic elections are inherently untrustworthy.</a:t>
            </a:r>
          </a:p>
        </p:txBody>
      </p:sp>
    </p:spTree>
    <p:extLst>
      <p:ext uri="{BB962C8B-B14F-4D97-AF65-F5344CB8AC3E}">
        <p14:creationId xmlns:p14="http://schemas.microsoft.com/office/powerpoint/2010/main" val="53800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34295" rIns="0" bIns="0" anchor="b">
            <a:normAutofit/>
          </a:bodyPr>
          <a:lstStyle/>
          <a:p>
            <a:r>
              <a:rPr lang="en-US" dirty="0"/>
              <a:t>Privacy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08860"/>
            <a:ext cx="8229600" cy="3291840"/>
          </a:xfrm>
          <a:prstGeom prst="rect">
            <a:avLst/>
          </a:prstGeom>
        </p:spPr>
        <p:txBody>
          <a:bodyPr vert="horz" lIns="91436" tIns="45719" rIns="91436" bIns="45719"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The only ingredient missing from this </a:t>
            </a:r>
            <a:r>
              <a:rPr lang="en-US" i="1" dirty="0">
                <a:latin typeface="+mj-lt"/>
              </a:rPr>
              <a:t>transparent</a:t>
            </a:r>
            <a:r>
              <a:rPr lang="en-US" dirty="0">
                <a:latin typeface="+mj-lt"/>
              </a:rPr>
              <a:t>  election is privacy – and the things which flow from privacy (e.g. protection from coercion).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Performing tasks while preserving privacy is the bailiwick of cryptography.</a:t>
            </a:r>
          </a:p>
          <a:p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Cryptographic techniques can enable E2E-verifiable elections while preserving voter privacy.</a:t>
            </a:r>
          </a:p>
        </p:txBody>
      </p:sp>
    </p:spTree>
    <p:extLst>
      <p:ext uri="{BB962C8B-B14F-4D97-AF65-F5344CB8AC3E}">
        <p14:creationId xmlns:p14="http://schemas.microsoft.com/office/powerpoint/2010/main" val="1582507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layer of confidentiality can be added to an otherwise openly-verifiable system using </a:t>
            </a:r>
            <a:r>
              <a:rPr lang="en-US" sz="3200" dirty="0" err="1"/>
              <a:t>homomoprhic</a:t>
            </a:r>
            <a:r>
              <a:rPr lang="en-US" sz="3200" dirty="0"/>
              <a:t> encryption to sum votes in encrypted form.</a:t>
            </a:r>
          </a:p>
        </p:txBody>
      </p:sp>
    </p:spTree>
    <p:extLst>
      <p:ext uri="{BB962C8B-B14F-4D97-AF65-F5344CB8AC3E}">
        <p14:creationId xmlns:p14="http://schemas.microsoft.com/office/powerpoint/2010/main" val="12730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Multiparty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cryptographic techniques can compute </a:t>
            </a:r>
            <a:r>
              <a:rPr lang="en-US" sz="3600" i="1" dirty="0"/>
              <a:t>any</a:t>
            </a:r>
            <a:r>
              <a:rPr lang="en-US" sz="3600" dirty="0"/>
              <a:t> function on private inputs.</a:t>
            </a:r>
          </a:p>
          <a:p>
            <a:r>
              <a:rPr lang="en-US" sz="3600" dirty="0"/>
              <a:t>Does not apply to elections because voters should not be able to reveal their votes – even if they want to do so.</a:t>
            </a:r>
          </a:p>
        </p:txBody>
      </p:sp>
    </p:spTree>
    <p:extLst>
      <p:ext uri="{BB962C8B-B14F-4D97-AF65-F5344CB8AC3E}">
        <p14:creationId xmlns:p14="http://schemas.microsoft.com/office/powerpoint/2010/main" val="30182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 (MPC)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[a.k.a. Secure Function Evaluation (SFE)]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Techniques like zero-knowledge interactive proofs allow parties to compute </a:t>
            </a:r>
            <a:r>
              <a:rPr lang="en-US" sz="3600" i="1" dirty="0"/>
              <a:t>any</a:t>
            </a:r>
            <a:r>
              <a:rPr lang="en-US" sz="3600" dirty="0"/>
              <a:t> function of their respective inputs – without revealing their inputs.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9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005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14897" y="3278023"/>
            <a:ext cx="3571875" cy="2386013"/>
          </a:xfrm>
          <a:prstGeom prst="rect">
            <a:avLst/>
          </a:prstGeom>
        </p:spPr>
      </p:pic>
      <p:pic>
        <p:nvPicPr>
          <p:cNvPr id="6" name="Picture 5" descr="where-is-my-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89" y="2740336"/>
            <a:ext cx="403621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8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Why are Elections so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600" dirty="0"/>
              <a:t>Voters should not be able to reveal their votes to others – </a:t>
            </a:r>
            <a:r>
              <a:rPr lang="en-US" sz="3600" i="1" dirty="0"/>
              <a:t>even if they want to.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3600" dirty="0"/>
              <a:t>The ability to reveal votes would enable vote-selling and coercion.</a:t>
            </a:r>
          </a:p>
          <a:p>
            <a:endParaRPr lang="en-US" sz="1800" dirty="0"/>
          </a:p>
          <a:p>
            <a:r>
              <a:rPr lang="en-US" sz="3200" b="1" dirty="0"/>
              <a:t>MPC allows participants to disclose inputs.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016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5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Voter Name</a:t>
                      </a:r>
                    </a:p>
                  </a:txBody>
                  <a:tcPr marT="34291" marB="34291"/>
                </a:tc>
                <a:tc gridSpan="2"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Vote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Alice</a:t>
                      </a:r>
                      <a:r>
                        <a:rPr lang="en-US" sz="1900" baseline="0" dirty="0">
                          <a:latin typeface="+mj-lt"/>
                        </a:rPr>
                        <a:t> Smith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Bob Williams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Carol</a:t>
                      </a:r>
                      <a:r>
                        <a:rPr lang="en-US" sz="1900" baseline="0" dirty="0">
                          <a:latin typeface="+mj-lt"/>
                        </a:rPr>
                        <a:t> James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David Fuentes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Ellen Chu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E2E-Verifiable 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308623"/>
          <a:ext cx="8229600" cy="214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X37BM6YPM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2J8CNF2KQ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VRSF5JQWZ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MW5B2VA7Y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+mj-lt"/>
                      </a:endParaRPr>
                    </a:p>
                  </a:txBody>
                  <a:tcPr marT="34291" marB="342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ourier New" pitchFamily="49" charset="0"/>
                          <a:cs typeface="Courier New" pitchFamily="49" charset="0"/>
                        </a:rPr>
                        <a:t>8VPPS2L39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4542135"/>
          <a:ext cx="6096000" cy="1074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+mj-lt"/>
                        </a:rPr>
                        <a:t>Totals</a:t>
                      </a:r>
                    </a:p>
                  </a:txBody>
                  <a:tcPr marT="34291" marB="34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Jefferson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3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Adams</a:t>
                      </a:r>
                    </a:p>
                  </a:txBody>
                  <a:tcPr marT="34291" marB="34291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+mj-lt"/>
                        </a:rPr>
                        <a:t>2</a:t>
                      </a:r>
                    </a:p>
                  </a:txBody>
                  <a:tcPr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Bent Arrow 7"/>
          <p:cNvSpPr/>
          <p:nvPr/>
        </p:nvSpPr>
        <p:spPr>
          <a:xfrm rot="16200000" flipH="1">
            <a:off x="4710813" y="2683311"/>
            <a:ext cx="1028700" cy="1915924"/>
          </a:xfrm>
          <a:prstGeom prst="bentArrow">
            <a:avLst>
              <a:gd name="adj1" fmla="val 1309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685800" y="2457445"/>
            <a:ext cx="4397850" cy="117565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Mathematical</a:t>
            </a:r>
          </a:p>
          <a:p>
            <a:pPr algn="ctr"/>
            <a:r>
              <a:rPr lang="en-US" sz="3000" dirty="0">
                <a:latin typeface="+mj-lt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42582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MPC is </a:t>
            </a:r>
            <a:r>
              <a:rPr lang="en-US" i="1" dirty="0"/>
              <a:t>not</a:t>
            </a:r>
            <a:r>
              <a:rPr lang="en-US" dirty="0"/>
              <a:t>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3200" dirty="0"/>
              <a:t>Secure Multi-Party Computation allows </a:t>
            </a:r>
            <a:r>
              <a:rPr lang="en-US" sz="3200" i="1" dirty="0"/>
              <a:t>any</a:t>
            </a:r>
            <a:r>
              <a:rPr lang="en-US" sz="3200" dirty="0"/>
              <a:t> public function to be computed on any number of private inputs </a:t>
            </a:r>
            <a:r>
              <a:rPr lang="en-US" sz="3200" i="1" dirty="0"/>
              <a:t>without</a:t>
            </a:r>
            <a:r>
              <a:rPr lang="en-US" sz="3200" dirty="0"/>
              <a:t> compromising the privacy of the inputs.</a:t>
            </a:r>
          </a:p>
          <a:p>
            <a:endParaRPr lang="en-US" sz="1800" dirty="0"/>
          </a:p>
          <a:p>
            <a:r>
              <a:rPr lang="en-US" sz="3200" dirty="0"/>
              <a:t>But secure MPC does not prevent parties from revealing their private inputs if they so choose.</a:t>
            </a:r>
          </a:p>
        </p:txBody>
      </p:sp>
    </p:spTree>
    <p:extLst>
      <p:ext uri="{BB962C8B-B14F-4D97-AF65-F5344CB8AC3E}">
        <p14:creationId xmlns:p14="http://schemas.microsoft.com/office/powerpoint/2010/main" val="402806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Verifiable Elections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2800" dirty="0"/>
              <a:t>Two principle phases …</a:t>
            </a:r>
          </a:p>
          <a:p>
            <a:pPr>
              <a:buNone/>
            </a:pPr>
            <a:endParaRPr lang="en-US" sz="1200" dirty="0"/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r>
              <a:rPr lang="en-US" sz="2800" dirty="0"/>
              <a:t>Voters publish their names and </a:t>
            </a:r>
            <a:r>
              <a:rPr lang="en-US" sz="2800" i="1" dirty="0"/>
              <a:t>encrypted</a:t>
            </a:r>
            <a:r>
              <a:rPr lang="en-US" sz="2800" dirty="0"/>
              <a:t> votes.</a:t>
            </a:r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endParaRPr lang="en-US" sz="1200" dirty="0"/>
          </a:p>
          <a:p>
            <a:pPr marL="514338" indent="-514338">
              <a:buClr>
                <a:srgbClr val="0070C0"/>
              </a:buClr>
              <a:buSzPct val="150000"/>
              <a:buFont typeface="+mj-lt"/>
              <a:buAutoNum type="arabicPeriod"/>
            </a:pPr>
            <a:r>
              <a:rPr lang="en-US" sz="2800" dirty="0"/>
              <a:t>Administrators compute and publish the tally together with a cryptographic proof that the tally “matches” the set of encrypted votes.</a:t>
            </a:r>
          </a:p>
        </p:txBody>
      </p:sp>
    </p:spTree>
    <p:extLst>
      <p:ext uri="{BB962C8B-B14F-4D97-AF65-F5344CB8AC3E}">
        <p14:creationId xmlns:p14="http://schemas.microsoft.com/office/powerpoint/2010/main" val="401948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Tallying Decision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There are essentially two paradigms to choose from  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 err="1"/>
              <a:t>Anonymized</a:t>
            </a:r>
            <a:r>
              <a:rPr lang="en-US" sz="3600" dirty="0"/>
              <a:t> Ballots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/>
              <a:t>        </a:t>
            </a:r>
            <a:r>
              <a:rPr lang="en-US" sz="3600" dirty="0">
                <a:solidFill>
                  <a:schemeClr val="accent2"/>
                </a:solidFill>
              </a:rPr>
              <a:t>(Mix Networks)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dirty="0" err="1"/>
              <a:t>Ballotless</a:t>
            </a:r>
            <a:r>
              <a:rPr lang="en-US" sz="3600" dirty="0"/>
              <a:t> Tallying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dirty="0">
                <a:solidFill>
                  <a:schemeClr val="accent2"/>
                </a:solidFill>
              </a:rPr>
              <a:t>        (</a:t>
            </a:r>
            <a:r>
              <a:rPr lang="en-US" sz="3600" dirty="0" err="1">
                <a:solidFill>
                  <a:schemeClr val="accent2"/>
                </a:solidFill>
              </a:rPr>
              <a:t>Homomorphic</a:t>
            </a:r>
            <a:r>
              <a:rPr lang="en-US" sz="3600" dirty="0">
                <a:solidFill>
                  <a:schemeClr val="accent2"/>
                </a:solidFill>
              </a:rPr>
              <a:t> Encryption)</a:t>
            </a:r>
          </a:p>
        </p:txBody>
      </p:sp>
    </p:spTree>
    <p:extLst>
      <p:ext uri="{BB962C8B-B14F-4D97-AF65-F5344CB8AC3E}">
        <p14:creationId xmlns:p14="http://schemas.microsoft.com/office/powerpoint/2010/main" val="2845862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Protester-Where-Is-My-Vo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9" y="1858023"/>
            <a:ext cx="5076825" cy="38100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5960" y="2864166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5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j0260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2153843"/>
            <a:ext cx="4706939" cy="361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685800" y="146304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Anonymized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Ballots</a:t>
            </a:r>
          </a:p>
        </p:txBody>
      </p:sp>
    </p:spTree>
    <p:extLst>
      <p:ext uri="{BB962C8B-B14F-4D97-AF65-F5344CB8AC3E}">
        <p14:creationId xmlns:p14="http://schemas.microsoft.com/office/powerpoint/2010/main" val="28408592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685800" y="1257300"/>
            <a:ext cx="77724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algn="ctr" eaLnBrk="0" hangingPunct="0"/>
            <a:r>
              <a:rPr kumimoji="1" lang="en-US" sz="5000" dirty="0" err="1">
                <a:solidFill>
                  <a:srgbClr val="00DE64"/>
                </a:solidFill>
                <a:latin typeface="+mj-lt"/>
              </a:rPr>
              <a:t>Ballotless</a:t>
            </a:r>
            <a:r>
              <a:rPr kumimoji="1" lang="en-US" sz="5000" dirty="0">
                <a:solidFill>
                  <a:srgbClr val="00DE64"/>
                </a:solidFill>
                <a:latin typeface="+mj-lt"/>
              </a:rPr>
              <a:t> Tallying</a:t>
            </a:r>
          </a:p>
        </p:txBody>
      </p:sp>
      <p:pic>
        <p:nvPicPr>
          <p:cNvPr id="6" name="Picture 5" descr="voting_machi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617" y="1987630"/>
            <a:ext cx="3811588" cy="3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95588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j026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85" y="2739630"/>
            <a:ext cx="1404937" cy="21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3" descr="j026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4380" y="2771776"/>
            <a:ext cx="2940051" cy="21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Tallying</a:t>
            </a:r>
          </a:p>
        </p:txBody>
      </p:sp>
    </p:spTree>
    <p:extLst>
      <p:ext uri="{BB962C8B-B14F-4D97-AF65-F5344CB8AC3E}">
        <p14:creationId xmlns:p14="http://schemas.microsoft.com/office/powerpoint/2010/main" val="259326195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With RSA encryption,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996633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b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bSup>
                        <m:sSubSup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sym typeface="Wingdings"/>
                            </a:rPr>
                          </m:ctrlPr>
                        </m:sSubSup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2</m:t>
                          </m:r>
                        </m:sub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  <a:ea typeface="Cambria Math"/>
                              <a:sym typeface="Wingdings"/>
                            </a:rPr>
                            <m:t>𝑌</m:t>
                          </m:r>
                        </m:sup>
                      </m:sSubSup>
                    </m:oMath>
                  </m:oMathPara>
                </a14:m>
                <a:endParaRPr lang="en-US" sz="3600" i="1" dirty="0">
                  <a:solidFill>
                    <a:srgbClr val="0070C0"/>
                  </a:solidFill>
                  <a:latin typeface="Cambria Math"/>
                  <a:ea typeface="Cambria Math"/>
                  <a:sym typeface="Wingdings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  <a:ea typeface="Cambria Math"/>
                              <a:sym typeface="Wingding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solidFill>
                                    <a:srgbClr val="663300"/>
                                  </a:solidFill>
                                  <a:latin typeface="Cambria Math"/>
                                  <a:ea typeface="Cambria Math"/>
                                  <a:sym typeface="Wingdings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sym typeface="Wingding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𝑌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24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600" dirty="0"/>
                  <a:t>RSA is </a:t>
                </a:r>
                <a:r>
                  <a:rPr lang="en-US" sz="3600" i="1" dirty="0"/>
                  <a:t>multiplicatively </a:t>
                </a:r>
                <a:r>
                  <a:rPr lang="en-US" sz="3600" i="1" dirty="0" err="1"/>
                  <a:t>homomorpic</a:t>
                </a:r>
                <a:r>
                  <a:rPr lang="en-US" sz="3600" i="1" dirty="0"/>
                  <a:t>.</a:t>
                </a: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00DE6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2" t="-1806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With another encryption function,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aseline="20000" dirty="0">
                  <a:solidFill>
                    <a:srgbClr val="00DE64"/>
                  </a:solidFill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baseline="3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3600" i="1" dirty="0">
                          <a:solidFill>
                            <a:srgbClr val="00DE64"/>
                          </a:solidFill>
                          <a:latin typeface="Cambria Math"/>
                          <a:ea typeface="Cambria Math"/>
                          <a:sym typeface="Wingdings"/>
                        </a:rPr>
                        <m:t>×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aseline="200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baseline="30000" dirty="0">
                          <a:solidFill>
                            <a:srgbClr val="00DE64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DE64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6633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663300"/>
                          </a:solidFill>
                          <a:latin typeface="Cambria Math"/>
                          <a:sym typeface="Wingdings"/>
                        </a:rPr>
                        <m:t>+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Calibri"/>
                </a:endParaRPr>
              </a:p>
              <a:p>
                <a:pPr marL="0" indent="0">
                  <a:buClr>
                    <a:srgbClr val="0BD0D9"/>
                  </a:buClr>
                  <a:buNone/>
                </a:pPr>
                <a:endParaRPr lang="en-US" sz="2400" dirty="0"/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600" dirty="0"/>
                  <a:t>This function is </a:t>
                </a:r>
                <a:r>
                  <a:rPr lang="en-US" sz="3600" i="1" dirty="0"/>
                  <a:t>additively </a:t>
                </a:r>
                <a:r>
                  <a:rPr lang="en-US" sz="3600" i="1" dirty="0" err="1"/>
                  <a:t>homomorpic</a:t>
                </a:r>
                <a:r>
                  <a:rPr lang="en-US" sz="3600" i="1" dirty="0"/>
                  <a:t>.</a:t>
                </a: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None/>
                </a:pPr>
                <a:endParaRPr lang="en-US" sz="3600" dirty="0">
                  <a:solidFill>
                    <a:srgbClr val="00DE64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180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Elections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</a:rPr>
                  <a:t>=</a:t>
                </a:r>
                <a:r>
                  <a:rPr lang="en-US" sz="3600" dirty="0">
                    <a:solidFill>
                      <a:srgbClr val="00DE64"/>
                    </a:solidFill>
                  </a:rPr>
                  <a:t> </a:t>
                </a:r>
                <a:r>
                  <a:rPr lang="en-US" sz="3600" dirty="0">
                    <a:solidFill>
                      <a:srgbClr val="FFC000"/>
                    </a:solidFill>
                  </a:rPr>
                  <a:t>E(</a:t>
                </a:r>
                <a:r>
                  <a:rPr lang="en-US" sz="3600" dirty="0">
                    <a:solidFill>
                      <a:srgbClr val="0070C0"/>
                    </a:solidFill>
                  </a:rPr>
                  <a:t>Vote #1</a:t>
                </a:r>
                <a:r>
                  <a:rPr lang="en-US" sz="3600" dirty="0">
                    <a:solidFill>
                      <a:srgbClr val="FFC000"/>
                    </a:solidFill>
                  </a:rPr>
                  <a:t>)</a:t>
                </a: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  <a:latin typeface="Calibri"/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  <a:latin typeface="Calibri"/>
                  </a:rPr>
                  <a:t>=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 E(</a:t>
                </a:r>
                <a:r>
                  <a:rPr lang="en-US" sz="3600" dirty="0">
                    <a:solidFill>
                      <a:srgbClr val="0070C0"/>
                    </a:solidFill>
                    <a:latin typeface="Calibri"/>
                  </a:rPr>
                  <a:t>Vote #2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)</a:t>
                </a: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DE64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36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 algn="ctr">
                  <a:buClr>
                    <a:srgbClr val="0BD0D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DE64"/>
                    </a:solidFill>
                    <a:latin typeface="Calibri"/>
                  </a:rPr>
                  <a:t> </a:t>
                </a:r>
                <a:r>
                  <a:rPr lang="en-US" sz="3600" dirty="0">
                    <a:solidFill>
                      <a:srgbClr val="663300"/>
                    </a:solidFill>
                    <a:latin typeface="Calibri"/>
                  </a:rPr>
                  <a:t>=</a:t>
                </a:r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 E(</a:t>
                </a:r>
                <a:r>
                  <a:rPr lang="en-US" sz="3600" dirty="0">
                    <a:solidFill>
                      <a:srgbClr val="0070C0"/>
                    </a:solidFill>
                    <a:latin typeface="Calibri"/>
                  </a:rPr>
                  <a:t>Vote #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  <a:latin typeface="Calibri"/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Clr>
                    <a:srgbClr val="0BD0D9"/>
                  </a:buClr>
                  <a:buNone/>
                </a:pPr>
                <a:r>
                  <a:rPr lang="en-US" sz="3200" dirty="0"/>
                  <a:t>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product</a:t>
                </a:r>
                <a:r>
                  <a:rPr lang="en-US" sz="3200" dirty="0"/>
                  <a:t> of 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encryptions</a:t>
                </a:r>
                <a:r>
                  <a:rPr lang="en-US" sz="3200" dirty="0"/>
                  <a:t> of the votes is an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encryption</a:t>
                </a:r>
                <a:r>
                  <a:rPr lang="en-US" sz="3200" dirty="0"/>
                  <a:t> of the </a:t>
                </a:r>
                <a:r>
                  <a:rPr lang="en-US" sz="3200" i="1" dirty="0">
                    <a:solidFill>
                      <a:srgbClr val="FFC000"/>
                    </a:solidFill>
                  </a:rPr>
                  <a:t>sum</a:t>
                </a:r>
                <a:r>
                  <a:rPr lang="en-US" sz="3200" dirty="0"/>
                  <a:t> of the votes</a:t>
                </a:r>
                <a:r>
                  <a:rPr lang="en-US" sz="3200" i="1" dirty="0"/>
                  <a:t>.</a:t>
                </a:r>
                <a:endParaRPr lang="en-US" sz="3200" dirty="0">
                  <a:solidFill>
                    <a:srgbClr val="00DE64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08860"/>
                <a:ext cx="8229600" cy="3291840"/>
              </a:xfrm>
              <a:blipFill>
                <a:blip r:embed="rId2"/>
                <a:stretch>
                  <a:fillRect l="-1704" t="-5185" b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Homomorphic Encryption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4000" u="sng" dirty="0"/>
              <a:t>Some </a:t>
            </a:r>
            <a:r>
              <a:rPr lang="en-US" sz="4000" u="sng" dirty="0" err="1"/>
              <a:t>Homomorphic</a:t>
            </a:r>
            <a:r>
              <a:rPr lang="en-US" sz="4000" u="sng" dirty="0"/>
              <a:t> Functions</a:t>
            </a:r>
          </a:p>
          <a:p>
            <a:pPr>
              <a:buFontTx/>
              <a:buNone/>
            </a:pPr>
            <a:endParaRPr lang="en-US" sz="1200" u="sng" dirty="0"/>
          </a:p>
          <a:p>
            <a:r>
              <a:rPr lang="en-US" sz="4000" dirty="0"/>
              <a:t>RSA: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>
                <a:solidFill>
                  <a:srgbClr val="00DE64"/>
                </a:solidFill>
              </a:rPr>
              <a:t>m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>
                <a:solidFill>
                  <a:srgbClr val="00DE64"/>
                </a:solidFill>
              </a:rPr>
              <a:t>m</a:t>
            </a:r>
            <a:r>
              <a:rPr lang="en-US" sz="4000" i="1" baseline="30000" dirty="0">
                <a:solidFill>
                  <a:srgbClr val="00DE64"/>
                </a:solidFill>
              </a:rPr>
              <a:t>e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</a:p>
          <a:p>
            <a:r>
              <a:rPr lang="en-US" sz="4000" dirty="0" err="1"/>
              <a:t>ElGamal</a:t>
            </a:r>
            <a:r>
              <a:rPr lang="en-US" sz="4000" dirty="0"/>
              <a:t>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(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r</a:t>
            </a:r>
            <a:r>
              <a:rPr lang="en-US" sz="4000" i="1" dirty="0" err="1">
                <a:solidFill>
                  <a:srgbClr val="00DE64"/>
                </a:solidFill>
              </a:rPr>
              <a:t>,mh</a:t>
            </a:r>
            <a:r>
              <a:rPr lang="en-US" sz="4000" i="1" baseline="30000" dirty="0" err="1">
                <a:solidFill>
                  <a:srgbClr val="00DE64"/>
                </a:solidFill>
              </a:rPr>
              <a:t>r</a:t>
            </a:r>
            <a:r>
              <a:rPr lang="en-US" sz="4000" dirty="0">
                <a:solidFill>
                  <a:srgbClr val="00DE64"/>
                </a:solidFill>
              </a:rPr>
              <a:t>) mod </a:t>
            </a:r>
            <a:r>
              <a:rPr lang="en-US" sz="4000" i="1" dirty="0">
                <a:solidFill>
                  <a:srgbClr val="00DE64"/>
                </a:solidFill>
              </a:rPr>
              <a:t>p</a:t>
            </a:r>
          </a:p>
          <a:p>
            <a:r>
              <a:rPr lang="en-US" sz="4000" dirty="0"/>
              <a:t>GM: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b,r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>
                <a:solidFill>
                  <a:srgbClr val="00DE64"/>
                </a:solidFill>
              </a:rPr>
              <a:t>r</a:t>
            </a:r>
            <a:r>
              <a:rPr lang="en-US" sz="4000" i="1" baseline="30000" dirty="0">
                <a:solidFill>
                  <a:srgbClr val="00DE64"/>
                </a:solidFill>
              </a:rPr>
              <a:t>2</a:t>
            </a:r>
            <a:r>
              <a:rPr lang="en-US" sz="4000" i="1" dirty="0">
                <a:solidFill>
                  <a:srgbClr val="00DE64"/>
                </a:solidFill>
              </a:rPr>
              <a:t>g</a:t>
            </a:r>
            <a:r>
              <a:rPr lang="en-US" sz="4000" i="1" baseline="30000" dirty="0">
                <a:solidFill>
                  <a:srgbClr val="00DE64"/>
                </a:solidFill>
              </a:rPr>
              <a:t>b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</a:p>
          <a:p>
            <a:r>
              <a:rPr lang="en-US" sz="4000" dirty="0"/>
              <a:t>Benaloh: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 err="1">
                <a:solidFill>
                  <a:srgbClr val="00DE64"/>
                </a:solidFill>
              </a:rPr>
              <a:t>r</a:t>
            </a:r>
            <a:r>
              <a:rPr lang="en-US" sz="4000" i="1" baseline="30000" dirty="0" err="1">
                <a:solidFill>
                  <a:srgbClr val="00DE64"/>
                </a:solidFill>
              </a:rPr>
              <a:t>e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m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  <a:endParaRPr lang="en-US" sz="4000" dirty="0">
              <a:solidFill>
                <a:srgbClr val="00DE64"/>
              </a:solidFill>
            </a:endParaRPr>
          </a:p>
          <a:p>
            <a:r>
              <a:rPr lang="en-US" sz="4000" dirty="0" err="1"/>
              <a:t>Pallier</a:t>
            </a:r>
            <a:r>
              <a:rPr lang="en-US" sz="4000" dirty="0"/>
              <a:t>:  </a:t>
            </a:r>
            <a:r>
              <a:rPr lang="en-US" sz="4000" i="1" dirty="0">
                <a:solidFill>
                  <a:srgbClr val="00DE64"/>
                </a:solidFill>
              </a:rPr>
              <a:t>E</a:t>
            </a:r>
            <a:r>
              <a:rPr lang="en-US" sz="4000" dirty="0">
                <a:solidFill>
                  <a:srgbClr val="00DE64"/>
                </a:solidFill>
              </a:rPr>
              <a:t>(</a:t>
            </a:r>
            <a:r>
              <a:rPr lang="en-US" sz="4000" i="1" dirty="0" err="1">
                <a:solidFill>
                  <a:srgbClr val="00DE64"/>
                </a:solidFill>
              </a:rPr>
              <a:t>m,r</a:t>
            </a:r>
            <a:r>
              <a:rPr lang="en-US" sz="4000" dirty="0">
                <a:solidFill>
                  <a:srgbClr val="00DE64"/>
                </a:solidFill>
              </a:rPr>
              <a:t>) = </a:t>
            </a:r>
            <a:r>
              <a:rPr lang="en-US" sz="4000" i="1" dirty="0" err="1">
                <a:solidFill>
                  <a:srgbClr val="00DE64"/>
                </a:solidFill>
              </a:rPr>
              <a:t>r</a:t>
            </a:r>
            <a:r>
              <a:rPr lang="en-US" sz="4000" i="1" baseline="30000" dirty="0" err="1">
                <a:solidFill>
                  <a:srgbClr val="00DE64"/>
                </a:solidFill>
              </a:rPr>
              <a:t>n</a:t>
            </a:r>
            <a:r>
              <a:rPr lang="en-US" sz="4000" i="1" dirty="0" err="1">
                <a:solidFill>
                  <a:srgbClr val="00DE64"/>
                </a:solidFill>
              </a:rPr>
              <a:t>g</a:t>
            </a:r>
            <a:r>
              <a:rPr lang="en-US" sz="4000" i="1" baseline="30000" dirty="0" err="1">
                <a:solidFill>
                  <a:srgbClr val="00DE64"/>
                </a:solidFill>
              </a:rPr>
              <a:t>m</a:t>
            </a:r>
            <a:r>
              <a:rPr lang="en-US" sz="4000" i="1" dirty="0">
                <a:solidFill>
                  <a:srgbClr val="00DE64"/>
                </a:solidFill>
              </a:rPr>
              <a:t> </a:t>
            </a:r>
            <a:r>
              <a:rPr lang="en-US" sz="4000" dirty="0">
                <a:solidFill>
                  <a:srgbClr val="00DE64"/>
                </a:solidFill>
              </a:rPr>
              <a:t>mod </a:t>
            </a:r>
            <a:r>
              <a:rPr lang="en-US" sz="4000" i="1" dirty="0">
                <a:solidFill>
                  <a:srgbClr val="00DE64"/>
                </a:solidFill>
              </a:rPr>
              <a:t>n</a:t>
            </a:r>
            <a:r>
              <a:rPr lang="en-US" sz="4000" baseline="30000" dirty="0">
                <a:solidFill>
                  <a:srgbClr val="00DE6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417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Homomorphic Encryption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35480"/>
                <a:ext cx="8305800" cy="4389120"/>
              </a:xfrm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:r>
                  <a:rPr lang="en-US" sz="4000" u="sng" dirty="0"/>
                  <a:t>Some </a:t>
                </a:r>
                <a:r>
                  <a:rPr lang="en-US" sz="4000" u="sng" dirty="0" err="1"/>
                  <a:t>Homomorphic</a:t>
                </a:r>
                <a:r>
                  <a:rPr lang="en-US" sz="4000" u="sng" dirty="0"/>
                  <a:t> Functions</a:t>
                </a:r>
              </a:p>
              <a:p>
                <a:pPr>
                  <a:buFontTx/>
                  <a:buNone/>
                </a:pPr>
                <a:endParaRPr lang="en-US" sz="1200" u="sng" dirty="0"/>
              </a:p>
              <a:p>
                <a:r>
                  <a:rPr lang="en-US" sz="4000" dirty="0"/>
                  <a:t>RSA: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𝑚𝑒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4000" i="1" dirty="0">
                  <a:solidFill>
                    <a:srgbClr val="00DE64"/>
                  </a:solidFill>
                </a:endParaRPr>
              </a:p>
              <a:p>
                <a:r>
                  <a:rPr lang="en-US" sz="4000" dirty="0" err="1"/>
                  <a:t>ElGamal</a:t>
                </a:r>
                <a:r>
                  <a:rPr lang="en-US" sz="4000" dirty="0"/>
                  <a:t>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 baseline="30000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𝑚h𝑟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i="1" dirty="0">
                  <a:solidFill>
                    <a:srgbClr val="00DE64"/>
                  </a:solidFill>
                </a:endParaRPr>
              </a:p>
              <a:p>
                <a:r>
                  <a:rPr lang="en-US" sz="4000" dirty="0"/>
                  <a:t>GM: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baseline="3000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 baseline="3000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4000" i="1" dirty="0">
                  <a:solidFill>
                    <a:srgbClr val="00DE64"/>
                  </a:solidFill>
                </a:endParaRPr>
              </a:p>
              <a:p>
                <a:r>
                  <a:rPr lang="en-US" sz="4000" dirty="0"/>
                  <a:t>Benaloh: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baseline="30000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 baseline="30000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4000" dirty="0">
                  <a:solidFill>
                    <a:srgbClr val="00DE64"/>
                  </a:solidFill>
                </a:endParaRPr>
              </a:p>
              <a:p>
                <a:r>
                  <a:rPr lang="en-US" sz="4000" dirty="0" err="1"/>
                  <a:t>Pallier</a:t>
                </a:r>
                <a:r>
                  <a:rPr lang="en-US" sz="4000" dirty="0"/>
                  <a:t>: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000" i="1" dirty="0" smtClean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baseline="30000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 baseline="30000" dirty="0" err="1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baseline="30000" dirty="0">
                        <a:solidFill>
                          <a:srgbClr val="00DE64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000" baseline="30000" dirty="0">
                  <a:solidFill>
                    <a:srgbClr val="00DE64"/>
                  </a:solidFill>
                </a:endParaRPr>
              </a:p>
            </p:txBody>
          </p:sp>
        </mc:Choice>
        <mc:Fallback>
          <p:sp>
            <p:nvSpPr>
              <p:cNvPr id="143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35480"/>
                <a:ext cx="8305800" cy="4389120"/>
              </a:xfrm>
              <a:blipFill>
                <a:blip r:embed="rId2"/>
                <a:stretch>
                  <a:fillRect l="-2568" t="-2500" b="-1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4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3200" dirty="0"/>
              <a:t>The prior multiplicatively and additively homomorphic encryption functions are all very efficient.</a:t>
            </a:r>
          </a:p>
          <a:p>
            <a:endParaRPr lang="en-US" sz="1200" dirty="0"/>
          </a:p>
          <a:p>
            <a:r>
              <a:rPr lang="en-US" sz="3200" dirty="0"/>
              <a:t>There are much newer </a:t>
            </a:r>
            <a:r>
              <a:rPr lang="en-US" sz="3200" i="1" dirty="0"/>
              <a:t>fully </a:t>
            </a:r>
            <a:r>
              <a:rPr lang="en-US" sz="3200" dirty="0"/>
              <a:t>homomorphic encryption functions (simultaneously additive and multiplicative), but they are </a:t>
            </a:r>
            <a:r>
              <a:rPr lang="en-US" sz="3200" i="1" dirty="0"/>
              <a:t>very</a:t>
            </a:r>
            <a:r>
              <a:rPr lang="en-US" sz="3200" dirty="0"/>
              <a:t> inefficient.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3000" dirty="0"/>
              <a:t>The </a:t>
            </a:r>
            <a:r>
              <a:rPr lang="en-US" sz="3000" i="1" dirty="0"/>
              <a:t>holy grail</a:t>
            </a:r>
            <a:r>
              <a:rPr lang="en-US" sz="3000" dirty="0"/>
              <a:t> of a cloud computing service is to be able to perform (multi-party) computations on encrypted data without holding decryption keys.</a:t>
            </a:r>
          </a:p>
          <a:p>
            <a:r>
              <a:rPr lang="en-US" sz="3000" dirty="0"/>
              <a:t>This is entirely possible</a:t>
            </a:r>
          </a:p>
          <a:p>
            <a:pPr marL="0" indent="0">
              <a:buNone/>
            </a:pPr>
            <a:r>
              <a:rPr lang="en-US" sz="3000" dirty="0"/>
              <a:t>                                             – in theory</a:t>
            </a:r>
          </a:p>
          <a:p>
            <a:r>
              <a:rPr lang="en-US" sz="3000" dirty="0"/>
              <a:t>But it’s woefully inefficient in practice</a:t>
            </a:r>
          </a:p>
          <a:p>
            <a:pPr marL="0" indent="0">
              <a:buNone/>
            </a:pPr>
            <a:r>
              <a:rPr lang="en-US" sz="3000" dirty="0"/>
              <a:t>                                             – except in special cases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007-51B5-4E4D-9637-579C08C8B834}" type="datetime4">
              <a:rPr lang="en-US" smtClean="0"/>
              <a:t>November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334E-80FF-4BAD-A4CD-380B12E8031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-vote-campaign-waterloo-bridge-londo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1980" y="2708790"/>
            <a:ext cx="3810000" cy="2857500"/>
          </a:xfrm>
          <a:prstGeom prst="rect">
            <a:avLst/>
          </a:prstGeom>
        </p:spPr>
      </p:pic>
      <p:pic>
        <p:nvPicPr>
          <p:cNvPr id="6" name="Picture 5" descr="iran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280" y="1990317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19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Valid Vote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2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36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0, 1, 0, 0;   1, 0;   0, 0, 0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5400000">
            <a:off x="2090975" y="1719503"/>
            <a:ext cx="361476" cy="2543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Left Brace 4"/>
          <p:cNvSpPr/>
          <p:nvPr/>
        </p:nvSpPr>
        <p:spPr>
          <a:xfrm rot="5400000">
            <a:off x="4762738" y="2410066"/>
            <a:ext cx="361476" cy="11620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Left Brace 5"/>
          <p:cNvSpPr/>
          <p:nvPr/>
        </p:nvSpPr>
        <p:spPr>
          <a:xfrm rot="5400000">
            <a:off x="7048738" y="2095741"/>
            <a:ext cx="361476" cy="17906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0"/>
            <a:ext cx="20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First Race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1425" y="228600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Second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286000"/>
            <a:ext cx="205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Third Race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29" y="4196731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First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7070" y="4077676"/>
            <a:ext cx="139333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Second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3799" y="4191976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Third</a:t>
            </a:r>
          </a:p>
          <a:p>
            <a:pPr algn="ctr"/>
            <a:r>
              <a:rPr lang="en-US" sz="3200" dirty="0"/>
              <a:t>Option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1599" y="4113395"/>
            <a:ext cx="132440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Fourth</a:t>
            </a:r>
          </a:p>
          <a:p>
            <a:pPr algn="ctr"/>
            <a:r>
              <a:rPr lang="en-US" sz="3200" dirty="0"/>
              <a:t>Option</a:t>
            </a:r>
          </a:p>
        </p:txBody>
      </p: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1031630" y="3607595"/>
            <a:ext cx="139946" cy="5891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11" idx="0"/>
          </p:cNvCxnSpPr>
          <p:nvPr/>
        </p:nvCxnSpPr>
        <p:spPr>
          <a:xfrm flipH="1" flipV="1">
            <a:off x="1917331" y="3607595"/>
            <a:ext cx="586404" cy="47008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2" idx="0"/>
          </p:cNvCxnSpPr>
          <p:nvPr/>
        </p:nvCxnSpPr>
        <p:spPr>
          <a:xfrm flipH="1" flipV="1">
            <a:off x="2613996" y="3607595"/>
            <a:ext cx="1372004" cy="58438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3" idx="0"/>
          </p:cNvCxnSpPr>
          <p:nvPr/>
        </p:nvCxnSpPr>
        <p:spPr>
          <a:xfrm flipH="1" flipV="1">
            <a:off x="3323799" y="3607595"/>
            <a:ext cx="2110001" cy="5058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7" grpId="0" animBg="1"/>
      <p:bldP spid="11" grpId="0" animBg="1"/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 and Cons of Ballots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4000" dirty="0"/>
              <a:t>Ballots simplify write-ins.</a:t>
            </a:r>
          </a:p>
          <a:p>
            <a:endParaRPr lang="en-US" sz="3600" dirty="0"/>
          </a:p>
          <a:p>
            <a:r>
              <a:rPr lang="en-US" sz="4000" dirty="0"/>
              <a:t>Ballots make it harder to enforce privacy – especially in complex counting scenarios.</a:t>
            </a:r>
          </a:p>
        </p:txBody>
      </p:sp>
    </p:spTree>
    <p:extLst>
      <p:ext uri="{BB962C8B-B14F-4D97-AF65-F5344CB8AC3E}">
        <p14:creationId xmlns:p14="http://schemas.microsoft.com/office/powerpoint/2010/main" val="624496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/>
              <a:t>Homomorphic</a:t>
            </a:r>
            <a:r>
              <a:rPr lang="en-US" sz="4800" dirty="0"/>
              <a:t> Encryption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We can construct a public-key encryption function </a:t>
            </a:r>
            <a:r>
              <a:rPr lang="en-US" sz="3600" i="1" dirty="0">
                <a:sym typeface="Symbol" pitchFamily="18" charset="2"/>
              </a:rPr>
              <a:t>E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such that if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</a:rPr>
              <a:t>        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is </a:t>
            </a:r>
            <a:r>
              <a:rPr lang="en-US" sz="3600" i="1" dirty="0">
                <a:solidFill>
                  <a:srgbClr val="0070C0"/>
                </a:solidFill>
              </a:rPr>
              <a:t>an</a:t>
            </a:r>
            <a:r>
              <a:rPr lang="en-US" sz="3600" dirty="0">
                <a:solidFill>
                  <a:srgbClr val="0070C0"/>
                </a:solidFill>
              </a:rPr>
              <a:t> encryption of </a:t>
            </a:r>
            <a:r>
              <a:rPr lang="en-US" sz="3600" i="1" dirty="0"/>
              <a:t>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and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  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then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     </a:t>
            </a:r>
            <a:r>
              <a:rPr lang="en-US" sz="3600" i="1" dirty="0">
                <a:sym typeface="Symbol" pitchFamily="18" charset="2"/>
              </a:rPr>
              <a:t>A</a:t>
            </a:r>
            <a:r>
              <a:rPr lang="en-US" sz="3600" dirty="0">
                <a:sym typeface="Symbol"/>
              </a:rPr>
              <a:t></a:t>
            </a:r>
            <a:r>
              <a:rPr lang="en-US" sz="3600" i="1" dirty="0">
                <a:sym typeface="Symbol" pitchFamily="18" charset="2"/>
              </a:rPr>
              <a:t>B</a:t>
            </a:r>
            <a:r>
              <a:rPr lang="en-US" sz="3600" dirty="0"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is </a:t>
            </a:r>
            <a:r>
              <a:rPr lang="en-US" sz="3600" i="1" dirty="0">
                <a:solidFill>
                  <a:srgbClr val="0070C0"/>
                </a:solidFill>
                <a:sym typeface="Symbol" pitchFamily="18" charset="2"/>
              </a:rPr>
              <a:t>an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 encryption of </a:t>
            </a:r>
            <a:r>
              <a:rPr lang="en-US" sz="3600" i="1" dirty="0" err="1">
                <a:sym typeface="Symbol" pitchFamily="18" charset="2"/>
              </a:rPr>
              <a:t>a</a:t>
            </a:r>
            <a:r>
              <a:rPr lang="en-US" sz="3600" dirty="0" err="1">
                <a:sym typeface="Symbol"/>
              </a:rPr>
              <a:t></a:t>
            </a:r>
            <a:r>
              <a:rPr lang="en-US" sz="3600" i="1" dirty="0" err="1">
                <a:sym typeface="Symbol" pitchFamily="18" charset="2"/>
              </a:rPr>
              <a:t>b</a:t>
            </a:r>
            <a:r>
              <a:rPr lang="en-US" sz="3600" dirty="0">
                <a:solidFill>
                  <a:srgbClr val="0070C0"/>
                </a:solidFill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25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165514897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96504670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095539158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1880389881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/>
                            </a:rPr>
                            <a:t></a:t>
                          </a: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615685230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956664207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13070190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an_2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2451" y="1911548"/>
            <a:ext cx="3810000" cy="3810000"/>
          </a:xfrm>
          <a:prstGeom prst="rect">
            <a:avLst/>
          </a:prstGeom>
        </p:spPr>
      </p:pic>
      <p:pic>
        <p:nvPicPr>
          <p:cNvPr id="5" name="Picture 4" descr="where_is_my_vote_iran_election_magnet-p147763560060734510tmn8_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8711" y="1696719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4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0, 1;   1, 0;   0, 1,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1, 0, 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1, 0, 0;   1, 0;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0, 1, 0;   0, 1;   0, 0, 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sz="21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0, 2, 2, 1;   3, 2;   1, 1, 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1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4227" name="Group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85801" y="2286000"/>
              <a:ext cx="5753100" cy="3474736"/>
            </p:xfrm>
            <a:graphic>
              <a:graphicData uri="http://schemas.openxmlformats.org/drawingml/2006/table">
                <a:tbl>
                  <a:tblPr/>
                  <a:tblGrid>
                    <a:gridCol w="1362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26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83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cap="flat"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Alice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98611" r="-7612" b="-5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Bob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01408" r="-7612" b="-5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Carol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297222" r="-7612" b="-3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David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402817" r="-7612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Eve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02817" r="-7612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sz="21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 =</a:t>
                          </a: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3433" t="-594444" r="-7612" b="-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4342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 cap="flat"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1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endParaRPr>
                        </a:p>
                      </a:txBody>
                      <a:tcPr marT="34291" marB="34291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00010215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318643500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791547829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729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975057330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3419203083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214960462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031008683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 err="1">
                <a:solidFill>
                  <a:srgbClr val="00DE64"/>
                </a:solidFill>
                <a:latin typeface="+mj-lt"/>
                <a:ea typeface="+mj-ea"/>
                <a:cs typeface="+mj-cs"/>
              </a:rPr>
              <a:t>Homomorphic</a:t>
            </a: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 Elections</a:t>
            </a:r>
          </a:p>
        </p:txBody>
      </p:sp>
    </p:spTree>
    <p:extLst>
      <p:ext uri="{BB962C8B-B14F-4D97-AF65-F5344CB8AC3E}">
        <p14:creationId xmlns:p14="http://schemas.microsoft.com/office/powerpoint/2010/main" val="297716935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344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309002604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7490633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66_89085698724_87253373724_1943520_687784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96965" y="1914525"/>
            <a:ext cx="1905000" cy="3810000"/>
          </a:xfrm>
          <a:prstGeom prst="rect">
            <a:avLst/>
          </a:prstGeom>
        </p:spPr>
      </p:pic>
      <p:pic>
        <p:nvPicPr>
          <p:cNvPr id="5" name="Picture 4" descr="where_is_my_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466" y="1914525"/>
            <a:ext cx="40703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814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1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470712550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651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647023243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753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993572105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6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791568846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58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2959495721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The </a:t>
            </a:r>
            <a:r>
              <a:rPr lang="en-US" sz="4000" i="1" dirty="0"/>
              <a:t>sum</a:t>
            </a:r>
            <a:r>
              <a:rPr lang="en-US" sz="4000" dirty="0"/>
              <a:t> of the </a:t>
            </a:r>
            <a:r>
              <a:rPr lang="en-US" sz="4000" i="1" dirty="0"/>
              <a:t>shares</a:t>
            </a:r>
            <a:r>
              <a:rPr lang="en-US" sz="4000" dirty="0"/>
              <a:t> of the votes constitute </a:t>
            </a:r>
            <a:r>
              <a:rPr lang="en-US" sz="4000" i="1" dirty="0"/>
              <a:t>shares</a:t>
            </a:r>
            <a:r>
              <a:rPr lang="en-US" sz="4000" dirty="0"/>
              <a:t> of the </a:t>
            </a:r>
            <a:r>
              <a:rPr lang="en-US" sz="4000" i="1" dirty="0"/>
              <a:t>sum</a:t>
            </a:r>
            <a:r>
              <a:rPr lang="en-US" sz="4000" dirty="0"/>
              <a:t> of the votes.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dirty="0"/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441793010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1635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</a:t>
                      </a: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753041235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919586626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3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1523023824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4707" name="Group 3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347473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1" lang="en-US" sz="21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Alice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Carol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</a:t>
                      </a:r>
                    </a:p>
                  </a:txBody>
                  <a:tcPr marT="34291" marB="3429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 =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1" marB="34291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4291" marB="3429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385316"/>
            <a:ext cx="8229600" cy="857251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defTabSz="914377">
              <a:defRPr/>
            </a:pPr>
            <a:r>
              <a:rPr lang="en-US" sz="5000" dirty="0">
                <a:solidFill>
                  <a:srgbClr val="00DE64"/>
                </a:solidFill>
                <a:latin typeface="+mj-lt"/>
                <a:ea typeface="+mj-ea"/>
                <a:cs typeface="+mj-cs"/>
              </a:rPr>
              <a:t>Multiple Authorities</a:t>
            </a:r>
          </a:p>
        </p:txBody>
      </p:sp>
    </p:spTree>
    <p:extLst>
      <p:ext uri="{BB962C8B-B14F-4D97-AF65-F5344CB8AC3E}">
        <p14:creationId xmlns:p14="http://schemas.microsoft.com/office/powerpoint/2010/main" val="303655942"/>
      </p:ext>
    </p:extLst>
  </p:cSld>
  <p:clrMapOvr>
    <a:masterClrMapping/>
  </p:clrMapOvr>
  <p:transition spd="slow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ock And Key">
  <a:themeElements>
    <a:clrScheme name="1_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1_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75706</TotalTime>
  <Words>7022</Words>
  <Application>Microsoft Office PowerPoint</Application>
  <PresentationFormat>On-screen Show (4:3)</PresentationFormat>
  <Paragraphs>2513</Paragraphs>
  <Slides>252</Slides>
  <Notes>1</Notes>
  <HiddenSlides>58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252</vt:i4>
      </vt:variant>
    </vt:vector>
  </HeadingPairs>
  <TitlesOfParts>
    <vt:vector size="264" baseType="lpstr">
      <vt:lpstr>Calibri</vt:lpstr>
      <vt:lpstr>Symbol</vt:lpstr>
      <vt:lpstr>Cambria Math</vt:lpstr>
      <vt:lpstr>Wingdings 2</vt:lpstr>
      <vt:lpstr>Constantia</vt:lpstr>
      <vt:lpstr>Arial</vt:lpstr>
      <vt:lpstr>Times New Roman</vt:lpstr>
      <vt:lpstr>Wingdings</vt:lpstr>
      <vt:lpstr>Courier New</vt:lpstr>
      <vt:lpstr>Lock And Key</vt:lpstr>
      <vt:lpstr>1_Lock And Key</vt:lpstr>
      <vt:lpstr>Flow</vt:lpstr>
      <vt:lpstr>Practical Aspects of        Modern Cryptography</vt:lpstr>
      <vt:lpstr>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Traditional Voting Methods</vt:lpstr>
      <vt:lpstr>Vulnerabilities and Trust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The Voter’s Perspective</vt:lpstr>
      <vt:lpstr>We Can Do Better!</vt:lpstr>
      <vt:lpstr>PowerPoint Presentation</vt:lpstr>
      <vt:lpstr>Voters can check that …</vt:lpstr>
      <vt:lpstr>End-to-End Verifiability</vt:lpstr>
      <vt:lpstr>End-to-End Verifiability</vt:lpstr>
      <vt:lpstr>E2E is a Property</vt:lpstr>
      <vt:lpstr>E2E-Verifiability Replaces Trust</vt:lpstr>
      <vt:lpstr>An E2E-Verifiable Election</vt:lpstr>
      <vt:lpstr>An E2E-Verifiable Election</vt:lpstr>
      <vt:lpstr>But wait …</vt:lpstr>
      <vt:lpstr>Privacy</vt:lpstr>
      <vt:lpstr>Adding Encryption</vt:lpstr>
      <vt:lpstr>Secure Multiparty Computation</vt:lpstr>
      <vt:lpstr>Multi-Party Computation (MPC)</vt:lpstr>
      <vt:lpstr>Why are Elections so Hard?</vt:lpstr>
      <vt:lpstr>An E2E-Verifiable Election</vt:lpstr>
      <vt:lpstr>An E2E-Verifiable Election</vt:lpstr>
      <vt:lpstr>An E2E-Verifiable Election</vt:lpstr>
      <vt:lpstr>An E2E-Verifiable Election</vt:lpstr>
      <vt:lpstr>An E2E-Verifiable Election</vt:lpstr>
      <vt:lpstr>An E2E-Verifiable Election</vt:lpstr>
      <vt:lpstr>Secure MPC is not Enough</vt:lpstr>
      <vt:lpstr>End-to-End Verifiable Elections</vt:lpstr>
      <vt:lpstr>Fundamental Tallying Decision</vt:lpstr>
      <vt:lpstr>PowerPoint Presentation</vt:lpstr>
      <vt:lpstr>PowerPoint Presentation</vt:lpstr>
      <vt:lpstr>PowerPoint Presentation</vt:lpstr>
      <vt:lpstr>Homomorphic Encryption</vt:lpstr>
      <vt:lpstr>Homomorphic Encryption</vt:lpstr>
      <vt:lpstr>In Elections …</vt:lpstr>
      <vt:lpstr>Homomorphic Encryption</vt:lpstr>
      <vt:lpstr>Homomorphic Encryption</vt:lpstr>
      <vt:lpstr>Fully Homomorphic Encryption</vt:lpstr>
      <vt:lpstr>Cloud Computing</vt:lpstr>
      <vt:lpstr>A Valid Vote</vt:lpstr>
      <vt:lpstr>Pros and Cons of Ballots</vt:lpstr>
      <vt:lpstr>Homomorphic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Authorities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Robustness</vt:lpstr>
      <vt:lpstr>PowerPoint Presentation</vt:lpstr>
      <vt:lpstr>Mix-Based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Mix-Based Elections</vt:lpstr>
      <vt:lpstr>PowerPoint Presentation</vt:lpstr>
      <vt:lpstr>The Mix-Net Paradigm</vt:lpstr>
      <vt:lpstr>The Mix-Net Paradigm</vt:lpstr>
      <vt:lpstr>Multiple Mixes</vt:lpstr>
      <vt:lpstr>Decryption Mix-net</vt:lpstr>
      <vt:lpstr>Re-encryption Mix-net</vt:lpstr>
      <vt:lpstr>Recall Homomorphic Encryption</vt:lpstr>
      <vt:lpstr>Re-encryption (additive)</vt:lpstr>
      <vt:lpstr>Re-encryption (multiplicative)</vt:lpstr>
      <vt:lpstr>A Re-encryption Mix</vt:lpstr>
      <vt:lpstr>A Re-encryption Mix</vt:lpstr>
      <vt:lpstr>Re-encryption Mix-nets</vt:lpstr>
      <vt:lpstr>Verifiability</vt:lpstr>
      <vt:lpstr>Faulty Mixes</vt:lpstr>
      <vt:lpstr>Some Verifiable Mixes</vt:lpstr>
      <vt:lpstr>Re-encryption Mix Operation</vt:lpstr>
      <vt:lpstr>Re-encryption Mix Operation</vt:lpstr>
      <vt:lpstr>Re-encryption Mix Operation</vt:lpstr>
      <vt:lpstr>Re-encryption Mix Operation</vt:lpstr>
      <vt:lpstr>Who has the Keys?</vt:lpstr>
      <vt:lpstr>Who has the Keys?</vt:lpstr>
      <vt:lpstr>Re-encryption</vt:lpstr>
      <vt:lpstr>Verifying a Re-encryption</vt:lpstr>
      <vt:lpstr>A Simple Verifiable Re-encryption Mix</vt:lpstr>
      <vt:lpstr>Is This “Proof” Absolute?</vt:lpstr>
      <vt:lpstr>Who Chooses?</vt:lpstr>
      <vt:lpstr>Who Chooses?</vt:lpstr>
      <vt:lpstr>Assumptions</vt:lpstr>
      <vt:lpstr>The Encryption</vt:lpstr>
      <vt:lpstr>Randomized Partial Checking</vt:lpstr>
      <vt:lpstr>Choose Any Two</vt:lpstr>
      <vt:lpstr>How Can Humans Verify Votes?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Believing Without Seeing</vt:lpstr>
      <vt:lpstr>Non-transferable Belief</vt:lpstr>
      <vt:lpstr>Believing Without Seeing</vt:lpstr>
      <vt:lpstr>Believing Without Seeing</vt:lpstr>
      <vt:lpstr>Believing Without Seeing</vt:lpstr>
      <vt:lpstr>Interactive Proofs</vt:lpstr>
      <vt:lpstr>Interactive Proofs</vt:lpstr>
      <vt:lpstr>Interactive Proofs</vt:lpstr>
      <vt:lpstr>Interactive Proofs</vt:lpstr>
      <vt:lpstr>Strong Interactive Proofs</vt:lpstr>
      <vt:lpstr>Strong Interactive Proofs</vt:lpstr>
      <vt:lpstr>In practice …</vt:lpstr>
      <vt:lpstr>Voter Privacy</vt:lpstr>
      <vt:lpstr>Asymmetric Cryptography</vt:lpstr>
      <vt:lpstr>Randomized Encryption</vt:lpstr>
      <vt:lpstr>Ballot Encryption</vt:lpstr>
      <vt:lpstr>Ballot Encryption</vt:lpstr>
      <vt:lpstr>Ballot Encryption</vt:lpstr>
      <vt:lpstr>Ballot Encryption</vt:lpstr>
      <vt:lpstr>Ballot Encryption</vt:lpstr>
      <vt:lpstr>Ballot Encryption</vt:lpstr>
      <vt:lpstr>A Verifiable Election Record</vt:lpstr>
      <vt:lpstr>The Tally Proof</vt:lpstr>
      <vt:lpstr>PowerPoint Presentation</vt:lpstr>
      <vt:lpstr>PowerPoint Presentation</vt:lpstr>
      <vt:lpstr>Traditional Static Encryption</vt:lpstr>
      <vt:lpstr>Computing on Encrypted Data</vt:lpstr>
      <vt:lpstr>Homomorphic Encryption</vt:lpstr>
      <vt:lpstr>Homomorphic Encryption</vt:lpstr>
      <vt:lpstr>How do Humans Encrypt?</vt:lpstr>
      <vt:lpstr>The Human Encryptor</vt:lpstr>
      <vt:lpstr>MarkPledge Ballot</vt:lpstr>
      <vt:lpstr>MarkPledge Ballot</vt:lpstr>
      <vt:lpstr>MarkPledge Ballot</vt:lpstr>
      <vt:lpstr>MarkPledge Ballot</vt:lpstr>
      <vt:lpstr>MarkPledge Ballot</vt:lpstr>
      <vt:lpstr>MarkPledge Ballot</vt:lpstr>
      <vt:lpstr>Prêt à Voter Ballot</vt:lpstr>
      <vt:lpstr>Prêt à Voter Ballot</vt:lpstr>
      <vt:lpstr>Prêt à Voter Ballot</vt:lpstr>
      <vt:lpstr>PunchScan Ballot</vt:lpstr>
      <vt:lpstr>PunchScan Ballot</vt:lpstr>
      <vt:lpstr>PunchScan Ballot</vt:lpstr>
      <vt:lpstr>PunchScan Ballot</vt:lpstr>
      <vt:lpstr>PunchScan Ballot</vt:lpstr>
      <vt:lpstr>Scantegrity</vt:lpstr>
      <vt:lpstr>Voter-Initiated Auditing</vt:lpstr>
      <vt:lpstr>Voter-Initiated Auditing</vt:lpstr>
      <vt:lpstr>Voter-Initiated Auditing</vt:lpstr>
      <vt:lpstr>Voter-Initiated Auditing</vt:lpstr>
      <vt:lpstr>Voter-Initiated Auditing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A Verifiable Election Record</vt:lpstr>
      <vt:lpstr>PowerPoint Presentation</vt:lpstr>
      <vt:lpstr>Provisional Ballots</vt:lpstr>
      <vt:lpstr>Provisional Ballot Privacy</vt:lpstr>
      <vt:lpstr>A Verifiable Election Record</vt:lpstr>
      <vt:lpstr>A Verifiable Election Record</vt:lpstr>
      <vt:lpstr>A Verifiable Election Record</vt:lpstr>
      <vt:lpstr>Benefits of E2E-Verifiability</vt:lpstr>
      <vt:lpstr>The Voter’s Perspective</vt:lpstr>
      <vt:lpstr>A Verifiable Receipt</vt:lpstr>
      <vt:lpstr>The Voter’s Perspective</vt:lpstr>
      <vt:lpstr>Real-World Deployments</vt:lpstr>
      <vt:lpstr>Travis County, Texas</vt:lpstr>
      <vt:lpstr>Travis County, Texas</vt:lpstr>
      <vt:lpstr>Travis County Requirements</vt:lpstr>
      <vt:lpstr>STAR-Vote</vt:lpstr>
      <vt:lpstr>Voter Sign-in</vt:lpstr>
      <vt:lpstr>Receive Token</vt:lpstr>
      <vt:lpstr>Electronic Ballot-Marking Device</vt:lpstr>
      <vt:lpstr>Ballot Summary and Receipt</vt:lpstr>
      <vt:lpstr>Ballot Summary and Receipt</vt:lpstr>
      <vt:lpstr>Ballot Summary and Receipt</vt:lpstr>
      <vt:lpstr>Ballot Summary and Receipt</vt:lpstr>
      <vt:lpstr>Voter Tasks</vt:lpstr>
      <vt:lpstr>Ballot Summary and Receipt</vt:lpstr>
      <vt:lpstr>Ballot Summary and Receipt</vt:lpstr>
      <vt:lpstr>Ballot Summary and Receipt</vt:lpstr>
      <vt:lpstr>Voter Tasks</vt:lpstr>
      <vt:lpstr>Voter Tasks</vt:lpstr>
      <vt:lpstr>CAST Option</vt:lpstr>
      <vt:lpstr>CAST Option</vt:lpstr>
      <vt:lpstr>SPOIL Option</vt:lpstr>
      <vt:lpstr>SPOIL Option</vt:lpstr>
      <vt:lpstr>Ballot Processing</vt:lpstr>
      <vt:lpstr>Full Verification</vt:lpstr>
      <vt:lpstr>What’s Next?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Cryptography</dc:title>
  <dc:creator>Josh Benaloh</dc:creator>
  <cp:lastModifiedBy>Josh Benaloh</cp:lastModifiedBy>
  <cp:revision>181</cp:revision>
  <dcterms:created xsi:type="dcterms:W3CDTF">1999-01-07T23:01:52Z</dcterms:created>
  <dcterms:modified xsi:type="dcterms:W3CDTF">2016-11-22T22:34:58Z</dcterms:modified>
</cp:coreProperties>
</file>