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53" r:id="rId1"/>
    <p:sldMasterId id="2147483655" r:id="rId2"/>
    <p:sldMasterId id="2147483703" r:id="rId3"/>
  </p:sldMasterIdLst>
  <p:notesMasterIdLst>
    <p:notesMasterId r:id="rId422"/>
  </p:notesMasterIdLst>
  <p:handoutMasterIdLst>
    <p:handoutMasterId r:id="rId423"/>
  </p:handoutMasterIdLst>
  <p:sldIdLst>
    <p:sldId id="1156" r:id="rId4"/>
    <p:sldId id="647" r:id="rId5"/>
    <p:sldId id="1157" r:id="rId6"/>
    <p:sldId id="1158" r:id="rId7"/>
    <p:sldId id="1159" r:id="rId8"/>
    <p:sldId id="1160" r:id="rId9"/>
    <p:sldId id="1161" r:id="rId10"/>
    <p:sldId id="1162" r:id="rId11"/>
    <p:sldId id="1163" r:id="rId12"/>
    <p:sldId id="1165" r:id="rId13"/>
    <p:sldId id="1164" r:id="rId14"/>
    <p:sldId id="907" r:id="rId15"/>
    <p:sldId id="908" r:id="rId16"/>
    <p:sldId id="1167" r:id="rId17"/>
    <p:sldId id="1166" r:id="rId18"/>
    <p:sldId id="909" r:id="rId19"/>
    <p:sldId id="1127" r:id="rId20"/>
    <p:sldId id="1128" r:id="rId21"/>
    <p:sldId id="1129" r:id="rId22"/>
    <p:sldId id="1130" r:id="rId23"/>
    <p:sldId id="1131" r:id="rId24"/>
    <p:sldId id="1132" r:id="rId25"/>
    <p:sldId id="1133" r:id="rId26"/>
    <p:sldId id="1169" r:id="rId27"/>
    <p:sldId id="1168" r:id="rId28"/>
    <p:sldId id="1134" r:id="rId29"/>
    <p:sldId id="1136" r:id="rId30"/>
    <p:sldId id="1135" r:id="rId31"/>
    <p:sldId id="1137" r:id="rId32"/>
    <p:sldId id="1171" r:id="rId33"/>
    <p:sldId id="1170" r:id="rId34"/>
    <p:sldId id="1139" r:id="rId35"/>
    <p:sldId id="1173" r:id="rId36"/>
    <p:sldId id="1172" r:id="rId37"/>
    <p:sldId id="1141" r:id="rId38"/>
    <p:sldId id="1138" r:id="rId39"/>
    <p:sldId id="1175" r:id="rId40"/>
    <p:sldId id="1174" r:id="rId41"/>
    <p:sldId id="1142" r:id="rId42"/>
    <p:sldId id="1140" r:id="rId43"/>
    <p:sldId id="1143" r:id="rId44"/>
    <p:sldId id="910" r:id="rId45"/>
    <p:sldId id="1177" r:id="rId46"/>
    <p:sldId id="1176" r:id="rId47"/>
    <p:sldId id="912" r:id="rId48"/>
    <p:sldId id="913" r:id="rId49"/>
    <p:sldId id="914" r:id="rId50"/>
    <p:sldId id="1178" r:id="rId51"/>
    <p:sldId id="916" r:id="rId52"/>
    <p:sldId id="1181" r:id="rId53"/>
    <p:sldId id="1180" r:id="rId54"/>
    <p:sldId id="1179" r:id="rId55"/>
    <p:sldId id="1200" r:id="rId56"/>
    <p:sldId id="1201" r:id="rId57"/>
    <p:sldId id="1202" r:id="rId58"/>
    <p:sldId id="1203" r:id="rId59"/>
    <p:sldId id="1204" r:id="rId60"/>
    <p:sldId id="917" r:id="rId61"/>
    <p:sldId id="1054" r:id="rId62"/>
    <p:sldId id="1055" r:id="rId63"/>
    <p:sldId id="1056" r:id="rId64"/>
    <p:sldId id="918" r:id="rId65"/>
    <p:sldId id="922" r:id="rId66"/>
    <p:sldId id="1185" r:id="rId67"/>
    <p:sldId id="1184" r:id="rId68"/>
    <p:sldId id="1183" r:id="rId69"/>
    <p:sldId id="1182" r:id="rId70"/>
    <p:sldId id="923" r:id="rId71"/>
    <p:sldId id="924" r:id="rId72"/>
    <p:sldId id="930" r:id="rId73"/>
    <p:sldId id="1190" r:id="rId74"/>
    <p:sldId id="1189" r:id="rId75"/>
    <p:sldId id="1188" r:id="rId76"/>
    <p:sldId id="931" r:id="rId77"/>
    <p:sldId id="932" r:id="rId78"/>
    <p:sldId id="933" r:id="rId79"/>
    <p:sldId id="1057" r:id="rId80"/>
    <p:sldId id="1058" r:id="rId81"/>
    <p:sldId id="1067" r:id="rId82"/>
    <p:sldId id="1059" r:id="rId83"/>
    <p:sldId id="1068" r:id="rId84"/>
    <p:sldId id="1069" r:id="rId85"/>
    <p:sldId id="1060" r:id="rId86"/>
    <p:sldId id="1061" r:id="rId87"/>
    <p:sldId id="1070" r:id="rId88"/>
    <p:sldId id="934" r:id="rId89"/>
    <p:sldId id="1196" r:id="rId90"/>
    <p:sldId id="935" r:id="rId91"/>
    <p:sldId id="936" r:id="rId92"/>
    <p:sldId id="1075" r:id="rId93"/>
    <p:sldId id="1076" r:id="rId94"/>
    <p:sldId id="1079" r:id="rId95"/>
    <p:sldId id="1077" r:id="rId96"/>
    <p:sldId id="1080" r:id="rId97"/>
    <p:sldId id="1078" r:id="rId98"/>
    <p:sldId id="1071" r:id="rId99"/>
    <p:sldId id="937" r:id="rId100"/>
    <p:sldId id="938" r:id="rId101"/>
    <p:sldId id="939" r:id="rId102"/>
    <p:sldId id="1083" r:id="rId103"/>
    <p:sldId id="1192" r:id="rId104"/>
    <p:sldId id="1191" r:id="rId105"/>
    <p:sldId id="940" r:id="rId106"/>
    <p:sldId id="1195" r:id="rId107"/>
    <p:sldId id="1194" r:id="rId108"/>
    <p:sldId id="1193" r:id="rId109"/>
    <p:sldId id="941" r:id="rId110"/>
    <p:sldId id="942" r:id="rId111"/>
    <p:sldId id="943" r:id="rId112"/>
    <p:sldId id="1229" r:id="rId113"/>
    <p:sldId id="1228" r:id="rId114"/>
    <p:sldId id="1227" r:id="rId115"/>
    <p:sldId id="1226" r:id="rId116"/>
    <p:sldId id="944" r:id="rId117"/>
    <p:sldId id="1084" r:id="rId118"/>
    <p:sldId id="1090" r:id="rId119"/>
    <p:sldId id="1085" r:id="rId120"/>
    <p:sldId id="1086" r:id="rId121"/>
    <p:sldId id="1089" r:id="rId122"/>
    <p:sldId id="1091" r:id="rId123"/>
    <p:sldId id="1092" r:id="rId124"/>
    <p:sldId id="1093" r:id="rId125"/>
    <p:sldId id="1094" r:id="rId126"/>
    <p:sldId id="1100" r:id="rId127"/>
    <p:sldId id="1099" r:id="rId128"/>
    <p:sldId id="1098" r:id="rId129"/>
    <p:sldId id="1096" r:id="rId130"/>
    <p:sldId id="1097" r:id="rId131"/>
    <p:sldId id="945" r:id="rId132"/>
    <p:sldId id="946" r:id="rId133"/>
    <p:sldId id="1206" r:id="rId134"/>
    <p:sldId id="1205" r:id="rId135"/>
    <p:sldId id="1207" r:id="rId136"/>
    <p:sldId id="1211" r:id="rId137"/>
    <p:sldId id="1210" r:id="rId138"/>
    <p:sldId id="1209" r:id="rId139"/>
    <p:sldId id="1208" r:id="rId140"/>
    <p:sldId id="948" r:id="rId141"/>
    <p:sldId id="1214" r:id="rId142"/>
    <p:sldId id="1213" r:id="rId143"/>
    <p:sldId id="1212" r:id="rId144"/>
    <p:sldId id="949" r:id="rId145"/>
    <p:sldId id="950" r:id="rId146"/>
    <p:sldId id="951" r:id="rId147"/>
    <p:sldId id="952" r:id="rId148"/>
    <p:sldId id="953" r:id="rId149"/>
    <p:sldId id="1199" r:id="rId150"/>
    <p:sldId id="1198" r:id="rId151"/>
    <p:sldId id="1197" r:id="rId152"/>
    <p:sldId id="954" r:id="rId153"/>
    <p:sldId id="955" r:id="rId154"/>
    <p:sldId id="956" r:id="rId155"/>
    <p:sldId id="957" r:id="rId156"/>
    <p:sldId id="958" r:id="rId157"/>
    <p:sldId id="959" r:id="rId158"/>
    <p:sldId id="961" r:id="rId159"/>
    <p:sldId id="962" r:id="rId160"/>
    <p:sldId id="1217" r:id="rId161"/>
    <p:sldId id="1216" r:id="rId162"/>
    <p:sldId id="1215" r:id="rId163"/>
    <p:sldId id="1053" r:id="rId164"/>
    <p:sldId id="963" r:id="rId165"/>
    <p:sldId id="1221" r:id="rId166"/>
    <p:sldId id="1220" r:id="rId167"/>
    <p:sldId id="1219" r:id="rId168"/>
    <p:sldId id="1218" r:id="rId169"/>
    <p:sldId id="964" r:id="rId170"/>
    <p:sldId id="1224" r:id="rId171"/>
    <p:sldId id="1223" r:id="rId172"/>
    <p:sldId id="1222" r:id="rId173"/>
    <p:sldId id="1225" r:id="rId174"/>
    <p:sldId id="1475" r:id="rId175"/>
    <p:sldId id="1476" r:id="rId176"/>
    <p:sldId id="1230" r:id="rId177"/>
    <p:sldId id="1231" r:id="rId178"/>
    <p:sldId id="1232" r:id="rId179"/>
    <p:sldId id="1233" r:id="rId180"/>
    <p:sldId id="1234" r:id="rId181"/>
    <p:sldId id="1235" r:id="rId182"/>
    <p:sldId id="1236" r:id="rId183"/>
    <p:sldId id="1237" r:id="rId184"/>
    <p:sldId id="1238" r:id="rId185"/>
    <p:sldId id="1239" r:id="rId186"/>
    <p:sldId id="1240" r:id="rId187"/>
    <p:sldId id="1241" r:id="rId188"/>
    <p:sldId id="1242" r:id="rId189"/>
    <p:sldId id="1243" r:id="rId190"/>
    <p:sldId id="1244" r:id="rId191"/>
    <p:sldId id="1245" r:id="rId192"/>
    <p:sldId id="1246" r:id="rId193"/>
    <p:sldId id="1247" r:id="rId194"/>
    <p:sldId id="1248" r:id="rId195"/>
    <p:sldId id="1249" r:id="rId196"/>
    <p:sldId id="1250" r:id="rId197"/>
    <p:sldId id="1251" r:id="rId198"/>
    <p:sldId id="1252" r:id="rId199"/>
    <p:sldId id="1253" r:id="rId200"/>
    <p:sldId id="1254" r:id="rId201"/>
    <p:sldId id="1255" r:id="rId202"/>
    <p:sldId id="1256" r:id="rId203"/>
    <p:sldId id="1257" r:id="rId204"/>
    <p:sldId id="1258" r:id="rId205"/>
    <p:sldId id="1259" r:id="rId206"/>
    <p:sldId id="1260" r:id="rId207"/>
    <p:sldId id="1261" r:id="rId208"/>
    <p:sldId id="1262" r:id="rId209"/>
    <p:sldId id="1263" r:id="rId210"/>
    <p:sldId id="1264" r:id="rId211"/>
    <p:sldId id="1265" r:id="rId212"/>
    <p:sldId id="1266" r:id="rId213"/>
    <p:sldId id="1267" r:id="rId214"/>
    <p:sldId id="1268" r:id="rId215"/>
    <p:sldId id="1269" r:id="rId216"/>
    <p:sldId id="1270" r:id="rId217"/>
    <p:sldId id="1271" r:id="rId218"/>
    <p:sldId id="1272" r:id="rId219"/>
    <p:sldId id="1273" r:id="rId220"/>
    <p:sldId id="1274" r:id="rId221"/>
    <p:sldId id="1275" r:id="rId222"/>
    <p:sldId id="1276" r:id="rId223"/>
    <p:sldId id="1277" r:id="rId224"/>
    <p:sldId id="1278" r:id="rId225"/>
    <p:sldId id="1279" r:id="rId226"/>
    <p:sldId id="1280" r:id="rId227"/>
    <p:sldId id="1281" r:id="rId228"/>
    <p:sldId id="1282" r:id="rId229"/>
    <p:sldId id="1283" r:id="rId230"/>
    <p:sldId id="1284" r:id="rId231"/>
    <p:sldId id="1285" r:id="rId232"/>
    <p:sldId id="1286" r:id="rId233"/>
    <p:sldId id="1287" r:id="rId234"/>
    <p:sldId id="1288" r:id="rId235"/>
    <p:sldId id="1289" r:id="rId236"/>
    <p:sldId id="1290" r:id="rId237"/>
    <p:sldId id="1291" r:id="rId238"/>
    <p:sldId id="1292" r:id="rId239"/>
    <p:sldId id="1293" r:id="rId240"/>
    <p:sldId id="1294" r:id="rId241"/>
    <p:sldId id="1295" r:id="rId242"/>
    <p:sldId id="1296" r:id="rId243"/>
    <p:sldId id="1297" r:id="rId244"/>
    <p:sldId id="1298" r:id="rId245"/>
    <p:sldId id="1299" r:id="rId246"/>
    <p:sldId id="1300" r:id="rId247"/>
    <p:sldId id="1301" r:id="rId248"/>
    <p:sldId id="1302" r:id="rId249"/>
    <p:sldId id="1303" r:id="rId250"/>
    <p:sldId id="1304" r:id="rId251"/>
    <p:sldId id="1305" r:id="rId252"/>
    <p:sldId id="1306" r:id="rId253"/>
    <p:sldId id="1307" r:id="rId254"/>
    <p:sldId id="1308" r:id="rId255"/>
    <p:sldId id="1309" r:id="rId256"/>
    <p:sldId id="1310" r:id="rId257"/>
    <p:sldId id="1311" r:id="rId258"/>
    <p:sldId id="1312" r:id="rId259"/>
    <p:sldId id="1313" r:id="rId260"/>
    <p:sldId id="1314" r:id="rId261"/>
    <p:sldId id="1315" r:id="rId262"/>
    <p:sldId id="1316" r:id="rId263"/>
    <p:sldId id="1317" r:id="rId264"/>
    <p:sldId id="1318" r:id="rId265"/>
    <p:sldId id="1319" r:id="rId266"/>
    <p:sldId id="1320" r:id="rId267"/>
    <p:sldId id="1321" r:id="rId268"/>
    <p:sldId id="1322" r:id="rId269"/>
    <p:sldId id="1323" r:id="rId270"/>
    <p:sldId id="1324" r:id="rId271"/>
    <p:sldId id="1325" r:id="rId272"/>
    <p:sldId id="1326" r:id="rId273"/>
    <p:sldId id="1327" r:id="rId274"/>
    <p:sldId id="1328" r:id="rId275"/>
    <p:sldId id="1329" r:id="rId276"/>
    <p:sldId id="1330" r:id="rId277"/>
    <p:sldId id="1331" r:id="rId278"/>
    <p:sldId id="1332" r:id="rId279"/>
    <p:sldId id="1333" r:id="rId280"/>
    <p:sldId id="1334" r:id="rId281"/>
    <p:sldId id="1335" r:id="rId282"/>
    <p:sldId id="1336" r:id="rId283"/>
    <p:sldId id="1337" r:id="rId284"/>
    <p:sldId id="1338" r:id="rId285"/>
    <p:sldId id="1339" r:id="rId286"/>
    <p:sldId id="1340" r:id="rId287"/>
    <p:sldId id="1341" r:id="rId288"/>
    <p:sldId id="1342" r:id="rId289"/>
    <p:sldId id="1343" r:id="rId290"/>
    <p:sldId id="1344" r:id="rId291"/>
    <p:sldId id="1345" r:id="rId292"/>
    <p:sldId id="1346" r:id="rId293"/>
    <p:sldId id="1347" r:id="rId294"/>
    <p:sldId id="1348" r:id="rId295"/>
    <p:sldId id="1349" r:id="rId296"/>
    <p:sldId id="1350" r:id="rId297"/>
    <p:sldId id="1351" r:id="rId298"/>
    <p:sldId id="1352" r:id="rId299"/>
    <p:sldId id="1353" r:id="rId300"/>
    <p:sldId id="1354" r:id="rId301"/>
    <p:sldId id="1355" r:id="rId302"/>
    <p:sldId id="1356" r:id="rId303"/>
    <p:sldId id="1357" r:id="rId304"/>
    <p:sldId id="1358" r:id="rId305"/>
    <p:sldId id="1359" r:id="rId306"/>
    <p:sldId id="1360" r:id="rId307"/>
    <p:sldId id="1361" r:id="rId308"/>
    <p:sldId id="1362" r:id="rId309"/>
    <p:sldId id="1363" r:id="rId310"/>
    <p:sldId id="1364" r:id="rId311"/>
    <p:sldId id="1365" r:id="rId312"/>
    <p:sldId id="1366" r:id="rId313"/>
    <p:sldId id="1367" r:id="rId314"/>
    <p:sldId id="1368" r:id="rId315"/>
    <p:sldId id="1369" r:id="rId316"/>
    <p:sldId id="1370" r:id="rId317"/>
    <p:sldId id="1371" r:id="rId318"/>
    <p:sldId id="1372" r:id="rId319"/>
    <p:sldId id="1373" r:id="rId320"/>
    <p:sldId id="1374" r:id="rId321"/>
    <p:sldId id="1375" r:id="rId322"/>
    <p:sldId id="1376" r:id="rId323"/>
    <p:sldId id="1377" r:id="rId324"/>
    <p:sldId id="1378" r:id="rId325"/>
    <p:sldId id="1379" r:id="rId326"/>
    <p:sldId id="1380" r:id="rId327"/>
    <p:sldId id="1381" r:id="rId328"/>
    <p:sldId id="1382" r:id="rId329"/>
    <p:sldId id="1383" r:id="rId330"/>
    <p:sldId id="1384" r:id="rId331"/>
    <p:sldId id="1385" r:id="rId332"/>
    <p:sldId id="1386" r:id="rId333"/>
    <p:sldId id="1387" r:id="rId334"/>
    <p:sldId id="1388" r:id="rId335"/>
    <p:sldId id="1389" r:id="rId336"/>
    <p:sldId id="1390" r:id="rId337"/>
    <p:sldId id="1391" r:id="rId338"/>
    <p:sldId id="1392" r:id="rId339"/>
    <p:sldId id="1393" r:id="rId340"/>
    <p:sldId id="1394" r:id="rId341"/>
    <p:sldId id="1395" r:id="rId342"/>
    <p:sldId id="1396" r:id="rId343"/>
    <p:sldId id="1397" r:id="rId344"/>
    <p:sldId id="1398" r:id="rId345"/>
    <p:sldId id="1399" r:id="rId346"/>
    <p:sldId id="1400" r:id="rId347"/>
    <p:sldId id="1401" r:id="rId348"/>
    <p:sldId id="1402" r:id="rId349"/>
    <p:sldId id="1403" r:id="rId350"/>
    <p:sldId id="1404" r:id="rId351"/>
    <p:sldId id="1405" r:id="rId352"/>
    <p:sldId id="1406" r:id="rId353"/>
    <p:sldId id="1407" r:id="rId354"/>
    <p:sldId id="1408" r:id="rId355"/>
    <p:sldId id="1409" r:id="rId356"/>
    <p:sldId id="1410" r:id="rId357"/>
    <p:sldId id="1411" r:id="rId358"/>
    <p:sldId id="1412" r:id="rId359"/>
    <p:sldId id="1413" r:id="rId360"/>
    <p:sldId id="1414" r:id="rId361"/>
    <p:sldId id="1415" r:id="rId362"/>
    <p:sldId id="1416" r:id="rId363"/>
    <p:sldId id="1417" r:id="rId364"/>
    <p:sldId id="1418" r:id="rId365"/>
    <p:sldId id="1419" r:id="rId366"/>
    <p:sldId id="1420" r:id="rId367"/>
    <p:sldId id="1421" r:id="rId368"/>
    <p:sldId id="1422" r:id="rId369"/>
    <p:sldId id="1423" r:id="rId370"/>
    <p:sldId id="1424" r:id="rId371"/>
    <p:sldId id="1425" r:id="rId372"/>
    <p:sldId id="1426" r:id="rId373"/>
    <p:sldId id="1427" r:id="rId374"/>
    <p:sldId id="1428" r:id="rId375"/>
    <p:sldId id="1429" r:id="rId376"/>
    <p:sldId id="1430" r:id="rId377"/>
    <p:sldId id="1431" r:id="rId378"/>
    <p:sldId id="1432" r:id="rId379"/>
    <p:sldId id="1433" r:id="rId380"/>
    <p:sldId id="1434" r:id="rId381"/>
    <p:sldId id="1435" r:id="rId382"/>
    <p:sldId id="1436" r:id="rId383"/>
    <p:sldId id="1437" r:id="rId384"/>
    <p:sldId id="1438" r:id="rId385"/>
    <p:sldId id="1439" r:id="rId386"/>
    <p:sldId id="1440" r:id="rId387"/>
    <p:sldId id="1441" r:id="rId388"/>
    <p:sldId id="1442" r:id="rId389"/>
    <p:sldId id="1443" r:id="rId390"/>
    <p:sldId id="1444" r:id="rId391"/>
    <p:sldId id="1445" r:id="rId392"/>
    <p:sldId id="1446" r:id="rId393"/>
    <p:sldId id="1447" r:id="rId394"/>
    <p:sldId id="1448" r:id="rId395"/>
    <p:sldId id="1449" r:id="rId396"/>
    <p:sldId id="1450" r:id="rId397"/>
    <p:sldId id="1451" r:id="rId398"/>
    <p:sldId id="1452" r:id="rId399"/>
    <p:sldId id="1453" r:id="rId400"/>
    <p:sldId id="1454" r:id="rId401"/>
    <p:sldId id="1455" r:id="rId402"/>
    <p:sldId id="1456" r:id="rId403"/>
    <p:sldId id="1457" r:id="rId404"/>
    <p:sldId id="1458" r:id="rId405"/>
    <p:sldId id="1459" r:id="rId406"/>
    <p:sldId id="1460" r:id="rId407"/>
    <p:sldId id="1461" r:id="rId408"/>
    <p:sldId id="1462" r:id="rId409"/>
    <p:sldId id="1463" r:id="rId410"/>
    <p:sldId id="1464" r:id="rId411"/>
    <p:sldId id="1465" r:id="rId412"/>
    <p:sldId id="1466" r:id="rId413"/>
    <p:sldId id="1467" r:id="rId414"/>
    <p:sldId id="1468" r:id="rId415"/>
    <p:sldId id="1469" r:id="rId416"/>
    <p:sldId id="1470" r:id="rId417"/>
    <p:sldId id="1471" r:id="rId418"/>
    <p:sldId id="1472" r:id="rId419"/>
    <p:sldId id="1473" r:id="rId420"/>
    <p:sldId id="1474" r:id="rId421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424"/>
    </p:embeddedFont>
    <p:embeddedFont>
      <p:font typeface="Constantia" panose="02030602050306030303" pitchFamily="18" charset="0"/>
      <p:regular r:id="rId425"/>
      <p:bold r:id="rId426"/>
      <p:italic r:id="rId427"/>
      <p:boldItalic r:id="rId428"/>
    </p:embeddedFont>
    <p:embeddedFont>
      <p:font typeface="Calibri" panose="020F0502020204030204" pitchFamily="34" charset="0"/>
      <p:regular r:id="rId429"/>
      <p:bold r:id="rId430"/>
      <p:italic r:id="rId431"/>
      <p:boldItalic r:id="rId432"/>
    </p:embeddedFont>
    <p:embeddedFont>
      <p:font typeface="Cambria Math" panose="02040503050406030204" pitchFamily="18" charset="0"/>
      <p:regular r:id="rId4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66"/>
    <a:srgbClr val="0033CC"/>
    <a:srgbClr val="006600"/>
    <a:srgbClr val="008000"/>
    <a:srgbClr val="33CC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723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094"/>
    </p:cViewPr>
  </p:sorterViewPr>
  <p:notesViewPr>
    <p:cSldViewPr>
      <p:cViewPr varScale="1">
        <p:scale>
          <a:sx n="57" d="100"/>
          <a:sy n="57" d="100"/>
        </p:scale>
        <p:origin x="-14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99" Type="http://schemas.openxmlformats.org/officeDocument/2006/relationships/slide" Target="slides/slide296.xml"/><Relationship Id="rId21" Type="http://schemas.openxmlformats.org/officeDocument/2006/relationships/slide" Target="slides/slide18.xml"/><Relationship Id="rId63" Type="http://schemas.openxmlformats.org/officeDocument/2006/relationships/slide" Target="slides/slide60.xml"/><Relationship Id="rId159" Type="http://schemas.openxmlformats.org/officeDocument/2006/relationships/slide" Target="slides/slide156.xml"/><Relationship Id="rId324" Type="http://schemas.openxmlformats.org/officeDocument/2006/relationships/slide" Target="slides/slide321.xml"/><Relationship Id="rId366" Type="http://schemas.openxmlformats.org/officeDocument/2006/relationships/slide" Target="slides/slide363.xml"/><Relationship Id="rId170" Type="http://schemas.openxmlformats.org/officeDocument/2006/relationships/slide" Target="slides/slide167.xml"/><Relationship Id="rId226" Type="http://schemas.openxmlformats.org/officeDocument/2006/relationships/slide" Target="slides/slide223.xml"/><Relationship Id="rId433" Type="http://schemas.openxmlformats.org/officeDocument/2006/relationships/font" Target="fonts/font10.fntdata"/><Relationship Id="rId268" Type="http://schemas.openxmlformats.org/officeDocument/2006/relationships/slide" Target="slides/slide265.xml"/><Relationship Id="rId32" Type="http://schemas.openxmlformats.org/officeDocument/2006/relationships/slide" Target="slides/slide29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335" Type="http://schemas.openxmlformats.org/officeDocument/2006/relationships/slide" Target="slides/slide332.xml"/><Relationship Id="rId377" Type="http://schemas.openxmlformats.org/officeDocument/2006/relationships/slide" Target="slides/slide374.xml"/><Relationship Id="rId5" Type="http://schemas.openxmlformats.org/officeDocument/2006/relationships/slide" Target="slides/slide2.xml"/><Relationship Id="rId181" Type="http://schemas.openxmlformats.org/officeDocument/2006/relationships/slide" Target="slides/slide178.xml"/><Relationship Id="rId237" Type="http://schemas.openxmlformats.org/officeDocument/2006/relationships/slide" Target="slides/slide234.xml"/><Relationship Id="rId402" Type="http://schemas.openxmlformats.org/officeDocument/2006/relationships/slide" Target="slides/slide399.xml"/><Relationship Id="rId279" Type="http://schemas.openxmlformats.org/officeDocument/2006/relationships/slide" Target="slides/slide276.xml"/><Relationship Id="rId43" Type="http://schemas.openxmlformats.org/officeDocument/2006/relationships/slide" Target="slides/slide40.xml"/><Relationship Id="rId139" Type="http://schemas.openxmlformats.org/officeDocument/2006/relationships/slide" Target="slides/slide136.xml"/><Relationship Id="rId290" Type="http://schemas.openxmlformats.org/officeDocument/2006/relationships/slide" Target="slides/slide287.xml"/><Relationship Id="rId304" Type="http://schemas.openxmlformats.org/officeDocument/2006/relationships/slide" Target="slides/slide301.xml"/><Relationship Id="rId346" Type="http://schemas.openxmlformats.org/officeDocument/2006/relationships/slide" Target="slides/slide343.xml"/><Relationship Id="rId388" Type="http://schemas.openxmlformats.org/officeDocument/2006/relationships/slide" Target="slides/slide385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92" Type="http://schemas.openxmlformats.org/officeDocument/2006/relationships/slide" Target="slides/slide189.xml"/><Relationship Id="rId206" Type="http://schemas.openxmlformats.org/officeDocument/2006/relationships/slide" Target="slides/slide203.xml"/><Relationship Id="rId413" Type="http://schemas.openxmlformats.org/officeDocument/2006/relationships/slide" Target="slides/slide410.xml"/><Relationship Id="rId248" Type="http://schemas.openxmlformats.org/officeDocument/2006/relationships/slide" Target="slides/slide245.xml"/><Relationship Id="rId269" Type="http://schemas.openxmlformats.org/officeDocument/2006/relationships/slide" Target="slides/slide266.xml"/><Relationship Id="rId434" Type="http://schemas.openxmlformats.org/officeDocument/2006/relationships/presProps" Target="presProps.xml"/><Relationship Id="rId12" Type="http://schemas.openxmlformats.org/officeDocument/2006/relationships/slide" Target="slides/slide9.xml"/><Relationship Id="rId33" Type="http://schemas.openxmlformats.org/officeDocument/2006/relationships/slide" Target="slides/slide30.xml"/><Relationship Id="rId108" Type="http://schemas.openxmlformats.org/officeDocument/2006/relationships/slide" Target="slides/slide105.xml"/><Relationship Id="rId129" Type="http://schemas.openxmlformats.org/officeDocument/2006/relationships/slide" Target="slides/slide126.xml"/><Relationship Id="rId280" Type="http://schemas.openxmlformats.org/officeDocument/2006/relationships/slide" Target="slides/slide277.xml"/><Relationship Id="rId315" Type="http://schemas.openxmlformats.org/officeDocument/2006/relationships/slide" Target="slides/slide312.xml"/><Relationship Id="rId336" Type="http://schemas.openxmlformats.org/officeDocument/2006/relationships/slide" Target="slides/slide333.xml"/><Relationship Id="rId357" Type="http://schemas.openxmlformats.org/officeDocument/2006/relationships/slide" Target="slides/slide354.xml"/><Relationship Id="rId54" Type="http://schemas.openxmlformats.org/officeDocument/2006/relationships/slide" Target="slides/slide51.xml"/><Relationship Id="rId75" Type="http://schemas.openxmlformats.org/officeDocument/2006/relationships/slide" Target="slides/slide72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61" Type="http://schemas.openxmlformats.org/officeDocument/2006/relationships/slide" Target="slides/slide158.xml"/><Relationship Id="rId182" Type="http://schemas.openxmlformats.org/officeDocument/2006/relationships/slide" Target="slides/slide179.xml"/><Relationship Id="rId217" Type="http://schemas.openxmlformats.org/officeDocument/2006/relationships/slide" Target="slides/slide214.xml"/><Relationship Id="rId378" Type="http://schemas.openxmlformats.org/officeDocument/2006/relationships/slide" Target="slides/slide375.xml"/><Relationship Id="rId399" Type="http://schemas.openxmlformats.org/officeDocument/2006/relationships/slide" Target="slides/slide396.xml"/><Relationship Id="rId403" Type="http://schemas.openxmlformats.org/officeDocument/2006/relationships/slide" Target="slides/slide400.xml"/><Relationship Id="rId6" Type="http://schemas.openxmlformats.org/officeDocument/2006/relationships/slide" Target="slides/slide3.xml"/><Relationship Id="rId238" Type="http://schemas.openxmlformats.org/officeDocument/2006/relationships/slide" Target="slides/slide235.xml"/><Relationship Id="rId259" Type="http://schemas.openxmlformats.org/officeDocument/2006/relationships/slide" Target="slides/slide256.xml"/><Relationship Id="rId424" Type="http://schemas.openxmlformats.org/officeDocument/2006/relationships/font" Target="fonts/font1.fntdata"/><Relationship Id="rId23" Type="http://schemas.openxmlformats.org/officeDocument/2006/relationships/slide" Target="slides/slide20.xml"/><Relationship Id="rId119" Type="http://schemas.openxmlformats.org/officeDocument/2006/relationships/slide" Target="slides/slide116.xml"/><Relationship Id="rId270" Type="http://schemas.openxmlformats.org/officeDocument/2006/relationships/slide" Target="slides/slide267.xml"/><Relationship Id="rId291" Type="http://schemas.openxmlformats.org/officeDocument/2006/relationships/slide" Target="slides/slide288.xml"/><Relationship Id="rId305" Type="http://schemas.openxmlformats.org/officeDocument/2006/relationships/slide" Target="slides/slide302.xml"/><Relationship Id="rId326" Type="http://schemas.openxmlformats.org/officeDocument/2006/relationships/slide" Target="slides/slide323.xml"/><Relationship Id="rId347" Type="http://schemas.openxmlformats.org/officeDocument/2006/relationships/slide" Target="slides/slide344.xml"/><Relationship Id="rId44" Type="http://schemas.openxmlformats.org/officeDocument/2006/relationships/slide" Target="slides/slide41.xml"/><Relationship Id="rId65" Type="http://schemas.openxmlformats.org/officeDocument/2006/relationships/slide" Target="slides/slide62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51" Type="http://schemas.openxmlformats.org/officeDocument/2006/relationships/slide" Target="slides/slide148.xml"/><Relationship Id="rId368" Type="http://schemas.openxmlformats.org/officeDocument/2006/relationships/slide" Target="slides/slide365.xml"/><Relationship Id="rId389" Type="http://schemas.openxmlformats.org/officeDocument/2006/relationships/slide" Target="slides/slide386.xml"/><Relationship Id="rId172" Type="http://schemas.openxmlformats.org/officeDocument/2006/relationships/slide" Target="slides/slide169.xml"/><Relationship Id="rId193" Type="http://schemas.openxmlformats.org/officeDocument/2006/relationships/slide" Target="slides/slide190.xml"/><Relationship Id="rId207" Type="http://schemas.openxmlformats.org/officeDocument/2006/relationships/slide" Target="slides/slide204.xml"/><Relationship Id="rId228" Type="http://schemas.openxmlformats.org/officeDocument/2006/relationships/slide" Target="slides/slide225.xml"/><Relationship Id="rId249" Type="http://schemas.openxmlformats.org/officeDocument/2006/relationships/slide" Target="slides/slide246.xml"/><Relationship Id="rId414" Type="http://schemas.openxmlformats.org/officeDocument/2006/relationships/slide" Target="slides/slide411.xml"/><Relationship Id="rId435" Type="http://schemas.openxmlformats.org/officeDocument/2006/relationships/viewProps" Target="viewProps.xml"/><Relationship Id="rId13" Type="http://schemas.openxmlformats.org/officeDocument/2006/relationships/slide" Target="slides/slide10.xml"/><Relationship Id="rId109" Type="http://schemas.openxmlformats.org/officeDocument/2006/relationships/slide" Target="slides/slide106.xml"/><Relationship Id="rId260" Type="http://schemas.openxmlformats.org/officeDocument/2006/relationships/slide" Target="slides/slide257.xml"/><Relationship Id="rId281" Type="http://schemas.openxmlformats.org/officeDocument/2006/relationships/slide" Target="slides/slide278.xml"/><Relationship Id="rId316" Type="http://schemas.openxmlformats.org/officeDocument/2006/relationships/slide" Target="slides/slide313.xml"/><Relationship Id="rId337" Type="http://schemas.openxmlformats.org/officeDocument/2006/relationships/slide" Target="slides/slide334.xml"/><Relationship Id="rId34" Type="http://schemas.openxmlformats.org/officeDocument/2006/relationships/slide" Target="slides/slide31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20" Type="http://schemas.openxmlformats.org/officeDocument/2006/relationships/slide" Target="slides/slide117.xml"/><Relationship Id="rId141" Type="http://schemas.openxmlformats.org/officeDocument/2006/relationships/slide" Target="slides/slide138.xml"/><Relationship Id="rId358" Type="http://schemas.openxmlformats.org/officeDocument/2006/relationships/slide" Target="slides/slide355.xml"/><Relationship Id="rId379" Type="http://schemas.openxmlformats.org/officeDocument/2006/relationships/slide" Target="slides/slide376.xml"/><Relationship Id="rId7" Type="http://schemas.openxmlformats.org/officeDocument/2006/relationships/slide" Target="slides/slide4.xml"/><Relationship Id="rId162" Type="http://schemas.openxmlformats.org/officeDocument/2006/relationships/slide" Target="slides/slide159.xml"/><Relationship Id="rId183" Type="http://schemas.openxmlformats.org/officeDocument/2006/relationships/slide" Target="slides/slide180.xml"/><Relationship Id="rId218" Type="http://schemas.openxmlformats.org/officeDocument/2006/relationships/slide" Target="slides/slide215.xml"/><Relationship Id="rId239" Type="http://schemas.openxmlformats.org/officeDocument/2006/relationships/slide" Target="slides/slide236.xml"/><Relationship Id="rId390" Type="http://schemas.openxmlformats.org/officeDocument/2006/relationships/slide" Target="slides/slide387.xml"/><Relationship Id="rId404" Type="http://schemas.openxmlformats.org/officeDocument/2006/relationships/slide" Target="slides/slide401.xml"/><Relationship Id="rId425" Type="http://schemas.openxmlformats.org/officeDocument/2006/relationships/font" Target="fonts/font2.fntdata"/><Relationship Id="rId250" Type="http://schemas.openxmlformats.org/officeDocument/2006/relationships/slide" Target="slides/slide247.xml"/><Relationship Id="rId271" Type="http://schemas.openxmlformats.org/officeDocument/2006/relationships/slide" Target="slides/slide268.xml"/><Relationship Id="rId292" Type="http://schemas.openxmlformats.org/officeDocument/2006/relationships/slide" Target="slides/slide289.xml"/><Relationship Id="rId306" Type="http://schemas.openxmlformats.org/officeDocument/2006/relationships/slide" Target="slides/slide303.xml"/><Relationship Id="rId24" Type="http://schemas.openxmlformats.org/officeDocument/2006/relationships/slide" Target="slides/slide21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31" Type="http://schemas.openxmlformats.org/officeDocument/2006/relationships/slide" Target="slides/slide128.xml"/><Relationship Id="rId327" Type="http://schemas.openxmlformats.org/officeDocument/2006/relationships/slide" Target="slides/slide324.xml"/><Relationship Id="rId348" Type="http://schemas.openxmlformats.org/officeDocument/2006/relationships/slide" Target="slides/slide345.xml"/><Relationship Id="rId369" Type="http://schemas.openxmlformats.org/officeDocument/2006/relationships/slide" Target="slides/slide366.xml"/><Relationship Id="rId152" Type="http://schemas.openxmlformats.org/officeDocument/2006/relationships/slide" Target="slides/slide149.xml"/><Relationship Id="rId173" Type="http://schemas.openxmlformats.org/officeDocument/2006/relationships/slide" Target="slides/slide170.xml"/><Relationship Id="rId194" Type="http://schemas.openxmlformats.org/officeDocument/2006/relationships/slide" Target="slides/slide191.xml"/><Relationship Id="rId208" Type="http://schemas.openxmlformats.org/officeDocument/2006/relationships/slide" Target="slides/slide205.xml"/><Relationship Id="rId229" Type="http://schemas.openxmlformats.org/officeDocument/2006/relationships/slide" Target="slides/slide226.xml"/><Relationship Id="rId380" Type="http://schemas.openxmlformats.org/officeDocument/2006/relationships/slide" Target="slides/slide377.xml"/><Relationship Id="rId415" Type="http://schemas.openxmlformats.org/officeDocument/2006/relationships/slide" Target="slides/slide412.xml"/><Relationship Id="rId436" Type="http://schemas.openxmlformats.org/officeDocument/2006/relationships/theme" Target="theme/theme1.xml"/><Relationship Id="rId240" Type="http://schemas.openxmlformats.org/officeDocument/2006/relationships/slide" Target="slides/slide237.xml"/><Relationship Id="rId261" Type="http://schemas.openxmlformats.org/officeDocument/2006/relationships/slide" Target="slides/slide258.xml"/><Relationship Id="rId14" Type="http://schemas.openxmlformats.org/officeDocument/2006/relationships/slide" Target="slides/slide11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282" Type="http://schemas.openxmlformats.org/officeDocument/2006/relationships/slide" Target="slides/slide279.xml"/><Relationship Id="rId317" Type="http://schemas.openxmlformats.org/officeDocument/2006/relationships/slide" Target="slides/slide314.xml"/><Relationship Id="rId338" Type="http://schemas.openxmlformats.org/officeDocument/2006/relationships/slide" Target="slides/slide335.xml"/><Relationship Id="rId359" Type="http://schemas.openxmlformats.org/officeDocument/2006/relationships/slide" Target="slides/slide356.xml"/><Relationship Id="rId8" Type="http://schemas.openxmlformats.org/officeDocument/2006/relationships/slide" Target="slides/slide5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184" Type="http://schemas.openxmlformats.org/officeDocument/2006/relationships/slide" Target="slides/slide181.xml"/><Relationship Id="rId219" Type="http://schemas.openxmlformats.org/officeDocument/2006/relationships/slide" Target="slides/slide216.xml"/><Relationship Id="rId370" Type="http://schemas.openxmlformats.org/officeDocument/2006/relationships/slide" Target="slides/slide367.xml"/><Relationship Id="rId391" Type="http://schemas.openxmlformats.org/officeDocument/2006/relationships/slide" Target="slides/slide388.xml"/><Relationship Id="rId405" Type="http://schemas.openxmlformats.org/officeDocument/2006/relationships/slide" Target="slides/slide402.xml"/><Relationship Id="rId426" Type="http://schemas.openxmlformats.org/officeDocument/2006/relationships/font" Target="fonts/font3.fntdata"/><Relationship Id="rId230" Type="http://schemas.openxmlformats.org/officeDocument/2006/relationships/slide" Target="slides/slide227.xml"/><Relationship Id="rId251" Type="http://schemas.openxmlformats.org/officeDocument/2006/relationships/slide" Target="slides/slide248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72" Type="http://schemas.openxmlformats.org/officeDocument/2006/relationships/slide" Target="slides/slide269.xml"/><Relationship Id="rId293" Type="http://schemas.openxmlformats.org/officeDocument/2006/relationships/slide" Target="slides/slide290.xml"/><Relationship Id="rId307" Type="http://schemas.openxmlformats.org/officeDocument/2006/relationships/slide" Target="slides/slide304.xml"/><Relationship Id="rId328" Type="http://schemas.openxmlformats.org/officeDocument/2006/relationships/slide" Target="slides/slide325.xml"/><Relationship Id="rId349" Type="http://schemas.openxmlformats.org/officeDocument/2006/relationships/slide" Target="slides/slide346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74" Type="http://schemas.openxmlformats.org/officeDocument/2006/relationships/slide" Target="slides/slide171.xml"/><Relationship Id="rId195" Type="http://schemas.openxmlformats.org/officeDocument/2006/relationships/slide" Target="slides/slide192.xml"/><Relationship Id="rId209" Type="http://schemas.openxmlformats.org/officeDocument/2006/relationships/slide" Target="slides/slide206.xml"/><Relationship Id="rId360" Type="http://schemas.openxmlformats.org/officeDocument/2006/relationships/slide" Target="slides/slide357.xml"/><Relationship Id="rId381" Type="http://schemas.openxmlformats.org/officeDocument/2006/relationships/slide" Target="slides/slide378.xml"/><Relationship Id="rId416" Type="http://schemas.openxmlformats.org/officeDocument/2006/relationships/slide" Target="slides/slide413.xml"/><Relationship Id="rId220" Type="http://schemas.openxmlformats.org/officeDocument/2006/relationships/slide" Target="slides/slide217.xml"/><Relationship Id="rId241" Type="http://schemas.openxmlformats.org/officeDocument/2006/relationships/slide" Target="slides/slide238.xml"/><Relationship Id="rId437" Type="http://schemas.openxmlformats.org/officeDocument/2006/relationships/tableStyles" Target="tableStyles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262" Type="http://schemas.openxmlformats.org/officeDocument/2006/relationships/slide" Target="slides/slide259.xml"/><Relationship Id="rId283" Type="http://schemas.openxmlformats.org/officeDocument/2006/relationships/slide" Target="slides/slide280.xml"/><Relationship Id="rId318" Type="http://schemas.openxmlformats.org/officeDocument/2006/relationships/slide" Target="slides/slide315.xml"/><Relationship Id="rId339" Type="http://schemas.openxmlformats.org/officeDocument/2006/relationships/slide" Target="slides/slide336.xml"/><Relationship Id="rId78" Type="http://schemas.openxmlformats.org/officeDocument/2006/relationships/slide" Target="slides/slide75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64" Type="http://schemas.openxmlformats.org/officeDocument/2006/relationships/slide" Target="slides/slide161.xml"/><Relationship Id="rId185" Type="http://schemas.openxmlformats.org/officeDocument/2006/relationships/slide" Target="slides/slide182.xml"/><Relationship Id="rId350" Type="http://schemas.openxmlformats.org/officeDocument/2006/relationships/slide" Target="slides/slide347.xml"/><Relationship Id="rId371" Type="http://schemas.openxmlformats.org/officeDocument/2006/relationships/slide" Target="slides/slide368.xml"/><Relationship Id="rId406" Type="http://schemas.openxmlformats.org/officeDocument/2006/relationships/slide" Target="slides/slide403.xml"/><Relationship Id="rId9" Type="http://schemas.openxmlformats.org/officeDocument/2006/relationships/slide" Target="slides/slide6.xml"/><Relationship Id="rId210" Type="http://schemas.openxmlformats.org/officeDocument/2006/relationships/slide" Target="slides/slide207.xml"/><Relationship Id="rId392" Type="http://schemas.openxmlformats.org/officeDocument/2006/relationships/slide" Target="slides/slide389.xml"/><Relationship Id="rId427" Type="http://schemas.openxmlformats.org/officeDocument/2006/relationships/font" Target="fonts/font4.fntdata"/><Relationship Id="rId26" Type="http://schemas.openxmlformats.org/officeDocument/2006/relationships/slide" Target="slides/slide23.xml"/><Relationship Id="rId231" Type="http://schemas.openxmlformats.org/officeDocument/2006/relationships/slide" Target="slides/slide228.xml"/><Relationship Id="rId252" Type="http://schemas.openxmlformats.org/officeDocument/2006/relationships/slide" Target="slides/slide249.xml"/><Relationship Id="rId273" Type="http://schemas.openxmlformats.org/officeDocument/2006/relationships/slide" Target="slides/slide270.xml"/><Relationship Id="rId294" Type="http://schemas.openxmlformats.org/officeDocument/2006/relationships/slide" Target="slides/slide291.xml"/><Relationship Id="rId308" Type="http://schemas.openxmlformats.org/officeDocument/2006/relationships/slide" Target="slides/slide305.xml"/><Relationship Id="rId329" Type="http://schemas.openxmlformats.org/officeDocument/2006/relationships/slide" Target="slides/slide326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slide" Target="slides/slide151.xml"/><Relationship Id="rId175" Type="http://schemas.openxmlformats.org/officeDocument/2006/relationships/slide" Target="slides/slide172.xml"/><Relationship Id="rId340" Type="http://schemas.openxmlformats.org/officeDocument/2006/relationships/slide" Target="slides/slide337.xml"/><Relationship Id="rId361" Type="http://schemas.openxmlformats.org/officeDocument/2006/relationships/slide" Target="slides/slide358.xml"/><Relationship Id="rId196" Type="http://schemas.openxmlformats.org/officeDocument/2006/relationships/slide" Target="slides/slide193.xml"/><Relationship Id="rId200" Type="http://schemas.openxmlformats.org/officeDocument/2006/relationships/slide" Target="slides/slide197.xml"/><Relationship Id="rId382" Type="http://schemas.openxmlformats.org/officeDocument/2006/relationships/slide" Target="slides/slide379.xml"/><Relationship Id="rId417" Type="http://schemas.openxmlformats.org/officeDocument/2006/relationships/slide" Target="slides/slide414.xml"/><Relationship Id="rId16" Type="http://schemas.openxmlformats.org/officeDocument/2006/relationships/slide" Target="slides/slide13.xml"/><Relationship Id="rId221" Type="http://schemas.openxmlformats.org/officeDocument/2006/relationships/slide" Target="slides/slide218.xml"/><Relationship Id="rId242" Type="http://schemas.openxmlformats.org/officeDocument/2006/relationships/slide" Target="slides/slide239.xml"/><Relationship Id="rId263" Type="http://schemas.openxmlformats.org/officeDocument/2006/relationships/slide" Target="slides/slide260.xml"/><Relationship Id="rId284" Type="http://schemas.openxmlformats.org/officeDocument/2006/relationships/slide" Target="slides/slide281.xml"/><Relationship Id="rId319" Type="http://schemas.openxmlformats.org/officeDocument/2006/relationships/slide" Target="slides/slide316.xml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330" Type="http://schemas.openxmlformats.org/officeDocument/2006/relationships/slide" Target="slides/slide327.xml"/><Relationship Id="rId90" Type="http://schemas.openxmlformats.org/officeDocument/2006/relationships/slide" Target="slides/slide87.xml"/><Relationship Id="rId165" Type="http://schemas.openxmlformats.org/officeDocument/2006/relationships/slide" Target="slides/slide162.xml"/><Relationship Id="rId186" Type="http://schemas.openxmlformats.org/officeDocument/2006/relationships/slide" Target="slides/slide183.xml"/><Relationship Id="rId351" Type="http://schemas.openxmlformats.org/officeDocument/2006/relationships/slide" Target="slides/slide348.xml"/><Relationship Id="rId372" Type="http://schemas.openxmlformats.org/officeDocument/2006/relationships/slide" Target="slides/slide369.xml"/><Relationship Id="rId393" Type="http://schemas.openxmlformats.org/officeDocument/2006/relationships/slide" Target="slides/slide390.xml"/><Relationship Id="rId407" Type="http://schemas.openxmlformats.org/officeDocument/2006/relationships/slide" Target="slides/slide404.xml"/><Relationship Id="rId428" Type="http://schemas.openxmlformats.org/officeDocument/2006/relationships/font" Target="fonts/font5.fntdata"/><Relationship Id="rId211" Type="http://schemas.openxmlformats.org/officeDocument/2006/relationships/slide" Target="slides/slide208.xml"/><Relationship Id="rId232" Type="http://schemas.openxmlformats.org/officeDocument/2006/relationships/slide" Target="slides/slide229.xml"/><Relationship Id="rId253" Type="http://schemas.openxmlformats.org/officeDocument/2006/relationships/slide" Target="slides/slide250.xml"/><Relationship Id="rId274" Type="http://schemas.openxmlformats.org/officeDocument/2006/relationships/slide" Target="slides/slide271.xml"/><Relationship Id="rId295" Type="http://schemas.openxmlformats.org/officeDocument/2006/relationships/slide" Target="slides/slide292.xml"/><Relationship Id="rId309" Type="http://schemas.openxmlformats.org/officeDocument/2006/relationships/slide" Target="slides/slide306.xml"/><Relationship Id="rId27" Type="http://schemas.openxmlformats.org/officeDocument/2006/relationships/slide" Target="slides/slide24.xml"/><Relationship Id="rId48" Type="http://schemas.openxmlformats.org/officeDocument/2006/relationships/slide" Target="slides/slide45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34" Type="http://schemas.openxmlformats.org/officeDocument/2006/relationships/slide" Target="slides/slide131.xml"/><Relationship Id="rId320" Type="http://schemas.openxmlformats.org/officeDocument/2006/relationships/slide" Target="slides/slide317.xml"/><Relationship Id="rId80" Type="http://schemas.openxmlformats.org/officeDocument/2006/relationships/slide" Target="slides/slide77.xml"/><Relationship Id="rId155" Type="http://schemas.openxmlformats.org/officeDocument/2006/relationships/slide" Target="slides/slide152.xml"/><Relationship Id="rId176" Type="http://schemas.openxmlformats.org/officeDocument/2006/relationships/slide" Target="slides/slide173.xml"/><Relationship Id="rId197" Type="http://schemas.openxmlformats.org/officeDocument/2006/relationships/slide" Target="slides/slide194.xml"/><Relationship Id="rId341" Type="http://schemas.openxmlformats.org/officeDocument/2006/relationships/slide" Target="slides/slide338.xml"/><Relationship Id="rId362" Type="http://schemas.openxmlformats.org/officeDocument/2006/relationships/slide" Target="slides/slide359.xml"/><Relationship Id="rId383" Type="http://schemas.openxmlformats.org/officeDocument/2006/relationships/slide" Target="slides/slide380.xml"/><Relationship Id="rId418" Type="http://schemas.openxmlformats.org/officeDocument/2006/relationships/slide" Target="slides/slide415.xml"/><Relationship Id="rId201" Type="http://schemas.openxmlformats.org/officeDocument/2006/relationships/slide" Target="slides/slide198.xml"/><Relationship Id="rId222" Type="http://schemas.openxmlformats.org/officeDocument/2006/relationships/slide" Target="slides/slide219.xml"/><Relationship Id="rId243" Type="http://schemas.openxmlformats.org/officeDocument/2006/relationships/slide" Target="slides/slide240.xml"/><Relationship Id="rId264" Type="http://schemas.openxmlformats.org/officeDocument/2006/relationships/slide" Target="slides/slide261.xml"/><Relationship Id="rId285" Type="http://schemas.openxmlformats.org/officeDocument/2006/relationships/slide" Target="slides/slide282.xml"/><Relationship Id="rId17" Type="http://schemas.openxmlformats.org/officeDocument/2006/relationships/slide" Target="slides/slide14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24" Type="http://schemas.openxmlformats.org/officeDocument/2006/relationships/slide" Target="slides/slide121.xml"/><Relationship Id="rId310" Type="http://schemas.openxmlformats.org/officeDocument/2006/relationships/slide" Target="slides/slide307.xml"/><Relationship Id="rId70" Type="http://schemas.openxmlformats.org/officeDocument/2006/relationships/slide" Target="slides/slide67.xml"/><Relationship Id="rId91" Type="http://schemas.openxmlformats.org/officeDocument/2006/relationships/slide" Target="slides/slide88.xml"/><Relationship Id="rId145" Type="http://schemas.openxmlformats.org/officeDocument/2006/relationships/slide" Target="slides/slide142.xml"/><Relationship Id="rId166" Type="http://schemas.openxmlformats.org/officeDocument/2006/relationships/slide" Target="slides/slide163.xml"/><Relationship Id="rId187" Type="http://schemas.openxmlformats.org/officeDocument/2006/relationships/slide" Target="slides/slide184.xml"/><Relationship Id="rId331" Type="http://schemas.openxmlformats.org/officeDocument/2006/relationships/slide" Target="slides/slide328.xml"/><Relationship Id="rId352" Type="http://schemas.openxmlformats.org/officeDocument/2006/relationships/slide" Target="slides/slide349.xml"/><Relationship Id="rId373" Type="http://schemas.openxmlformats.org/officeDocument/2006/relationships/slide" Target="slides/slide370.xml"/><Relationship Id="rId394" Type="http://schemas.openxmlformats.org/officeDocument/2006/relationships/slide" Target="slides/slide391.xml"/><Relationship Id="rId408" Type="http://schemas.openxmlformats.org/officeDocument/2006/relationships/slide" Target="slides/slide405.xml"/><Relationship Id="rId4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9.xml"/><Relationship Id="rId233" Type="http://schemas.openxmlformats.org/officeDocument/2006/relationships/slide" Target="slides/slide230.xml"/><Relationship Id="rId254" Type="http://schemas.openxmlformats.org/officeDocument/2006/relationships/slide" Target="slides/slide251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275" Type="http://schemas.openxmlformats.org/officeDocument/2006/relationships/slide" Target="slides/slide272.xml"/><Relationship Id="rId296" Type="http://schemas.openxmlformats.org/officeDocument/2006/relationships/slide" Target="slides/slide293.xml"/><Relationship Id="rId300" Type="http://schemas.openxmlformats.org/officeDocument/2006/relationships/slide" Target="slides/slide297.xml"/><Relationship Id="rId60" Type="http://schemas.openxmlformats.org/officeDocument/2006/relationships/slide" Target="slides/slide57.xml"/><Relationship Id="rId81" Type="http://schemas.openxmlformats.org/officeDocument/2006/relationships/slide" Target="slides/slide78.xml"/><Relationship Id="rId135" Type="http://schemas.openxmlformats.org/officeDocument/2006/relationships/slide" Target="slides/slide132.xml"/><Relationship Id="rId156" Type="http://schemas.openxmlformats.org/officeDocument/2006/relationships/slide" Target="slides/slide153.xml"/><Relationship Id="rId177" Type="http://schemas.openxmlformats.org/officeDocument/2006/relationships/slide" Target="slides/slide174.xml"/><Relationship Id="rId198" Type="http://schemas.openxmlformats.org/officeDocument/2006/relationships/slide" Target="slides/slide195.xml"/><Relationship Id="rId321" Type="http://schemas.openxmlformats.org/officeDocument/2006/relationships/slide" Target="slides/slide318.xml"/><Relationship Id="rId342" Type="http://schemas.openxmlformats.org/officeDocument/2006/relationships/slide" Target="slides/slide339.xml"/><Relationship Id="rId363" Type="http://schemas.openxmlformats.org/officeDocument/2006/relationships/slide" Target="slides/slide360.xml"/><Relationship Id="rId384" Type="http://schemas.openxmlformats.org/officeDocument/2006/relationships/slide" Target="slides/slide381.xml"/><Relationship Id="rId419" Type="http://schemas.openxmlformats.org/officeDocument/2006/relationships/slide" Target="slides/slide416.xml"/><Relationship Id="rId202" Type="http://schemas.openxmlformats.org/officeDocument/2006/relationships/slide" Target="slides/slide199.xml"/><Relationship Id="rId223" Type="http://schemas.openxmlformats.org/officeDocument/2006/relationships/slide" Target="slides/slide220.xml"/><Relationship Id="rId244" Type="http://schemas.openxmlformats.org/officeDocument/2006/relationships/slide" Target="slides/slide241.xml"/><Relationship Id="rId430" Type="http://schemas.openxmlformats.org/officeDocument/2006/relationships/font" Target="fonts/font7.fntdata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265" Type="http://schemas.openxmlformats.org/officeDocument/2006/relationships/slide" Target="slides/slide262.xml"/><Relationship Id="rId286" Type="http://schemas.openxmlformats.org/officeDocument/2006/relationships/slide" Target="slides/slide283.xml"/><Relationship Id="rId50" Type="http://schemas.openxmlformats.org/officeDocument/2006/relationships/slide" Target="slides/slide47.xml"/><Relationship Id="rId104" Type="http://schemas.openxmlformats.org/officeDocument/2006/relationships/slide" Target="slides/slide101.xml"/><Relationship Id="rId125" Type="http://schemas.openxmlformats.org/officeDocument/2006/relationships/slide" Target="slides/slide122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188" Type="http://schemas.openxmlformats.org/officeDocument/2006/relationships/slide" Target="slides/slide185.xml"/><Relationship Id="rId311" Type="http://schemas.openxmlformats.org/officeDocument/2006/relationships/slide" Target="slides/slide308.xml"/><Relationship Id="rId332" Type="http://schemas.openxmlformats.org/officeDocument/2006/relationships/slide" Target="slides/slide329.xml"/><Relationship Id="rId353" Type="http://schemas.openxmlformats.org/officeDocument/2006/relationships/slide" Target="slides/slide350.xml"/><Relationship Id="rId374" Type="http://schemas.openxmlformats.org/officeDocument/2006/relationships/slide" Target="slides/slide371.xml"/><Relationship Id="rId395" Type="http://schemas.openxmlformats.org/officeDocument/2006/relationships/slide" Target="slides/slide392.xml"/><Relationship Id="rId409" Type="http://schemas.openxmlformats.org/officeDocument/2006/relationships/slide" Target="slides/slide406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13" Type="http://schemas.openxmlformats.org/officeDocument/2006/relationships/slide" Target="slides/slide210.xml"/><Relationship Id="rId234" Type="http://schemas.openxmlformats.org/officeDocument/2006/relationships/slide" Target="slides/slide231.xml"/><Relationship Id="rId420" Type="http://schemas.openxmlformats.org/officeDocument/2006/relationships/slide" Target="slides/slide41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55" Type="http://schemas.openxmlformats.org/officeDocument/2006/relationships/slide" Target="slides/slide252.xml"/><Relationship Id="rId276" Type="http://schemas.openxmlformats.org/officeDocument/2006/relationships/slide" Target="slides/slide273.xml"/><Relationship Id="rId297" Type="http://schemas.openxmlformats.org/officeDocument/2006/relationships/slide" Target="slides/slide294.xml"/><Relationship Id="rId40" Type="http://schemas.openxmlformats.org/officeDocument/2006/relationships/slide" Target="slides/slide37.xml"/><Relationship Id="rId115" Type="http://schemas.openxmlformats.org/officeDocument/2006/relationships/slide" Target="slides/slide112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178" Type="http://schemas.openxmlformats.org/officeDocument/2006/relationships/slide" Target="slides/slide175.xml"/><Relationship Id="rId301" Type="http://schemas.openxmlformats.org/officeDocument/2006/relationships/slide" Target="slides/slide298.xml"/><Relationship Id="rId322" Type="http://schemas.openxmlformats.org/officeDocument/2006/relationships/slide" Target="slides/slide319.xml"/><Relationship Id="rId343" Type="http://schemas.openxmlformats.org/officeDocument/2006/relationships/slide" Target="slides/slide340.xml"/><Relationship Id="rId364" Type="http://schemas.openxmlformats.org/officeDocument/2006/relationships/slide" Target="slides/slide36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9" Type="http://schemas.openxmlformats.org/officeDocument/2006/relationships/slide" Target="slides/slide196.xml"/><Relationship Id="rId203" Type="http://schemas.openxmlformats.org/officeDocument/2006/relationships/slide" Target="slides/slide200.xml"/><Relationship Id="rId385" Type="http://schemas.openxmlformats.org/officeDocument/2006/relationships/slide" Target="slides/slide382.xml"/><Relationship Id="rId19" Type="http://schemas.openxmlformats.org/officeDocument/2006/relationships/slide" Target="slides/slide16.xml"/><Relationship Id="rId224" Type="http://schemas.openxmlformats.org/officeDocument/2006/relationships/slide" Target="slides/slide221.xml"/><Relationship Id="rId245" Type="http://schemas.openxmlformats.org/officeDocument/2006/relationships/slide" Target="slides/slide242.xml"/><Relationship Id="rId266" Type="http://schemas.openxmlformats.org/officeDocument/2006/relationships/slide" Target="slides/slide263.xml"/><Relationship Id="rId287" Type="http://schemas.openxmlformats.org/officeDocument/2006/relationships/slide" Target="slides/slide284.xml"/><Relationship Id="rId410" Type="http://schemas.openxmlformats.org/officeDocument/2006/relationships/slide" Target="slides/slide407.xml"/><Relationship Id="rId431" Type="http://schemas.openxmlformats.org/officeDocument/2006/relationships/font" Target="fonts/font8.fntdata"/><Relationship Id="rId30" Type="http://schemas.openxmlformats.org/officeDocument/2006/relationships/slide" Target="slides/slide2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Relationship Id="rId312" Type="http://schemas.openxmlformats.org/officeDocument/2006/relationships/slide" Target="slides/slide309.xml"/><Relationship Id="rId333" Type="http://schemas.openxmlformats.org/officeDocument/2006/relationships/slide" Target="slides/slide330.xml"/><Relationship Id="rId354" Type="http://schemas.openxmlformats.org/officeDocument/2006/relationships/slide" Target="slides/slide351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189" Type="http://schemas.openxmlformats.org/officeDocument/2006/relationships/slide" Target="slides/slide186.xml"/><Relationship Id="rId375" Type="http://schemas.openxmlformats.org/officeDocument/2006/relationships/slide" Target="slides/slide372.xml"/><Relationship Id="rId396" Type="http://schemas.openxmlformats.org/officeDocument/2006/relationships/slide" Target="slides/slide393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11.xml"/><Relationship Id="rId235" Type="http://schemas.openxmlformats.org/officeDocument/2006/relationships/slide" Target="slides/slide232.xml"/><Relationship Id="rId256" Type="http://schemas.openxmlformats.org/officeDocument/2006/relationships/slide" Target="slides/slide253.xml"/><Relationship Id="rId277" Type="http://schemas.openxmlformats.org/officeDocument/2006/relationships/slide" Target="slides/slide274.xml"/><Relationship Id="rId298" Type="http://schemas.openxmlformats.org/officeDocument/2006/relationships/slide" Target="slides/slide295.xml"/><Relationship Id="rId400" Type="http://schemas.openxmlformats.org/officeDocument/2006/relationships/slide" Target="slides/slide397.xml"/><Relationship Id="rId421" Type="http://schemas.openxmlformats.org/officeDocument/2006/relationships/slide" Target="slides/slide418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302" Type="http://schemas.openxmlformats.org/officeDocument/2006/relationships/slide" Target="slides/slide299.xml"/><Relationship Id="rId323" Type="http://schemas.openxmlformats.org/officeDocument/2006/relationships/slide" Target="slides/slide320.xml"/><Relationship Id="rId344" Type="http://schemas.openxmlformats.org/officeDocument/2006/relationships/slide" Target="slides/slide34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179" Type="http://schemas.openxmlformats.org/officeDocument/2006/relationships/slide" Target="slides/slide176.xml"/><Relationship Id="rId365" Type="http://schemas.openxmlformats.org/officeDocument/2006/relationships/slide" Target="slides/slide362.xml"/><Relationship Id="rId386" Type="http://schemas.openxmlformats.org/officeDocument/2006/relationships/slide" Target="slides/slide383.xml"/><Relationship Id="rId190" Type="http://schemas.openxmlformats.org/officeDocument/2006/relationships/slide" Target="slides/slide187.xml"/><Relationship Id="rId204" Type="http://schemas.openxmlformats.org/officeDocument/2006/relationships/slide" Target="slides/slide201.xml"/><Relationship Id="rId225" Type="http://schemas.openxmlformats.org/officeDocument/2006/relationships/slide" Target="slides/slide222.xml"/><Relationship Id="rId246" Type="http://schemas.openxmlformats.org/officeDocument/2006/relationships/slide" Target="slides/slide243.xml"/><Relationship Id="rId267" Type="http://schemas.openxmlformats.org/officeDocument/2006/relationships/slide" Target="slides/slide264.xml"/><Relationship Id="rId288" Type="http://schemas.openxmlformats.org/officeDocument/2006/relationships/slide" Target="slides/slide285.xml"/><Relationship Id="rId411" Type="http://schemas.openxmlformats.org/officeDocument/2006/relationships/slide" Target="slides/slide408.xml"/><Relationship Id="rId432" Type="http://schemas.openxmlformats.org/officeDocument/2006/relationships/font" Target="fonts/font9.fntdata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313" Type="http://schemas.openxmlformats.org/officeDocument/2006/relationships/slide" Target="slides/slide310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94" Type="http://schemas.openxmlformats.org/officeDocument/2006/relationships/slide" Target="slides/slide91.xml"/><Relationship Id="rId148" Type="http://schemas.openxmlformats.org/officeDocument/2006/relationships/slide" Target="slides/slide145.xml"/><Relationship Id="rId169" Type="http://schemas.openxmlformats.org/officeDocument/2006/relationships/slide" Target="slides/slide166.xml"/><Relationship Id="rId334" Type="http://schemas.openxmlformats.org/officeDocument/2006/relationships/slide" Target="slides/slide331.xml"/><Relationship Id="rId355" Type="http://schemas.openxmlformats.org/officeDocument/2006/relationships/slide" Target="slides/slide352.xml"/><Relationship Id="rId376" Type="http://schemas.openxmlformats.org/officeDocument/2006/relationships/slide" Target="slides/slide373.xml"/><Relationship Id="rId397" Type="http://schemas.openxmlformats.org/officeDocument/2006/relationships/slide" Target="slides/slide394.xml"/><Relationship Id="rId4" Type="http://schemas.openxmlformats.org/officeDocument/2006/relationships/slide" Target="slides/slide1.xml"/><Relationship Id="rId180" Type="http://schemas.openxmlformats.org/officeDocument/2006/relationships/slide" Target="slides/slide177.xml"/><Relationship Id="rId215" Type="http://schemas.openxmlformats.org/officeDocument/2006/relationships/slide" Target="slides/slide212.xml"/><Relationship Id="rId236" Type="http://schemas.openxmlformats.org/officeDocument/2006/relationships/slide" Target="slides/slide233.xml"/><Relationship Id="rId257" Type="http://schemas.openxmlformats.org/officeDocument/2006/relationships/slide" Target="slides/slide254.xml"/><Relationship Id="rId278" Type="http://schemas.openxmlformats.org/officeDocument/2006/relationships/slide" Target="slides/slide275.xml"/><Relationship Id="rId401" Type="http://schemas.openxmlformats.org/officeDocument/2006/relationships/slide" Target="slides/slide398.xml"/><Relationship Id="rId422" Type="http://schemas.openxmlformats.org/officeDocument/2006/relationships/notesMaster" Target="notesMasters/notesMaster1.xml"/><Relationship Id="rId303" Type="http://schemas.openxmlformats.org/officeDocument/2006/relationships/slide" Target="slides/slide300.xml"/><Relationship Id="rId42" Type="http://schemas.openxmlformats.org/officeDocument/2006/relationships/slide" Target="slides/slide39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345" Type="http://schemas.openxmlformats.org/officeDocument/2006/relationships/slide" Target="slides/slide342.xml"/><Relationship Id="rId387" Type="http://schemas.openxmlformats.org/officeDocument/2006/relationships/slide" Target="slides/slide384.xml"/><Relationship Id="rId191" Type="http://schemas.openxmlformats.org/officeDocument/2006/relationships/slide" Target="slides/slide188.xml"/><Relationship Id="rId205" Type="http://schemas.openxmlformats.org/officeDocument/2006/relationships/slide" Target="slides/slide202.xml"/><Relationship Id="rId247" Type="http://schemas.openxmlformats.org/officeDocument/2006/relationships/slide" Target="slides/slide244.xml"/><Relationship Id="rId412" Type="http://schemas.openxmlformats.org/officeDocument/2006/relationships/slide" Target="slides/slide409.xml"/><Relationship Id="rId107" Type="http://schemas.openxmlformats.org/officeDocument/2006/relationships/slide" Target="slides/slide104.xml"/><Relationship Id="rId289" Type="http://schemas.openxmlformats.org/officeDocument/2006/relationships/slide" Target="slides/slide286.xml"/><Relationship Id="rId11" Type="http://schemas.openxmlformats.org/officeDocument/2006/relationships/slide" Target="slides/slide8.xml"/><Relationship Id="rId53" Type="http://schemas.openxmlformats.org/officeDocument/2006/relationships/slide" Target="slides/slide50.xml"/><Relationship Id="rId149" Type="http://schemas.openxmlformats.org/officeDocument/2006/relationships/slide" Target="slides/slide146.xml"/><Relationship Id="rId314" Type="http://schemas.openxmlformats.org/officeDocument/2006/relationships/slide" Target="slides/slide311.xml"/><Relationship Id="rId356" Type="http://schemas.openxmlformats.org/officeDocument/2006/relationships/slide" Target="slides/slide353.xml"/><Relationship Id="rId398" Type="http://schemas.openxmlformats.org/officeDocument/2006/relationships/slide" Target="slides/slide395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216" Type="http://schemas.openxmlformats.org/officeDocument/2006/relationships/slide" Target="slides/slide213.xml"/><Relationship Id="rId423" Type="http://schemas.openxmlformats.org/officeDocument/2006/relationships/handoutMaster" Target="handoutMasters/handoutMaster1.xml"/><Relationship Id="rId258" Type="http://schemas.openxmlformats.org/officeDocument/2006/relationships/slide" Target="slides/slide255.xml"/><Relationship Id="rId22" Type="http://schemas.openxmlformats.org/officeDocument/2006/relationships/slide" Target="slides/slide19.xml"/><Relationship Id="rId64" Type="http://schemas.openxmlformats.org/officeDocument/2006/relationships/slide" Target="slides/slide61.xml"/><Relationship Id="rId118" Type="http://schemas.openxmlformats.org/officeDocument/2006/relationships/slide" Target="slides/slide115.xml"/><Relationship Id="rId325" Type="http://schemas.openxmlformats.org/officeDocument/2006/relationships/slide" Target="slides/slide322.xml"/><Relationship Id="rId367" Type="http://schemas.openxmlformats.org/officeDocument/2006/relationships/slide" Target="slides/slide364.xml"/><Relationship Id="rId171" Type="http://schemas.openxmlformats.org/officeDocument/2006/relationships/slide" Target="slides/slide168.xml"/><Relationship Id="rId227" Type="http://schemas.openxmlformats.org/officeDocument/2006/relationships/slide" Target="slides/slide2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6BCA2E-8575-47F9-B653-612B07879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76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4F6472-8A95-4E0B-80C1-D5FD29C2A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3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619A2-21B0-4F82-9098-9A67F05C8F2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4370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9543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954372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pic>
          <p:nvPicPr>
            <p:cNvPr id="954373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5437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5437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54376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5DE2D4-A2C9-44D8-B4B4-FB9B42EACCB9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95437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6A85C-2B3F-4F95-B1D4-6CBFFBAC32BA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30799-6121-485C-BE72-08CEE7FE5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B970F-9E45-4B97-9787-32387857EC8E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4A66F-C5E4-4BA3-9996-12369F66B9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6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7442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9574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957444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pic>
          <p:nvPicPr>
            <p:cNvPr id="957445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5744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5744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57448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321F2F-54CA-4E44-8F6D-89070AD8FDFE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95744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796129-F8E9-49E0-9D3C-5D0EB33C52C7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AA7F-84BF-44D1-A30B-18B502A85A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66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2B3266-DD25-4A31-AAF4-18157FDD1733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165FD-3892-4876-BA12-6339E9A2D0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1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0AAEA9-423D-41E3-AEE0-1261624B95C0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A0A6F-9955-43D7-BAD2-7687474F12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57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21EE3-7F72-4539-A277-905E14E6D6C1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6CC5E-069D-43CB-9BBC-BE8586101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8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65FA4-B042-4073-8B87-E0DAEB234DB6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2AAC6-93A7-489E-B85A-8930E2FFF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3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0BBDF5-010C-4EFF-9E0B-80468EEEA2AD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F0D7A-2BA4-4C44-9B13-8974933CF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8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04E264-DDFD-4C55-9F3F-5B2A755A266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F3D89-40B0-4C94-97B8-21EAE93C2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8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B8328-B8A4-4490-A777-8283D069BC09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A5938-D98B-4372-A8D8-7A9F123FB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48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472089-5C65-4846-BD43-683C33550F2E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5C541-BC27-42AC-AD06-A7BD28E976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71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DDC83-E279-4384-9DD2-3D7B8D2928D2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7195B-5F27-4849-A0B8-1A53EB803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88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89B6E1-5938-4A6A-9CD3-92E03C8FC393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34974-1C2C-42FD-BF2F-224F1776A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5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890-6936-4C62-B24B-87CE1F6DFF2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862C-6852-4F5A-A8DF-AF5322836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A2B8D007-51B5-4E4D-9637-579C08C8B834}" type="datetime4">
              <a:rPr lang="en-US" smtClean="0"/>
              <a:t>November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191334E-80FF-4BAD-A4CD-380B12E803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FC1-583D-41A2-87F5-6C29D753554A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62AD-5C13-42F6-AFC0-01E2B1E75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83A8-4DEF-4765-8F55-6841ACE183A0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D16F-1022-4111-85CC-C84C95DBB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C7DE-CA18-42D2-97DC-4B5024092A8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3BA-B6A5-49CD-A610-3D366A458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1D55-9858-40DA-9679-FC40722B01AA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E3B-0F7B-41BE-835D-064420278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4DF3-6975-4B27-970D-8045D0478F1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85-5BF2-4E05-8A61-C57A627C9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31313-A902-4978-9E17-44D59C670B3E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E0966-951D-4CBE-B5C4-9303EFFBD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1944-6015-48CA-B86A-2E20A43C9FA5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0854-DA81-4FB5-AF99-41A615D02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492A-AF74-449A-8DA5-C0CD7926A71A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90A900-991B-4C4A-B33C-2E365D3EE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A841-0C88-4FAB-88E1-2821686610B9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DEA2-F66F-48E2-869F-4B40150A0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3597-EFCF-4229-B340-F6CD77E23B4A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03D-4053-4913-B66C-51AA4B1A2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E9BCF-A0DC-4EDC-8194-A004002F4ACC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650DB-2A9A-4C61-8B38-F90070CC3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01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5E122-9B55-4E40-9117-725EBBAB1585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D1780-6ADD-4503-8ACC-ADC980F898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7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B548-0718-46B2-8C11-8BDCE6674307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6BFFC-908F-46BF-B0D3-887C5B0A81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2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4B8DEC-639E-4B17-B311-FA5A266FFAB5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81B58-E2CA-4144-830B-687D5F7B22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9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BC784E-0581-4996-A3DB-3976FBCA43BA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90FB-F317-4305-931A-BB1AF85CB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99D087-5F09-4A4B-9CE0-B9A7064657AD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8C540-4456-4F1C-A509-0E8E0DFEC8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9D80A-B4BF-42CC-9D80-25BD0D9339A5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AF33B-2B02-491B-9C03-51CD45DF4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7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334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9533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953348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pic>
          <p:nvPicPr>
            <p:cNvPr id="953349" name="Picture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533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533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33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098BFFB7-C38B-402F-8AA0-4A417B41216E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9533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9533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7F5BD60-60DF-4D07-A21F-04C0B05DC7D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6418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9564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956420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pic>
          <p:nvPicPr>
            <p:cNvPr id="956421" name="Picture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564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564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64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E59B3E2D-BE54-4E63-B77B-E75D8BB2098D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9564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9564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619B32A-47AB-4435-B96A-2EAB34EF39C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A8DC62-C8C6-449A-ACE3-09F0B78AAAB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F5BD60-60DF-4D07-A21F-04C0B05DC7D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2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72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4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4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4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4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4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4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4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4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4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4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4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1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4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4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4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4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4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4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4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4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4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4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4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4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4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4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4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4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4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4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4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4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4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4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5.gif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4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24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24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24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4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9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9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4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4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4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4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4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4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4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34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4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4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4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9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4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34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34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4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34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9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4.xml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4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9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1.jpe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4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4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4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slideLayout" Target="../slideLayouts/slideLayout24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slideLayout" Target="../slideLayouts/slideLayout24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4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4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4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4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w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6.pn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4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4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slideLayout" Target="../slideLayouts/slideLayout24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9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9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hyperlink" Target="http://upload.wikimedia.org/wikipedia/commons/9/9b/Scantegrity_II_Ballot.jpg" TargetMode="External"/><Relationship Id="rId1" Type="http://schemas.openxmlformats.org/officeDocument/2006/relationships/slideLayout" Target="../slideLayouts/slideLayout24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4.xml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4.xml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0.png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slideLayout" Target="../slideLayouts/slideLayout24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slideLayout" Target="../slideLayouts/slideLayout24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slideLayout" Target="../slideLayouts/slideLayout24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slideLayout" Target="../slideLayouts/slideLayout24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slideLayout" Target="../slideLayouts/slideLayout24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4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4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4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4.xml"/></Relationships>
</file>

<file path=ppt/slides/_rels/slide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4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gif"/><Relationship Id="rId1" Type="http://schemas.openxmlformats.org/officeDocument/2006/relationships/slideLayout" Target="../slideLayouts/slideLayout24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4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4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antegrity.org/" TargetMode="External"/><Relationship Id="rId2" Type="http://schemas.openxmlformats.org/officeDocument/2006/relationships/hyperlink" Target="http://www.heliosvoting.org/" TargetMode="External"/><Relationship Id="rId1" Type="http://schemas.openxmlformats.org/officeDocument/2006/relationships/slideLayout" Target="../slideLayouts/slideLayout24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3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image" Target="../media/image33.png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32.png"/><Relationship Id="rId14" Type="http://schemas.openxmlformats.org/officeDocument/2006/relationships/image" Target="../media/image3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Relationship Id="rId9" Type="http://schemas.openxmlformats.org/officeDocument/2006/relationships/image" Target="../media/image4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1.png"/><Relationship Id="rId4" Type="http://schemas.openxmlformats.org/officeDocument/2006/relationships/image" Target="../media/image10.w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11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Relationship Id="rId9" Type="http://schemas.openxmlformats.org/officeDocument/2006/relationships/image" Target="../media/image41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Relationship Id="rId9" Type="http://schemas.openxmlformats.org/officeDocument/2006/relationships/image" Target="../media/image5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16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Relationship Id="rId9" Type="http://schemas.openxmlformats.org/officeDocument/2006/relationships/image" Target="../media/image5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9.png"/><Relationship Id="rId5" Type="http://schemas.openxmlformats.org/officeDocument/2006/relationships/image" Target="../media/image62.png"/><Relationship Id="rId4" Type="http://schemas.openxmlformats.org/officeDocument/2006/relationships/image" Target="../media/image19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9.png"/><Relationship Id="rId4" Type="http://schemas.openxmlformats.org/officeDocument/2006/relationships/image" Target="../media/image22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png"/><Relationship Id="rId5" Type="http://schemas.openxmlformats.org/officeDocument/2006/relationships/image" Target="../media/image61.png"/><Relationship Id="rId4" Type="http://schemas.openxmlformats.org/officeDocument/2006/relationships/image" Target="../media/image23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png"/><Relationship Id="rId5" Type="http://schemas.openxmlformats.org/officeDocument/2006/relationships/image" Target="../media/image62.png"/><Relationship Id="rId4" Type="http://schemas.openxmlformats.org/officeDocument/2006/relationships/image" Target="../media/image24.w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rgbClr val="92D050"/>
                </a:solidFill>
              </a:rPr>
              <a:t>Practical Aspects of        Modern Cryptography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8750"/>
            <a:ext cx="5334000" cy="1752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66"/>
                </a:solidFill>
              </a:rPr>
              <a:t>Tolga Acar</a:t>
            </a:r>
          </a:p>
          <a:p>
            <a:r>
              <a:rPr lang="en-US" sz="3600" dirty="0">
                <a:solidFill>
                  <a:srgbClr val="FFFF66"/>
                </a:solidFill>
              </a:rPr>
              <a:t>Josh Benaloh</a:t>
            </a:r>
          </a:p>
          <a:p>
            <a:endParaRPr lang="en-US" sz="3600" dirty="0">
              <a:solidFill>
                <a:srgbClr val="FFFF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352800"/>
            <a:ext cx="2741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BD0D9">
                    <a:lumMod val="60000"/>
                    <a:lumOff val="40000"/>
                  </a:srgbClr>
                </a:solidFill>
                <a:latin typeface="Calibri"/>
              </a:rPr>
              <a:t>Autumn 2016</a:t>
            </a:r>
          </a:p>
        </p:txBody>
      </p:sp>
    </p:spTree>
    <p:extLst>
      <p:ext uri="{BB962C8B-B14F-4D97-AF65-F5344CB8AC3E}">
        <p14:creationId xmlns:p14="http://schemas.microsoft.com/office/powerpoint/2010/main" val="74605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PoK</a:t>
            </a:r>
            <a:r>
              <a:rPr lang="en-US" dirty="0"/>
              <a:t>:  Method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007-51B5-4E4D-9637-579C08C8B834}" type="datetime4">
              <a:rPr lang="en-US" smtClean="0"/>
              <a:t>November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00200" y="3505200"/>
            <a:ext cx="5867400" cy="0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71800" y="2819400"/>
                <a:ext cx="31777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+mj-lt"/>
                  </a:rPr>
                  <a:t>Here is a nonce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32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819400"/>
                <a:ext cx="3177729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4990" t="-12632" r="-2879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11268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164C-470B-471A-BA44-0D3B0031BC73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482755" name="Rectangle 3"/>
          <p:cNvSpPr>
            <a:spLocks noChangeArrowheads="1"/>
          </p:cNvSpPr>
          <p:nvPr/>
        </p:nvSpPr>
        <p:spPr bwMode="auto">
          <a:xfrm>
            <a:off x="4191000" y="2743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OR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482756" name="Rectangle 4"/>
          <p:cNvSpPr>
            <a:spLocks noChangeArrowheads="1"/>
          </p:cNvSpPr>
          <p:nvPr/>
        </p:nvSpPr>
        <p:spPr bwMode="auto">
          <a:xfrm>
            <a:off x="18288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AND</a:t>
            </a:r>
          </a:p>
        </p:txBody>
      </p:sp>
      <p:sp>
        <p:nvSpPr>
          <p:cNvPr id="1482757" name="Rectangle 5"/>
          <p:cNvSpPr>
            <a:spLocks noChangeArrowheads="1"/>
          </p:cNvSpPr>
          <p:nvPr/>
        </p:nvSpPr>
        <p:spPr bwMode="auto">
          <a:xfrm>
            <a:off x="41910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AND</a:t>
            </a:r>
          </a:p>
        </p:txBody>
      </p:sp>
      <p:sp>
        <p:nvSpPr>
          <p:cNvPr id="1482758" name="Rectangle 6"/>
          <p:cNvSpPr>
            <a:spLocks noChangeArrowheads="1"/>
          </p:cNvSpPr>
          <p:nvPr/>
        </p:nvSpPr>
        <p:spPr bwMode="auto">
          <a:xfrm>
            <a:off x="65532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AND</a:t>
            </a:r>
          </a:p>
        </p:txBody>
      </p:sp>
      <p:sp>
        <p:nvSpPr>
          <p:cNvPr id="1482759" name="Line 7"/>
          <p:cNvSpPr>
            <a:spLocks noChangeShapeType="1"/>
          </p:cNvSpPr>
          <p:nvPr/>
        </p:nvSpPr>
        <p:spPr bwMode="auto">
          <a:xfrm>
            <a:off x="4572000" y="31242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482760" name="Line 8"/>
          <p:cNvSpPr>
            <a:spLocks noChangeShapeType="1"/>
          </p:cNvSpPr>
          <p:nvPr/>
        </p:nvSpPr>
        <p:spPr bwMode="auto">
          <a:xfrm flipH="1">
            <a:off x="2209800" y="3124200"/>
            <a:ext cx="2362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482761" name="Line 9"/>
          <p:cNvSpPr>
            <a:spLocks noChangeShapeType="1"/>
          </p:cNvSpPr>
          <p:nvPr/>
        </p:nvSpPr>
        <p:spPr bwMode="auto">
          <a:xfrm>
            <a:off x="4572000" y="3124200"/>
            <a:ext cx="2362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482762" name="Line 10"/>
          <p:cNvSpPr>
            <a:spLocks noChangeShapeType="1"/>
          </p:cNvSpPr>
          <p:nvPr/>
        </p:nvSpPr>
        <p:spPr bwMode="auto">
          <a:xfrm flipV="1">
            <a:off x="4572000" y="1905000"/>
            <a:ext cx="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2763" name="Line 11"/>
          <p:cNvSpPr>
            <a:spLocks noChangeShapeType="1"/>
          </p:cNvSpPr>
          <p:nvPr/>
        </p:nvSpPr>
        <p:spPr bwMode="auto">
          <a:xfrm flipH="1">
            <a:off x="14478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482764" name="Line 12"/>
          <p:cNvSpPr>
            <a:spLocks noChangeShapeType="1"/>
          </p:cNvSpPr>
          <p:nvPr/>
        </p:nvSpPr>
        <p:spPr bwMode="auto">
          <a:xfrm flipH="1">
            <a:off x="38100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482765" name="Line 13"/>
          <p:cNvSpPr>
            <a:spLocks noChangeShapeType="1"/>
          </p:cNvSpPr>
          <p:nvPr/>
        </p:nvSpPr>
        <p:spPr bwMode="auto">
          <a:xfrm flipH="1">
            <a:off x="61722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482766" name="Line 14"/>
          <p:cNvSpPr>
            <a:spLocks noChangeShapeType="1"/>
          </p:cNvSpPr>
          <p:nvPr/>
        </p:nvSpPr>
        <p:spPr bwMode="auto">
          <a:xfrm>
            <a:off x="22098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482767" name="Line 15"/>
          <p:cNvSpPr>
            <a:spLocks noChangeShapeType="1"/>
          </p:cNvSpPr>
          <p:nvPr/>
        </p:nvSpPr>
        <p:spPr bwMode="auto">
          <a:xfrm>
            <a:off x="45720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482768" name="Line 16"/>
          <p:cNvSpPr>
            <a:spLocks noChangeShapeType="1"/>
          </p:cNvSpPr>
          <p:nvPr/>
        </p:nvSpPr>
        <p:spPr bwMode="auto">
          <a:xfrm>
            <a:off x="69342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482769" name="Text Box 17"/>
          <p:cNvSpPr txBox="1">
            <a:spLocks noChangeArrowheads="1"/>
          </p:cNvSpPr>
          <p:nvPr/>
        </p:nvSpPr>
        <p:spPr bwMode="auto">
          <a:xfrm>
            <a:off x="1143000" y="53340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482770" name="Text Box 18"/>
          <p:cNvSpPr txBox="1">
            <a:spLocks noChangeArrowheads="1"/>
          </p:cNvSpPr>
          <p:nvPr/>
        </p:nvSpPr>
        <p:spPr bwMode="auto">
          <a:xfrm>
            <a:off x="27432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482771" name="Text Box 19"/>
          <p:cNvSpPr txBox="1">
            <a:spLocks noChangeArrowheads="1"/>
          </p:cNvSpPr>
          <p:nvPr/>
        </p:nvSpPr>
        <p:spPr bwMode="auto">
          <a:xfrm>
            <a:off x="3581400" y="53340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482772" name="Text Box 20"/>
          <p:cNvSpPr txBox="1">
            <a:spLocks noChangeArrowheads="1"/>
          </p:cNvSpPr>
          <p:nvPr/>
        </p:nvSpPr>
        <p:spPr bwMode="auto">
          <a:xfrm>
            <a:off x="51054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482773" name="Text Box 21"/>
          <p:cNvSpPr txBox="1">
            <a:spLocks noChangeArrowheads="1"/>
          </p:cNvSpPr>
          <p:nvPr/>
        </p:nvSpPr>
        <p:spPr bwMode="auto">
          <a:xfrm>
            <a:off x="588645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482774" name="Text Box 22"/>
          <p:cNvSpPr txBox="1">
            <a:spLocks noChangeArrowheads="1"/>
          </p:cNvSpPr>
          <p:nvPr/>
        </p:nvSpPr>
        <p:spPr bwMode="auto">
          <a:xfrm>
            <a:off x="74676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100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3"/>
              <p:cNvSpPr txBox="1">
                <a:spLocks noChangeArrowheads="1"/>
              </p:cNvSpPr>
              <p:nvPr/>
            </p:nvSpPr>
            <p:spPr bwMode="auto">
              <a:xfrm>
                <a:off x="4648200" y="1712913"/>
                <a:ext cx="1751569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1712913"/>
                <a:ext cx="1751569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164C-470B-471A-BA44-0D3B0031BC73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482755" name="Rectangle 3"/>
          <p:cNvSpPr>
            <a:spLocks noChangeArrowheads="1"/>
          </p:cNvSpPr>
          <p:nvPr/>
        </p:nvSpPr>
        <p:spPr bwMode="auto">
          <a:xfrm>
            <a:off x="4191000" y="2743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OR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482756" name="Rectangle 4"/>
          <p:cNvSpPr>
            <a:spLocks noChangeArrowheads="1"/>
          </p:cNvSpPr>
          <p:nvPr/>
        </p:nvSpPr>
        <p:spPr bwMode="auto">
          <a:xfrm>
            <a:off x="18288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AND</a:t>
            </a:r>
          </a:p>
        </p:txBody>
      </p:sp>
      <p:sp>
        <p:nvSpPr>
          <p:cNvPr id="1482757" name="Rectangle 5"/>
          <p:cNvSpPr>
            <a:spLocks noChangeArrowheads="1"/>
          </p:cNvSpPr>
          <p:nvPr/>
        </p:nvSpPr>
        <p:spPr bwMode="auto">
          <a:xfrm>
            <a:off x="41910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AND</a:t>
            </a:r>
          </a:p>
        </p:txBody>
      </p:sp>
      <p:sp>
        <p:nvSpPr>
          <p:cNvPr id="1482758" name="Rectangle 6"/>
          <p:cNvSpPr>
            <a:spLocks noChangeArrowheads="1"/>
          </p:cNvSpPr>
          <p:nvPr/>
        </p:nvSpPr>
        <p:spPr bwMode="auto">
          <a:xfrm>
            <a:off x="65532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AND</a:t>
            </a:r>
          </a:p>
        </p:txBody>
      </p:sp>
      <p:sp>
        <p:nvSpPr>
          <p:cNvPr id="1482759" name="Line 7"/>
          <p:cNvSpPr>
            <a:spLocks noChangeShapeType="1"/>
          </p:cNvSpPr>
          <p:nvPr/>
        </p:nvSpPr>
        <p:spPr bwMode="auto">
          <a:xfrm>
            <a:off x="4572000" y="31242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482760" name="Line 8"/>
          <p:cNvSpPr>
            <a:spLocks noChangeShapeType="1"/>
          </p:cNvSpPr>
          <p:nvPr/>
        </p:nvSpPr>
        <p:spPr bwMode="auto">
          <a:xfrm flipH="1">
            <a:off x="2209800" y="3124200"/>
            <a:ext cx="2362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482761" name="Line 9"/>
          <p:cNvSpPr>
            <a:spLocks noChangeShapeType="1"/>
          </p:cNvSpPr>
          <p:nvPr/>
        </p:nvSpPr>
        <p:spPr bwMode="auto">
          <a:xfrm>
            <a:off x="4572000" y="3124200"/>
            <a:ext cx="2362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482762" name="Line 10"/>
          <p:cNvSpPr>
            <a:spLocks noChangeShapeType="1"/>
          </p:cNvSpPr>
          <p:nvPr/>
        </p:nvSpPr>
        <p:spPr bwMode="auto">
          <a:xfrm flipV="1">
            <a:off x="4572000" y="1905000"/>
            <a:ext cx="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2763" name="Line 11"/>
          <p:cNvSpPr>
            <a:spLocks noChangeShapeType="1"/>
          </p:cNvSpPr>
          <p:nvPr/>
        </p:nvSpPr>
        <p:spPr bwMode="auto">
          <a:xfrm flipH="1">
            <a:off x="14478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482764" name="Line 12"/>
          <p:cNvSpPr>
            <a:spLocks noChangeShapeType="1"/>
          </p:cNvSpPr>
          <p:nvPr/>
        </p:nvSpPr>
        <p:spPr bwMode="auto">
          <a:xfrm flipH="1">
            <a:off x="38100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482765" name="Line 13"/>
          <p:cNvSpPr>
            <a:spLocks noChangeShapeType="1"/>
          </p:cNvSpPr>
          <p:nvPr/>
        </p:nvSpPr>
        <p:spPr bwMode="auto">
          <a:xfrm flipH="1">
            <a:off x="61722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482766" name="Line 14"/>
          <p:cNvSpPr>
            <a:spLocks noChangeShapeType="1"/>
          </p:cNvSpPr>
          <p:nvPr/>
        </p:nvSpPr>
        <p:spPr bwMode="auto">
          <a:xfrm>
            <a:off x="22098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482767" name="Line 15"/>
          <p:cNvSpPr>
            <a:spLocks noChangeShapeType="1"/>
          </p:cNvSpPr>
          <p:nvPr/>
        </p:nvSpPr>
        <p:spPr bwMode="auto">
          <a:xfrm>
            <a:off x="45720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482768" name="Line 16"/>
          <p:cNvSpPr>
            <a:spLocks noChangeShapeType="1"/>
          </p:cNvSpPr>
          <p:nvPr/>
        </p:nvSpPr>
        <p:spPr bwMode="auto">
          <a:xfrm>
            <a:off x="69342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482769" name="Text Box 17"/>
          <p:cNvSpPr txBox="1">
            <a:spLocks noChangeArrowheads="1"/>
          </p:cNvSpPr>
          <p:nvPr/>
        </p:nvSpPr>
        <p:spPr bwMode="auto">
          <a:xfrm>
            <a:off x="1143000" y="53340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482770" name="Text Box 18"/>
          <p:cNvSpPr txBox="1">
            <a:spLocks noChangeArrowheads="1"/>
          </p:cNvSpPr>
          <p:nvPr/>
        </p:nvSpPr>
        <p:spPr bwMode="auto">
          <a:xfrm>
            <a:off x="27432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482771" name="Text Box 19"/>
          <p:cNvSpPr txBox="1">
            <a:spLocks noChangeArrowheads="1"/>
          </p:cNvSpPr>
          <p:nvPr/>
        </p:nvSpPr>
        <p:spPr bwMode="auto">
          <a:xfrm>
            <a:off x="3581400" y="53340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482772" name="Text Box 20"/>
          <p:cNvSpPr txBox="1">
            <a:spLocks noChangeArrowheads="1"/>
          </p:cNvSpPr>
          <p:nvPr/>
        </p:nvSpPr>
        <p:spPr bwMode="auto">
          <a:xfrm>
            <a:off x="51054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482773" name="Text Box 21"/>
          <p:cNvSpPr txBox="1">
            <a:spLocks noChangeArrowheads="1"/>
          </p:cNvSpPr>
          <p:nvPr/>
        </p:nvSpPr>
        <p:spPr bwMode="auto">
          <a:xfrm>
            <a:off x="588645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482774" name="Text Box 22"/>
          <p:cNvSpPr txBox="1">
            <a:spLocks noChangeArrowheads="1"/>
          </p:cNvSpPr>
          <p:nvPr/>
        </p:nvSpPr>
        <p:spPr bwMode="auto">
          <a:xfrm>
            <a:off x="74676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2776" name="Text Box 24"/>
              <p:cNvSpPr txBox="1">
                <a:spLocks noChangeArrowheads="1"/>
              </p:cNvSpPr>
              <p:nvPr/>
            </p:nvSpPr>
            <p:spPr bwMode="auto">
              <a:xfrm>
                <a:off x="2743200" y="3321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82776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3321050"/>
                <a:ext cx="530786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77" name="Text Box 25"/>
              <p:cNvSpPr txBox="1">
                <a:spLocks noChangeArrowheads="1"/>
              </p:cNvSpPr>
              <p:nvPr/>
            </p:nvSpPr>
            <p:spPr bwMode="auto">
              <a:xfrm>
                <a:off x="4495800" y="3321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82777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800" y="3321050"/>
                <a:ext cx="530786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78" name="Text Box 26"/>
              <p:cNvSpPr txBox="1">
                <a:spLocks noChangeArrowheads="1"/>
              </p:cNvSpPr>
              <p:nvPr/>
            </p:nvSpPr>
            <p:spPr bwMode="auto">
              <a:xfrm>
                <a:off x="5943600" y="3321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82778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600" y="3321050"/>
                <a:ext cx="530786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101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3"/>
              <p:cNvSpPr txBox="1">
                <a:spLocks noChangeArrowheads="1"/>
              </p:cNvSpPr>
              <p:nvPr/>
            </p:nvSpPr>
            <p:spPr bwMode="auto">
              <a:xfrm>
                <a:off x="4648200" y="1712913"/>
                <a:ext cx="1751569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1712913"/>
                <a:ext cx="1751569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7963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164C-470B-471A-BA44-0D3B0031BC73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482755" name="Rectangle 3"/>
          <p:cNvSpPr>
            <a:spLocks noChangeArrowheads="1"/>
          </p:cNvSpPr>
          <p:nvPr/>
        </p:nvSpPr>
        <p:spPr bwMode="auto">
          <a:xfrm>
            <a:off x="4191000" y="2743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OR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482756" name="Rectangle 4"/>
          <p:cNvSpPr>
            <a:spLocks noChangeArrowheads="1"/>
          </p:cNvSpPr>
          <p:nvPr/>
        </p:nvSpPr>
        <p:spPr bwMode="auto">
          <a:xfrm>
            <a:off x="18288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AND</a:t>
            </a:r>
          </a:p>
        </p:txBody>
      </p:sp>
      <p:sp>
        <p:nvSpPr>
          <p:cNvPr id="1482757" name="Rectangle 5"/>
          <p:cNvSpPr>
            <a:spLocks noChangeArrowheads="1"/>
          </p:cNvSpPr>
          <p:nvPr/>
        </p:nvSpPr>
        <p:spPr bwMode="auto">
          <a:xfrm>
            <a:off x="41910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AND</a:t>
            </a:r>
          </a:p>
        </p:txBody>
      </p:sp>
      <p:sp>
        <p:nvSpPr>
          <p:cNvPr id="1482758" name="Rectangle 6"/>
          <p:cNvSpPr>
            <a:spLocks noChangeArrowheads="1"/>
          </p:cNvSpPr>
          <p:nvPr/>
        </p:nvSpPr>
        <p:spPr bwMode="auto">
          <a:xfrm>
            <a:off x="65532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AND</a:t>
            </a:r>
          </a:p>
        </p:txBody>
      </p:sp>
      <p:sp>
        <p:nvSpPr>
          <p:cNvPr id="1482759" name="Line 7"/>
          <p:cNvSpPr>
            <a:spLocks noChangeShapeType="1"/>
          </p:cNvSpPr>
          <p:nvPr/>
        </p:nvSpPr>
        <p:spPr bwMode="auto">
          <a:xfrm>
            <a:off x="4572000" y="31242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482760" name="Line 8"/>
          <p:cNvSpPr>
            <a:spLocks noChangeShapeType="1"/>
          </p:cNvSpPr>
          <p:nvPr/>
        </p:nvSpPr>
        <p:spPr bwMode="auto">
          <a:xfrm flipH="1">
            <a:off x="2209800" y="3124200"/>
            <a:ext cx="2362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482761" name="Line 9"/>
          <p:cNvSpPr>
            <a:spLocks noChangeShapeType="1"/>
          </p:cNvSpPr>
          <p:nvPr/>
        </p:nvSpPr>
        <p:spPr bwMode="auto">
          <a:xfrm>
            <a:off x="4572000" y="3124200"/>
            <a:ext cx="2362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482762" name="Line 10"/>
          <p:cNvSpPr>
            <a:spLocks noChangeShapeType="1"/>
          </p:cNvSpPr>
          <p:nvPr/>
        </p:nvSpPr>
        <p:spPr bwMode="auto">
          <a:xfrm flipV="1">
            <a:off x="4572000" y="1905000"/>
            <a:ext cx="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2763" name="Line 11"/>
          <p:cNvSpPr>
            <a:spLocks noChangeShapeType="1"/>
          </p:cNvSpPr>
          <p:nvPr/>
        </p:nvSpPr>
        <p:spPr bwMode="auto">
          <a:xfrm flipH="1">
            <a:off x="14478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482764" name="Line 12"/>
          <p:cNvSpPr>
            <a:spLocks noChangeShapeType="1"/>
          </p:cNvSpPr>
          <p:nvPr/>
        </p:nvSpPr>
        <p:spPr bwMode="auto">
          <a:xfrm flipH="1">
            <a:off x="38100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482765" name="Line 13"/>
          <p:cNvSpPr>
            <a:spLocks noChangeShapeType="1"/>
          </p:cNvSpPr>
          <p:nvPr/>
        </p:nvSpPr>
        <p:spPr bwMode="auto">
          <a:xfrm flipH="1">
            <a:off x="61722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482766" name="Line 14"/>
          <p:cNvSpPr>
            <a:spLocks noChangeShapeType="1"/>
          </p:cNvSpPr>
          <p:nvPr/>
        </p:nvSpPr>
        <p:spPr bwMode="auto">
          <a:xfrm>
            <a:off x="22098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482767" name="Line 15"/>
          <p:cNvSpPr>
            <a:spLocks noChangeShapeType="1"/>
          </p:cNvSpPr>
          <p:nvPr/>
        </p:nvSpPr>
        <p:spPr bwMode="auto">
          <a:xfrm>
            <a:off x="45720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482768" name="Line 16"/>
          <p:cNvSpPr>
            <a:spLocks noChangeShapeType="1"/>
          </p:cNvSpPr>
          <p:nvPr/>
        </p:nvSpPr>
        <p:spPr bwMode="auto">
          <a:xfrm>
            <a:off x="69342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482769" name="Text Box 17"/>
          <p:cNvSpPr txBox="1">
            <a:spLocks noChangeArrowheads="1"/>
          </p:cNvSpPr>
          <p:nvPr/>
        </p:nvSpPr>
        <p:spPr bwMode="auto">
          <a:xfrm>
            <a:off x="1143000" y="53340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482770" name="Text Box 18"/>
          <p:cNvSpPr txBox="1">
            <a:spLocks noChangeArrowheads="1"/>
          </p:cNvSpPr>
          <p:nvPr/>
        </p:nvSpPr>
        <p:spPr bwMode="auto">
          <a:xfrm>
            <a:off x="27432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482771" name="Text Box 19"/>
          <p:cNvSpPr txBox="1">
            <a:spLocks noChangeArrowheads="1"/>
          </p:cNvSpPr>
          <p:nvPr/>
        </p:nvSpPr>
        <p:spPr bwMode="auto">
          <a:xfrm>
            <a:off x="3581400" y="53340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482772" name="Text Box 20"/>
          <p:cNvSpPr txBox="1">
            <a:spLocks noChangeArrowheads="1"/>
          </p:cNvSpPr>
          <p:nvPr/>
        </p:nvSpPr>
        <p:spPr bwMode="auto">
          <a:xfrm>
            <a:off x="51054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482773" name="Text Box 21"/>
          <p:cNvSpPr txBox="1">
            <a:spLocks noChangeArrowheads="1"/>
          </p:cNvSpPr>
          <p:nvPr/>
        </p:nvSpPr>
        <p:spPr bwMode="auto">
          <a:xfrm>
            <a:off x="588645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482774" name="Text Box 22"/>
          <p:cNvSpPr txBox="1">
            <a:spLocks noChangeArrowheads="1"/>
          </p:cNvSpPr>
          <p:nvPr/>
        </p:nvSpPr>
        <p:spPr bwMode="auto">
          <a:xfrm>
            <a:off x="74676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2776" name="Text Box 24"/>
              <p:cNvSpPr txBox="1">
                <a:spLocks noChangeArrowheads="1"/>
              </p:cNvSpPr>
              <p:nvPr/>
            </p:nvSpPr>
            <p:spPr bwMode="auto">
              <a:xfrm>
                <a:off x="2743200" y="3321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82776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3321050"/>
                <a:ext cx="530786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77" name="Text Box 25"/>
              <p:cNvSpPr txBox="1">
                <a:spLocks noChangeArrowheads="1"/>
              </p:cNvSpPr>
              <p:nvPr/>
            </p:nvSpPr>
            <p:spPr bwMode="auto">
              <a:xfrm>
                <a:off x="4495800" y="3321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82777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800" y="3321050"/>
                <a:ext cx="530786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78" name="Text Box 26"/>
              <p:cNvSpPr txBox="1">
                <a:spLocks noChangeArrowheads="1"/>
              </p:cNvSpPr>
              <p:nvPr/>
            </p:nvSpPr>
            <p:spPr bwMode="auto">
              <a:xfrm>
                <a:off x="5943600" y="3321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82778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600" y="3321050"/>
                <a:ext cx="530786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79" name="Text Box 27"/>
              <p:cNvSpPr txBox="1">
                <a:spLocks noChangeArrowheads="1"/>
              </p:cNvSpPr>
              <p:nvPr/>
            </p:nvSpPr>
            <p:spPr bwMode="auto">
              <a:xfrm>
                <a:off x="990600" y="4692650"/>
                <a:ext cx="69281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82779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4692650"/>
                <a:ext cx="692818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80" name="Text Box 28"/>
              <p:cNvSpPr txBox="1">
                <a:spLocks noChangeArrowheads="1"/>
              </p:cNvSpPr>
              <p:nvPr/>
            </p:nvSpPr>
            <p:spPr bwMode="auto">
              <a:xfrm>
                <a:off x="2667000" y="4692650"/>
                <a:ext cx="69281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8278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0" y="4692650"/>
                <a:ext cx="692818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81" name="Text Box 29"/>
              <p:cNvSpPr txBox="1">
                <a:spLocks noChangeArrowheads="1"/>
              </p:cNvSpPr>
              <p:nvPr/>
            </p:nvSpPr>
            <p:spPr bwMode="auto">
              <a:xfrm>
                <a:off x="3352800" y="4692650"/>
                <a:ext cx="69281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8278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4692650"/>
                <a:ext cx="692818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82" name="Text Box 30"/>
              <p:cNvSpPr txBox="1">
                <a:spLocks noChangeArrowheads="1"/>
              </p:cNvSpPr>
              <p:nvPr/>
            </p:nvSpPr>
            <p:spPr bwMode="auto">
              <a:xfrm>
                <a:off x="5029200" y="4692650"/>
                <a:ext cx="69281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82782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4692650"/>
                <a:ext cx="692818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83" name="Text Box 31"/>
              <p:cNvSpPr txBox="1">
                <a:spLocks noChangeArrowheads="1"/>
              </p:cNvSpPr>
              <p:nvPr/>
            </p:nvSpPr>
            <p:spPr bwMode="auto">
              <a:xfrm>
                <a:off x="7391400" y="4692650"/>
                <a:ext cx="69281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82783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1400" y="4692650"/>
                <a:ext cx="692818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84" name="Text Box 32"/>
              <p:cNvSpPr txBox="1">
                <a:spLocks noChangeArrowheads="1"/>
              </p:cNvSpPr>
              <p:nvPr/>
            </p:nvSpPr>
            <p:spPr bwMode="auto">
              <a:xfrm>
                <a:off x="5715000" y="4692650"/>
                <a:ext cx="69281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8278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4692650"/>
                <a:ext cx="692818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102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3"/>
              <p:cNvSpPr txBox="1">
                <a:spLocks noChangeArrowheads="1"/>
              </p:cNvSpPr>
              <p:nvPr/>
            </p:nvSpPr>
            <p:spPr bwMode="auto">
              <a:xfrm>
                <a:off x="4648200" y="1712913"/>
                <a:ext cx="1751569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1712913"/>
                <a:ext cx="1751569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05977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Schemes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12925"/>
            <a:ext cx="8415338" cy="47402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1200" dirty="0"/>
          </a:p>
          <a:p>
            <a:pPr>
              <a:lnSpc>
                <a:spcPct val="90000"/>
              </a:lnSpc>
              <a:buFontTx/>
              <a:buNone/>
            </a:pP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84CD-6103-4DAE-A764-A7CEA1DBE4D2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103</a:t>
            </a:fld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69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812925"/>
                <a:ext cx="8415338" cy="47402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12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dirty="0"/>
                  <a:t>I want to distribute a secret datum amongst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4000" dirty="0"/>
                  <a:t> trustees such that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1200" dirty="0"/>
              </a:p>
            </p:txBody>
          </p:sp>
        </mc:Choice>
        <mc:Fallback xmlns="">
          <p:sp>
            <p:nvSpPr>
              <p:cNvPr id="1276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12925"/>
                <a:ext cx="8415338" cy="4740275"/>
              </a:xfrm>
              <a:blipFill rotWithShape="1">
                <a:blip r:embed="rId2"/>
                <a:stretch>
                  <a:fillRect l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84CD-6103-4DAE-A764-A7CEA1DBE4D2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5857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69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812925"/>
                <a:ext cx="8415338" cy="47402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12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dirty="0"/>
                  <a:t>I want to distribute a secret datum amongst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4000" dirty="0"/>
                  <a:t> trustees such that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1200" dirty="0"/>
              </a:p>
              <a:p>
                <a:pPr>
                  <a:lnSpc>
                    <a:spcPct val="90000"/>
                  </a:lnSpc>
                </a:pPr>
                <a:r>
                  <a:rPr lang="en-US" sz="4000" dirty="0"/>
                  <a:t>any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4000" dirty="0"/>
                  <a:t> of the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4000" dirty="0"/>
                  <a:t> trustees can uniquely determine the secret datum,</a:t>
                </a:r>
              </a:p>
            </p:txBody>
          </p:sp>
        </mc:Choice>
        <mc:Fallback xmlns="">
          <p:sp>
            <p:nvSpPr>
              <p:cNvPr id="1276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12925"/>
                <a:ext cx="8415338" cy="4740275"/>
              </a:xfrm>
              <a:blipFill rotWithShape="1">
                <a:blip r:embed="rId2"/>
                <a:stretch>
                  <a:fillRect l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84CD-6103-4DAE-A764-A7CEA1DBE4D2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4261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69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812925"/>
                <a:ext cx="8415338" cy="47402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12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dirty="0"/>
                  <a:t>I want to distribute a secret datum amongst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4000" dirty="0"/>
                  <a:t> trustees such that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1200" dirty="0"/>
              </a:p>
              <a:p>
                <a:pPr>
                  <a:lnSpc>
                    <a:spcPct val="90000"/>
                  </a:lnSpc>
                </a:pPr>
                <a:r>
                  <a:rPr lang="en-US" sz="4000" dirty="0"/>
                  <a:t>any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4000" dirty="0"/>
                  <a:t> of the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4000" dirty="0"/>
                  <a:t> trustees can uniquely determine the secret datum,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4000" dirty="0"/>
                  <a:t>but any set of fewer than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4000" dirty="0"/>
                  <a:t> trustees has </a:t>
                </a:r>
                <a:r>
                  <a:rPr lang="en-US" sz="4000" i="1" dirty="0"/>
                  <a:t>no information whatsoever </a:t>
                </a:r>
                <a:r>
                  <a:rPr lang="en-US" sz="4000" dirty="0"/>
                  <a:t>about the secret datum.</a:t>
                </a:r>
              </a:p>
            </p:txBody>
          </p:sp>
        </mc:Choice>
        <mc:Fallback xmlns="">
          <p:sp>
            <p:nvSpPr>
              <p:cNvPr id="1276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12925"/>
                <a:ext cx="8415338" cy="4740275"/>
              </a:xfrm>
              <a:blipFill rotWithShape="1">
                <a:blip r:embed="rId2"/>
                <a:stretch>
                  <a:fillRect l="-2609" r="-1304" b="-3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84CD-6103-4DAE-A764-A7CEA1DBE4D2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8423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Schemes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9421-EF04-4567-A862-FD5A615460E8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77955" name="Rectangle 3"/>
          <p:cNvSpPr>
            <a:spLocks noChangeArrowheads="1"/>
          </p:cNvSpPr>
          <p:nvPr/>
        </p:nvSpPr>
        <p:spPr bwMode="auto">
          <a:xfrm>
            <a:off x="2057400" y="2819400"/>
            <a:ext cx="12192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OR</a:t>
            </a:r>
          </a:p>
        </p:txBody>
      </p:sp>
      <p:sp>
        <p:nvSpPr>
          <p:cNvPr id="1277956" name="Rectangle 4"/>
          <p:cNvSpPr>
            <a:spLocks noChangeArrowheads="1"/>
          </p:cNvSpPr>
          <p:nvPr/>
        </p:nvSpPr>
        <p:spPr bwMode="auto">
          <a:xfrm>
            <a:off x="2057400" y="4038600"/>
            <a:ext cx="12192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7957" name="Rectangle 5"/>
              <p:cNvSpPr>
                <a:spLocks noChangeArrowheads="1"/>
              </p:cNvSpPr>
              <p:nvPr/>
            </p:nvSpPr>
            <p:spPr bwMode="auto">
              <a:xfrm>
                <a:off x="4724400" y="4038600"/>
                <a:ext cx="2057400" cy="609600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66FF66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out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66FF66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27795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4038600"/>
                <a:ext cx="2057400" cy="609600"/>
              </a:xfrm>
              <a:prstGeom prst="rect">
                <a:avLst/>
              </a:prstGeom>
              <a:blipFill rotWithShape="1">
                <a:blip r:embed="rId2"/>
                <a:stretch>
                  <a:fillRect t="-17647" b="-37255"/>
                </a:stretch>
              </a:blip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7958" name="Rectangle 6"/>
              <p:cNvSpPr>
                <a:spLocks noChangeArrowheads="1"/>
              </p:cNvSpPr>
              <p:nvPr/>
            </p:nvSpPr>
            <p:spPr bwMode="auto">
              <a:xfrm>
                <a:off x="4724400" y="2819400"/>
                <a:ext cx="2057400" cy="609600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rgbClr val="66FF66"/>
                    </a:solidFill>
                  </a:rPr>
                  <a:t>1</a:t>
                </a:r>
                <a:r>
                  <a:rPr lang="en-US" dirty="0">
                    <a:solidFill>
                      <a:srgbClr val="FFFF00"/>
                    </a:solidFill>
                  </a:rPr>
                  <a:t> out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66FF66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27795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2819400"/>
                <a:ext cx="2057400" cy="609600"/>
              </a:xfrm>
              <a:prstGeom prst="rect">
                <a:avLst/>
              </a:prstGeom>
              <a:blipFill rotWithShape="1">
                <a:blip r:embed="rId3"/>
                <a:stretch>
                  <a:fillRect l="-7059" t="-17647" b="-37255"/>
                </a:stretch>
              </a:blip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7959" name="Line 7"/>
          <p:cNvSpPr>
            <a:spLocks noChangeShapeType="1"/>
          </p:cNvSpPr>
          <p:nvPr/>
        </p:nvSpPr>
        <p:spPr bwMode="auto">
          <a:xfrm>
            <a:off x="3733800" y="2971800"/>
            <a:ext cx="5334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7960" name="Line 8"/>
          <p:cNvSpPr>
            <a:spLocks noChangeShapeType="1"/>
          </p:cNvSpPr>
          <p:nvPr/>
        </p:nvSpPr>
        <p:spPr bwMode="auto">
          <a:xfrm>
            <a:off x="3733800" y="3124200"/>
            <a:ext cx="5334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7961" name="Line 9"/>
          <p:cNvSpPr>
            <a:spLocks noChangeShapeType="1"/>
          </p:cNvSpPr>
          <p:nvPr/>
        </p:nvSpPr>
        <p:spPr bwMode="auto">
          <a:xfrm>
            <a:off x="3733800" y="3276600"/>
            <a:ext cx="5334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7962" name="Line 10"/>
          <p:cNvSpPr>
            <a:spLocks noChangeShapeType="1"/>
          </p:cNvSpPr>
          <p:nvPr/>
        </p:nvSpPr>
        <p:spPr bwMode="auto">
          <a:xfrm>
            <a:off x="3733800" y="4191000"/>
            <a:ext cx="5334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7963" name="Line 11"/>
          <p:cNvSpPr>
            <a:spLocks noChangeShapeType="1"/>
          </p:cNvSpPr>
          <p:nvPr/>
        </p:nvSpPr>
        <p:spPr bwMode="auto">
          <a:xfrm>
            <a:off x="3733800" y="4343400"/>
            <a:ext cx="5334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7964" name="Line 12"/>
          <p:cNvSpPr>
            <a:spLocks noChangeShapeType="1"/>
          </p:cNvSpPr>
          <p:nvPr/>
        </p:nvSpPr>
        <p:spPr bwMode="auto">
          <a:xfrm>
            <a:off x="3733800" y="4495800"/>
            <a:ext cx="5334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107</a:t>
            </a:fld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897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:r>
                  <a:rPr lang="en-US" dirty="0"/>
                  <a:t>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in a field </a:t>
                </a:r>
                <a:r>
                  <a:rPr lang="en-US" i="1" dirty="0"/>
                  <a:t>uniquely</a:t>
                </a:r>
                <a:r>
                  <a:rPr lang="en-US" dirty="0"/>
                  <a:t> determine a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of degree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=1, 2,…,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This not only works of the </a:t>
                </a:r>
                <a:r>
                  <a:rPr lang="en-US" dirty="0" err="1"/>
                  <a:t>reals</a:t>
                </a:r>
                <a:r>
                  <a:rPr lang="en-US" dirty="0"/>
                  <a:t>, </a:t>
                </a:r>
                <a:r>
                  <a:rPr lang="en-US" dirty="0" err="1"/>
                  <a:t>rationals</a:t>
                </a:r>
                <a:r>
                  <a:rPr lang="en-US" dirty="0"/>
                  <a:t>, and other infinite fields, but also over the finite field </a:t>
                </a: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0,1,…,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is a prime.</a:t>
                </a:r>
              </a:p>
            </p:txBody>
          </p:sp>
        </mc:Choice>
        <mc:Fallback xmlns="">
          <p:sp>
            <p:nvSpPr>
              <p:cNvPr id="1278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11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1F65-8A58-4726-8AE1-882F96302777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108</a:t>
            </a:fld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0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0" y="1981200"/>
                <a:ext cx="7848600" cy="4567238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To distribute a secret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amongst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Trustees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such that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can determine the secret</a:t>
                </a:r>
              </a:p>
              <a:p>
                <a:pPr>
                  <a:buFontTx/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280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848600" cy="4567238"/>
              </a:xfrm>
              <a:blipFill rotWithShape="1">
                <a:blip r:embed="rId2"/>
                <a:stretch>
                  <a:fillRect l="-1399" t="-1068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F8A8-AE11-4709-A249-A162E09C1C2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109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PoK</a:t>
            </a:r>
            <a:r>
              <a:rPr lang="en-US" dirty="0"/>
              <a:t>:  Method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007-51B5-4E4D-9637-579C08C8B834}" type="datetime4">
              <a:rPr lang="en-US" smtClean="0"/>
              <a:t>November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00200" y="3505200"/>
            <a:ext cx="5867400" cy="0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71800" y="2819400"/>
                <a:ext cx="31777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+mj-lt"/>
                  </a:rPr>
                  <a:t>Here is a nonce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32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819400"/>
                <a:ext cx="3177729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4990" t="-12632" r="-2879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1600200" y="4953000"/>
            <a:ext cx="5867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38400" y="4267200"/>
                <a:ext cx="42327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+mj-lt"/>
                  </a:rPr>
                  <a:t>Here is the hash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h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𝑐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</a:rPr>
                      <m:t>𝑘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267200"/>
                <a:ext cx="423276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3602" t="-12500" r="-273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11749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0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0" y="1981200"/>
                <a:ext cx="7848600" cy="4567238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To distribute a secret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amongst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Trustees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such that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can determine the secret</a:t>
                </a:r>
              </a:p>
              <a:p>
                <a:pPr>
                  <a:buFontTx/>
                  <a:buNone/>
                </a:pPr>
                <a:endParaRPr lang="en-US" sz="2400" dirty="0"/>
              </a:p>
              <a:p>
                <a:r>
                  <a:rPr lang="en-US" dirty="0"/>
                  <a:t>pick random </a:t>
                </a:r>
                <a:r>
                  <a:rPr lang="en-US" i="1" dirty="0"/>
                  <a:t>coefficients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80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848600" cy="4567238"/>
              </a:xfrm>
              <a:blipFill rotWithShape="1">
                <a:blip r:embed="rId2"/>
                <a:stretch>
                  <a:fillRect l="-1399" t="-1068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F8A8-AE11-4709-A249-A162E09C1C2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347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0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0" y="1981200"/>
                <a:ext cx="7848600" cy="4567238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To distribute a secret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amongst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Trustees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such that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can determine the secret</a:t>
                </a:r>
              </a:p>
              <a:p>
                <a:pPr>
                  <a:buFontTx/>
                  <a:buNone/>
                </a:pPr>
                <a:endParaRPr lang="en-US" sz="2400" dirty="0"/>
              </a:p>
              <a:p>
                <a:r>
                  <a:rPr lang="en-US" dirty="0"/>
                  <a:t>pick random </a:t>
                </a:r>
                <a:r>
                  <a:rPr lang="en-US" i="1" dirty="0"/>
                  <a:t>coefficients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80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848600" cy="4567238"/>
              </a:xfrm>
              <a:blipFill rotWithShape="1">
                <a:blip r:embed="rId2"/>
                <a:stretch>
                  <a:fillRect l="-1399" t="-1068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F8A8-AE11-4709-A249-A162E09C1C2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6270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0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0" y="1981200"/>
                <a:ext cx="7848600" cy="4567238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To distribute a secret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amongst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Trustees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such that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can determine the secret</a:t>
                </a:r>
              </a:p>
              <a:p>
                <a:pPr>
                  <a:buFontTx/>
                  <a:buNone/>
                </a:pPr>
                <a:endParaRPr lang="en-US" sz="2400" dirty="0"/>
              </a:p>
              <a:p>
                <a:r>
                  <a:rPr lang="en-US" dirty="0"/>
                  <a:t>pick random </a:t>
                </a:r>
                <a:r>
                  <a:rPr lang="en-US" i="1" dirty="0"/>
                  <a:t>coefficients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give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to trustee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80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848600" cy="4567238"/>
              </a:xfrm>
              <a:blipFill rotWithShape="1">
                <a:blip r:embed="rId2"/>
                <a:stretch>
                  <a:fillRect l="-1399" t="-1068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F8A8-AE11-4709-A249-A162E09C1C2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8860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0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0" y="1981200"/>
                <a:ext cx="7848600" cy="4567238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To distribute a secret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amongst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Trustees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such that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can determine the secret</a:t>
                </a:r>
              </a:p>
              <a:p>
                <a:pPr>
                  <a:buFontTx/>
                  <a:buNone/>
                </a:pPr>
                <a:endParaRPr lang="en-US" sz="2400" dirty="0"/>
              </a:p>
              <a:p>
                <a:r>
                  <a:rPr lang="en-US" dirty="0"/>
                  <a:t>pick random </a:t>
                </a:r>
                <a:r>
                  <a:rPr lang="en-US" i="1" dirty="0"/>
                  <a:t>coefficients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give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to trustee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algn="ctr">
                  <a:buFontTx/>
                  <a:buNone/>
                </a:pPr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(0)</m:t>
                    </m:r>
                  </m:oMath>
                </a14:m>
                <a:r>
                  <a:rPr lang="en-US" dirty="0"/>
                  <a:t>.</a:t>
                </a:r>
                <a:endParaRPr lang="en-US" i="1" baseline="30000" dirty="0"/>
              </a:p>
              <a:p>
                <a:endParaRPr lang="en-US" i="1" baseline="30000" dirty="0"/>
              </a:p>
            </p:txBody>
          </p:sp>
        </mc:Choice>
        <mc:Fallback xmlns="">
          <p:sp>
            <p:nvSpPr>
              <p:cNvPr id="1280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848600" cy="4567238"/>
              </a:xfrm>
              <a:blipFill rotWithShape="1">
                <a:blip r:embed="rId2"/>
                <a:stretch>
                  <a:fillRect l="-1399" t="-1068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F8A8-AE11-4709-A249-A162E09C1C2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403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10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/>
                  <a:t>, 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281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56AB-EBDA-4894-8EF3-1196CD656688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114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37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/>
                  <a:t>, 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483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A7C7-CC6B-4356-A8D1-746D348D052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483780" name="Line 4"/>
          <p:cNvSpPr>
            <a:spLocks noChangeShapeType="1"/>
          </p:cNvSpPr>
          <p:nvPr/>
        </p:nvSpPr>
        <p:spPr bwMode="auto">
          <a:xfrm>
            <a:off x="183515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3781" name="Line 5"/>
          <p:cNvSpPr>
            <a:spLocks noChangeShapeType="1"/>
          </p:cNvSpPr>
          <p:nvPr/>
        </p:nvSpPr>
        <p:spPr bwMode="auto">
          <a:xfrm>
            <a:off x="145415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115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99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/>
                  <a:t>, 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489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A9C5-2A2A-4AA7-9B55-437FACF3B6C1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489924" name="Line 4"/>
          <p:cNvSpPr>
            <a:spLocks noChangeShapeType="1"/>
          </p:cNvSpPr>
          <p:nvPr/>
        </p:nvSpPr>
        <p:spPr bwMode="auto">
          <a:xfrm>
            <a:off x="183515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9925" name="Line 5"/>
          <p:cNvSpPr>
            <a:spLocks noChangeShapeType="1"/>
          </p:cNvSpPr>
          <p:nvPr/>
        </p:nvSpPr>
        <p:spPr bwMode="auto">
          <a:xfrm>
            <a:off x="145415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9927" name="Oval 7"/>
          <p:cNvSpPr>
            <a:spLocks noChangeArrowheads="1"/>
          </p:cNvSpPr>
          <p:nvPr/>
        </p:nvSpPr>
        <p:spPr bwMode="auto">
          <a:xfrm>
            <a:off x="1758950" y="39624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9928" name="Text Box 8"/>
          <p:cNvSpPr txBox="1">
            <a:spLocks noChangeArrowheads="1"/>
          </p:cNvSpPr>
          <p:nvPr/>
        </p:nvSpPr>
        <p:spPr bwMode="auto">
          <a:xfrm>
            <a:off x="1835150" y="367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(0,9)</a:t>
            </a:r>
          </a:p>
        </p:txBody>
      </p:sp>
      <p:sp>
        <p:nvSpPr>
          <p:cNvPr id="1489929" name="Text Box 9"/>
          <p:cNvSpPr txBox="1">
            <a:spLocks noChangeArrowheads="1"/>
          </p:cNvSpPr>
          <p:nvPr/>
        </p:nvSpPr>
        <p:spPr bwMode="auto">
          <a:xfrm>
            <a:off x="990600" y="40386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Secret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116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/>
                  <a:t>, 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484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37D6-7A9B-40A0-A598-521ED1297F1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484804" name="Line 4"/>
          <p:cNvSpPr>
            <a:spLocks noChangeShapeType="1"/>
          </p:cNvSpPr>
          <p:nvPr/>
        </p:nvSpPr>
        <p:spPr bwMode="auto">
          <a:xfrm>
            <a:off x="183515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05" name="Line 5"/>
          <p:cNvSpPr>
            <a:spLocks noChangeShapeType="1"/>
          </p:cNvSpPr>
          <p:nvPr/>
        </p:nvSpPr>
        <p:spPr bwMode="auto">
          <a:xfrm>
            <a:off x="145415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06" name="Line 6"/>
          <p:cNvSpPr>
            <a:spLocks noChangeShapeType="1"/>
          </p:cNvSpPr>
          <p:nvPr/>
        </p:nvSpPr>
        <p:spPr bwMode="auto">
          <a:xfrm>
            <a:off x="1073150" y="3733800"/>
            <a:ext cx="3810000" cy="1600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10" name="Oval 10"/>
          <p:cNvSpPr>
            <a:spLocks noChangeArrowheads="1"/>
          </p:cNvSpPr>
          <p:nvPr/>
        </p:nvSpPr>
        <p:spPr bwMode="auto">
          <a:xfrm>
            <a:off x="1758950" y="39624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11" name="Text Box 11"/>
          <p:cNvSpPr txBox="1">
            <a:spLocks noChangeArrowheads="1"/>
          </p:cNvSpPr>
          <p:nvPr/>
        </p:nvSpPr>
        <p:spPr bwMode="auto">
          <a:xfrm>
            <a:off x="1835150" y="367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(0,9)</a:t>
            </a:r>
          </a:p>
        </p:txBody>
      </p:sp>
      <p:sp>
        <p:nvSpPr>
          <p:cNvPr id="1484815" name="Text Box 15"/>
          <p:cNvSpPr txBox="1">
            <a:spLocks noChangeArrowheads="1"/>
          </p:cNvSpPr>
          <p:nvPr/>
        </p:nvSpPr>
        <p:spPr bwMode="auto">
          <a:xfrm>
            <a:off x="990600" y="40386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Secret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117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58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/>
                  <a:t>, 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485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94CF-A182-4214-A13D-E55BA13AC3C3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485828" name="Line 4"/>
          <p:cNvSpPr>
            <a:spLocks noChangeShapeType="1"/>
          </p:cNvSpPr>
          <p:nvPr/>
        </p:nvSpPr>
        <p:spPr bwMode="auto">
          <a:xfrm>
            <a:off x="183515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29" name="Line 5"/>
          <p:cNvSpPr>
            <a:spLocks noChangeShapeType="1"/>
          </p:cNvSpPr>
          <p:nvPr/>
        </p:nvSpPr>
        <p:spPr bwMode="auto">
          <a:xfrm>
            <a:off x="145415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30" name="Line 6"/>
          <p:cNvSpPr>
            <a:spLocks noChangeShapeType="1"/>
          </p:cNvSpPr>
          <p:nvPr/>
        </p:nvSpPr>
        <p:spPr bwMode="auto">
          <a:xfrm>
            <a:off x="1073150" y="3733800"/>
            <a:ext cx="3810000" cy="1600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31" name="Oval 7"/>
          <p:cNvSpPr>
            <a:spLocks noChangeArrowheads="1"/>
          </p:cNvSpPr>
          <p:nvPr/>
        </p:nvSpPr>
        <p:spPr bwMode="auto">
          <a:xfrm>
            <a:off x="244475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32" name="Oval 8"/>
          <p:cNvSpPr>
            <a:spLocks noChangeArrowheads="1"/>
          </p:cNvSpPr>
          <p:nvPr/>
        </p:nvSpPr>
        <p:spPr bwMode="auto">
          <a:xfrm>
            <a:off x="3206750" y="45720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33" name="Oval 9"/>
          <p:cNvSpPr>
            <a:spLocks noChangeArrowheads="1"/>
          </p:cNvSpPr>
          <p:nvPr/>
        </p:nvSpPr>
        <p:spPr bwMode="auto">
          <a:xfrm>
            <a:off x="3892550" y="48768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34" name="Oval 10"/>
          <p:cNvSpPr>
            <a:spLocks noChangeArrowheads="1"/>
          </p:cNvSpPr>
          <p:nvPr/>
        </p:nvSpPr>
        <p:spPr bwMode="auto">
          <a:xfrm>
            <a:off x="1758950" y="39624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35" name="Text Box 11"/>
          <p:cNvSpPr txBox="1">
            <a:spLocks noChangeArrowheads="1"/>
          </p:cNvSpPr>
          <p:nvPr/>
        </p:nvSpPr>
        <p:spPr bwMode="auto">
          <a:xfrm>
            <a:off x="1835150" y="367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(0,9)</a:t>
            </a:r>
          </a:p>
        </p:txBody>
      </p:sp>
      <p:sp>
        <p:nvSpPr>
          <p:cNvPr id="1485836" name="Text Box 12"/>
          <p:cNvSpPr txBox="1">
            <a:spLocks noChangeArrowheads="1"/>
          </p:cNvSpPr>
          <p:nvPr/>
        </p:nvSpPr>
        <p:spPr bwMode="auto">
          <a:xfrm>
            <a:off x="255270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485837" name="Text Box 13"/>
          <p:cNvSpPr txBox="1">
            <a:spLocks noChangeArrowheads="1"/>
          </p:cNvSpPr>
          <p:nvPr/>
        </p:nvSpPr>
        <p:spPr bwMode="auto">
          <a:xfrm>
            <a:off x="3314700" y="43434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(2,5)</a:t>
            </a:r>
          </a:p>
        </p:txBody>
      </p:sp>
      <p:sp>
        <p:nvSpPr>
          <p:cNvPr id="1485838" name="Text Box 14"/>
          <p:cNvSpPr txBox="1">
            <a:spLocks noChangeArrowheads="1"/>
          </p:cNvSpPr>
          <p:nvPr/>
        </p:nvSpPr>
        <p:spPr bwMode="auto">
          <a:xfrm>
            <a:off x="4000500" y="46482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(3,3)</a:t>
            </a:r>
          </a:p>
        </p:txBody>
      </p:sp>
      <p:sp>
        <p:nvSpPr>
          <p:cNvPr id="1485839" name="Text Box 15"/>
          <p:cNvSpPr txBox="1">
            <a:spLocks noChangeArrowheads="1"/>
          </p:cNvSpPr>
          <p:nvPr/>
        </p:nvSpPr>
        <p:spPr bwMode="auto">
          <a:xfrm>
            <a:off x="990600" y="40386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Secret</a:t>
            </a:r>
          </a:p>
        </p:txBody>
      </p:sp>
      <p:sp>
        <p:nvSpPr>
          <p:cNvPr id="1485840" name="Text Box 16"/>
          <p:cNvSpPr txBox="1">
            <a:spLocks noChangeArrowheads="1"/>
          </p:cNvSpPr>
          <p:nvPr/>
        </p:nvSpPr>
        <p:spPr bwMode="auto">
          <a:xfrm>
            <a:off x="184150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Share 1</a:t>
            </a:r>
          </a:p>
        </p:txBody>
      </p:sp>
      <p:sp>
        <p:nvSpPr>
          <p:cNvPr id="1485841" name="Text Box 17"/>
          <p:cNvSpPr txBox="1">
            <a:spLocks noChangeArrowheads="1"/>
          </p:cNvSpPr>
          <p:nvPr/>
        </p:nvSpPr>
        <p:spPr bwMode="auto">
          <a:xfrm>
            <a:off x="2597150" y="47244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Share 2</a:t>
            </a:r>
          </a:p>
        </p:txBody>
      </p:sp>
      <p:sp>
        <p:nvSpPr>
          <p:cNvPr id="1485842" name="Text Box 18"/>
          <p:cNvSpPr txBox="1">
            <a:spLocks noChangeArrowheads="1"/>
          </p:cNvSpPr>
          <p:nvPr/>
        </p:nvSpPr>
        <p:spPr bwMode="auto">
          <a:xfrm>
            <a:off x="3359150" y="50434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Share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118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88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/>
                  <a:t>, 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488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DE4B-7849-48AE-9A10-CC5E6D839809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488900" name="Line 4"/>
          <p:cNvSpPr>
            <a:spLocks noChangeShapeType="1"/>
          </p:cNvSpPr>
          <p:nvPr/>
        </p:nvSpPr>
        <p:spPr bwMode="auto">
          <a:xfrm>
            <a:off x="183515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8901" name="Line 5"/>
          <p:cNvSpPr>
            <a:spLocks noChangeShapeType="1"/>
          </p:cNvSpPr>
          <p:nvPr/>
        </p:nvSpPr>
        <p:spPr bwMode="auto">
          <a:xfrm>
            <a:off x="145415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119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858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Interactive Proofs and Zero Knowledge</a:t>
            </a:r>
          </a:p>
        </p:txBody>
      </p:sp>
      <p:sp>
        <p:nvSpPr>
          <p:cNvPr id="1243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There are non-traditional methods of convincing others that something is true </a:t>
            </a:r>
            <a:r>
              <a:rPr lang="en-US" i="1"/>
              <a:t>without</a:t>
            </a:r>
            <a:r>
              <a:rPr lang="en-US"/>
              <a:t> writing down a proof.</a:t>
            </a:r>
          </a:p>
          <a:p>
            <a:endParaRPr lang="en-US"/>
          </a:p>
          <a:p>
            <a:r>
              <a:rPr lang="en-US"/>
              <a:t>These methods can be used to convince others of the veracity of partial information about a secret.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B387-3023-4B29-BFC9-8C2694DC91E6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09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/>
                  <a:t>, 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490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F774-1F4F-475E-9966-8422EB19D363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490948" name="Line 4"/>
          <p:cNvSpPr>
            <a:spLocks noChangeShapeType="1"/>
          </p:cNvSpPr>
          <p:nvPr/>
        </p:nvSpPr>
        <p:spPr bwMode="auto">
          <a:xfrm>
            <a:off x="183515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0949" name="Line 5"/>
          <p:cNvSpPr>
            <a:spLocks noChangeShapeType="1"/>
          </p:cNvSpPr>
          <p:nvPr/>
        </p:nvSpPr>
        <p:spPr bwMode="auto">
          <a:xfrm>
            <a:off x="145415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0951" name="Oval 7"/>
          <p:cNvSpPr>
            <a:spLocks noChangeArrowheads="1"/>
          </p:cNvSpPr>
          <p:nvPr/>
        </p:nvSpPr>
        <p:spPr bwMode="auto">
          <a:xfrm>
            <a:off x="244475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0956" name="Text Box 12"/>
          <p:cNvSpPr txBox="1">
            <a:spLocks noChangeArrowheads="1"/>
          </p:cNvSpPr>
          <p:nvPr/>
        </p:nvSpPr>
        <p:spPr bwMode="auto">
          <a:xfrm>
            <a:off x="255270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490960" name="Text Box 16"/>
          <p:cNvSpPr txBox="1">
            <a:spLocks noChangeArrowheads="1"/>
          </p:cNvSpPr>
          <p:nvPr/>
        </p:nvSpPr>
        <p:spPr bwMode="auto">
          <a:xfrm>
            <a:off x="184150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Share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120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19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/>
                  <a:t>, 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49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90BE-A4D1-43B9-A6F1-E49425E0AAB2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491972" name="Line 4"/>
          <p:cNvSpPr>
            <a:spLocks noChangeShapeType="1"/>
          </p:cNvSpPr>
          <p:nvPr/>
        </p:nvSpPr>
        <p:spPr bwMode="auto">
          <a:xfrm>
            <a:off x="183515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1973" name="Line 5"/>
          <p:cNvSpPr>
            <a:spLocks noChangeShapeType="1"/>
          </p:cNvSpPr>
          <p:nvPr/>
        </p:nvSpPr>
        <p:spPr bwMode="auto">
          <a:xfrm>
            <a:off x="145415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1975" name="Oval 7"/>
          <p:cNvSpPr>
            <a:spLocks noChangeArrowheads="1"/>
          </p:cNvSpPr>
          <p:nvPr/>
        </p:nvSpPr>
        <p:spPr bwMode="auto">
          <a:xfrm>
            <a:off x="244475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1977" name="Oval 9"/>
          <p:cNvSpPr>
            <a:spLocks noChangeArrowheads="1"/>
          </p:cNvSpPr>
          <p:nvPr/>
        </p:nvSpPr>
        <p:spPr bwMode="auto">
          <a:xfrm>
            <a:off x="3892550" y="48768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1980" name="Text Box 12"/>
          <p:cNvSpPr txBox="1">
            <a:spLocks noChangeArrowheads="1"/>
          </p:cNvSpPr>
          <p:nvPr/>
        </p:nvSpPr>
        <p:spPr bwMode="auto">
          <a:xfrm>
            <a:off x="255270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491982" name="Text Box 14"/>
          <p:cNvSpPr txBox="1">
            <a:spLocks noChangeArrowheads="1"/>
          </p:cNvSpPr>
          <p:nvPr/>
        </p:nvSpPr>
        <p:spPr bwMode="auto">
          <a:xfrm>
            <a:off x="4000500" y="46482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(3,3)</a:t>
            </a:r>
          </a:p>
        </p:txBody>
      </p:sp>
      <p:sp>
        <p:nvSpPr>
          <p:cNvPr id="1491984" name="Text Box 16"/>
          <p:cNvSpPr txBox="1">
            <a:spLocks noChangeArrowheads="1"/>
          </p:cNvSpPr>
          <p:nvPr/>
        </p:nvSpPr>
        <p:spPr bwMode="auto">
          <a:xfrm>
            <a:off x="184150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Share 1</a:t>
            </a:r>
          </a:p>
        </p:txBody>
      </p:sp>
      <p:sp>
        <p:nvSpPr>
          <p:cNvPr id="1491986" name="Text Box 18"/>
          <p:cNvSpPr txBox="1">
            <a:spLocks noChangeArrowheads="1"/>
          </p:cNvSpPr>
          <p:nvPr/>
        </p:nvSpPr>
        <p:spPr bwMode="auto">
          <a:xfrm>
            <a:off x="3359150" y="50434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Share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121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29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/>
                  <a:t>, 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492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4CF6-A5BD-4601-A84B-20509AC0FD80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492996" name="Line 4"/>
          <p:cNvSpPr>
            <a:spLocks noChangeShapeType="1"/>
          </p:cNvSpPr>
          <p:nvPr/>
        </p:nvSpPr>
        <p:spPr bwMode="auto">
          <a:xfrm>
            <a:off x="183515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2997" name="Line 5"/>
          <p:cNvSpPr>
            <a:spLocks noChangeShapeType="1"/>
          </p:cNvSpPr>
          <p:nvPr/>
        </p:nvSpPr>
        <p:spPr bwMode="auto">
          <a:xfrm>
            <a:off x="145415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2998" name="Line 6"/>
          <p:cNvSpPr>
            <a:spLocks noChangeShapeType="1"/>
          </p:cNvSpPr>
          <p:nvPr/>
        </p:nvSpPr>
        <p:spPr bwMode="auto">
          <a:xfrm>
            <a:off x="1073150" y="3733800"/>
            <a:ext cx="3810000" cy="1600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2999" name="Oval 7"/>
          <p:cNvSpPr>
            <a:spLocks noChangeArrowheads="1"/>
          </p:cNvSpPr>
          <p:nvPr/>
        </p:nvSpPr>
        <p:spPr bwMode="auto">
          <a:xfrm>
            <a:off x="244475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3001" name="Oval 9"/>
          <p:cNvSpPr>
            <a:spLocks noChangeArrowheads="1"/>
          </p:cNvSpPr>
          <p:nvPr/>
        </p:nvSpPr>
        <p:spPr bwMode="auto">
          <a:xfrm>
            <a:off x="3892550" y="48768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3004" name="Text Box 12"/>
          <p:cNvSpPr txBox="1">
            <a:spLocks noChangeArrowheads="1"/>
          </p:cNvSpPr>
          <p:nvPr/>
        </p:nvSpPr>
        <p:spPr bwMode="auto">
          <a:xfrm>
            <a:off x="255270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493006" name="Text Box 14"/>
          <p:cNvSpPr txBox="1">
            <a:spLocks noChangeArrowheads="1"/>
          </p:cNvSpPr>
          <p:nvPr/>
        </p:nvSpPr>
        <p:spPr bwMode="auto">
          <a:xfrm>
            <a:off x="4000500" y="46482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(3,3)</a:t>
            </a:r>
          </a:p>
        </p:txBody>
      </p:sp>
      <p:sp>
        <p:nvSpPr>
          <p:cNvPr id="1493008" name="Text Box 16"/>
          <p:cNvSpPr txBox="1">
            <a:spLocks noChangeArrowheads="1"/>
          </p:cNvSpPr>
          <p:nvPr/>
        </p:nvSpPr>
        <p:spPr bwMode="auto">
          <a:xfrm>
            <a:off x="184150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Share 1</a:t>
            </a:r>
          </a:p>
        </p:txBody>
      </p:sp>
      <p:sp>
        <p:nvSpPr>
          <p:cNvPr id="1493010" name="Text Box 18"/>
          <p:cNvSpPr txBox="1">
            <a:spLocks noChangeArrowheads="1"/>
          </p:cNvSpPr>
          <p:nvPr/>
        </p:nvSpPr>
        <p:spPr bwMode="auto">
          <a:xfrm>
            <a:off x="3359150" y="50434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Share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122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40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/>
                  <a:t>, 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494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D673-FB6B-4793-99A1-CD6FB40EB05A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494020" name="Line 4"/>
          <p:cNvSpPr>
            <a:spLocks noChangeShapeType="1"/>
          </p:cNvSpPr>
          <p:nvPr/>
        </p:nvSpPr>
        <p:spPr bwMode="auto">
          <a:xfrm>
            <a:off x="183515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4021" name="Line 5"/>
          <p:cNvSpPr>
            <a:spLocks noChangeShapeType="1"/>
          </p:cNvSpPr>
          <p:nvPr/>
        </p:nvSpPr>
        <p:spPr bwMode="auto">
          <a:xfrm>
            <a:off x="145415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4022" name="Line 6"/>
          <p:cNvSpPr>
            <a:spLocks noChangeShapeType="1"/>
          </p:cNvSpPr>
          <p:nvPr/>
        </p:nvSpPr>
        <p:spPr bwMode="auto">
          <a:xfrm>
            <a:off x="1073150" y="3733800"/>
            <a:ext cx="3810000" cy="1600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4023" name="Oval 7"/>
          <p:cNvSpPr>
            <a:spLocks noChangeArrowheads="1"/>
          </p:cNvSpPr>
          <p:nvPr/>
        </p:nvSpPr>
        <p:spPr bwMode="auto">
          <a:xfrm>
            <a:off x="244475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4025" name="Oval 9"/>
          <p:cNvSpPr>
            <a:spLocks noChangeArrowheads="1"/>
          </p:cNvSpPr>
          <p:nvPr/>
        </p:nvSpPr>
        <p:spPr bwMode="auto">
          <a:xfrm>
            <a:off x="3892550" y="48768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4026" name="Oval 10"/>
          <p:cNvSpPr>
            <a:spLocks noChangeArrowheads="1"/>
          </p:cNvSpPr>
          <p:nvPr/>
        </p:nvSpPr>
        <p:spPr bwMode="auto">
          <a:xfrm>
            <a:off x="1758950" y="39624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4027" name="Text Box 11"/>
          <p:cNvSpPr txBox="1">
            <a:spLocks noChangeArrowheads="1"/>
          </p:cNvSpPr>
          <p:nvPr/>
        </p:nvSpPr>
        <p:spPr bwMode="auto">
          <a:xfrm>
            <a:off x="1835150" y="367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(0,9)</a:t>
            </a:r>
          </a:p>
        </p:txBody>
      </p:sp>
      <p:sp>
        <p:nvSpPr>
          <p:cNvPr id="1494028" name="Text Box 12"/>
          <p:cNvSpPr txBox="1">
            <a:spLocks noChangeArrowheads="1"/>
          </p:cNvSpPr>
          <p:nvPr/>
        </p:nvSpPr>
        <p:spPr bwMode="auto">
          <a:xfrm>
            <a:off x="255270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494030" name="Text Box 14"/>
          <p:cNvSpPr txBox="1">
            <a:spLocks noChangeArrowheads="1"/>
          </p:cNvSpPr>
          <p:nvPr/>
        </p:nvSpPr>
        <p:spPr bwMode="auto">
          <a:xfrm>
            <a:off x="4000500" y="46482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(3,3)</a:t>
            </a:r>
          </a:p>
        </p:txBody>
      </p:sp>
      <p:sp>
        <p:nvSpPr>
          <p:cNvPr id="1494031" name="Text Box 15"/>
          <p:cNvSpPr txBox="1">
            <a:spLocks noChangeArrowheads="1"/>
          </p:cNvSpPr>
          <p:nvPr/>
        </p:nvSpPr>
        <p:spPr bwMode="auto">
          <a:xfrm>
            <a:off x="990600" y="40386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Secret</a:t>
            </a:r>
          </a:p>
        </p:txBody>
      </p:sp>
      <p:sp>
        <p:nvSpPr>
          <p:cNvPr id="1494032" name="Text Box 16"/>
          <p:cNvSpPr txBox="1">
            <a:spLocks noChangeArrowheads="1"/>
          </p:cNvSpPr>
          <p:nvPr/>
        </p:nvSpPr>
        <p:spPr bwMode="auto">
          <a:xfrm>
            <a:off x="184150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Share 1</a:t>
            </a:r>
          </a:p>
        </p:txBody>
      </p:sp>
      <p:sp>
        <p:nvSpPr>
          <p:cNvPr id="1494034" name="Text Box 18"/>
          <p:cNvSpPr txBox="1">
            <a:spLocks noChangeArrowheads="1"/>
          </p:cNvSpPr>
          <p:nvPr/>
        </p:nvSpPr>
        <p:spPr bwMode="auto">
          <a:xfrm>
            <a:off x="3359150" y="50434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Share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123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11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01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26F2-C4D4-4824-8252-72161333005A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501188" name="Line 4"/>
          <p:cNvSpPr>
            <a:spLocks noChangeShapeType="1"/>
          </p:cNvSpPr>
          <p:nvPr/>
        </p:nvSpPr>
        <p:spPr bwMode="auto">
          <a:xfrm>
            <a:off x="182880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1189" name="Line 5"/>
          <p:cNvSpPr>
            <a:spLocks noChangeShapeType="1"/>
          </p:cNvSpPr>
          <p:nvPr/>
        </p:nvSpPr>
        <p:spPr bwMode="auto">
          <a:xfrm>
            <a:off x="144780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124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01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endParaRPr lang="en-US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5001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DED2-FB1B-49E3-8A9E-5DE7DFCAFDA0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500164" name="Line 4"/>
          <p:cNvSpPr>
            <a:spLocks noChangeShapeType="1"/>
          </p:cNvSpPr>
          <p:nvPr/>
        </p:nvSpPr>
        <p:spPr bwMode="auto">
          <a:xfrm>
            <a:off x="182880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0165" name="Line 5"/>
          <p:cNvSpPr>
            <a:spLocks noChangeShapeType="1"/>
          </p:cNvSpPr>
          <p:nvPr/>
        </p:nvSpPr>
        <p:spPr bwMode="auto">
          <a:xfrm>
            <a:off x="144780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0166" name="Oval 6"/>
          <p:cNvSpPr>
            <a:spLocks noChangeArrowheads="1"/>
          </p:cNvSpPr>
          <p:nvPr/>
        </p:nvSpPr>
        <p:spPr bwMode="auto">
          <a:xfrm>
            <a:off x="243840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0168" name="Text Box 8"/>
          <p:cNvSpPr txBox="1">
            <a:spLocks noChangeArrowheads="1"/>
          </p:cNvSpPr>
          <p:nvPr/>
        </p:nvSpPr>
        <p:spPr bwMode="auto">
          <a:xfrm>
            <a:off x="254635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500170" name="Text Box 10"/>
          <p:cNvSpPr txBox="1">
            <a:spLocks noChangeArrowheads="1"/>
          </p:cNvSpPr>
          <p:nvPr/>
        </p:nvSpPr>
        <p:spPr bwMode="auto">
          <a:xfrm>
            <a:off x="183515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Share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125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91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endParaRPr lang="en-US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499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5DB6-5D92-4125-9086-2FA1E8555F93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499140" name="Line 4"/>
          <p:cNvSpPr>
            <a:spLocks noChangeShapeType="1"/>
          </p:cNvSpPr>
          <p:nvPr/>
        </p:nvSpPr>
        <p:spPr bwMode="auto">
          <a:xfrm>
            <a:off x="182880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1" name="Line 5"/>
          <p:cNvSpPr>
            <a:spLocks noChangeShapeType="1"/>
          </p:cNvSpPr>
          <p:nvPr/>
        </p:nvSpPr>
        <p:spPr bwMode="auto">
          <a:xfrm>
            <a:off x="144780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3" name="Oval 7"/>
          <p:cNvSpPr>
            <a:spLocks noChangeArrowheads="1"/>
          </p:cNvSpPr>
          <p:nvPr/>
        </p:nvSpPr>
        <p:spPr bwMode="auto">
          <a:xfrm>
            <a:off x="243840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4" name="Oval 8"/>
          <p:cNvSpPr>
            <a:spLocks noChangeArrowheads="1"/>
          </p:cNvSpPr>
          <p:nvPr/>
        </p:nvSpPr>
        <p:spPr bwMode="auto">
          <a:xfrm>
            <a:off x="3886200" y="48768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5" name="Text Box 9"/>
          <p:cNvSpPr txBox="1">
            <a:spLocks noChangeArrowheads="1"/>
          </p:cNvSpPr>
          <p:nvPr/>
        </p:nvSpPr>
        <p:spPr bwMode="auto">
          <a:xfrm>
            <a:off x="254635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499146" name="Text Box 10"/>
          <p:cNvSpPr txBox="1">
            <a:spLocks noChangeArrowheads="1"/>
          </p:cNvSpPr>
          <p:nvPr/>
        </p:nvSpPr>
        <p:spPr bwMode="auto">
          <a:xfrm>
            <a:off x="3994150" y="46482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(3,4)</a:t>
            </a:r>
          </a:p>
        </p:txBody>
      </p:sp>
      <p:sp>
        <p:nvSpPr>
          <p:cNvPr id="1499147" name="Text Box 11"/>
          <p:cNvSpPr txBox="1">
            <a:spLocks noChangeArrowheads="1"/>
          </p:cNvSpPr>
          <p:nvPr/>
        </p:nvSpPr>
        <p:spPr bwMode="auto">
          <a:xfrm>
            <a:off x="183515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Share 1</a:t>
            </a:r>
          </a:p>
        </p:txBody>
      </p:sp>
      <p:sp>
        <p:nvSpPr>
          <p:cNvPr id="1499148" name="Text Box 12"/>
          <p:cNvSpPr txBox="1">
            <a:spLocks noChangeArrowheads="1"/>
          </p:cNvSpPr>
          <p:nvPr/>
        </p:nvSpPr>
        <p:spPr bwMode="auto">
          <a:xfrm>
            <a:off x="3352800" y="50434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Share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126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70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endParaRPr lang="en-US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497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95E-1BE1-4DC6-B2AD-1E2F2D2255DC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497092" name="Line 4"/>
          <p:cNvSpPr>
            <a:spLocks noChangeShapeType="1"/>
          </p:cNvSpPr>
          <p:nvPr/>
        </p:nvSpPr>
        <p:spPr bwMode="auto">
          <a:xfrm>
            <a:off x="182880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7093" name="Line 5"/>
          <p:cNvSpPr>
            <a:spLocks noChangeShapeType="1"/>
          </p:cNvSpPr>
          <p:nvPr/>
        </p:nvSpPr>
        <p:spPr bwMode="auto">
          <a:xfrm>
            <a:off x="144780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7094" name="Line 6"/>
          <p:cNvSpPr>
            <a:spLocks noChangeShapeType="1"/>
          </p:cNvSpPr>
          <p:nvPr/>
        </p:nvSpPr>
        <p:spPr bwMode="auto">
          <a:xfrm>
            <a:off x="1066800" y="3733800"/>
            <a:ext cx="3810000" cy="1600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7095" name="Oval 7"/>
          <p:cNvSpPr>
            <a:spLocks noChangeArrowheads="1"/>
          </p:cNvSpPr>
          <p:nvPr/>
        </p:nvSpPr>
        <p:spPr bwMode="auto">
          <a:xfrm>
            <a:off x="243840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7096" name="Oval 8"/>
          <p:cNvSpPr>
            <a:spLocks noChangeArrowheads="1"/>
          </p:cNvSpPr>
          <p:nvPr/>
        </p:nvSpPr>
        <p:spPr bwMode="auto">
          <a:xfrm>
            <a:off x="3886200" y="48768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7099" name="Text Box 11"/>
          <p:cNvSpPr txBox="1">
            <a:spLocks noChangeArrowheads="1"/>
          </p:cNvSpPr>
          <p:nvPr/>
        </p:nvSpPr>
        <p:spPr bwMode="auto">
          <a:xfrm>
            <a:off x="254635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497100" name="Text Box 12"/>
          <p:cNvSpPr txBox="1">
            <a:spLocks noChangeArrowheads="1"/>
          </p:cNvSpPr>
          <p:nvPr/>
        </p:nvSpPr>
        <p:spPr bwMode="auto">
          <a:xfrm>
            <a:off x="3994150" y="46482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(3,4)</a:t>
            </a:r>
          </a:p>
        </p:txBody>
      </p:sp>
      <p:sp>
        <p:nvSpPr>
          <p:cNvPr id="1497102" name="Text Box 14"/>
          <p:cNvSpPr txBox="1">
            <a:spLocks noChangeArrowheads="1"/>
          </p:cNvSpPr>
          <p:nvPr/>
        </p:nvSpPr>
        <p:spPr bwMode="auto">
          <a:xfrm>
            <a:off x="183515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Share 1</a:t>
            </a:r>
          </a:p>
        </p:txBody>
      </p:sp>
      <p:sp>
        <p:nvSpPr>
          <p:cNvPr id="1497103" name="Text Box 15"/>
          <p:cNvSpPr txBox="1">
            <a:spLocks noChangeArrowheads="1"/>
          </p:cNvSpPr>
          <p:nvPr/>
        </p:nvSpPr>
        <p:spPr bwMode="auto">
          <a:xfrm>
            <a:off x="3352800" y="50434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Share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127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81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endParaRPr lang="en-US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498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91AA-F11D-4D27-BD64-60E8339379A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498116" name="Line 4"/>
          <p:cNvSpPr>
            <a:spLocks noChangeShapeType="1"/>
          </p:cNvSpPr>
          <p:nvPr/>
        </p:nvSpPr>
        <p:spPr bwMode="auto">
          <a:xfrm>
            <a:off x="182880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8117" name="Line 5"/>
          <p:cNvSpPr>
            <a:spLocks noChangeShapeType="1"/>
          </p:cNvSpPr>
          <p:nvPr/>
        </p:nvSpPr>
        <p:spPr bwMode="auto">
          <a:xfrm>
            <a:off x="144780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8118" name="Line 6"/>
          <p:cNvSpPr>
            <a:spLocks noChangeShapeType="1"/>
          </p:cNvSpPr>
          <p:nvPr/>
        </p:nvSpPr>
        <p:spPr bwMode="auto">
          <a:xfrm>
            <a:off x="1066800" y="3733800"/>
            <a:ext cx="3810000" cy="1600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8119" name="Oval 7"/>
          <p:cNvSpPr>
            <a:spLocks noChangeArrowheads="1"/>
          </p:cNvSpPr>
          <p:nvPr/>
        </p:nvSpPr>
        <p:spPr bwMode="auto">
          <a:xfrm>
            <a:off x="243840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8120" name="Oval 8"/>
          <p:cNvSpPr>
            <a:spLocks noChangeArrowheads="1"/>
          </p:cNvSpPr>
          <p:nvPr/>
        </p:nvSpPr>
        <p:spPr bwMode="auto">
          <a:xfrm>
            <a:off x="3886200" y="48768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8121" name="Oval 9"/>
          <p:cNvSpPr>
            <a:spLocks noChangeArrowheads="1"/>
          </p:cNvSpPr>
          <p:nvPr/>
        </p:nvSpPr>
        <p:spPr bwMode="auto">
          <a:xfrm>
            <a:off x="1752600" y="39624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8122" name="Text Box 10"/>
          <p:cNvSpPr txBox="1">
            <a:spLocks noChangeArrowheads="1"/>
          </p:cNvSpPr>
          <p:nvPr/>
        </p:nvSpPr>
        <p:spPr bwMode="auto">
          <a:xfrm>
            <a:off x="1828800" y="3671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(0,8.5)</a:t>
            </a:r>
          </a:p>
        </p:txBody>
      </p:sp>
      <p:sp>
        <p:nvSpPr>
          <p:cNvPr id="1498123" name="Text Box 11"/>
          <p:cNvSpPr txBox="1">
            <a:spLocks noChangeArrowheads="1"/>
          </p:cNvSpPr>
          <p:nvPr/>
        </p:nvSpPr>
        <p:spPr bwMode="auto">
          <a:xfrm>
            <a:off x="254635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498124" name="Text Box 12"/>
          <p:cNvSpPr txBox="1">
            <a:spLocks noChangeArrowheads="1"/>
          </p:cNvSpPr>
          <p:nvPr/>
        </p:nvSpPr>
        <p:spPr bwMode="auto">
          <a:xfrm>
            <a:off x="3994150" y="46482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(3,4)</a:t>
            </a:r>
          </a:p>
        </p:txBody>
      </p:sp>
      <p:sp>
        <p:nvSpPr>
          <p:cNvPr id="1498125" name="Text Box 13"/>
          <p:cNvSpPr txBox="1">
            <a:spLocks noChangeArrowheads="1"/>
          </p:cNvSpPr>
          <p:nvPr/>
        </p:nvSpPr>
        <p:spPr bwMode="auto">
          <a:xfrm>
            <a:off x="984250" y="40386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Secret</a:t>
            </a:r>
          </a:p>
        </p:txBody>
      </p:sp>
      <p:sp>
        <p:nvSpPr>
          <p:cNvPr id="1498126" name="Text Box 14"/>
          <p:cNvSpPr txBox="1">
            <a:spLocks noChangeArrowheads="1"/>
          </p:cNvSpPr>
          <p:nvPr/>
        </p:nvSpPr>
        <p:spPr bwMode="auto">
          <a:xfrm>
            <a:off x="183515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Share 1</a:t>
            </a:r>
          </a:p>
        </p:txBody>
      </p:sp>
      <p:sp>
        <p:nvSpPr>
          <p:cNvPr id="1498127" name="Text Box 15"/>
          <p:cNvSpPr txBox="1">
            <a:spLocks noChangeArrowheads="1"/>
          </p:cNvSpPr>
          <p:nvPr/>
        </p:nvSpPr>
        <p:spPr bwMode="auto">
          <a:xfrm>
            <a:off x="3352800" y="50434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Share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128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20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endParaRPr lang="en-US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282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620F-2EF1-42F4-9DC0-97376E2F77DC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82052" name="Line 4"/>
          <p:cNvSpPr>
            <a:spLocks noChangeShapeType="1"/>
          </p:cNvSpPr>
          <p:nvPr/>
        </p:nvSpPr>
        <p:spPr bwMode="auto">
          <a:xfrm>
            <a:off x="182880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2053" name="Line 5"/>
          <p:cNvSpPr>
            <a:spLocks noChangeShapeType="1"/>
          </p:cNvSpPr>
          <p:nvPr/>
        </p:nvSpPr>
        <p:spPr bwMode="auto">
          <a:xfrm>
            <a:off x="144780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2054" name="Line 6"/>
          <p:cNvSpPr>
            <a:spLocks noChangeShapeType="1"/>
          </p:cNvSpPr>
          <p:nvPr/>
        </p:nvSpPr>
        <p:spPr bwMode="auto">
          <a:xfrm>
            <a:off x="1066800" y="3733800"/>
            <a:ext cx="3810000" cy="1600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2055" name="Oval 7"/>
          <p:cNvSpPr>
            <a:spLocks noChangeArrowheads="1"/>
          </p:cNvSpPr>
          <p:nvPr/>
        </p:nvSpPr>
        <p:spPr bwMode="auto">
          <a:xfrm>
            <a:off x="243840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2056" name="Oval 8"/>
          <p:cNvSpPr>
            <a:spLocks noChangeArrowheads="1"/>
          </p:cNvSpPr>
          <p:nvPr/>
        </p:nvSpPr>
        <p:spPr bwMode="auto">
          <a:xfrm>
            <a:off x="3886200" y="48768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2057" name="Oval 9"/>
          <p:cNvSpPr>
            <a:spLocks noChangeArrowheads="1"/>
          </p:cNvSpPr>
          <p:nvPr/>
        </p:nvSpPr>
        <p:spPr bwMode="auto">
          <a:xfrm>
            <a:off x="1752600" y="39624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2058" name="Text Box 10"/>
          <p:cNvSpPr txBox="1">
            <a:spLocks noChangeArrowheads="1"/>
          </p:cNvSpPr>
          <p:nvPr/>
        </p:nvSpPr>
        <p:spPr bwMode="auto">
          <a:xfrm>
            <a:off x="1828800" y="3671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(0,8.5)</a:t>
            </a:r>
          </a:p>
        </p:txBody>
      </p:sp>
      <p:sp>
        <p:nvSpPr>
          <p:cNvPr id="1282059" name="Text Box 11"/>
          <p:cNvSpPr txBox="1">
            <a:spLocks noChangeArrowheads="1"/>
          </p:cNvSpPr>
          <p:nvPr/>
        </p:nvSpPr>
        <p:spPr bwMode="auto">
          <a:xfrm>
            <a:off x="254635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282060" name="Text Box 12"/>
          <p:cNvSpPr txBox="1">
            <a:spLocks noChangeArrowheads="1"/>
          </p:cNvSpPr>
          <p:nvPr/>
        </p:nvSpPr>
        <p:spPr bwMode="auto">
          <a:xfrm>
            <a:off x="3994150" y="46482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rial" pitchFamily="34" charset="0"/>
              </a:rPr>
              <a:t>(3,4)</a:t>
            </a:r>
          </a:p>
        </p:txBody>
      </p:sp>
      <p:sp>
        <p:nvSpPr>
          <p:cNvPr id="1282061" name="Text Box 13"/>
          <p:cNvSpPr txBox="1">
            <a:spLocks noChangeArrowheads="1"/>
          </p:cNvSpPr>
          <p:nvPr/>
        </p:nvSpPr>
        <p:spPr bwMode="auto">
          <a:xfrm>
            <a:off x="984250" y="40386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Secret</a:t>
            </a:r>
          </a:p>
        </p:txBody>
      </p:sp>
      <p:sp>
        <p:nvSpPr>
          <p:cNvPr id="1282062" name="Text Box 14"/>
          <p:cNvSpPr txBox="1">
            <a:spLocks noChangeArrowheads="1"/>
          </p:cNvSpPr>
          <p:nvPr/>
        </p:nvSpPr>
        <p:spPr bwMode="auto">
          <a:xfrm>
            <a:off x="183515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Share 1</a:t>
            </a:r>
          </a:p>
        </p:txBody>
      </p:sp>
      <p:sp>
        <p:nvSpPr>
          <p:cNvPr id="1282063" name="Text Box 15"/>
          <p:cNvSpPr txBox="1">
            <a:spLocks noChangeArrowheads="1"/>
          </p:cNvSpPr>
          <p:nvPr/>
        </p:nvSpPr>
        <p:spPr bwMode="auto">
          <a:xfrm>
            <a:off x="3352800" y="50434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Arial" pitchFamily="34" charset="0"/>
              </a:rPr>
              <a:t>Share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2064" name="Text Box 16"/>
              <p:cNvSpPr txBox="1">
                <a:spLocks noChangeArrowheads="1"/>
              </p:cNvSpPr>
              <p:nvPr/>
            </p:nvSpPr>
            <p:spPr bwMode="auto">
              <a:xfrm>
                <a:off x="6858000" y="3352800"/>
                <a:ext cx="1787412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8.5 </m:t>
                    </m:r>
                  </m:oMath>
                </a14:m>
                <a:endParaRPr lang="en-US" sz="2400" dirty="0">
                  <a:solidFill>
                    <a:srgbClr val="00B050"/>
                  </a:solidFill>
                  <a:latin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  <a:cs typeface="Arial" pitchFamily="34" charset="0"/>
                        </a:rPr>
                        <m:t>≡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</a:rPr>
                        <m:t> 17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  <a:cs typeface="Arial" pitchFamily="34" charset="0"/>
                        </a:rPr>
                        <m:t>÷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  <a:cs typeface="Arial" pitchFamily="34" charset="0"/>
                        </a:rPr>
                        <m:t>≡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</a:rPr>
                        <m:t> 6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  <a:cs typeface="Arial" pitchFamily="34" charset="0"/>
                        </a:rPr>
                        <m:t>×6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B050"/>
                          </a:solidFill>
                          <a:latin typeface="Cambria Math"/>
                          <a:cs typeface="Arial" pitchFamily="34" charset="0"/>
                        </a:rPr>
                        <m:t>   ≡ 36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B050"/>
                          </a:solidFill>
                          <a:latin typeface="Cambria Math"/>
                          <a:cs typeface="Arial" pitchFamily="34" charset="0"/>
                        </a:rPr>
                        <m:t>   ≡  3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8206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3352800"/>
                <a:ext cx="1787412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5119" t="-22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129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Proofs</a:t>
            </a:r>
          </a:p>
        </p:txBody>
      </p:sp>
      <p:sp>
        <p:nvSpPr>
          <p:cNvPr id="1244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4CBA-53E6-48CC-98FB-048C2CF65101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08188"/>
            <a:ext cx="8415338" cy="39354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Two methods are commonly used to interpolate a polynomial given a set of points.</a:t>
            </a:r>
          </a:p>
          <a:p>
            <a:pPr>
              <a:buFontTx/>
              <a:buNone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299E-229E-4EF4-A3F3-B1DDAAA559DF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130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08188"/>
            <a:ext cx="8415338" cy="39354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Two methods are commonly used to interpolate a polynomial given a set of points.</a:t>
            </a:r>
          </a:p>
          <a:p>
            <a:pPr>
              <a:buFontTx/>
              <a:buNone/>
            </a:pPr>
            <a:endParaRPr lang="en-US" sz="3200" dirty="0"/>
          </a:p>
          <a:p>
            <a:r>
              <a:rPr lang="en-US" sz="3200" dirty="0"/>
              <a:t>Lagrange interpolation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299E-229E-4EF4-A3F3-B1DDAAA559DF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95667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08188"/>
            <a:ext cx="8415338" cy="39354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Two methods are commonly used to interpolate a polynomial given a set of points.</a:t>
            </a:r>
          </a:p>
          <a:p>
            <a:pPr>
              <a:buFontTx/>
              <a:buNone/>
            </a:pPr>
            <a:endParaRPr lang="en-US" sz="3200" dirty="0"/>
          </a:p>
          <a:p>
            <a:r>
              <a:rPr lang="en-US" sz="3200" dirty="0"/>
              <a:t>Lagrange interpolation</a:t>
            </a:r>
          </a:p>
          <a:p>
            <a:r>
              <a:rPr lang="en-US" sz="3200" dirty="0"/>
              <a:t>Solving a system of linear equations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299E-229E-4EF4-A3F3-B1DDAAA559DF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7474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Lagrange Interpolation</a:t>
            </a:r>
          </a:p>
        </p:txBody>
      </p:sp>
      <p:sp>
        <p:nvSpPr>
          <p:cNvPr id="128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39913"/>
            <a:ext cx="8415338" cy="4484687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endParaRPr lang="en-US" sz="3200" dirty="0">
              <a:solidFill>
                <a:srgbClr val="66FF66"/>
              </a:solidFill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8FA8-7836-4F76-860A-503B4DD1E11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14956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Lagrange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839913"/>
                <a:ext cx="8415338" cy="44846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For each point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, construct a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the correct value 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/>
                  <a:t> and a value of zero at the other given points.</a:t>
                </a:r>
              </a:p>
              <a:p>
                <a:pPr algn="ctr">
                  <a:buFontTx/>
                  <a:buNone/>
                </a:pPr>
                <a:endParaRPr lang="en-US" sz="3200" dirty="0">
                  <a:solidFill>
                    <a:srgbClr val="66FF66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8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39913"/>
                <a:ext cx="8415338" cy="4484687"/>
              </a:xfrm>
              <a:blipFill rotWithShape="1">
                <a:blip r:embed="rId2"/>
                <a:stretch>
                  <a:fillRect l="-1884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8FA8-7836-4F76-860A-503B4DD1E11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78684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Lagrange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839913"/>
                <a:ext cx="8415338" cy="44846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For each point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, construct a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the correct value 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/>
                  <a:t> and a value of zero at the other given points.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÷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66FF66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8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39913"/>
                <a:ext cx="8415338" cy="4484687"/>
              </a:xfrm>
              <a:blipFill rotWithShape="1">
                <a:blip r:embed="rId2"/>
                <a:stretch>
                  <a:fillRect l="-1884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8FA8-7836-4F76-860A-503B4DD1E11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46486"/>
      </p:ext>
    </p:ext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Lagrange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839913"/>
                <a:ext cx="8415338" cy="44846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For each point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, construct a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the correct value 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/>
                  <a:t> and a value of zero at the other given points.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÷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66FF66"/>
                  </a:solidFill>
                  <a:cs typeface="Times New Roman" pitchFamily="18" charset="0"/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Then sum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cs typeface="Times New Roman" pitchFamily="18" charset="0"/>
                  </a:rPr>
                  <a:t> to compute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8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39913"/>
                <a:ext cx="8415338" cy="4484687"/>
              </a:xfrm>
              <a:blipFill rotWithShape="1">
                <a:blip r:embed="rId2"/>
                <a:stretch>
                  <a:fillRect l="-1884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8FA8-7836-4F76-860A-503B4DD1E11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33635"/>
      </p:ext>
    </p:ext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Lagrange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839913"/>
                <a:ext cx="8415338" cy="44846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For each point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, construct a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the correct value 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/>
                  <a:t> and a value of zero at the other given points.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÷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66FF66"/>
                  </a:solidFill>
                  <a:cs typeface="Times New Roman" pitchFamily="18" charset="0"/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cs typeface="Times New Roman" pitchFamily="18" charset="0"/>
                  </a:rPr>
                  <a:t>Then sum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cs typeface="Times New Roman" pitchFamily="18" charset="0"/>
                  </a:rPr>
                  <a:t> to compute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8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39913"/>
                <a:ext cx="8415338" cy="4484687"/>
              </a:xfrm>
              <a:blipFill rotWithShape="1">
                <a:blip r:embed="rId2"/>
                <a:stretch>
                  <a:fillRect l="-1884" t="-1630" b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8FA8-7836-4F76-860A-503B4DD1E11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46701"/>
      </p:ext>
    </p:extLst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a Linear System</a:t>
            </a:r>
          </a:p>
        </p:txBody>
      </p:sp>
      <p:sp>
        <p:nvSpPr>
          <p:cNvPr id="128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01800"/>
            <a:ext cx="8415338" cy="4851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41C7-8242-4905-B3C6-FBB78CB3714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138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a Linear System</a:t>
            </a:r>
          </a:p>
        </p:txBody>
      </p:sp>
      <p:sp>
        <p:nvSpPr>
          <p:cNvPr id="128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01800"/>
            <a:ext cx="8415338" cy="4851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Regard the polynomial coefficients as unknowns.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41C7-8242-4905-B3C6-FBB78CB3714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594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Proofs</a:t>
            </a:r>
          </a:p>
        </p:txBody>
      </p:sp>
      <p:sp>
        <p:nvSpPr>
          <p:cNvPr id="1244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 want to convince you that something is true.</a:t>
            </a:r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4CBA-53E6-48CC-98FB-048C2CF65101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7541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a Linear System</a:t>
            </a:r>
          </a:p>
        </p:txBody>
      </p:sp>
      <p:sp>
        <p:nvSpPr>
          <p:cNvPr id="128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01800"/>
            <a:ext cx="8415338" cy="4851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Regard the polynomial coefficients as unknowns.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Plug in each known point to get a </a:t>
            </a:r>
            <a:r>
              <a:rPr lang="en-US" sz="3200" i="1" dirty="0"/>
              <a:t>linear</a:t>
            </a:r>
            <a:r>
              <a:rPr lang="en-US" sz="3200" dirty="0"/>
              <a:t> equation in terms of the unknown coefficients.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41C7-8242-4905-B3C6-FBB78CB3714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6040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a Linear System</a:t>
            </a:r>
          </a:p>
        </p:txBody>
      </p:sp>
      <p:sp>
        <p:nvSpPr>
          <p:cNvPr id="128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01800"/>
            <a:ext cx="8415338" cy="4851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Regard the polynomial coefficients as unknowns.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Plug in each known point to get a </a:t>
            </a:r>
            <a:r>
              <a:rPr lang="en-US" sz="3200" i="1" dirty="0"/>
              <a:t>linear</a:t>
            </a:r>
            <a:r>
              <a:rPr lang="en-US" sz="3200" dirty="0"/>
              <a:t> equation in terms of the unknown coefficients.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Once there are as many equations as unknowns, use linear algebra to solve the system of equations.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41C7-8242-4905-B3C6-FBB78CB3714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32393"/>
      </p:ext>
    </p:ext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Verifiable Secret Sharing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22475"/>
            <a:ext cx="8415338" cy="430212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3200" dirty="0"/>
          </a:p>
          <a:p>
            <a:pPr>
              <a:buFontTx/>
              <a:buNone/>
            </a:pPr>
            <a:r>
              <a:rPr lang="en-US" sz="3200" dirty="0"/>
              <a:t>Secret sharing is very useful when the “dealer” of a secret is honest, but what bad things can happen if the dealer is potentially dishonest?</a:t>
            </a:r>
          </a:p>
          <a:p>
            <a:pPr>
              <a:buFontTx/>
              <a:buNone/>
            </a:pPr>
            <a:endParaRPr lang="en-US" sz="3200" dirty="0"/>
          </a:p>
          <a:p>
            <a:pPr>
              <a:buFontTx/>
              <a:buNone/>
            </a:pPr>
            <a:r>
              <a:rPr lang="en-US" sz="3200" dirty="0"/>
              <a:t>Can measures be taken to eliminate or mitigate the damages?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5DFC-225B-44BD-BC79-D914975F0D1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142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Homomorphic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71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855788"/>
                <a:ext cx="8415338" cy="3935412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3200" dirty="0"/>
                  <a:t>Recall that with RSA, there is a multiplicative </a:t>
                </a:r>
                <a:r>
                  <a:rPr lang="en-US" sz="3200" i="1" dirty="0"/>
                  <a:t>homomorphism</a:t>
                </a:r>
                <a:r>
                  <a:rPr lang="en-US" sz="3200" dirty="0"/>
                  <a:t>.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≡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:endParaRPr lang="en-US" sz="3200" dirty="0">
                  <a:solidFill>
                    <a:srgbClr val="66FF66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Can we find an encryption function with an additive homomorphism?</a:t>
                </a:r>
              </a:p>
            </p:txBody>
          </p:sp>
        </mc:Choice>
        <mc:Fallback xmlns="">
          <p:sp>
            <p:nvSpPr>
              <p:cNvPr id="128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55788"/>
                <a:ext cx="8415338" cy="3935412"/>
              </a:xfrm>
              <a:blipFill rotWithShape="1">
                <a:blip r:embed="rId2"/>
                <a:stretch>
                  <a:fillRect l="-1884" b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31CF-C959-47F9-B8CE-47ACF828AB0F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143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Additive Homomorphism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81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870075"/>
                <a:ext cx="8415338" cy="4302125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3200" dirty="0"/>
                  <a:t>Can we find an encryption function for which the sum (or product) of two encrypted messages is the (an) encryption of the sum of the two original  messages?</a:t>
                </a:r>
              </a:p>
              <a:p>
                <a:pPr>
                  <a:buFontTx/>
                  <a:buNone/>
                </a:pPr>
                <a:endParaRPr lang="en-US" sz="3200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)◦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𝐸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𝑦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)≡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𝐸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𝑦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8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70075"/>
                <a:ext cx="8415338" cy="4302125"/>
              </a:xfrm>
              <a:blipFill rotWithShape="1">
                <a:blip r:embed="rId2"/>
                <a:stretch>
                  <a:fillRect l="-1884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51FE-1771-4CAA-B858-B37D5C1D36B9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144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Additive Homomorphism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92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871663"/>
                <a:ext cx="8415338" cy="4300537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3200" dirty="0"/>
                  <a:t>Recall the one-way function given by</a:t>
                </a:r>
              </a:p>
              <a:p>
                <a:pPr algn="ctr">
                  <a:buFontTx/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 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𝑔</m:t>
                    </m:r>
                    <m:r>
                      <a:rPr lang="en-US" sz="3200" i="1" baseline="30000" dirty="0" err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3200" dirty="0"/>
                  <a:t>For this function,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 i="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mod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3200" i="1" baseline="30000" dirty="0" err="1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3200" i="1" baseline="30000" dirty="0" err="1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i="0" dirty="0">
                          <a:solidFill>
                            <a:srgbClr val="00B050"/>
                          </a:solidFill>
                          <a:latin typeface="Cambria Math"/>
                        </a:rPr>
                        <m:t>mod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 = 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𝑓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28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71663"/>
                <a:ext cx="8415338" cy="4300537"/>
              </a:xfrm>
              <a:blipFill rotWithShape="1">
                <a:blip r:embed="rId2"/>
                <a:stretch>
                  <a:fillRect l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1E4E-1367-4772-8809-8A7088216712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145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Verifiable Secret Sharing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78025"/>
            <a:ext cx="8415338" cy="3889375"/>
          </a:xfrm>
        </p:spPr>
        <p:txBody>
          <a:bodyPr/>
          <a:lstStyle/>
          <a:p>
            <a:endParaRPr lang="en-US" baseline="-25000" dirty="0">
              <a:solidFill>
                <a:srgbClr val="66FF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980A-E50C-4BDE-9CB6-B001563C53C1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146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Verifiable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2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78025"/>
                <a:ext cx="8415338" cy="3889375"/>
              </a:xfrm>
            </p:spPr>
            <p:txBody>
              <a:bodyPr/>
              <a:lstStyle/>
              <a:p>
                <a:r>
                  <a:rPr lang="en-US" dirty="0"/>
                  <a:t>Select a polynomial with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as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baseline="-25000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29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78025"/>
                <a:ext cx="8415338" cy="3889375"/>
              </a:xfrm>
              <a:blipFill rotWithShape="1">
                <a:blip r:embed="rId2"/>
                <a:stretch>
                  <a:fillRect l="-942" t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980A-E50C-4BDE-9CB6-B001563C53C1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18339"/>
      </p:ext>
    </p:extLst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Verifiable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2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78025"/>
                <a:ext cx="8415338" cy="3889375"/>
              </a:xfrm>
            </p:spPr>
            <p:txBody>
              <a:bodyPr/>
              <a:lstStyle/>
              <a:p>
                <a:r>
                  <a:rPr lang="en-US" dirty="0"/>
                  <a:t>Select a polynomial with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as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baseline="-25000" dirty="0">
                  <a:solidFill>
                    <a:srgbClr val="66FF66"/>
                  </a:solidFill>
                </a:endParaRPr>
              </a:p>
              <a:p>
                <a:r>
                  <a:rPr lang="en-US" dirty="0"/>
                  <a:t>Commit to the coefficients by publishing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9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78025"/>
                <a:ext cx="8415338" cy="3889375"/>
              </a:xfrm>
              <a:blipFill rotWithShape="1">
                <a:blip r:embed="rId2"/>
                <a:stretch>
                  <a:fillRect l="-942" t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980A-E50C-4BDE-9CB6-B001563C53C1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85256"/>
      </p:ext>
    </p:extLst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Verifiable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2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78025"/>
                <a:ext cx="8415338" cy="3889375"/>
              </a:xfrm>
            </p:spPr>
            <p:txBody>
              <a:bodyPr/>
              <a:lstStyle/>
              <a:p>
                <a:r>
                  <a:rPr lang="en-US" dirty="0"/>
                  <a:t>Select a polynomial with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as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baseline="-25000" dirty="0">
                  <a:solidFill>
                    <a:srgbClr val="66FF66"/>
                  </a:solidFill>
                </a:endParaRPr>
              </a:p>
              <a:p>
                <a:r>
                  <a:rPr lang="en-US" dirty="0"/>
                  <a:t>Commit to the coefficients by publishing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Compute a commitment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from public values as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</a:rPr>
                      <m:t>⋯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9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78025"/>
                <a:ext cx="8415338" cy="3889375"/>
              </a:xfrm>
              <a:blipFill rotWithShape="1">
                <a:blip r:embed="rId2"/>
                <a:stretch>
                  <a:fillRect l="-942" t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980A-E50C-4BDE-9CB6-B001563C53C1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8682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Proofs</a:t>
            </a:r>
          </a:p>
        </p:txBody>
      </p:sp>
      <p:sp>
        <p:nvSpPr>
          <p:cNvPr id="1244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 want to convince you that something is true.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I write down a proof and give it to you.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4CBA-53E6-48CC-98FB-048C2CF65101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756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Verifiable Secret Sharing</a:t>
            </a:r>
          </a:p>
        </p:txBody>
      </p:sp>
      <p:sp>
        <p:nvSpPr>
          <p:cNvPr id="129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7638"/>
            <a:ext cx="8415338" cy="448468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sz="4000"/>
          </a:p>
          <a:p>
            <a:pPr>
              <a:buFontTx/>
              <a:buNone/>
            </a:pPr>
            <a:r>
              <a:rPr lang="en-US" sz="4000" u="sng"/>
              <a:t>An important detail</a:t>
            </a:r>
          </a:p>
          <a:p>
            <a:pPr>
              <a:buFontTx/>
              <a:buNone/>
            </a:pPr>
            <a:endParaRPr lang="en-US" sz="4000" u="sng"/>
          </a:p>
          <a:p>
            <a:pPr>
              <a:buFontTx/>
              <a:buNone/>
            </a:pPr>
            <a:r>
              <a:rPr lang="en-US" sz="4000"/>
              <a:t>Randomness must be included to prevent small spaces of possible secrets and shares from being exhaustively searched.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73F4-96A7-4467-BC7B-8B2D17974B35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150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Secret Sharing Homomorphisms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01800"/>
            <a:ext cx="8415338" cy="4851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3200" dirty="0"/>
          </a:p>
          <a:p>
            <a:pPr>
              <a:buFontTx/>
              <a:buNone/>
            </a:pPr>
            <a:r>
              <a:rPr lang="en-US" sz="3200" dirty="0"/>
              <a:t>All of these secret sharing methods have an additional useful feature:</a:t>
            </a:r>
          </a:p>
          <a:p>
            <a:pPr>
              <a:buFontTx/>
              <a:buNone/>
            </a:pPr>
            <a:endParaRPr lang="en-US" sz="3200" dirty="0"/>
          </a:p>
          <a:p>
            <a:pPr>
              <a:buFontTx/>
              <a:buNone/>
            </a:pPr>
            <a:r>
              <a:rPr lang="en-US" sz="3200" dirty="0"/>
              <a:t>If two secrets are separately shared amongst the same set of people in the same way, then the sum of the individual shares constitute shares of the sum of the secrets.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BB35-3679-4447-A22C-815F8BFFAF3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151</a:t>
            </a:fld>
            <a:endParaRPr lang="en-US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Secret Sharing Homomorphisms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33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84375"/>
                <a:ext cx="8415338" cy="4035425"/>
              </a:xfrm>
            </p:spPr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rgbClr val="00B0F0"/>
                    </a:solidFill>
                  </a:rPr>
                  <a:t>OR</a:t>
                </a:r>
              </a:p>
              <a:p>
                <a:pPr algn="ctr">
                  <a:buFontTx/>
                  <a:buNone/>
                </a:pPr>
                <a:endParaRPr lang="en-US" dirty="0">
                  <a:solidFill>
                    <a:srgbClr val="FFFF66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Secret: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 –  Shares: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Secret: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 –  Shares: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Secret sum: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Share sums: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9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4375"/>
                <a:ext cx="8415338" cy="4035425"/>
              </a:xfrm>
              <a:blipFill rotWithShape="1">
                <a:blip r:embed="rId2"/>
                <a:stretch>
                  <a:fillRect l="-1304" t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7CC2-0CA5-4FD4-BEAC-9DC4B121D832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152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Secret Sharing </a:t>
            </a:r>
            <a:r>
              <a:rPr lang="en-US" dirty="0" err="1"/>
              <a:t>Homomorphisms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43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84375"/>
                <a:ext cx="8415338" cy="4035425"/>
              </a:xfrm>
            </p:spPr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rgbClr val="00B0F0"/>
                    </a:solidFill>
                  </a:rPr>
                  <a:t>AND</a:t>
                </a:r>
              </a:p>
              <a:p>
                <a:pPr algn="ctr">
                  <a:buFontTx/>
                  <a:buNone/>
                </a:pPr>
                <a:endParaRPr lang="en-US" dirty="0">
                  <a:solidFill>
                    <a:srgbClr val="FFFF66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Secret: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 –  Shares: </a:t>
                </a:r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i="1" baseline="-250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Secret: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 –  Shares: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i="1" baseline="-250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Secret sum: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Share sums: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err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 err="1">
                        <a:solidFill>
                          <a:srgbClr val="00B050"/>
                        </a:solidFill>
                        <a:latin typeface="Cambria Math"/>
                      </a:rPr>
                      <m:t>𝑏𝑛</m:t>
                    </m:r>
                  </m:oMath>
                </a14:m>
                <a:endParaRPr lang="en-US" i="1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9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4375"/>
                <a:ext cx="8415338" cy="4035425"/>
              </a:xfrm>
              <a:blipFill rotWithShape="1">
                <a:blip r:embed="rId2"/>
                <a:stretch>
                  <a:fillRect l="-1304" t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8A23-2064-4B9E-8DE1-B0A5B7902A8F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153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Secret Sharing Homomorphisms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53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81200"/>
                <a:ext cx="8534400" cy="4473575"/>
              </a:xfrm>
            </p:spPr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rgbClr val="00B0F0"/>
                    </a:solidFill>
                  </a:rPr>
                  <a:t>THRESHOLD</a:t>
                </a:r>
              </a:p>
              <a:p>
                <a:pPr algn="ctr">
                  <a:buFontTx/>
                  <a:buNone/>
                </a:pPr>
                <a:endParaRPr lang="en-US" dirty="0">
                  <a:solidFill>
                    <a:srgbClr val="FFFF66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Secret: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(0)</m:t>
                    </m:r>
                  </m:oMath>
                </a14:m>
                <a:r>
                  <a:rPr lang="en-US" dirty="0"/>
                  <a:t>  –  Shares: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(2)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1" baseline="-250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Secret: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(0)</m:t>
                    </m:r>
                  </m:oMath>
                </a14:m>
                <a:r>
                  <a:rPr lang="en-US" dirty="0"/>
                  <a:t>  –  Shares: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(2)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1" baseline="-250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Secret sum: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(0)+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(0)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Share sums: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(1)+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(1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(2)+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(2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9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534400" cy="4473575"/>
              </a:xfrm>
              <a:blipFill rotWithShape="1">
                <a:blip r:embed="rId2"/>
                <a:stretch>
                  <a:fillRect l="-1286" t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6B25-8DAE-4880-8BC1-F774C91D1B38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154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577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12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3200" dirty="0"/>
                  <a:t>I want to encrypt a secret message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for a set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/>
                  <a:t> recipients such that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3200" dirty="0"/>
                  <a:t>any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 of the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/>
                  <a:t> recipients can uniquely decrypt the secret message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3200" dirty="0"/>
                  <a:t>but any set of fewer than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 recipients has </a:t>
                </a:r>
                <a:r>
                  <a:rPr lang="en-US" sz="3200" i="1" dirty="0"/>
                  <a:t>no information whatsoever </a:t>
                </a:r>
                <a:r>
                  <a:rPr lang="en-US" sz="3200" dirty="0"/>
                  <a:t>about the secret message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355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E204-C40A-4749-BE80-659D4F942D83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155</a:t>
            </a:fld>
            <a:endParaRPr lang="en-US" dirty="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Recall Diffie-Hellman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2E0B-0E1C-4EDC-A2AF-1DC31F3F66C7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7828" name="Rectangle 4"/>
              <p:cNvSpPr>
                <a:spLocks noChangeArrowheads="1"/>
              </p:cNvSpPr>
              <p:nvPr/>
            </p:nvSpPr>
            <p:spPr bwMode="auto">
              <a:xfrm>
                <a:off x="685800" y="1981200"/>
                <a:ext cx="3810000" cy="411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 marL="342900" indent="-342900" algn="ctr" eaLnBrk="1" hangingPunct="1">
                  <a:spcBef>
                    <a:spcPct val="20000"/>
                  </a:spcBef>
                </a:pPr>
                <a:r>
                  <a:rPr kumimoji="1" lang="en-US" sz="2800" u="sng" dirty="0">
                    <a:solidFill>
                      <a:schemeClr val="accent2"/>
                    </a:solidFill>
                  </a:rPr>
                  <a:t>Alice</a:t>
                </a:r>
              </a:p>
              <a:p>
                <a:pPr marL="342900" indent="-342900" eaLnBrk="1" hangingPunct="1">
                  <a:spcBef>
                    <a:spcPct val="20000"/>
                  </a:spcBef>
                  <a:buFontTx/>
                  <a:buChar char="•"/>
                </a:pPr>
                <a:r>
                  <a:rPr kumimoji="1" lang="en-US" sz="2800" dirty="0"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kumimoji="1" lang="en-US" sz="2800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kumimoji="1" lang="en-US" sz="2800" dirty="0">
                    <a:solidFill>
                      <a:srgbClr val="66FF66"/>
                    </a:solidFill>
                    <a:sym typeface="Symbol" pitchFamily="18" charset="2"/>
                  </a:rPr>
                  <a:t> </a:t>
                </a:r>
                <a:r>
                  <a:rPr kumimoji="1" lang="en-US" sz="2800" dirty="0">
                    <a:sym typeface="Symbol" pitchFamily="18" charset="2"/>
                  </a:rPr>
                  <a:t>and send </a:t>
                </a:r>
                <a14:m>
                  <m:oMath xmlns:m="http://schemas.openxmlformats.org/officeDocument/2006/math">
                    <m:r>
                      <a:rPr kumimoji="1" lang="en-US" sz="2800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kumimoji="1" lang="en-US" sz="2800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kumimoji="1"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1"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𝑔</m:t>
                        </m:r>
                      </m:e>
                      <m:sup>
                        <m:r>
                          <a:rPr kumimoji="1"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sup>
                    </m:sSup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sz="2800" i="0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mod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kumimoji="1" lang="en-US" sz="2800" dirty="0">
                    <a:sym typeface="Symbol" pitchFamily="18" charset="2"/>
                  </a:rPr>
                  <a:t>.</a:t>
                </a:r>
              </a:p>
              <a:p>
                <a:pPr marL="342900" indent="-342900" eaLnBrk="1" hangingPunct="1">
                  <a:spcBef>
                    <a:spcPct val="20000"/>
                  </a:spcBef>
                  <a:buFontTx/>
                  <a:buChar char="•"/>
                </a:pPr>
                <a:r>
                  <a:rPr kumimoji="1" lang="en-US" sz="2800" dirty="0">
                    <a:sym typeface="Symbol" pitchFamily="18" charset="2"/>
                  </a:rPr>
                  <a:t>Compute the key       </a:t>
                </a:r>
                <a14:m>
                  <m:oMath xmlns:m="http://schemas.openxmlformats.org/officeDocument/2006/math">
                    <m:r>
                      <a:rPr kumimoji="1" lang="en-US" sz="2800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kumimoji="1" lang="en-US" sz="2800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kumimoji="1"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1"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kumimoji="1"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sup>
                    </m:sSup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sz="2800" i="0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mod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kumimoji="1" lang="en-US" sz="2800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35782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981200"/>
                <a:ext cx="3810000" cy="4114800"/>
              </a:xfrm>
              <a:prstGeom prst="rect">
                <a:avLst/>
              </a:prstGeom>
              <a:blipFill rotWithShape="1">
                <a:blip r:embed="rId2"/>
                <a:stretch>
                  <a:fillRect l="-2880" t="-14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7829" name="Rectangle 5"/>
              <p:cNvSpPr>
                <a:spLocks noChangeArrowheads="1"/>
              </p:cNvSpPr>
              <p:nvPr/>
            </p:nvSpPr>
            <p:spPr bwMode="auto">
              <a:xfrm>
                <a:off x="4648200" y="1981200"/>
                <a:ext cx="3810000" cy="411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 marL="342900" indent="-342900" algn="ctr" eaLnBrk="1" hangingPunct="1">
                  <a:spcBef>
                    <a:spcPct val="20000"/>
                  </a:spcBef>
                </a:pPr>
                <a:r>
                  <a:rPr kumimoji="1" lang="en-US" sz="2800" u="sng" dirty="0">
                    <a:solidFill>
                      <a:schemeClr val="accent2"/>
                    </a:solidFill>
                  </a:rPr>
                  <a:t>Bob</a:t>
                </a:r>
              </a:p>
              <a:p>
                <a:pPr marL="342900" indent="-342900" eaLnBrk="1" hangingPunct="1">
                  <a:spcBef>
                    <a:spcPct val="20000"/>
                  </a:spcBef>
                  <a:buFontTx/>
                  <a:buChar char="•"/>
                </a:pPr>
                <a:r>
                  <a:rPr kumimoji="1" lang="en-US" sz="2800" dirty="0"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kumimoji="1" lang="en-US" sz="2800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kumimoji="1" lang="en-US" sz="2800" baseline="-25000" dirty="0">
                    <a:sym typeface="Symbol" pitchFamily="18" charset="2"/>
                  </a:rPr>
                  <a:t> </a:t>
                </a:r>
                <a:r>
                  <a:rPr kumimoji="1" lang="en-US" sz="2800" dirty="0">
                    <a:sym typeface="Symbol" pitchFamily="18" charset="2"/>
                  </a:rPr>
                  <a:t>and send </a:t>
                </a:r>
                <a14:m>
                  <m:oMath xmlns:m="http://schemas.openxmlformats.org/officeDocument/2006/math">
                    <m:r>
                      <a:rPr kumimoji="1" lang="en-US" sz="2800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𝐵</m:t>
                    </m:r>
                    <m:r>
                      <a:rPr kumimoji="1" lang="en-US" sz="2800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kumimoji="1"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1"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𝑔</m:t>
                        </m:r>
                      </m:e>
                      <m:sup>
                        <m:r>
                          <a:rPr kumimoji="1"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sup>
                    </m:sSup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sz="2800" i="0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mod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kumimoji="1" lang="en-US" sz="2800" dirty="0">
                    <a:sym typeface="Symbol" pitchFamily="18" charset="2"/>
                  </a:rPr>
                  <a:t>.</a:t>
                </a:r>
              </a:p>
              <a:p>
                <a:pPr marL="342900" indent="-342900" eaLnBrk="1" hangingPunct="1">
                  <a:spcBef>
                    <a:spcPct val="20000"/>
                  </a:spcBef>
                  <a:buFontTx/>
                  <a:buChar char="•"/>
                </a:pPr>
                <a:r>
                  <a:rPr kumimoji="1" lang="en-US" sz="2800" dirty="0">
                    <a:sym typeface="Symbol" pitchFamily="18" charset="2"/>
                  </a:rPr>
                  <a:t>Compute the key       </a:t>
                </a:r>
                <a14:m>
                  <m:oMath xmlns:m="http://schemas.openxmlformats.org/officeDocument/2006/math">
                    <m:r>
                      <a:rPr kumimoji="1" lang="en-US" sz="2800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kumimoji="1" lang="en-US" sz="2800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kumimoji="1"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1"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kumimoji="1"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sup>
                    </m:sSup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sz="2800" i="0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mod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kumimoji="1" lang="en-US" sz="2800" dirty="0">
                    <a:sym typeface="Symbol" pitchFamily="18" charset="2"/>
                  </a:rPr>
                  <a:t>.</a:t>
                </a:r>
              </a:p>
              <a:p>
                <a:pPr marL="342900" indent="-342900" eaLnBrk="1" hangingPunct="1">
                  <a:spcBef>
                    <a:spcPct val="20000"/>
                  </a:spcBef>
                  <a:buFontTx/>
                  <a:buChar char="•"/>
                </a:pPr>
                <a:endParaRPr kumimoji="1" lang="en-US" sz="28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5782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1981200"/>
                <a:ext cx="3810000" cy="4114800"/>
              </a:xfrm>
              <a:prstGeom prst="rect">
                <a:avLst/>
              </a:prstGeom>
              <a:blipFill rotWithShape="1">
                <a:blip r:embed="rId3"/>
                <a:stretch>
                  <a:fillRect l="-2880" t="-14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7830" name="Text Box 6"/>
              <p:cNvSpPr txBox="1">
                <a:spLocks noChangeArrowheads="1"/>
              </p:cNvSpPr>
              <p:nvPr/>
            </p:nvSpPr>
            <p:spPr bwMode="auto">
              <a:xfrm>
                <a:off x="1905000" y="5334000"/>
                <a:ext cx="5377433" cy="6562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US" i="1" dirty="0">
                          <a:solidFill>
                            <a:srgbClr val="FFFF00"/>
                          </a:solidFill>
                          <a:latin typeface="Cambria Math"/>
                        </a:rPr>
                        <m:t> = 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𝑏𝑎</m:t>
                          </m:r>
                        </m:sup>
                      </m:sSup>
                      <m:r>
                        <a:rPr lang="en-US" i="1" dirty="0">
                          <a:solidFill>
                            <a:srgbClr val="FFFF00"/>
                          </a:solidFill>
                          <a:latin typeface="Cambria Math"/>
                        </a:rPr>
                        <m:t> = 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𝑎𝑏</m:t>
                          </m:r>
                        </m:sup>
                      </m:sSup>
                      <m:r>
                        <a:rPr lang="en-US" i="1" dirty="0">
                          <a:solidFill>
                            <a:srgbClr val="FFFF00"/>
                          </a:solidFill>
                          <a:latin typeface="Cambria Math"/>
                        </a:rPr>
                        <m:t> = 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aseline="20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5783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334000"/>
                <a:ext cx="5377433" cy="6562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156</a:t>
            </a:fld>
            <a:endParaRPr lang="en-US"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ElGamal Encryption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A4C7-8481-4446-8297-87E7D4340FE5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157</a:t>
            </a:fld>
            <a:endParaRPr lang="en-US" dirty="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ElGamal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885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Alice selects a large random private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computes an associated public key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35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A4C7-8481-4446-8297-87E7D4340FE5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5654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ElGamal Encryption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5885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Alice selects a large random private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computes an associated public key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To send a 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to Alice, Bob selects a random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and computes the pair 	                                           		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 = (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 dirty="0" err="1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35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2222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A4C7-8481-4446-8297-87E7D4340FE5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53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Interactive Proofs</a:t>
            </a:r>
          </a:p>
        </p:txBody>
      </p:sp>
      <p:sp>
        <p:nvSpPr>
          <p:cNvPr id="1245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4000" dirty="0"/>
          </a:p>
          <a:p>
            <a:pPr>
              <a:buFontTx/>
              <a:buNone/>
            </a:pPr>
            <a:r>
              <a:rPr lang="en-US" sz="3200" dirty="0"/>
              <a:t>We engage in a dialogue at the conclusion of which you are convinced that my claim is true.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E156-1F69-4CDE-BC15-1F67D30AA73D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ElGamal Encryption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5885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Alice selects a large random private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computes an associated public key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To send a 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to Alice, Bob selects a random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and computes the pair 	                                             		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 = (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 dirty="0" err="1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To decrypt, Alice computes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 dirty="0" err="1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𝑟𝑎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35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2222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A4C7-8481-4446-8297-87E7D4340FE5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8475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03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ElGamal Re-Encryption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20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 public key and the pair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(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) = (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i="1" dirty="0" err="1">
                          <a:solidFill>
                            <a:srgbClr val="00B050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>
                          <a:solidFill>
                            <a:srgbClr val="00B050"/>
                          </a:solidFill>
                          <a:latin typeface="Cambria Math"/>
                        </a:rPr>
                        <m:t>mod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i="1" baseline="30000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>
                          <a:solidFill>
                            <a:srgbClr val="00B050"/>
                          </a:solidFill>
                          <a:latin typeface="Cambria Math"/>
                        </a:rPr>
                        <m:t>mod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   is an encryption of 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, then for any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, the pair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i="1" dirty="0" err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i="1" dirty="0" err="1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i="1" dirty="0" err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) = (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i="1" dirty="0" err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mod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i="1" baseline="3000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mod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>
                    <a:solidFill>
                      <a:srgbClr val="66FF66"/>
                    </a:solidFill>
                  </a:rPr>
                  <a:t>   </a:t>
                </a:r>
                <a:r>
                  <a:rPr lang="en-US" dirty="0"/>
                  <a:t>is an encryption of the same 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, for any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452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C546-852E-4FB0-8860-98F66B70CC98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161</a:t>
            </a:fld>
            <a:endParaRPr lang="en-US" dirty="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ElGamal Encryption</a:t>
            </a:r>
          </a:p>
        </p:txBody>
      </p:sp>
      <p:sp>
        <p:nvSpPr>
          <p:cNvPr id="135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0212-558C-4B7F-925F-1FB4FFC210F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162</a:t>
            </a:fld>
            <a:endParaRPr lang="en-US" dirty="0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ElGamal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987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/>
                  <a:t>Each recipient selects a large random private key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and computes an associated public key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35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0212-558C-4B7F-925F-1FB4FFC210F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8538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ElGamal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987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/>
                  <a:t>Each recipient selects a large random private key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and computes an associated public key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The group key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p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  <a:endParaRPr lang="en-US" sz="2400" baseline="300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5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0212-558C-4B7F-925F-1FB4FFC210F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5594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ElGamal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987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/>
                  <a:t>Each recipient selects a large random private key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and computes an associated public key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The group key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p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  <a:endParaRPr lang="en-US" sz="2400" baseline="30000" dirty="0"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To send a message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to the group, Bob selects a random value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/>
                  <a:t> and computes the pair 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 = (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2800" i="1" dirty="0" err="1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2800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35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0212-558C-4B7F-925F-1FB4FFC210F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5070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ElGamal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987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/>
                  <a:t>Each recipient selects a large random private key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and computes an associated public key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The group key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p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  <a:endParaRPr lang="en-US" sz="2400" baseline="30000" dirty="0"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To send a message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to the group, Bob selects a random value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/>
                  <a:t> and computes the pair 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 = (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2800" i="1" dirty="0" err="1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2800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To decrypt, each group member computes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  The message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/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35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222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0212-558C-4B7F-925F-1FB4FFC210F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6837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Encryption (ElGamal)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AE8-D0EE-4C9F-8D38-4572CAF1CF6A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167</a:t>
            </a:fld>
            <a:endParaRPr lang="en-US" dirty="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Encryption (ElGamal)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089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recipient selects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large random secret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forms the polynomial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6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AE8-D0EE-4C9F-8D38-4572CAF1CF6A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0190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Encryption (ElGamal)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089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recipient selects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large random secret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forms the polynomial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Each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is then verifiably shared with the other recipients by distributing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36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AE8-D0EE-4C9F-8D38-4572CAF1CF6A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74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Isomorphism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A0EB-BF64-4ADF-B261-5C700B4AD52E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528836" name="Oval 4"/>
          <p:cNvSpPr>
            <a:spLocks noChangeArrowheads="1"/>
          </p:cNvSpPr>
          <p:nvPr/>
        </p:nvSpPr>
        <p:spPr bwMode="auto">
          <a:xfrm>
            <a:off x="1524000" y="24384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8837" name="Oval 5"/>
          <p:cNvSpPr>
            <a:spLocks noChangeArrowheads="1"/>
          </p:cNvSpPr>
          <p:nvPr/>
        </p:nvSpPr>
        <p:spPr bwMode="auto">
          <a:xfrm>
            <a:off x="1676400" y="35052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8838" name="Oval 6"/>
          <p:cNvSpPr>
            <a:spLocks noChangeArrowheads="1"/>
          </p:cNvSpPr>
          <p:nvPr/>
        </p:nvSpPr>
        <p:spPr bwMode="auto">
          <a:xfrm>
            <a:off x="2590800" y="2590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8839" name="Oval 7"/>
          <p:cNvSpPr>
            <a:spLocks noChangeArrowheads="1"/>
          </p:cNvSpPr>
          <p:nvPr/>
        </p:nvSpPr>
        <p:spPr bwMode="auto">
          <a:xfrm>
            <a:off x="2667000" y="3733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8840" name="Oval 8"/>
          <p:cNvSpPr>
            <a:spLocks noChangeArrowheads="1"/>
          </p:cNvSpPr>
          <p:nvPr/>
        </p:nvSpPr>
        <p:spPr bwMode="auto">
          <a:xfrm>
            <a:off x="1066800" y="30480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8841" name="Oval 9"/>
          <p:cNvSpPr>
            <a:spLocks noChangeArrowheads="1"/>
          </p:cNvSpPr>
          <p:nvPr/>
        </p:nvSpPr>
        <p:spPr bwMode="auto">
          <a:xfrm>
            <a:off x="6553200" y="2590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8842" name="Oval 10"/>
          <p:cNvSpPr>
            <a:spLocks noChangeArrowheads="1"/>
          </p:cNvSpPr>
          <p:nvPr/>
        </p:nvSpPr>
        <p:spPr bwMode="auto">
          <a:xfrm>
            <a:off x="6324600" y="3733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8843" name="Oval 11"/>
          <p:cNvSpPr>
            <a:spLocks noChangeArrowheads="1"/>
          </p:cNvSpPr>
          <p:nvPr/>
        </p:nvSpPr>
        <p:spPr bwMode="auto">
          <a:xfrm>
            <a:off x="5715000" y="42672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8844" name="Oval 12"/>
          <p:cNvSpPr>
            <a:spLocks noChangeArrowheads="1"/>
          </p:cNvSpPr>
          <p:nvPr/>
        </p:nvSpPr>
        <p:spPr bwMode="auto">
          <a:xfrm>
            <a:off x="6858000" y="3733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8845" name="Oval 13"/>
          <p:cNvSpPr>
            <a:spLocks noChangeArrowheads="1"/>
          </p:cNvSpPr>
          <p:nvPr/>
        </p:nvSpPr>
        <p:spPr bwMode="auto">
          <a:xfrm>
            <a:off x="7620000" y="42672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8846" name="Line 14"/>
          <p:cNvSpPr>
            <a:spLocks noChangeShapeType="1"/>
          </p:cNvSpPr>
          <p:nvPr/>
        </p:nvSpPr>
        <p:spPr bwMode="auto">
          <a:xfrm flipV="1">
            <a:off x="1371600" y="2819400"/>
            <a:ext cx="2286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8847" name="Line 15"/>
          <p:cNvSpPr>
            <a:spLocks noChangeShapeType="1"/>
          </p:cNvSpPr>
          <p:nvPr/>
        </p:nvSpPr>
        <p:spPr bwMode="auto">
          <a:xfrm>
            <a:off x="1752600" y="2819400"/>
            <a:ext cx="76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8848" name="Line 16"/>
          <p:cNvSpPr>
            <a:spLocks noChangeShapeType="1"/>
          </p:cNvSpPr>
          <p:nvPr/>
        </p:nvSpPr>
        <p:spPr bwMode="auto">
          <a:xfrm>
            <a:off x="1371600" y="3352800"/>
            <a:ext cx="304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8849" name="Line 17"/>
          <p:cNvSpPr>
            <a:spLocks noChangeShapeType="1"/>
          </p:cNvSpPr>
          <p:nvPr/>
        </p:nvSpPr>
        <p:spPr bwMode="auto">
          <a:xfrm>
            <a:off x="1905000" y="2667000"/>
            <a:ext cx="6858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8850" name="Line 18"/>
          <p:cNvSpPr>
            <a:spLocks noChangeShapeType="1"/>
          </p:cNvSpPr>
          <p:nvPr/>
        </p:nvSpPr>
        <p:spPr bwMode="auto">
          <a:xfrm>
            <a:off x="2057400" y="3733800"/>
            <a:ext cx="6096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8851" name="Line 19"/>
          <p:cNvSpPr>
            <a:spLocks noChangeShapeType="1"/>
          </p:cNvSpPr>
          <p:nvPr/>
        </p:nvSpPr>
        <p:spPr bwMode="auto">
          <a:xfrm>
            <a:off x="2819400" y="2971800"/>
            <a:ext cx="762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8853" name="Line 21"/>
          <p:cNvSpPr>
            <a:spLocks noChangeShapeType="1"/>
          </p:cNvSpPr>
          <p:nvPr/>
        </p:nvSpPr>
        <p:spPr bwMode="auto">
          <a:xfrm flipV="1">
            <a:off x="5943600" y="2895600"/>
            <a:ext cx="685800" cy="137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8854" name="Line 22"/>
          <p:cNvSpPr>
            <a:spLocks noChangeShapeType="1"/>
          </p:cNvSpPr>
          <p:nvPr/>
        </p:nvSpPr>
        <p:spPr bwMode="auto">
          <a:xfrm>
            <a:off x="6858000" y="2895600"/>
            <a:ext cx="838200" cy="137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8855" name="Line 23"/>
          <p:cNvSpPr>
            <a:spLocks noChangeShapeType="1"/>
          </p:cNvSpPr>
          <p:nvPr/>
        </p:nvSpPr>
        <p:spPr bwMode="auto">
          <a:xfrm>
            <a:off x="6096000" y="4495800"/>
            <a:ext cx="1524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8856" name="Line 24"/>
          <p:cNvSpPr>
            <a:spLocks noChangeShapeType="1"/>
          </p:cNvSpPr>
          <p:nvPr/>
        </p:nvSpPr>
        <p:spPr bwMode="auto">
          <a:xfrm flipV="1">
            <a:off x="6019800" y="4038600"/>
            <a:ext cx="304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8857" name="Line 25"/>
          <p:cNvSpPr>
            <a:spLocks noChangeShapeType="1"/>
          </p:cNvSpPr>
          <p:nvPr/>
        </p:nvSpPr>
        <p:spPr bwMode="auto">
          <a:xfrm>
            <a:off x="7239000" y="4038600"/>
            <a:ext cx="3810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8858" name="Line 26"/>
          <p:cNvSpPr>
            <a:spLocks noChangeShapeType="1"/>
          </p:cNvSpPr>
          <p:nvPr/>
        </p:nvSpPr>
        <p:spPr bwMode="auto">
          <a:xfrm>
            <a:off x="6705600" y="3962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Encryption (ElGamal)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089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recipient selects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large random secret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forms the polynomial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Each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is then verifiably shared with the other recipients by distributing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joint (threshold) public key is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,0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i="1" dirty="0"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6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AE8-D0EE-4C9F-8D38-4572CAF1CF6A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3868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Encryption (ElGamal)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089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recipient selects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large random secret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forms the polynomial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Each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is then verifiably shared with the other recipients by distributing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joint (threshold) public key is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,0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i="1" dirty="0">
                    <a:cs typeface="Times New Roman" pitchFamily="18" charset="0"/>
                  </a:rPr>
                  <a:t>.</a:t>
                </a:r>
              </a:p>
              <a:p>
                <a:r>
                  <a:rPr lang="en-US" dirty="0">
                    <a:cs typeface="Times New Roman" pitchFamily="18" charset="0"/>
                  </a:rPr>
                  <a:t>Any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recipients can form the secret key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,0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to decrypt.</a:t>
                </a:r>
              </a:p>
            </p:txBody>
          </p:sp>
        </mc:Choice>
        <mc:Fallback xmlns="">
          <p:sp>
            <p:nvSpPr>
              <p:cNvPr id="136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AE8-D0EE-4C9F-8D38-4572CAF1CF6A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1117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/>
              <a:t>Application:  Verifiable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007-51B5-4E4D-9637-579C08C8B834}" type="datetime4">
              <a:rPr lang="en-US" smtClean="0"/>
              <a:t>November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4597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7200" dirty="0"/>
              <a:t>Verifiable Elections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007-51B5-4E4D-9637-579C08C8B834}" type="datetime4">
              <a:rPr lang="en-US" smtClean="0"/>
              <a:t>November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2942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{C67EC6B7-3F37-4D1A-92D5-A1E96ADEFE2E}Pictur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69218" y="1880028"/>
            <a:ext cx="2593857" cy="38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5109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0cf1bdd03f0ba3d6ea1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73039" y="3948277"/>
            <a:ext cx="2571751" cy="1708785"/>
          </a:xfrm>
          <a:prstGeom prst="rect">
            <a:avLst/>
          </a:prstGeom>
        </p:spPr>
      </p:pic>
      <p:pic>
        <p:nvPicPr>
          <p:cNvPr id="5" name="Picture 4" descr="7_28_062909_iranrecount_20090630084601_640_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6667" y="2442034"/>
            <a:ext cx="3086100" cy="2400300"/>
          </a:xfrm>
          <a:prstGeom prst="rect">
            <a:avLst/>
          </a:prstGeom>
        </p:spPr>
      </p:pic>
      <p:pic>
        <p:nvPicPr>
          <p:cNvPr id="6" name="Picture 5" descr="iran_mousavi_vot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1093" y="1962589"/>
            <a:ext cx="2286000" cy="1525905"/>
          </a:xfrm>
          <a:prstGeom prst="rect">
            <a:avLst/>
          </a:prstGeom>
        </p:spPr>
      </p:pic>
      <p:pic>
        <p:nvPicPr>
          <p:cNvPr id="7" name="Picture 6" descr="iran_mousavi_vote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159" y="2483787"/>
            <a:ext cx="208788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327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an005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114897" y="3278023"/>
            <a:ext cx="3571875" cy="2386013"/>
          </a:xfrm>
          <a:prstGeom prst="rect">
            <a:avLst/>
          </a:prstGeom>
        </p:spPr>
      </p:pic>
      <p:pic>
        <p:nvPicPr>
          <p:cNvPr id="6" name="Picture 5" descr="where-is-my-vo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289" y="2740336"/>
            <a:ext cx="4036219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4862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an-Protester-Where-Is-My-Vot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2889" y="1858023"/>
            <a:ext cx="5076825" cy="3810000"/>
          </a:xfrm>
          <a:prstGeom prst="rect">
            <a:avLst/>
          </a:prstGeom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5960" y="2864166"/>
            <a:ext cx="3048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5596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an-vote-campaign-waterloo-bridge-london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01980" y="2708790"/>
            <a:ext cx="3810000" cy="2857500"/>
          </a:xfrm>
          <a:prstGeom prst="rect">
            <a:avLst/>
          </a:prstGeom>
        </p:spPr>
      </p:pic>
      <p:pic>
        <p:nvPicPr>
          <p:cNvPr id="6" name="Picture 5" descr="iran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7280" y="1990317"/>
            <a:ext cx="3810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31985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an_2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52451" y="1911548"/>
            <a:ext cx="3810000" cy="3810000"/>
          </a:xfrm>
          <a:prstGeom prst="rect">
            <a:avLst/>
          </a:prstGeom>
        </p:spPr>
      </p:pic>
      <p:pic>
        <p:nvPicPr>
          <p:cNvPr id="5" name="Picture 4" descr="where_is_my_vote_iran_election_magnet-p147763560060734510tmn8_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8711" y="1696719"/>
            <a:ext cx="4000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4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Isomorphism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66EA-2BD7-4127-8E14-9D625BE2BAE6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529859" name="Oval 3"/>
          <p:cNvSpPr>
            <a:spLocks noChangeArrowheads="1"/>
          </p:cNvSpPr>
          <p:nvPr/>
        </p:nvSpPr>
        <p:spPr bwMode="auto">
          <a:xfrm>
            <a:off x="1524000" y="24384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+mj-lt"/>
              </a:rPr>
              <a:t>B</a:t>
            </a:r>
          </a:p>
        </p:txBody>
      </p:sp>
      <p:sp>
        <p:nvSpPr>
          <p:cNvPr id="1529860" name="Oval 4"/>
          <p:cNvSpPr>
            <a:spLocks noChangeArrowheads="1"/>
          </p:cNvSpPr>
          <p:nvPr/>
        </p:nvSpPr>
        <p:spPr bwMode="auto">
          <a:xfrm>
            <a:off x="1676400" y="35052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+mj-lt"/>
              </a:rPr>
              <a:t>E</a:t>
            </a:r>
          </a:p>
        </p:txBody>
      </p:sp>
      <p:sp>
        <p:nvSpPr>
          <p:cNvPr id="1529861" name="Oval 5"/>
          <p:cNvSpPr>
            <a:spLocks noChangeArrowheads="1"/>
          </p:cNvSpPr>
          <p:nvPr/>
        </p:nvSpPr>
        <p:spPr bwMode="auto">
          <a:xfrm>
            <a:off x="2590800" y="2590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+mj-lt"/>
              </a:rPr>
              <a:t>C</a:t>
            </a:r>
          </a:p>
        </p:txBody>
      </p:sp>
      <p:sp>
        <p:nvSpPr>
          <p:cNvPr id="1529862" name="Oval 6"/>
          <p:cNvSpPr>
            <a:spLocks noChangeArrowheads="1"/>
          </p:cNvSpPr>
          <p:nvPr/>
        </p:nvSpPr>
        <p:spPr bwMode="auto">
          <a:xfrm>
            <a:off x="2667000" y="3733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+mj-lt"/>
              </a:rPr>
              <a:t>D</a:t>
            </a:r>
          </a:p>
        </p:txBody>
      </p:sp>
      <p:sp>
        <p:nvSpPr>
          <p:cNvPr id="1529863" name="Oval 7"/>
          <p:cNvSpPr>
            <a:spLocks noChangeArrowheads="1"/>
          </p:cNvSpPr>
          <p:nvPr/>
        </p:nvSpPr>
        <p:spPr bwMode="auto">
          <a:xfrm>
            <a:off x="1066800" y="30480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+mj-lt"/>
              </a:rPr>
              <a:t>A</a:t>
            </a:r>
          </a:p>
        </p:txBody>
      </p:sp>
      <p:sp>
        <p:nvSpPr>
          <p:cNvPr id="1529864" name="Oval 8"/>
          <p:cNvSpPr>
            <a:spLocks noChangeArrowheads="1"/>
          </p:cNvSpPr>
          <p:nvPr/>
        </p:nvSpPr>
        <p:spPr bwMode="auto">
          <a:xfrm>
            <a:off x="6553200" y="2590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9865" name="Oval 9"/>
          <p:cNvSpPr>
            <a:spLocks noChangeArrowheads="1"/>
          </p:cNvSpPr>
          <p:nvPr/>
        </p:nvSpPr>
        <p:spPr bwMode="auto">
          <a:xfrm>
            <a:off x="6324600" y="3733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9866" name="Oval 10"/>
          <p:cNvSpPr>
            <a:spLocks noChangeArrowheads="1"/>
          </p:cNvSpPr>
          <p:nvPr/>
        </p:nvSpPr>
        <p:spPr bwMode="auto">
          <a:xfrm>
            <a:off x="5715000" y="42672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9867" name="Oval 11"/>
          <p:cNvSpPr>
            <a:spLocks noChangeArrowheads="1"/>
          </p:cNvSpPr>
          <p:nvPr/>
        </p:nvSpPr>
        <p:spPr bwMode="auto">
          <a:xfrm>
            <a:off x="6858000" y="3733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9868" name="Oval 12"/>
          <p:cNvSpPr>
            <a:spLocks noChangeArrowheads="1"/>
          </p:cNvSpPr>
          <p:nvPr/>
        </p:nvSpPr>
        <p:spPr bwMode="auto">
          <a:xfrm>
            <a:off x="7620000" y="42672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9869" name="Line 13"/>
          <p:cNvSpPr>
            <a:spLocks noChangeShapeType="1"/>
          </p:cNvSpPr>
          <p:nvPr/>
        </p:nvSpPr>
        <p:spPr bwMode="auto">
          <a:xfrm flipV="1">
            <a:off x="1371600" y="2819400"/>
            <a:ext cx="2286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870" name="Line 14"/>
          <p:cNvSpPr>
            <a:spLocks noChangeShapeType="1"/>
          </p:cNvSpPr>
          <p:nvPr/>
        </p:nvSpPr>
        <p:spPr bwMode="auto">
          <a:xfrm>
            <a:off x="1752600" y="2819400"/>
            <a:ext cx="76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871" name="Line 15"/>
          <p:cNvSpPr>
            <a:spLocks noChangeShapeType="1"/>
          </p:cNvSpPr>
          <p:nvPr/>
        </p:nvSpPr>
        <p:spPr bwMode="auto">
          <a:xfrm>
            <a:off x="1371600" y="3352800"/>
            <a:ext cx="304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29872" name="Line 16"/>
          <p:cNvSpPr>
            <a:spLocks noChangeShapeType="1"/>
          </p:cNvSpPr>
          <p:nvPr/>
        </p:nvSpPr>
        <p:spPr bwMode="auto">
          <a:xfrm>
            <a:off x="1905000" y="2667000"/>
            <a:ext cx="6858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873" name="Line 17"/>
          <p:cNvSpPr>
            <a:spLocks noChangeShapeType="1"/>
          </p:cNvSpPr>
          <p:nvPr/>
        </p:nvSpPr>
        <p:spPr bwMode="auto">
          <a:xfrm>
            <a:off x="2057400" y="3733800"/>
            <a:ext cx="6096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29874" name="Line 18"/>
          <p:cNvSpPr>
            <a:spLocks noChangeShapeType="1"/>
          </p:cNvSpPr>
          <p:nvPr/>
        </p:nvSpPr>
        <p:spPr bwMode="auto">
          <a:xfrm>
            <a:off x="2819400" y="2971800"/>
            <a:ext cx="762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875" name="Line 19"/>
          <p:cNvSpPr>
            <a:spLocks noChangeShapeType="1"/>
          </p:cNvSpPr>
          <p:nvPr/>
        </p:nvSpPr>
        <p:spPr bwMode="auto">
          <a:xfrm flipV="1">
            <a:off x="5943600" y="2895600"/>
            <a:ext cx="685800" cy="137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876" name="Line 20"/>
          <p:cNvSpPr>
            <a:spLocks noChangeShapeType="1"/>
          </p:cNvSpPr>
          <p:nvPr/>
        </p:nvSpPr>
        <p:spPr bwMode="auto">
          <a:xfrm>
            <a:off x="6858000" y="2895600"/>
            <a:ext cx="838200" cy="137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877" name="Line 21"/>
          <p:cNvSpPr>
            <a:spLocks noChangeShapeType="1"/>
          </p:cNvSpPr>
          <p:nvPr/>
        </p:nvSpPr>
        <p:spPr bwMode="auto">
          <a:xfrm>
            <a:off x="6096000" y="4495800"/>
            <a:ext cx="1524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878" name="Line 22"/>
          <p:cNvSpPr>
            <a:spLocks noChangeShapeType="1"/>
          </p:cNvSpPr>
          <p:nvPr/>
        </p:nvSpPr>
        <p:spPr bwMode="auto">
          <a:xfrm flipV="1">
            <a:off x="6019800" y="4038600"/>
            <a:ext cx="304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879" name="Line 23"/>
          <p:cNvSpPr>
            <a:spLocks noChangeShapeType="1"/>
          </p:cNvSpPr>
          <p:nvPr/>
        </p:nvSpPr>
        <p:spPr bwMode="auto">
          <a:xfrm>
            <a:off x="7239000" y="4038600"/>
            <a:ext cx="3810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880" name="Line 24"/>
          <p:cNvSpPr>
            <a:spLocks noChangeShapeType="1"/>
          </p:cNvSpPr>
          <p:nvPr/>
        </p:nvSpPr>
        <p:spPr bwMode="auto">
          <a:xfrm>
            <a:off x="6705600" y="3962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566_89085698724_87253373724_1943520_687784_n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96965" y="1914525"/>
            <a:ext cx="1905000" cy="3810000"/>
          </a:xfrm>
          <a:prstGeom prst="rect">
            <a:avLst/>
          </a:prstGeom>
        </p:spPr>
      </p:pic>
      <p:pic>
        <p:nvPicPr>
          <p:cNvPr id="5" name="Picture 4" descr="where_is_my_vo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466" y="1914525"/>
            <a:ext cx="407035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8146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Traditional Voting Methods</a:t>
            </a:r>
          </a:p>
        </p:txBody>
      </p:sp>
    </p:spTree>
    <p:extLst>
      <p:ext uri="{BB962C8B-B14F-4D97-AF65-F5344CB8AC3E}">
        <p14:creationId xmlns:p14="http://schemas.microsoft.com/office/powerpoint/2010/main" val="2940939379"/>
      </p:ext>
    </p:extLst>
  </p:cSld>
  <p:clrMapOvr>
    <a:masterClrMapping/>
  </p:clrMapOvr>
  <p:transition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Traditional Voting Methods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j-lt"/>
              </a:rPr>
              <a:t>Hand-Counted Paper</a:t>
            </a:r>
          </a:p>
        </p:txBody>
      </p:sp>
      <p:pic>
        <p:nvPicPr>
          <p:cNvPr id="23555" name="Picture 5" descr="463px-Plurality_bal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750" y="2547937"/>
            <a:ext cx="2205039" cy="285273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1322442"/>
      </p:ext>
    </p:extLst>
  </p:cSld>
  <p:clrMapOvr>
    <a:masterClrMapping/>
  </p:clrMapOvr>
  <p:transition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Traditional Voting Methods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r>
              <a:rPr lang="en-US" dirty="0">
                <a:latin typeface="+mj-lt"/>
              </a:rPr>
              <a:t>Hand-Counted Paper</a:t>
            </a:r>
          </a:p>
          <a:p>
            <a:r>
              <a:rPr lang="en-US" dirty="0">
                <a:solidFill>
                  <a:schemeClr val="accent2"/>
                </a:solidFill>
                <a:latin typeface="+mj-lt"/>
              </a:rPr>
              <a:t>Punch Cards</a:t>
            </a:r>
          </a:p>
        </p:txBody>
      </p:sp>
      <p:pic>
        <p:nvPicPr>
          <p:cNvPr id="24579" name="Picture 6" descr="elec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450" y="2721771"/>
            <a:ext cx="2952751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348528"/>
      </p:ext>
    </p:extLst>
  </p:cSld>
  <p:clrMapOvr>
    <a:masterClrMapping/>
  </p:clrMapOvr>
  <p:transition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Traditional Voting Methods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r>
              <a:rPr lang="en-US" dirty="0">
                <a:latin typeface="+mj-lt"/>
              </a:rPr>
              <a:t>Hand-Counted Paper</a:t>
            </a:r>
          </a:p>
          <a:p>
            <a:r>
              <a:rPr lang="en-US" dirty="0">
                <a:latin typeface="+mj-lt"/>
              </a:rPr>
              <a:t>Punch Cards</a:t>
            </a:r>
          </a:p>
          <a:p>
            <a:r>
              <a:rPr lang="en-US" dirty="0">
                <a:solidFill>
                  <a:schemeClr val="accent2"/>
                </a:solidFill>
                <a:latin typeface="+mj-lt"/>
              </a:rPr>
              <a:t>Lever Machines</a:t>
            </a:r>
          </a:p>
        </p:txBody>
      </p:sp>
      <p:pic>
        <p:nvPicPr>
          <p:cNvPr id="25603" name="Picture 5" descr="voting_machin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051" y="2218136"/>
            <a:ext cx="2667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8879946"/>
      </p:ext>
    </p:extLst>
  </p:cSld>
  <p:clrMapOvr>
    <a:masterClrMapping/>
  </p:clrMapOvr>
  <p:transition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Traditional Voting Methods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r>
              <a:rPr lang="en-US" dirty="0">
                <a:latin typeface="+mj-lt"/>
              </a:rPr>
              <a:t>Hand-Counted Paper</a:t>
            </a:r>
          </a:p>
          <a:p>
            <a:r>
              <a:rPr lang="en-US" dirty="0">
                <a:latin typeface="+mj-lt"/>
              </a:rPr>
              <a:t>Punch Cards</a:t>
            </a:r>
          </a:p>
          <a:p>
            <a:r>
              <a:rPr lang="en-US" dirty="0">
                <a:latin typeface="+mj-lt"/>
              </a:rPr>
              <a:t>Lever Machines</a:t>
            </a:r>
          </a:p>
          <a:p>
            <a:r>
              <a:rPr lang="en-US" dirty="0">
                <a:solidFill>
                  <a:schemeClr val="accent2"/>
                </a:solidFill>
                <a:latin typeface="+mj-lt"/>
              </a:rPr>
              <a:t>Optical Scan Ballots</a:t>
            </a:r>
          </a:p>
        </p:txBody>
      </p:sp>
      <p:pic>
        <p:nvPicPr>
          <p:cNvPr id="26627" name="Picture 5" descr="bal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924" y="2197896"/>
            <a:ext cx="4452939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7084433"/>
      </p:ext>
    </p:extLst>
  </p:cSld>
  <p:clrMapOvr>
    <a:masterClrMapping/>
  </p:clrMapOvr>
  <p:transition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Traditional Voting Methods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r>
              <a:rPr lang="en-US" dirty="0">
                <a:latin typeface="+mj-lt"/>
              </a:rPr>
              <a:t>Hand-Counted Paper</a:t>
            </a:r>
          </a:p>
          <a:p>
            <a:r>
              <a:rPr lang="en-US" dirty="0">
                <a:latin typeface="+mj-lt"/>
              </a:rPr>
              <a:t>Punch Cards</a:t>
            </a:r>
          </a:p>
          <a:p>
            <a:r>
              <a:rPr lang="en-US" dirty="0">
                <a:latin typeface="+mj-lt"/>
              </a:rPr>
              <a:t>Lever Machines</a:t>
            </a:r>
          </a:p>
          <a:p>
            <a:r>
              <a:rPr lang="en-US" dirty="0">
                <a:latin typeface="+mj-lt"/>
              </a:rPr>
              <a:t>Optical Scan Ballots</a:t>
            </a:r>
          </a:p>
          <a:p>
            <a:r>
              <a:rPr lang="en-US" dirty="0">
                <a:solidFill>
                  <a:schemeClr val="accent2"/>
                </a:solidFill>
                <a:latin typeface="+mj-lt"/>
              </a:rPr>
              <a:t>Electronic Voting Machines</a:t>
            </a:r>
          </a:p>
        </p:txBody>
      </p:sp>
      <p:pic>
        <p:nvPicPr>
          <p:cNvPr id="107522" name="Picture 2" descr="E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615564"/>
            <a:ext cx="43434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1246522"/>
      </p:ext>
    </p:extLst>
  </p:cSld>
  <p:clrMapOvr>
    <a:masterClrMapping/>
  </p:clrMapOvr>
  <p:transition/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Traditional Voting Methods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r>
              <a:rPr lang="en-US" dirty="0">
                <a:latin typeface="+mj-lt"/>
              </a:rPr>
              <a:t>Hand-Counted Paper</a:t>
            </a:r>
          </a:p>
          <a:p>
            <a:r>
              <a:rPr lang="en-US" dirty="0">
                <a:latin typeface="+mj-lt"/>
              </a:rPr>
              <a:t>Punch Cards</a:t>
            </a:r>
          </a:p>
          <a:p>
            <a:r>
              <a:rPr lang="en-US" dirty="0">
                <a:latin typeface="+mj-lt"/>
              </a:rPr>
              <a:t>Lever Machines</a:t>
            </a:r>
          </a:p>
          <a:p>
            <a:r>
              <a:rPr lang="en-US" dirty="0">
                <a:latin typeface="+mj-lt"/>
              </a:rPr>
              <a:t>Optical Scan Ballots</a:t>
            </a:r>
          </a:p>
          <a:p>
            <a:r>
              <a:rPr lang="en-US" dirty="0">
                <a:latin typeface="+mj-lt"/>
              </a:rPr>
              <a:t>Electronic Voting Machines</a:t>
            </a:r>
          </a:p>
          <a:p>
            <a:r>
              <a:rPr lang="en-US" dirty="0">
                <a:solidFill>
                  <a:schemeClr val="accent2"/>
                </a:solidFill>
                <a:latin typeface="+mj-lt"/>
              </a:rPr>
              <a:t>Touch-Screen Terminals</a:t>
            </a:r>
          </a:p>
        </p:txBody>
      </p:sp>
      <p:pic>
        <p:nvPicPr>
          <p:cNvPr id="27651" name="Picture 5" descr="diebold%20voting%20mach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091" y="2291715"/>
            <a:ext cx="3238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310682"/>
      </p:ext>
    </p:extLst>
  </p:cSld>
  <p:clrMapOvr>
    <a:masterClrMapping/>
  </p:clrMapOvr>
  <p:transition/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Traditional Voting Methods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Autofit/>
          </a:bodyPr>
          <a:lstStyle/>
          <a:p>
            <a:r>
              <a:rPr lang="en-US" dirty="0">
                <a:latin typeface="+mj-lt"/>
              </a:rPr>
              <a:t>Hand-Counted Paper</a:t>
            </a:r>
          </a:p>
          <a:p>
            <a:r>
              <a:rPr lang="en-US" dirty="0">
                <a:latin typeface="+mj-lt"/>
              </a:rPr>
              <a:t>Punch Cards</a:t>
            </a:r>
          </a:p>
          <a:p>
            <a:r>
              <a:rPr lang="en-US" dirty="0">
                <a:latin typeface="+mj-lt"/>
              </a:rPr>
              <a:t>Lever Machines</a:t>
            </a:r>
          </a:p>
          <a:p>
            <a:r>
              <a:rPr lang="en-US" dirty="0">
                <a:latin typeface="+mj-lt"/>
              </a:rPr>
              <a:t>Optical Scan Ballots</a:t>
            </a:r>
          </a:p>
          <a:p>
            <a:r>
              <a:rPr lang="en-US" dirty="0">
                <a:latin typeface="+mj-lt"/>
              </a:rPr>
              <a:t>Electronic Voting Machines</a:t>
            </a:r>
          </a:p>
          <a:p>
            <a:r>
              <a:rPr lang="en-US" dirty="0">
                <a:latin typeface="+mj-lt"/>
              </a:rPr>
              <a:t>Touch-Screen Terminals</a:t>
            </a:r>
          </a:p>
          <a:p>
            <a:r>
              <a:rPr lang="en-US" dirty="0">
                <a:latin typeface="+mj-lt"/>
              </a:rPr>
              <a:t>Various Hybrids</a:t>
            </a:r>
          </a:p>
        </p:txBody>
      </p:sp>
    </p:spTree>
    <p:extLst>
      <p:ext uri="{BB962C8B-B14F-4D97-AF65-F5344CB8AC3E}">
        <p14:creationId xmlns:p14="http://schemas.microsoft.com/office/powerpoint/2010/main" val="2926464691"/>
      </p:ext>
    </p:extLst>
  </p:cSld>
  <p:clrMapOvr>
    <a:masterClrMapping/>
  </p:clrMapOvr>
  <p:transition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/>
              <a:t>Vulnerabilities and Trust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Autofit/>
          </a:bodyPr>
          <a:lstStyle/>
          <a:p>
            <a:endParaRPr lang="en-US" sz="800" i="1" dirty="0">
              <a:latin typeface="+mj-lt"/>
            </a:endParaRPr>
          </a:p>
          <a:p>
            <a:pPr marL="0" indent="0">
              <a:buNone/>
            </a:pPr>
            <a:r>
              <a:rPr lang="en-US" sz="3000" b="1" i="1" dirty="0">
                <a:latin typeface="+mj-lt"/>
              </a:rPr>
              <a:t>All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dirty="0">
                <a:latin typeface="+mj-lt"/>
              </a:rPr>
              <a:t>of these systems have substantial vulnerabilities.</a:t>
            </a:r>
          </a:p>
          <a:p>
            <a:endParaRPr lang="en-US" sz="1200" i="1" dirty="0">
              <a:latin typeface="+mj-lt"/>
            </a:endParaRPr>
          </a:p>
          <a:p>
            <a:pPr marL="0" indent="0">
              <a:buNone/>
            </a:pPr>
            <a:r>
              <a:rPr lang="en-US" sz="3000" b="1" i="1" dirty="0">
                <a:latin typeface="+mj-lt"/>
              </a:rPr>
              <a:t>All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dirty="0">
                <a:latin typeface="+mj-lt"/>
              </a:rPr>
              <a:t>of these systems require trust in the honesty and expertise of election officials (and usually the equipment vendors as well).</a:t>
            </a:r>
          </a:p>
          <a:p>
            <a:endParaRPr lang="en-US" sz="800" dirty="0">
              <a:latin typeface="+mj-lt"/>
            </a:endParaRPr>
          </a:p>
          <a:p>
            <a:pPr algn="ctr">
              <a:buFontTx/>
              <a:buNone/>
            </a:pPr>
            <a:r>
              <a:rPr lang="en-US" sz="4800" i="1" dirty="0">
                <a:latin typeface="+mj-lt"/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2027708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Isomorphism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EA0-AF4E-489D-AC9D-F33E6C376AB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530883" name="Oval 3"/>
          <p:cNvSpPr>
            <a:spLocks noChangeArrowheads="1"/>
          </p:cNvSpPr>
          <p:nvPr/>
        </p:nvSpPr>
        <p:spPr bwMode="auto">
          <a:xfrm>
            <a:off x="1524000" y="24384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+mj-lt"/>
              </a:rPr>
              <a:t>B</a:t>
            </a:r>
          </a:p>
        </p:txBody>
      </p:sp>
      <p:sp>
        <p:nvSpPr>
          <p:cNvPr id="1530884" name="Oval 4"/>
          <p:cNvSpPr>
            <a:spLocks noChangeArrowheads="1"/>
          </p:cNvSpPr>
          <p:nvPr/>
        </p:nvSpPr>
        <p:spPr bwMode="auto">
          <a:xfrm>
            <a:off x="1676400" y="35052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+mj-lt"/>
              </a:rPr>
              <a:t>E</a:t>
            </a:r>
          </a:p>
        </p:txBody>
      </p:sp>
      <p:sp>
        <p:nvSpPr>
          <p:cNvPr id="1530885" name="Oval 5"/>
          <p:cNvSpPr>
            <a:spLocks noChangeArrowheads="1"/>
          </p:cNvSpPr>
          <p:nvPr/>
        </p:nvSpPr>
        <p:spPr bwMode="auto">
          <a:xfrm>
            <a:off x="2590800" y="2590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+mj-lt"/>
              </a:rPr>
              <a:t>C</a:t>
            </a:r>
          </a:p>
        </p:txBody>
      </p:sp>
      <p:sp>
        <p:nvSpPr>
          <p:cNvPr id="1530886" name="Oval 6"/>
          <p:cNvSpPr>
            <a:spLocks noChangeArrowheads="1"/>
          </p:cNvSpPr>
          <p:nvPr/>
        </p:nvSpPr>
        <p:spPr bwMode="auto">
          <a:xfrm>
            <a:off x="2667000" y="3733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+mj-lt"/>
              </a:rPr>
              <a:t>D</a:t>
            </a:r>
          </a:p>
        </p:txBody>
      </p:sp>
      <p:sp>
        <p:nvSpPr>
          <p:cNvPr id="1530887" name="Oval 7"/>
          <p:cNvSpPr>
            <a:spLocks noChangeArrowheads="1"/>
          </p:cNvSpPr>
          <p:nvPr/>
        </p:nvSpPr>
        <p:spPr bwMode="auto">
          <a:xfrm>
            <a:off x="1066800" y="30480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+mj-lt"/>
              </a:rPr>
              <a:t>A</a:t>
            </a:r>
          </a:p>
        </p:txBody>
      </p:sp>
      <p:sp>
        <p:nvSpPr>
          <p:cNvPr id="1530888" name="Oval 8"/>
          <p:cNvSpPr>
            <a:spLocks noChangeArrowheads="1"/>
          </p:cNvSpPr>
          <p:nvPr/>
        </p:nvSpPr>
        <p:spPr bwMode="auto">
          <a:xfrm>
            <a:off x="6553200" y="2590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+mj-lt"/>
              </a:rPr>
              <a:t>A</a:t>
            </a:r>
          </a:p>
        </p:txBody>
      </p:sp>
      <p:sp>
        <p:nvSpPr>
          <p:cNvPr id="1530889" name="Oval 9"/>
          <p:cNvSpPr>
            <a:spLocks noChangeArrowheads="1"/>
          </p:cNvSpPr>
          <p:nvPr/>
        </p:nvSpPr>
        <p:spPr bwMode="auto">
          <a:xfrm>
            <a:off x="6324600" y="3733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+mj-lt"/>
              </a:rPr>
              <a:t>C</a:t>
            </a:r>
          </a:p>
        </p:txBody>
      </p:sp>
      <p:sp>
        <p:nvSpPr>
          <p:cNvPr id="1530890" name="Oval 10"/>
          <p:cNvSpPr>
            <a:spLocks noChangeArrowheads="1"/>
          </p:cNvSpPr>
          <p:nvPr/>
        </p:nvSpPr>
        <p:spPr bwMode="auto">
          <a:xfrm>
            <a:off x="5715000" y="42672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+mj-lt"/>
              </a:rPr>
              <a:t>B</a:t>
            </a:r>
          </a:p>
        </p:txBody>
      </p:sp>
      <p:sp>
        <p:nvSpPr>
          <p:cNvPr id="1530891" name="Oval 11"/>
          <p:cNvSpPr>
            <a:spLocks noChangeArrowheads="1"/>
          </p:cNvSpPr>
          <p:nvPr/>
        </p:nvSpPr>
        <p:spPr bwMode="auto">
          <a:xfrm>
            <a:off x="6858000" y="3733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+mj-lt"/>
              </a:rPr>
              <a:t>D</a:t>
            </a:r>
          </a:p>
        </p:txBody>
      </p:sp>
      <p:sp>
        <p:nvSpPr>
          <p:cNvPr id="1530892" name="Oval 12"/>
          <p:cNvSpPr>
            <a:spLocks noChangeArrowheads="1"/>
          </p:cNvSpPr>
          <p:nvPr/>
        </p:nvSpPr>
        <p:spPr bwMode="auto">
          <a:xfrm>
            <a:off x="7620000" y="42672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+mj-lt"/>
              </a:rPr>
              <a:t>E</a:t>
            </a:r>
          </a:p>
        </p:txBody>
      </p:sp>
      <p:sp>
        <p:nvSpPr>
          <p:cNvPr id="1530893" name="Line 13"/>
          <p:cNvSpPr>
            <a:spLocks noChangeShapeType="1"/>
          </p:cNvSpPr>
          <p:nvPr/>
        </p:nvSpPr>
        <p:spPr bwMode="auto">
          <a:xfrm flipV="1">
            <a:off x="1371600" y="2819400"/>
            <a:ext cx="2286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30894" name="Line 14"/>
          <p:cNvSpPr>
            <a:spLocks noChangeShapeType="1"/>
          </p:cNvSpPr>
          <p:nvPr/>
        </p:nvSpPr>
        <p:spPr bwMode="auto">
          <a:xfrm>
            <a:off x="1752600" y="2819400"/>
            <a:ext cx="76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30895" name="Line 15"/>
          <p:cNvSpPr>
            <a:spLocks noChangeShapeType="1"/>
          </p:cNvSpPr>
          <p:nvPr/>
        </p:nvSpPr>
        <p:spPr bwMode="auto">
          <a:xfrm>
            <a:off x="1371600" y="3352800"/>
            <a:ext cx="304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30896" name="Line 16"/>
          <p:cNvSpPr>
            <a:spLocks noChangeShapeType="1"/>
          </p:cNvSpPr>
          <p:nvPr/>
        </p:nvSpPr>
        <p:spPr bwMode="auto">
          <a:xfrm>
            <a:off x="1905000" y="2667000"/>
            <a:ext cx="6858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30897" name="Line 17"/>
          <p:cNvSpPr>
            <a:spLocks noChangeShapeType="1"/>
          </p:cNvSpPr>
          <p:nvPr/>
        </p:nvSpPr>
        <p:spPr bwMode="auto">
          <a:xfrm>
            <a:off x="2057400" y="3733800"/>
            <a:ext cx="6096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30898" name="Line 18"/>
          <p:cNvSpPr>
            <a:spLocks noChangeShapeType="1"/>
          </p:cNvSpPr>
          <p:nvPr/>
        </p:nvSpPr>
        <p:spPr bwMode="auto">
          <a:xfrm>
            <a:off x="2819400" y="2971800"/>
            <a:ext cx="762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30899" name="Line 19"/>
          <p:cNvSpPr>
            <a:spLocks noChangeShapeType="1"/>
          </p:cNvSpPr>
          <p:nvPr/>
        </p:nvSpPr>
        <p:spPr bwMode="auto">
          <a:xfrm flipV="1">
            <a:off x="5943600" y="2895600"/>
            <a:ext cx="685800" cy="137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30900" name="Line 20"/>
          <p:cNvSpPr>
            <a:spLocks noChangeShapeType="1"/>
          </p:cNvSpPr>
          <p:nvPr/>
        </p:nvSpPr>
        <p:spPr bwMode="auto">
          <a:xfrm>
            <a:off x="6858000" y="2895600"/>
            <a:ext cx="838200" cy="137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30901" name="Line 21"/>
          <p:cNvSpPr>
            <a:spLocks noChangeShapeType="1"/>
          </p:cNvSpPr>
          <p:nvPr/>
        </p:nvSpPr>
        <p:spPr bwMode="auto">
          <a:xfrm>
            <a:off x="6096000" y="4495800"/>
            <a:ext cx="1524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30902" name="Line 22"/>
          <p:cNvSpPr>
            <a:spLocks noChangeShapeType="1"/>
          </p:cNvSpPr>
          <p:nvPr/>
        </p:nvSpPr>
        <p:spPr bwMode="auto">
          <a:xfrm flipV="1">
            <a:off x="6019800" y="4038600"/>
            <a:ext cx="304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30903" name="Line 23"/>
          <p:cNvSpPr>
            <a:spLocks noChangeShapeType="1"/>
          </p:cNvSpPr>
          <p:nvPr/>
        </p:nvSpPr>
        <p:spPr bwMode="auto">
          <a:xfrm>
            <a:off x="7239000" y="4038600"/>
            <a:ext cx="3810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30904" name="Line 24"/>
          <p:cNvSpPr>
            <a:spLocks noChangeShapeType="1"/>
          </p:cNvSpPr>
          <p:nvPr/>
        </p:nvSpPr>
        <p:spPr bwMode="auto">
          <a:xfrm>
            <a:off x="6705600" y="3962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</p:spTree>
    <p:extLst>
      <p:ext uri="{BB962C8B-B14F-4D97-AF65-F5344CB8AC3E}">
        <p14:creationId xmlns:p14="http://schemas.microsoft.com/office/powerpoint/2010/main" val="281848254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7" name="Picture 4" descr="C:\Users\benaloh\AppData\Local\Microsoft\Windows\Temporary Internet Files\Content.IE5\PQYGSYJE\MM90035467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68" y="2564892"/>
            <a:ext cx="23469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21920"/>
      </p:ext>
    </p:extLst>
  </p:cSld>
  <p:clrMapOvr>
    <a:masterClrMapping/>
  </p:clrMapOvr>
  <p:transition advClick="0" advTm="1100"/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7" name="Picture 4" descr="C:\Users\benaloh\AppData\Local\Microsoft\Windows\Temporary Internet Files\Content.IE5\PQYGSYJE\MM90035467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68" y="2564892"/>
            <a:ext cx="23469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7615"/>
      </p:ext>
    </p:extLst>
  </p:cSld>
  <p:clrMapOvr>
    <a:masterClrMapping/>
  </p:clrMapOvr>
  <p:transition advClick="0" advTm="1100"/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7" name="Picture 4" descr="C:\Users\benaloh\AppData\Local\Microsoft\Windows\Temporary Internet Files\Content.IE5\PQYGSYJE\MM90035467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68" y="2564892"/>
            <a:ext cx="23469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02733"/>
      </p:ext>
    </p:extLst>
  </p:cSld>
  <p:clrMapOvr>
    <a:masterClrMapping/>
  </p:clrMapOvr>
  <p:transition/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3079" name="Picture 7" descr="C:\Users\benaloh\AppData\Local\Microsoft\Windows\Temporary Internet Files\Content.IE5\A0W98ILJ\MMj0284097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407" y="2319279"/>
            <a:ext cx="3257551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5752488"/>
      </p:ext>
    </p:extLst>
  </p:cSld>
  <p:clrMapOvr>
    <a:masterClrMapping/>
  </p:clrMapOvr>
  <p:transition/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4" name="Picture 4" descr="C:\Users\benaloh\AppData\Local\Microsoft\Windows\Temporary Internet Files\Content.IE5\B3DQC4M2\MCj030137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166" y="2525554"/>
            <a:ext cx="3644799" cy="3147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237064"/>
      </p:ext>
    </p:extLst>
  </p:cSld>
  <p:clrMapOvr>
    <a:masterClrMapping/>
  </p:clrMapOvr>
  <p:transition/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4" name="Picture 7" descr="j0219098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6090" y="2740196"/>
            <a:ext cx="2190751" cy="2533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707029"/>
      </p:ext>
    </p:extLst>
  </p:cSld>
  <p:clrMapOvr>
    <a:masterClrMapping/>
  </p:clrMapOvr>
  <p:transition/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0260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069" y="2344347"/>
            <a:ext cx="3139123" cy="321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</p:spTree>
    <p:extLst>
      <p:ext uri="{BB962C8B-B14F-4D97-AF65-F5344CB8AC3E}">
        <p14:creationId xmlns:p14="http://schemas.microsoft.com/office/powerpoint/2010/main" val="2233156863"/>
      </p:ext>
    </p:extLst>
  </p:cSld>
  <p:clrMapOvr>
    <a:masterClrMapping/>
  </p:clrMapOvr>
  <p:transition/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1035" name="Picture 11" descr="C:\Users\benaloh\AppData\Local\Microsoft\Windows\Temporary Internet Files\Content.IE5\A0W98ILJ\MMj0188340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51" y="2293819"/>
            <a:ext cx="3429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8125553"/>
      </p:ext>
    </p:extLst>
  </p:cSld>
  <p:clrMapOvr>
    <a:masterClrMapping/>
  </p:clrMapOvr>
  <p:transition/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1035" name="Picture 11" descr="C:\Users\benaloh\AppData\Local\Microsoft\Windows\Temporary Internet Files\Content.IE5\A0W98ILJ\MMj0188340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51" y="2293819"/>
            <a:ext cx="3429000" cy="3429000"/>
          </a:xfrm>
          <a:prstGeom prst="rect">
            <a:avLst/>
          </a:prstGeom>
          <a:noFill/>
        </p:spPr>
      </p:pic>
      <p:pic>
        <p:nvPicPr>
          <p:cNvPr id="1040" name="Picture 16" descr="C:\Users\benaloh\AppData\Local\Microsoft\Windows\Temporary Internet Files\Content.IE5\B3DQC4M2\MMj0283477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4909" y="2797751"/>
            <a:ext cx="1847851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94382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with Public-Key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Tonight we’ll …</a:t>
            </a:r>
          </a:p>
          <a:p>
            <a:endParaRPr lang="en-US" dirty="0"/>
          </a:p>
          <a:p>
            <a:r>
              <a:rPr lang="en-US" dirty="0"/>
              <a:t>Introduce some basic tools of public-key crypto</a:t>
            </a:r>
          </a:p>
          <a:p>
            <a:endParaRPr lang="en-US" dirty="0"/>
          </a:p>
          <a:p>
            <a:r>
              <a:rPr lang="en-US" dirty="0"/>
              <a:t>Combine the tools to create more powerful tools</a:t>
            </a:r>
          </a:p>
          <a:p>
            <a:endParaRPr lang="en-US" dirty="0"/>
          </a:p>
          <a:p>
            <a:r>
              <a:rPr lang="en-US" dirty="0"/>
              <a:t>Lay the ground work for substantial applications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45AE-7AB5-440D-A7C3-955969C29175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1800-7EA0-41CE-8497-943B0C435F31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531908" name="Text Box 4"/>
          <p:cNvSpPr txBox="1">
            <a:spLocks noChangeArrowheads="1"/>
          </p:cNvSpPr>
          <p:nvPr/>
        </p:nvSpPr>
        <p:spPr bwMode="auto">
          <a:xfrm>
            <a:off x="1600200" y="3260725"/>
            <a:ext cx="989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</a:rPr>
              <a:t>G</a:t>
            </a:r>
            <a:r>
              <a:rPr lang="en-US" sz="6000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31909" name="Text Box 5"/>
          <p:cNvSpPr txBox="1">
            <a:spLocks noChangeArrowheads="1"/>
          </p:cNvSpPr>
          <p:nvPr/>
        </p:nvSpPr>
        <p:spPr bwMode="auto">
          <a:xfrm>
            <a:off x="6402388" y="3260725"/>
            <a:ext cx="98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</a:rPr>
              <a:t>G</a:t>
            </a:r>
            <a:r>
              <a:rPr lang="en-US" sz="6000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/>
              <a:t>IP of Graph Isomorphism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1033" name="Picture 9" descr="C:\Users\benaloh\AppData\Local\Microsoft\Windows\Temporary Internet Files\Content.IE5\B3DQC4M2\MMj0234769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9145" y="2566026"/>
            <a:ext cx="2571751" cy="2857500"/>
          </a:xfrm>
          <a:prstGeom prst="rect">
            <a:avLst/>
          </a:prstGeom>
          <a:noFill/>
        </p:spPr>
      </p:pic>
      <p:pic>
        <p:nvPicPr>
          <p:cNvPr id="1035" name="Picture 11" descr="C:\Users\benaloh\AppData\Local\Microsoft\Windows\Temporary Internet Files\Content.IE5\A0W98ILJ\MMj0188340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51" y="2293819"/>
            <a:ext cx="3429000" cy="3429000"/>
          </a:xfrm>
          <a:prstGeom prst="rect">
            <a:avLst/>
          </a:prstGeom>
          <a:noFill/>
        </p:spPr>
      </p:pic>
      <p:pic>
        <p:nvPicPr>
          <p:cNvPr id="1040" name="Picture 16" descr="C:\Users\benaloh\AppData\Local\Microsoft\Windows\Temporary Internet Files\Content.IE5\B3DQC4M2\MMj0283477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4909" y="2797751"/>
            <a:ext cx="1847851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9179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2050" name="Picture 2" descr="C:\Users\benaloh\AppData\Local\Microsoft\Windows\Temporary Internet Files\Content.IE5\B3DQC4M2\MMj0236528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022" y="2173987"/>
            <a:ext cx="3286125" cy="3800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2049041"/>
      </p:ext>
    </p:extLst>
  </p:cSld>
  <p:clrMapOvr>
    <a:masterClrMapping/>
  </p:clrMapOvr>
  <p:transition/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4" name="Picture 6" descr="C:\Users\benaloh\AppData\Local\Microsoft\Windows\Temporary Internet Files\Content.IE5\A0W98ILJ\MMj0315854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3505" y="2286000"/>
            <a:ext cx="3581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0912142"/>
      </p:ext>
    </p:extLst>
  </p:cSld>
  <p:clrMapOvr>
    <a:masterClrMapping/>
  </p:clrMapOvr>
  <p:transition advTm="1000"/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4" name="Picture 6" descr="C:\Users\benaloh\AppData\Local\Microsoft\Windows\Temporary Internet Files\Content.IE5\A0W98ILJ\MMj0315854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3505" y="2286000"/>
            <a:ext cx="3581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9117879"/>
      </p:ext>
    </p:extLst>
  </p:cSld>
  <p:clrMapOvr>
    <a:masterClrMapping/>
  </p:clrMapOvr>
  <p:transition advTm="1000"/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4" name="Picture 6" descr="C:\Users\benaloh\AppData\Local\Microsoft\Windows\Temporary Internet Files\Content.IE5\A0W98ILJ\MMj0315854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3505" y="2286000"/>
            <a:ext cx="3581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2697676"/>
      </p:ext>
    </p:extLst>
  </p:cSld>
  <p:clrMapOvr>
    <a:masterClrMapping/>
  </p:clrMapOvr>
  <p:transition/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Autofit/>
          </a:bodyPr>
          <a:lstStyle/>
          <a:p>
            <a:r>
              <a:rPr lang="en-US" sz="3200" dirty="0"/>
              <a:t>As a voter, you don’t really know what happens behind the curtain.</a:t>
            </a:r>
          </a:p>
          <a:p>
            <a:r>
              <a:rPr lang="en-US" sz="3200" dirty="0"/>
              <a:t>You have no choice but to trust the people working behind the curtain.</a:t>
            </a:r>
          </a:p>
          <a:p>
            <a:r>
              <a:rPr lang="en-US" sz="3200" dirty="0"/>
              <a:t>You don’t even get to choose the people who you will have to trust.</a:t>
            </a:r>
          </a:p>
        </p:txBody>
      </p:sp>
    </p:spTree>
    <p:extLst>
      <p:ext uri="{BB962C8B-B14F-4D97-AF65-F5344CB8AC3E}">
        <p14:creationId xmlns:p14="http://schemas.microsoft.com/office/powerpoint/2010/main" val="3201641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As a voter, you don’t really know what happens behind the curtain.</a:t>
            </a:r>
            <a:endParaRPr lang="en-US" sz="1200" dirty="0"/>
          </a:p>
          <a:p>
            <a:r>
              <a:rPr lang="en-US" sz="3200" dirty="0"/>
              <a:t>You have no choice but to trust the people working behind the curtain.</a:t>
            </a:r>
          </a:p>
          <a:p>
            <a:r>
              <a:rPr lang="en-US" sz="3200" dirty="0"/>
              <a:t>You don’t even get to choose the people who you will have to trust.</a:t>
            </a:r>
          </a:p>
        </p:txBody>
      </p:sp>
    </p:spTree>
    <p:extLst>
      <p:ext uri="{BB962C8B-B14F-4D97-AF65-F5344CB8AC3E}">
        <p14:creationId xmlns:p14="http://schemas.microsoft.com/office/powerpoint/2010/main" val="1334469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7349"/>
            <a:ext cx="8229600" cy="857251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/>
              <a:t>We Can Do Better!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Elections can be run such that </a:t>
            </a:r>
            <a:r>
              <a:rPr lang="en-US" sz="4000" i="1" dirty="0">
                <a:solidFill>
                  <a:schemeClr val="accent4"/>
                </a:solidFill>
              </a:rPr>
              <a:t>each and every voter</a:t>
            </a:r>
            <a:r>
              <a:rPr lang="en-US" sz="4000" i="1" dirty="0"/>
              <a:t> </a:t>
            </a:r>
            <a:r>
              <a:rPr lang="en-US" sz="4000" dirty="0"/>
              <a:t>can verify the correctness of the tally </a:t>
            </a:r>
            <a:r>
              <a:rPr lang="en-US" sz="4000" i="1" dirty="0">
                <a:solidFill>
                  <a:schemeClr val="accent4"/>
                </a:solidFill>
              </a:rPr>
              <a:t>without having to trust anyone or anything</a:t>
            </a:r>
            <a:r>
              <a:rPr lang="en-US" sz="4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1771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79177"/>
            <a:ext cx="8229600" cy="3112025"/>
          </a:xfrm>
          <a:prstGeom prst="rect">
            <a:avLst/>
          </a:prstGeom>
        </p:spPr>
        <p:txBody>
          <a:bodyPr vert="horz" lIns="91436" tIns="45719" rIns="91436" bIns="45719">
            <a:noAutofit/>
          </a:bodyPr>
          <a:lstStyle/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>
                <a:latin typeface="+mj-lt"/>
              </a:rPr>
              <a:t>Allow voters to track their individual (sealed) votes and ensure that they are properly counted…</a:t>
            </a:r>
          </a:p>
          <a:p>
            <a:pPr marL="0" indent="0">
              <a:buNone/>
            </a:pPr>
            <a:endParaRPr lang="en-US" sz="1200" b="1" dirty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… even in the presence of faulty or malicious election equipment …</a:t>
            </a:r>
          </a:p>
          <a:p>
            <a:pPr marL="0" indent="0">
              <a:buNone/>
            </a:pPr>
            <a:endParaRPr lang="en-US" sz="1200" b="1" dirty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… and/or careless or dishonest election personnel.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Verifiable Election Technologies</a:t>
            </a:r>
          </a:p>
        </p:txBody>
      </p:sp>
    </p:spTree>
    <p:extLst>
      <p:ext uri="{BB962C8B-B14F-4D97-AF65-F5344CB8AC3E}">
        <p14:creationId xmlns:p14="http://schemas.microsoft.com/office/powerpoint/2010/main" val="30457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Voters can check that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09801"/>
            <a:ext cx="8229600" cy="3484569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endParaRPr lang="en-US" sz="800" dirty="0"/>
          </a:p>
          <a:p>
            <a:endParaRPr lang="en-US" sz="12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Their own (sealed) votes have been properly recorded.</a:t>
            </a:r>
          </a:p>
          <a:p>
            <a:r>
              <a:rPr lang="en-US" sz="2400" b="1" i="1" dirty="0">
                <a:latin typeface="+mj-lt"/>
              </a:rPr>
              <a:t>All</a:t>
            </a:r>
            <a:r>
              <a:rPr lang="en-US" sz="2400" b="1" dirty="0">
                <a:latin typeface="+mj-lt"/>
              </a:rPr>
              <a:t> recorded votes have been properly counted.</a:t>
            </a:r>
          </a:p>
          <a:p>
            <a:endParaRPr lang="en-US" sz="1200" b="1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This is </a:t>
            </a:r>
            <a:r>
              <a:rPr lang="en-US" sz="2400" b="1" i="1" dirty="0">
                <a:latin typeface="+mj-lt"/>
              </a:rPr>
              <a:t>not</a:t>
            </a:r>
            <a:r>
              <a:rPr lang="en-US" sz="2400" b="1" dirty="0">
                <a:latin typeface="+mj-lt"/>
              </a:rPr>
              <a:t> just checking a claim that the right steps have been taken.</a:t>
            </a:r>
          </a:p>
          <a:p>
            <a:pPr marL="0" indent="0">
              <a:buNone/>
            </a:pPr>
            <a:endParaRPr lang="en-US" sz="1200" b="1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This is actually a check that the counting is correct.</a:t>
            </a:r>
          </a:p>
        </p:txBody>
      </p:sp>
    </p:spTree>
    <p:extLst>
      <p:ext uri="{BB962C8B-B14F-4D97-AF65-F5344CB8AC3E}">
        <p14:creationId xmlns:p14="http://schemas.microsoft.com/office/powerpoint/2010/main" val="76871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of Graph Isomorphism</a:t>
            </a:r>
          </a:p>
        </p:txBody>
      </p:sp>
      <p:sp>
        <p:nvSpPr>
          <p:cNvPr id="1533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000"/>
              <a:t>Generate, say, 100 additional graphs isomorphic to </a:t>
            </a:r>
            <a:r>
              <a:rPr lang="en-US" sz="4000">
                <a:solidFill>
                  <a:schemeClr val="accent2"/>
                </a:solidFill>
              </a:rPr>
              <a:t>G</a:t>
            </a:r>
            <a:r>
              <a:rPr lang="en-US" sz="4000" baseline="-25000">
                <a:solidFill>
                  <a:schemeClr val="accent2"/>
                </a:solidFill>
              </a:rPr>
              <a:t>1</a:t>
            </a:r>
            <a:r>
              <a:rPr lang="en-US" sz="4000"/>
              <a:t> (and therefore also isomorphic to </a:t>
            </a:r>
            <a:r>
              <a:rPr lang="en-US" sz="4000">
                <a:solidFill>
                  <a:schemeClr val="accent2"/>
                </a:solidFill>
              </a:rPr>
              <a:t>G</a:t>
            </a:r>
            <a:r>
              <a:rPr lang="en-US" sz="4000" baseline="-25000">
                <a:solidFill>
                  <a:schemeClr val="accent2"/>
                </a:solidFill>
              </a:rPr>
              <a:t>2</a:t>
            </a:r>
            <a:r>
              <a:rPr lang="en-US" sz="400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987A-CF33-4534-963C-E8DD38401DED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Verifiability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600" dirty="0"/>
              <a:t>E2E-verifiability is not a property of an election system …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600" dirty="0"/>
              <a:t>It is a property of an individual election.</a:t>
            </a:r>
          </a:p>
        </p:txBody>
      </p:sp>
    </p:spTree>
    <p:extLst>
      <p:ext uri="{BB962C8B-B14F-4D97-AF65-F5344CB8AC3E}">
        <p14:creationId xmlns:p14="http://schemas.microsoft.com/office/powerpoint/2010/main" val="18915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Verifiability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800" dirty="0"/>
          </a:p>
          <a:p>
            <a:pPr marL="0" indent="0">
              <a:buNone/>
            </a:pPr>
            <a:r>
              <a:rPr lang="en-US" sz="3600" dirty="0"/>
              <a:t>E2E-verifiable elections can be produced by …</a:t>
            </a:r>
          </a:p>
          <a:p>
            <a:endParaRPr lang="en-US" sz="1200" dirty="0"/>
          </a:p>
          <a:p>
            <a:r>
              <a:rPr lang="en-US" sz="3000" dirty="0"/>
              <a:t>Paper-based or Electronic systems</a:t>
            </a:r>
          </a:p>
          <a:p>
            <a:r>
              <a:rPr lang="en-US" sz="3000" dirty="0"/>
              <a:t>Local or Remote systems</a:t>
            </a:r>
          </a:p>
          <a:p>
            <a:r>
              <a:rPr lang="en-US" sz="3000" dirty="0"/>
              <a:t>Monitored or Unmonitored systems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461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E2E is a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End-to-end verifiability is a property of an </a:t>
            </a:r>
            <a:r>
              <a:rPr lang="en-US" sz="4800" i="1" dirty="0"/>
              <a:t>election.</a:t>
            </a:r>
            <a:endParaRPr lang="en-US" sz="4800" dirty="0"/>
          </a:p>
          <a:p>
            <a:r>
              <a:rPr lang="en-US" sz="4000" dirty="0"/>
              <a:t>Voters can check that their selections have been accurately recorded.</a:t>
            </a:r>
          </a:p>
          <a:p>
            <a:r>
              <a:rPr lang="en-US" sz="4000" dirty="0"/>
              <a:t>Anyone can check that all recorded votes have been accurately counted.</a:t>
            </a:r>
          </a:p>
        </p:txBody>
      </p:sp>
    </p:spTree>
    <p:extLst>
      <p:ext uri="{BB962C8B-B14F-4D97-AF65-F5344CB8AC3E}">
        <p14:creationId xmlns:p14="http://schemas.microsoft.com/office/powerpoint/2010/main" val="108402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E2E-Verifiability Replaces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1200" dirty="0"/>
          </a:p>
          <a:p>
            <a:r>
              <a:rPr lang="en-US" sz="3200" dirty="0"/>
              <a:t>In an E2E-verifiable election, the integrity of tallies can be verified entirely without trust.</a:t>
            </a:r>
          </a:p>
          <a:p>
            <a:endParaRPr lang="en-US" sz="1600" dirty="0"/>
          </a:p>
          <a:p>
            <a:r>
              <a:rPr lang="en-US" sz="3200" dirty="0"/>
              <a:t>Voters and observers can verify everything themselves.  They don’t need to trust election officials, equipment, vendors, or </a:t>
            </a:r>
            <a:r>
              <a:rPr lang="en-US" sz="3200" i="1" dirty="0"/>
              <a:t>anyone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070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E2E-Verifiable Election</a:t>
            </a:r>
          </a:p>
        </p:txBody>
      </p:sp>
      <p:pic>
        <p:nvPicPr>
          <p:cNvPr id="1026" name="Picture 2" descr="http://www.americancitizenstogether.org/ACT/Pictures/DNC_Showof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1" y="2371428"/>
            <a:ext cx="5143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1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E2E-Verifiable Election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308623"/>
          <a:ext cx="82296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Voter Name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Alice</a:t>
                      </a:r>
                      <a:r>
                        <a:rPr lang="en-US" sz="1900" baseline="0" dirty="0">
                          <a:latin typeface="+mj-lt"/>
                        </a:rPr>
                        <a:t> Smith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Bob Williams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Carol</a:t>
                      </a:r>
                      <a:r>
                        <a:rPr lang="en-US" sz="1900" baseline="0" dirty="0">
                          <a:latin typeface="+mj-lt"/>
                        </a:rPr>
                        <a:t> James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David Fuentes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Ellen Chu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223828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pPr algn="l"/>
            <a:r>
              <a:rPr lang="en-US"/>
              <a:t>But wait …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3900" dirty="0">
                <a:latin typeface="+mj-lt"/>
              </a:rPr>
              <a:t>This isn’t a </a:t>
            </a:r>
            <a:r>
              <a:rPr lang="en-US" sz="3900" i="1" dirty="0">
                <a:latin typeface="+mj-lt"/>
              </a:rPr>
              <a:t>secret-ballot  </a:t>
            </a:r>
            <a:r>
              <a:rPr lang="en-US" sz="3900" dirty="0">
                <a:latin typeface="+mj-lt"/>
              </a:rPr>
              <a:t>election.</a:t>
            </a:r>
          </a:p>
          <a:p>
            <a:pPr>
              <a:buFontTx/>
              <a:buNone/>
            </a:pPr>
            <a:r>
              <a:rPr lang="en-US" sz="3900" dirty="0">
                <a:latin typeface="+mj-lt"/>
              </a:rPr>
              <a:t>Quite true, but it’s enough to show that voter-verifiability is possible</a:t>
            </a:r>
          </a:p>
          <a:p>
            <a:pPr>
              <a:buFontTx/>
              <a:buNone/>
            </a:pPr>
            <a:r>
              <a:rPr lang="en-US" sz="4000" dirty="0">
                <a:latin typeface="+mj-lt"/>
              </a:rPr>
              <a:t>   </a:t>
            </a:r>
            <a:r>
              <a:rPr lang="en-US" sz="3900" dirty="0">
                <a:latin typeface="+mj-lt"/>
              </a:rPr>
              <a:t>… and also to falsify arguments that electronic elections are inherently untrustworthy.</a:t>
            </a:r>
          </a:p>
        </p:txBody>
      </p:sp>
    </p:spTree>
    <p:extLst>
      <p:ext uri="{BB962C8B-B14F-4D97-AF65-F5344CB8AC3E}">
        <p14:creationId xmlns:p14="http://schemas.microsoft.com/office/powerpoint/2010/main" val="538004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1" grpId="0" build="p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Privacy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The only ingredient missing from this </a:t>
            </a:r>
            <a:r>
              <a:rPr lang="en-US" i="1" dirty="0">
                <a:latin typeface="+mj-lt"/>
              </a:rPr>
              <a:t>transparent</a:t>
            </a:r>
            <a:r>
              <a:rPr lang="en-US" dirty="0">
                <a:latin typeface="+mj-lt"/>
              </a:rPr>
              <a:t>  election is privacy – and the things which flow from privacy (e.g. protection from coercion).</a:t>
            </a:r>
          </a:p>
          <a:p>
            <a:endParaRPr lang="en-US" sz="1200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Performing tasks while preserving privacy is the bailiwick of cryptography.</a:t>
            </a:r>
          </a:p>
          <a:p>
            <a:endParaRPr lang="en-US" sz="1200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Cryptographic techniques can enable E2E-verifiable elections while preserving voter privacy.</a:t>
            </a:r>
          </a:p>
        </p:txBody>
      </p:sp>
    </p:spTree>
    <p:extLst>
      <p:ext uri="{BB962C8B-B14F-4D97-AF65-F5344CB8AC3E}">
        <p14:creationId xmlns:p14="http://schemas.microsoft.com/office/powerpoint/2010/main" val="1582507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1" grpId="0" build="p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Multiparty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General cryptographic techniques can compute </a:t>
            </a:r>
            <a:r>
              <a:rPr lang="en-US" sz="3600" i="1" dirty="0"/>
              <a:t>any</a:t>
            </a:r>
            <a:r>
              <a:rPr lang="en-US" sz="3600" dirty="0"/>
              <a:t> function on private inputs.</a:t>
            </a:r>
          </a:p>
          <a:p>
            <a:r>
              <a:rPr lang="en-US" sz="3600" dirty="0"/>
              <a:t>Does not apply to elections because voters should not be able to reveal their votes – even if they want to do so.</a:t>
            </a:r>
          </a:p>
        </p:txBody>
      </p:sp>
    </p:spTree>
    <p:extLst>
      <p:ext uri="{BB962C8B-B14F-4D97-AF65-F5344CB8AC3E}">
        <p14:creationId xmlns:p14="http://schemas.microsoft.com/office/powerpoint/2010/main" val="301825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layer of confidentiality can be added to an otherwise openly-verifiable system using </a:t>
            </a:r>
            <a:r>
              <a:rPr lang="en-US" sz="3200" dirty="0" err="1"/>
              <a:t>homomoprhic</a:t>
            </a:r>
            <a:r>
              <a:rPr lang="en-US" sz="3200" dirty="0"/>
              <a:t> </a:t>
            </a:r>
            <a:r>
              <a:rPr lang="en-US" sz="3200" dirty="0" err="1"/>
              <a:t>encyption</a:t>
            </a:r>
            <a:r>
              <a:rPr lang="en-US" sz="3200" dirty="0"/>
              <a:t> in which the product of </a:t>
            </a:r>
            <a:r>
              <a:rPr lang="en-US" sz="3200" dirty="0" err="1"/>
              <a:t>ciphertexts</a:t>
            </a:r>
            <a:r>
              <a:rPr lang="en-US" sz="3200" dirty="0"/>
              <a:t> constitutes an encryption of the sum of the corresponding plaintexts.</a:t>
            </a:r>
          </a:p>
        </p:txBody>
      </p:sp>
    </p:spTree>
    <p:extLst>
      <p:ext uri="{BB962C8B-B14F-4D97-AF65-F5344CB8AC3E}">
        <p14:creationId xmlns:p14="http://schemas.microsoft.com/office/powerpoint/2010/main" val="12730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7" name="Rectangle 1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IP of Graph Isomorphism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423A-046D-480F-A725-A0D2D01736E8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534979" name="Text Box 3"/>
          <p:cNvSpPr txBox="1">
            <a:spLocks noChangeArrowheads="1"/>
          </p:cNvSpPr>
          <p:nvPr/>
        </p:nvSpPr>
        <p:spPr bwMode="auto">
          <a:xfrm>
            <a:off x="1600200" y="3260725"/>
            <a:ext cx="989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</a:rPr>
              <a:t>G</a:t>
            </a:r>
            <a:r>
              <a:rPr lang="en-US" sz="6000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34980" name="Text Box 4"/>
          <p:cNvSpPr txBox="1">
            <a:spLocks noChangeArrowheads="1"/>
          </p:cNvSpPr>
          <p:nvPr/>
        </p:nvSpPr>
        <p:spPr bwMode="auto">
          <a:xfrm>
            <a:off x="6402388" y="3260725"/>
            <a:ext cx="98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</a:rPr>
              <a:t>G</a:t>
            </a:r>
            <a:r>
              <a:rPr lang="en-US" sz="6000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34981" name="Text Box 5"/>
          <p:cNvSpPr txBox="1">
            <a:spLocks noChangeArrowheads="1"/>
          </p:cNvSpPr>
          <p:nvPr/>
        </p:nvSpPr>
        <p:spPr bwMode="auto">
          <a:xfrm>
            <a:off x="4038600" y="182880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34982" name="Text Box 6"/>
          <p:cNvSpPr txBox="1">
            <a:spLocks noChangeArrowheads="1"/>
          </p:cNvSpPr>
          <p:nvPr/>
        </p:nvSpPr>
        <p:spPr bwMode="auto">
          <a:xfrm>
            <a:off x="4038600" y="24828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34983" name="Text Box 7"/>
          <p:cNvSpPr txBox="1">
            <a:spLocks noChangeArrowheads="1"/>
          </p:cNvSpPr>
          <p:nvPr/>
        </p:nvSpPr>
        <p:spPr bwMode="auto">
          <a:xfrm>
            <a:off x="4038600" y="31686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534984" name="Text Box 8"/>
          <p:cNvSpPr txBox="1">
            <a:spLocks noChangeArrowheads="1"/>
          </p:cNvSpPr>
          <p:nvPr/>
        </p:nvSpPr>
        <p:spPr bwMode="auto">
          <a:xfrm>
            <a:off x="4038600" y="545465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E2E-Verifiable Election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308623"/>
          <a:ext cx="82296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Voter Name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Alice</a:t>
                      </a:r>
                      <a:r>
                        <a:rPr lang="en-US" sz="1900" baseline="0" dirty="0">
                          <a:latin typeface="+mj-lt"/>
                        </a:rPr>
                        <a:t> Smith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Bob Williams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Carol</a:t>
                      </a:r>
                      <a:r>
                        <a:rPr lang="en-US" sz="1900" baseline="0" dirty="0">
                          <a:latin typeface="+mj-lt"/>
                        </a:rPr>
                        <a:t> James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David Fuentes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Ellen Chu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016923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E2E-Verifiable Election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308623"/>
          <a:ext cx="82296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Voter Name</a:t>
                      </a:r>
                    </a:p>
                  </a:txBody>
                  <a:tcPr marT="34291" marB="34291"/>
                </a:tc>
                <a:tc gridSpan="2"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Alice</a:t>
                      </a:r>
                      <a:r>
                        <a:rPr lang="en-US" sz="1900" baseline="0" dirty="0">
                          <a:latin typeface="+mj-lt"/>
                        </a:rPr>
                        <a:t> Smith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Bob Williams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Carol</a:t>
                      </a:r>
                      <a:r>
                        <a:rPr lang="en-US" sz="1900" baseline="0" dirty="0">
                          <a:latin typeface="+mj-lt"/>
                        </a:rPr>
                        <a:t> James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David Fuentes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Ellen Chu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5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E2E-Verifiable Election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308623"/>
          <a:ext cx="82296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Voter Name</a:t>
                      </a:r>
                    </a:p>
                  </a:txBody>
                  <a:tcPr marT="34291" marB="34291"/>
                </a:tc>
                <a:tc gridSpan="2"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Alice</a:t>
                      </a:r>
                      <a:r>
                        <a:rPr lang="en-US" sz="1900" baseline="0" dirty="0">
                          <a:latin typeface="+mj-lt"/>
                        </a:rPr>
                        <a:t> Smith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Bob Williams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Carol</a:t>
                      </a:r>
                      <a:r>
                        <a:rPr lang="en-US" sz="1900" baseline="0" dirty="0">
                          <a:latin typeface="+mj-lt"/>
                        </a:rPr>
                        <a:t> James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</a:p>
                  </a:txBody>
                  <a:tcPr marT="34291" marB="34291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David Fuentes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Ellen Chu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6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E2E-Verifiable Election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308623"/>
          <a:ext cx="82296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Voter Name</a:t>
                      </a:r>
                    </a:p>
                  </a:txBody>
                  <a:tcPr marT="34291" marB="34291"/>
                </a:tc>
                <a:tc gridSpan="2"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Alice</a:t>
                      </a:r>
                      <a:r>
                        <a:rPr lang="en-US" sz="1900" baseline="0" dirty="0">
                          <a:latin typeface="+mj-lt"/>
                        </a:rPr>
                        <a:t> Smith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Bob Williams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Carol</a:t>
                      </a:r>
                      <a:r>
                        <a:rPr lang="en-US" sz="1900" baseline="0" dirty="0">
                          <a:latin typeface="+mj-lt"/>
                        </a:rPr>
                        <a:t> James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David Fuentes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Ellen Chu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5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E2E-Verifiable Election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308623"/>
          <a:ext cx="82296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6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E2E-Verifiable Election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308623"/>
          <a:ext cx="82296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Bent Arrow 7"/>
          <p:cNvSpPr/>
          <p:nvPr/>
        </p:nvSpPr>
        <p:spPr>
          <a:xfrm rot="16200000" flipH="1">
            <a:off x="4710813" y="2683311"/>
            <a:ext cx="1028700" cy="1915924"/>
          </a:xfrm>
          <a:prstGeom prst="bentArrow">
            <a:avLst>
              <a:gd name="adj1" fmla="val 1309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685800" y="2457445"/>
            <a:ext cx="4397850" cy="117565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Mathematical</a:t>
            </a:r>
          </a:p>
          <a:p>
            <a:pPr algn="ctr"/>
            <a:r>
              <a:rPr lang="en-US" sz="3000" dirty="0">
                <a:latin typeface="+mj-lt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42582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MPC is </a:t>
            </a:r>
            <a:r>
              <a:rPr lang="en-US" i="1" dirty="0"/>
              <a:t>not</a:t>
            </a:r>
            <a:r>
              <a:rPr lang="en-US" dirty="0"/>
              <a:t> Enough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3200" dirty="0"/>
              <a:t>Secure Multi-Party Computation allows </a:t>
            </a:r>
            <a:r>
              <a:rPr lang="en-US" sz="3200" i="1" dirty="0"/>
              <a:t>any</a:t>
            </a:r>
            <a:r>
              <a:rPr lang="en-US" sz="3200" dirty="0"/>
              <a:t> public function to be computed on any number of private inputs </a:t>
            </a:r>
            <a:r>
              <a:rPr lang="en-US" sz="3200" i="1" dirty="0"/>
              <a:t>without</a:t>
            </a:r>
            <a:r>
              <a:rPr lang="en-US" sz="3200" dirty="0"/>
              <a:t> compromising the privacy of the inputs.</a:t>
            </a:r>
          </a:p>
          <a:p>
            <a:endParaRPr lang="en-US" sz="1800" dirty="0"/>
          </a:p>
          <a:p>
            <a:r>
              <a:rPr lang="en-US" sz="3200" dirty="0"/>
              <a:t>But secure MPC does not prevent parties from revealing their private inputs if they so choose.</a:t>
            </a:r>
          </a:p>
        </p:txBody>
      </p:sp>
    </p:spTree>
    <p:extLst>
      <p:ext uri="{BB962C8B-B14F-4D97-AF65-F5344CB8AC3E}">
        <p14:creationId xmlns:p14="http://schemas.microsoft.com/office/powerpoint/2010/main" val="4028066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End-to-End Verifiable Elections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800" dirty="0"/>
          </a:p>
          <a:p>
            <a:pPr>
              <a:buNone/>
            </a:pPr>
            <a:r>
              <a:rPr lang="en-US" sz="2800" dirty="0"/>
              <a:t>Two principle phases …</a:t>
            </a:r>
          </a:p>
          <a:p>
            <a:pPr>
              <a:buNone/>
            </a:pPr>
            <a:endParaRPr lang="en-US" sz="1200" dirty="0"/>
          </a:p>
          <a:p>
            <a:pPr marL="514338" indent="-514338">
              <a:buClr>
                <a:srgbClr val="0070C0"/>
              </a:buClr>
              <a:buSzPct val="150000"/>
              <a:buFont typeface="+mj-lt"/>
              <a:buAutoNum type="arabicPeriod"/>
            </a:pPr>
            <a:r>
              <a:rPr lang="en-US" sz="2800" dirty="0"/>
              <a:t>Voters publish their names and </a:t>
            </a:r>
            <a:r>
              <a:rPr lang="en-US" sz="2800" i="1" dirty="0"/>
              <a:t>encrypted</a:t>
            </a:r>
            <a:r>
              <a:rPr lang="en-US" sz="2800" dirty="0"/>
              <a:t> votes.</a:t>
            </a:r>
          </a:p>
          <a:p>
            <a:pPr marL="514338" indent="-514338">
              <a:buClr>
                <a:srgbClr val="0070C0"/>
              </a:buClr>
              <a:buSzPct val="150000"/>
              <a:buFont typeface="+mj-lt"/>
              <a:buAutoNum type="arabicPeriod"/>
            </a:pPr>
            <a:endParaRPr lang="en-US" sz="1200" dirty="0"/>
          </a:p>
          <a:p>
            <a:pPr marL="514338" indent="-514338">
              <a:buClr>
                <a:srgbClr val="0070C0"/>
              </a:buClr>
              <a:buSzPct val="150000"/>
              <a:buFont typeface="+mj-lt"/>
              <a:buAutoNum type="arabicPeriod"/>
            </a:pPr>
            <a:r>
              <a:rPr lang="en-US" sz="2800" dirty="0"/>
              <a:t>Administrators compute and publish the tally together with a cryptographic proof that the tally “matches” the set of encrypted votes.</a:t>
            </a:r>
          </a:p>
        </p:txBody>
      </p:sp>
    </p:spTree>
    <p:extLst>
      <p:ext uri="{BB962C8B-B14F-4D97-AF65-F5344CB8AC3E}">
        <p14:creationId xmlns:p14="http://schemas.microsoft.com/office/powerpoint/2010/main" val="4019481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931" grpId="0" build="p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Tallying Decision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3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/>
              <a:t>There are essentially two paradigms to choose from  …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600" dirty="0"/>
          </a:p>
          <a:p>
            <a:pPr>
              <a:lnSpc>
                <a:spcPct val="80000"/>
              </a:lnSpc>
            </a:pPr>
            <a:r>
              <a:rPr lang="en-US" sz="3600" dirty="0" err="1"/>
              <a:t>Anonymized</a:t>
            </a:r>
            <a:r>
              <a:rPr lang="en-US" sz="3600" dirty="0"/>
              <a:t> Ballots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/>
              <a:t>        </a:t>
            </a:r>
            <a:r>
              <a:rPr lang="en-US" sz="3600" dirty="0">
                <a:solidFill>
                  <a:schemeClr val="accent2"/>
                </a:solidFill>
              </a:rPr>
              <a:t>(Mix Networks)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dirty="0" err="1"/>
              <a:t>Ballotless</a:t>
            </a:r>
            <a:r>
              <a:rPr lang="en-US" sz="3600" dirty="0"/>
              <a:t> Tallying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>
                <a:solidFill>
                  <a:schemeClr val="accent2"/>
                </a:solidFill>
              </a:rPr>
              <a:t>        (</a:t>
            </a:r>
            <a:r>
              <a:rPr lang="en-US" sz="3600" dirty="0" err="1">
                <a:solidFill>
                  <a:schemeClr val="accent2"/>
                </a:solidFill>
              </a:rPr>
              <a:t>Homomorphic</a:t>
            </a:r>
            <a:r>
              <a:rPr lang="en-US" sz="3600" dirty="0">
                <a:solidFill>
                  <a:schemeClr val="accent2"/>
                </a:solidFill>
              </a:rPr>
              <a:t> Encryption)</a:t>
            </a:r>
          </a:p>
        </p:txBody>
      </p:sp>
    </p:spTree>
    <p:extLst>
      <p:ext uri="{BB962C8B-B14F-4D97-AF65-F5344CB8AC3E}">
        <p14:creationId xmlns:p14="http://schemas.microsoft.com/office/powerpoint/2010/main" val="2845862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j0260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00" y="2153843"/>
            <a:ext cx="4706939" cy="361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685800" y="1463040"/>
            <a:ext cx="77724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9" rIns="92075" bIns="46039" anchor="ctr"/>
          <a:lstStyle/>
          <a:p>
            <a:pPr algn="ctr" eaLnBrk="0" hangingPunct="0"/>
            <a:r>
              <a:rPr kumimoji="1" lang="en-US" sz="5000" dirty="0" err="1">
                <a:solidFill>
                  <a:srgbClr val="00DE64"/>
                </a:solidFill>
                <a:latin typeface="+mj-lt"/>
              </a:rPr>
              <a:t>Anonymized</a:t>
            </a:r>
            <a:r>
              <a:rPr kumimoji="1" lang="en-US" sz="5000" dirty="0">
                <a:solidFill>
                  <a:srgbClr val="00DE64"/>
                </a:solidFill>
                <a:latin typeface="+mj-lt"/>
              </a:rPr>
              <a:t> Ballots</a:t>
            </a:r>
          </a:p>
        </p:txBody>
      </p:sp>
    </p:spTree>
    <p:extLst>
      <p:ext uri="{BB962C8B-B14F-4D97-AF65-F5344CB8AC3E}">
        <p14:creationId xmlns:p14="http://schemas.microsoft.com/office/powerpoint/2010/main" val="284085926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IP of Graph Isomorphism</a:t>
            </a:r>
          </a:p>
        </p:txBody>
      </p:sp>
      <p:sp>
        <p:nvSpPr>
          <p:cNvPr id="15360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7807-84AF-40B4-93E3-EF678872A711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685800" y="1257300"/>
            <a:ext cx="77724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9" rIns="92075" bIns="46039" anchor="ctr"/>
          <a:lstStyle/>
          <a:p>
            <a:pPr algn="ctr" eaLnBrk="0" hangingPunct="0"/>
            <a:r>
              <a:rPr kumimoji="1" lang="en-US" sz="5000" dirty="0" err="1">
                <a:solidFill>
                  <a:srgbClr val="00DE64"/>
                </a:solidFill>
                <a:latin typeface="+mj-lt"/>
              </a:rPr>
              <a:t>Ballotless</a:t>
            </a:r>
            <a:r>
              <a:rPr kumimoji="1" lang="en-US" sz="5000" dirty="0">
                <a:solidFill>
                  <a:srgbClr val="00DE64"/>
                </a:solidFill>
                <a:latin typeface="+mj-lt"/>
              </a:rPr>
              <a:t> Tallying</a:t>
            </a:r>
          </a:p>
        </p:txBody>
      </p:sp>
      <p:pic>
        <p:nvPicPr>
          <p:cNvPr id="6" name="Picture 5" descr="voting_machin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2617" y="1987630"/>
            <a:ext cx="3811588" cy="38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0955883"/>
      </p:ext>
    </p:extLst>
  </p:cSld>
  <p:clrMapOvr>
    <a:masterClrMapping/>
  </p:clrMapOvr>
  <p:transition/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j0260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85" y="2739630"/>
            <a:ext cx="1404937" cy="212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3" descr="j0260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380" y="2771776"/>
            <a:ext cx="2940051" cy="213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Tallying</a:t>
            </a:r>
          </a:p>
        </p:txBody>
      </p:sp>
    </p:spTree>
    <p:extLst>
      <p:ext uri="{BB962C8B-B14F-4D97-AF65-F5344CB8AC3E}">
        <p14:creationId xmlns:p14="http://schemas.microsoft.com/office/powerpoint/2010/main" val="2593261955"/>
      </p:ext>
    </p:extLst>
  </p:cSld>
  <p:clrMapOvr>
    <a:masterClrMapping/>
  </p:clrMapOvr>
  <p:transition/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Homomorphic Encryption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With RSA encryption,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996633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</a:rPr>
                            <m:t>𝑌</m:t>
                          </m:r>
                        </m:sup>
                      </m:sSubSup>
                    </m:oMath>
                  </m:oMathPara>
                </a14:m>
                <a:endParaRPr lang="en-US" sz="3600" baseline="30000" dirty="0">
                  <a:solidFill>
                    <a:srgbClr val="00DE64"/>
                  </a:solidFill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</a:rPr>
                            <m:t>𝑌</m:t>
                          </m:r>
                        </m:sup>
                      </m:sSubSup>
                    </m:oMath>
                  </m:oMathPara>
                </a14:m>
                <a:endParaRPr lang="en-US" sz="3600" baseline="300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:endParaRPr lang="en-US" sz="3600" baseline="300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  <a:ea typeface="Cambria Math"/>
                          <a:sym typeface="Wingdings"/>
                        </a:rPr>
                        <m:t>×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</a:rPr>
                            <m:t>𝑌</m:t>
                          </m:r>
                        </m:sup>
                      </m:sSubSup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  <a:ea typeface="Cambria Math"/>
                          <a:sym typeface="Wingdings"/>
                        </a:rPr>
                        <m:t>×</m:t>
                      </m:r>
                      <m:sSubSup>
                        <m:sSubSup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sym typeface="Wingdings"/>
                            </a:rPr>
                          </m:ctrlPr>
                        </m:sSubSup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sym typeface="Wingdings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sym typeface="Wingdings"/>
                            </a:rPr>
                            <m:t>2</m:t>
                          </m:r>
                        </m:sub>
                        <m:sup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  <a:ea typeface="Cambria Math"/>
                              <a:sym typeface="Wingdings"/>
                            </a:rPr>
                            <m:t>𝑌</m:t>
                          </m:r>
                        </m:sup>
                      </m:sSubSup>
                    </m:oMath>
                  </m:oMathPara>
                </a14:m>
                <a:endParaRPr lang="en-US" sz="3600" i="1" dirty="0">
                  <a:solidFill>
                    <a:srgbClr val="0070C0"/>
                  </a:solidFill>
                  <a:latin typeface="Cambria Math"/>
                  <a:ea typeface="Cambria Math"/>
                  <a:sym typeface="Wingdings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  <a:ea typeface="Cambria Math"/>
                          <a:sym typeface="Wingdings"/>
                        </a:rPr>
                        <m:t>=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 panose="02040503050406030204" pitchFamily="18" charset="0"/>
                              <a:ea typeface="Cambria Math"/>
                              <a:sym typeface="Wingding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6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sym typeface="Wingding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i="1" dirty="0">
                                  <a:solidFill>
                                    <a:srgbClr val="663300"/>
                                  </a:solidFill>
                                  <a:latin typeface="Cambria Math"/>
                                  <a:ea typeface="Cambria Math"/>
                                  <a:sym typeface="Wingdings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3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6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sym typeface="Wingding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</a:rPr>
                            <m:t>𝑌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C000"/>
                  </a:solidFill>
                  <a:latin typeface="Calibri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:endParaRPr lang="en-US" sz="24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>
                  <a:buClr>
                    <a:srgbClr val="0BD0D9"/>
                  </a:buClr>
                  <a:buNone/>
                </a:pPr>
                <a:r>
                  <a:rPr lang="en-US" sz="3600" dirty="0"/>
                  <a:t>RSA is </a:t>
                </a:r>
                <a:r>
                  <a:rPr lang="en-US" sz="3600" i="1" dirty="0"/>
                  <a:t>multiplicatively </a:t>
                </a:r>
                <a:r>
                  <a:rPr lang="en-US" sz="3600" i="1" dirty="0" err="1"/>
                  <a:t>homomorpic</a:t>
                </a:r>
                <a:r>
                  <a:rPr lang="en-US" sz="3600" i="1" dirty="0"/>
                  <a:t>.</a:t>
                </a:r>
                <a:endParaRPr lang="en-US" sz="36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:endParaRPr lang="en-US" sz="36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None/>
                </a:pPr>
                <a:endParaRPr lang="en-US" sz="3600" dirty="0">
                  <a:solidFill>
                    <a:srgbClr val="00DE64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22" t="-1806" b="-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89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Homomorphic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With another encryption function,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baseline="20000" dirty="0">
                  <a:solidFill>
                    <a:srgbClr val="00DE64"/>
                  </a:solidFill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600" baseline="300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:endParaRPr lang="en-US" sz="3600" baseline="300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  <a:ea typeface="Cambria Math"/>
                          <a:sym typeface="Wingdings"/>
                        </a:rPr>
                        <m:t>×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  <a:ea typeface="Cambria Math"/>
                          <a:sym typeface="Wingdings"/>
                        </a:rPr>
                        <m:t>×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3600" i="1" dirty="0">
                          <a:solidFill>
                            <a:srgbClr val="00DE64"/>
                          </a:solidFill>
                          <a:latin typeface="Cambria Math"/>
                          <a:ea typeface="Cambria Math"/>
                          <a:sym typeface="Wingdings"/>
                        </a:rPr>
                        <m:t>×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baseline="200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baseline="30000" dirty="0">
                          <a:solidFill>
                            <a:srgbClr val="00DE64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  <a:sym typeface="Wingdings"/>
                        </a:rPr>
                        <m:t>+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C000"/>
                  </a:solidFill>
                  <a:latin typeface="Calibri"/>
                </a:endParaRPr>
              </a:p>
              <a:p>
                <a:pPr marL="0" indent="0">
                  <a:buClr>
                    <a:srgbClr val="0BD0D9"/>
                  </a:buClr>
                  <a:buNone/>
                </a:pPr>
                <a:endParaRPr lang="en-US" sz="2400" dirty="0"/>
              </a:p>
              <a:p>
                <a:pPr marL="0" indent="0">
                  <a:buClr>
                    <a:srgbClr val="0BD0D9"/>
                  </a:buClr>
                  <a:buNone/>
                </a:pPr>
                <a:r>
                  <a:rPr lang="en-US" sz="3600" dirty="0"/>
                  <a:t>This function is </a:t>
                </a:r>
                <a:r>
                  <a:rPr lang="en-US" sz="3600" i="1" dirty="0"/>
                  <a:t>additively </a:t>
                </a:r>
                <a:r>
                  <a:rPr lang="en-US" sz="3600" i="1" dirty="0" err="1"/>
                  <a:t>homomorpic</a:t>
                </a:r>
                <a:r>
                  <a:rPr lang="en-US" sz="3600" i="1" dirty="0"/>
                  <a:t>.</a:t>
                </a:r>
                <a:endParaRPr lang="en-US" sz="36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:endParaRPr lang="en-US" sz="36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None/>
                </a:pPr>
                <a:endParaRPr lang="en-US" sz="3600" dirty="0">
                  <a:solidFill>
                    <a:srgbClr val="00DE64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2" t="-1806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74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Elections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08860"/>
                <a:ext cx="8229600" cy="32918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DE64"/>
                    </a:solidFill>
                  </a:rPr>
                  <a:t> </a:t>
                </a:r>
                <a:r>
                  <a:rPr lang="en-US" sz="3600" dirty="0">
                    <a:solidFill>
                      <a:srgbClr val="663300"/>
                    </a:solidFill>
                  </a:rPr>
                  <a:t>=</a:t>
                </a:r>
                <a:r>
                  <a:rPr lang="en-US" sz="3600" dirty="0">
                    <a:solidFill>
                      <a:srgbClr val="00DE64"/>
                    </a:solidFill>
                  </a:rPr>
                  <a:t> </a:t>
                </a:r>
                <a:r>
                  <a:rPr lang="en-US" sz="3600" dirty="0">
                    <a:solidFill>
                      <a:srgbClr val="FFC000"/>
                    </a:solidFill>
                  </a:rPr>
                  <a:t>E(</a:t>
                </a:r>
                <a:r>
                  <a:rPr lang="en-US" sz="3600" dirty="0"/>
                  <a:t>Vote #1</a:t>
                </a:r>
                <a:r>
                  <a:rPr lang="en-US" sz="3600" dirty="0">
                    <a:solidFill>
                      <a:srgbClr val="FFC000"/>
                    </a:solidFill>
                  </a:rPr>
                  <a:t>)</a:t>
                </a:r>
              </a:p>
              <a:p>
                <a:pPr marL="0" indent="0" algn="ctr">
                  <a:buClr>
                    <a:srgbClr val="0BD0D9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DE64"/>
                    </a:solidFill>
                    <a:latin typeface="Calibri"/>
                  </a:rPr>
                  <a:t> </a:t>
                </a:r>
                <a:r>
                  <a:rPr lang="en-US" sz="3600" dirty="0">
                    <a:solidFill>
                      <a:srgbClr val="663300"/>
                    </a:solidFill>
                    <a:latin typeface="Calibri"/>
                  </a:rPr>
                  <a:t>=</a:t>
                </a:r>
                <a:r>
                  <a:rPr lang="en-US" sz="3600" dirty="0">
                    <a:solidFill>
                      <a:srgbClr val="FFC000"/>
                    </a:solidFill>
                    <a:latin typeface="Calibri"/>
                  </a:rPr>
                  <a:t> E(</a:t>
                </a:r>
                <a:r>
                  <a:rPr lang="en-US" sz="3600" dirty="0">
                    <a:latin typeface="Calibri"/>
                  </a:rPr>
                  <a:t>Vote #2</a:t>
                </a:r>
                <a:r>
                  <a:rPr lang="en-US" sz="3600" dirty="0">
                    <a:solidFill>
                      <a:srgbClr val="FFC000"/>
                    </a:solidFill>
                    <a:latin typeface="Calibri"/>
                  </a:rPr>
                  <a:t>)</a:t>
                </a:r>
              </a:p>
              <a:p>
                <a:pPr mar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DE64"/>
                          </a:solidFill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sz="36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DE64"/>
                    </a:solidFill>
                    <a:latin typeface="Calibri"/>
                  </a:rPr>
                  <a:t> </a:t>
                </a:r>
                <a:r>
                  <a:rPr lang="en-US" sz="3600" dirty="0">
                    <a:solidFill>
                      <a:srgbClr val="663300"/>
                    </a:solidFill>
                    <a:latin typeface="Calibri"/>
                  </a:rPr>
                  <a:t>=</a:t>
                </a:r>
                <a:r>
                  <a:rPr lang="en-US" sz="3600" dirty="0">
                    <a:solidFill>
                      <a:srgbClr val="FFC000"/>
                    </a:solidFill>
                    <a:latin typeface="Calibri"/>
                  </a:rPr>
                  <a:t> E(</a:t>
                </a:r>
                <a:r>
                  <a:rPr lang="en-US" sz="3600" dirty="0">
                    <a:solidFill>
                      <a:srgbClr val="0070C0"/>
                    </a:solidFill>
                    <a:latin typeface="Calibri"/>
                  </a:rPr>
                  <a:t>Vote #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600" dirty="0">
                    <a:solidFill>
                      <a:srgbClr val="FFC000"/>
                    </a:solidFill>
                    <a:latin typeface="Calibri"/>
                  </a:rPr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Clr>
                    <a:srgbClr val="0BD0D9"/>
                  </a:buClr>
                  <a:buNone/>
                </a:pPr>
                <a:r>
                  <a:rPr lang="en-US" sz="3200" dirty="0"/>
                  <a:t>The </a:t>
                </a:r>
                <a:r>
                  <a:rPr lang="en-US" sz="3200" i="1" dirty="0">
                    <a:solidFill>
                      <a:srgbClr val="FFC000"/>
                    </a:solidFill>
                  </a:rPr>
                  <a:t>product</a:t>
                </a:r>
                <a:r>
                  <a:rPr lang="en-US" sz="3200" dirty="0"/>
                  <a:t> of the </a:t>
                </a:r>
                <a:r>
                  <a:rPr lang="en-US" sz="3200" i="1" dirty="0">
                    <a:solidFill>
                      <a:srgbClr val="FFC000"/>
                    </a:solidFill>
                  </a:rPr>
                  <a:t>encryptions</a:t>
                </a:r>
                <a:r>
                  <a:rPr lang="en-US" sz="3200" dirty="0"/>
                  <a:t> of the votes is an </a:t>
                </a:r>
                <a:r>
                  <a:rPr lang="en-US" sz="3200" i="1" dirty="0">
                    <a:solidFill>
                      <a:srgbClr val="FFC000"/>
                    </a:solidFill>
                  </a:rPr>
                  <a:t>encryption</a:t>
                </a:r>
                <a:r>
                  <a:rPr lang="en-US" sz="3200" dirty="0"/>
                  <a:t> of the </a:t>
                </a:r>
                <a:r>
                  <a:rPr lang="en-US" sz="3200" i="1" dirty="0">
                    <a:solidFill>
                      <a:srgbClr val="FFC000"/>
                    </a:solidFill>
                  </a:rPr>
                  <a:t>sum</a:t>
                </a:r>
                <a:r>
                  <a:rPr lang="en-US" sz="3200" dirty="0"/>
                  <a:t> of the votes</a:t>
                </a:r>
                <a:r>
                  <a:rPr lang="en-US" sz="3200" i="1" dirty="0"/>
                  <a:t>.</a:t>
                </a:r>
                <a:endParaRPr lang="en-US" sz="32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08860"/>
                <a:ext cx="8229600" cy="3291840"/>
              </a:xfrm>
              <a:blipFill>
                <a:blip r:embed="rId2"/>
                <a:stretch>
                  <a:fillRect l="-1704" t="-5185" b="-3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6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Homomorphic Encryption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4000" u="sng" dirty="0"/>
              <a:t>Some </a:t>
            </a:r>
            <a:r>
              <a:rPr lang="en-US" sz="4000" u="sng" dirty="0" err="1"/>
              <a:t>Homomorphic</a:t>
            </a:r>
            <a:r>
              <a:rPr lang="en-US" sz="4000" u="sng" dirty="0"/>
              <a:t> Functions</a:t>
            </a:r>
          </a:p>
          <a:p>
            <a:pPr>
              <a:buFontTx/>
              <a:buNone/>
            </a:pPr>
            <a:endParaRPr lang="en-US" sz="1200" u="sng" dirty="0"/>
          </a:p>
          <a:p>
            <a:r>
              <a:rPr lang="en-US" sz="4000" dirty="0"/>
              <a:t>RSA:  </a:t>
            </a:r>
            <a:r>
              <a:rPr lang="en-US" sz="4000" i="1" dirty="0">
                <a:solidFill>
                  <a:srgbClr val="00DE64"/>
                </a:solidFill>
              </a:rPr>
              <a:t>E</a:t>
            </a:r>
            <a:r>
              <a:rPr lang="en-US" sz="4000" dirty="0">
                <a:solidFill>
                  <a:srgbClr val="00DE64"/>
                </a:solidFill>
              </a:rPr>
              <a:t>(</a:t>
            </a:r>
            <a:r>
              <a:rPr lang="en-US" sz="4000" i="1" dirty="0">
                <a:solidFill>
                  <a:srgbClr val="00DE64"/>
                </a:solidFill>
              </a:rPr>
              <a:t>m</a:t>
            </a:r>
            <a:r>
              <a:rPr lang="en-US" sz="4000" dirty="0">
                <a:solidFill>
                  <a:srgbClr val="00DE64"/>
                </a:solidFill>
              </a:rPr>
              <a:t>) = </a:t>
            </a:r>
            <a:r>
              <a:rPr lang="en-US" sz="4000" i="1" dirty="0">
                <a:solidFill>
                  <a:srgbClr val="00DE64"/>
                </a:solidFill>
              </a:rPr>
              <a:t>m</a:t>
            </a:r>
            <a:r>
              <a:rPr lang="en-US" sz="4000" i="1" baseline="30000" dirty="0">
                <a:solidFill>
                  <a:srgbClr val="00DE64"/>
                </a:solidFill>
              </a:rPr>
              <a:t>e</a:t>
            </a:r>
            <a:r>
              <a:rPr lang="en-US" sz="4000" i="1" dirty="0">
                <a:solidFill>
                  <a:srgbClr val="00DE64"/>
                </a:solidFill>
              </a:rPr>
              <a:t> </a:t>
            </a:r>
            <a:r>
              <a:rPr lang="en-US" sz="4000" dirty="0">
                <a:solidFill>
                  <a:srgbClr val="00DE64"/>
                </a:solidFill>
              </a:rPr>
              <a:t>mod </a:t>
            </a:r>
            <a:r>
              <a:rPr lang="en-US" sz="4000" i="1" dirty="0">
                <a:solidFill>
                  <a:srgbClr val="00DE64"/>
                </a:solidFill>
              </a:rPr>
              <a:t>n</a:t>
            </a:r>
          </a:p>
          <a:p>
            <a:r>
              <a:rPr lang="en-US" sz="4000" dirty="0" err="1"/>
              <a:t>ElGamal</a:t>
            </a:r>
            <a:r>
              <a:rPr lang="en-US" sz="4000" dirty="0"/>
              <a:t>:  </a:t>
            </a:r>
            <a:r>
              <a:rPr lang="en-US" sz="4000" i="1" dirty="0">
                <a:solidFill>
                  <a:srgbClr val="00DE64"/>
                </a:solidFill>
              </a:rPr>
              <a:t>E</a:t>
            </a:r>
            <a:r>
              <a:rPr lang="en-US" sz="4000" dirty="0">
                <a:solidFill>
                  <a:srgbClr val="00DE64"/>
                </a:solidFill>
              </a:rPr>
              <a:t>(</a:t>
            </a:r>
            <a:r>
              <a:rPr lang="en-US" sz="4000" i="1" dirty="0" err="1">
                <a:solidFill>
                  <a:srgbClr val="00DE64"/>
                </a:solidFill>
              </a:rPr>
              <a:t>m,r</a:t>
            </a:r>
            <a:r>
              <a:rPr lang="en-US" sz="4000" dirty="0">
                <a:solidFill>
                  <a:srgbClr val="00DE64"/>
                </a:solidFill>
              </a:rPr>
              <a:t>) = (</a:t>
            </a:r>
            <a:r>
              <a:rPr lang="en-US" sz="4000" i="1" dirty="0" err="1">
                <a:solidFill>
                  <a:srgbClr val="00DE64"/>
                </a:solidFill>
              </a:rPr>
              <a:t>g</a:t>
            </a:r>
            <a:r>
              <a:rPr lang="en-US" sz="4000" i="1" baseline="30000" dirty="0" err="1">
                <a:solidFill>
                  <a:srgbClr val="00DE64"/>
                </a:solidFill>
              </a:rPr>
              <a:t>r</a:t>
            </a:r>
            <a:r>
              <a:rPr lang="en-US" sz="4000" i="1" dirty="0" err="1">
                <a:solidFill>
                  <a:srgbClr val="00DE64"/>
                </a:solidFill>
              </a:rPr>
              <a:t>,mh</a:t>
            </a:r>
            <a:r>
              <a:rPr lang="en-US" sz="4000" i="1" baseline="30000" dirty="0" err="1">
                <a:solidFill>
                  <a:srgbClr val="00DE64"/>
                </a:solidFill>
              </a:rPr>
              <a:t>r</a:t>
            </a:r>
            <a:r>
              <a:rPr lang="en-US" sz="4000" dirty="0">
                <a:solidFill>
                  <a:srgbClr val="00DE64"/>
                </a:solidFill>
              </a:rPr>
              <a:t>) mod </a:t>
            </a:r>
            <a:r>
              <a:rPr lang="en-US" sz="4000" i="1" dirty="0">
                <a:solidFill>
                  <a:srgbClr val="00DE64"/>
                </a:solidFill>
              </a:rPr>
              <a:t>p</a:t>
            </a:r>
          </a:p>
          <a:p>
            <a:r>
              <a:rPr lang="en-US" sz="4000" dirty="0"/>
              <a:t>GM:  </a:t>
            </a:r>
            <a:r>
              <a:rPr lang="en-US" sz="4000" i="1" dirty="0">
                <a:solidFill>
                  <a:srgbClr val="00DE64"/>
                </a:solidFill>
              </a:rPr>
              <a:t>E</a:t>
            </a:r>
            <a:r>
              <a:rPr lang="en-US" sz="4000" dirty="0">
                <a:solidFill>
                  <a:srgbClr val="00DE64"/>
                </a:solidFill>
              </a:rPr>
              <a:t>(</a:t>
            </a:r>
            <a:r>
              <a:rPr lang="en-US" sz="4000" i="1" dirty="0" err="1">
                <a:solidFill>
                  <a:srgbClr val="00DE64"/>
                </a:solidFill>
              </a:rPr>
              <a:t>b,r</a:t>
            </a:r>
            <a:r>
              <a:rPr lang="en-US" sz="4000" dirty="0">
                <a:solidFill>
                  <a:srgbClr val="00DE64"/>
                </a:solidFill>
              </a:rPr>
              <a:t>) = </a:t>
            </a:r>
            <a:r>
              <a:rPr lang="en-US" sz="4000" i="1" dirty="0">
                <a:solidFill>
                  <a:srgbClr val="00DE64"/>
                </a:solidFill>
              </a:rPr>
              <a:t>r</a:t>
            </a:r>
            <a:r>
              <a:rPr lang="en-US" sz="4000" i="1" baseline="30000" dirty="0">
                <a:solidFill>
                  <a:srgbClr val="00DE64"/>
                </a:solidFill>
              </a:rPr>
              <a:t>2</a:t>
            </a:r>
            <a:r>
              <a:rPr lang="en-US" sz="4000" i="1" dirty="0">
                <a:solidFill>
                  <a:srgbClr val="00DE64"/>
                </a:solidFill>
              </a:rPr>
              <a:t>g</a:t>
            </a:r>
            <a:r>
              <a:rPr lang="en-US" sz="4000" i="1" baseline="30000" dirty="0">
                <a:solidFill>
                  <a:srgbClr val="00DE64"/>
                </a:solidFill>
              </a:rPr>
              <a:t>b</a:t>
            </a:r>
            <a:r>
              <a:rPr lang="en-US" sz="4000" i="1" dirty="0">
                <a:solidFill>
                  <a:srgbClr val="00DE64"/>
                </a:solidFill>
              </a:rPr>
              <a:t> </a:t>
            </a:r>
            <a:r>
              <a:rPr lang="en-US" sz="4000" dirty="0">
                <a:solidFill>
                  <a:srgbClr val="00DE64"/>
                </a:solidFill>
              </a:rPr>
              <a:t>mod </a:t>
            </a:r>
            <a:r>
              <a:rPr lang="en-US" sz="4000" i="1" dirty="0">
                <a:solidFill>
                  <a:srgbClr val="00DE64"/>
                </a:solidFill>
              </a:rPr>
              <a:t>n</a:t>
            </a:r>
          </a:p>
          <a:p>
            <a:r>
              <a:rPr lang="en-US" sz="4000" dirty="0"/>
              <a:t>Benaloh:  </a:t>
            </a:r>
            <a:r>
              <a:rPr lang="en-US" sz="4000" i="1" dirty="0">
                <a:solidFill>
                  <a:srgbClr val="00DE64"/>
                </a:solidFill>
              </a:rPr>
              <a:t>E</a:t>
            </a:r>
            <a:r>
              <a:rPr lang="en-US" sz="4000" dirty="0">
                <a:solidFill>
                  <a:srgbClr val="00DE64"/>
                </a:solidFill>
              </a:rPr>
              <a:t>(</a:t>
            </a:r>
            <a:r>
              <a:rPr lang="en-US" sz="4000" i="1" dirty="0" err="1">
                <a:solidFill>
                  <a:srgbClr val="00DE64"/>
                </a:solidFill>
              </a:rPr>
              <a:t>m,r</a:t>
            </a:r>
            <a:r>
              <a:rPr lang="en-US" sz="4000" dirty="0">
                <a:solidFill>
                  <a:srgbClr val="00DE64"/>
                </a:solidFill>
              </a:rPr>
              <a:t>) = </a:t>
            </a:r>
            <a:r>
              <a:rPr lang="en-US" sz="4000" i="1" dirty="0" err="1">
                <a:solidFill>
                  <a:srgbClr val="00DE64"/>
                </a:solidFill>
              </a:rPr>
              <a:t>r</a:t>
            </a:r>
            <a:r>
              <a:rPr lang="en-US" sz="4000" i="1" baseline="30000" dirty="0" err="1">
                <a:solidFill>
                  <a:srgbClr val="00DE64"/>
                </a:solidFill>
              </a:rPr>
              <a:t>e</a:t>
            </a:r>
            <a:r>
              <a:rPr lang="en-US" sz="4000" i="1" dirty="0" err="1">
                <a:solidFill>
                  <a:srgbClr val="00DE64"/>
                </a:solidFill>
              </a:rPr>
              <a:t>g</a:t>
            </a:r>
            <a:r>
              <a:rPr lang="en-US" sz="4000" i="1" baseline="30000" dirty="0" err="1">
                <a:solidFill>
                  <a:srgbClr val="00DE64"/>
                </a:solidFill>
              </a:rPr>
              <a:t>m</a:t>
            </a:r>
            <a:r>
              <a:rPr lang="en-US" sz="4000" i="1" dirty="0">
                <a:solidFill>
                  <a:srgbClr val="00DE64"/>
                </a:solidFill>
              </a:rPr>
              <a:t> </a:t>
            </a:r>
            <a:r>
              <a:rPr lang="en-US" sz="4000" dirty="0">
                <a:solidFill>
                  <a:srgbClr val="00DE64"/>
                </a:solidFill>
              </a:rPr>
              <a:t>mod </a:t>
            </a:r>
            <a:r>
              <a:rPr lang="en-US" sz="4000" i="1" dirty="0">
                <a:solidFill>
                  <a:srgbClr val="00DE64"/>
                </a:solidFill>
              </a:rPr>
              <a:t>n</a:t>
            </a:r>
            <a:endParaRPr lang="en-US" sz="4000" dirty="0">
              <a:solidFill>
                <a:srgbClr val="00DE64"/>
              </a:solidFill>
            </a:endParaRPr>
          </a:p>
          <a:p>
            <a:r>
              <a:rPr lang="en-US" sz="4000" dirty="0" err="1"/>
              <a:t>Pallier</a:t>
            </a:r>
            <a:r>
              <a:rPr lang="en-US" sz="4000" dirty="0"/>
              <a:t>:  </a:t>
            </a:r>
            <a:r>
              <a:rPr lang="en-US" sz="4000" i="1" dirty="0">
                <a:solidFill>
                  <a:srgbClr val="00DE64"/>
                </a:solidFill>
              </a:rPr>
              <a:t>E</a:t>
            </a:r>
            <a:r>
              <a:rPr lang="en-US" sz="4000" dirty="0">
                <a:solidFill>
                  <a:srgbClr val="00DE64"/>
                </a:solidFill>
              </a:rPr>
              <a:t>(</a:t>
            </a:r>
            <a:r>
              <a:rPr lang="en-US" sz="4000" i="1" dirty="0" err="1">
                <a:solidFill>
                  <a:srgbClr val="00DE64"/>
                </a:solidFill>
              </a:rPr>
              <a:t>m,r</a:t>
            </a:r>
            <a:r>
              <a:rPr lang="en-US" sz="4000" dirty="0">
                <a:solidFill>
                  <a:srgbClr val="00DE64"/>
                </a:solidFill>
              </a:rPr>
              <a:t>) = </a:t>
            </a:r>
            <a:r>
              <a:rPr lang="en-US" sz="4000" i="1" dirty="0" err="1">
                <a:solidFill>
                  <a:srgbClr val="00DE64"/>
                </a:solidFill>
              </a:rPr>
              <a:t>r</a:t>
            </a:r>
            <a:r>
              <a:rPr lang="en-US" sz="4000" i="1" baseline="30000" dirty="0" err="1">
                <a:solidFill>
                  <a:srgbClr val="00DE64"/>
                </a:solidFill>
              </a:rPr>
              <a:t>n</a:t>
            </a:r>
            <a:r>
              <a:rPr lang="en-US" sz="4000" i="1" dirty="0" err="1">
                <a:solidFill>
                  <a:srgbClr val="00DE64"/>
                </a:solidFill>
              </a:rPr>
              <a:t>g</a:t>
            </a:r>
            <a:r>
              <a:rPr lang="en-US" sz="4000" i="1" baseline="30000" dirty="0" err="1">
                <a:solidFill>
                  <a:srgbClr val="00DE64"/>
                </a:solidFill>
              </a:rPr>
              <a:t>m</a:t>
            </a:r>
            <a:r>
              <a:rPr lang="en-US" sz="4000" i="1" dirty="0">
                <a:solidFill>
                  <a:srgbClr val="00DE64"/>
                </a:solidFill>
              </a:rPr>
              <a:t> </a:t>
            </a:r>
            <a:r>
              <a:rPr lang="en-US" sz="4000" dirty="0">
                <a:solidFill>
                  <a:srgbClr val="00DE64"/>
                </a:solidFill>
              </a:rPr>
              <a:t>mod </a:t>
            </a:r>
            <a:r>
              <a:rPr lang="en-US" sz="4000" i="1" dirty="0">
                <a:solidFill>
                  <a:srgbClr val="00DE64"/>
                </a:solidFill>
              </a:rPr>
              <a:t>n</a:t>
            </a:r>
            <a:r>
              <a:rPr lang="en-US" sz="4000" baseline="30000" dirty="0">
                <a:solidFill>
                  <a:srgbClr val="00DE64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04171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Valid Vote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2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36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/>
                            </a:rPr>
                            <m:t>0, 1, 0, 0;   1, 0;   0, 0, 0</m:t>
                          </m: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5400000">
            <a:off x="2090975" y="1719503"/>
            <a:ext cx="361476" cy="25431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Left Brace 4"/>
          <p:cNvSpPr/>
          <p:nvPr/>
        </p:nvSpPr>
        <p:spPr>
          <a:xfrm rot="5400000">
            <a:off x="4762738" y="2410066"/>
            <a:ext cx="361476" cy="11620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Left Brace 5"/>
          <p:cNvSpPr/>
          <p:nvPr/>
        </p:nvSpPr>
        <p:spPr>
          <a:xfrm rot="5400000">
            <a:off x="7048738" y="2095741"/>
            <a:ext cx="361476" cy="17906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1295400" y="2286000"/>
            <a:ext cx="20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First Race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1425" y="2286000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Second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2286000"/>
            <a:ext cx="2057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Third Race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429" y="4196731"/>
            <a:ext cx="1324401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First</a:t>
            </a:r>
          </a:p>
          <a:p>
            <a:pPr algn="ctr"/>
            <a:r>
              <a:rPr lang="en-US" sz="3200" dirty="0"/>
              <a:t>Option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7070" y="4077676"/>
            <a:ext cx="1393330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Second</a:t>
            </a:r>
          </a:p>
          <a:p>
            <a:pPr algn="ctr"/>
            <a:r>
              <a:rPr lang="en-US" sz="3200" dirty="0"/>
              <a:t>Option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3799" y="4191976"/>
            <a:ext cx="1324401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Third</a:t>
            </a:r>
          </a:p>
          <a:p>
            <a:pPr algn="ctr"/>
            <a:r>
              <a:rPr lang="en-US" sz="3200" dirty="0"/>
              <a:t>Option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1599" y="4113395"/>
            <a:ext cx="1324401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Fourth</a:t>
            </a:r>
          </a:p>
          <a:p>
            <a:pPr algn="ctr"/>
            <a:r>
              <a:rPr lang="en-US" sz="3200" dirty="0"/>
              <a:t>Option</a:t>
            </a:r>
          </a:p>
        </p:txBody>
      </p:sp>
      <p:cxnSp>
        <p:nvCxnSpPr>
          <p:cNvPr id="15" name="Straight Arrow Connector 14"/>
          <p:cNvCxnSpPr>
            <a:stCxn id="7" idx="0"/>
          </p:cNvCxnSpPr>
          <p:nvPr/>
        </p:nvCxnSpPr>
        <p:spPr>
          <a:xfrm flipV="1">
            <a:off x="1031630" y="3607595"/>
            <a:ext cx="139946" cy="5891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11" idx="0"/>
          </p:cNvCxnSpPr>
          <p:nvPr/>
        </p:nvCxnSpPr>
        <p:spPr>
          <a:xfrm flipH="1" flipV="1">
            <a:off x="1917331" y="3607595"/>
            <a:ext cx="586404" cy="470081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2" idx="0"/>
          </p:cNvCxnSpPr>
          <p:nvPr/>
        </p:nvCxnSpPr>
        <p:spPr>
          <a:xfrm flipH="1" flipV="1">
            <a:off x="2613996" y="3607595"/>
            <a:ext cx="1372004" cy="584381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13" idx="0"/>
          </p:cNvCxnSpPr>
          <p:nvPr/>
        </p:nvCxnSpPr>
        <p:spPr>
          <a:xfrm flipH="1" flipV="1">
            <a:off x="3323799" y="3607595"/>
            <a:ext cx="2110001" cy="5058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37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  <p:bldP spid="10" grpId="0"/>
      <p:bldP spid="7" grpId="0" animBg="1"/>
      <p:bldP spid="11" grpId="0" animBg="1"/>
      <p:bldP spid="12" grpId="0" animBg="1"/>
      <p:bldP spid="13" grpId="0" animBg="1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 of Ballots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4000" dirty="0"/>
              <a:t>Ballots simplify write-ins.</a:t>
            </a:r>
          </a:p>
          <a:p>
            <a:endParaRPr lang="en-US" sz="3600" dirty="0"/>
          </a:p>
          <a:p>
            <a:r>
              <a:rPr lang="en-US" sz="4000" dirty="0"/>
              <a:t>Ballots make it harder to enforce privacy – especially in complex counting scenarios.</a:t>
            </a:r>
          </a:p>
        </p:txBody>
      </p:sp>
    </p:spTree>
    <p:extLst>
      <p:ext uri="{BB962C8B-B14F-4D97-AF65-F5344CB8AC3E}">
        <p14:creationId xmlns:p14="http://schemas.microsoft.com/office/powerpoint/2010/main" val="624496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27" grpId="0" build="p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/>
              <a:t>Homomorphic</a:t>
            </a:r>
            <a:r>
              <a:rPr lang="en-US" sz="4800" dirty="0"/>
              <a:t> Encryption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</a:rPr>
              <a:t>We can construct a public-key encryption function </a:t>
            </a:r>
            <a:r>
              <a:rPr lang="en-US" sz="3600" i="1" dirty="0">
                <a:sym typeface="Symbol" pitchFamily="18" charset="2"/>
              </a:rPr>
              <a:t>E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such that if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</a:rPr>
              <a:t>        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is </a:t>
            </a:r>
            <a:r>
              <a:rPr lang="en-US" sz="3600" i="1" dirty="0">
                <a:solidFill>
                  <a:srgbClr val="0070C0"/>
                </a:solidFill>
              </a:rPr>
              <a:t>an</a:t>
            </a:r>
            <a:r>
              <a:rPr lang="en-US" sz="3600" dirty="0">
                <a:solidFill>
                  <a:srgbClr val="0070C0"/>
                </a:solidFill>
              </a:rPr>
              <a:t> encryption of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and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  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then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</a:t>
            </a:r>
            <a:r>
              <a:rPr lang="en-US" sz="3600" i="1" dirty="0">
                <a:sym typeface="Symbol" pitchFamily="18" charset="2"/>
              </a:rPr>
              <a:t>A</a:t>
            </a:r>
            <a:r>
              <a:rPr lang="en-US" sz="3600" dirty="0">
                <a:sym typeface="Symbol"/>
              </a:rPr>
              <a:t>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 err="1">
                <a:sym typeface="Symbol" pitchFamily="18" charset="2"/>
              </a:rPr>
              <a:t>a</a:t>
            </a:r>
            <a:r>
              <a:rPr lang="en-US" sz="3600" dirty="0" err="1">
                <a:sym typeface="Symbol"/>
              </a:rPr>
              <a:t></a:t>
            </a:r>
            <a:r>
              <a:rPr lang="en-US" sz="3600" i="1" dirty="0" err="1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4253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39" grpId="0" build="p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1;   1, 0;   0, 1,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1,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5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5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97222" r="-7612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402817" r="-7612" b="-3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02817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2165514897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IP of Graph Isomorphism</a:t>
            </a:r>
          </a:p>
        </p:txBody>
      </p:sp>
      <p:sp>
        <p:nvSpPr>
          <p:cNvPr id="15360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Accept a single bit challenge “L/R” for each of the 100 additional graphs.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7807-84AF-40B4-93E3-EF678872A711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32181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1;   1, 0;   0, 1,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1,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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2, 2, 1;   3, 2;   1, 1, 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5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5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97222" r="-7612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402817" r="-7612" b="-3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02817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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94444" r="-7612" b="-98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2296504670"/>
      </p:ext>
    </p:extLst>
  </p:cSld>
  <p:clrMapOvr>
    <a:masterClrMapping/>
  </p:clrMapOvr>
  <p:transition spd="slow"/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1;   1, 0;   0, 1,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1,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5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5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97222" r="-7612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402817" r="-7612" b="-3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02817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3095539158"/>
      </p:ext>
    </p:extLst>
  </p:cSld>
  <p:clrMapOvr>
    <a:masterClrMapping/>
  </p:clrMapOvr>
  <p:transition spd="slow"/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1;   1, 0;   0, 1,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1,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5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5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97222" r="-7612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402817" r="-7612" b="-3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02817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1880389881"/>
      </p:ext>
    </p:extLst>
  </p:cSld>
  <p:clrMapOvr>
    <a:masterClrMapping/>
  </p:clrMapOvr>
  <p:transition spd="slow"/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1;   1, 0;   0, 1,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1,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a:t></a:t>
                          </a: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2, 2, 1;   3, 2;   1, 1, 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5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5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97222" r="-7612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402817" r="-7612" b="-3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02817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a:t></a:t>
                          </a: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94444" r="-7612" b="-98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615685230"/>
      </p:ext>
    </p:extLst>
  </p:cSld>
  <p:clrMapOvr>
    <a:masterClrMapping/>
  </p:clrMapOvr>
  <p:transition spd="slow"/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1;   1, 0;   0, 1,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1,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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2, 2, 1;   3, 2;   1, 1, 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5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5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97222" r="-7612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402817" r="-7612" b="-3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02817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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94444" r="-7612" b="-98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3956664207"/>
      </p:ext>
    </p:extLst>
  </p:cSld>
  <p:clrMapOvr>
    <a:masterClrMapping/>
  </p:clrMapOvr>
  <p:transition spd="slow"/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1;   1, 0;   0, 1,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1,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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2, 2, 1;   3, 2;   1, 1, 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5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5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97222" r="-7612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402817" r="-7612" b="-3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02817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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94444" r="-7612" b="-98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1307019053"/>
      </p:ext>
    </p:extLst>
  </p:cSld>
  <p:clrMapOvr>
    <a:masterClrMapping/>
  </p:clrMapOvr>
  <p:transition spd="slow"/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1;   1, 0;   0, 1,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1,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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2, 2, 1;   3, 2;   1, 1, 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5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5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97222" r="-7612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402817" r="-7612" b="-3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02817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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94444" r="-7612" b="-98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2200010215"/>
      </p:ext>
    </p:extLst>
  </p:cSld>
  <p:clrMapOvr>
    <a:masterClrMapping/>
  </p:clrMapOvr>
  <p:transition spd="slow"/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5251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3318643500"/>
      </p:ext>
    </p:extLst>
  </p:cSld>
  <p:clrMapOvr>
    <a:masterClrMapping/>
  </p:clrMapOvr>
  <p:transition spd="slow"/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6275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3791547829"/>
      </p:ext>
    </p:extLst>
  </p:cSld>
  <p:clrMapOvr>
    <a:masterClrMapping/>
  </p:clrMapOvr>
  <p:transition spd="slow"/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7299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97505733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IP of Graph Isomorphism</a:t>
            </a:r>
          </a:p>
        </p:txBody>
      </p:sp>
      <p:sp>
        <p:nvSpPr>
          <p:cNvPr id="15360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Accept a single bit challenge “L/R” for each of the 100 additional graphs.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Display the indicated isomorphism for each of the additional graphs.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7807-84AF-40B4-93E3-EF678872A711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3300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23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3419203083"/>
      </p:ext>
    </p:extLst>
  </p:cSld>
  <p:clrMapOvr>
    <a:masterClrMapping/>
  </p:clrMapOvr>
  <p:transition spd="slow"/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9347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=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2214960462"/>
      </p:ext>
    </p:extLst>
  </p:cSld>
  <p:clrMapOvr>
    <a:masterClrMapping/>
  </p:clrMapOvr>
  <p:transition spd="slow"/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0371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=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2031008683"/>
      </p:ext>
    </p:extLst>
  </p:cSld>
  <p:clrMapOvr>
    <a:masterClrMapping/>
  </p:clrMapOvr>
  <p:transition spd="slow"/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0371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=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297716935"/>
      </p:ext>
    </p:extLst>
  </p:cSld>
  <p:clrMapOvr>
    <a:masterClrMapping/>
  </p:clrMapOvr>
  <p:transition spd="slow"/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3443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1309002604"/>
      </p:ext>
    </p:extLst>
  </p:cSld>
  <p:clrMapOvr>
    <a:masterClrMapping/>
  </p:clrMapOvr>
  <p:transition spd="slow"/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4467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1749063397"/>
      </p:ext>
    </p:extLst>
  </p:cSld>
  <p:clrMapOvr>
    <a:masterClrMapping/>
  </p:clrMapOvr>
  <p:transition spd="slow"/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5491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2470712550"/>
      </p:ext>
    </p:extLst>
  </p:cSld>
  <p:clrMapOvr>
    <a:masterClrMapping/>
  </p:clrMapOvr>
  <p:transition spd="slow"/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6515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3647023243"/>
      </p:ext>
    </p:extLst>
  </p:cSld>
  <p:clrMapOvr>
    <a:masterClrMapping/>
  </p:clrMapOvr>
  <p:transition spd="slow"/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7539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1993572105"/>
      </p:ext>
    </p:extLst>
  </p:cSld>
  <p:clrMapOvr>
    <a:masterClrMapping/>
  </p:clrMapOvr>
  <p:transition spd="slow"/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63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279156884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32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IP of Graph Isomorphism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842A-D505-47A1-B859-4D632C5B4C2A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537026" name="Text Box 2"/>
          <p:cNvSpPr txBox="1">
            <a:spLocks noChangeArrowheads="1"/>
          </p:cNvSpPr>
          <p:nvPr/>
        </p:nvSpPr>
        <p:spPr bwMode="auto">
          <a:xfrm>
            <a:off x="1600200" y="3260725"/>
            <a:ext cx="989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</a:rPr>
              <a:t>G</a:t>
            </a:r>
            <a:r>
              <a:rPr lang="en-US" sz="6000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37027" name="Text Box 3"/>
          <p:cNvSpPr txBox="1">
            <a:spLocks noChangeArrowheads="1"/>
          </p:cNvSpPr>
          <p:nvPr/>
        </p:nvSpPr>
        <p:spPr bwMode="auto">
          <a:xfrm>
            <a:off x="6402388" y="3260725"/>
            <a:ext cx="98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</a:rPr>
              <a:t>G</a:t>
            </a:r>
            <a:r>
              <a:rPr lang="en-US" sz="6000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37028" name="Text Box 4"/>
          <p:cNvSpPr txBox="1">
            <a:spLocks noChangeArrowheads="1"/>
          </p:cNvSpPr>
          <p:nvPr/>
        </p:nvSpPr>
        <p:spPr bwMode="auto">
          <a:xfrm>
            <a:off x="4038600" y="182880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37029" name="Text Box 5"/>
          <p:cNvSpPr txBox="1">
            <a:spLocks noChangeArrowheads="1"/>
          </p:cNvSpPr>
          <p:nvPr/>
        </p:nvSpPr>
        <p:spPr bwMode="auto">
          <a:xfrm>
            <a:off x="4038600" y="24828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37030" name="Text Box 6"/>
          <p:cNvSpPr txBox="1">
            <a:spLocks noChangeArrowheads="1"/>
          </p:cNvSpPr>
          <p:nvPr/>
        </p:nvSpPr>
        <p:spPr bwMode="auto">
          <a:xfrm>
            <a:off x="4038600" y="31686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537031" name="Text Box 7"/>
          <p:cNvSpPr txBox="1">
            <a:spLocks noChangeArrowheads="1"/>
          </p:cNvSpPr>
          <p:nvPr/>
        </p:nvSpPr>
        <p:spPr bwMode="auto">
          <a:xfrm>
            <a:off x="4038600" y="545465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9587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2959495721"/>
      </p:ext>
    </p:extLst>
  </p:cSld>
  <p:clrMapOvr>
    <a:masterClrMapping/>
  </p:clrMapOvr>
  <p:transition spd="slow"/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4000" dirty="0"/>
          </a:p>
          <a:p>
            <a:pPr>
              <a:buFontTx/>
              <a:buNone/>
            </a:pPr>
            <a:r>
              <a:rPr lang="en-US" sz="4000" dirty="0"/>
              <a:t>The </a:t>
            </a:r>
            <a:r>
              <a:rPr lang="en-US" sz="4000" i="1" dirty="0"/>
              <a:t>sum</a:t>
            </a:r>
            <a:r>
              <a:rPr lang="en-US" sz="4000" dirty="0"/>
              <a:t> of the </a:t>
            </a:r>
            <a:r>
              <a:rPr lang="en-US" sz="4000" i="1" dirty="0"/>
              <a:t>shares</a:t>
            </a:r>
            <a:r>
              <a:rPr lang="en-US" sz="4000" dirty="0"/>
              <a:t> of the votes constitute </a:t>
            </a:r>
            <a:r>
              <a:rPr lang="en-US" sz="4000" i="1" dirty="0"/>
              <a:t>shares</a:t>
            </a:r>
            <a:r>
              <a:rPr lang="en-US" sz="4000" dirty="0"/>
              <a:t> of the </a:t>
            </a:r>
            <a:r>
              <a:rPr lang="en-US" sz="4000" i="1" dirty="0"/>
              <a:t>sum</a:t>
            </a:r>
            <a:r>
              <a:rPr lang="en-US" sz="4000" dirty="0"/>
              <a:t> of the votes.</a:t>
            </a: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dirty="0"/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441793010"/>
      </p:ext>
    </p:extLst>
  </p:cSld>
  <p:clrMapOvr>
    <a:masterClrMapping/>
  </p:clrMapOvr>
  <p:transition/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1635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1753041235"/>
      </p:ext>
    </p:extLst>
  </p:cSld>
  <p:clrMapOvr>
    <a:masterClrMapping/>
  </p:clrMapOvr>
  <p:transition spd="slow"/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2659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1919586626"/>
      </p:ext>
    </p:extLst>
  </p:cSld>
  <p:clrMapOvr>
    <a:masterClrMapping/>
  </p:clrMapOvr>
  <p:transition spd="slow"/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3683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1523023824"/>
      </p:ext>
    </p:extLst>
  </p:cSld>
  <p:clrMapOvr>
    <a:masterClrMapping/>
  </p:clrMapOvr>
  <p:transition spd="slow"/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4707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303655942"/>
      </p:ext>
    </p:extLst>
  </p:cSld>
  <p:clrMapOvr>
    <a:masterClrMapping/>
  </p:clrMapOvr>
  <p:transition spd="slow"/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5731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1090706083"/>
      </p:ext>
    </p:extLst>
  </p:cSld>
  <p:clrMapOvr>
    <a:masterClrMapping/>
  </p:clrMapOvr>
  <p:transition spd="slow"/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6755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3686046129"/>
      </p:ext>
    </p:extLst>
  </p:cSld>
  <p:clrMapOvr>
    <a:masterClrMapping/>
  </p:clrMapOvr>
  <p:transition spd="slow"/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7779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990183464"/>
      </p:ext>
    </p:extLst>
  </p:cSld>
  <p:clrMapOvr>
    <a:masterClrMapping/>
  </p:clrMapOvr>
  <p:transition spd="slow"/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089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Splitting a vote by addition is equivalent to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out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secret sharing.</a:t>
                </a:r>
              </a:p>
              <a:p>
                <a:r>
                  <a:rPr lang="en-US" sz="3200" dirty="0"/>
                  <a:t>One could instead share a vote using a threshold scheme to achieve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out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system.</a:t>
                </a:r>
              </a:p>
              <a:p>
                <a:r>
                  <a:rPr lang="en-US" sz="3200" dirty="0"/>
                  <a:t>One can also use an additively-homomorphic threshold encryption scheme directly.</a:t>
                </a:r>
              </a:p>
            </p:txBody>
          </p:sp>
        </mc:Choice>
        <mc:Fallback>
          <p:sp>
            <p:nvSpPr>
              <p:cNvPr id="808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33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dirty="0"/>
              <a:t>Adding Robustness</a:t>
            </a:r>
          </a:p>
        </p:txBody>
      </p:sp>
    </p:spTree>
    <p:extLst>
      <p:ext uri="{BB962C8B-B14F-4D97-AF65-F5344CB8AC3E}">
        <p14:creationId xmlns:p14="http://schemas.microsoft.com/office/powerpoint/2010/main" val="3976023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80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IP of Graph Isomorphism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A1C4-C3F2-4DED-AF19-01BEED8F23FE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539074" name="Text Box 2"/>
          <p:cNvSpPr txBox="1">
            <a:spLocks noChangeArrowheads="1"/>
          </p:cNvSpPr>
          <p:nvPr/>
        </p:nvSpPr>
        <p:spPr bwMode="auto">
          <a:xfrm>
            <a:off x="1600200" y="3260725"/>
            <a:ext cx="989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</a:rPr>
              <a:t>G</a:t>
            </a:r>
            <a:r>
              <a:rPr lang="en-US" sz="6000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6402388" y="3260725"/>
            <a:ext cx="98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</a:rPr>
              <a:t>G</a:t>
            </a:r>
            <a:r>
              <a:rPr lang="en-US" sz="6000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39076" name="Text Box 4"/>
          <p:cNvSpPr txBox="1">
            <a:spLocks noChangeArrowheads="1"/>
          </p:cNvSpPr>
          <p:nvPr/>
        </p:nvSpPr>
        <p:spPr bwMode="auto">
          <a:xfrm>
            <a:off x="4038600" y="182880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39077" name="Text Box 5"/>
          <p:cNvSpPr txBox="1">
            <a:spLocks noChangeArrowheads="1"/>
          </p:cNvSpPr>
          <p:nvPr/>
        </p:nvSpPr>
        <p:spPr bwMode="auto">
          <a:xfrm>
            <a:off x="4038600" y="24828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39078" name="Text Box 6"/>
          <p:cNvSpPr txBox="1">
            <a:spLocks noChangeArrowheads="1"/>
          </p:cNvSpPr>
          <p:nvPr/>
        </p:nvSpPr>
        <p:spPr bwMode="auto">
          <a:xfrm>
            <a:off x="4038600" y="31686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</a:t>
            </a:r>
            <a:r>
              <a:rPr lang="en-US" baseline="-250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539079" name="Text Box 7"/>
          <p:cNvSpPr txBox="1">
            <a:spLocks noChangeArrowheads="1"/>
          </p:cNvSpPr>
          <p:nvPr/>
        </p:nvSpPr>
        <p:spPr bwMode="auto">
          <a:xfrm>
            <a:off x="4038600" y="545465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1539081" name="Text Box 9"/>
          <p:cNvSpPr txBox="1">
            <a:spLocks noChangeArrowheads="1"/>
          </p:cNvSpPr>
          <p:nvPr/>
        </p:nvSpPr>
        <p:spPr bwMode="auto">
          <a:xfrm>
            <a:off x="3581400" y="19050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1539082" name="Text Box 10"/>
          <p:cNvSpPr txBox="1">
            <a:spLocks noChangeArrowheads="1"/>
          </p:cNvSpPr>
          <p:nvPr/>
        </p:nvSpPr>
        <p:spPr bwMode="auto">
          <a:xfrm>
            <a:off x="3581400" y="55626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1539083" name="Text Box 11"/>
          <p:cNvSpPr txBox="1">
            <a:spLocks noChangeArrowheads="1"/>
          </p:cNvSpPr>
          <p:nvPr/>
        </p:nvSpPr>
        <p:spPr bwMode="auto">
          <a:xfrm>
            <a:off x="4718050" y="2590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R</a:t>
            </a:r>
          </a:p>
        </p:txBody>
      </p:sp>
      <p:sp>
        <p:nvSpPr>
          <p:cNvPr id="1539084" name="Text Box 12"/>
          <p:cNvSpPr txBox="1">
            <a:spLocks noChangeArrowheads="1"/>
          </p:cNvSpPr>
          <p:nvPr/>
        </p:nvSpPr>
        <p:spPr bwMode="auto">
          <a:xfrm>
            <a:off x="4718050" y="3276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j0260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337" y="2153843"/>
            <a:ext cx="4706939" cy="361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Mix-Based Elections</a:t>
            </a:r>
          </a:p>
        </p:txBody>
      </p:sp>
    </p:spTree>
    <p:extLst>
      <p:ext uri="{BB962C8B-B14F-4D97-AF65-F5344CB8AC3E}">
        <p14:creationId xmlns:p14="http://schemas.microsoft.com/office/powerpoint/2010/main" val="3651085274"/>
      </p:ext>
    </p:extLst>
  </p:cSld>
  <p:clrMapOvr>
    <a:masterClrMapping/>
  </p:clrMapOvr>
  <p:transition/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4000" dirty="0"/>
          </a:p>
          <a:p>
            <a:pPr>
              <a:buFontTx/>
              <a:buNone/>
            </a:pPr>
            <a:r>
              <a:rPr lang="en-US" sz="4000" dirty="0"/>
              <a:t>Shuffle the encrypted ballots by transforming each into a different representation of the same ballot and then permuting the full set.</a:t>
            </a: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dirty="0"/>
              <a:t>Mix-Based Elections</a:t>
            </a:r>
          </a:p>
        </p:txBody>
      </p:sp>
    </p:spTree>
    <p:extLst>
      <p:ext uri="{BB962C8B-B14F-4D97-AF65-F5344CB8AC3E}">
        <p14:creationId xmlns:p14="http://schemas.microsoft.com/office/powerpoint/2010/main" val="1081032690"/>
      </p:ext>
    </p:extLst>
  </p:cSld>
  <p:clrMapOvr>
    <a:masterClrMapping/>
  </p:clrMapOvr>
  <p:transition/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2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Mix-Based Elections</a:t>
            </a:r>
          </a:p>
        </p:txBody>
      </p:sp>
    </p:spTree>
    <p:extLst>
      <p:ext uri="{BB962C8B-B14F-4D97-AF65-F5344CB8AC3E}">
        <p14:creationId xmlns:p14="http://schemas.microsoft.com/office/powerpoint/2010/main" val="352348769"/>
      </p:ext>
    </p:extLst>
  </p:cSld>
  <p:clrMapOvr>
    <a:masterClrMapping/>
  </p:clrMapOvr>
  <p:transition spd="slow"/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2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Mix-Based Elections</a:t>
            </a:r>
          </a:p>
        </p:txBody>
      </p:sp>
    </p:spTree>
    <p:extLst>
      <p:ext uri="{BB962C8B-B14F-4D97-AF65-F5344CB8AC3E}">
        <p14:creationId xmlns:p14="http://schemas.microsoft.com/office/powerpoint/2010/main" val="1728521654"/>
      </p:ext>
    </p:extLst>
  </p:cSld>
  <p:clrMapOvr>
    <a:masterClrMapping/>
  </p:clrMapOvr>
  <p:transition spd="slow"/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Null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0;   0,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2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Null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Mix-Based Elections</a:t>
            </a:r>
          </a:p>
        </p:txBody>
      </p:sp>
    </p:spTree>
    <p:extLst>
      <p:ext uri="{BB962C8B-B14F-4D97-AF65-F5344CB8AC3E}">
        <p14:creationId xmlns:p14="http://schemas.microsoft.com/office/powerpoint/2010/main" val="826264818"/>
      </p:ext>
    </p:extLst>
  </p:cSld>
  <p:clrMapOvr>
    <a:masterClrMapping/>
  </p:clrMapOvr>
  <p:transition spd="slow"/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Null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0;   0,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2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Null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Mix-Based Elections</a:t>
            </a:r>
          </a:p>
        </p:txBody>
      </p:sp>
    </p:spTree>
    <p:extLst>
      <p:ext uri="{BB962C8B-B14F-4D97-AF65-F5344CB8AC3E}">
        <p14:creationId xmlns:p14="http://schemas.microsoft.com/office/powerpoint/2010/main" val="481465948"/>
      </p:ext>
    </p:extLst>
  </p:cSld>
  <p:clrMapOvr>
    <a:masterClrMapping/>
  </p:clrMapOvr>
  <p:transition spd="slow"/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Null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0;   0,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a:t></a:t>
                          </a: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2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Null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a:t></a:t>
                          </a: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97222" r="-7612" b="-98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Mix-Based Elections</a:t>
            </a:r>
          </a:p>
        </p:txBody>
      </p:sp>
    </p:spTree>
    <p:extLst>
      <p:ext uri="{BB962C8B-B14F-4D97-AF65-F5344CB8AC3E}">
        <p14:creationId xmlns:p14="http://schemas.microsoft.com/office/powerpoint/2010/main" val="1428004181"/>
      </p:ext>
    </p:extLst>
  </p:cSld>
  <p:clrMapOvr>
    <a:masterClrMapping/>
  </p:clrMapOvr>
  <p:transition spd="slow"/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sz="1200" dirty="0"/>
          </a:p>
          <a:p>
            <a:pPr>
              <a:buFontTx/>
              <a:buNone/>
            </a:pPr>
            <a:r>
              <a:rPr lang="en-US" sz="4000" dirty="0"/>
              <a:t>Each shuffler </a:t>
            </a:r>
            <a:r>
              <a:rPr lang="en-US" sz="4000" i="1" dirty="0"/>
              <a:t>proves</a:t>
            </a:r>
            <a:r>
              <a:rPr lang="en-US" sz="4000" dirty="0"/>
              <a:t> that its output set is a permutation of different encryptions of its input set.</a:t>
            </a:r>
          </a:p>
          <a:p>
            <a:pPr>
              <a:buFontTx/>
              <a:buNone/>
            </a:pPr>
            <a:r>
              <a:rPr lang="en-US" sz="4000" dirty="0"/>
              <a:t>After a sufficient number of shuffles, the individual ballots can be opened.</a:t>
            </a: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dirty="0"/>
              <a:t>Mix-Based Elections</a:t>
            </a:r>
          </a:p>
        </p:txBody>
      </p:sp>
    </p:spTree>
    <p:extLst>
      <p:ext uri="{BB962C8B-B14F-4D97-AF65-F5344CB8AC3E}">
        <p14:creationId xmlns:p14="http://schemas.microsoft.com/office/powerpoint/2010/main" val="3263743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j0260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85" y="2739630"/>
            <a:ext cx="1404937" cy="212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3" descr="j0260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380" y="2771776"/>
            <a:ext cx="2940051" cy="213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Tallying</a:t>
            </a:r>
          </a:p>
        </p:txBody>
      </p:sp>
    </p:spTree>
    <p:extLst>
      <p:ext uri="{BB962C8B-B14F-4D97-AF65-F5344CB8AC3E}">
        <p14:creationId xmlns:p14="http://schemas.microsoft.com/office/powerpoint/2010/main" val="3068362720"/>
      </p:ext>
    </p:extLst>
  </p:cSld>
  <p:clrMapOvr>
    <a:masterClrMapping/>
  </p:clrMapOvr>
  <p:transition/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34" name="Line 18"/>
          <p:cNvSpPr>
            <a:spLocks noChangeShapeType="1"/>
          </p:cNvSpPr>
          <p:nvPr/>
        </p:nvSpPr>
        <p:spPr bwMode="auto">
          <a:xfrm>
            <a:off x="1377951" y="3306367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35" name="Line 19"/>
          <p:cNvSpPr>
            <a:spLocks noChangeShapeType="1"/>
          </p:cNvSpPr>
          <p:nvPr/>
        </p:nvSpPr>
        <p:spPr bwMode="auto">
          <a:xfrm>
            <a:off x="1377951" y="3982641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38" name="Line 22"/>
          <p:cNvSpPr>
            <a:spLocks noChangeShapeType="1"/>
          </p:cNvSpPr>
          <p:nvPr/>
        </p:nvSpPr>
        <p:spPr bwMode="auto">
          <a:xfrm>
            <a:off x="1377951" y="4620816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39" name="Line 23"/>
          <p:cNvSpPr>
            <a:spLocks noChangeShapeType="1"/>
          </p:cNvSpPr>
          <p:nvPr/>
        </p:nvSpPr>
        <p:spPr bwMode="auto">
          <a:xfrm>
            <a:off x="1377951" y="5297091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Mix-Net Paradigm</a:t>
            </a:r>
          </a:p>
        </p:txBody>
      </p:sp>
      <p:sp>
        <p:nvSpPr>
          <p:cNvPr id="1007620" name="Rectangle 4"/>
          <p:cNvSpPr>
            <a:spLocks noChangeArrowheads="1"/>
          </p:cNvSpPr>
          <p:nvPr/>
        </p:nvSpPr>
        <p:spPr bwMode="auto">
          <a:xfrm>
            <a:off x="3221039" y="3093244"/>
            <a:ext cx="2743200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MIX</a:t>
            </a:r>
          </a:p>
        </p:txBody>
      </p:sp>
      <p:sp>
        <p:nvSpPr>
          <p:cNvPr id="1007621" name="Rectangle 5"/>
          <p:cNvSpPr>
            <a:spLocks noChangeArrowheads="1"/>
          </p:cNvSpPr>
          <p:nvPr/>
        </p:nvSpPr>
        <p:spPr bwMode="auto">
          <a:xfrm>
            <a:off x="914400" y="3157539"/>
            <a:ext cx="914400" cy="288131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07622" name="Line 6"/>
          <p:cNvSpPr>
            <a:spLocks noChangeShapeType="1"/>
          </p:cNvSpPr>
          <p:nvPr/>
        </p:nvSpPr>
        <p:spPr bwMode="auto">
          <a:xfrm>
            <a:off x="914401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23" name="Line 7"/>
          <p:cNvSpPr>
            <a:spLocks noChangeShapeType="1"/>
          </p:cNvSpPr>
          <p:nvPr/>
        </p:nvSpPr>
        <p:spPr bwMode="auto">
          <a:xfrm flipV="1">
            <a:off x="1377949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24" name="Rectangle 8"/>
          <p:cNvSpPr>
            <a:spLocks noChangeArrowheads="1"/>
          </p:cNvSpPr>
          <p:nvPr/>
        </p:nvSpPr>
        <p:spPr bwMode="auto">
          <a:xfrm>
            <a:off x="914400" y="3833813"/>
            <a:ext cx="914400" cy="288131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07625" name="Line 9"/>
          <p:cNvSpPr>
            <a:spLocks noChangeShapeType="1"/>
          </p:cNvSpPr>
          <p:nvPr/>
        </p:nvSpPr>
        <p:spPr bwMode="auto">
          <a:xfrm>
            <a:off x="914401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26" name="Line 10"/>
          <p:cNvSpPr>
            <a:spLocks noChangeShapeType="1"/>
          </p:cNvSpPr>
          <p:nvPr/>
        </p:nvSpPr>
        <p:spPr bwMode="auto">
          <a:xfrm flipV="1">
            <a:off x="1377949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27" name="Rectangle 11"/>
          <p:cNvSpPr>
            <a:spLocks noChangeArrowheads="1"/>
          </p:cNvSpPr>
          <p:nvPr/>
        </p:nvSpPr>
        <p:spPr bwMode="auto">
          <a:xfrm>
            <a:off x="914400" y="4471989"/>
            <a:ext cx="914400" cy="288131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07628" name="Line 12"/>
          <p:cNvSpPr>
            <a:spLocks noChangeShapeType="1"/>
          </p:cNvSpPr>
          <p:nvPr/>
        </p:nvSpPr>
        <p:spPr bwMode="auto">
          <a:xfrm>
            <a:off x="914401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29" name="Line 13"/>
          <p:cNvSpPr>
            <a:spLocks noChangeShapeType="1"/>
          </p:cNvSpPr>
          <p:nvPr/>
        </p:nvSpPr>
        <p:spPr bwMode="auto">
          <a:xfrm flipV="1">
            <a:off x="1377949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30" name="Rectangle 14"/>
          <p:cNvSpPr>
            <a:spLocks noChangeArrowheads="1"/>
          </p:cNvSpPr>
          <p:nvPr/>
        </p:nvSpPr>
        <p:spPr bwMode="auto">
          <a:xfrm>
            <a:off x="914400" y="5148264"/>
            <a:ext cx="914400" cy="288131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07631" name="Line 15"/>
          <p:cNvSpPr>
            <a:spLocks noChangeShapeType="1"/>
          </p:cNvSpPr>
          <p:nvPr/>
        </p:nvSpPr>
        <p:spPr bwMode="auto">
          <a:xfrm>
            <a:off x="914401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32" name="Line 16"/>
          <p:cNvSpPr>
            <a:spLocks noChangeShapeType="1"/>
          </p:cNvSpPr>
          <p:nvPr/>
        </p:nvSpPr>
        <p:spPr bwMode="auto">
          <a:xfrm flipV="1">
            <a:off x="1377949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44" name="Line 28"/>
          <p:cNvSpPr>
            <a:spLocks noChangeShapeType="1"/>
          </p:cNvSpPr>
          <p:nvPr/>
        </p:nvSpPr>
        <p:spPr bwMode="auto">
          <a:xfrm>
            <a:off x="5962652" y="3306367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48" name="Line 32"/>
          <p:cNvSpPr>
            <a:spLocks noChangeShapeType="1"/>
          </p:cNvSpPr>
          <p:nvPr/>
        </p:nvSpPr>
        <p:spPr bwMode="auto">
          <a:xfrm>
            <a:off x="5962652" y="3982641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49" name="Line 33"/>
          <p:cNvSpPr>
            <a:spLocks noChangeShapeType="1"/>
          </p:cNvSpPr>
          <p:nvPr/>
        </p:nvSpPr>
        <p:spPr bwMode="auto">
          <a:xfrm>
            <a:off x="5962652" y="4620816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50" name="Line 34"/>
          <p:cNvSpPr>
            <a:spLocks noChangeShapeType="1"/>
          </p:cNvSpPr>
          <p:nvPr/>
        </p:nvSpPr>
        <p:spPr bwMode="auto">
          <a:xfrm>
            <a:off x="5962652" y="5297091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51" name="Rectangle 35"/>
          <p:cNvSpPr>
            <a:spLocks noChangeArrowheads="1"/>
          </p:cNvSpPr>
          <p:nvPr/>
        </p:nvSpPr>
        <p:spPr bwMode="auto">
          <a:xfrm>
            <a:off x="7248528" y="3074196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7652" name="Rectangle 36"/>
          <p:cNvSpPr>
            <a:spLocks noChangeArrowheads="1"/>
          </p:cNvSpPr>
          <p:nvPr/>
        </p:nvSpPr>
        <p:spPr bwMode="auto">
          <a:xfrm>
            <a:off x="7248528" y="3740945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7653" name="Rectangle 37"/>
          <p:cNvSpPr>
            <a:spLocks noChangeArrowheads="1"/>
          </p:cNvSpPr>
          <p:nvPr/>
        </p:nvSpPr>
        <p:spPr bwMode="auto">
          <a:xfrm>
            <a:off x="7248528" y="4398170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7654" name="Rectangle 38"/>
          <p:cNvSpPr>
            <a:spLocks noChangeArrowheads="1"/>
          </p:cNvSpPr>
          <p:nvPr/>
        </p:nvSpPr>
        <p:spPr bwMode="auto">
          <a:xfrm>
            <a:off x="7248528" y="5064921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</p:spTree>
    <p:extLst>
      <p:ext uri="{BB962C8B-B14F-4D97-AF65-F5344CB8AC3E}">
        <p14:creationId xmlns:p14="http://schemas.microsoft.com/office/powerpoint/2010/main" val="210341638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6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IP of Graph Isomorphism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AFEE-4242-4AA7-9287-3E8D2E59A05A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538050" name="Text Box 2"/>
          <p:cNvSpPr txBox="1">
            <a:spLocks noChangeArrowheads="1"/>
          </p:cNvSpPr>
          <p:nvPr/>
        </p:nvSpPr>
        <p:spPr bwMode="auto">
          <a:xfrm>
            <a:off x="1600200" y="3260725"/>
            <a:ext cx="989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</a:rPr>
              <a:t>G</a:t>
            </a:r>
            <a:r>
              <a:rPr lang="en-US" sz="6000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38051" name="Text Box 3"/>
          <p:cNvSpPr txBox="1">
            <a:spLocks noChangeArrowheads="1"/>
          </p:cNvSpPr>
          <p:nvPr/>
        </p:nvSpPr>
        <p:spPr bwMode="auto">
          <a:xfrm>
            <a:off x="6402388" y="3260725"/>
            <a:ext cx="98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</a:rPr>
              <a:t>G</a:t>
            </a:r>
            <a:r>
              <a:rPr lang="en-US" sz="6000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38052" name="Text Box 4"/>
          <p:cNvSpPr txBox="1">
            <a:spLocks noChangeArrowheads="1"/>
          </p:cNvSpPr>
          <p:nvPr/>
        </p:nvSpPr>
        <p:spPr bwMode="auto">
          <a:xfrm>
            <a:off x="4038600" y="182880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38053" name="Text Box 5"/>
          <p:cNvSpPr txBox="1">
            <a:spLocks noChangeArrowheads="1"/>
          </p:cNvSpPr>
          <p:nvPr/>
        </p:nvSpPr>
        <p:spPr bwMode="auto">
          <a:xfrm>
            <a:off x="4038600" y="24828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38054" name="Text Box 6"/>
          <p:cNvSpPr txBox="1">
            <a:spLocks noChangeArrowheads="1"/>
          </p:cNvSpPr>
          <p:nvPr/>
        </p:nvSpPr>
        <p:spPr bwMode="auto">
          <a:xfrm>
            <a:off x="4038600" y="31686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538055" name="Text Box 7"/>
          <p:cNvSpPr txBox="1">
            <a:spLocks noChangeArrowheads="1"/>
          </p:cNvSpPr>
          <p:nvPr/>
        </p:nvSpPr>
        <p:spPr bwMode="auto">
          <a:xfrm>
            <a:off x="4038600" y="545465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1538057" name="Line 9"/>
          <p:cNvSpPr>
            <a:spLocks noChangeShapeType="1"/>
          </p:cNvSpPr>
          <p:nvPr/>
        </p:nvSpPr>
        <p:spPr bwMode="auto">
          <a:xfrm flipV="1">
            <a:off x="2438400" y="2209800"/>
            <a:ext cx="1524000" cy="144780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58" name="Line 10"/>
          <p:cNvSpPr>
            <a:spLocks noChangeShapeType="1"/>
          </p:cNvSpPr>
          <p:nvPr/>
        </p:nvSpPr>
        <p:spPr bwMode="auto">
          <a:xfrm>
            <a:off x="2590800" y="4267200"/>
            <a:ext cx="1447800" cy="144780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59" name="Line 11"/>
          <p:cNvSpPr>
            <a:spLocks noChangeShapeType="1"/>
          </p:cNvSpPr>
          <p:nvPr/>
        </p:nvSpPr>
        <p:spPr bwMode="auto">
          <a:xfrm>
            <a:off x="4724400" y="2895600"/>
            <a:ext cx="1676400" cy="76200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60" name="Line 12"/>
          <p:cNvSpPr>
            <a:spLocks noChangeShapeType="1"/>
          </p:cNvSpPr>
          <p:nvPr/>
        </p:nvSpPr>
        <p:spPr bwMode="auto">
          <a:xfrm>
            <a:off x="4648200" y="3505200"/>
            <a:ext cx="175260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56" name="Line 16"/>
          <p:cNvSpPr>
            <a:spLocks noChangeShapeType="1"/>
          </p:cNvSpPr>
          <p:nvPr/>
        </p:nvSpPr>
        <p:spPr bwMode="auto">
          <a:xfrm>
            <a:off x="1377951" y="3306367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57" name="Line 17"/>
          <p:cNvSpPr>
            <a:spLocks noChangeShapeType="1"/>
          </p:cNvSpPr>
          <p:nvPr/>
        </p:nvSpPr>
        <p:spPr bwMode="auto">
          <a:xfrm>
            <a:off x="1377951" y="3982641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58" name="Line 18"/>
          <p:cNvSpPr>
            <a:spLocks noChangeShapeType="1"/>
          </p:cNvSpPr>
          <p:nvPr/>
        </p:nvSpPr>
        <p:spPr bwMode="auto">
          <a:xfrm>
            <a:off x="1377951" y="4620816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59" name="Line 19"/>
          <p:cNvSpPr>
            <a:spLocks noChangeShapeType="1"/>
          </p:cNvSpPr>
          <p:nvPr/>
        </p:nvSpPr>
        <p:spPr bwMode="auto">
          <a:xfrm>
            <a:off x="1377951" y="5297091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Mix-Net Paradigm</a:t>
            </a:r>
          </a:p>
        </p:txBody>
      </p:sp>
      <p:sp>
        <p:nvSpPr>
          <p:cNvPr id="1008643" name="Rectangle 3"/>
          <p:cNvSpPr>
            <a:spLocks noChangeArrowheads="1"/>
          </p:cNvSpPr>
          <p:nvPr/>
        </p:nvSpPr>
        <p:spPr bwMode="auto">
          <a:xfrm>
            <a:off x="3221039" y="3093244"/>
            <a:ext cx="2743200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MIX</a:t>
            </a:r>
          </a:p>
        </p:txBody>
      </p:sp>
      <p:sp>
        <p:nvSpPr>
          <p:cNvPr id="1008644" name="Rectangle 4"/>
          <p:cNvSpPr>
            <a:spLocks noChangeArrowheads="1"/>
          </p:cNvSpPr>
          <p:nvPr/>
        </p:nvSpPr>
        <p:spPr bwMode="auto">
          <a:xfrm>
            <a:off x="914400" y="3157539"/>
            <a:ext cx="914400" cy="288131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08645" name="Line 5"/>
          <p:cNvSpPr>
            <a:spLocks noChangeShapeType="1"/>
          </p:cNvSpPr>
          <p:nvPr/>
        </p:nvSpPr>
        <p:spPr bwMode="auto">
          <a:xfrm>
            <a:off x="914401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46" name="Line 6"/>
          <p:cNvSpPr>
            <a:spLocks noChangeShapeType="1"/>
          </p:cNvSpPr>
          <p:nvPr/>
        </p:nvSpPr>
        <p:spPr bwMode="auto">
          <a:xfrm flipV="1">
            <a:off x="1377949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47" name="Rectangle 7"/>
          <p:cNvSpPr>
            <a:spLocks noChangeArrowheads="1"/>
          </p:cNvSpPr>
          <p:nvPr/>
        </p:nvSpPr>
        <p:spPr bwMode="auto">
          <a:xfrm>
            <a:off x="914400" y="3833813"/>
            <a:ext cx="914400" cy="288131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08648" name="Line 8"/>
          <p:cNvSpPr>
            <a:spLocks noChangeShapeType="1"/>
          </p:cNvSpPr>
          <p:nvPr/>
        </p:nvSpPr>
        <p:spPr bwMode="auto">
          <a:xfrm>
            <a:off x="914401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49" name="Line 9"/>
          <p:cNvSpPr>
            <a:spLocks noChangeShapeType="1"/>
          </p:cNvSpPr>
          <p:nvPr/>
        </p:nvSpPr>
        <p:spPr bwMode="auto">
          <a:xfrm flipV="1">
            <a:off x="1377949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50" name="Rectangle 10"/>
          <p:cNvSpPr>
            <a:spLocks noChangeArrowheads="1"/>
          </p:cNvSpPr>
          <p:nvPr/>
        </p:nvSpPr>
        <p:spPr bwMode="auto">
          <a:xfrm>
            <a:off x="914400" y="4471989"/>
            <a:ext cx="914400" cy="288131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08651" name="Line 11"/>
          <p:cNvSpPr>
            <a:spLocks noChangeShapeType="1"/>
          </p:cNvSpPr>
          <p:nvPr/>
        </p:nvSpPr>
        <p:spPr bwMode="auto">
          <a:xfrm>
            <a:off x="914401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52" name="Line 12"/>
          <p:cNvSpPr>
            <a:spLocks noChangeShapeType="1"/>
          </p:cNvSpPr>
          <p:nvPr/>
        </p:nvSpPr>
        <p:spPr bwMode="auto">
          <a:xfrm flipV="1">
            <a:off x="1377949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53" name="Rectangle 13"/>
          <p:cNvSpPr>
            <a:spLocks noChangeArrowheads="1"/>
          </p:cNvSpPr>
          <p:nvPr/>
        </p:nvSpPr>
        <p:spPr bwMode="auto">
          <a:xfrm>
            <a:off x="914400" y="5148264"/>
            <a:ext cx="914400" cy="288131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08654" name="Line 14"/>
          <p:cNvSpPr>
            <a:spLocks noChangeShapeType="1"/>
          </p:cNvSpPr>
          <p:nvPr/>
        </p:nvSpPr>
        <p:spPr bwMode="auto">
          <a:xfrm>
            <a:off x="914401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55" name="Line 15"/>
          <p:cNvSpPr>
            <a:spLocks noChangeShapeType="1"/>
          </p:cNvSpPr>
          <p:nvPr/>
        </p:nvSpPr>
        <p:spPr bwMode="auto">
          <a:xfrm flipV="1">
            <a:off x="1377949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60" name="Line 20"/>
          <p:cNvSpPr>
            <a:spLocks noChangeShapeType="1"/>
          </p:cNvSpPr>
          <p:nvPr/>
        </p:nvSpPr>
        <p:spPr bwMode="auto">
          <a:xfrm>
            <a:off x="5962652" y="3306367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61" name="Line 21"/>
          <p:cNvSpPr>
            <a:spLocks noChangeShapeType="1"/>
          </p:cNvSpPr>
          <p:nvPr/>
        </p:nvSpPr>
        <p:spPr bwMode="auto">
          <a:xfrm>
            <a:off x="5962652" y="3982641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62" name="Line 22"/>
          <p:cNvSpPr>
            <a:spLocks noChangeShapeType="1"/>
          </p:cNvSpPr>
          <p:nvPr/>
        </p:nvSpPr>
        <p:spPr bwMode="auto">
          <a:xfrm>
            <a:off x="5962652" y="4620816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63" name="Line 23"/>
          <p:cNvSpPr>
            <a:spLocks noChangeShapeType="1"/>
          </p:cNvSpPr>
          <p:nvPr/>
        </p:nvSpPr>
        <p:spPr bwMode="auto">
          <a:xfrm>
            <a:off x="5962652" y="5297091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64" name="Rectangle 24"/>
          <p:cNvSpPr>
            <a:spLocks noChangeArrowheads="1"/>
          </p:cNvSpPr>
          <p:nvPr/>
        </p:nvSpPr>
        <p:spPr bwMode="auto">
          <a:xfrm>
            <a:off x="7248528" y="3074196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8665" name="Rectangle 25"/>
          <p:cNvSpPr>
            <a:spLocks noChangeArrowheads="1"/>
          </p:cNvSpPr>
          <p:nvPr/>
        </p:nvSpPr>
        <p:spPr bwMode="auto">
          <a:xfrm>
            <a:off x="7248528" y="3740945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8666" name="Rectangle 26"/>
          <p:cNvSpPr>
            <a:spLocks noChangeArrowheads="1"/>
          </p:cNvSpPr>
          <p:nvPr/>
        </p:nvSpPr>
        <p:spPr bwMode="auto">
          <a:xfrm>
            <a:off x="7248528" y="4398170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8667" name="Rectangle 27"/>
          <p:cNvSpPr>
            <a:spLocks noChangeArrowheads="1"/>
          </p:cNvSpPr>
          <p:nvPr/>
        </p:nvSpPr>
        <p:spPr bwMode="auto">
          <a:xfrm>
            <a:off x="7248528" y="5064921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8668" name="Line 28"/>
          <p:cNvSpPr>
            <a:spLocks noChangeShapeType="1"/>
          </p:cNvSpPr>
          <p:nvPr/>
        </p:nvSpPr>
        <p:spPr bwMode="auto">
          <a:xfrm>
            <a:off x="3221039" y="4620816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69" name="Line 29"/>
          <p:cNvSpPr>
            <a:spLocks noChangeShapeType="1"/>
          </p:cNvSpPr>
          <p:nvPr/>
        </p:nvSpPr>
        <p:spPr bwMode="auto">
          <a:xfrm>
            <a:off x="3221039" y="3306367"/>
            <a:ext cx="2743200" cy="676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70" name="Line 30"/>
          <p:cNvSpPr>
            <a:spLocks noChangeShapeType="1"/>
          </p:cNvSpPr>
          <p:nvPr/>
        </p:nvSpPr>
        <p:spPr bwMode="auto">
          <a:xfrm>
            <a:off x="3221039" y="3982641"/>
            <a:ext cx="2741612" cy="131445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71" name="Line 31"/>
          <p:cNvSpPr>
            <a:spLocks noChangeShapeType="1"/>
          </p:cNvSpPr>
          <p:nvPr/>
        </p:nvSpPr>
        <p:spPr bwMode="auto">
          <a:xfrm flipV="1">
            <a:off x="3221039" y="3306367"/>
            <a:ext cx="2741612" cy="1990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646679"/>
      </p:ext>
    </p:extLst>
  </p:cSld>
  <p:clrMapOvr>
    <a:masterClrMapping/>
  </p:clrMapOvr>
  <p:transition/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Mixes</a:t>
            </a:r>
          </a:p>
        </p:txBody>
      </p:sp>
      <p:sp>
        <p:nvSpPr>
          <p:cNvPr id="1022979" name="Rectangle 3"/>
          <p:cNvSpPr>
            <a:spLocks noChangeArrowheads="1"/>
          </p:cNvSpPr>
          <p:nvPr/>
        </p:nvSpPr>
        <p:spPr bwMode="auto">
          <a:xfrm>
            <a:off x="5862639" y="3093244"/>
            <a:ext cx="1357312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MIX</a:t>
            </a:r>
          </a:p>
        </p:txBody>
      </p:sp>
      <p:sp>
        <p:nvSpPr>
          <p:cNvPr id="1022980" name="Rectangle 4"/>
          <p:cNvSpPr>
            <a:spLocks noChangeArrowheads="1"/>
          </p:cNvSpPr>
          <p:nvPr/>
        </p:nvSpPr>
        <p:spPr bwMode="auto">
          <a:xfrm>
            <a:off x="4381500" y="3157539"/>
            <a:ext cx="914400" cy="288131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2981" name="Line 5"/>
          <p:cNvSpPr>
            <a:spLocks noChangeShapeType="1"/>
          </p:cNvSpPr>
          <p:nvPr/>
        </p:nvSpPr>
        <p:spPr bwMode="auto">
          <a:xfrm>
            <a:off x="4381501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82" name="Line 6"/>
          <p:cNvSpPr>
            <a:spLocks noChangeShapeType="1"/>
          </p:cNvSpPr>
          <p:nvPr/>
        </p:nvSpPr>
        <p:spPr bwMode="auto">
          <a:xfrm flipV="1">
            <a:off x="4845049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83" name="Rectangle 7"/>
          <p:cNvSpPr>
            <a:spLocks noChangeArrowheads="1"/>
          </p:cNvSpPr>
          <p:nvPr/>
        </p:nvSpPr>
        <p:spPr bwMode="auto">
          <a:xfrm>
            <a:off x="4381500" y="3833813"/>
            <a:ext cx="914400" cy="288131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2984" name="Line 8"/>
          <p:cNvSpPr>
            <a:spLocks noChangeShapeType="1"/>
          </p:cNvSpPr>
          <p:nvPr/>
        </p:nvSpPr>
        <p:spPr bwMode="auto">
          <a:xfrm>
            <a:off x="4381501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85" name="Line 9"/>
          <p:cNvSpPr>
            <a:spLocks noChangeShapeType="1"/>
          </p:cNvSpPr>
          <p:nvPr/>
        </p:nvSpPr>
        <p:spPr bwMode="auto">
          <a:xfrm flipV="1">
            <a:off x="4845049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86" name="Rectangle 10"/>
          <p:cNvSpPr>
            <a:spLocks noChangeArrowheads="1"/>
          </p:cNvSpPr>
          <p:nvPr/>
        </p:nvSpPr>
        <p:spPr bwMode="auto">
          <a:xfrm>
            <a:off x="4381500" y="4471989"/>
            <a:ext cx="914400" cy="288131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2987" name="Line 11"/>
          <p:cNvSpPr>
            <a:spLocks noChangeShapeType="1"/>
          </p:cNvSpPr>
          <p:nvPr/>
        </p:nvSpPr>
        <p:spPr bwMode="auto">
          <a:xfrm>
            <a:off x="4381501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88" name="Line 12"/>
          <p:cNvSpPr>
            <a:spLocks noChangeShapeType="1"/>
          </p:cNvSpPr>
          <p:nvPr/>
        </p:nvSpPr>
        <p:spPr bwMode="auto">
          <a:xfrm flipV="1">
            <a:off x="4845049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89" name="Rectangle 13"/>
          <p:cNvSpPr>
            <a:spLocks noChangeArrowheads="1"/>
          </p:cNvSpPr>
          <p:nvPr/>
        </p:nvSpPr>
        <p:spPr bwMode="auto">
          <a:xfrm>
            <a:off x="4381500" y="5148264"/>
            <a:ext cx="914400" cy="288131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022990" name="Line 14"/>
          <p:cNvSpPr>
            <a:spLocks noChangeShapeType="1"/>
          </p:cNvSpPr>
          <p:nvPr/>
        </p:nvSpPr>
        <p:spPr bwMode="auto">
          <a:xfrm>
            <a:off x="4381501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91" name="Line 15"/>
          <p:cNvSpPr>
            <a:spLocks noChangeShapeType="1"/>
          </p:cNvSpPr>
          <p:nvPr/>
        </p:nvSpPr>
        <p:spPr bwMode="auto">
          <a:xfrm flipV="1">
            <a:off x="4845049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92" name="Line 16"/>
          <p:cNvSpPr>
            <a:spLocks noChangeShapeType="1"/>
          </p:cNvSpPr>
          <p:nvPr/>
        </p:nvSpPr>
        <p:spPr bwMode="auto">
          <a:xfrm>
            <a:off x="5295900" y="3306367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93" name="Line 17"/>
          <p:cNvSpPr>
            <a:spLocks noChangeShapeType="1"/>
          </p:cNvSpPr>
          <p:nvPr/>
        </p:nvSpPr>
        <p:spPr bwMode="auto">
          <a:xfrm>
            <a:off x="5295900" y="3982641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94" name="Line 18"/>
          <p:cNvSpPr>
            <a:spLocks noChangeShapeType="1"/>
          </p:cNvSpPr>
          <p:nvPr/>
        </p:nvSpPr>
        <p:spPr bwMode="auto">
          <a:xfrm>
            <a:off x="5295900" y="4620816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95" name="Line 19"/>
          <p:cNvSpPr>
            <a:spLocks noChangeShapeType="1"/>
          </p:cNvSpPr>
          <p:nvPr/>
        </p:nvSpPr>
        <p:spPr bwMode="auto">
          <a:xfrm>
            <a:off x="5295900" y="5297091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96" name="Line 20"/>
          <p:cNvSpPr>
            <a:spLocks noChangeShapeType="1"/>
          </p:cNvSpPr>
          <p:nvPr/>
        </p:nvSpPr>
        <p:spPr bwMode="auto">
          <a:xfrm>
            <a:off x="7213601" y="3306367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97" name="Line 21"/>
          <p:cNvSpPr>
            <a:spLocks noChangeShapeType="1"/>
          </p:cNvSpPr>
          <p:nvPr/>
        </p:nvSpPr>
        <p:spPr bwMode="auto">
          <a:xfrm>
            <a:off x="7213601" y="3982641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98" name="Line 22"/>
          <p:cNvSpPr>
            <a:spLocks noChangeShapeType="1"/>
          </p:cNvSpPr>
          <p:nvPr/>
        </p:nvSpPr>
        <p:spPr bwMode="auto">
          <a:xfrm>
            <a:off x="7213601" y="4620816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99" name="Line 23"/>
          <p:cNvSpPr>
            <a:spLocks noChangeShapeType="1"/>
          </p:cNvSpPr>
          <p:nvPr/>
        </p:nvSpPr>
        <p:spPr bwMode="auto">
          <a:xfrm>
            <a:off x="7213601" y="5297091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00" name="Rectangle 24"/>
          <p:cNvSpPr>
            <a:spLocks noChangeArrowheads="1"/>
          </p:cNvSpPr>
          <p:nvPr/>
        </p:nvSpPr>
        <p:spPr bwMode="auto">
          <a:xfrm>
            <a:off x="7804153" y="3074196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23001" name="Rectangle 25"/>
          <p:cNvSpPr>
            <a:spLocks noChangeArrowheads="1"/>
          </p:cNvSpPr>
          <p:nvPr/>
        </p:nvSpPr>
        <p:spPr bwMode="auto">
          <a:xfrm>
            <a:off x="7804153" y="3740945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23002" name="Rectangle 26"/>
          <p:cNvSpPr>
            <a:spLocks noChangeArrowheads="1"/>
          </p:cNvSpPr>
          <p:nvPr/>
        </p:nvSpPr>
        <p:spPr bwMode="auto">
          <a:xfrm>
            <a:off x="7804153" y="4398170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23003" name="Rectangle 27"/>
          <p:cNvSpPr>
            <a:spLocks noChangeArrowheads="1"/>
          </p:cNvSpPr>
          <p:nvPr/>
        </p:nvSpPr>
        <p:spPr bwMode="auto">
          <a:xfrm>
            <a:off x="7804153" y="5064921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23004" name="Line 28"/>
          <p:cNvSpPr>
            <a:spLocks noChangeShapeType="1"/>
          </p:cNvSpPr>
          <p:nvPr/>
        </p:nvSpPr>
        <p:spPr bwMode="auto">
          <a:xfrm>
            <a:off x="5862639" y="4620816"/>
            <a:ext cx="13573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05" name="Line 29"/>
          <p:cNvSpPr>
            <a:spLocks noChangeShapeType="1"/>
          </p:cNvSpPr>
          <p:nvPr/>
        </p:nvSpPr>
        <p:spPr bwMode="auto">
          <a:xfrm>
            <a:off x="5862639" y="3306367"/>
            <a:ext cx="1357312" cy="676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06" name="Line 30"/>
          <p:cNvSpPr>
            <a:spLocks noChangeShapeType="1"/>
          </p:cNvSpPr>
          <p:nvPr/>
        </p:nvSpPr>
        <p:spPr bwMode="auto">
          <a:xfrm>
            <a:off x="5862639" y="3982641"/>
            <a:ext cx="1355725" cy="131445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07" name="Line 31"/>
          <p:cNvSpPr>
            <a:spLocks noChangeShapeType="1"/>
          </p:cNvSpPr>
          <p:nvPr/>
        </p:nvSpPr>
        <p:spPr bwMode="auto">
          <a:xfrm flipV="1">
            <a:off x="5862639" y="3306367"/>
            <a:ext cx="1357312" cy="1990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08" name="Rectangle 32"/>
          <p:cNvSpPr>
            <a:spLocks noChangeArrowheads="1"/>
          </p:cNvSpPr>
          <p:nvPr/>
        </p:nvSpPr>
        <p:spPr bwMode="auto">
          <a:xfrm>
            <a:off x="2436813" y="3090864"/>
            <a:ext cx="1357312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MIX</a:t>
            </a:r>
          </a:p>
        </p:txBody>
      </p:sp>
      <p:sp>
        <p:nvSpPr>
          <p:cNvPr id="1023009" name="Line 33"/>
          <p:cNvSpPr>
            <a:spLocks noChangeShapeType="1"/>
          </p:cNvSpPr>
          <p:nvPr/>
        </p:nvSpPr>
        <p:spPr bwMode="auto">
          <a:xfrm>
            <a:off x="3787775" y="3303985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10" name="Line 34"/>
          <p:cNvSpPr>
            <a:spLocks noChangeShapeType="1"/>
          </p:cNvSpPr>
          <p:nvPr/>
        </p:nvSpPr>
        <p:spPr bwMode="auto">
          <a:xfrm>
            <a:off x="3787775" y="3980260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11" name="Line 35"/>
          <p:cNvSpPr>
            <a:spLocks noChangeShapeType="1"/>
          </p:cNvSpPr>
          <p:nvPr/>
        </p:nvSpPr>
        <p:spPr bwMode="auto">
          <a:xfrm>
            <a:off x="3787775" y="4618435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12" name="Line 36"/>
          <p:cNvSpPr>
            <a:spLocks noChangeShapeType="1"/>
          </p:cNvSpPr>
          <p:nvPr/>
        </p:nvSpPr>
        <p:spPr bwMode="auto">
          <a:xfrm>
            <a:off x="3787775" y="5294711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13" name="Line 37"/>
          <p:cNvSpPr>
            <a:spLocks noChangeShapeType="1"/>
          </p:cNvSpPr>
          <p:nvPr/>
        </p:nvSpPr>
        <p:spPr bwMode="auto">
          <a:xfrm>
            <a:off x="2436813" y="3306367"/>
            <a:ext cx="1357312" cy="131206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14" name="Line 38"/>
          <p:cNvSpPr>
            <a:spLocks noChangeShapeType="1"/>
          </p:cNvSpPr>
          <p:nvPr/>
        </p:nvSpPr>
        <p:spPr bwMode="auto">
          <a:xfrm>
            <a:off x="2436813" y="3980260"/>
            <a:ext cx="13573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15" name="Line 39"/>
          <p:cNvSpPr>
            <a:spLocks noChangeShapeType="1"/>
          </p:cNvSpPr>
          <p:nvPr/>
        </p:nvSpPr>
        <p:spPr bwMode="auto">
          <a:xfrm>
            <a:off x="2436815" y="4618436"/>
            <a:ext cx="1355725" cy="676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16" name="Line 40"/>
          <p:cNvSpPr>
            <a:spLocks noChangeShapeType="1"/>
          </p:cNvSpPr>
          <p:nvPr/>
        </p:nvSpPr>
        <p:spPr bwMode="auto">
          <a:xfrm flipV="1">
            <a:off x="2436813" y="3303986"/>
            <a:ext cx="1357312" cy="1990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17" name="Rectangle 41"/>
          <p:cNvSpPr>
            <a:spLocks noChangeArrowheads="1"/>
          </p:cNvSpPr>
          <p:nvPr/>
        </p:nvSpPr>
        <p:spPr bwMode="auto">
          <a:xfrm>
            <a:off x="685802" y="3115866"/>
            <a:ext cx="1217613" cy="36909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1800">
              <a:sym typeface="Wingdings" pitchFamily="2" charset="2"/>
            </a:endParaRPr>
          </a:p>
        </p:txBody>
      </p:sp>
      <p:sp>
        <p:nvSpPr>
          <p:cNvPr id="1023018" name="Line 42"/>
          <p:cNvSpPr>
            <a:spLocks noChangeShapeType="1"/>
          </p:cNvSpPr>
          <p:nvPr/>
        </p:nvSpPr>
        <p:spPr bwMode="auto">
          <a:xfrm>
            <a:off x="685802" y="3115867"/>
            <a:ext cx="620713" cy="229791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19" name="Line 43"/>
          <p:cNvSpPr>
            <a:spLocks noChangeShapeType="1"/>
          </p:cNvSpPr>
          <p:nvPr/>
        </p:nvSpPr>
        <p:spPr bwMode="auto">
          <a:xfrm flipV="1">
            <a:off x="1300163" y="3115867"/>
            <a:ext cx="603251" cy="229791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29" name="Line 53"/>
          <p:cNvSpPr>
            <a:spLocks noChangeShapeType="1"/>
          </p:cNvSpPr>
          <p:nvPr/>
        </p:nvSpPr>
        <p:spPr bwMode="auto">
          <a:xfrm flipV="1">
            <a:off x="1903414" y="3303986"/>
            <a:ext cx="525463" cy="23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30" name="Line 54"/>
          <p:cNvSpPr>
            <a:spLocks noChangeShapeType="1"/>
          </p:cNvSpPr>
          <p:nvPr/>
        </p:nvSpPr>
        <p:spPr bwMode="auto">
          <a:xfrm>
            <a:off x="1903414" y="3980260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31" name="Line 55"/>
          <p:cNvSpPr>
            <a:spLocks noChangeShapeType="1"/>
          </p:cNvSpPr>
          <p:nvPr/>
        </p:nvSpPr>
        <p:spPr bwMode="auto">
          <a:xfrm>
            <a:off x="1903414" y="4618435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32" name="Line 56"/>
          <p:cNvSpPr>
            <a:spLocks noChangeShapeType="1"/>
          </p:cNvSpPr>
          <p:nvPr/>
        </p:nvSpPr>
        <p:spPr bwMode="auto">
          <a:xfrm>
            <a:off x="1903414" y="5294711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33" name="Rectangle 57"/>
          <p:cNvSpPr>
            <a:spLocks noChangeArrowheads="1"/>
          </p:cNvSpPr>
          <p:nvPr/>
        </p:nvSpPr>
        <p:spPr bwMode="auto">
          <a:xfrm>
            <a:off x="682627" y="3796905"/>
            <a:ext cx="1217613" cy="36909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3034" name="Line 58"/>
          <p:cNvSpPr>
            <a:spLocks noChangeShapeType="1"/>
          </p:cNvSpPr>
          <p:nvPr/>
        </p:nvSpPr>
        <p:spPr bwMode="auto">
          <a:xfrm>
            <a:off x="682628" y="3796905"/>
            <a:ext cx="620713" cy="229791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35" name="Line 59"/>
          <p:cNvSpPr>
            <a:spLocks noChangeShapeType="1"/>
          </p:cNvSpPr>
          <p:nvPr/>
        </p:nvSpPr>
        <p:spPr bwMode="auto">
          <a:xfrm flipV="1">
            <a:off x="1303339" y="3796905"/>
            <a:ext cx="596900" cy="229791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36" name="Rectangle 60"/>
          <p:cNvSpPr>
            <a:spLocks noChangeArrowheads="1"/>
          </p:cNvSpPr>
          <p:nvPr/>
        </p:nvSpPr>
        <p:spPr bwMode="auto">
          <a:xfrm>
            <a:off x="682627" y="4430317"/>
            <a:ext cx="1217613" cy="36909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023037" name="Line 61"/>
          <p:cNvSpPr>
            <a:spLocks noChangeShapeType="1"/>
          </p:cNvSpPr>
          <p:nvPr/>
        </p:nvSpPr>
        <p:spPr bwMode="auto">
          <a:xfrm>
            <a:off x="682628" y="4430318"/>
            <a:ext cx="620713" cy="229791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38" name="Line 62"/>
          <p:cNvSpPr>
            <a:spLocks noChangeShapeType="1"/>
          </p:cNvSpPr>
          <p:nvPr/>
        </p:nvSpPr>
        <p:spPr bwMode="auto">
          <a:xfrm flipV="1">
            <a:off x="1303339" y="4430318"/>
            <a:ext cx="596900" cy="229791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39" name="Rectangle 63"/>
          <p:cNvSpPr>
            <a:spLocks noChangeArrowheads="1"/>
          </p:cNvSpPr>
          <p:nvPr/>
        </p:nvSpPr>
        <p:spPr bwMode="auto">
          <a:xfrm>
            <a:off x="679452" y="5111354"/>
            <a:ext cx="1217613" cy="36909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023040" name="Line 64"/>
          <p:cNvSpPr>
            <a:spLocks noChangeShapeType="1"/>
          </p:cNvSpPr>
          <p:nvPr/>
        </p:nvSpPr>
        <p:spPr bwMode="auto">
          <a:xfrm>
            <a:off x="679453" y="5111354"/>
            <a:ext cx="620713" cy="229791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41" name="Line 65"/>
          <p:cNvSpPr>
            <a:spLocks noChangeShapeType="1"/>
          </p:cNvSpPr>
          <p:nvPr/>
        </p:nvSpPr>
        <p:spPr bwMode="auto">
          <a:xfrm flipV="1">
            <a:off x="1300163" y="5111354"/>
            <a:ext cx="596900" cy="229791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44" name="Text Box 68"/>
          <p:cNvSpPr txBox="1">
            <a:spLocks noChangeArrowheads="1"/>
          </p:cNvSpPr>
          <p:nvPr/>
        </p:nvSpPr>
        <p:spPr bwMode="auto">
          <a:xfrm>
            <a:off x="631827" y="3862387"/>
            <a:ext cx="38824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</a:t>
            </a:r>
          </a:p>
        </p:txBody>
      </p:sp>
      <p:sp>
        <p:nvSpPr>
          <p:cNvPr id="1023045" name="Text Box 69"/>
          <p:cNvSpPr txBox="1">
            <a:spLocks noChangeArrowheads="1"/>
          </p:cNvSpPr>
          <p:nvPr/>
        </p:nvSpPr>
        <p:spPr bwMode="auto">
          <a:xfrm>
            <a:off x="673100" y="3176587"/>
            <a:ext cx="36740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</a:t>
            </a:r>
          </a:p>
        </p:txBody>
      </p:sp>
      <p:sp>
        <p:nvSpPr>
          <p:cNvPr id="1023047" name="Text Box 71"/>
          <p:cNvSpPr txBox="1">
            <a:spLocks noChangeArrowheads="1"/>
          </p:cNvSpPr>
          <p:nvPr/>
        </p:nvSpPr>
        <p:spPr bwMode="auto">
          <a:xfrm>
            <a:off x="661988" y="4491037"/>
            <a:ext cx="33534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</a:t>
            </a:r>
          </a:p>
        </p:txBody>
      </p:sp>
      <p:sp>
        <p:nvSpPr>
          <p:cNvPr id="1023049" name="Text Box 73"/>
          <p:cNvSpPr txBox="1">
            <a:spLocks noChangeArrowheads="1"/>
          </p:cNvSpPr>
          <p:nvPr/>
        </p:nvSpPr>
        <p:spPr bwMode="auto">
          <a:xfrm>
            <a:off x="663576" y="5176837"/>
            <a:ext cx="37221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</a:t>
            </a:r>
          </a:p>
        </p:txBody>
      </p:sp>
      <p:sp>
        <p:nvSpPr>
          <p:cNvPr id="1023050" name="Text Box 74"/>
          <p:cNvSpPr txBox="1">
            <a:spLocks noChangeArrowheads="1"/>
          </p:cNvSpPr>
          <p:nvPr/>
        </p:nvSpPr>
        <p:spPr bwMode="auto">
          <a:xfrm>
            <a:off x="4360861" y="3176587"/>
            <a:ext cx="3898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6600"/>
                </a:solidFill>
                <a:sym typeface="Wingdings" pitchFamily="2" charset="2"/>
              </a:rPr>
              <a:t></a:t>
            </a:r>
          </a:p>
        </p:txBody>
      </p:sp>
      <p:sp>
        <p:nvSpPr>
          <p:cNvPr id="1023051" name="Text Box 75"/>
          <p:cNvSpPr txBox="1">
            <a:spLocks noChangeArrowheads="1"/>
          </p:cNvSpPr>
          <p:nvPr/>
        </p:nvSpPr>
        <p:spPr bwMode="auto">
          <a:xfrm>
            <a:off x="4360861" y="3862387"/>
            <a:ext cx="3898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</a:t>
            </a:r>
          </a:p>
        </p:txBody>
      </p:sp>
      <p:sp>
        <p:nvSpPr>
          <p:cNvPr id="1023052" name="Text Box 76"/>
          <p:cNvSpPr txBox="1">
            <a:spLocks noChangeArrowheads="1"/>
          </p:cNvSpPr>
          <p:nvPr/>
        </p:nvSpPr>
        <p:spPr bwMode="auto">
          <a:xfrm>
            <a:off x="4360861" y="4491037"/>
            <a:ext cx="3898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</a:t>
            </a:r>
          </a:p>
        </p:txBody>
      </p:sp>
      <p:sp>
        <p:nvSpPr>
          <p:cNvPr id="1023054" name="Text Box 78"/>
          <p:cNvSpPr txBox="1">
            <a:spLocks noChangeArrowheads="1"/>
          </p:cNvSpPr>
          <p:nvPr/>
        </p:nvSpPr>
        <p:spPr bwMode="auto">
          <a:xfrm>
            <a:off x="4360861" y="5176837"/>
            <a:ext cx="3898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</a:t>
            </a:r>
          </a:p>
        </p:txBody>
      </p:sp>
      <p:sp>
        <p:nvSpPr>
          <p:cNvPr id="1023055" name="Text Box 79"/>
          <p:cNvSpPr txBox="1">
            <a:spLocks noChangeArrowheads="1"/>
          </p:cNvSpPr>
          <p:nvPr/>
        </p:nvSpPr>
        <p:spPr bwMode="auto">
          <a:xfrm>
            <a:off x="7924800" y="3028949"/>
            <a:ext cx="3898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</a:t>
            </a:r>
          </a:p>
        </p:txBody>
      </p:sp>
      <p:sp>
        <p:nvSpPr>
          <p:cNvPr id="1023056" name="Text Box 80"/>
          <p:cNvSpPr txBox="1">
            <a:spLocks noChangeArrowheads="1"/>
          </p:cNvSpPr>
          <p:nvPr/>
        </p:nvSpPr>
        <p:spPr bwMode="auto">
          <a:xfrm>
            <a:off x="7924801" y="3690937"/>
            <a:ext cx="3898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</a:t>
            </a:r>
          </a:p>
        </p:txBody>
      </p:sp>
      <p:sp>
        <p:nvSpPr>
          <p:cNvPr id="1023057" name="Text Box 81"/>
          <p:cNvSpPr txBox="1">
            <a:spLocks noChangeArrowheads="1"/>
          </p:cNvSpPr>
          <p:nvPr/>
        </p:nvSpPr>
        <p:spPr bwMode="auto">
          <a:xfrm>
            <a:off x="7945439" y="4343400"/>
            <a:ext cx="34015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6600"/>
                </a:solidFill>
                <a:sym typeface="Wingdings" pitchFamily="2" charset="2"/>
              </a:rPr>
              <a:t></a:t>
            </a:r>
          </a:p>
        </p:txBody>
      </p:sp>
      <p:sp>
        <p:nvSpPr>
          <p:cNvPr id="1023058" name="Text Box 82"/>
          <p:cNvSpPr txBox="1">
            <a:spLocks noChangeArrowheads="1"/>
          </p:cNvSpPr>
          <p:nvPr/>
        </p:nvSpPr>
        <p:spPr bwMode="auto">
          <a:xfrm>
            <a:off x="7924800" y="5029200"/>
            <a:ext cx="37863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41846602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2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2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2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2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2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2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2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2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02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2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02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02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02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02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2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02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02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02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02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02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80" grpId="0" animBg="1"/>
      <p:bldP spid="1022981" grpId="0" animBg="1"/>
      <p:bldP spid="1022982" grpId="0" animBg="1"/>
      <p:bldP spid="1022983" grpId="0" animBg="1"/>
      <p:bldP spid="1022984" grpId="0" animBg="1"/>
      <p:bldP spid="1022985" grpId="0" animBg="1"/>
      <p:bldP spid="1022986" grpId="0" animBg="1"/>
      <p:bldP spid="1022987" grpId="0" animBg="1"/>
      <p:bldP spid="1022988" grpId="0" animBg="1"/>
      <p:bldP spid="1022990" grpId="0" animBg="1"/>
      <p:bldP spid="1022991" grpId="0" animBg="1"/>
      <p:bldP spid="1022992" grpId="0" animBg="1"/>
      <p:bldP spid="1022993" grpId="0" animBg="1"/>
      <p:bldP spid="1022994" grpId="0" animBg="1"/>
      <p:bldP spid="1022995" grpId="0" animBg="1"/>
      <p:bldP spid="1022996" grpId="0" animBg="1"/>
      <p:bldP spid="1022997" grpId="0" animBg="1"/>
      <p:bldP spid="1022998" grpId="0" animBg="1"/>
      <p:bldP spid="1022999" grpId="0" animBg="1"/>
      <p:bldP spid="1023000" grpId="0" animBg="1"/>
      <p:bldP spid="1023001" grpId="0" animBg="1"/>
      <p:bldP spid="1023002" grpId="0" animBg="1"/>
      <p:bldP spid="1023003" grpId="0" animBg="1"/>
      <p:bldP spid="1023004" grpId="0" animBg="1"/>
      <p:bldP spid="1023005" grpId="0" animBg="1"/>
      <p:bldP spid="1023006" grpId="0" animBg="1"/>
      <p:bldP spid="1023007" grpId="0" animBg="1"/>
      <p:bldP spid="1023009" grpId="0" animBg="1"/>
      <p:bldP spid="1023010" grpId="0" animBg="1"/>
      <p:bldP spid="1023011" grpId="0" animBg="1"/>
      <p:bldP spid="1023012" grpId="0" animBg="1"/>
      <p:bldP spid="1023013" grpId="0" animBg="1"/>
      <p:bldP spid="1023014" grpId="0" animBg="1"/>
      <p:bldP spid="1023015" grpId="0" animBg="1"/>
      <p:bldP spid="1023016" grpId="0" animBg="1"/>
      <p:bldP spid="1023029" grpId="0" animBg="1"/>
      <p:bldP spid="1023030" grpId="0" animBg="1"/>
      <p:bldP spid="1023031" grpId="0" animBg="1"/>
      <p:bldP spid="1023032" grpId="0" animBg="1"/>
      <p:bldP spid="1023044" grpId="0"/>
      <p:bldP spid="1023045" grpId="0"/>
      <p:bldP spid="1023047" grpId="0"/>
      <p:bldP spid="1023049" grpId="0"/>
      <p:bldP spid="1023050" grpId="0"/>
      <p:bldP spid="1023051" grpId="0"/>
      <p:bldP spid="1023052" grpId="0"/>
      <p:bldP spid="1023054" grpId="0"/>
      <p:bldP spid="1023055" grpId="0"/>
      <p:bldP spid="1023056" grpId="0"/>
      <p:bldP spid="1023057" grpId="0"/>
      <p:bldP spid="1023058" grpId="0"/>
    </p:bld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Decryption Mix-net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sz="3600" dirty="0">
              <a:solidFill>
                <a:srgbClr val="0070C0"/>
              </a:solidFill>
            </a:endParaRPr>
          </a:p>
          <a:p>
            <a:pPr lvl="1">
              <a:buNone/>
            </a:pPr>
            <a:r>
              <a:rPr lang="en-US" sz="3600" dirty="0">
                <a:solidFill>
                  <a:srgbClr val="0070C0"/>
                </a:solidFill>
              </a:rPr>
              <a:t>Each object is encrypted with a pre-determined set of encryption layers.</a:t>
            </a:r>
          </a:p>
          <a:p>
            <a:pPr lvl="1">
              <a:buNone/>
            </a:pPr>
            <a:r>
              <a:rPr lang="en-US" sz="3600" dirty="0">
                <a:solidFill>
                  <a:srgbClr val="0070C0"/>
                </a:solidFill>
              </a:rPr>
              <a:t>Each mix, in pre-determined order performs a decryption to remove its associated layer.</a:t>
            </a:r>
          </a:p>
        </p:txBody>
      </p:sp>
    </p:spTree>
    <p:extLst>
      <p:ext uri="{BB962C8B-B14F-4D97-AF65-F5344CB8AC3E}">
        <p14:creationId xmlns:p14="http://schemas.microsoft.com/office/powerpoint/2010/main" val="16505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Re-encryption Mix-net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8860"/>
            <a:ext cx="8321040" cy="3291840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endParaRPr lang="en-US" sz="3600" dirty="0"/>
          </a:p>
          <a:p>
            <a:pPr lvl="1">
              <a:buNone/>
            </a:pPr>
            <a:r>
              <a:rPr lang="en-US" sz="3600" dirty="0">
                <a:solidFill>
                  <a:srgbClr val="0070C0"/>
                </a:solidFill>
              </a:rPr>
              <a:t>The decryption and shuffling functions are decoupled.</a:t>
            </a:r>
          </a:p>
          <a:p>
            <a:pPr lvl="1">
              <a:buNone/>
            </a:pPr>
            <a:r>
              <a:rPr lang="en-US" sz="3600" dirty="0">
                <a:solidFill>
                  <a:srgbClr val="0070C0"/>
                </a:solidFill>
              </a:rPr>
              <a:t>Mixes can be added or removed dynamically with robustness.</a:t>
            </a:r>
          </a:p>
          <a:p>
            <a:pPr lvl="1">
              <a:buNone/>
            </a:pPr>
            <a:r>
              <a:rPr lang="en-US" sz="3600" dirty="0">
                <a:solidFill>
                  <a:srgbClr val="0070C0"/>
                </a:solidFill>
              </a:rPr>
              <a:t>Proofs of correct mixing can be published and independently verified.</a:t>
            </a:r>
          </a:p>
        </p:txBody>
      </p:sp>
    </p:spTree>
    <p:extLst>
      <p:ext uri="{BB962C8B-B14F-4D97-AF65-F5344CB8AC3E}">
        <p14:creationId xmlns:p14="http://schemas.microsoft.com/office/powerpoint/2010/main" val="29766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Recall </a:t>
            </a:r>
            <a:r>
              <a:rPr lang="en-US" sz="4800" dirty="0" err="1"/>
              <a:t>Homomorphic</a:t>
            </a:r>
            <a:r>
              <a:rPr lang="en-US" sz="4800" dirty="0"/>
              <a:t> Encryption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</a:rPr>
              <a:t>We can construct a public-key encryption function </a:t>
            </a:r>
            <a:r>
              <a:rPr lang="en-US" sz="3600" i="1" dirty="0">
                <a:sym typeface="Symbol" pitchFamily="18" charset="2"/>
              </a:rPr>
              <a:t>E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such that if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</a:rPr>
              <a:t>        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is </a:t>
            </a:r>
            <a:r>
              <a:rPr lang="en-US" sz="3600" i="1" dirty="0">
                <a:solidFill>
                  <a:srgbClr val="0070C0"/>
                </a:solidFill>
              </a:rPr>
              <a:t>an</a:t>
            </a:r>
            <a:r>
              <a:rPr lang="en-US" sz="3600" dirty="0">
                <a:solidFill>
                  <a:srgbClr val="0070C0"/>
                </a:solidFill>
              </a:rPr>
              <a:t> encryption of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and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  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then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</a:t>
            </a:r>
            <a:r>
              <a:rPr lang="en-US" sz="3600" i="1" dirty="0">
                <a:sym typeface="Symbol" pitchFamily="18" charset="2"/>
              </a:rPr>
              <a:t>A</a:t>
            </a:r>
            <a:r>
              <a:rPr lang="en-US" sz="3600" dirty="0">
                <a:sym typeface="Symbol"/>
              </a:rPr>
              <a:t>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 err="1">
                <a:sym typeface="Symbol" pitchFamily="18" charset="2"/>
              </a:rPr>
              <a:t>a</a:t>
            </a:r>
            <a:r>
              <a:rPr lang="en-US" sz="3600" dirty="0" err="1">
                <a:sym typeface="Symbol"/>
              </a:rPr>
              <a:t></a:t>
            </a:r>
            <a:r>
              <a:rPr lang="en-US" sz="3600" i="1" dirty="0" err="1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4046447"/>
      </p:ext>
    </p:extLst>
  </p:cSld>
  <p:clrMapOvr>
    <a:masterClrMapping/>
  </p:clrMapOvr>
  <p:transition/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Re-encryption (additive)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sz="3600" i="1" dirty="0"/>
          </a:p>
          <a:p>
            <a:pPr>
              <a:buFontTx/>
              <a:buNone/>
            </a:pPr>
            <a:r>
              <a:rPr lang="en-US" sz="3600" i="1" dirty="0"/>
              <a:t>         A</a:t>
            </a:r>
            <a:r>
              <a:rPr lang="en-US" sz="3600" dirty="0">
                <a:solidFill>
                  <a:srgbClr val="0070C0"/>
                </a:solidFill>
              </a:rPr>
              <a:t> is </a:t>
            </a:r>
            <a:r>
              <a:rPr lang="en-US" sz="3600" i="1" dirty="0">
                <a:solidFill>
                  <a:srgbClr val="0070C0"/>
                </a:solidFill>
              </a:rPr>
              <a:t>an</a:t>
            </a:r>
            <a:r>
              <a:rPr lang="en-US" sz="3600" dirty="0">
                <a:solidFill>
                  <a:srgbClr val="0070C0"/>
                </a:solidFill>
              </a:rPr>
              <a:t> encryption of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and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   </a:t>
            </a:r>
            <a:r>
              <a:rPr lang="en-US" sz="3600" i="1" dirty="0">
                <a:sym typeface="Symbol" pitchFamily="18" charset="2"/>
              </a:rPr>
              <a:t>Z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0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then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</a:t>
            </a:r>
            <a:r>
              <a:rPr lang="en-US" sz="3600" i="1" dirty="0">
                <a:sym typeface="Symbol" pitchFamily="18" charset="2"/>
              </a:rPr>
              <a:t>A</a:t>
            </a:r>
            <a:r>
              <a:rPr lang="en-US" sz="3600" dirty="0">
                <a:sym typeface="Symbol"/>
              </a:rPr>
              <a:t></a:t>
            </a:r>
            <a:r>
              <a:rPr lang="en-US" sz="3600" i="1" dirty="0">
                <a:sym typeface="Symbol" pitchFamily="18" charset="2"/>
              </a:rPr>
              <a:t>Z</a:t>
            </a:r>
            <a:r>
              <a:rPr lang="en-US" sz="3600" dirty="0"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another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a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543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39" grpId="0" build="p"/>
    </p:bld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Re-encryption (multiplicative)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sz="3600" i="1" dirty="0"/>
          </a:p>
          <a:p>
            <a:pPr>
              <a:buFontTx/>
              <a:buNone/>
            </a:pPr>
            <a:r>
              <a:rPr lang="en-US" sz="3600" i="1" dirty="0"/>
              <a:t>         A</a:t>
            </a:r>
            <a:r>
              <a:rPr lang="en-US" sz="3600" dirty="0">
                <a:solidFill>
                  <a:srgbClr val="0070C0"/>
                </a:solidFill>
              </a:rPr>
              <a:t> is </a:t>
            </a:r>
            <a:r>
              <a:rPr lang="en-US" sz="3600" i="1" dirty="0">
                <a:solidFill>
                  <a:srgbClr val="0070C0"/>
                </a:solidFill>
              </a:rPr>
              <a:t>an</a:t>
            </a:r>
            <a:r>
              <a:rPr lang="en-US" sz="3600" dirty="0">
                <a:solidFill>
                  <a:srgbClr val="0070C0"/>
                </a:solidFill>
              </a:rPr>
              <a:t> encryption of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and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   </a:t>
            </a:r>
            <a:r>
              <a:rPr lang="en-US" sz="3600" i="1" dirty="0">
                <a:sym typeface="Symbol" pitchFamily="18" charset="2"/>
              </a:rPr>
              <a:t>I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1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then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</a:t>
            </a:r>
            <a:r>
              <a:rPr lang="en-US" sz="3600" i="1" dirty="0">
                <a:sym typeface="Symbol" pitchFamily="18" charset="2"/>
              </a:rPr>
              <a:t>A</a:t>
            </a:r>
            <a:r>
              <a:rPr lang="en-US" sz="3600" dirty="0">
                <a:sym typeface="Symbol"/>
              </a:rPr>
              <a:t></a:t>
            </a:r>
            <a:r>
              <a:rPr lang="en-US" sz="3600" i="1" dirty="0">
                <a:sym typeface="Symbol" pitchFamily="18" charset="2"/>
              </a:rPr>
              <a:t>I</a:t>
            </a:r>
            <a:r>
              <a:rPr lang="en-US" sz="3600" dirty="0"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another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a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4351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39" grpId="0" build="p"/>
    </p:bld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Re-encryption Mix</a:t>
            </a:r>
          </a:p>
        </p:txBody>
      </p:sp>
      <p:sp>
        <p:nvSpPr>
          <p:cNvPr id="97282" name="Rectangle 3"/>
          <p:cNvSpPr>
            <a:spLocks noChangeArrowheads="1"/>
          </p:cNvSpPr>
          <p:nvPr/>
        </p:nvSpPr>
        <p:spPr bwMode="auto">
          <a:xfrm>
            <a:off x="3221039" y="3093244"/>
            <a:ext cx="2743200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914402" y="3155157"/>
            <a:ext cx="7267575" cy="2281239"/>
            <a:chOff x="576" y="1930"/>
            <a:chExt cx="4578" cy="1916"/>
          </a:xfrm>
        </p:grpSpPr>
        <p:sp>
          <p:nvSpPr>
            <p:cNvPr id="97284" name="Rectangle 13"/>
            <p:cNvSpPr>
              <a:spLocks noChangeArrowheads="1"/>
            </p:cNvSpPr>
            <p:nvPr/>
          </p:nvSpPr>
          <p:spPr bwMode="auto">
            <a:xfrm>
              <a:off x="576" y="360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97285" name="Line 14"/>
            <p:cNvSpPr>
              <a:spLocks noChangeShapeType="1"/>
            </p:cNvSpPr>
            <p:nvPr/>
          </p:nvSpPr>
          <p:spPr bwMode="auto">
            <a:xfrm>
              <a:off x="576" y="361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86" name="Line 15"/>
            <p:cNvSpPr>
              <a:spLocks noChangeShapeType="1"/>
            </p:cNvSpPr>
            <p:nvPr/>
          </p:nvSpPr>
          <p:spPr bwMode="auto">
            <a:xfrm flipV="1">
              <a:off x="868" y="361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87" name="Rectangle 4"/>
            <p:cNvSpPr>
              <a:spLocks noChangeArrowheads="1"/>
            </p:cNvSpPr>
            <p:nvPr/>
          </p:nvSpPr>
          <p:spPr bwMode="auto">
            <a:xfrm>
              <a:off x="576" y="193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97288" name="Line 5"/>
            <p:cNvSpPr>
              <a:spLocks noChangeShapeType="1"/>
            </p:cNvSpPr>
            <p:nvPr/>
          </p:nvSpPr>
          <p:spPr bwMode="auto">
            <a:xfrm>
              <a:off x="576" y="194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89" name="Line 6"/>
            <p:cNvSpPr>
              <a:spLocks noChangeShapeType="1"/>
            </p:cNvSpPr>
            <p:nvPr/>
          </p:nvSpPr>
          <p:spPr bwMode="auto">
            <a:xfrm flipV="1">
              <a:off x="868" y="194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90" name="Rectangle 7"/>
            <p:cNvSpPr>
              <a:spLocks noChangeArrowheads="1"/>
            </p:cNvSpPr>
            <p:nvPr/>
          </p:nvSpPr>
          <p:spPr bwMode="auto">
            <a:xfrm>
              <a:off x="576" y="250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97291" name="Line 8"/>
            <p:cNvSpPr>
              <a:spLocks noChangeShapeType="1"/>
            </p:cNvSpPr>
            <p:nvPr/>
          </p:nvSpPr>
          <p:spPr bwMode="auto">
            <a:xfrm>
              <a:off x="576" y="250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92" name="Line 9"/>
            <p:cNvSpPr>
              <a:spLocks noChangeShapeType="1"/>
            </p:cNvSpPr>
            <p:nvPr/>
          </p:nvSpPr>
          <p:spPr bwMode="auto">
            <a:xfrm flipV="1">
              <a:off x="868" y="250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93" name="Rectangle 10"/>
            <p:cNvSpPr>
              <a:spLocks noChangeArrowheads="1"/>
            </p:cNvSpPr>
            <p:nvPr/>
          </p:nvSpPr>
          <p:spPr bwMode="auto">
            <a:xfrm>
              <a:off x="576" y="3036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97294" name="Line 11"/>
            <p:cNvSpPr>
              <a:spLocks noChangeShapeType="1"/>
            </p:cNvSpPr>
            <p:nvPr/>
          </p:nvSpPr>
          <p:spPr bwMode="auto">
            <a:xfrm>
              <a:off x="576" y="3044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95" name="Line 12"/>
            <p:cNvSpPr>
              <a:spLocks noChangeShapeType="1"/>
            </p:cNvSpPr>
            <p:nvPr/>
          </p:nvSpPr>
          <p:spPr bwMode="auto">
            <a:xfrm flipV="1">
              <a:off x="868" y="3044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96" name="Line 16"/>
            <p:cNvSpPr>
              <a:spLocks noChangeShapeType="1"/>
            </p:cNvSpPr>
            <p:nvPr/>
          </p:nvSpPr>
          <p:spPr bwMode="auto">
            <a:xfrm>
              <a:off x="1152" y="2057"/>
              <a:ext cx="87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97" name="Line 17"/>
            <p:cNvSpPr>
              <a:spLocks noChangeShapeType="1"/>
            </p:cNvSpPr>
            <p:nvPr/>
          </p:nvSpPr>
          <p:spPr bwMode="auto">
            <a:xfrm>
              <a:off x="1152" y="2625"/>
              <a:ext cx="87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98" name="Line 18"/>
            <p:cNvSpPr>
              <a:spLocks noChangeShapeType="1"/>
            </p:cNvSpPr>
            <p:nvPr/>
          </p:nvSpPr>
          <p:spPr bwMode="auto">
            <a:xfrm>
              <a:off x="1152" y="3161"/>
              <a:ext cx="87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99" name="Line 19"/>
            <p:cNvSpPr>
              <a:spLocks noChangeShapeType="1"/>
            </p:cNvSpPr>
            <p:nvPr/>
          </p:nvSpPr>
          <p:spPr bwMode="auto">
            <a:xfrm>
              <a:off x="1152" y="3727"/>
              <a:ext cx="877" cy="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00" name="Line 20"/>
            <p:cNvSpPr>
              <a:spLocks noChangeShapeType="1"/>
            </p:cNvSpPr>
            <p:nvPr/>
          </p:nvSpPr>
          <p:spPr bwMode="auto">
            <a:xfrm>
              <a:off x="3756" y="2057"/>
              <a:ext cx="81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01" name="Line 21"/>
            <p:cNvSpPr>
              <a:spLocks noChangeShapeType="1"/>
            </p:cNvSpPr>
            <p:nvPr/>
          </p:nvSpPr>
          <p:spPr bwMode="auto">
            <a:xfrm>
              <a:off x="3756" y="2625"/>
              <a:ext cx="81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02" name="Line 22"/>
            <p:cNvSpPr>
              <a:spLocks noChangeShapeType="1"/>
            </p:cNvSpPr>
            <p:nvPr/>
          </p:nvSpPr>
          <p:spPr bwMode="auto">
            <a:xfrm>
              <a:off x="3756" y="3161"/>
              <a:ext cx="81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03" name="Line 23"/>
            <p:cNvSpPr>
              <a:spLocks noChangeShapeType="1"/>
            </p:cNvSpPr>
            <p:nvPr/>
          </p:nvSpPr>
          <p:spPr bwMode="auto">
            <a:xfrm>
              <a:off x="3756" y="3729"/>
              <a:ext cx="81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04" name="Rectangle 28"/>
            <p:cNvSpPr>
              <a:spLocks noChangeArrowheads="1"/>
            </p:cNvSpPr>
            <p:nvPr/>
          </p:nvSpPr>
          <p:spPr bwMode="auto">
            <a:xfrm>
              <a:off x="4578" y="1930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97305" name="Line 29"/>
            <p:cNvSpPr>
              <a:spLocks noChangeShapeType="1"/>
            </p:cNvSpPr>
            <p:nvPr/>
          </p:nvSpPr>
          <p:spPr bwMode="auto">
            <a:xfrm>
              <a:off x="4578" y="193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06" name="Line 30"/>
            <p:cNvSpPr>
              <a:spLocks noChangeShapeType="1"/>
            </p:cNvSpPr>
            <p:nvPr/>
          </p:nvSpPr>
          <p:spPr bwMode="auto">
            <a:xfrm flipV="1">
              <a:off x="4870" y="193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07" name="Rectangle 31"/>
            <p:cNvSpPr>
              <a:spLocks noChangeArrowheads="1"/>
            </p:cNvSpPr>
            <p:nvPr/>
          </p:nvSpPr>
          <p:spPr bwMode="auto">
            <a:xfrm>
              <a:off x="4578" y="2498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97308" name="Line 32"/>
            <p:cNvSpPr>
              <a:spLocks noChangeShapeType="1"/>
            </p:cNvSpPr>
            <p:nvPr/>
          </p:nvSpPr>
          <p:spPr bwMode="auto">
            <a:xfrm>
              <a:off x="4578" y="250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09" name="Line 33"/>
            <p:cNvSpPr>
              <a:spLocks noChangeShapeType="1"/>
            </p:cNvSpPr>
            <p:nvPr/>
          </p:nvSpPr>
          <p:spPr bwMode="auto">
            <a:xfrm flipV="1">
              <a:off x="4870" y="250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10" name="Rectangle 34"/>
            <p:cNvSpPr>
              <a:spLocks noChangeArrowheads="1"/>
            </p:cNvSpPr>
            <p:nvPr/>
          </p:nvSpPr>
          <p:spPr bwMode="auto">
            <a:xfrm>
              <a:off x="4578" y="3034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97311" name="Line 35"/>
            <p:cNvSpPr>
              <a:spLocks noChangeShapeType="1"/>
            </p:cNvSpPr>
            <p:nvPr/>
          </p:nvSpPr>
          <p:spPr bwMode="auto">
            <a:xfrm>
              <a:off x="4578" y="304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12" name="Line 36"/>
            <p:cNvSpPr>
              <a:spLocks noChangeShapeType="1"/>
            </p:cNvSpPr>
            <p:nvPr/>
          </p:nvSpPr>
          <p:spPr bwMode="auto">
            <a:xfrm flipV="1">
              <a:off x="4870" y="304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13" name="Rectangle 37"/>
            <p:cNvSpPr>
              <a:spLocks noChangeArrowheads="1"/>
            </p:cNvSpPr>
            <p:nvPr/>
          </p:nvSpPr>
          <p:spPr bwMode="auto">
            <a:xfrm>
              <a:off x="4578" y="3602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97314" name="Line 38"/>
            <p:cNvSpPr>
              <a:spLocks noChangeShapeType="1"/>
            </p:cNvSpPr>
            <p:nvPr/>
          </p:nvSpPr>
          <p:spPr bwMode="auto">
            <a:xfrm>
              <a:off x="4578" y="361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15" name="Line 39"/>
            <p:cNvSpPr>
              <a:spLocks noChangeShapeType="1"/>
            </p:cNvSpPr>
            <p:nvPr/>
          </p:nvSpPr>
          <p:spPr bwMode="auto">
            <a:xfrm flipV="1">
              <a:off x="4870" y="361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300738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Re-encryption Mix</a:t>
            </a:r>
          </a:p>
        </p:txBody>
      </p:sp>
      <p:sp>
        <p:nvSpPr>
          <p:cNvPr id="98306" name="Rectangle 4"/>
          <p:cNvSpPr>
            <a:spLocks noChangeArrowheads="1"/>
          </p:cNvSpPr>
          <p:nvPr/>
        </p:nvSpPr>
        <p:spPr bwMode="auto">
          <a:xfrm>
            <a:off x="914400" y="315753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98307" name="Line 5"/>
          <p:cNvSpPr>
            <a:spLocks noChangeShapeType="1"/>
          </p:cNvSpPr>
          <p:nvPr/>
        </p:nvSpPr>
        <p:spPr bwMode="auto">
          <a:xfrm>
            <a:off x="914401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08" name="Line 6"/>
          <p:cNvSpPr>
            <a:spLocks noChangeShapeType="1"/>
          </p:cNvSpPr>
          <p:nvPr/>
        </p:nvSpPr>
        <p:spPr bwMode="auto">
          <a:xfrm flipV="1">
            <a:off x="1377949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09" name="Rectangle 7"/>
          <p:cNvSpPr>
            <a:spLocks noChangeArrowheads="1"/>
          </p:cNvSpPr>
          <p:nvPr/>
        </p:nvSpPr>
        <p:spPr bwMode="auto">
          <a:xfrm>
            <a:off x="914400" y="3833813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98310" name="Line 8"/>
          <p:cNvSpPr>
            <a:spLocks noChangeShapeType="1"/>
          </p:cNvSpPr>
          <p:nvPr/>
        </p:nvSpPr>
        <p:spPr bwMode="auto">
          <a:xfrm>
            <a:off x="914401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11" name="Line 9"/>
          <p:cNvSpPr>
            <a:spLocks noChangeShapeType="1"/>
          </p:cNvSpPr>
          <p:nvPr/>
        </p:nvSpPr>
        <p:spPr bwMode="auto">
          <a:xfrm flipV="1">
            <a:off x="1377949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12" name="Rectangle 10"/>
          <p:cNvSpPr>
            <a:spLocks noChangeArrowheads="1"/>
          </p:cNvSpPr>
          <p:nvPr/>
        </p:nvSpPr>
        <p:spPr bwMode="auto">
          <a:xfrm>
            <a:off x="914400" y="447198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98313" name="Line 11"/>
          <p:cNvSpPr>
            <a:spLocks noChangeShapeType="1"/>
          </p:cNvSpPr>
          <p:nvPr/>
        </p:nvSpPr>
        <p:spPr bwMode="auto">
          <a:xfrm>
            <a:off x="914401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14" name="Line 12"/>
          <p:cNvSpPr>
            <a:spLocks noChangeShapeType="1"/>
          </p:cNvSpPr>
          <p:nvPr/>
        </p:nvSpPr>
        <p:spPr bwMode="auto">
          <a:xfrm flipV="1">
            <a:off x="1377949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15" name="Rectangle 13"/>
          <p:cNvSpPr>
            <a:spLocks noChangeArrowheads="1"/>
          </p:cNvSpPr>
          <p:nvPr/>
        </p:nvSpPr>
        <p:spPr bwMode="auto">
          <a:xfrm>
            <a:off x="914400" y="5148264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98316" name="Line 14"/>
          <p:cNvSpPr>
            <a:spLocks noChangeShapeType="1"/>
          </p:cNvSpPr>
          <p:nvPr/>
        </p:nvSpPr>
        <p:spPr bwMode="auto">
          <a:xfrm>
            <a:off x="914401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17" name="Line 15"/>
          <p:cNvSpPr>
            <a:spLocks noChangeShapeType="1"/>
          </p:cNvSpPr>
          <p:nvPr/>
        </p:nvSpPr>
        <p:spPr bwMode="auto">
          <a:xfrm flipV="1">
            <a:off x="1377949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18" name="Line 16"/>
          <p:cNvSpPr>
            <a:spLocks noChangeShapeType="1"/>
          </p:cNvSpPr>
          <p:nvPr/>
        </p:nvSpPr>
        <p:spPr bwMode="auto">
          <a:xfrm>
            <a:off x="1828801" y="3306367"/>
            <a:ext cx="13922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19" name="Line 17"/>
          <p:cNvSpPr>
            <a:spLocks noChangeShapeType="1"/>
          </p:cNvSpPr>
          <p:nvPr/>
        </p:nvSpPr>
        <p:spPr bwMode="auto">
          <a:xfrm>
            <a:off x="1828801" y="3982641"/>
            <a:ext cx="13922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20" name="Line 18"/>
          <p:cNvSpPr>
            <a:spLocks noChangeShapeType="1"/>
          </p:cNvSpPr>
          <p:nvPr/>
        </p:nvSpPr>
        <p:spPr bwMode="auto">
          <a:xfrm>
            <a:off x="1828801" y="4620816"/>
            <a:ext cx="13922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21" name="Line 19"/>
          <p:cNvSpPr>
            <a:spLocks noChangeShapeType="1"/>
          </p:cNvSpPr>
          <p:nvPr/>
        </p:nvSpPr>
        <p:spPr bwMode="auto">
          <a:xfrm>
            <a:off x="1828801" y="5294711"/>
            <a:ext cx="1392239" cy="23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22" name="Line 20"/>
          <p:cNvSpPr>
            <a:spLocks noChangeShapeType="1"/>
          </p:cNvSpPr>
          <p:nvPr/>
        </p:nvSpPr>
        <p:spPr bwMode="auto">
          <a:xfrm>
            <a:off x="5962652" y="3306367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23" name="Line 21"/>
          <p:cNvSpPr>
            <a:spLocks noChangeShapeType="1"/>
          </p:cNvSpPr>
          <p:nvPr/>
        </p:nvSpPr>
        <p:spPr bwMode="auto">
          <a:xfrm>
            <a:off x="5962652" y="3982641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24" name="Line 22"/>
          <p:cNvSpPr>
            <a:spLocks noChangeShapeType="1"/>
          </p:cNvSpPr>
          <p:nvPr/>
        </p:nvSpPr>
        <p:spPr bwMode="auto">
          <a:xfrm>
            <a:off x="5962652" y="4620816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25" name="Line 23"/>
          <p:cNvSpPr>
            <a:spLocks noChangeShapeType="1"/>
          </p:cNvSpPr>
          <p:nvPr/>
        </p:nvSpPr>
        <p:spPr bwMode="auto">
          <a:xfrm>
            <a:off x="5962652" y="5297091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26" name="Rectangle 24"/>
          <p:cNvSpPr>
            <a:spLocks noChangeArrowheads="1"/>
          </p:cNvSpPr>
          <p:nvPr/>
        </p:nvSpPr>
        <p:spPr bwMode="auto">
          <a:xfrm>
            <a:off x="7267575" y="3155157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98327" name="Line 25"/>
          <p:cNvSpPr>
            <a:spLocks noChangeShapeType="1"/>
          </p:cNvSpPr>
          <p:nvPr/>
        </p:nvSpPr>
        <p:spPr bwMode="auto">
          <a:xfrm>
            <a:off x="7267575" y="3164681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28" name="Line 26"/>
          <p:cNvSpPr>
            <a:spLocks noChangeShapeType="1"/>
          </p:cNvSpPr>
          <p:nvPr/>
        </p:nvSpPr>
        <p:spPr bwMode="auto">
          <a:xfrm flipV="1">
            <a:off x="7731125" y="3164681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29" name="Rectangle 27"/>
          <p:cNvSpPr>
            <a:spLocks noChangeArrowheads="1"/>
          </p:cNvSpPr>
          <p:nvPr/>
        </p:nvSpPr>
        <p:spPr bwMode="auto">
          <a:xfrm>
            <a:off x="7267575" y="3831433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98330" name="Line 28"/>
          <p:cNvSpPr>
            <a:spLocks noChangeShapeType="1"/>
          </p:cNvSpPr>
          <p:nvPr/>
        </p:nvSpPr>
        <p:spPr bwMode="auto">
          <a:xfrm>
            <a:off x="7267575" y="3840956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31" name="Line 29"/>
          <p:cNvSpPr>
            <a:spLocks noChangeShapeType="1"/>
          </p:cNvSpPr>
          <p:nvPr/>
        </p:nvSpPr>
        <p:spPr bwMode="auto">
          <a:xfrm flipV="1">
            <a:off x="7731125" y="3840956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32" name="Rectangle 30"/>
          <p:cNvSpPr>
            <a:spLocks noChangeArrowheads="1"/>
          </p:cNvSpPr>
          <p:nvPr/>
        </p:nvSpPr>
        <p:spPr bwMode="auto">
          <a:xfrm>
            <a:off x="7267575" y="4469608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98333" name="Line 31"/>
          <p:cNvSpPr>
            <a:spLocks noChangeShapeType="1"/>
          </p:cNvSpPr>
          <p:nvPr/>
        </p:nvSpPr>
        <p:spPr bwMode="auto">
          <a:xfrm>
            <a:off x="7267575" y="4479131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34" name="Line 32"/>
          <p:cNvSpPr>
            <a:spLocks noChangeShapeType="1"/>
          </p:cNvSpPr>
          <p:nvPr/>
        </p:nvSpPr>
        <p:spPr bwMode="auto">
          <a:xfrm flipV="1">
            <a:off x="7731125" y="4479131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35" name="Rectangle 33"/>
          <p:cNvSpPr>
            <a:spLocks noChangeArrowheads="1"/>
          </p:cNvSpPr>
          <p:nvPr/>
        </p:nvSpPr>
        <p:spPr bwMode="auto">
          <a:xfrm>
            <a:off x="7267575" y="5145883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98336" name="Line 34"/>
          <p:cNvSpPr>
            <a:spLocks noChangeShapeType="1"/>
          </p:cNvSpPr>
          <p:nvPr/>
        </p:nvSpPr>
        <p:spPr bwMode="auto">
          <a:xfrm>
            <a:off x="7267575" y="515540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37" name="Line 35"/>
          <p:cNvSpPr>
            <a:spLocks noChangeShapeType="1"/>
          </p:cNvSpPr>
          <p:nvPr/>
        </p:nvSpPr>
        <p:spPr bwMode="auto">
          <a:xfrm flipV="1">
            <a:off x="7731125" y="515540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38" name="Rectangle 36"/>
          <p:cNvSpPr>
            <a:spLocks noChangeArrowheads="1"/>
          </p:cNvSpPr>
          <p:nvPr/>
        </p:nvSpPr>
        <p:spPr bwMode="auto">
          <a:xfrm>
            <a:off x="3221039" y="3093244"/>
            <a:ext cx="2743200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sp>
        <p:nvSpPr>
          <p:cNvPr id="98339" name="Line 37"/>
          <p:cNvSpPr>
            <a:spLocks noChangeShapeType="1"/>
          </p:cNvSpPr>
          <p:nvPr/>
        </p:nvSpPr>
        <p:spPr bwMode="auto">
          <a:xfrm>
            <a:off x="3221039" y="4620816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40" name="Line 38"/>
          <p:cNvSpPr>
            <a:spLocks noChangeShapeType="1"/>
          </p:cNvSpPr>
          <p:nvPr/>
        </p:nvSpPr>
        <p:spPr bwMode="auto">
          <a:xfrm>
            <a:off x="3221039" y="3306367"/>
            <a:ext cx="2743200" cy="676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41" name="Line 39"/>
          <p:cNvSpPr>
            <a:spLocks noChangeShapeType="1"/>
          </p:cNvSpPr>
          <p:nvPr/>
        </p:nvSpPr>
        <p:spPr bwMode="auto">
          <a:xfrm>
            <a:off x="3221039" y="3982641"/>
            <a:ext cx="2741612" cy="131445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42" name="Line 40"/>
          <p:cNvSpPr>
            <a:spLocks noChangeShapeType="1"/>
          </p:cNvSpPr>
          <p:nvPr/>
        </p:nvSpPr>
        <p:spPr bwMode="auto">
          <a:xfrm flipV="1">
            <a:off x="3221039" y="3306367"/>
            <a:ext cx="2741612" cy="1990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16922660"/>
      </p:ext>
    </p:extLst>
  </p:cSld>
  <p:clrMapOvr>
    <a:masterClrMapping/>
  </p:clrMapOvr>
  <p:transition/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Re-encryption Mix-nets</a:t>
            </a:r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5162552" y="3093244"/>
            <a:ext cx="1357313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sp>
        <p:nvSpPr>
          <p:cNvPr id="1036292" name="Rectangle 4"/>
          <p:cNvSpPr>
            <a:spLocks noChangeArrowheads="1"/>
          </p:cNvSpPr>
          <p:nvPr/>
        </p:nvSpPr>
        <p:spPr bwMode="auto">
          <a:xfrm>
            <a:off x="3681413" y="3157539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36293" name="Line 5"/>
          <p:cNvSpPr>
            <a:spLocks noChangeShapeType="1"/>
          </p:cNvSpPr>
          <p:nvPr/>
        </p:nvSpPr>
        <p:spPr bwMode="auto">
          <a:xfrm>
            <a:off x="3681414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294" name="Line 6"/>
          <p:cNvSpPr>
            <a:spLocks noChangeShapeType="1"/>
          </p:cNvSpPr>
          <p:nvPr/>
        </p:nvSpPr>
        <p:spPr bwMode="auto">
          <a:xfrm flipV="1">
            <a:off x="4144963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295" name="Rectangle 7"/>
          <p:cNvSpPr>
            <a:spLocks noChangeArrowheads="1"/>
          </p:cNvSpPr>
          <p:nvPr/>
        </p:nvSpPr>
        <p:spPr bwMode="auto">
          <a:xfrm>
            <a:off x="3681413" y="3833813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36296" name="Line 8"/>
          <p:cNvSpPr>
            <a:spLocks noChangeShapeType="1"/>
          </p:cNvSpPr>
          <p:nvPr/>
        </p:nvSpPr>
        <p:spPr bwMode="auto">
          <a:xfrm>
            <a:off x="3681414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297" name="Line 9"/>
          <p:cNvSpPr>
            <a:spLocks noChangeShapeType="1"/>
          </p:cNvSpPr>
          <p:nvPr/>
        </p:nvSpPr>
        <p:spPr bwMode="auto">
          <a:xfrm flipV="1">
            <a:off x="4144963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298" name="Rectangle 10"/>
          <p:cNvSpPr>
            <a:spLocks noChangeArrowheads="1"/>
          </p:cNvSpPr>
          <p:nvPr/>
        </p:nvSpPr>
        <p:spPr bwMode="auto">
          <a:xfrm>
            <a:off x="3681413" y="4471989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36299" name="Line 11"/>
          <p:cNvSpPr>
            <a:spLocks noChangeShapeType="1"/>
          </p:cNvSpPr>
          <p:nvPr/>
        </p:nvSpPr>
        <p:spPr bwMode="auto">
          <a:xfrm>
            <a:off x="3681414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00" name="Line 12"/>
          <p:cNvSpPr>
            <a:spLocks noChangeShapeType="1"/>
          </p:cNvSpPr>
          <p:nvPr/>
        </p:nvSpPr>
        <p:spPr bwMode="auto">
          <a:xfrm flipV="1">
            <a:off x="4144963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01" name="Rectangle 13"/>
          <p:cNvSpPr>
            <a:spLocks noChangeArrowheads="1"/>
          </p:cNvSpPr>
          <p:nvPr/>
        </p:nvSpPr>
        <p:spPr bwMode="auto">
          <a:xfrm>
            <a:off x="3681413" y="5148264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36302" name="Line 14"/>
          <p:cNvSpPr>
            <a:spLocks noChangeShapeType="1"/>
          </p:cNvSpPr>
          <p:nvPr/>
        </p:nvSpPr>
        <p:spPr bwMode="auto">
          <a:xfrm>
            <a:off x="3681414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03" name="Line 15"/>
          <p:cNvSpPr>
            <a:spLocks noChangeShapeType="1"/>
          </p:cNvSpPr>
          <p:nvPr/>
        </p:nvSpPr>
        <p:spPr bwMode="auto">
          <a:xfrm flipV="1">
            <a:off x="4144963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4595813" y="3306367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05" name="Line 17"/>
          <p:cNvSpPr>
            <a:spLocks noChangeShapeType="1"/>
          </p:cNvSpPr>
          <p:nvPr/>
        </p:nvSpPr>
        <p:spPr bwMode="auto">
          <a:xfrm>
            <a:off x="4595813" y="3982641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>
            <a:off x="4595813" y="4620816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07" name="Line 19"/>
          <p:cNvSpPr>
            <a:spLocks noChangeShapeType="1"/>
          </p:cNvSpPr>
          <p:nvPr/>
        </p:nvSpPr>
        <p:spPr bwMode="auto">
          <a:xfrm>
            <a:off x="4595813" y="5297091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08" name="Line 20"/>
          <p:cNvSpPr>
            <a:spLocks noChangeShapeType="1"/>
          </p:cNvSpPr>
          <p:nvPr/>
        </p:nvSpPr>
        <p:spPr bwMode="auto">
          <a:xfrm>
            <a:off x="6513514" y="3306367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09" name="Line 21"/>
          <p:cNvSpPr>
            <a:spLocks noChangeShapeType="1"/>
          </p:cNvSpPr>
          <p:nvPr/>
        </p:nvSpPr>
        <p:spPr bwMode="auto">
          <a:xfrm>
            <a:off x="6513514" y="3982641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10" name="Line 22"/>
          <p:cNvSpPr>
            <a:spLocks noChangeShapeType="1"/>
          </p:cNvSpPr>
          <p:nvPr/>
        </p:nvSpPr>
        <p:spPr bwMode="auto">
          <a:xfrm>
            <a:off x="6513514" y="4620816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11" name="Line 23"/>
          <p:cNvSpPr>
            <a:spLocks noChangeShapeType="1"/>
          </p:cNvSpPr>
          <p:nvPr/>
        </p:nvSpPr>
        <p:spPr bwMode="auto">
          <a:xfrm>
            <a:off x="6513514" y="5297091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12" name="Rectangle 24"/>
          <p:cNvSpPr>
            <a:spLocks noChangeArrowheads="1"/>
          </p:cNvSpPr>
          <p:nvPr/>
        </p:nvSpPr>
        <p:spPr bwMode="auto">
          <a:xfrm>
            <a:off x="8382002" y="3074196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36313" name="Rectangle 25"/>
          <p:cNvSpPr>
            <a:spLocks noChangeArrowheads="1"/>
          </p:cNvSpPr>
          <p:nvPr/>
        </p:nvSpPr>
        <p:spPr bwMode="auto">
          <a:xfrm>
            <a:off x="8382002" y="3740945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36314" name="Rectangle 26"/>
          <p:cNvSpPr>
            <a:spLocks noChangeArrowheads="1"/>
          </p:cNvSpPr>
          <p:nvPr/>
        </p:nvSpPr>
        <p:spPr bwMode="auto">
          <a:xfrm>
            <a:off x="8382002" y="4398170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36315" name="Rectangle 27"/>
          <p:cNvSpPr>
            <a:spLocks noChangeArrowheads="1"/>
          </p:cNvSpPr>
          <p:nvPr/>
        </p:nvSpPr>
        <p:spPr bwMode="auto">
          <a:xfrm>
            <a:off x="8382002" y="5064921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36316" name="Line 28"/>
          <p:cNvSpPr>
            <a:spLocks noChangeShapeType="1"/>
          </p:cNvSpPr>
          <p:nvPr/>
        </p:nvSpPr>
        <p:spPr bwMode="auto">
          <a:xfrm>
            <a:off x="5162552" y="4620816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17" name="Line 29"/>
          <p:cNvSpPr>
            <a:spLocks noChangeShapeType="1"/>
          </p:cNvSpPr>
          <p:nvPr/>
        </p:nvSpPr>
        <p:spPr bwMode="auto">
          <a:xfrm>
            <a:off x="5162552" y="3306367"/>
            <a:ext cx="1357313" cy="676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18" name="Line 30"/>
          <p:cNvSpPr>
            <a:spLocks noChangeShapeType="1"/>
          </p:cNvSpPr>
          <p:nvPr/>
        </p:nvSpPr>
        <p:spPr bwMode="auto">
          <a:xfrm>
            <a:off x="5162552" y="3982641"/>
            <a:ext cx="1355725" cy="131445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19" name="Line 31"/>
          <p:cNvSpPr>
            <a:spLocks noChangeShapeType="1"/>
          </p:cNvSpPr>
          <p:nvPr/>
        </p:nvSpPr>
        <p:spPr bwMode="auto">
          <a:xfrm flipV="1">
            <a:off x="5162552" y="3306367"/>
            <a:ext cx="1357313" cy="1990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0383" name="Rectangle 32"/>
          <p:cNvSpPr>
            <a:spLocks noChangeArrowheads="1"/>
          </p:cNvSpPr>
          <p:nvPr/>
        </p:nvSpPr>
        <p:spPr bwMode="auto">
          <a:xfrm>
            <a:off x="1736728" y="3090864"/>
            <a:ext cx="1357313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sp>
        <p:nvSpPr>
          <p:cNvPr id="1036321" name="Line 33"/>
          <p:cNvSpPr>
            <a:spLocks noChangeShapeType="1"/>
          </p:cNvSpPr>
          <p:nvPr/>
        </p:nvSpPr>
        <p:spPr bwMode="auto">
          <a:xfrm>
            <a:off x="3087689" y="3303985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22" name="Line 34"/>
          <p:cNvSpPr>
            <a:spLocks noChangeShapeType="1"/>
          </p:cNvSpPr>
          <p:nvPr/>
        </p:nvSpPr>
        <p:spPr bwMode="auto">
          <a:xfrm>
            <a:off x="3087689" y="3980260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23" name="Line 35"/>
          <p:cNvSpPr>
            <a:spLocks noChangeShapeType="1"/>
          </p:cNvSpPr>
          <p:nvPr/>
        </p:nvSpPr>
        <p:spPr bwMode="auto">
          <a:xfrm>
            <a:off x="3087689" y="4618435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24" name="Line 36"/>
          <p:cNvSpPr>
            <a:spLocks noChangeShapeType="1"/>
          </p:cNvSpPr>
          <p:nvPr/>
        </p:nvSpPr>
        <p:spPr bwMode="auto">
          <a:xfrm>
            <a:off x="3087689" y="5294711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25" name="Line 37"/>
          <p:cNvSpPr>
            <a:spLocks noChangeShapeType="1"/>
          </p:cNvSpPr>
          <p:nvPr/>
        </p:nvSpPr>
        <p:spPr bwMode="auto">
          <a:xfrm>
            <a:off x="1736728" y="3306367"/>
            <a:ext cx="1357313" cy="131206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26" name="Line 38"/>
          <p:cNvSpPr>
            <a:spLocks noChangeShapeType="1"/>
          </p:cNvSpPr>
          <p:nvPr/>
        </p:nvSpPr>
        <p:spPr bwMode="auto">
          <a:xfrm>
            <a:off x="1736728" y="3980260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27" name="Line 39"/>
          <p:cNvSpPr>
            <a:spLocks noChangeShapeType="1"/>
          </p:cNvSpPr>
          <p:nvPr/>
        </p:nvSpPr>
        <p:spPr bwMode="auto">
          <a:xfrm>
            <a:off x="1736727" y="4618436"/>
            <a:ext cx="1355725" cy="676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28" name="Line 40"/>
          <p:cNvSpPr>
            <a:spLocks noChangeShapeType="1"/>
          </p:cNvSpPr>
          <p:nvPr/>
        </p:nvSpPr>
        <p:spPr bwMode="auto">
          <a:xfrm flipV="1">
            <a:off x="1736728" y="3303986"/>
            <a:ext cx="1357313" cy="1990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32" name="Line 44"/>
          <p:cNvSpPr>
            <a:spLocks noChangeShapeType="1"/>
          </p:cNvSpPr>
          <p:nvPr/>
        </p:nvSpPr>
        <p:spPr bwMode="auto">
          <a:xfrm flipV="1">
            <a:off x="1203327" y="3303986"/>
            <a:ext cx="525463" cy="23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33" name="Line 45"/>
          <p:cNvSpPr>
            <a:spLocks noChangeShapeType="1"/>
          </p:cNvSpPr>
          <p:nvPr/>
        </p:nvSpPr>
        <p:spPr bwMode="auto">
          <a:xfrm>
            <a:off x="1203327" y="3980260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34" name="Line 46"/>
          <p:cNvSpPr>
            <a:spLocks noChangeShapeType="1"/>
          </p:cNvSpPr>
          <p:nvPr/>
        </p:nvSpPr>
        <p:spPr bwMode="auto">
          <a:xfrm>
            <a:off x="1203327" y="4618435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35" name="Line 47"/>
          <p:cNvSpPr>
            <a:spLocks noChangeShapeType="1"/>
          </p:cNvSpPr>
          <p:nvPr/>
        </p:nvSpPr>
        <p:spPr bwMode="auto">
          <a:xfrm>
            <a:off x="1203327" y="5294711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0396" name="Rectangle 69"/>
          <p:cNvSpPr>
            <a:spLocks noChangeArrowheads="1"/>
          </p:cNvSpPr>
          <p:nvPr/>
        </p:nvSpPr>
        <p:spPr bwMode="auto">
          <a:xfrm>
            <a:off x="292100" y="315753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0397" name="Line 70"/>
          <p:cNvSpPr>
            <a:spLocks noChangeShapeType="1"/>
          </p:cNvSpPr>
          <p:nvPr/>
        </p:nvSpPr>
        <p:spPr bwMode="auto">
          <a:xfrm>
            <a:off x="292101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0398" name="Line 71"/>
          <p:cNvSpPr>
            <a:spLocks noChangeShapeType="1"/>
          </p:cNvSpPr>
          <p:nvPr/>
        </p:nvSpPr>
        <p:spPr bwMode="auto">
          <a:xfrm flipV="1">
            <a:off x="755649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0399" name="Rectangle 72"/>
          <p:cNvSpPr>
            <a:spLocks noChangeArrowheads="1"/>
          </p:cNvSpPr>
          <p:nvPr/>
        </p:nvSpPr>
        <p:spPr bwMode="auto">
          <a:xfrm>
            <a:off x="292100" y="3833813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0400" name="Line 73"/>
          <p:cNvSpPr>
            <a:spLocks noChangeShapeType="1"/>
          </p:cNvSpPr>
          <p:nvPr/>
        </p:nvSpPr>
        <p:spPr bwMode="auto">
          <a:xfrm>
            <a:off x="292101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0401" name="Line 74"/>
          <p:cNvSpPr>
            <a:spLocks noChangeShapeType="1"/>
          </p:cNvSpPr>
          <p:nvPr/>
        </p:nvSpPr>
        <p:spPr bwMode="auto">
          <a:xfrm flipV="1">
            <a:off x="755649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0402" name="Rectangle 75"/>
          <p:cNvSpPr>
            <a:spLocks noChangeArrowheads="1"/>
          </p:cNvSpPr>
          <p:nvPr/>
        </p:nvSpPr>
        <p:spPr bwMode="auto">
          <a:xfrm>
            <a:off x="292100" y="447198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0403" name="Line 76"/>
          <p:cNvSpPr>
            <a:spLocks noChangeShapeType="1"/>
          </p:cNvSpPr>
          <p:nvPr/>
        </p:nvSpPr>
        <p:spPr bwMode="auto">
          <a:xfrm>
            <a:off x="292101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0404" name="Line 77"/>
          <p:cNvSpPr>
            <a:spLocks noChangeShapeType="1"/>
          </p:cNvSpPr>
          <p:nvPr/>
        </p:nvSpPr>
        <p:spPr bwMode="auto">
          <a:xfrm flipV="1">
            <a:off x="755649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0405" name="Rectangle 78"/>
          <p:cNvSpPr>
            <a:spLocks noChangeArrowheads="1"/>
          </p:cNvSpPr>
          <p:nvPr/>
        </p:nvSpPr>
        <p:spPr bwMode="auto">
          <a:xfrm>
            <a:off x="292100" y="5148264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0406" name="Line 79"/>
          <p:cNvSpPr>
            <a:spLocks noChangeShapeType="1"/>
          </p:cNvSpPr>
          <p:nvPr/>
        </p:nvSpPr>
        <p:spPr bwMode="auto">
          <a:xfrm>
            <a:off x="292101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0407" name="Line 80"/>
          <p:cNvSpPr>
            <a:spLocks noChangeShapeType="1"/>
          </p:cNvSpPr>
          <p:nvPr/>
        </p:nvSpPr>
        <p:spPr bwMode="auto">
          <a:xfrm flipV="1">
            <a:off x="755649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69" name="Rectangle 81"/>
          <p:cNvSpPr>
            <a:spLocks noChangeArrowheads="1"/>
          </p:cNvSpPr>
          <p:nvPr/>
        </p:nvSpPr>
        <p:spPr bwMode="auto">
          <a:xfrm>
            <a:off x="7112000" y="3167064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36370" name="Line 82"/>
          <p:cNvSpPr>
            <a:spLocks noChangeShapeType="1"/>
          </p:cNvSpPr>
          <p:nvPr/>
        </p:nvSpPr>
        <p:spPr bwMode="auto">
          <a:xfrm>
            <a:off x="7112001" y="31765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71" name="Line 83"/>
          <p:cNvSpPr>
            <a:spLocks noChangeShapeType="1"/>
          </p:cNvSpPr>
          <p:nvPr/>
        </p:nvSpPr>
        <p:spPr bwMode="auto">
          <a:xfrm flipV="1">
            <a:off x="7575549" y="31765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72" name="Rectangle 84"/>
          <p:cNvSpPr>
            <a:spLocks noChangeArrowheads="1"/>
          </p:cNvSpPr>
          <p:nvPr/>
        </p:nvSpPr>
        <p:spPr bwMode="auto">
          <a:xfrm>
            <a:off x="7112000" y="3843339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36373" name="Line 85"/>
          <p:cNvSpPr>
            <a:spLocks noChangeShapeType="1"/>
          </p:cNvSpPr>
          <p:nvPr/>
        </p:nvSpPr>
        <p:spPr bwMode="auto">
          <a:xfrm>
            <a:off x="7112001" y="38528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74" name="Line 86"/>
          <p:cNvSpPr>
            <a:spLocks noChangeShapeType="1"/>
          </p:cNvSpPr>
          <p:nvPr/>
        </p:nvSpPr>
        <p:spPr bwMode="auto">
          <a:xfrm flipV="1">
            <a:off x="7575549" y="38528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75" name="Rectangle 87"/>
          <p:cNvSpPr>
            <a:spLocks noChangeArrowheads="1"/>
          </p:cNvSpPr>
          <p:nvPr/>
        </p:nvSpPr>
        <p:spPr bwMode="auto">
          <a:xfrm>
            <a:off x="7112000" y="4481513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36376" name="Line 88"/>
          <p:cNvSpPr>
            <a:spLocks noChangeShapeType="1"/>
          </p:cNvSpPr>
          <p:nvPr/>
        </p:nvSpPr>
        <p:spPr bwMode="auto">
          <a:xfrm>
            <a:off x="7112001" y="44910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77" name="Line 89"/>
          <p:cNvSpPr>
            <a:spLocks noChangeShapeType="1"/>
          </p:cNvSpPr>
          <p:nvPr/>
        </p:nvSpPr>
        <p:spPr bwMode="auto">
          <a:xfrm flipV="1">
            <a:off x="7575549" y="44910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78" name="Rectangle 90"/>
          <p:cNvSpPr>
            <a:spLocks noChangeArrowheads="1"/>
          </p:cNvSpPr>
          <p:nvPr/>
        </p:nvSpPr>
        <p:spPr bwMode="auto">
          <a:xfrm>
            <a:off x="7112000" y="5157789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36379" name="Line 91"/>
          <p:cNvSpPr>
            <a:spLocks noChangeShapeType="1"/>
          </p:cNvSpPr>
          <p:nvPr/>
        </p:nvSpPr>
        <p:spPr bwMode="auto">
          <a:xfrm>
            <a:off x="7112001" y="51673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80" name="Line 92"/>
          <p:cNvSpPr>
            <a:spLocks noChangeShapeType="1"/>
          </p:cNvSpPr>
          <p:nvPr/>
        </p:nvSpPr>
        <p:spPr bwMode="auto">
          <a:xfrm flipV="1">
            <a:off x="7575549" y="51673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81" name="Line 93"/>
          <p:cNvSpPr>
            <a:spLocks noChangeShapeType="1"/>
          </p:cNvSpPr>
          <p:nvPr/>
        </p:nvSpPr>
        <p:spPr bwMode="auto">
          <a:xfrm>
            <a:off x="8026402" y="3313511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82" name="Line 94"/>
          <p:cNvSpPr>
            <a:spLocks noChangeShapeType="1"/>
          </p:cNvSpPr>
          <p:nvPr/>
        </p:nvSpPr>
        <p:spPr bwMode="auto">
          <a:xfrm>
            <a:off x="8026402" y="3989785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83" name="Line 95"/>
          <p:cNvSpPr>
            <a:spLocks noChangeShapeType="1"/>
          </p:cNvSpPr>
          <p:nvPr/>
        </p:nvSpPr>
        <p:spPr bwMode="auto">
          <a:xfrm>
            <a:off x="8026402" y="4627960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84" name="Line 96"/>
          <p:cNvSpPr>
            <a:spLocks noChangeShapeType="1"/>
          </p:cNvSpPr>
          <p:nvPr/>
        </p:nvSpPr>
        <p:spPr bwMode="auto">
          <a:xfrm>
            <a:off x="8026402" y="5304235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53793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3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3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3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3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3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3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3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3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03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36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03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03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03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03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3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03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03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03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03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03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103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03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103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03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292" grpId="0" animBg="1"/>
      <p:bldP spid="1036293" grpId="0" animBg="1"/>
      <p:bldP spid="1036294" grpId="0" animBg="1"/>
      <p:bldP spid="1036295" grpId="0" animBg="1"/>
      <p:bldP spid="1036296" grpId="0" animBg="1"/>
      <p:bldP spid="1036297" grpId="0" animBg="1"/>
      <p:bldP spid="1036298" grpId="0" animBg="1"/>
      <p:bldP spid="1036299" grpId="0" animBg="1"/>
      <p:bldP spid="1036300" grpId="0" animBg="1"/>
      <p:bldP spid="1036301" grpId="0" animBg="1"/>
      <p:bldP spid="1036302" grpId="0" animBg="1"/>
      <p:bldP spid="1036303" grpId="0" animBg="1"/>
      <p:bldP spid="1036304" grpId="0" animBg="1"/>
      <p:bldP spid="1036305" grpId="0" animBg="1"/>
      <p:bldP spid="1036306" grpId="0" animBg="1"/>
      <p:bldP spid="1036307" grpId="0" animBg="1"/>
      <p:bldP spid="1036308" grpId="0" animBg="1"/>
      <p:bldP spid="1036309" grpId="0" animBg="1"/>
      <p:bldP spid="1036310" grpId="0" animBg="1"/>
      <p:bldP spid="1036311" grpId="0" animBg="1"/>
      <p:bldP spid="1036312" grpId="0" animBg="1"/>
      <p:bldP spid="1036313" grpId="0" animBg="1"/>
      <p:bldP spid="1036314" grpId="0" animBg="1"/>
      <p:bldP spid="1036315" grpId="0" animBg="1"/>
      <p:bldP spid="1036316" grpId="0" animBg="1"/>
      <p:bldP spid="1036317" grpId="0" animBg="1"/>
      <p:bldP spid="1036318" grpId="0" animBg="1"/>
      <p:bldP spid="1036319" grpId="0" animBg="1"/>
      <p:bldP spid="1036321" grpId="0" animBg="1"/>
      <p:bldP spid="1036322" grpId="0" animBg="1"/>
      <p:bldP spid="1036323" grpId="0" animBg="1"/>
      <p:bldP spid="1036324" grpId="0" animBg="1"/>
      <p:bldP spid="1036325" grpId="0" animBg="1"/>
      <p:bldP spid="1036326" grpId="0" animBg="1"/>
      <p:bldP spid="1036327" grpId="0" animBg="1"/>
      <p:bldP spid="1036328" grpId="0" animBg="1"/>
      <p:bldP spid="1036332" grpId="0" animBg="1"/>
      <p:bldP spid="1036333" grpId="0" animBg="1"/>
      <p:bldP spid="1036334" grpId="0" animBg="1"/>
      <p:bldP spid="1036335" grpId="0" animBg="1"/>
      <p:bldP spid="1036369" grpId="0" animBg="1"/>
      <p:bldP spid="1036370" grpId="0" animBg="1"/>
      <p:bldP spid="1036371" grpId="0" animBg="1"/>
      <p:bldP spid="1036372" grpId="0" animBg="1"/>
      <p:bldP spid="1036373" grpId="0" animBg="1"/>
      <p:bldP spid="1036374" grpId="0" animBg="1"/>
      <p:bldP spid="1036375" grpId="0" animBg="1"/>
      <p:bldP spid="1036376" grpId="0" animBg="1"/>
      <p:bldP spid="1036377" grpId="0" animBg="1"/>
      <p:bldP spid="1036378" grpId="0" animBg="1"/>
      <p:bldP spid="1036379" grpId="0" animBg="1"/>
      <p:bldP spid="1036380" grpId="0" animBg="1"/>
      <p:bldP spid="1036381" grpId="0" animBg="1"/>
      <p:bldP spid="1036382" grpId="0" animBg="1"/>
      <p:bldP spid="1036383" grpId="0" animBg="1"/>
      <p:bldP spid="103638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of Graph Isomorphism</a:t>
            </a:r>
          </a:p>
        </p:txBody>
      </p:sp>
      <p:sp>
        <p:nvSpPr>
          <p:cNvPr id="1540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0363-A334-4599-B8FC-E2ECD614FB83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Verifiability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>
                <a:solidFill>
                  <a:srgbClr val="0070C0"/>
                </a:solidFill>
              </a:rPr>
              <a:t>Each re-encryption mix provides a mathematical proof that its output is a permutation of re-encryptions of its input.</a:t>
            </a:r>
          </a:p>
          <a:p>
            <a:pPr>
              <a:buFontTx/>
              <a:buNone/>
            </a:pPr>
            <a:r>
              <a:rPr lang="en-US" sz="3200" dirty="0">
                <a:solidFill>
                  <a:srgbClr val="0070C0"/>
                </a:solidFill>
              </a:rPr>
              <a:t>Any observer can verify this proof.</a:t>
            </a:r>
          </a:p>
          <a:p>
            <a:pPr>
              <a:buFontTx/>
              <a:buNone/>
            </a:pPr>
            <a:r>
              <a:rPr lang="en-US" sz="3200" dirty="0">
                <a:solidFill>
                  <a:srgbClr val="0070C0"/>
                </a:solidFill>
              </a:rPr>
              <a:t>The decryptions are also proven to be correct.</a:t>
            </a:r>
          </a:p>
          <a:p>
            <a:pPr>
              <a:buFontTx/>
              <a:buNone/>
            </a:pPr>
            <a:r>
              <a:rPr lang="en-US" sz="3200" dirty="0">
                <a:solidFill>
                  <a:srgbClr val="0070C0"/>
                </a:solidFill>
              </a:rPr>
              <a:t>If a mix’s proof is invalid, its mixing will be bypassed.</a:t>
            </a:r>
          </a:p>
        </p:txBody>
      </p:sp>
    </p:spTree>
    <p:extLst>
      <p:ext uri="{BB962C8B-B14F-4D97-AF65-F5344CB8AC3E}">
        <p14:creationId xmlns:p14="http://schemas.microsoft.com/office/powerpoint/2010/main" val="198379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35" grpId="0" build="p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Faulty Mixes</a:t>
            </a:r>
          </a:p>
        </p:txBody>
      </p:sp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5162552" y="3093244"/>
            <a:ext cx="1357313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sp>
        <p:nvSpPr>
          <p:cNvPr id="1043460" name="Rectangle 4"/>
          <p:cNvSpPr>
            <a:spLocks noChangeArrowheads="1"/>
          </p:cNvSpPr>
          <p:nvPr/>
        </p:nvSpPr>
        <p:spPr bwMode="auto">
          <a:xfrm>
            <a:off x="3681413" y="3157539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43461" name="Line 5"/>
          <p:cNvSpPr>
            <a:spLocks noChangeShapeType="1"/>
          </p:cNvSpPr>
          <p:nvPr/>
        </p:nvSpPr>
        <p:spPr bwMode="auto">
          <a:xfrm>
            <a:off x="3681414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62" name="Line 6"/>
          <p:cNvSpPr>
            <a:spLocks noChangeShapeType="1"/>
          </p:cNvSpPr>
          <p:nvPr/>
        </p:nvSpPr>
        <p:spPr bwMode="auto">
          <a:xfrm flipV="1">
            <a:off x="4144963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63" name="Rectangle 7"/>
          <p:cNvSpPr>
            <a:spLocks noChangeArrowheads="1"/>
          </p:cNvSpPr>
          <p:nvPr/>
        </p:nvSpPr>
        <p:spPr bwMode="auto">
          <a:xfrm>
            <a:off x="3681413" y="3833813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43464" name="Line 8"/>
          <p:cNvSpPr>
            <a:spLocks noChangeShapeType="1"/>
          </p:cNvSpPr>
          <p:nvPr/>
        </p:nvSpPr>
        <p:spPr bwMode="auto">
          <a:xfrm>
            <a:off x="3681414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65" name="Line 9"/>
          <p:cNvSpPr>
            <a:spLocks noChangeShapeType="1"/>
          </p:cNvSpPr>
          <p:nvPr/>
        </p:nvSpPr>
        <p:spPr bwMode="auto">
          <a:xfrm flipV="1">
            <a:off x="4144963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66" name="Rectangle 10"/>
          <p:cNvSpPr>
            <a:spLocks noChangeArrowheads="1"/>
          </p:cNvSpPr>
          <p:nvPr/>
        </p:nvSpPr>
        <p:spPr bwMode="auto">
          <a:xfrm>
            <a:off x="3681413" y="4471989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43467" name="Line 11"/>
          <p:cNvSpPr>
            <a:spLocks noChangeShapeType="1"/>
          </p:cNvSpPr>
          <p:nvPr/>
        </p:nvSpPr>
        <p:spPr bwMode="auto">
          <a:xfrm>
            <a:off x="3681414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68" name="Line 12"/>
          <p:cNvSpPr>
            <a:spLocks noChangeShapeType="1"/>
          </p:cNvSpPr>
          <p:nvPr/>
        </p:nvSpPr>
        <p:spPr bwMode="auto">
          <a:xfrm flipV="1">
            <a:off x="4144963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69" name="Rectangle 13"/>
          <p:cNvSpPr>
            <a:spLocks noChangeArrowheads="1"/>
          </p:cNvSpPr>
          <p:nvPr/>
        </p:nvSpPr>
        <p:spPr bwMode="auto">
          <a:xfrm>
            <a:off x="3681413" y="5148264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43470" name="Line 14"/>
          <p:cNvSpPr>
            <a:spLocks noChangeShapeType="1"/>
          </p:cNvSpPr>
          <p:nvPr/>
        </p:nvSpPr>
        <p:spPr bwMode="auto">
          <a:xfrm>
            <a:off x="3681414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71" name="Line 15"/>
          <p:cNvSpPr>
            <a:spLocks noChangeShapeType="1"/>
          </p:cNvSpPr>
          <p:nvPr/>
        </p:nvSpPr>
        <p:spPr bwMode="auto">
          <a:xfrm flipV="1">
            <a:off x="4144963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76" name="Line 20"/>
          <p:cNvSpPr>
            <a:spLocks noChangeShapeType="1"/>
          </p:cNvSpPr>
          <p:nvPr/>
        </p:nvSpPr>
        <p:spPr bwMode="auto">
          <a:xfrm>
            <a:off x="6513514" y="3306367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77" name="Line 21"/>
          <p:cNvSpPr>
            <a:spLocks noChangeShapeType="1"/>
          </p:cNvSpPr>
          <p:nvPr/>
        </p:nvSpPr>
        <p:spPr bwMode="auto">
          <a:xfrm>
            <a:off x="6513514" y="3982641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78" name="Line 22"/>
          <p:cNvSpPr>
            <a:spLocks noChangeShapeType="1"/>
          </p:cNvSpPr>
          <p:nvPr/>
        </p:nvSpPr>
        <p:spPr bwMode="auto">
          <a:xfrm>
            <a:off x="6513514" y="4620816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79" name="Line 23"/>
          <p:cNvSpPr>
            <a:spLocks noChangeShapeType="1"/>
          </p:cNvSpPr>
          <p:nvPr/>
        </p:nvSpPr>
        <p:spPr bwMode="auto">
          <a:xfrm>
            <a:off x="6513514" y="5297091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80" name="Rectangle 24"/>
          <p:cNvSpPr>
            <a:spLocks noChangeArrowheads="1"/>
          </p:cNvSpPr>
          <p:nvPr/>
        </p:nvSpPr>
        <p:spPr bwMode="auto">
          <a:xfrm>
            <a:off x="8382002" y="3074196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43481" name="Rectangle 25"/>
          <p:cNvSpPr>
            <a:spLocks noChangeArrowheads="1"/>
          </p:cNvSpPr>
          <p:nvPr/>
        </p:nvSpPr>
        <p:spPr bwMode="auto">
          <a:xfrm>
            <a:off x="8382002" y="3740945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43482" name="Rectangle 26"/>
          <p:cNvSpPr>
            <a:spLocks noChangeArrowheads="1"/>
          </p:cNvSpPr>
          <p:nvPr/>
        </p:nvSpPr>
        <p:spPr bwMode="auto">
          <a:xfrm>
            <a:off x="8382002" y="4398170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43483" name="Rectangle 27"/>
          <p:cNvSpPr>
            <a:spLocks noChangeArrowheads="1"/>
          </p:cNvSpPr>
          <p:nvPr/>
        </p:nvSpPr>
        <p:spPr bwMode="auto">
          <a:xfrm>
            <a:off x="8382002" y="5064921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43484" name="Line 28"/>
          <p:cNvSpPr>
            <a:spLocks noChangeShapeType="1"/>
          </p:cNvSpPr>
          <p:nvPr/>
        </p:nvSpPr>
        <p:spPr bwMode="auto">
          <a:xfrm>
            <a:off x="5162552" y="4620816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85" name="Line 29"/>
          <p:cNvSpPr>
            <a:spLocks noChangeShapeType="1"/>
          </p:cNvSpPr>
          <p:nvPr/>
        </p:nvSpPr>
        <p:spPr bwMode="auto">
          <a:xfrm>
            <a:off x="5162552" y="3306367"/>
            <a:ext cx="1357313" cy="676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86" name="Line 30"/>
          <p:cNvSpPr>
            <a:spLocks noChangeShapeType="1"/>
          </p:cNvSpPr>
          <p:nvPr/>
        </p:nvSpPr>
        <p:spPr bwMode="auto">
          <a:xfrm>
            <a:off x="5162552" y="3982641"/>
            <a:ext cx="1355725" cy="131445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87" name="Line 31"/>
          <p:cNvSpPr>
            <a:spLocks noChangeShapeType="1"/>
          </p:cNvSpPr>
          <p:nvPr/>
        </p:nvSpPr>
        <p:spPr bwMode="auto">
          <a:xfrm flipV="1">
            <a:off x="5162552" y="3306367"/>
            <a:ext cx="1357313" cy="1990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88" name="Rectangle 32"/>
          <p:cNvSpPr>
            <a:spLocks noChangeArrowheads="1"/>
          </p:cNvSpPr>
          <p:nvPr/>
        </p:nvSpPr>
        <p:spPr bwMode="auto">
          <a:xfrm>
            <a:off x="1736728" y="3090864"/>
            <a:ext cx="1357313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sp>
        <p:nvSpPr>
          <p:cNvPr id="1043489" name="Line 33"/>
          <p:cNvSpPr>
            <a:spLocks noChangeShapeType="1"/>
          </p:cNvSpPr>
          <p:nvPr/>
        </p:nvSpPr>
        <p:spPr bwMode="auto">
          <a:xfrm>
            <a:off x="3087689" y="3303985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90" name="Line 34"/>
          <p:cNvSpPr>
            <a:spLocks noChangeShapeType="1"/>
          </p:cNvSpPr>
          <p:nvPr/>
        </p:nvSpPr>
        <p:spPr bwMode="auto">
          <a:xfrm>
            <a:off x="3087689" y="3980260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91" name="Line 35"/>
          <p:cNvSpPr>
            <a:spLocks noChangeShapeType="1"/>
          </p:cNvSpPr>
          <p:nvPr/>
        </p:nvSpPr>
        <p:spPr bwMode="auto">
          <a:xfrm>
            <a:off x="3087689" y="4618435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92" name="Line 36"/>
          <p:cNvSpPr>
            <a:spLocks noChangeShapeType="1"/>
          </p:cNvSpPr>
          <p:nvPr/>
        </p:nvSpPr>
        <p:spPr bwMode="auto">
          <a:xfrm>
            <a:off x="3087689" y="5294711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97" name="Line 41"/>
          <p:cNvSpPr>
            <a:spLocks noChangeShapeType="1"/>
          </p:cNvSpPr>
          <p:nvPr/>
        </p:nvSpPr>
        <p:spPr bwMode="auto">
          <a:xfrm flipV="1">
            <a:off x="1203327" y="3303986"/>
            <a:ext cx="525463" cy="23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98" name="Line 42"/>
          <p:cNvSpPr>
            <a:spLocks noChangeShapeType="1"/>
          </p:cNvSpPr>
          <p:nvPr/>
        </p:nvSpPr>
        <p:spPr bwMode="auto">
          <a:xfrm>
            <a:off x="1203327" y="3980260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99" name="Line 43"/>
          <p:cNvSpPr>
            <a:spLocks noChangeShapeType="1"/>
          </p:cNvSpPr>
          <p:nvPr/>
        </p:nvSpPr>
        <p:spPr bwMode="auto">
          <a:xfrm>
            <a:off x="1203327" y="4618435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00" name="Line 44"/>
          <p:cNvSpPr>
            <a:spLocks noChangeShapeType="1"/>
          </p:cNvSpPr>
          <p:nvPr/>
        </p:nvSpPr>
        <p:spPr bwMode="auto">
          <a:xfrm>
            <a:off x="1203327" y="5294711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2436" name="Rectangle 45"/>
          <p:cNvSpPr>
            <a:spLocks noChangeArrowheads="1"/>
          </p:cNvSpPr>
          <p:nvPr/>
        </p:nvSpPr>
        <p:spPr bwMode="auto">
          <a:xfrm>
            <a:off x="292100" y="315753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2437" name="Line 46"/>
          <p:cNvSpPr>
            <a:spLocks noChangeShapeType="1"/>
          </p:cNvSpPr>
          <p:nvPr/>
        </p:nvSpPr>
        <p:spPr bwMode="auto">
          <a:xfrm>
            <a:off x="292101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2438" name="Line 47"/>
          <p:cNvSpPr>
            <a:spLocks noChangeShapeType="1"/>
          </p:cNvSpPr>
          <p:nvPr/>
        </p:nvSpPr>
        <p:spPr bwMode="auto">
          <a:xfrm flipV="1">
            <a:off x="755649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2439" name="Rectangle 48"/>
          <p:cNvSpPr>
            <a:spLocks noChangeArrowheads="1"/>
          </p:cNvSpPr>
          <p:nvPr/>
        </p:nvSpPr>
        <p:spPr bwMode="auto">
          <a:xfrm>
            <a:off x="292100" y="3833813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2440" name="Line 49"/>
          <p:cNvSpPr>
            <a:spLocks noChangeShapeType="1"/>
          </p:cNvSpPr>
          <p:nvPr/>
        </p:nvSpPr>
        <p:spPr bwMode="auto">
          <a:xfrm>
            <a:off x="292101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2441" name="Line 50"/>
          <p:cNvSpPr>
            <a:spLocks noChangeShapeType="1"/>
          </p:cNvSpPr>
          <p:nvPr/>
        </p:nvSpPr>
        <p:spPr bwMode="auto">
          <a:xfrm flipV="1">
            <a:off x="755649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2442" name="Rectangle 51"/>
          <p:cNvSpPr>
            <a:spLocks noChangeArrowheads="1"/>
          </p:cNvSpPr>
          <p:nvPr/>
        </p:nvSpPr>
        <p:spPr bwMode="auto">
          <a:xfrm>
            <a:off x="292100" y="447198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2443" name="Line 52"/>
          <p:cNvSpPr>
            <a:spLocks noChangeShapeType="1"/>
          </p:cNvSpPr>
          <p:nvPr/>
        </p:nvSpPr>
        <p:spPr bwMode="auto">
          <a:xfrm>
            <a:off x="292101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2444" name="Line 53"/>
          <p:cNvSpPr>
            <a:spLocks noChangeShapeType="1"/>
          </p:cNvSpPr>
          <p:nvPr/>
        </p:nvSpPr>
        <p:spPr bwMode="auto">
          <a:xfrm flipV="1">
            <a:off x="755649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2445" name="Rectangle 54"/>
          <p:cNvSpPr>
            <a:spLocks noChangeArrowheads="1"/>
          </p:cNvSpPr>
          <p:nvPr/>
        </p:nvSpPr>
        <p:spPr bwMode="auto">
          <a:xfrm>
            <a:off x="292100" y="5148264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2446" name="Line 55"/>
          <p:cNvSpPr>
            <a:spLocks noChangeShapeType="1"/>
          </p:cNvSpPr>
          <p:nvPr/>
        </p:nvSpPr>
        <p:spPr bwMode="auto">
          <a:xfrm>
            <a:off x="292101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2447" name="Line 56"/>
          <p:cNvSpPr>
            <a:spLocks noChangeShapeType="1"/>
          </p:cNvSpPr>
          <p:nvPr/>
        </p:nvSpPr>
        <p:spPr bwMode="auto">
          <a:xfrm flipV="1">
            <a:off x="755649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13" name="Rectangle 57"/>
          <p:cNvSpPr>
            <a:spLocks noChangeArrowheads="1"/>
          </p:cNvSpPr>
          <p:nvPr/>
        </p:nvSpPr>
        <p:spPr bwMode="auto">
          <a:xfrm>
            <a:off x="7112000" y="3167064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43514" name="Line 58"/>
          <p:cNvSpPr>
            <a:spLocks noChangeShapeType="1"/>
          </p:cNvSpPr>
          <p:nvPr/>
        </p:nvSpPr>
        <p:spPr bwMode="auto">
          <a:xfrm>
            <a:off x="7112001" y="31765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15" name="Line 59"/>
          <p:cNvSpPr>
            <a:spLocks noChangeShapeType="1"/>
          </p:cNvSpPr>
          <p:nvPr/>
        </p:nvSpPr>
        <p:spPr bwMode="auto">
          <a:xfrm flipV="1">
            <a:off x="7575549" y="31765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16" name="Rectangle 60"/>
          <p:cNvSpPr>
            <a:spLocks noChangeArrowheads="1"/>
          </p:cNvSpPr>
          <p:nvPr/>
        </p:nvSpPr>
        <p:spPr bwMode="auto">
          <a:xfrm>
            <a:off x="7112000" y="3843339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43517" name="Line 61"/>
          <p:cNvSpPr>
            <a:spLocks noChangeShapeType="1"/>
          </p:cNvSpPr>
          <p:nvPr/>
        </p:nvSpPr>
        <p:spPr bwMode="auto">
          <a:xfrm>
            <a:off x="7112001" y="38528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18" name="Line 62"/>
          <p:cNvSpPr>
            <a:spLocks noChangeShapeType="1"/>
          </p:cNvSpPr>
          <p:nvPr/>
        </p:nvSpPr>
        <p:spPr bwMode="auto">
          <a:xfrm flipV="1">
            <a:off x="7575549" y="38528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19" name="Rectangle 63"/>
          <p:cNvSpPr>
            <a:spLocks noChangeArrowheads="1"/>
          </p:cNvSpPr>
          <p:nvPr/>
        </p:nvSpPr>
        <p:spPr bwMode="auto">
          <a:xfrm>
            <a:off x="7112000" y="4481513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43520" name="Line 64"/>
          <p:cNvSpPr>
            <a:spLocks noChangeShapeType="1"/>
          </p:cNvSpPr>
          <p:nvPr/>
        </p:nvSpPr>
        <p:spPr bwMode="auto">
          <a:xfrm>
            <a:off x="7112001" y="44910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21" name="Line 65"/>
          <p:cNvSpPr>
            <a:spLocks noChangeShapeType="1"/>
          </p:cNvSpPr>
          <p:nvPr/>
        </p:nvSpPr>
        <p:spPr bwMode="auto">
          <a:xfrm flipV="1">
            <a:off x="7575549" y="44910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22" name="Rectangle 66"/>
          <p:cNvSpPr>
            <a:spLocks noChangeArrowheads="1"/>
          </p:cNvSpPr>
          <p:nvPr/>
        </p:nvSpPr>
        <p:spPr bwMode="auto">
          <a:xfrm>
            <a:off x="7112000" y="5157789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43523" name="Line 67"/>
          <p:cNvSpPr>
            <a:spLocks noChangeShapeType="1"/>
          </p:cNvSpPr>
          <p:nvPr/>
        </p:nvSpPr>
        <p:spPr bwMode="auto">
          <a:xfrm>
            <a:off x="7112001" y="51673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24" name="Line 68"/>
          <p:cNvSpPr>
            <a:spLocks noChangeShapeType="1"/>
          </p:cNvSpPr>
          <p:nvPr/>
        </p:nvSpPr>
        <p:spPr bwMode="auto">
          <a:xfrm flipV="1">
            <a:off x="7575549" y="51673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25" name="Line 69"/>
          <p:cNvSpPr>
            <a:spLocks noChangeShapeType="1"/>
          </p:cNvSpPr>
          <p:nvPr/>
        </p:nvSpPr>
        <p:spPr bwMode="auto">
          <a:xfrm>
            <a:off x="8026402" y="3313511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26" name="Line 70"/>
          <p:cNvSpPr>
            <a:spLocks noChangeShapeType="1"/>
          </p:cNvSpPr>
          <p:nvPr/>
        </p:nvSpPr>
        <p:spPr bwMode="auto">
          <a:xfrm>
            <a:off x="8026402" y="3989785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27" name="Line 71"/>
          <p:cNvSpPr>
            <a:spLocks noChangeShapeType="1"/>
          </p:cNvSpPr>
          <p:nvPr/>
        </p:nvSpPr>
        <p:spPr bwMode="auto">
          <a:xfrm>
            <a:off x="8026402" y="4627960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28" name="Line 72"/>
          <p:cNvSpPr>
            <a:spLocks noChangeShapeType="1"/>
          </p:cNvSpPr>
          <p:nvPr/>
        </p:nvSpPr>
        <p:spPr bwMode="auto">
          <a:xfrm>
            <a:off x="8026402" y="5304235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29" name="Line 73"/>
          <p:cNvSpPr>
            <a:spLocks noChangeShapeType="1"/>
          </p:cNvSpPr>
          <p:nvPr/>
        </p:nvSpPr>
        <p:spPr bwMode="auto">
          <a:xfrm>
            <a:off x="1736728" y="3301604"/>
            <a:ext cx="3425825" cy="47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30" name="Line 74"/>
          <p:cNvSpPr>
            <a:spLocks noChangeShapeType="1"/>
          </p:cNvSpPr>
          <p:nvPr/>
        </p:nvSpPr>
        <p:spPr bwMode="auto">
          <a:xfrm>
            <a:off x="1736728" y="3983831"/>
            <a:ext cx="34258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31" name="Line 75"/>
          <p:cNvSpPr>
            <a:spLocks noChangeShapeType="1"/>
          </p:cNvSpPr>
          <p:nvPr/>
        </p:nvSpPr>
        <p:spPr bwMode="auto">
          <a:xfrm>
            <a:off x="1736728" y="4613672"/>
            <a:ext cx="34258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32" name="Line 76"/>
          <p:cNvSpPr>
            <a:spLocks noChangeShapeType="1"/>
          </p:cNvSpPr>
          <p:nvPr/>
        </p:nvSpPr>
        <p:spPr bwMode="auto">
          <a:xfrm>
            <a:off x="1736728" y="5289947"/>
            <a:ext cx="34258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92853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4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4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4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4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4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43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4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4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43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4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4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43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43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43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043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4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4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43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4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4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43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43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4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043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4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4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43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43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43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043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43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43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043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4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4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043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43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43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043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43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43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043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043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043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043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4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4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04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04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4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043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4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04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04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04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04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104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104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104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104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04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104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104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104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104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104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104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104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1000"/>
                                        <p:tgtEl>
                                          <p:spTgt spid="104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104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1000"/>
                                        <p:tgtEl>
                                          <p:spTgt spid="104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1000"/>
                                        <p:tgtEl>
                                          <p:spTgt spid="104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60" grpId="0" animBg="1"/>
      <p:bldP spid="1043460" grpId="1" animBg="1"/>
      <p:bldP spid="1043461" grpId="0" animBg="1"/>
      <p:bldP spid="1043461" grpId="1" animBg="1"/>
      <p:bldP spid="1043462" grpId="0" animBg="1"/>
      <p:bldP spid="1043462" grpId="1" animBg="1"/>
      <p:bldP spid="1043463" grpId="0" animBg="1"/>
      <p:bldP spid="1043463" grpId="1" animBg="1"/>
      <p:bldP spid="1043464" grpId="0" animBg="1"/>
      <p:bldP spid="1043464" grpId="1" animBg="1"/>
      <p:bldP spid="1043465" grpId="0" animBg="1"/>
      <p:bldP spid="1043465" grpId="1" animBg="1"/>
      <p:bldP spid="1043466" grpId="0" animBg="1"/>
      <p:bldP spid="1043466" grpId="1" animBg="1"/>
      <p:bldP spid="1043467" grpId="0" animBg="1"/>
      <p:bldP spid="1043467" grpId="1" animBg="1"/>
      <p:bldP spid="1043468" grpId="0" animBg="1"/>
      <p:bldP spid="1043468" grpId="1" animBg="1"/>
      <p:bldP spid="1043469" grpId="0" animBg="1"/>
      <p:bldP spid="1043469" grpId="1" animBg="1"/>
      <p:bldP spid="1043470" grpId="0" animBg="1"/>
      <p:bldP spid="1043470" grpId="1" animBg="1"/>
      <p:bldP spid="1043471" grpId="0" animBg="1"/>
      <p:bldP spid="1043471" grpId="1" animBg="1"/>
      <p:bldP spid="1043476" grpId="0" animBg="1"/>
      <p:bldP spid="1043477" grpId="0" animBg="1"/>
      <p:bldP spid="1043478" grpId="0" animBg="1"/>
      <p:bldP spid="1043479" grpId="0" animBg="1"/>
      <p:bldP spid="1043480" grpId="0" animBg="1"/>
      <p:bldP spid="1043481" grpId="0" animBg="1"/>
      <p:bldP spid="1043482" grpId="0" animBg="1"/>
      <p:bldP spid="1043483" grpId="0" animBg="1"/>
      <p:bldP spid="1043484" grpId="0" animBg="1"/>
      <p:bldP spid="1043485" grpId="0" animBg="1"/>
      <p:bldP spid="1043486" grpId="0" animBg="1"/>
      <p:bldP spid="1043487" grpId="0" animBg="1"/>
      <p:bldP spid="1043488" grpId="0" animBg="1"/>
      <p:bldP spid="1043489" grpId="0" animBg="1"/>
      <p:bldP spid="1043489" grpId="1" animBg="1"/>
      <p:bldP spid="1043490" grpId="0" animBg="1"/>
      <p:bldP spid="1043490" grpId="1" animBg="1"/>
      <p:bldP spid="1043491" grpId="0" animBg="1"/>
      <p:bldP spid="1043491" grpId="1" animBg="1"/>
      <p:bldP spid="1043492" grpId="0" animBg="1"/>
      <p:bldP spid="1043492" grpId="1" animBg="1"/>
      <p:bldP spid="1043497" grpId="0" animBg="1"/>
      <p:bldP spid="1043498" grpId="0" animBg="1"/>
      <p:bldP spid="1043499" grpId="0" animBg="1"/>
      <p:bldP spid="1043500" grpId="0" animBg="1"/>
      <p:bldP spid="1043513" grpId="0" animBg="1"/>
      <p:bldP spid="1043514" grpId="0" animBg="1"/>
      <p:bldP spid="1043515" grpId="0" animBg="1"/>
      <p:bldP spid="1043516" grpId="0" animBg="1"/>
      <p:bldP spid="1043517" grpId="0" animBg="1"/>
      <p:bldP spid="1043518" grpId="0" animBg="1"/>
      <p:bldP spid="1043519" grpId="0" animBg="1"/>
      <p:bldP spid="1043520" grpId="0" animBg="1"/>
      <p:bldP spid="1043521" grpId="0" animBg="1"/>
      <p:bldP spid="1043522" grpId="0" animBg="1"/>
      <p:bldP spid="1043523" grpId="0" animBg="1"/>
      <p:bldP spid="1043524" grpId="0" animBg="1"/>
      <p:bldP spid="1043525" grpId="0" animBg="1"/>
      <p:bldP spid="1043526" grpId="0" animBg="1"/>
      <p:bldP spid="1043527" grpId="0" animBg="1"/>
      <p:bldP spid="1043528" grpId="0" animBg="1"/>
      <p:bldP spid="1043529" grpId="0" animBg="1"/>
      <p:bldP spid="1043530" grpId="0" animBg="1"/>
      <p:bldP spid="1043531" grpId="0" animBg="1"/>
      <p:bldP spid="1043532" grpId="0" animBg="1"/>
    </p:bld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Verifiable Mixes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1993  Park, </a:t>
            </a:r>
            <a:r>
              <a:rPr lang="en-US" dirty="0" err="1"/>
              <a:t>Itoh</a:t>
            </a:r>
            <a:r>
              <a:rPr lang="en-US" dirty="0"/>
              <a:t>, and Kurosawa</a:t>
            </a:r>
          </a:p>
          <a:p>
            <a:r>
              <a:rPr lang="en-US" dirty="0"/>
              <a:t>1995  </a:t>
            </a:r>
            <a:r>
              <a:rPr lang="en-US" dirty="0" err="1"/>
              <a:t>Sako</a:t>
            </a:r>
            <a:r>
              <a:rPr lang="en-US" dirty="0"/>
              <a:t> and </a:t>
            </a:r>
            <a:r>
              <a:rPr lang="en-US" dirty="0" err="1"/>
              <a:t>Kilian</a:t>
            </a:r>
            <a:endParaRPr lang="en-US" dirty="0"/>
          </a:p>
          <a:p>
            <a:r>
              <a:rPr lang="en-US" dirty="0"/>
              <a:t>2001  Furukawa and </a:t>
            </a:r>
            <a:r>
              <a:rPr lang="en-US" dirty="0" err="1"/>
              <a:t>Sako</a:t>
            </a:r>
            <a:endParaRPr lang="en-US" dirty="0"/>
          </a:p>
          <a:p>
            <a:r>
              <a:rPr lang="en-US" dirty="0"/>
              <a:t>2001  Neff</a:t>
            </a:r>
          </a:p>
          <a:p>
            <a:r>
              <a:rPr lang="en-US" dirty="0"/>
              <a:t>2002  </a:t>
            </a:r>
            <a:r>
              <a:rPr lang="en-US" dirty="0" err="1"/>
              <a:t>Jakobsson</a:t>
            </a:r>
            <a:r>
              <a:rPr lang="en-US" dirty="0"/>
              <a:t>, </a:t>
            </a:r>
            <a:r>
              <a:rPr lang="en-US" dirty="0" err="1"/>
              <a:t>Juels</a:t>
            </a:r>
            <a:r>
              <a:rPr lang="en-US" dirty="0"/>
              <a:t>, and </a:t>
            </a:r>
            <a:r>
              <a:rPr lang="en-US" dirty="0" err="1"/>
              <a:t>Rivest</a:t>
            </a:r>
            <a:endParaRPr lang="en-US" dirty="0"/>
          </a:p>
          <a:p>
            <a:r>
              <a:rPr lang="en-US" dirty="0"/>
              <a:t>2003  </a:t>
            </a:r>
            <a:r>
              <a:rPr lang="en-US" dirty="0" err="1"/>
              <a:t>Groth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10175"/>
      </p:ext>
    </p:extLst>
  </p:cSld>
  <p:clrMapOvr>
    <a:masterClrMapping/>
  </p:clrMapOvr>
  <p:transition/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74800" y="3338513"/>
            <a:ext cx="914400" cy="2278856"/>
            <a:chOff x="992" y="1612"/>
            <a:chExt cx="576" cy="1914"/>
          </a:xfrm>
        </p:grpSpPr>
        <p:sp>
          <p:nvSpPr>
            <p:cNvPr id="104475" name="Rectangle 4"/>
            <p:cNvSpPr>
              <a:spLocks noChangeArrowheads="1"/>
            </p:cNvSpPr>
            <p:nvPr/>
          </p:nvSpPr>
          <p:spPr bwMode="auto">
            <a:xfrm>
              <a:off x="992" y="161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4476" name="Line 5"/>
            <p:cNvSpPr>
              <a:spLocks noChangeShapeType="1"/>
            </p:cNvSpPr>
            <p:nvPr/>
          </p:nvSpPr>
          <p:spPr bwMode="auto">
            <a:xfrm>
              <a:off x="992" y="1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77" name="Line 6"/>
            <p:cNvSpPr>
              <a:spLocks noChangeShapeType="1"/>
            </p:cNvSpPr>
            <p:nvPr/>
          </p:nvSpPr>
          <p:spPr bwMode="auto">
            <a:xfrm flipV="1">
              <a:off x="1284" y="1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78" name="Rectangle 7"/>
            <p:cNvSpPr>
              <a:spLocks noChangeArrowheads="1"/>
            </p:cNvSpPr>
            <p:nvPr/>
          </p:nvSpPr>
          <p:spPr bwMode="auto">
            <a:xfrm>
              <a:off x="992" y="218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4479" name="Line 8"/>
            <p:cNvSpPr>
              <a:spLocks noChangeShapeType="1"/>
            </p:cNvSpPr>
            <p:nvPr/>
          </p:nvSpPr>
          <p:spPr bwMode="auto">
            <a:xfrm>
              <a:off x="992" y="218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80" name="Line 9"/>
            <p:cNvSpPr>
              <a:spLocks noChangeShapeType="1"/>
            </p:cNvSpPr>
            <p:nvPr/>
          </p:nvSpPr>
          <p:spPr bwMode="auto">
            <a:xfrm flipV="1">
              <a:off x="1284" y="218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81" name="Rectangle 10"/>
            <p:cNvSpPr>
              <a:spLocks noChangeArrowheads="1"/>
            </p:cNvSpPr>
            <p:nvPr/>
          </p:nvSpPr>
          <p:spPr bwMode="auto">
            <a:xfrm>
              <a:off x="992" y="2716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4482" name="Line 11"/>
            <p:cNvSpPr>
              <a:spLocks noChangeShapeType="1"/>
            </p:cNvSpPr>
            <p:nvPr/>
          </p:nvSpPr>
          <p:spPr bwMode="auto">
            <a:xfrm>
              <a:off x="992" y="2724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83" name="Line 12"/>
            <p:cNvSpPr>
              <a:spLocks noChangeShapeType="1"/>
            </p:cNvSpPr>
            <p:nvPr/>
          </p:nvSpPr>
          <p:spPr bwMode="auto">
            <a:xfrm flipV="1">
              <a:off x="1284" y="2724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84" name="Rectangle 13"/>
            <p:cNvSpPr>
              <a:spLocks noChangeArrowheads="1"/>
            </p:cNvSpPr>
            <p:nvPr/>
          </p:nvSpPr>
          <p:spPr bwMode="auto">
            <a:xfrm>
              <a:off x="992" y="328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4485" name="Line 14"/>
            <p:cNvSpPr>
              <a:spLocks noChangeShapeType="1"/>
            </p:cNvSpPr>
            <p:nvPr/>
          </p:nvSpPr>
          <p:spPr bwMode="auto">
            <a:xfrm>
              <a:off x="992" y="329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86" name="Line 15"/>
            <p:cNvSpPr>
              <a:spLocks noChangeShapeType="1"/>
            </p:cNvSpPr>
            <p:nvPr/>
          </p:nvSpPr>
          <p:spPr bwMode="auto">
            <a:xfrm flipV="1">
              <a:off x="1284" y="329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264275" y="3336132"/>
            <a:ext cx="914400" cy="2278856"/>
            <a:chOff x="3594" y="1930"/>
            <a:chExt cx="576" cy="1914"/>
          </a:xfrm>
        </p:grpSpPr>
        <p:sp>
          <p:nvSpPr>
            <p:cNvPr id="104463" name="Rectangle 17"/>
            <p:cNvSpPr>
              <a:spLocks noChangeArrowheads="1"/>
            </p:cNvSpPr>
            <p:nvPr/>
          </p:nvSpPr>
          <p:spPr bwMode="auto">
            <a:xfrm>
              <a:off x="3594" y="1930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4464" name="Line 18"/>
            <p:cNvSpPr>
              <a:spLocks noChangeShapeType="1"/>
            </p:cNvSpPr>
            <p:nvPr/>
          </p:nvSpPr>
          <p:spPr bwMode="auto">
            <a:xfrm>
              <a:off x="3594" y="193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65" name="Line 19"/>
            <p:cNvSpPr>
              <a:spLocks noChangeShapeType="1"/>
            </p:cNvSpPr>
            <p:nvPr/>
          </p:nvSpPr>
          <p:spPr bwMode="auto">
            <a:xfrm flipV="1">
              <a:off x="3886" y="193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66" name="Rectangle 20"/>
            <p:cNvSpPr>
              <a:spLocks noChangeArrowheads="1"/>
            </p:cNvSpPr>
            <p:nvPr/>
          </p:nvSpPr>
          <p:spPr bwMode="auto">
            <a:xfrm>
              <a:off x="3594" y="2498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4467" name="Line 21"/>
            <p:cNvSpPr>
              <a:spLocks noChangeShapeType="1"/>
            </p:cNvSpPr>
            <p:nvPr/>
          </p:nvSpPr>
          <p:spPr bwMode="auto">
            <a:xfrm>
              <a:off x="3594" y="250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68" name="Line 22"/>
            <p:cNvSpPr>
              <a:spLocks noChangeShapeType="1"/>
            </p:cNvSpPr>
            <p:nvPr/>
          </p:nvSpPr>
          <p:spPr bwMode="auto">
            <a:xfrm flipV="1">
              <a:off x="3886" y="250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69" name="Rectangle 23"/>
            <p:cNvSpPr>
              <a:spLocks noChangeArrowheads="1"/>
            </p:cNvSpPr>
            <p:nvPr/>
          </p:nvSpPr>
          <p:spPr bwMode="auto">
            <a:xfrm>
              <a:off x="3594" y="3034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4470" name="Line 24"/>
            <p:cNvSpPr>
              <a:spLocks noChangeShapeType="1"/>
            </p:cNvSpPr>
            <p:nvPr/>
          </p:nvSpPr>
          <p:spPr bwMode="auto">
            <a:xfrm>
              <a:off x="3594" y="304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71" name="Line 25"/>
            <p:cNvSpPr>
              <a:spLocks noChangeShapeType="1"/>
            </p:cNvSpPr>
            <p:nvPr/>
          </p:nvSpPr>
          <p:spPr bwMode="auto">
            <a:xfrm flipV="1">
              <a:off x="3886" y="304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72" name="Rectangle 26"/>
            <p:cNvSpPr>
              <a:spLocks noChangeArrowheads="1"/>
            </p:cNvSpPr>
            <p:nvPr/>
          </p:nvSpPr>
          <p:spPr bwMode="auto">
            <a:xfrm>
              <a:off x="3594" y="3602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4473" name="Line 27"/>
            <p:cNvSpPr>
              <a:spLocks noChangeShapeType="1"/>
            </p:cNvSpPr>
            <p:nvPr/>
          </p:nvSpPr>
          <p:spPr bwMode="auto">
            <a:xfrm>
              <a:off x="3594" y="361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74" name="Line 28"/>
            <p:cNvSpPr>
              <a:spLocks noChangeShapeType="1"/>
            </p:cNvSpPr>
            <p:nvPr/>
          </p:nvSpPr>
          <p:spPr bwMode="auto">
            <a:xfrm flipV="1">
              <a:off x="3886" y="361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254429" name="Text Box 29"/>
          <p:cNvSpPr txBox="1">
            <a:spLocks noChangeArrowheads="1"/>
          </p:cNvSpPr>
          <p:nvPr/>
        </p:nvSpPr>
        <p:spPr bwMode="auto">
          <a:xfrm>
            <a:off x="1168852" y="2491979"/>
            <a:ext cx="172543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u="sng" dirty="0"/>
              <a:t>Input Ballot Set</a:t>
            </a:r>
          </a:p>
        </p:txBody>
      </p:sp>
      <p:sp>
        <p:nvSpPr>
          <p:cNvPr id="1254430" name="Text Box 30"/>
          <p:cNvSpPr txBox="1">
            <a:spLocks noChangeArrowheads="1"/>
          </p:cNvSpPr>
          <p:nvPr/>
        </p:nvSpPr>
        <p:spPr bwMode="auto">
          <a:xfrm>
            <a:off x="5780611" y="2491979"/>
            <a:ext cx="194012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u="sng" dirty="0"/>
              <a:t>Output Ballot Set</a:t>
            </a:r>
          </a:p>
        </p:txBody>
      </p:sp>
      <p:sp>
        <p:nvSpPr>
          <p:cNvPr id="1254431" name="Line 31"/>
          <p:cNvSpPr>
            <a:spLocks noChangeShapeType="1"/>
          </p:cNvSpPr>
          <p:nvPr/>
        </p:nvSpPr>
        <p:spPr bwMode="auto">
          <a:xfrm>
            <a:off x="2489200" y="3468291"/>
            <a:ext cx="5413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254432" name="Line 32"/>
          <p:cNvSpPr>
            <a:spLocks noChangeShapeType="1"/>
          </p:cNvSpPr>
          <p:nvPr/>
        </p:nvSpPr>
        <p:spPr bwMode="auto">
          <a:xfrm>
            <a:off x="2489200" y="4144567"/>
            <a:ext cx="5413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254433" name="Line 33"/>
          <p:cNvSpPr>
            <a:spLocks noChangeShapeType="1"/>
          </p:cNvSpPr>
          <p:nvPr/>
        </p:nvSpPr>
        <p:spPr bwMode="auto">
          <a:xfrm>
            <a:off x="2489200" y="4782741"/>
            <a:ext cx="5413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254434" name="Line 34"/>
          <p:cNvSpPr>
            <a:spLocks noChangeShapeType="1"/>
          </p:cNvSpPr>
          <p:nvPr/>
        </p:nvSpPr>
        <p:spPr bwMode="auto">
          <a:xfrm>
            <a:off x="2489200" y="5456636"/>
            <a:ext cx="541339" cy="23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254435" name="Line 35"/>
          <p:cNvSpPr>
            <a:spLocks noChangeShapeType="1"/>
          </p:cNvSpPr>
          <p:nvPr/>
        </p:nvSpPr>
        <p:spPr bwMode="auto">
          <a:xfrm>
            <a:off x="5772152" y="3468291"/>
            <a:ext cx="4921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254436" name="Line 36"/>
          <p:cNvSpPr>
            <a:spLocks noChangeShapeType="1"/>
          </p:cNvSpPr>
          <p:nvPr/>
        </p:nvSpPr>
        <p:spPr bwMode="auto">
          <a:xfrm>
            <a:off x="5772152" y="4144567"/>
            <a:ext cx="4921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254437" name="Line 37"/>
          <p:cNvSpPr>
            <a:spLocks noChangeShapeType="1"/>
          </p:cNvSpPr>
          <p:nvPr/>
        </p:nvSpPr>
        <p:spPr bwMode="auto">
          <a:xfrm>
            <a:off x="5772152" y="4782741"/>
            <a:ext cx="4921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254438" name="Line 38"/>
          <p:cNvSpPr>
            <a:spLocks noChangeShapeType="1"/>
          </p:cNvSpPr>
          <p:nvPr/>
        </p:nvSpPr>
        <p:spPr bwMode="auto">
          <a:xfrm flipV="1">
            <a:off x="5772152" y="5456636"/>
            <a:ext cx="492125" cy="23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462" name="Rectangle 39"/>
          <p:cNvSpPr>
            <a:spLocks noChangeArrowheads="1"/>
          </p:cNvSpPr>
          <p:nvPr/>
        </p:nvSpPr>
        <p:spPr bwMode="auto">
          <a:xfrm>
            <a:off x="3030539" y="3255170"/>
            <a:ext cx="2743200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sp>
        <p:nvSpPr>
          <p:cNvPr id="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5316"/>
            <a:ext cx="8229600" cy="857251"/>
          </a:xfrm>
        </p:spPr>
        <p:txBody>
          <a:bodyPr>
            <a:normAutofit/>
          </a:bodyPr>
          <a:lstStyle/>
          <a:p>
            <a:r>
              <a:rPr lang="en-US" dirty="0"/>
              <a:t>Re-encryption Mix Operation</a:t>
            </a:r>
          </a:p>
        </p:txBody>
      </p:sp>
    </p:spTree>
    <p:extLst>
      <p:ext uri="{BB962C8B-B14F-4D97-AF65-F5344CB8AC3E}">
        <p14:creationId xmlns:p14="http://schemas.microsoft.com/office/powerpoint/2010/main" val="2758742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29" grpId="0"/>
      <p:bldP spid="1254430" grpId="0"/>
      <p:bldP spid="1254431" grpId="0" animBg="1"/>
      <p:bldP spid="1254432" grpId="0" animBg="1"/>
      <p:bldP spid="1254433" grpId="0" animBg="1"/>
      <p:bldP spid="1254434" grpId="0" animBg="1"/>
      <p:bldP spid="1254435" grpId="0" animBg="1"/>
      <p:bldP spid="1254436" grpId="0" animBg="1"/>
      <p:bldP spid="1254437" grpId="0" animBg="1"/>
      <p:bldP spid="1254438" grpId="0" animBg="1"/>
    </p:bld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74800" y="3338513"/>
            <a:ext cx="914400" cy="2278856"/>
            <a:chOff x="992" y="1612"/>
            <a:chExt cx="576" cy="1914"/>
          </a:xfrm>
        </p:grpSpPr>
        <p:sp>
          <p:nvSpPr>
            <p:cNvPr id="105499" name="Rectangle 4"/>
            <p:cNvSpPr>
              <a:spLocks noChangeArrowheads="1"/>
            </p:cNvSpPr>
            <p:nvPr/>
          </p:nvSpPr>
          <p:spPr bwMode="auto">
            <a:xfrm>
              <a:off x="992" y="161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5500" name="Line 5"/>
            <p:cNvSpPr>
              <a:spLocks noChangeShapeType="1"/>
            </p:cNvSpPr>
            <p:nvPr/>
          </p:nvSpPr>
          <p:spPr bwMode="auto">
            <a:xfrm>
              <a:off x="992" y="1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01" name="Line 6"/>
            <p:cNvSpPr>
              <a:spLocks noChangeShapeType="1"/>
            </p:cNvSpPr>
            <p:nvPr/>
          </p:nvSpPr>
          <p:spPr bwMode="auto">
            <a:xfrm flipV="1">
              <a:off x="1284" y="1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02" name="Rectangle 7"/>
            <p:cNvSpPr>
              <a:spLocks noChangeArrowheads="1"/>
            </p:cNvSpPr>
            <p:nvPr/>
          </p:nvSpPr>
          <p:spPr bwMode="auto">
            <a:xfrm>
              <a:off x="992" y="218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5503" name="Line 8"/>
            <p:cNvSpPr>
              <a:spLocks noChangeShapeType="1"/>
            </p:cNvSpPr>
            <p:nvPr/>
          </p:nvSpPr>
          <p:spPr bwMode="auto">
            <a:xfrm>
              <a:off x="992" y="218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04" name="Line 9"/>
            <p:cNvSpPr>
              <a:spLocks noChangeShapeType="1"/>
            </p:cNvSpPr>
            <p:nvPr/>
          </p:nvSpPr>
          <p:spPr bwMode="auto">
            <a:xfrm flipV="1">
              <a:off x="1284" y="218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05" name="Rectangle 10"/>
            <p:cNvSpPr>
              <a:spLocks noChangeArrowheads="1"/>
            </p:cNvSpPr>
            <p:nvPr/>
          </p:nvSpPr>
          <p:spPr bwMode="auto">
            <a:xfrm>
              <a:off x="992" y="2716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5506" name="Line 11"/>
            <p:cNvSpPr>
              <a:spLocks noChangeShapeType="1"/>
            </p:cNvSpPr>
            <p:nvPr/>
          </p:nvSpPr>
          <p:spPr bwMode="auto">
            <a:xfrm>
              <a:off x="992" y="2724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07" name="Line 12"/>
            <p:cNvSpPr>
              <a:spLocks noChangeShapeType="1"/>
            </p:cNvSpPr>
            <p:nvPr/>
          </p:nvSpPr>
          <p:spPr bwMode="auto">
            <a:xfrm flipV="1">
              <a:off x="1284" y="2724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08" name="Rectangle 13"/>
            <p:cNvSpPr>
              <a:spLocks noChangeArrowheads="1"/>
            </p:cNvSpPr>
            <p:nvPr/>
          </p:nvSpPr>
          <p:spPr bwMode="auto">
            <a:xfrm>
              <a:off x="992" y="328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5509" name="Line 14"/>
            <p:cNvSpPr>
              <a:spLocks noChangeShapeType="1"/>
            </p:cNvSpPr>
            <p:nvPr/>
          </p:nvSpPr>
          <p:spPr bwMode="auto">
            <a:xfrm>
              <a:off x="992" y="329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10" name="Line 15"/>
            <p:cNvSpPr>
              <a:spLocks noChangeShapeType="1"/>
            </p:cNvSpPr>
            <p:nvPr/>
          </p:nvSpPr>
          <p:spPr bwMode="auto">
            <a:xfrm flipV="1">
              <a:off x="1284" y="329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264275" y="3336132"/>
            <a:ext cx="914400" cy="2278856"/>
            <a:chOff x="3594" y="1930"/>
            <a:chExt cx="576" cy="1914"/>
          </a:xfrm>
        </p:grpSpPr>
        <p:sp>
          <p:nvSpPr>
            <p:cNvPr id="105487" name="Rectangle 17"/>
            <p:cNvSpPr>
              <a:spLocks noChangeArrowheads="1"/>
            </p:cNvSpPr>
            <p:nvPr/>
          </p:nvSpPr>
          <p:spPr bwMode="auto">
            <a:xfrm>
              <a:off x="3594" y="1930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5488" name="Line 18"/>
            <p:cNvSpPr>
              <a:spLocks noChangeShapeType="1"/>
            </p:cNvSpPr>
            <p:nvPr/>
          </p:nvSpPr>
          <p:spPr bwMode="auto">
            <a:xfrm>
              <a:off x="3594" y="193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89" name="Line 19"/>
            <p:cNvSpPr>
              <a:spLocks noChangeShapeType="1"/>
            </p:cNvSpPr>
            <p:nvPr/>
          </p:nvSpPr>
          <p:spPr bwMode="auto">
            <a:xfrm flipV="1">
              <a:off x="3886" y="193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90" name="Rectangle 20"/>
            <p:cNvSpPr>
              <a:spLocks noChangeArrowheads="1"/>
            </p:cNvSpPr>
            <p:nvPr/>
          </p:nvSpPr>
          <p:spPr bwMode="auto">
            <a:xfrm>
              <a:off x="3594" y="2498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5491" name="Line 21"/>
            <p:cNvSpPr>
              <a:spLocks noChangeShapeType="1"/>
            </p:cNvSpPr>
            <p:nvPr/>
          </p:nvSpPr>
          <p:spPr bwMode="auto">
            <a:xfrm>
              <a:off x="3594" y="250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92" name="Line 22"/>
            <p:cNvSpPr>
              <a:spLocks noChangeShapeType="1"/>
            </p:cNvSpPr>
            <p:nvPr/>
          </p:nvSpPr>
          <p:spPr bwMode="auto">
            <a:xfrm flipV="1">
              <a:off x="3886" y="250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93" name="Rectangle 23"/>
            <p:cNvSpPr>
              <a:spLocks noChangeArrowheads="1"/>
            </p:cNvSpPr>
            <p:nvPr/>
          </p:nvSpPr>
          <p:spPr bwMode="auto">
            <a:xfrm>
              <a:off x="3594" y="3034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5494" name="Line 24"/>
            <p:cNvSpPr>
              <a:spLocks noChangeShapeType="1"/>
            </p:cNvSpPr>
            <p:nvPr/>
          </p:nvSpPr>
          <p:spPr bwMode="auto">
            <a:xfrm>
              <a:off x="3594" y="304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95" name="Line 25"/>
            <p:cNvSpPr>
              <a:spLocks noChangeShapeType="1"/>
            </p:cNvSpPr>
            <p:nvPr/>
          </p:nvSpPr>
          <p:spPr bwMode="auto">
            <a:xfrm flipV="1">
              <a:off x="3886" y="304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96" name="Rectangle 26"/>
            <p:cNvSpPr>
              <a:spLocks noChangeArrowheads="1"/>
            </p:cNvSpPr>
            <p:nvPr/>
          </p:nvSpPr>
          <p:spPr bwMode="auto">
            <a:xfrm>
              <a:off x="3594" y="3602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5497" name="Line 27"/>
            <p:cNvSpPr>
              <a:spLocks noChangeShapeType="1"/>
            </p:cNvSpPr>
            <p:nvPr/>
          </p:nvSpPr>
          <p:spPr bwMode="auto">
            <a:xfrm>
              <a:off x="3594" y="361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98" name="Line 28"/>
            <p:cNvSpPr>
              <a:spLocks noChangeShapeType="1"/>
            </p:cNvSpPr>
            <p:nvPr/>
          </p:nvSpPr>
          <p:spPr bwMode="auto">
            <a:xfrm flipV="1">
              <a:off x="3886" y="361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05478" name="Line 31"/>
          <p:cNvSpPr>
            <a:spLocks noChangeShapeType="1"/>
          </p:cNvSpPr>
          <p:nvPr/>
        </p:nvSpPr>
        <p:spPr bwMode="auto">
          <a:xfrm>
            <a:off x="2489200" y="3468291"/>
            <a:ext cx="5413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79" name="Line 32"/>
          <p:cNvSpPr>
            <a:spLocks noChangeShapeType="1"/>
          </p:cNvSpPr>
          <p:nvPr/>
        </p:nvSpPr>
        <p:spPr bwMode="auto">
          <a:xfrm>
            <a:off x="2489200" y="4144567"/>
            <a:ext cx="5413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80" name="Line 33"/>
          <p:cNvSpPr>
            <a:spLocks noChangeShapeType="1"/>
          </p:cNvSpPr>
          <p:nvPr/>
        </p:nvSpPr>
        <p:spPr bwMode="auto">
          <a:xfrm>
            <a:off x="2489200" y="4782741"/>
            <a:ext cx="5413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81" name="Line 34"/>
          <p:cNvSpPr>
            <a:spLocks noChangeShapeType="1"/>
          </p:cNvSpPr>
          <p:nvPr/>
        </p:nvSpPr>
        <p:spPr bwMode="auto">
          <a:xfrm>
            <a:off x="2489200" y="5456636"/>
            <a:ext cx="541339" cy="23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82" name="Line 35"/>
          <p:cNvSpPr>
            <a:spLocks noChangeShapeType="1"/>
          </p:cNvSpPr>
          <p:nvPr/>
        </p:nvSpPr>
        <p:spPr bwMode="auto">
          <a:xfrm>
            <a:off x="5772152" y="3468291"/>
            <a:ext cx="4921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83" name="Line 36"/>
          <p:cNvSpPr>
            <a:spLocks noChangeShapeType="1"/>
          </p:cNvSpPr>
          <p:nvPr/>
        </p:nvSpPr>
        <p:spPr bwMode="auto">
          <a:xfrm>
            <a:off x="5772152" y="4144567"/>
            <a:ext cx="4921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84" name="Line 37"/>
          <p:cNvSpPr>
            <a:spLocks noChangeShapeType="1"/>
          </p:cNvSpPr>
          <p:nvPr/>
        </p:nvSpPr>
        <p:spPr bwMode="auto">
          <a:xfrm>
            <a:off x="5772152" y="4782741"/>
            <a:ext cx="4921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85" name="Line 38"/>
          <p:cNvSpPr>
            <a:spLocks noChangeShapeType="1"/>
          </p:cNvSpPr>
          <p:nvPr/>
        </p:nvSpPr>
        <p:spPr bwMode="auto">
          <a:xfrm flipV="1">
            <a:off x="5772152" y="5456636"/>
            <a:ext cx="492125" cy="23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86" name="Rectangle 39"/>
          <p:cNvSpPr>
            <a:spLocks noChangeArrowheads="1"/>
          </p:cNvSpPr>
          <p:nvPr/>
        </p:nvSpPr>
        <p:spPr bwMode="auto">
          <a:xfrm>
            <a:off x="3030539" y="3255170"/>
            <a:ext cx="2743200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1168852" y="2491979"/>
            <a:ext cx="172543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u="sng" dirty="0"/>
              <a:t>Input Ballot Set</a:t>
            </a: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5780611" y="2491979"/>
            <a:ext cx="194012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u="sng" dirty="0"/>
              <a:t>Output Ballot Set</a:t>
            </a:r>
          </a:p>
        </p:txBody>
      </p:sp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5316"/>
            <a:ext cx="8229600" cy="857251"/>
          </a:xfrm>
        </p:spPr>
        <p:txBody>
          <a:bodyPr>
            <a:normAutofit/>
          </a:bodyPr>
          <a:lstStyle/>
          <a:p>
            <a:r>
              <a:rPr lang="en-US" dirty="0"/>
              <a:t>Re-encryption Mix Operation</a:t>
            </a:r>
          </a:p>
        </p:txBody>
      </p:sp>
    </p:spTree>
    <p:extLst>
      <p:ext uri="{BB962C8B-B14F-4D97-AF65-F5344CB8AC3E}">
        <p14:creationId xmlns:p14="http://schemas.microsoft.com/office/powerpoint/2010/main" val="3159795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ChangeArrowheads="1"/>
          </p:cNvSpPr>
          <p:nvPr/>
        </p:nvSpPr>
        <p:spPr bwMode="auto">
          <a:xfrm>
            <a:off x="1535115" y="2311005"/>
            <a:ext cx="5749925" cy="3543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5316"/>
            <a:ext cx="8229600" cy="857251"/>
          </a:xfrm>
        </p:spPr>
        <p:txBody>
          <a:bodyPr>
            <a:normAutofit/>
          </a:bodyPr>
          <a:lstStyle/>
          <a:p>
            <a:r>
              <a:rPr lang="en-US" dirty="0"/>
              <a:t>Re-encryption Mix Operation</a:t>
            </a:r>
          </a:p>
        </p:txBody>
      </p:sp>
    </p:spTree>
    <p:extLst>
      <p:ext uri="{BB962C8B-B14F-4D97-AF65-F5344CB8AC3E}">
        <p14:creationId xmlns:p14="http://schemas.microsoft.com/office/powerpoint/2010/main" val="1622236370"/>
      </p:ext>
    </p:extLst>
  </p:cSld>
  <p:clrMapOvr>
    <a:masterClrMapping/>
  </p:clrMapOvr>
  <p:transition/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1535115" y="2311005"/>
            <a:ext cx="5749925" cy="3543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8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17800" y="3338513"/>
            <a:ext cx="914400" cy="2278856"/>
            <a:chOff x="992" y="1612"/>
            <a:chExt cx="576" cy="1914"/>
          </a:xfrm>
        </p:grpSpPr>
        <p:sp>
          <p:nvSpPr>
            <p:cNvPr id="107573" name="Rectangle 6"/>
            <p:cNvSpPr>
              <a:spLocks noChangeArrowheads="1"/>
            </p:cNvSpPr>
            <p:nvPr/>
          </p:nvSpPr>
          <p:spPr bwMode="auto">
            <a:xfrm>
              <a:off x="992" y="161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74" name="Line 7"/>
            <p:cNvSpPr>
              <a:spLocks noChangeShapeType="1"/>
            </p:cNvSpPr>
            <p:nvPr/>
          </p:nvSpPr>
          <p:spPr bwMode="auto">
            <a:xfrm>
              <a:off x="992" y="1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75" name="Line 8"/>
            <p:cNvSpPr>
              <a:spLocks noChangeShapeType="1"/>
            </p:cNvSpPr>
            <p:nvPr/>
          </p:nvSpPr>
          <p:spPr bwMode="auto">
            <a:xfrm flipV="1">
              <a:off x="1284" y="1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76" name="Rectangle 9"/>
            <p:cNvSpPr>
              <a:spLocks noChangeArrowheads="1"/>
            </p:cNvSpPr>
            <p:nvPr/>
          </p:nvSpPr>
          <p:spPr bwMode="auto">
            <a:xfrm>
              <a:off x="992" y="218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77" name="Line 10"/>
            <p:cNvSpPr>
              <a:spLocks noChangeShapeType="1"/>
            </p:cNvSpPr>
            <p:nvPr/>
          </p:nvSpPr>
          <p:spPr bwMode="auto">
            <a:xfrm>
              <a:off x="992" y="218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78" name="Line 11"/>
            <p:cNvSpPr>
              <a:spLocks noChangeShapeType="1"/>
            </p:cNvSpPr>
            <p:nvPr/>
          </p:nvSpPr>
          <p:spPr bwMode="auto">
            <a:xfrm flipV="1">
              <a:off x="1284" y="218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79" name="Rectangle 12"/>
            <p:cNvSpPr>
              <a:spLocks noChangeArrowheads="1"/>
            </p:cNvSpPr>
            <p:nvPr/>
          </p:nvSpPr>
          <p:spPr bwMode="auto">
            <a:xfrm>
              <a:off x="992" y="2716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80" name="Line 13"/>
            <p:cNvSpPr>
              <a:spLocks noChangeShapeType="1"/>
            </p:cNvSpPr>
            <p:nvPr/>
          </p:nvSpPr>
          <p:spPr bwMode="auto">
            <a:xfrm>
              <a:off x="992" y="2724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81" name="Line 14"/>
            <p:cNvSpPr>
              <a:spLocks noChangeShapeType="1"/>
            </p:cNvSpPr>
            <p:nvPr/>
          </p:nvSpPr>
          <p:spPr bwMode="auto">
            <a:xfrm flipV="1">
              <a:off x="1284" y="2724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82" name="Rectangle 15"/>
            <p:cNvSpPr>
              <a:spLocks noChangeArrowheads="1"/>
            </p:cNvSpPr>
            <p:nvPr/>
          </p:nvSpPr>
          <p:spPr bwMode="auto">
            <a:xfrm>
              <a:off x="992" y="328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83" name="Line 16"/>
            <p:cNvSpPr>
              <a:spLocks noChangeShapeType="1"/>
            </p:cNvSpPr>
            <p:nvPr/>
          </p:nvSpPr>
          <p:spPr bwMode="auto">
            <a:xfrm>
              <a:off x="992" y="329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84" name="Line 17"/>
            <p:cNvSpPr>
              <a:spLocks noChangeShapeType="1"/>
            </p:cNvSpPr>
            <p:nvPr/>
          </p:nvSpPr>
          <p:spPr bwMode="auto">
            <a:xfrm flipV="1">
              <a:off x="1284" y="329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720975" y="3336132"/>
            <a:ext cx="914400" cy="2278856"/>
            <a:chOff x="3594" y="1930"/>
            <a:chExt cx="576" cy="1914"/>
          </a:xfrm>
        </p:grpSpPr>
        <p:sp>
          <p:nvSpPr>
            <p:cNvPr id="107557" name="Rectangle 19"/>
            <p:cNvSpPr>
              <a:spLocks noChangeArrowheads="1"/>
            </p:cNvSpPr>
            <p:nvPr/>
          </p:nvSpPr>
          <p:spPr bwMode="auto">
            <a:xfrm>
              <a:off x="3594" y="1930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58" name="Line 20"/>
            <p:cNvSpPr>
              <a:spLocks noChangeShapeType="1"/>
            </p:cNvSpPr>
            <p:nvPr/>
          </p:nvSpPr>
          <p:spPr bwMode="auto">
            <a:xfrm>
              <a:off x="3594" y="193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59" name="Line 21"/>
            <p:cNvSpPr>
              <a:spLocks noChangeShapeType="1"/>
            </p:cNvSpPr>
            <p:nvPr/>
          </p:nvSpPr>
          <p:spPr bwMode="auto">
            <a:xfrm flipV="1">
              <a:off x="3886" y="193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60" name="Rectangle 22"/>
            <p:cNvSpPr>
              <a:spLocks noChangeArrowheads="1"/>
            </p:cNvSpPr>
            <p:nvPr/>
          </p:nvSpPr>
          <p:spPr bwMode="auto">
            <a:xfrm>
              <a:off x="3594" y="2498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61" name="Line 23"/>
            <p:cNvSpPr>
              <a:spLocks noChangeShapeType="1"/>
            </p:cNvSpPr>
            <p:nvPr/>
          </p:nvSpPr>
          <p:spPr bwMode="auto">
            <a:xfrm>
              <a:off x="3594" y="250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62" name="Line 24"/>
            <p:cNvSpPr>
              <a:spLocks noChangeShapeType="1"/>
            </p:cNvSpPr>
            <p:nvPr/>
          </p:nvSpPr>
          <p:spPr bwMode="auto">
            <a:xfrm flipV="1">
              <a:off x="3886" y="250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63" name="Rectangle 25"/>
            <p:cNvSpPr>
              <a:spLocks noChangeArrowheads="1"/>
            </p:cNvSpPr>
            <p:nvPr/>
          </p:nvSpPr>
          <p:spPr bwMode="auto">
            <a:xfrm>
              <a:off x="3594" y="3034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64" name="Line 26"/>
            <p:cNvSpPr>
              <a:spLocks noChangeShapeType="1"/>
            </p:cNvSpPr>
            <p:nvPr/>
          </p:nvSpPr>
          <p:spPr bwMode="auto">
            <a:xfrm>
              <a:off x="3594" y="304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65" name="Line 27"/>
            <p:cNvSpPr>
              <a:spLocks noChangeShapeType="1"/>
            </p:cNvSpPr>
            <p:nvPr/>
          </p:nvSpPr>
          <p:spPr bwMode="auto">
            <a:xfrm flipV="1">
              <a:off x="3886" y="304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66" name="Rectangle 28"/>
            <p:cNvSpPr>
              <a:spLocks noChangeArrowheads="1"/>
            </p:cNvSpPr>
            <p:nvPr/>
          </p:nvSpPr>
          <p:spPr bwMode="auto">
            <a:xfrm>
              <a:off x="3594" y="3602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67" name="Line 29"/>
            <p:cNvSpPr>
              <a:spLocks noChangeShapeType="1"/>
            </p:cNvSpPr>
            <p:nvPr/>
          </p:nvSpPr>
          <p:spPr bwMode="auto">
            <a:xfrm>
              <a:off x="3594" y="361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68" name="Line 30"/>
            <p:cNvSpPr>
              <a:spLocks noChangeShapeType="1"/>
            </p:cNvSpPr>
            <p:nvPr/>
          </p:nvSpPr>
          <p:spPr bwMode="auto">
            <a:xfrm flipV="1">
              <a:off x="3886" y="361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720975" y="3336133"/>
            <a:ext cx="914400" cy="288131"/>
            <a:chOff x="3946" y="2082"/>
            <a:chExt cx="576" cy="242"/>
          </a:xfrm>
        </p:grpSpPr>
        <p:sp>
          <p:nvSpPr>
            <p:cNvPr id="107554" name="Rectangle 32"/>
            <p:cNvSpPr>
              <a:spLocks noChangeArrowheads="1"/>
            </p:cNvSpPr>
            <p:nvPr/>
          </p:nvSpPr>
          <p:spPr bwMode="auto">
            <a:xfrm>
              <a:off x="3946" y="2082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55" name="Line 33"/>
            <p:cNvSpPr>
              <a:spLocks noChangeShapeType="1"/>
            </p:cNvSpPr>
            <p:nvPr/>
          </p:nvSpPr>
          <p:spPr bwMode="auto">
            <a:xfrm>
              <a:off x="3946" y="209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56" name="Line 34"/>
            <p:cNvSpPr>
              <a:spLocks noChangeShapeType="1"/>
            </p:cNvSpPr>
            <p:nvPr/>
          </p:nvSpPr>
          <p:spPr bwMode="auto">
            <a:xfrm flipV="1">
              <a:off x="4238" y="209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720975" y="4012408"/>
            <a:ext cx="914400" cy="288131"/>
            <a:chOff x="3946" y="2650"/>
            <a:chExt cx="576" cy="242"/>
          </a:xfrm>
        </p:grpSpPr>
        <p:sp>
          <p:nvSpPr>
            <p:cNvPr id="107551" name="Rectangle 36"/>
            <p:cNvSpPr>
              <a:spLocks noChangeArrowheads="1"/>
            </p:cNvSpPr>
            <p:nvPr/>
          </p:nvSpPr>
          <p:spPr bwMode="auto">
            <a:xfrm>
              <a:off x="3946" y="2650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52" name="Line 37"/>
            <p:cNvSpPr>
              <a:spLocks noChangeShapeType="1"/>
            </p:cNvSpPr>
            <p:nvPr/>
          </p:nvSpPr>
          <p:spPr bwMode="auto">
            <a:xfrm>
              <a:off x="3946" y="265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53" name="Line 38"/>
            <p:cNvSpPr>
              <a:spLocks noChangeShapeType="1"/>
            </p:cNvSpPr>
            <p:nvPr/>
          </p:nvSpPr>
          <p:spPr bwMode="auto">
            <a:xfrm flipV="1">
              <a:off x="4238" y="265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2720975" y="4650583"/>
            <a:ext cx="914400" cy="288131"/>
            <a:chOff x="3946" y="3186"/>
            <a:chExt cx="576" cy="242"/>
          </a:xfrm>
        </p:grpSpPr>
        <p:sp>
          <p:nvSpPr>
            <p:cNvPr id="107548" name="Rectangle 40"/>
            <p:cNvSpPr>
              <a:spLocks noChangeArrowheads="1"/>
            </p:cNvSpPr>
            <p:nvPr/>
          </p:nvSpPr>
          <p:spPr bwMode="auto">
            <a:xfrm>
              <a:off x="3946" y="3186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49" name="Line 41"/>
            <p:cNvSpPr>
              <a:spLocks noChangeShapeType="1"/>
            </p:cNvSpPr>
            <p:nvPr/>
          </p:nvSpPr>
          <p:spPr bwMode="auto">
            <a:xfrm>
              <a:off x="3946" y="3194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50" name="Line 42"/>
            <p:cNvSpPr>
              <a:spLocks noChangeShapeType="1"/>
            </p:cNvSpPr>
            <p:nvPr/>
          </p:nvSpPr>
          <p:spPr bwMode="auto">
            <a:xfrm flipV="1">
              <a:off x="4238" y="3194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2720975" y="5326857"/>
            <a:ext cx="914400" cy="288131"/>
            <a:chOff x="3946" y="3754"/>
            <a:chExt cx="576" cy="242"/>
          </a:xfrm>
        </p:grpSpPr>
        <p:sp>
          <p:nvSpPr>
            <p:cNvPr id="107545" name="Rectangle 44"/>
            <p:cNvSpPr>
              <a:spLocks noChangeArrowheads="1"/>
            </p:cNvSpPr>
            <p:nvPr/>
          </p:nvSpPr>
          <p:spPr bwMode="auto">
            <a:xfrm>
              <a:off x="3946" y="3754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46" name="Line 45"/>
            <p:cNvSpPr>
              <a:spLocks noChangeShapeType="1"/>
            </p:cNvSpPr>
            <p:nvPr/>
          </p:nvSpPr>
          <p:spPr bwMode="auto">
            <a:xfrm>
              <a:off x="3946" y="376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47" name="Line 46"/>
            <p:cNvSpPr>
              <a:spLocks noChangeShapeType="1"/>
            </p:cNvSpPr>
            <p:nvPr/>
          </p:nvSpPr>
          <p:spPr bwMode="auto">
            <a:xfrm flipV="1">
              <a:off x="4238" y="376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285124" name="Text Box 4"/>
          <p:cNvSpPr txBox="1">
            <a:spLocks noChangeArrowheads="1"/>
          </p:cNvSpPr>
          <p:nvPr/>
        </p:nvSpPr>
        <p:spPr bwMode="auto">
          <a:xfrm>
            <a:off x="2699170" y="2491977"/>
            <a:ext cx="761747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u="sng" dirty="0"/>
              <a:t>Inputs</a:t>
            </a:r>
          </a:p>
        </p:txBody>
      </p:sp>
      <p:sp>
        <p:nvSpPr>
          <p:cNvPr id="1285167" name="Text Box 47"/>
          <p:cNvSpPr txBox="1">
            <a:spLocks noChangeArrowheads="1"/>
          </p:cNvSpPr>
          <p:nvPr/>
        </p:nvSpPr>
        <p:spPr bwMode="auto">
          <a:xfrm>
            <a:off x="5187106" y="2491977"/>
            <a:ext cx="91563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u="sng" dirty="0"/>
              <a:t>Outputs</a:t>
            </a:r>
          </a:p>
        </p:txBody>
      </p:sp>
      <p:sp>
        <p:nvSpPr>
          <p:cNvPr id="1285183" name="Text Box 63"/>
          <p:cNvSpPr txBox="1">
            <a:spLocks noChangeArrowheads="1"/>
          </p:cNvSpPr>
          <p:nvPr/>
        </p:nvSpPr>
        <p:spPr bwMode="auto">
          <a:xfrm>
            <a:off x="5253039" y="4129087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6600"/>
                </a:solidFill>
                <a:sym typeface="Wingdings" pitchFamily="2" charset="2"/>
              </a:rPr>
              <a:t>81828172</a:t>
            </a:r>
          </a:p>
        </p:txBody>
      </p:sp>
      <p:sp>
        <p:nvSpPr>
          <p:cNvPr id="1285184" name="Text Box 64"/>
          <p:cNvSpPr txBox="1">
            <a:spLocks noChangeArrowheads="1"/>
          </p:cNvSpPr>
          <p:nvPr/>
        </p:nvSpPr>
        <p:spPr bwMode="auto">
          <a:xfrm>
            <a:off x="5237165" y="4762501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6600"/>
                </a:solidFill>
                <a:sym typeface="Wingdings" pitchFamily="2" charset="2"/>
              </a:rPr>
              <a:t>62951413</a:t>
            </a:r>
          </a:p>
        </p:txBody>
      </p:sp>
      <p:sp>
        <p:nvSpPr>
          <p:cNvPr id="1285185" name="Text Box 65"/>
          <p:cNvSpPr txBox="1">
            <a:spLocks noChangeArrowheads="1"/>
          </p:cNvSpPr>
          <p:nvPr/>
        </p:nvSpPr>
        <p:spPr bwMode="auto">
          <a:xfrm>
            <a:off x="5237165" y="5441157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6600"/>
                </a:solidFill>
                <a:sym typeface="Wingdings" pitchFamily="2" charset="2"/>
              </a:rPr>
              <a:t>93308161</a:t>
            </a:r>
          </a:p>
        </p:txBody>
      </p:sp>
      <p:sp>
        <p:nvSpPr>
          <p:cNvPr id="1285186" name="Text Box 66"/>
          <p:cNvSpPr txBox="1">
            <a:spLocks noChangeArrowheads="1"/>
          </p:cNvSpPr>
          <p:nvPr/>
        </p:nvSpPr>
        <p:spPr bwMode="auto">
          <a:xfrm>
            <a:off x="5241926" y="3454005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6600"/>
                </a:solidFill>
                <a:sym typeface="Wingdings" pitchFamily="2" charset="2"/>
              </a:rPr>
              <a:t>53124141</a:t>
            </a:r>
          </a:p>
        </p:txBody>
      </p:sp>
      <p:sp>
        <p:nvSpPr>
          <p:cNvPr id="1285203" name="Text Box 83"/>
          <p:cNvSpPr txBox="1">
            <a:spLocks noChangeArrowheads="1"/>
          </p:cNvSpPr>
          <p:nvPr/>
        </p:nvSpPr>
        <p:spPr bwMode="auto">
          <a:xfrm>
            <a:off x="2743201" y="4038601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6600"/>
                </a:solidFill>
                <a:sym typeface="Wingdings" pitchFamily="2" charset="2"/>
              </a:rPr>
              <a:t>81828172</a:t>
            </a:r>
          </a:p>
        </p:txBody>
      </p:sp>
      <p:sp>
        <p:nvSpPr>
          <p:cNvPr id="1285204" name="Text Box 84"/>
          <p:cNvSpPr txBox="1">
            <a:spLocks noChangeArrowheads="1"/>
          </p:cNvSpPr>
          <p:nvPr/>
        </p:nvSpPr>
        <p:spPr bwMode="auto">
          <a:xfrm>
            <a:off x="2743201" y="3327401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6600"/>
                </a:solidFill>
                <a:sym typeface="Wingdings" pitchFamily="2" charset="2"/>
              </a:rPr>
              <a:t>62951413</a:t>
            </a:r>
          </a:p>
        </p:txBody>
      </p:sp>
      <p:sp>
        <p:nvSpPr>
          <p:cNvPr id="1285205" name="Text Box 85"/>
          <p:cNvSpPr txBox="1">
            <a:spLocks noChangeArrowheads="1"/>
          </p:cNvSpPr>
          <p:nvPr/>
        </p:nvSpPr>
        <p:spPr bwMode="auto">
          <a:xfrm>
            <a:off x="2736973" y="4648201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6600"/>
                </a:solidFill>
                <a:sym typeface="Wingdings" pitchFamily="2" charset="2"/>
              </a:rPr>
              <a:t>93308161</a:t>
            </a:r>
          </a:p>
        </p:txBody>
      </p:sp>
      <p:sp>
        <p:nvSpPr>
          <p:cNvPr id="1285206" name="Text Box 86"/>
          <p:cNvSpPr txBox="1">
            <a:spLocks noChangeArrowheads="1"/>
          </p:cNvSpPr>
          <p:nvPr/>
        </p:nvSpPr>
        <p:spPr bwMode="auto">
          <a:xfrm>
            <a:off x="2781857" y="5359401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6600"/>
                </a:solidFill>
                <a:sym typeface="Wingdings" pitchFamily="2" charset="2"/>
              </a:rPr>
              <a:t>53124141</a:t>
            </a:r>
          </a:p>
        </p:txBody>
      </p:sp>
      <p:sp>
        <p:nvSpPr>
          <p:cNvPr id="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5316"/>
            <a:ext cx="8229600" cy="857251"/>
          </a:xfrm>
        </p:spPr>
        <p:txBody>
          <a:bodyPr>
            <a:normAutofit/>
          </a:bodyPr>
          <a:lstStyle/>
          <a:p>
            <a:r>
              <a:rPr lang="en-US" dirty="0"/>
              <a:t>Re-encryption Mix Operation</a:t>
            </a:r>
          </a:p>
        </p:txBody>
      </p:sp>
    </p:spTree>
    <p:extLst>
      <p:ext uri="{BB962C8B-B14F-4D97-AF65-F5344CB8AC3E}">
        <p14:creationId xmlns:p14="http://schemas.microsoft.com/office/powerpoint/2010/main" val="41112202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14097 -3.7037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3.7037E-6 L 0.1375 0.24885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25556 L 0.27396 0.2555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27396 4.81481E-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14097 7.40741E-7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00255 L 0.1375 0.12546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13148 L 0.27396 0.13148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14097 -7.40741E-7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-0.00393 L 0.13594 -0.39051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-0.38704 L 0.27396 -0.38704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5124" grpId="0"/>
      <p:bldP spid="1285167" grpId="0"/>
      <p:bldP spid="1285183" grpId="0"/>
      <p:bldP spid="1285184" grpId="0"/>
      <p:bldP spid="1285185" grpId="0"/>
      <p:bldP spid="1285186" grpId="0"/>
      <p:bldP spid="1285203" grpId="0"/>
      <p:bldP spid="1285203" grpId="1"/>
      <p:bldP spid="1285204" grpId="0"/>
      <p:bldP spid="1285204" grpId="1"/>
      <p:bldP spid="1285205" grpId="0"/>
      <p:bldP spid="1285205" grpId="1"/>
      <p:bldP spid="1285206" grpId="0"/>
      <p:bldP spid="1285206" grpId="1"/>
    </p:bld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has the Keys?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pre-determined set of parties independently generate and share the encryption (and decryption) keys used in the election.</a:t>
            </a:r>
          </a:p>
          <a:p>
            <a:r>
              <a:rPr lang="en-US" sz="3600" dirty="0"/>
              <a:t>A pre-determined </a:t>
            </a:r>
            <a:r>
              <a:rPr lang="en-US" sz="3600" i="1" dirty="0"/>
              <a:t>threshold</a:t>
            </a:r>
            <a:r>
              <a:rPr lang="en-US" sz="3600" dirty="0"/>
              <a:t> of key holders is required to decrypt. </a:t>
            </a:r>
          </a:p>
        </p:txBody>
      </p:sp>
    </p:spTree>
    <p:extLst>
      <p:ext uri="{BB962C8B-B14F-4D97-AF65-F5344CB8AC3E}">
        <p14:creationId xmlns:p14="http://schemas.microsoft.com/office/powerpoint/2010/main" val="3122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has the Keys?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u="sng" dirty="0"/>
              <a:t>Important</a:t>
            </a:r>
          </a:p>
          <a:p>
            <a:r>
              <a:rPr lang="en-US" sz="3600" dirty="0"/>
              <a:t>If a sufficient number of key holders collude, they can compromise voter privacy.</a:t>
            </a:r>
          </a:p>
          <a:p>
            <a:r>
              <a:rPr lang="en-US" sz="3600" dirty="0"/>
              <a:t>But even if </a:t>
            </a:r>
            <a:r>
              <a:rPr lang="en-US" sz="3600" i="1" dirty="0"/>
              <a:t>all</a:t>
            </a:r>
            <a:r>
              <a:rPr lang="en-US" sz="3600" dirty="0"/>
              <a:t> key holders collude, they cannot compromise the integrity of the tallies.</a:t>
            </a:r>
          </a:p>
        </p:txBody>
      </p:sp>
    </p:spTree>
    <p:extLst>
      <p:ext uri="{BB962C8B-B14F-4D97-AF65-F5344CB8AC3E}">
        <p14:creationId xmlns:p14="http://schemas.microsoft.com/office/powerpoint/2010/main" val="11712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Re-encryption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Each value is </a:t>
            </a:r>
            <a:r>
              <a:rPr lang="en-US" sz="3600" i="1" dirty="0">
                <a:solidFill>
                  <a:srgbClr val="0070C0"/>
                </a:solidFill>
              </a:rPr>
              <a:t>re-encrypted</a:t>
            </a:r>
            <a:r>
              <a:rPr lang="en-US" sz="3600" dirty="0">
                <a:solidFill>
                  <a:srgbClr val="0070C0"/>
                </a:solidFill>
              </a:rPr>
              <a:t> by multiplying it by an encryption of one.</a:t>
            </a:r>
          </a:p>
          <a:p>
            <a:endParaRPr lang="en-US" sz="3600" dirty="0"/>
          </a:p>
          <a:p>
            <a:r>
              <a:rPr lang="en-US" sz="3600" dirty="0">
                <a:solidFill>
                  <a:srgbClr val="0070C0"/>
                </a:solidFill>
              </a:rPr>
              <a:t>This can be done </a:t>
            </a:r>
            <a:r>
              <a:rPr lang="en-US" sz="3600" i="1" dirty="0">
                <a:solidFill>
                  <a:srgbClr val="0070C0"/>
                </a:solidFill>
              </a:rPr>
              <a:t>without</a:t>
            </a:r>
            <a:r>
              <a:rPr lang="en-US" sz="3600" dirty="0">
                <a:solidFill>
                  <a:srgbClr val="0070C0"/>
                </a:solidFill>
              </a:rPr>
              <a:t> knowing the decryptions.</a:t>
            </a:r>
          </a:p>
        </p:txBody>
      </p:sp>
    </p:spTree>
    <p:extLst>
      <p:ext uri="{BB962C8B-B14F-4D97-AF65-F5344CB8AC3E}">
        <p14:creationId xmlns:p14="http://schemas.microsoft.com/office/powerpoint/2010/main" val="176680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Challenge-Response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93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of Graph Isomorphism</a:t>
            </a:r>
          </a:p>
        </p:txBody>
      </p:sp>
      <p:sp>
        <p:nvSpPr>
          <p:cNvPr id="1540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/>
              <a:t>If graphs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1</a:t>
            </a:r>
            <a:r>
              <a:rPr lang="en-US" sz="3200" dirty="0"/>
              <a:t> and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2</a:t>
            </a:r>
            <a:r>
              <a:rPr lang="en-US" sz="3200" dirty="0"/>
              <a:t> were </a:t>
            </a:r>
            <a:r>
              <a:rPr lang="en-US" sz="3200" i="1" dirty="0"/>
              <a:t>not</a:t>
            </a:r>
            <a:r>
              <a:rPr lang="en-US" sz="3200" dirty="0"/>
              <a:t> isomorphic, then the “</a:t>
            </a:r>
            <a:r>
              <a:rPr lang="en-US" sz="3200" dirty="0" err="1"/>
              <a:t>prover</a:t>
            </a:r>
            <a:r>
              <a:rPr lang="en-US" sz="3200" dirty="0"/>
              <a:t>” would not be able to show any additional graph to be isomorphic to </a:t>
            </a:r>
            <a:r>
              <a:rPr lang="en-US" sz="3200" i="1" dirty="0"/>
              <a:t>both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1</a:t>
            </a:r>
            <a:r>
              <a:rPr lang="en-US" sz="3200" dirty="0"/>
              <a:t> and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2</a:t>
            </a:r>
            <a:r>
              <a:rPr lang="en-US" sz="3200" i="1" dirty="0"/>
              <a:t>.</a:t>
            </a:r>
          </a:p>
          <a:p>
            <a:pPr marL="0" indent="0">
              <a:buNone/>
            </a:pPr>
            <a:endParaRPr lang="en-US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0363-A334-4599-B8FC-E2ECD614FB83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3341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7264400" y="3157539"/>
            <a:ext cx="914400" cy="2278856"/>
            <a:chOff x="4576" y="1932"/>
            <a:chExt cx="576" cy="1914"/>
          </a:xfrm>
        </p:grpSpPr>
        <p:sp>
          <p:nvSpPr>
            <p:cNvPr id="109636" name="Rectangle 54"/>
            <p:cNvSpPr>
              <a:spLocks noChangeArrowheads="1"/>
            </p:cNvSpPr>
            <p:nvPr/>
          </p:nvSpPr>
          <p:spPr bwMode="auto">
            <a:xfrm>
              <a:off x="4576" y="193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9637" name="Rectangle 57"/>
            <p:cNvSpPr>
              <a:spLocks noChangeArrowheads="1"/>
            </p:cNvSpPr>
            <p:nvPr/>
          </p:nvSpPr>
          <p:spPr bwMode="auto">
            <a:xfrm>
              <a:off x="4576" y="250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9638" name="Rectangle 60"/>
            <p:cNvSpPr>
              <a:spLocks noChangeArrowheads="1"/>
            </p:cNvSpPr>
            <p:nvPr/>
          </p:nvSpPr>
          <p:spPr bwMode="auto">
            <a:xfrm>
              <a:off x="4576" y="3036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9639" name="Rectangle 63"/>
            <p:cNvSpPr>
              <a:spLocks noChangeArrowheads="1"/>
            </p:cNvSpPr>
            <p:nvPr/>
          </p:nvSpPr>
          <p:spPr bwMode="auto">
            <a:xfrm>
              <a:off x="4576" y="360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7192969" y="3283745"/>
            <a:ext cx="869951" cy="2257426"/>
            <a:chOff x="4531" y="2038"/>
            <a:chExt cx="548" cy="1896"/>
          </a:xfrm>
        </p:grpSpPr>
        <p:sp>
          <p:nvSpPr>
            <p:cNvPr id="109632" name="Text Box 66"/>
            <p:cNvSpPr txBox="1">
              <a:spLocks noChangeArrowheads="1"/>
            </p:cNvSpPr>
            <p:nvPr/>
          </p:nvSpPr>
          <p:spPr bwMode="auto">
            <a:xfrm>
              <a:off x="4531" y="3701"/>
              <a:ext cx="504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6600"/>
                  </a:solidFill>
                  <a:sym typeface="Wingdings" pitchFamily="2" charset="2"/>
                </a:rPr>
                <a:t>27182818</a:t>
              </a:r>
            </a:p>
          </p:txBody>
        </p:sp>
        <p:sp>
          <p:nvSpPr>
            <p:cNvPr id="109633" name="Text Box 67"/>
            <p:cNvSpPr txBox="1">
              <a:spLocks noChangeArrowheads="1"/>
            </p:cNvSpPr>
            <p:nvPr/>
          </p:nvSpPr>
          <p:spPr bwMode="auto">
            <a:xfrm>
              <a:off x="4539" y="2600"/>
              <a:ext cx="540" cy="3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6600"/>
                  </a:solidFill>
                  <a:sym typeface="Wingdings" pitchFamily="2" charset="2"/>
                </a:rPr>
                <a:t>31415926</a:t>
              </a:r>
            </a:p>
            <a:p>
              <a:pPr eaLnBrk="0" hangingPunct="0"/>
              <a:endParaRPr lang="en-US" sz="1200">
                <a:solidFill>
                  <a:srgbClr val="006600"/>
                </a:solidFill>
                <a:sym typeface="Wingdings" pitchFamily="2" charset="2"/>
              </a:endParaRPr>
            </a:p>
          </p:txBody>
        </p:sp>
        <p:sp>
          <p:nvSpPr>
            <p:cNvPr id="109634" name="Text Box 68"/>
            <p:cNvSpPr txBox="1">
              <a:spLocks noChangeArrowheads="1"/>
            </p:cNvSpPr>
            <p:nvPr/>
          </p:nvSpPr>
          <p:spPr bwMode="auto">
            <a:xfrm>
              <a:off x="4539" y="3136"/>
              <a:ext cx="504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6600"/>
                  </a:solidFill>
                  <a:sym typeface="Wingdings" pitchFamily="2" charset="2"/>
                </a:rPr>
                <a:t>16180339</a:t>
              </a:r>
            </a:p>
          </p:txBody>
        </p:sp>
        <p:sp>
          <p:nvSpPr>
            <p:cNvPr id="109635" name="Text Box 69"/>
            <p:cNvSpPr txBox="1">
              <a:spLocks noChangeArrowheads="1"/>
            </p:cNvSpPr>
            <p:nvPr/>
          </p:nvSpPr>
          <p:spPr bwMode="auto">
            <a:xfrm>
              <a:off x="4533" y="2038"/>
              <a:ext cx="504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6600"/>
                  </a:solidFill>
                  <a:sym typeface="Wingdings" pitchFamily="2" charset="2"/>
                </a:rPr>
                <a:t>14142135</a:t>
              </a:r>
            </a:p>
          </p:txBody>
        </p:sp>
      </p:grp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7267575" y="3155157"/>
            <a:ext cx="914400" cy="2278856"/>
            <a:chOff x="4578" y="1930"/>
            <a:chExt cx="576" cy="1914"/>
          </a:xfrm>
        </p:grpSpPr>
        <p:sp>
          <p:nvSpPr>
            <p:cNvPr id="109628" name="Rectangle 23"/>
            <p:cNvSpPr>
              <a:spLocks noChangeArrowheads="1"/>
            </p:cNvSpPr>
            <p:nvPr/>
          </p:nvSpPr>
          <p:spPr bwMode="auto">
            <a:xfrm>
              <a:off x="4578" y="1930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9629" name="Rectangle 26"/>
            <p:cNvSpPr>
              <a:spLocks noChangeArrowheads="1"/>
            </p:cNvSpPr>
            <p:nvPr/>
          </p:nvSpPr>
          <p:spPr bwMode="auto">
            <a:xfrm>
              <a:off x="4578" y="2498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9630" name="Rectangle 29"/>
            <p:cNvSpPr>
              <a:spLocks noChangeArrowheads="1"/>
            </p:cNvSpPr>
            <p:nvPr/>
          </p:nvSpPr>
          <p:spPr bwMode="auto">
            <a:xfrm>
              <a:off x="4578" y="3034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9631" name="Rectangle 32"/>
            <p:cNvSpPr>
              <a:spLocks noChangeArrowheads="1"/>
            </p:cNvSpPr>
            <p:nvPr/>
          </p:nvSpPr>
          <p:spPr bwMode="auto">
            <a:xfrm>
              <a:off x="4578" y="3602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7202494" y="3280173"/>
            <a:ext cx="869951" cy="2257426"/>
            <a:chOff x="4531" y="2038"/>
            <a:chExt cx="548" cy="1896"/>
          </a:xfrm>
        </p:grpSpPr>
        <p:sp>
          <p:nvSpPr>
            <p:cNvPr id="109624" name="Text Box 75"/>
            <p:cNvSpPr txBox="1">
              <a:spLocks noChangeArrowheads="1"/>
            </p:cNvSpPr>
            <p:nvPr/>
          </p:nvSpPr>
          <p:spPr bwMode="auto">
            <a:xfrm>
              <a:off x="4531" y="3701"/>
              <a:ext cx="504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6600"/>
                  </a:solidFill>
                  <a:sym typeface="Wingdings" pitchFamily="2" charset="2"/>
                </a:rPr>
                <a:t>81828172</a:t>
              </a:r>
            </a:p>
          </p:txBody>
        </p:sp>
        <p:sp>
          <p:nvSpPr>
            <p:cNvPr id="109625" name="Text Box 76"/>
            <p:cNvSpPr txBox="1">
              <a:spLocks noChangeArrowheads="1"/>
            </p:cNvSpPr>
            <p:nvPr/>
          </p:nvSpPr>
          <p:spPr bwMode="auto">
            <a:xfrm>
              <a:off x="4539" y="2600"/>
              <a:ext cx="540" cy="3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6600"/>
                  </a:solidFill>
                  <a:sym typeface="Wingdings" pitchFamily="2" charset="2"/>
                </a:rPr>
                <a:t>62951413</a:t>
              </a:r>
            </a:p>
            <a:p>
              <a:pPr eaLnBrk="0" hangingPunct="0"/>
              <a:endParaRPr lang="en-US" sz="1200">
                <a:solidFill>
                  <a:srgbClr val="006600"/>
                </a:solidFill>
                <a:sym typeface="Wingdings" pitchFamily="2" charset="2"/>
              </a:endParaRPr>
            </a:p>
          </p:txBody>
        </p:sp>
        <p:sp>
          <p:nvSpPr>
            <p:cNvPr id="109626" name="Text Box 77"/>
            <p:cNvSpPr txBox="1">
              <a:spLocks noChangeArrowheads="1"/>
            </p:cNvSpPr>
            <p:nvPr/>
          </p:nvSpPr>
          <p:spPr bwMode="auto">
            <a:xfrm>
              <a:off x="4539" y="3136"/>
              <a:ext cx="504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6600"/>
                  </a:solidFill>
                  <a:sym typeface="Wingdings" pitchFamily="2" charset="2"/>
                </a:rPr>
                <a:t>93308161</a:t>
              </a:r>
            </a:p>
          </p:txBody>
        </p:sp>
        <p:sp>
          <p:nvSpPr>
            <p:cNvPr id="109627" name="Text Box 78"/>
            <p:cNvSpPr txBox="1">
              <a:spLocks noChangeArrowheads="1"/>
            </p:cNvSpPr>
            <p:nvPr/>
          </p:nvSpPr>
          <p:spPr bwMode="auto">
            <a:xfrm>
              <a:off x="4533" y="2038"/>
              <a:ext cx="504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6600"/>
                  </a:solidFill>
                  <a:sym typeface="Wingdings" pitchFamily="2" charset="2"/>
                </a:rPr>
                <a:t>53124141</a:t>
              </a:r>
            </a:p>
          </p:txBody>
        </p:sp>
      </p:grpSp>
      <p:sp>
        <p:nvSpPr>
          <p:cNvPr id="109573" name="Line 24"/>
          <p:cNvSpPr>
            <a:spLocks noChangeShapeType="1"/>
          </p:cNvSpPr>
          <p:nvPr/>
        </p:nvSpPr>
        <p:spPr bwMode="auto">
          <a:xfrm>
            <a:off x="7267575" y="3164681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74" name="Line 25"/>
          <p:cNvSpPr>
            <a:spLocks noChangeShapeType="1"/>
          </p:cNvSpPr>
          <p:nvPr/>
        </p:nvSpPr>
        <p:spPr bwMode="auto">
          <a:xfrm flipV="1">
            <a:off x="7731125" y="3164681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75" name="Line 27"/>
          <p:cNvSpPr>
            <a:spLocks noChangeShapeType="1"/>
          </p:cNvSpPr>
          <p:nvPr/>
        </p:nvSpPr>
        <p:spPr bwMode="auto">
          <a:xfrm>
            <a:off x="7267575" y="3840956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76" name="Line 28"/>
          <p:cNvSpPr>
            <a:spLocks noChangeShapeType="1"/>
          </p:cNvSpPr>
          <p:nvPr/>
        </p:nvSpPr>
        <p:spPr bwMode="auto">
          <a:xfrm flipV="1">
            <a:off x="7731125" y="3840956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77" name="Line 30"/>
          <p:cNvSpPr>
            <a:spLocks noChangeShapeType="1"/>
          </p:cNvSpPr>
          <p:nvPr/>
        </p:nvSpPr>
        <p:spPr bwMode="auto">
          <a:xfrm>
            <a:off x="7267575" y="4479131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78" name="Line 31"/>
          <p:cNvSpPr>
            <a:spLocks noChangeShapeType="1"/>
          </p:cNvSpPr>
          <p:nvPr/>
        </p:nvSpPr>
        <p:spPr bwMode="auto">
          <a:xfrm flipV="1">
            <a:off x="7731125" y="4479131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79" name="Line 33"/>
          <p:cNvSpPr>
            <a:spLocks noChangeShapeType="1"/>
          </p:cNvSpPr>
          <p:nvPr/>
        </p:nvSpPr>
        <p:spPr bwMode="auto">
          <a:xfrm>
            <a:off x="7267575" y="515540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80" name="Line 34"/>
          <p:cNvSpPr>
            <a:spLocks noChangeShapeType="1"/>
          </p:cNvSpPr>
          <p:nvPr/>
        </p:nvSpPr>
        <p:spPr bwMode="auto">
          <a:xfrm flipV="1">
            <a:off x="7731125" y="515540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81" name="Line 45"/>
          <p:cNvSpPr>
            <a:spLocks noChangeShapeType="1"/>
          </p:cNvSpPr>
          <p:nvPr/>
        </p:nvSpPr>
        <p:spPr bwMode="auto">
          <a:xfrm>
            <a:off x="7273898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82" name="Line 46"/>
          <p:cNvSpPr>
            <a:spLocks noChangeShapeType="1"/>
          </p:cNvSpPr>
          <p:nvPr/>
        </p:nvSpPr>
        <p:spPr bwMode="auto">
          <a:xfrm>
            <a:off x="7273898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83" name="Line 47"/>
          <p:cNvSpPr>
            <a:spLocks noChangeShapeType="1"/>
          </p:cNvSpPr>
          <p:nvPr/>
        </p:nvSpPr>
        <p:spPr bwMode="auto">
          <a:xfrm>
            <a:off x="7273898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84" name="Line 48"/>
          <p:cNvSpPr>
            <a:spLocks noChangeShapeType="1"/>
          </p:cNvSpPr>
          <p:nvPr/>
        </p:nvSpPr>
        <p:spPr bwMode="auto">
          <a:xfrm>
            <a:off x="7273898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86" name="Line 56"/>
          <p:cNvSpPr>
            <a:spLocks noChangeShapeType="1"/>
          </p:cNvSpPr>
          <p:nvPr/>
        </p:nvSpPr>
        <p:spPr bwMode="auto">
          <a:xfrm flipV="1">
            <a:off x="7727949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88" name="Line 59"/>
          <p:cNvSpPr>
            <a:spLocks noChangeShapeType="1"/>
          </p:cNvSpPr>
          <p:nvPr/>
        </p:nvSpPr>
        <p:spPr bwMode="auto">
          <a:xfrm flipV="1">
            <a:off x="7727949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90" name="Line 62"/>
          <p:cNvSpPr>
            <a:spLocks noChangeShapeType="1"/>
          </p:cNvSpPr>
          <p:nvPr/>
        </p:nvSpPr>
        <p:spPr bwMode="auto">
          <a:xfrm flipV="1">
            <a:off x="7727949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92" name="Line 65"/>
          <p:cNvSpPr>
            <a:spLocks noChangeShapeType="1"/>
          </p:cNvSpPr>
          <p:nvPr/>
        </p:nvSpPr>
        <p:spPr bwMode="auto">
          <a:xfrm flipV="1">
            <a:off x="7727949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a Re-encryption</a:t>
            </a:r>
          </a:p>
        </p:txBody>
      </p:sp>
      <p:sp>
        <p:nvSpPr>
          <p:cNvPr id="109594" name="Rectangle 3"/>
          <p:cNvSpPr>
            <a:spLocks noChangeArrowheads="1"/>
          </p:cNvSpPr>
          <p:nvPr/>
        </p:nvSpPr>
        <p:spPr bwMode="auto">
          <a:xfrm>
            <a:off x="914400" y="315753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595" name="Line 4"/>
          <p:cNvSpPr>
            <a:spLocks noChangeShapeType="1"/>
          </p:cNvSpPr>
          <p:nvPr/>
        </p:nvSpPr>
        <p:spPr bwMode="auto">
          <a:xfrm>
            <a:off x="914401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96" name="Line 5"/>
          <p:cNvSpPr>
            <a:spLocks noChangeShapeType="1"/>
          </p:cNvSpPr>
          <p:nvPr/>
        </p:nvSpPr>
        <p:spPr bwMode="auto">
          <a:xfrm flipV="1">
            <a:off x="1377949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97" name="Rectangle 6"/>
          <p:cNvSpPr>
            <a:spLocks noChangeArrowheads="1"/>
          </p:cNvSpPr>
          <p:nvPr/>
        </p:nvSpPr>
        <p:spPr bwMode="auto">
          <a:xfrm>
            <a:off x="914400" y="3833813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598" name="Line 7"/>
          <p:cNvSpPr>
            <a:spLocks noChangeShapeType="1"/>
          </p:cNvSpPr>
          <p:nvPr/>
        </p:nvSpPr>
        <p:spPr bwMode="auto">
          <a:xfrm>
            <a:off x="914401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99" name="Line 8"/>
          <p:cNvSpPr>
            <a:spLocks noChangeShapeType="1"/>
          </p:cNvSpPr>
          <p:nvPr/>
        </p:nvSpPr>
        <p:spPr bwMode="auto">
          <a:xfrm flipV="1">
            <a:off x="1377949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00" name="Rectangle 9"/>
          <p:cNvSpPr>
            <a:spLocks noChangeArrowheads="1"/>
          </p:cNvSpPr>
          <p:nvPr/>
        </p:nvSpPr>
        <p:spPr bwMode="auto">
          <a:xfrm>
            <a:off x="914400" y="447198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601" name="Line 10"/>
          <p:cNvSpPr>
            <a:spLocks noChangeShapeType="1"/>
          </p:cNvSpPr>
          <p:nvPr/>
        </p:nvSpPr>
        <p:spPr bwMode="auto">
          <a:xfrm>
            <a:off x="914401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02" name="Line 11"/>
          <p:cNvSpPr>
            <a:spLocks noChangeShapeType="1"/>
          </p:cNvSpPr>
          <p:nvPr/>
        </p:nvSpPr>
        <p:spPr bwMode="auto">
          <a:xfrm flipV="1">
            <a:off x="1377949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03" name="Rectangle 12"/>
          <p:cNvSpPr>
            <a:spLocks noChangeArrowheads="1"/>
          </p:cNvSpPr>
          <p:nvPr/>
        </p:nvSpPr>
        <p:spPr bwMode="auto">
          <a:xfrm>
            <a:off x="914400" y="5148264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604" name="Line 13"/>
          <p:cNvSpPr>
            <a:spLocks noChangeShapeType="1"/>
          </p:cNvSpPr>
          <p:nvPr/>
        </p:nvSpPr>
        <p:spPr bwMode="auto">
          <a:xfrm>
            <a:off x="914401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05" name="Line 14"/>
          <p:cNvSpPr>
            <a:spLocks noChangeShapeType="1"/>
          </p:cNvSpPr>
          <p:nvPr/>
        </p:nvSpPr>
        <p:spPr bwMode="auto">
          <a:xfrm flipV="1">
            <a:off x="1377949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06" name="Line 15"/>
          <p:cNvSpPr>
            <a:spLocks noChangeShapeType="1"/>
          </p:cNvSpPr>
          <p:nvPr/>
        </p:nvSpPr>
        <p:spPr bwMode="auto">
          <a:xfrm>
            <a:off x="1828801" y="3306367"/>
            <a:ext cx="13922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07" name="Line 16"/>
          <p:cNvSpPr>
            <a:spLocks noChangeShapeType="1"/>
          </p:cNvSpPr>
          <p:nvPr/>
        </p:nvSpPr>
        <p:spPr bwMode="auto">
          <a:xfrm>
            <a:off x="1828801" y="3982641"/>
            <a:ext cx="13922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08" name="Line 17"/>
          <p:cNvSpPr>
            <a:spLocks noChangeShapeType="1"/>
          </p:cNvSpPr>
          <p:nvPr/>
        </p:nvSpPr>
        <p:spPr bwMode="auto">
          <a:xfrm>
            <a:off x="1828801" y="4620816"/>
            <a:ext cx="13922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09" name="Line 18"/>
          <p:cNvSpPr>
            <a:spLocks noChangeShapeType="1"/>
          </p:cNvSpPr>
          <p:nvPr/>
        </p:nvSpPr>
        <p:spPr bwMode="auto">
          <a:xfrm>
            <a:off x="1828801" y="5294711"/>
            <a:ext cx="1392239" cy="23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10" name="Line 19"/>
          <p:cNvSpPr>
            <a:spLocks noChangeShapeType="1"/>
          </p:cNvSpPr>
          <p:nvPr/>
        </p:nvSpPr>
        <p:spPr bwMode="auto">
          <a:xfrm>
            <a:off x="5962652" y="3306367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11" name="Line 20"/>
          <p:cNvSpPr>
            <a:spLocks noChangeShapeType="1"/>
          </p:cNvSpPr>
          <p:nvPr/>
        </p:nvSpPr>
        <p:spPr bwMode="auto">
          <a:xfrm>
            <a:off x="5962652" y="3982641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12" name="Line 21"/>
          <p:cNvSpPr>
            <a:spLocks noChangeShapeType="1"/>
          </p:cNvSpPr>
          <p:nvPr/>
        </p:nvSpPr>
        <p:spPr bwMode="auto">
          <a:xfrm>
            <a:off x="5962652" y="4620816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13" name="Line 22"/>
          <p:cNvSpPr>
            <a:spLocks noChangeShapeType="1"/>
          </p:cNvSpPr>
          <p:nvPr/>
        </p:nvSpPr>
        <p:spPr bwMode="auto">
          <a:xfrm>
            <a:off x="5962652" y="5297091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14" name="Rectangle 35"/>
          <p:cNvSpPr>
            <a:spLocks noChangeArrowheads="1"/>
          </p:cNvSpPr>
          <p:nvPr/>
        </p:nvSpPr>
        <p:spPr bwMode="auto">
          <a:xfrm>
            <a:off x="3221039" y="3093244"/>
            <a:ext cx="2743200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221039" y="3306367"/>
            <a:ext cx="2743200" cy="1990725"/>
            <a:chOff x="2029" y="2057"/>
            <a:chExt cx="1728" cy="1672"/>
          </a:xfrm>
        </p:grpSpPr>
        <p:sp>
          <p:nvSpPr>
            <p:cNvPr id="109620" name="Line 37"/>
            <p:cNvSpPr>
              <a:spLocks noChangeShapeType="1"/>
            </p:cNvSpPr>
            <p:nvPr/>
          </p:nvSpPr>
          <p:spPr bwMode="auto">
            <a:xfrm>
              <a:off x="2029" y="3161"/>
              <a:ext cx="172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9621" name="Line 38"/>
            <p:cNvSpPr>
              <a:spLocks noChangeShapeType="1"/>
            </p:cNvSpPr>
            <p:nvPr/>
          </p:nvSpPr>
          <p:spPr bwMode="auto">
            <a:xfrm>
              <a:off x="2029" y="2057"/>
              <a:ext cx="1728" cy="5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9622" name="Line 39"/>
            <p:cNvSpPr>
              <a:spLocks noChangeShapeType="1"/>
            </p:cNvSpPr>
            <p:nvPr/>
          </p:nvSpPr>
          <p:spPr bwMode="auto">
            <a:xfrm>
              <a:off x="2029" y="2625"/>
              <a:ext cx="1727" cy="110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9623" name="Line 40"/>
            <p:cNvSpPr>
              <a:spLocks noChangeShapeType="1"/>
            </p:cNvSpPr>
            <p:nvPr/>
          </p:nvSpPr>
          <p:spPr bwMode="auto">
            <a:xfrm flipV="1">
              <a:off x="2029" y="2057"/>
              <a:ext cx="1727" cy="167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280041" name="Text Box 41"/>
          <p:cNvSpPr txBox="1">
            <a:spLocks noChangeArrowheads="1"/>
          </p:cNvSpPr>
          <p:nvPr/>
        </p:nvSpPr>
        <p:spPr bwMode="auto">
          <a:xfrm>
            <a:off x="857251" y="3957638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6600"/>
                </a:solidFill>
                <a:sym typeface="Wingdings" pitchFamily="2" charset="2"/>
              </a:rPr>
              <a:t>27182818</a:t>
            </a:r>
          </a:p>
        </p:txBody>
      </p:sp>
      <p:sp>
        <p:nvSpPr>
          <p:cNvPr id="1280042" name="Text Box 42"/>
          <p:cNvSpPr txBox="1">
            <a:spLocks noChangeArrowheads="1"/>
          </p:cNvSpPr>
          <p:nvPr/>
        </p:nvSpPr>
        <p:spPr bwMode="auto">
          <a:xfrm>
            <a:off x="869951" y="3287317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6600"/>
                </a:solidFill>
                <a:sym typeface="Wingdings" pitchFamily="2" charset="2"/>
              </a:rPr>
              <a:t>31415926</a:t>
            </a:r>
          </a:p>
        </p:txBody>
      </p:sp>
      <p:sp>
        <p:nvSpPr>
          <p:cNvPr id="1280043" name="Text Box 43"/>
          <p:cNvSpPr txBox="1">
            <a:spLocks noChangeArrowheads="1"/>
          </p:cNvSpPr>
          <p:nvPr/>
        </p:nvSpPr>
        <p:spPr bwMode="auto">
          <a:xfrm>
            <a:off x="855665" y="4591051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6600"/>
                </a:solidFill>
                <a:sym typeface="Wingdings" pitchFamily="2" charset="2"/>
              </a:rPr>
              <a:t>16180339</a:t>
            </a:r>
          </a:p>
        </p:txBody>
      </p:sp>
      <p:sp>
        <p:nvSpPr>
          <p:cNvPr id="1280044" name="Text Box 44"/>
          <p:cNvSpPr txBox="1">
            <a:spLocks noChangeArrowheads="1"/>
          </p:cNvSpPr>
          <p:nvPr/>
        </p:nvSpPr>
        <p:spPr bwMode="auto">
          <a:xfrm>
            <a:off x="846139" y="5272087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6600"/>
                </a:solidFill>
                <a:sym typeface="Wingdings" pitchFamily="2" charset="2"/>
              </a:rPr>
              <a:t>14142135</a:t>
            </a:r>
          </a:p>
        </p:txBody>
      </p:sp>
    </p:spTree>
    <p:extLst>
      <p:ext uri="{BB962C8B-B14F-4D97-AF65-F5344CB8AC3E}">
        <p14:creationId xmlns:p14="http://schemas.microsoft.com/office/powerpoint/2010/main" val="247172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1" grpId="0"/>
      <p:bldP spid="1280042" grpId="0"/>
      <p:bldP spid="1280043" grpId="0"/>
      <p:bldP spid="1280044" grpId="0"/>
    </p:bld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2" y="1028700"/>
            <a:ext cx="8607425" cy="857251"/>
          </a:xfrm>
        </p:spPr>
        <p:txBody>
          <a:bodyPr/>
          <a:lstStyle/>
          <a:p>
            <a:r>
              <a:rPr lang="en-US" sz="4000"/>
              <a:t>A Simple Verifiable Re-encryption Mix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74800" y="3338513"/>
            <a:ext cx="914400" cy="2278856"/>
            <a:chOff x="992" y="1612"/>
            <a:chExt cx="576" cy="1914"/>
          </a:xfrm>
        </p:grpSpPr>
        <p:sp>
          <p:nvSpPr>
            <p:cNvPr id="110826" name="Rectangle 4"/>
            <p:cNvSpPr>
              <a:spLocks noChangeArrowheads="1"/>
            </p:cNvSpPr>
            <p:nvPr/>
          </p:nvSpPr>
          <p:spPr bwMode="auto">
            <a:xfrm>
              <a:off x="992" y="161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27" name="Line 5"/>
            <p:cNvSpPr>
              <a:spLocks noChangeShapeType="1"/>
            </p:cNvSpPr>
            <p:nvPr/>
          </p:nvSpPr>
          <p:spPr bwMode="auto">
            <a:xfrm>
              <a:off x="992" y="1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28" name="Line 6"/>
            <p:cNvSpPr>
              <a:spLocks noChangeShapeType="1"/>
            </p:cNvSpPr>
            <p:nvPr/>
          </p:nvSpPr>
          <p:spPr bwMode="auto">
            <a:xfrm flipV="1">
              <a:off x="1284" y="1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29" name="Rectangle 7"/>
            <p:cNvSpPr>
              <a:spLocks noChangeArrowheads="1"/>
            </p:cNvSpPr>
            <p:nvPr/>
          </p:nvSpPr>
          <p:spPr bwMode="auto">
            <a:xfrm>
              <a:off x="992" y="218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30" name="Line 8"/>
            <p:cNvSpPr>
              <a:spLocks noChangeShapeType="1"/>
            </p:cNvSpPr>
            <p:nvPr/>
          </p:nvSpPr>
          <p:spPr bwMode="auto">
            <a:xfrm>
              <a:off x="992" y="218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31" name="Line 9"/>
            <p:cNvSpPr>
              <a:spLocks noChangeShapeType="1"/>
            </p:cNvSpPr>
            <p:nvPr/>
          </p:nvSpPr>
          <p:spPr bwMode="auto">
            <a:xfrm flipV="1">
              <a:off x="1284" y="218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32" name="Rectangle 10"/>
            <p:cNvSpPr>
              <a:spLocks noChangeArrowheads="1"/>
            </p:cNvSpPr>
            <p:nvPr/>
          </p:nvSpPr>
          <p:spPr bwMode="auto">
            <a:xfrm>
              <a:off x="992" y="2716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33" name="Line 11"/>
            <p:cNvSpPr>
              <a:spLocks noChangeShapeType="1"/>
            </p:cNvSpPr>
            <p:nvPr/>
          </p:nvSpPr>
          <p:spPr bwMode="auto">
            <a:xfrm>
              <a:off x="992" y="2724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34" name="Line 12"/>
            <p:cNvSpPr>
              <a:spLocks noChangeShapeType="1"/>
            </p:cNvSpPr>
            <p:nvPr/>
          </p:nvSpPr>
          <p:spPr bwMode="auto">
            <a:xfrm flipV="1">
              <a:off x="1284" y="2724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35" name="Rectangle 13"/>
            <p:cNvSpPr>
              <a:spLocks noChangeArrowheads="1"/>
            </p:cNvSpPr>
            <p:nvPr/>
          </p:nvSpPr>
          <p:spPr bwMode="auto">
            <a:xfrm>
              <a:off x="992" y="328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36" name="Line 14"/>
            <p:cNvSpPr>
              <a:spLocks noChangeShapeType="1"/>
            </p:cNvSpPr>
            <p:nvPr/>
          </p:nvSpPr>
          <p:spPr bwMode="auto">
            <a:xfrm>
              <a:off x="992" y="329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37" name="Line 15"/>
            <p:cNvSpPr>
              <a:spLocks noChangeShapeType="1"/>
            </p:cNvSpPr>
            <p:nvPr/>
          </p:nvSpPr>
          <p:spPr bwMode="auto">
            <a:xfrm flipV="1">
              <a:off x="1284" y="329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264275" y="3336132"/>
            <a:ext cx="914400" cy="2278856"/>
            <a:chOff x="3594" y="1930"/>
            <a:chExt cx="576" cy="1914"/>
          </a:xfrm>
        </p:grpSpPr>
        <p:sp>
          <p:nvSpPr>
            <p:cNvPr id="110814" name="Rectangle 17"/>
            <p:cNvSpPr>
              <a:spLocks noChangeArrowheads="1"/>
            </p:cNvSpPr>
            <p:nvPr/>
          </p:nvSpPr>
          <p:spPr bwMode="auto">
            <a:xfrm>
              <a:off x="3594" y="1930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15" name="Line 18"/>
            <p:cNvSpPr>
              <a:spLocks noChangeShapeType="1"/>
            </p:cNvSpPr>
            <p:nvPr/>
          </p:nvSpPr>
          <p:spPr bwMode="auto">
            <a:xfrm>
              <a:off x="3594" y="193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16" name="Line 19"/>
            <p:cNvSpPr>
              <a:spLocks noChangeShapeType="1"/>
            </p:cNvSpPr>
            <p:nvPr/>
          </p:nvSpPr>
          <p:spPr bwMode="auto">
            <a:xfrm flipV="1">
              <a:off x="3886" y="193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17" name="Rectangle 20"/>
            <p:cNvSpPr>
              <a:spLocks noChangeArrowheads="1"/>
            </p:cNvSpPr>
            <p:nvPr/>
          </p:nvSpPr>
          <p:spPr bwMode="auto">
            <a:xfrm>
              <a:off x="3594" y="2498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18" name="Line 21"/>
            <p:cNvSpPr>
              <a:spLocks noChangeShapeType="1"/>
            </p:cNvSpPr>
            <p:nvPr/>
          </p:nvSpPr>
          <p:spPr bwMode="auto">
            <a:xfrm>
              <a:off x="3594" y="250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19" name="Line 22"/>
            <p:cNvSpPr>
              <a:spLocks noChangeShapeType="1"/>
            </p:cNvSpPr>
            <p:nvPr/>
          </p:nvSpPr>
          <p:spPr bwMode="auto">
            <a:xfrm flipV="1">
              <a:off x="3886" y="250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20" name="Rectangle 23"/>
            <p:cNvSpPr>
              <a:spLocks noChangeArrowheads="1"/>
            </p:cNvSpPr>
            <p:nvPr/>
          </p:nvSpPr>
          <p:spPr bwMode="auto">
            <a:xfrm>
              <a:off x="3594" y="3034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21" name="Line 24"/>
            <p:cNvSpPr>
              <a:spLocks noChangeShapeType="1"/>
            </p:cNvSpPr>
            <p:nvPr/>
          </p:nvSpPr>
          <p:spPr bwMode="auto">
            <a:xfrm>
              <a:off x="3594" y="304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22" name="Line 25"/>
            <p:cNvSpPr>
              <a:spLocks noChangeShapeType="1"/>
            </p:cNvSpPr>
            <p:nvPr/>
          </p:nvSpPr>
          <p:spPr bwMode="auto">
            <a:xfrm flipV="1">
              <a:off x="3886" y="304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23" name="Rectangle 26"/>
            <p:cNvSpPr>
              <a:spLocks noChangeArrowheads="1"/>
            </p:cNvSpPr>
            <p:nvPr/>
          </p:nvSpPr>
          <p:spPr bwMode="auto">
            <a:xfrm>
              <a:off x="3594" y="3602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24" name="Line 27"/>
            <p:cNvSpPr>
              <a:spLocks noChangeShapeType="1"/>
            </p:cNvSpPr>
            <p:nvPr/>
          </p:nvSpPr>
          <p:spPr bwMode="auto">
            <a:xfrm>
              <a:off x="3594" y="361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25" name="Line 28"/>
            <p:cNvSpPr>
              <a:spLocks noChangeShapeType="1"/>
            </p:cNvSpPr>
            <p:nvPr/>
          </p:nvSpPr>
          <p:spPr bwMode="auto">
            <a:xfrm flipV="1">
              <a:off x="3886" y="361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832101" y="2224090"/>
            <a:ext cx="463551" cy="1137047"/>
            <a:chOff x="4480" y="1940"/>
            <a:chExt cx="576" cy="1914"/>
          </a:xfrm>
        </p:grpSpPr>
        <p:sp>
          <p:nvSpPr>
            <p:cNvPr id="110802" name="Rectangle 30"/>
            <p:cNvSpPr>
              <a:spLocks noChangeArrowheads="1"/>
            </p:cNvSpPr>
            <p:nvPr/>
          </p:nvSpPr>
          <p:spPr bwMode="auto">
            <a:xfrm>
              <a:off x="4480" y="1940"/>
              <a:ext cx="576" cy="242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03" name="Line 31"/>
            <p:cNvSpPr>
              <a:spLocks noChangeShapeType="1"/>
            </p:cNvSpPr>
            <p:nvPr/>
          </p:nvSpPr>
          <p:spPr bwMode="auto">
            <a:xfrm>
              <a:off x="4480" y="194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04" name="Line 32"/>
            <p:cNvSpPr>
              <a:spLocks noChangeShapeType="1"/>
            </p:cNvSpPr>
            <p:nvPr/>
          </p:nvSpPr>
          <p:spPr bwMode="auto">
            <a:xfrm flipV="1">
              <a:off x="4772" y="194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05" name="Rectangle 33"/>
            <p:cNvSpPr>
              <a:spLocks noChangeArrowheads="1"/>
            </p:cNvSpPr>
            <p:nvPr/>
          </p:nvSpPr>
          <p:spPr bwMode="auto">
            <a:xfrm>
              <a:off x="4480" y="2508"/>
              <a:ext cx="576" cy="242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06" name="Line 34"/>
            <p:cNvSpPr>
              <a:spLocks noChangeShapeType="1"/>
            </p:cNvSpPr>
            <p:nvPr/>
          </p:nvSpPr>
          <p:spPr bwMode="auto">
            <a:xfrm>
              <a:off x="4480" y="251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07" name="Line 35"/>
            <p:cNvSpPr>
              <a:spLocks noChangeShapeType="1"/>
            </p:cNvSpPr>
            <p:nvPr/>
          </p:nvSpPr>
          <p:spPr bwMode="auto">
            <a:xfrm flipV="1">
              <a:off x="4772" y="251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08" name="Rectangle 36"/>
            <p:cNvSpPr>
              <a:spLocks noChangeArrowheads="1"/>
            </p:cNvSpPr>
            <p:nvPr/>
          </p:nvSpPr>
          <p:spPr bwMode="auto">
            <a:xfrm>
              <a:off x="4480" y="3044"/>
              <a:ext cx="576" cy="242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09" name="Line 37"/>
            <p:cNvSpPr>
              <a:spLocks noChangeShapeType="1"/>
            </p:cNvSpPr>
            <p:nvPr/>
          </p:nvSpPr>
          <p:spPr bwMode="auto">
            <a:xfrm>
              <a:off x="4480" y="305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10" name="Line 38"/>
            <p:cNvSpPr>
              <a:spLocks noChangeShapeType="1"/>
            </p:cNvSpPr>
            <p:nvPr/>
          </p:nvSpPr>
          <p:spPr bwMode="auto">
            <a:xfrm flipV="1">
              <a:off x="4772" y="305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11" name="Rectangle 39"/>
            <p:cNvSpPr>
              <a:spLocks noChangeArrowheads="1"/>
            </p:cNvSpPr>
            <p:nvPr/>
          </p:nvSpPr>
          <p:spPr bwMode="auto">
            <a:xfrm>
              <a:off x="4480" y="3612"/>
              <a:ext cx="576" cy="242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12" name="Line 40"/>
            <p:cNvSpPr>
              <a:spLocks noChangeShapeType="1"/>
            </p:cNvSpPr>
            <p:nvPr/>
          </p:nvSpPr>
          <p:spPr bwMode="auto">
            <a:xfrm>
              <a:off x="4480" y="3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13" name="Line 41"/>
            <p:cNvSpPr>
              <a:spLocks noChangeShapeType="1"/>
            </p:cNvSpPr>
            <p:nvPr/>
          </p:nvSpPr>
          <p:spPr bwMode="auto">
            <a:xfrm flipV="1">
              <a:off x="4772" y="3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530601" y="2414590"/>
            <a:ext cx="463551" cy="1137047"/>
            <a:chOff x="1856" y="1124"/>
            <a:chExt cx="292" cy="955"/>
          </a:xfrm>
        </p:grpSpPr>
        <p:sp>
          <p:nvSpPr>
            <p:cNvPr id="110790" name="Rectangle 43"/>
            <p:cNvSpPr>
              <a:spLocks noChangeArrowheads="1"/>
            </p:cNvSpPr>
            <p:nvPr/>
          </p:nvSpPr>
          <p:spPr bwMode="auto">
            <a:xfrm>
              <a:off x="1856" y="1124"/>
              <a:ext cx="292" cy="121"/>
            </a:xfrm>
            <a:prstGeom prst="rect">
              <a:avLst/>
            </a:prstGeom>
            <a:solidFill>
              <a:srgbClr val="66FF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91" name="Line 44"/>
            <p:cNvSpPr>
              <a:spLocks noChangeShapeType="1"/>
            </p:cNvSpPr>
            <p:nvPr/>
          </p:nvSpPr>
          <p:spPr bwMode="auto">
            <a:xfrm>
              <a:off x="1856" y="1128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92" name="Line 45"/>
            <p:cNvSpPr>
              <a:spLocks noChangeShapeType="1"/>
            </p:cNvSpPr>
            <p:nvPr/>
          </p:nvSpPr>
          <p:spPr bwMode="auto">
            <a:xfrm flipV="1">
              <a:off x="2004" y="1128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93" name="Rectangle 46"/>
            <p:cNvSpPr>
              <a:spLocks noChangeArrowheads="1"/>
            </p:cNvSpPr>
            <p:nvPr/>
          </p:nvSpPr>
          <p:spPr bwMode="auto">
            <a:xfrm>
              <a:off x="1856" y="1407"/>
              <a:ext cx="292" cy="121"/>
            </a:xfrm>
            <a:prstGeom prst="rect">
              <a:avLst/>
            </a:prstGeom>
            <a:solidFill>
              <a:srgbClr val="66FF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94" name="Line 47"/>
            <p:cNvSpPr>
              <a:spLocks noChangeShapeType="1"/>
            </p:cNvSpPr>
            <p:nvPr/>
          </p:nvSpPr>
          <p:spPr bwMode="auto">
            <a:xfrm>
              <a:off x="1856" y="1411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95" name="Line 48"/>
            <p:cNvSpPr>
              <a:spLocks noChangeShapeType="1"/>
            </p:cNvSpPr>
            <p:nvPr/>
          </p:nvSpPr>
          <p:spPr bwMode="auto">
            <a:xfrm flipV="1">
              <a:off x="2004" y="1411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96" name="Rectangle 49"/>
            <p:cNvSpPr>
              <a:spLocks noChangeArrowheads="1"/>
            </p:cNvSpPr>
            <p:nvPr/>
          </p:nvSpPr>
          <p:spPr bwMode="auto">
            <a:xfrm>
              <a:off x="1856" y="1675"/>
              <a:ext cx="292" cy="121"/>
            </a:xfrm>
            <a:prstGeom prst="rect">
              <a:avLst/>
            </a:prstGeom>
            <a:solidFill>
              <a:srgbClr val="66FF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97" name="Line 50"/>
            <p:cNvSpPr>
              <a:spLocks noChangeShapeType="1"/>
            </p:cNvSpPr>
            <p:nvPr/>
          </p:nvSpPr>
          <p:spPr bwMode="auto">
            <a:xfrm>
              <a:off x="1856" y="1679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98" name="Line 51"/>
            <p:cNvSpPr>
              <a:spLocks noChangeShapeType="1"/>
            </p:cNvSpPr>
            <p:nvPr/>
          </p:nvSpPr>
          <p:spPr bwMode="auto">
            <a:xfrm flipV="1">
              <a:off x="2004" y="1679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99" name="Rectangle 52"/>
            <p:cNvSpPr>
              <a:spLocks noChangeArrowheads="1"/>
            </p:cNvSpPr>
            <p:nvPr/>
          </p:nvSpPr>
          <p:spPr bwMode="auto">
            <a:xfrm>
              <a:off x="1856" y="1958"/>
              <a:ext cx="292" cy="121"/>
            </a:xfrm>
            <a:prstGeom prst="rect">
              <a:avLst/>
            </a:prstGeom>
            <a:solidFill>
              <a:srgbClr val="66FF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00" name="Line 53"/>
            <p:cNvSpPr>
              <a:spLocks noChangeShapeType="1"/>
            </p:cNvSpPr>
            <p:nvPr/>
          </p:nvSpPr>
          <p:spPr bwMode="auto">
            <a:xfrm>
              <a:off x="1856" y="1962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01" name="Line 54"/>
            <p:cNvSpPr>
              <a:spLocks noChangeShapeType="1"/>
            </p:cNvSpPr>
            <p:nvPr/>
          </p:nvSpPr>
          <p:spPr bwMode="auto">
            <a:xfrm flipV="1">
              <a:off x="2004" y="1962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4191001" y="2624139"/>
            <a:ext cx="463551" cy="1137047"/>
            <a:chOff x="4480" y="1940"/>
            <a:chExt cx="576" cy="1914"/>
          </a:xfrm>
        </p:grpSpPr>
        <p:sp>
          <p:nvSpPr>
            <p:cNvPr id="110778" name="Rectangle 56"/>
            <p:cNvSpPr>
              <a:spLocks noChangeArrowheads="1"/>
            </p:cNvSpPr>
            <p:nvPr/>
          </p:nvSpPr>
          <p:spPr bwMode="auto">
            <a:xfrm>
              <a:off x="4480" y="1940"/>
              <a:ext cx="576" cy="242"/>
            </a:xfrm>
            <a:prstGeom prst="rect">
              <a:avLst/>
            </a:prstGeom>
            <a:solidFill>
              <a:srgbClr val="FF99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79" name="Line 57"/>
            <p:cNvSpPr>
              <a:spLocks noChangeShapeType="1"/>
            </p:cNvSpPr>
            <p:nvPr/>
          </p:nvSpPr>
          <p:spPr bwMode="auto">
            <a:xfrm>
              <a:off x="4480" y="194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80" name="Line 58"/>
            <p:cNvSpPr>
              <a:spLocks noChangeShapeType="1"/>
            </p:cNvSpPr>
            <p:nvPr/>
          </p:nvSpPr>
          <p:spPr bwMode="auto">
            <a:xfrm flipV="1">
              <a:off x="4772" y="194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81" name="Rectangle 59"/>
            <p:cNvSpPr>
              <a:spLocks noChangeArrowheads="1"/>
            </p:cNvSpPr>
            <p:nvPr/>
          </p:nvSpPr>
          <p:spPr bwMode="auto">
            <a:xfrm>
              <a:off x="4480" y="2508"/>
              <a:ext cx="576" cy="242"/>
            </a:xfrm>
            <a:prstGeom prst="rect">
              <a:avLst/>
            </a:prstGeom>
            <a:solidFill>
              <a:srgbClr val="FF99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82" name="Line 60"/>
            <p:cNvSpPr>
              <a:spLocks noChangeShapeType="1"/>
            </p:cNvSpPr>
            <p:nvPr/>
          </p:nvSpPr>
          <p:spPr bwMode="auto">
            <a:xfrm>
              <a:off x="4480" y="251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83" name="Line 61"/>
            <p:cNvSpPr>
              <a:spLocks noChangeShapeType="1"/>
            </p:cNvSpPr>
            <p:nvPr/>
          </p:nvSpPr>
          <p:spPr bwMode="auto">
            <a:xfrm flipV="1">
              <a:off x="4772" y="251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84" name="Rectangle 62"/>
            <p:cNvSpPr>
              <a:spLocks noChangeArrowheads="1"/>
            </p:cNvSpPr>
            <p:nvPr/>
          </p:nvSpPr>
          <p:spPr bwMode="auto">
            <a:xfrm>
              <a:off x="4480" y="3044"/>
              <a:ext cx="576" cy="242"/>
            </a:xfrm>
            <a:prstGeom prst="rect">
              <a:avLst/>
            </a:prstGeom>
            <a:solidFill>
              <a:srgbClr val="FF99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85" name="Line 63"/>
            <p:cNvSpPr>
              <a:spLocks noChangeShapeType="1"/>
            </p:cNvSpPr>
            <p:nvPr/>
          </p:nvSpPr>
          <p:spPr bwMode="auto">
            <a:xfrm>
              <a:off x="4480" y="305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86" name="Line 64"/>
            <p:cNvSpPr>
              <a:spLocks noChangeShapeType="1"/>
            </p:cNvSpPr>
            <p:nvPr/>
          </p:nvSpPr>
          <p:spPr bwMode="auto">
            <a:xfrm flipV="1">
              <a:off x="4772" y="305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87" name="Rectangle 65"/>
            <p:cNvSpPr>
              <a:spLocks noChangeArrowheads="1"/>
            </p:cNvSpPr>
            <p:nvPr/>
          </p:nvSpPr>
          <p:spPr bwMode="auto">
            <a:xfrm>
              <a:off x="4480" y="3612"/>
              <a:ext cx="576" cy="242"/>
            </a:xfrm>
            <a:prstGeom prst="rect">
              <a:avLst/>
            </a:prstGeom>
            <a:solidFill>
              <a:srgbClr val="FF99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88" name="Line 66"/>
            <p:cNvSpPr>
              <a:spLocks noChangeShapeType="1"/>
            </p:cNvSpPr>
            <p:nvPr/>
          </p:nvSpPr>
          <p:spPr bwMode="auto">
            <a:xfrm>
              <a:off x="4480" y="3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89" name="Line 67"/>
            <p:cNvSpPr>
              <a:spLocks noChangeShapeType="1"/>
            </p:cNvSpPr>
            <p:nvPr/>
          </p:nvSpPr>
          <p:spPr bwMode="auto">
            <a:xfrm flipV="1">
              <a:off x="4772" y="3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4889501" y="2814639"/>
            <a:ext cx="463551" cy="1137047"/>
            <a:chOff x="1856" y="1124"/>
            <a:chExt cx="292" cy="955"/>
          </a:xfrm>
        </p:grpSpPr>
        <p:sp>
          <p:nvSpPr>
            <p:cNvPr id="110766" name="Rectangle 69"/>
            <p:cNvSpPr>
              <a:spLocks noChangeArrowheads="1"/>
            </p:cNvSpPr>
            <p:nvPr/>
          </p:nvSpPr>
          <p:spPr bwMode="auto">
            <a:xfrm>
              <a:off x="1856" y="1124"/>
              <a:ext cx="292" cy="121"/>
            </a:xfrm>
            <a:prstGeom prst="rect">
              <a:avLst/>
            </a:prstGeom>
            <a:solidFill>
              <a:srgbClr val="996633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67" name="Line 70"/>
            <p:cNvSpPr>
              <a:spLocks noChangeShapeType="1"/>
            </p:cNvSpPr>
            <p:nvPr/>
          </p:nvSpPr>
          <p:spPr bwMode="auto">
            <a:xfrm>
              <a:off x="1856" y="1128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68" name="Line 71"/>
            <p:cNvSpPr>
              <a:spLocks noChangeShapeType="1"/>
            </p:cNvSpPr>
            <p:nvPr/>
          </p:nvSpPr>
          <p:spPr bwMode="auto">
            <a:xfrm flipV="1">
              <a:off x="2004" y="1128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69" name="Rectangle 72"/>
            <p:cNvSpPr>
              <a:spLocks noChangeArrowheads="1"/>
            </p:cNvSpPr>
            <p:nvPr/>
          </p:nvSpPr>
          <p:spPr bwMode="auto">
            <a:xfrm>
              <a:off x="1856" y="1407"/>
              <a:ext cx="292" cy="121"/>
            </a:xfrm>
            <a:prstGeom prst="rect">
              <a:avLst/>
            </a:prstGeom>
            <a:solidFill>
              <a:srgbClr val="996633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70" name="Line 73"/>
            <p:cNvSpPr>
              <a:spLocks noChangeShapeType="1"/>
            </p:cNvSpPr>
            <p:nvPr/>
          </p:nvSpPr>
          <p:spPr bwMode="auto">
            <a:xfrm>
              <a:off x="1856" y="1411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71" name="Line 74"/>
            <p:cNvSpPr>
              <a:spLocks noChangeShapeType="1"/>
            </p:cNvSpPr>
            <p:nvPr/>
          </p:nvSpPr>
          <p:spPr bwMode="auto">
            <a:xfrm flipV="1">
              <a:off x="2004" y="1411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72" name="Rectangle 75"/>
            <p:cNvSpPr>
              <a:spLocks noChangeArrowheads="1"/>
            </p:cNvSpPr>
            <p:nvPr/>
          </p:nvSpPr>
          <p:spPr bwMode="auto">
            <a:xfrm>
              <a:off x="1856" y="1675"/>
              <a:ext cx="292" cy="121"/>
            </a:xfrm>
            <a:prstGeom prst="rect">
              <a:avLst/>
            </a:prstGeom>
            <a:solidFill>
              <a:srgbClr val="996633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73" name="Line 76"/>
            <p:cNvSpPr>
              <a:spLocks noChangeShapeType="1"/>
            </p:cNvSpPr>
            <p:nvPr/>
          </p:nvSpPr>
          <p:spPr bwMode="auto">
            <a:xfrm>
              <a:off x="1856" y="1679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74" name="Line 77"/>
            <p:cNvSpPr>
              <a:spLocks noChangeShapeType="1"/>
            </p:cNvSpPr>
            <p:nvPr/>
          </p:nvSpPr>
          <p:spPr bwMode="auto">
            <a:xfrm flipV="1">
              <a:off x="2004" y="1679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75" name="Rectangle 78"/>
            <p:cNvSpPr>
              <a:spLocks noChangeArrowheads="1"/>
            </p:cNvSpPr>
            <p:nvPr/>
          </p:nvSpPr>
          <p:spPr bwMode="auto">
            <a:xfrm>
              <a:off x="1856" y="1958"/>
              <a:ext cx="292" cy="121"/>
            </a:xfrm>
            <a:prstGeom prst="rect">
              <a:avLst/>
            </a:prstGeom>
            <a:solidFill>
              <a:srgbClr val="996633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76" name="Line 79"/>
            <p:cNvSpPr>
              <a:spLocks noChangeShapeType="1"/>
            </p:cNvSpPr>
            <p:nvPr/>
          </p:nvSpPr>
          <p:spPr bwMode="auto">
            <a:xfrm>
              <a:off x="1856" y="1962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77" name="Line 80"/>
            <p:cNvSpPr>
              <a:spLocks noChangeShapeType="1"/>
            </p:cNvSpPr>
            <p:nvPr/>
          </p:nvSpPr>
          <p:spPr bwMode="auto">
            <a:xfrm flipV="1">
              <a:off x="2004" y="1962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3111501" y="3890965"/>
            <a:ext cx="463551" cy="1137047"/>
            <a:chOff x="4480" y="1940"/>
            <a:chExt cx="576" cy="1914"/>
          </a:xfrm>
        </p:grpSpPr>
        <p:sp>
          <p:nvSpPr>
            <p:cNvPr id="110754" name="Rectangle 82"/>
            <p:cNvSpPr>
              <a:spLocks noChangeArrowheads="1"/>
            </p:cNvSpPr>
            <p:nvPr/>
          </p:nvSpPr>
          <p:spPr bwMode="auto">
            <a:xfrm>
              <a:off x="4480" y="1940"/>
              <a:ext cx="576" cy="242"/>
            </a:xfrm>
            <a:prstGeom prst="rect">
              <a:avLst/>
            </a:prstGeom>
            <a:solidFill>
              <a:srgbClr val="80008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55" name="Line 83"/>
            <p:cNvSpPr>
              <a:spLocks noChangeShapeType="1"/>
            </p:cNvSpPr>
            <p:nvPr/>
          </p:nvSpPr>
          <p:spPr bwMode="auto">
            <a:xfrm>
              <a:off x="4480" y="194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56" name="Line 84"/>
            <p:cNvSpPr>
              <a:spLocks noChangeShapeType="1"/>
            </p:cNvSpPr>
            <p:nvPr/>
          </p:nvSpPr>
          <p:spPr bwMode="auto">
            <a:xfrm flipV="1">
              <a:off x="4772" y="194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57" name="Rectangle 85"/>
            <p:cNvSpPr>
              <a:spLocks noChangeArrowheads="1"/>
            </p:cNvSpPr>
            <p:nvPr/>
          </p:nvSpPr>
          <p:spPr bwMode="auto">
            <a:xfrm>
              <a:off x="4480" y="2508"/>
              <a:ext cx="576" cy="242"/>
            </a:xfrm>
            <a:prstGeom prst="rect">
              <a:avLst/>
            </a:prstGeom>
            <a:solidFill>
              <a:srgbClr val="80008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58" name="Line 86"/>
            <p:cNvSpPr>
              <a:spLocks noChangeShapeType="1"/>
            </p:cNvSpPr>
            <p:nvPr/>
          </p:nvSpPr>
          <p:spPr bwMode="auto">
            <a:xfrm>
              <a:off x="4480" y="251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59" name="Line 87"/>
            <p:cNvSpPr>
              <a:spLocks noChangeShapeType="1"/>
            </p:cNvSpPr>
            <p:nvPr/>
          </p:nvSpPr>
          <p:spPr bwMode="auto">
            <a:xfrm flipV="1">
              <a:off x="4772" y="251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60" name="Rectangle 88"/>
            <p:cNvSpPr>
              <a:spLocks noChangeArrowheads="1"/>
            </p:cNvSpPr>
            <p:nvPr/>
          </p:nvSpPr>
          <p:spPr bwMode="auto">
            <a:xfrm>
              <a:off x="4480" y="3044"/>
              <a:ext cx="576" cy="242"/>
            </a:xfrm>
            <a:prstGeom prst="rect">
              <a:avLst/>
            </a:prstGeom>
            <a:solidFill>
              <a:srgbClr val="80008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61" name="Line 89"/>
            <p:cNvSpPr>
              <a:spLocks noChangeShapeType="1"/>
            </p:cNvSpPr>
            <p:nvPr/>
          </p:nvSpPr>
          <p:spPr bwMode="auto">
            <a:xfrm>
              <a:off x="4480" y="305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62" name="Line 90"/>
            <p:cNvSpPr>
              <a:spLocks noChangeShapeType="1"/>
            </p:cNvSpPr>
            <p:nvPr/>
          </p:nvSpPr>
          <p:spPr bwMode="auto">
            <a:xfrm flipV="1">
              <a:off x="4772" y="305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63" name="Rectangle 91"/>
            <p:cNvSpPr>
              <a:spLocks noChangeArrowheads="1"/>
            </p:cNvSpPr>
            <p:nvPr/>
          </p:nvSpPr>
          <p:spPr bwMode="auto">
            <a:xfrm>
              <a:off x="4480" y="3612"/>
              <a:ext cx="576" cy="242"/>
            </a:xfrm>
            <a:prstGeom prst="rect">
              <a:avLst/>
            </a:prstGeom>
            <a:solidFill>
              <a:srgbClr val="80008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64" name="Line 92"/>
            <p:cNvSpPr>
              <a:spLocks noChangeShapeType="1"/>
            </p:cNvSpPr>
            <p:nvPr/>
          </p:nvSpPr>
          <p:spPr bwMode="auto">
            <a:xfrm>
              <a:off x="4480" y="3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65" name="Line 93"/>
            <p:cNvSpPr>
              <a:spLocks noChangeShapeType="1"/>
            </p:cNvSpPr>
            <p:nvPr/>
          </p:nvSpPr>
          <p:spPr bwMode="auto">
            <a:xfrm flipV="1">
              <a:off x="4772" y="3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3810001" y="4081465"/>
            <a:ext cx="463551" cy="1137047"/>
            <a:chOff x="1856" y="1124"/>
            <a:chExt cx="292" cy="955"/>
          </a:xfrm>
        </p:grpSpPr>
        <p:sp>
          <p:nvSpPr>
            <p:cNvPr id="110742" name="Rectangle 95"/>
            <p:cNvSpPr>
              <a:spLocks noChangeArrowheads="1"/>
            </p:cNvSpPr>
            <p:nvPr/>
          </p:nvSpPr>
          <p:spPr bwMode="auto">
            <a:xfrm>
              <a:off x="1856" y="1124"/>
              <a:ext cx="292" cy="121"/>
            </a:xfrm>
            <a:prstGeom prst="rect">
              <a:avLst/>
            </a:prstGeom>
            <a:solidFill>
              <a:srgbClr val="99FF66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43" name="Line 96"/>
            <p:cNvSpPr>
              <a:spLocks noChangeShapeType="1"/>
            </p:cNvSpPr>
            <p:nvPr/>
          </p:nvSpPr>
          <p:spPr bwMode="auto">
            <a:xfrm>
              <a:off x="1856" y="1128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44" name="Line 97"/>
            <p:cNvSpPr>
              <a:spLocks noChangeShapeType="1"/>
            </p:cNvSpPr>
            <p:nvPr/>
          </p:nvSpPr>
          <p:spPr bwMode="auto">
            <a:xfrm flipV="1">
              <a:off x="2004" y="1128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45" name="Rectangle 98"/>
            <p:cNvSpPr>
              <a:spLocks noChangeArrowheads="1"/>
            </p:cNvSpPr>
            <p:nvPr/>
          </p:nvSpPr>
          <p:spPr bwMode="auto">
            <a:xfrm>
              <a:off x="1856" y="1407"/>
              <a:ext cx="292" cy="121"/>
            </a:xfrm>
            <a:prstGeom prst="rect">
              <a:avLst/>
            </a:prstGeom>
            <a:solidFill>
              <a:srgbClr val="99FF66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46" name="Line 99"/>
            <p:cNvSpPr>
              <a:spLocks noChangeShapeType="1"/>
            </p:cNvSpPr>
            <p:nvPr/>
          </p:nvSpPr>
          <p:spPr bwMode="auto">
            <a:xfrm>
              <a:off x="1856" y="1411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47" name="Line 100"/>
            <p:cNvSpPr>
              <a:spLocks noChangeShapeType="1"/>
            </p:cNvSpPr>
            <p:nvPr/>
          </p:nvSpPr>
          <p:spPr bwMode="auto">
            <a:xfrm flipV="1">
              <a:off x="2004" y="1411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48" name="Rectangle 101"/>
            <p:cNvSpPr>
              <a:spLocks noChangeArrowheads="1"/>
            </p:cNvSpPr>
            <p:nvPr/>
          </p:nvSpPr>
          <p:spPr bwMode="auto">
            <a:xfrm>
              <a:off x="1856" y="1675"/>
              <a:ext cx="292" cy="121"/>
            </a:xfrm>
            <a:prstGeom prst="rect">
              <a:avLst/>
            </a:prstGeom>
            <a:solidFill>
              <a:srgbClr val="99FF66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49" name="Line 102"/>
            <p:cNvSpPr>
              <a:spLocks noChangeShapeType="1"/>
            </p:cNvSpPr>
            <p:nvPr/>
          </p:nvSpPr>
          <p:spPr bwMode="auto">
            <a:xfrm>
              <a:off x="1856" y="1679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50" name="Line 103"/>
            <p:cNvSpPr>
              <a:spLocks noChangeShapeType="1"/>
            </p:cNvSpPr>
            <p:nvPr/>
          </p:nvSpPr>
          <p:spPr bwMode="auto">
            <a:xfrm flipV="1">
              <a:off x="2004" y="1679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51" name="Rectangle 104"/>
            <p:cNvSpPr>
              <a:spLocks noChangeArrowheads="1"/>
            </p:cNvSpPr>
            <p:nvPr/>
          </p:nvSpPr>
          <p:spPr bwMode="auto">
            <a:xfrm>
              <a:off x="1856" y="1958"/>
              <a:ext cx="292" cy="121"/>
            </a:xfrm>
            <a:prstGeom prst="rect">
              <a:avLst/>
            </a:prstGeom>
            <a:solidFill>
              <a:srgbClr val="99FF66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52" name="Line 105"/>
            <p:cNvSpPr>
              <a:spLocks noChangeShapeType="1"/>
            </p:cNvSpPr>
            <p:nvPr/>
          </p:nvSpPr>
          <p:spPr bwMode="auto">
            <a:xfrm>
              <a:off x="1856" y="1962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53" name="Line 106"/>
            <p:cNvSpPr>
              <a:spLocks noChangeShapeType="1"/>
            </p:cNvSpPr>
            <p:nvPr/>
          </p:nvSpPr>
          <p:spPr bwMode="auto">
            <a:xfrm flipV="1">
              <a:off x="2004" y="1962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" name="Group 107"/>
          <p:cNvGrpSpPr>
            <a:grpSpLocks/>
          </p:cNvGrpSpPr>
          <p:nvPr/>
        </p:nvGrpSpPr>
        <p:grpSpPr bwMode="auto">
          <a:xfrm>
            <a:off x="4470401" y="4291014"/>
            <a:ext cx="463551" cy="1137047"/>
            <a:chOff x="4480" y="1940"/>
            <a:chExt cx="576" cy="1914"/>
          </a:xfrm>
        </p:grpSpPr>
        <p:sp>
          <p:nvSpPr>
            <p:cNvPr id="110730" name="Rectangle 108"/>
            <p:cNvSpPr>
              <a:spLocks noChangeArrowheads="1"/>
            </p:cNvSpPr>
            <p:nvPr/>
          </p:nvSpPr>
          <p:spPr bwMode="auto">
            <a:xfrm>
              <a:off x="4480" y="1940"/>
              <a:ext cx="576" cy="242"/>
            </a:xfrm>
            <a:prstGeom prst="rect">
              <a:avLst/>
            </a:prstGeom>
            <a:solidFill>
              <a:srgbClr val="0099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31" name="Line 109"/>
            <p:cNvSpPr>
              <a:spLocks noChangeShapeType="1"/>
            </p:cNvSpPr>
            <p:nvPr/>
          </p:nvSpPr>
          <p:spPr bwMode="auto">
            <a:xfrm>
              <a:off x="4480" y="194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32" name="Line 110"/>
            <p:cNvSpPr>
              <a:spLocks noChangeShapeType="1"/>
            </p:cNvSpPr>
            <p:nvPr/>
          </p:nvSpPr>
          <p:spPr bwMode="auto">
            <a:xfrm flipV="1">
              <a:off x="4772" y="194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33" name="Rectangle 111"/>
            <p:cNvSpPr>
              <a:spLocks noChangeArrowheads="1"/>
            </p:cNvSpPr>
            <p:nvPr/>
          </p:nvSpPr>
          <p:spPr bwMode="auto">
            <a:xfrm>
              <a:off x="4480" y="2508"/>
              <a:ext cx="576" cy="242"/>
            </a:xfrm>
            <a:prstGeom prst="rect">
              <a:avLst/>
            </a:prstGeom>
            <a:solidFill>
              <a:srgbClr val="0099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34" name="Line 112"/>
            <p:cNvSpPr>
              <a:spLocks noChangeShapeType="1"/>
            </p:cNvSpPr>
            <p:nvPr/>
          </p:nvSpPr>
          <p:spPr bwMode="auto">
            <a:xfrm>
              <a:off x="4480" y="251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35" name="Line 113"/>
            <p:cNvSpPr>
              <a:spLocks noChangeShapeType="1"/>
            </p:cNvSpPr>
            <p:nvPr/>
          </p:nvSpPr>
          <p:spPr bwMode="auto">
            <a:xfrm flipV="1">
              <a:off x="4772" y="251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36" name="Rectangle 114"/>
            <p:cNvSpPr>
              <a:spLocks noChangeArrowheads="1"/>
            </p:cNvSpPr>
            <p:nvPr/>
          </p:nvSpPr>
          <p:spPr bwMode="auto">
            <a:xfrm>
              <a:off x="4480" y="3044"/>
              <a:ext cx="576" cy="242"/>
            </a:xfrm>
            <a:prstGeom prst="rect">
              <a:avLst/>
            </a:prstGeom>
            <a:solidFill>
              <a:srgbClr val="0099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37" name="Line 115"/>
            <p:cNvSpPr>
              <a:spLocks noChangeShapeType="1"/>
            </p:cNvSpPr>
            <p:nvPr/>
          </p:nvSpPr>
          <p:spPr bwMode="auto">
            <a:xfrm>
              <a:off x="4480" y="305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38" name="Line 116"/>
            <p:cNvSpPr>
              <a:spLocks noChangeShapeType="1"/>
            </p:cNvSpPr>
            <p:nvPr/>
          </p:nvSpPr>
          <p:spPr bwMode="auto">
            <a:xfrm flipV="1">
              <a:off x="4772" y="305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39" name="Rectangle 117"/>
            <p:cNvSpPr>
              <a:spLocks noChangeArrowheads="1"/>
            </p:cNvSpPr>
            <p:nvPr/>
          </p:nvSpPr>
          <p:spPr bwMode="auto">
            <a:xfrm>
              <a:off x="4480" y="3612"/>
              <a:ext cx="576" cy="242"/>
            </a:xfrm>
            <a:prstGeom prst="rect">
              <a:avLst/>
            </a:prstGeom>
            <a:solidFill>
              <a:srgbClr val="0099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40" name="Line 118"/>
            <p:cNvSpPr>
              <a:spLocks noChangeShapeType="1"/>
            </p:cNvSpPr>
            <p:nvPr/>
          </p:nvSpPr>
          <p:spPr bwMode="auto">
            <a:xfrm>
              <a:off x="4480" y="3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41" name="Line 119"/>
            <p:cNvSpPr>
              <a:spLocks noChangeShapeType="1"/>
            </p:cNvSpPr>
            <p:nvPr/>
          </p:nvSpPr>
          <p:spPr bwMode="auto">
            <a:xfrm flipV="1">
              <a:off x="4772" y="3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1" name="Group 120"/>
          <p:cNvGrpSpPr>
            <a:grpSpLocks/>
          </p:cNvGrpSpPr>
          <p:nvPr/>
        </p:nvGrpSpPr>
        <p:grpSpPr bwMode="auto">
          <a:xfrm>
            <a:off x="5168901" y="4481514"/>
            <a:ext cx="463551" cy="1137047"/>
            <a:chOff x="1856" y="1124"/>
            <a:chExt cx="292" cy="955"/>
          </a:xfrm>
        </p:grpSpPr>
        <p:sp>
          <p:nvSpPr>
            <p:cNvPr id="110718" name="Rectangle 121"/>
            <p:cNvSpPr>
              <a:spLocks noChangeArrowheads="1"/>
            </p:cNvSpPr>
            <p:nvPr/>
          </p:nvSpPr>
          <p:spPr bwMode="auto">
            <a:xfrm>
              <a:off x="1856" y="1124"/>
              <a:ext cx="292" cy="121"/>
            </a:xfrm>
            <a:prstGeom prst="rect">
              <a:avLst/>
            </a:prstGeom>
            <a:solidFill>
              <a:srgbClr val="FFCC99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19" name="Line 122"/>
            <p:cNvSpPr>
              <a:spLocks noChangeShapeType="1"/>
            </p:cNvSpPr>
            <p:nvPr/>
          </p:nvSpPr>
          <p:spPr bwMode="auto">
            <a:xfrm>
              <a:off x="1856" y="1128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20" name="Line 123"/>
            <p:cNvSpPr>
              <a:spLocks noChangeShapeType="1"/>
            </p:cNvSpPr>
            <p:nvPr/>
          </p:nvSpPr>
          <p:spPr bwMode="auto">
            <a:xfrm flipV="1">
              <a:off x="2004" y="1128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21" name="Rectangle 124"/>
            <p:cNvSpPr>
              <a:spLocks noChangeArrowheads="1"/>
            </p:cNvSpPr>
            <p:nvPr/>
          </p:nvSpPr>
          <p:spPr bwMode="auto">
            <a:xfrm>
              <a:off x="1856" y="1407"/>
              <a:ext cx="292" cy="121"/>
            </a:xfrm>
            <a:prstGeom prst="rect">
              <a:avLst/>
            </a:prstGeom>
            <a:solidFill>
              <a:srgbClr val="FFCC99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22" name="Line 125"/>
            <p:cNvSpPr>
              <a:spLocks noChangeShapeType="1"/>
            </p:cNvSpPr>
            <p:nvPr/>
          </p:nvSpPr>
          <p:spPr bwMode="auto">
            <a:xfrm>
              <a:off x="1856" y="1411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23" name="Line 126"/>
            <p:cNvSpPr>
              <a:spLocks noChangeShapeType="1"/>
            </p:cNvSpPr>
            <p:nvPr/>
          </p:nvSpPr>
          <p:spPr bwMode="auto">
            <a:xfrm flipV="1">
              <a:off x="2004" y="1411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24" name="Rectangle 127"/>
            <p:cNvSpPr>
              <a:spLocks noChangeArrowheads="1"/>
            </p:cNvSpPr>
            <p:nvPr/>
          </p:nvSpPr>
          <p:spPr bwMode="auto">
            <a:xfrm>
              <a:off x="1856" y="1675"/>
              <a:ext cx="292" cy="121"/>
            </a:xfrm>
            <a:prstGeom prst="rect">
              <a:avLst/>
            </a:prstGeom>
            <a:solidFill>
              <a:srgbClr val="FFCC99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25" name="Line 128"/>
            <p:cNvSpPr>
              <a:spLocks noChangeShapeType="1"/>
            </p:cNvSpPr>
            <p:nvPr/>
          </p:nvSpPr>
          <p:spPr bwMode="auto">
            <a:xfrm>
              <a:off x="1856" y="1679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26" name="Line 129"/>
            <p:cNvSpPr>
              <a:spLocks noChangeShapeType="1"/>
            </p:cNvSpPr>
            <p:nvPr/>
          </p:nvSpPr>
          <p:spPr bwMode="auto">
            <a:xfrm flipV="1">
              <a:off x="2004" y="1679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27" name="Rectangle 130"/>
            <p:cNvSpPr>
              <a:spLocks noChangeArrowheads="1"/>
            </p:cNvSpPr>
            <p:nvPr/>
          </p:nvSpPr>
          <p:spPr bwMode="auto">
            <a:xfrm>
              <a:off x="1856" y="1958"/>
              <a:ext cx="292" cy="121"/>
            </a:xfrm>
            <a:prstGeom prst="rect">
              <a:avLst/>
            </a:prstGeom>
            <a:solidFill>
              <a:srgbClr val="FFCC99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28" name="Line 131"/>
            <p:cNvSpPr>
              <a:spLocks noChangeShapeType="1"/>
            </p:cNvSpPr>
            <p:nvPr/>
          </p:nvSpPr>
          <p:spPr bwMode="auto">
            <a:xfrm>
              <a:off x="1856" y="1962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29" name="Line 132"/>
            <p:cNvSpPr>
              <a:spLocks noChangeShapeType="1"/>
            </p:cNvSpPr>
            <p:nvPr/>
          </p:nvSpPr>
          <p:spPr bwMode="auto">
            <a:xfrm flipV="1">
              <a:off x="2004" y="1962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2" name="Group 133"/>
          <p:cNvGrpSpPr>
            <a:grpSpLocks/>
          </p:cNvGrpSpPr>
          <p:nvPr/>
        </p:nvGrpSpPr>
        <p:grpSpPr bwMode="auto">
          <a:xfrm>
            <a:off x="2832101" y="2224090"/>
            <a:ext cx="463551" cy="1137047"/>
            <a:chOff x="4480" y="1940"/>
            <a:chExt cx="576" cy="1914"/>
          </a:xfrm>
        </p:grpSpPr>
        <p:sp>
          <p:nvSpPr>
            <p:cNvPr id="110706" name="Rectangle 134"/>
            <p:cNvSpPr>
              <a:spLocks noChangeArrowheads="1"/>
            </p:cNvSpPr>
            <p:nvPr/>
          </p:nvSpPr>
          <p:spPr bwMode="auto">
            <a:xfrm>
              <a:off x="4480" y="194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07" name="Line 135"/>
            <p:cNvSpPr>
              <a:spLocks noChangeShapeType="1"/>
            </p:cNvSpPr>
            <p:nvPr/>
          </p:nvSpPr>
          <p:spPr bwMode="auto">
            <a:xfrm>
              <a:off x="4480" y="194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08" name="Line 136"/>
            <p:cNvSpPr>
              <a:spLocks noChangeShapeType="1"/>
            </p:cNvSpPr>
            <p:nvPr/>
          </p:nvSpPr>
          <p:spPr bwMode="auto">
            <a:xfrm flipV="1">
              <a:off x="4772" y="194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09" name="Rectangle 137"/>
            <p:cNvSpPr>
              <a:spLocks noChangeArrowheads="1"/>
            </p:cNvSpPr>
            <p:nvPr/>
          </p:nvSpPr>
          <p:spPr bwMode="auto">
            <a:xfrm>
              <a:off x="4480" y="2508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10" name="Line 138"/>
            <p:cNvSpPr>
              <a:spLocks noChangeShapeType="1"/>
            </p:cNvSpPr>
            <p:nvPr/>
          </p:nvSpPr>
          <p:spPr bwMode="auto">
            <a:xfrm>
              <a:off x="4480" y="251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11" name="Line 139"/>
            <p:cNvSpPr>
              <a:spLocks noChangeShapeType="1"/>
            </p:cNvSpPr>
            <p:nvPr/>
          </p:nvSpPr>
          <p:spPr bwMode="auto">
            <a:xfrm flipV="1">
              <a:off x="4772" y="251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12" name="Rectangle 140"/>
            <p:cNvSpPr>
              <a:spLocks noChangeArrowheads="1"/>
            </p:cNvSpPr>
            <p:nvPr/>
          </p:nvSpPr>
          <p:spPr bwMode="auto">
            <a:xfrm>
              <a:off x="4480" y="304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13" name="Line 141"/>
            <p:cNvSpPr>
              <a:spLocks noChangeShapeType="1"/>
            </p:cNvSpPr>
            <p:nvPr/>
          </p:nvSpPr>
          <p:spPr bwMode="auto">
            <a:xfrm>
              <a:off x="4480" y="305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14" name="Line 142"/>
            <p:cNvSpPr>
              <a:spLocks noChangeShapeType="1"/>
            </p:cNvSpPr>
            <p:nvPr/>
          </p:nvSpPr>
          <p:spPr bwMode="auto">
            <a:xfrm flipV="1">
              <a:off x="4772" y="305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15" name="Rectangle 143"/>
            <p:cNvSpPr>
              <a:spLocks noChangeArrowheads="1"/>
            </p:cNvSpPr>
            <p:nvPr/>
          </p:nvSpPr>
          <p:spPr bwMode="auto">
            <a:xfrm>
              <a:off x="4480" y="361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16" name="Line 144"/>
            <p:cNvSpPr>
              <a:spLocks noChangeShapeType="1"/>
            </p:cNvSpPr>
            <p:nvPr/>
          </p:nvSpPr>
          <p:spPr bwMode="auto">
            <a:xfrm>
              <a:off x="4480" y="3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17" name="Line 145"/>
            <p:cNvSpPr>
              <a:spLocks noChangeShapeType="1"/>
            </p:cNvSpPr>
            <p:nvPr/>
          </p:nvSpPr>
          <p:spPr bwMode="auto">
            <a:xfrm flipV="1">
              <a:off x="4772" y="3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3" name="Group 146"/>
          <p:cNvGrpSpPr>
            <a:grpSpLocks/>
          </p:cNvGrpSpPr>
          <p:nvPr/>
        </p:nvGrpSpPr>
        <p:grpSpPr bwMode="auto">
          <a:xfrm>
            <a:off x="3530601" y="2414590"/>
            <a:ext cx="463551" cy="1137047"/>
            <a:chOff x="1856" y="1124"/>
            <a:chExt cx="292" cy="955"/>
          </a:xfrm>
        </p:grpSpPr>
        <p:sp>
          <p:nvSpPr>
            <p:cNvPr id="110694" name="Rectangle 147"/>
            <p:cNvSpPr>
              <a:spLocks noChangeArrowheads="1"/>
            </p:cNvSpPr>
            <p:nvPr/>
          </p:nvSpPr>
          <p:spPr bwMode="auto">
            <a:xfrm>
              <a:off x="1856" y="1124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95" name="Line 148"/>
            <p:cNvSpPr>
              <a:spLocks noChangeShapeType="1"/>
            </p:cNvSpPr>
            <p:nvPr/>
          </p:nvSpPr>
          <p:spPr bwMode="auto">
            <a:xfrm>
              <a:off x="1856" y="1128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96" name="Line 149"/>
            <p:cNvSpPr>
              <a:spLocks noChangeShapeType="1"/>
            </p:cNvSpPr>
            <p:nvPr/>
          </p:nvSpPr>
          <p:spPr bwMode="auto">
            <a:xfrm flipV="1">
              <a:off x="2004" y="1128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97" name="Rectangle 150"/>
            <p:cNvSpPr>
              <a:spLocks noChangeArrowheads="1"/>
            </p:cNvSpPr>
            <p:nvPr/>
          </p:nvSpPr>
          <p:spPr bwMode="auto">
            <a:xfrm>
              <a:off x="1856" y="1407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98" name="Line 151"/>
            <p:cNvSpPr>
              <a:spLocks noChangeShapeType="1"/>
            </p:cNvSpPr>
            <p:nvPr/>
          </p:nvSpPr>
          <p:spPr bwMode="auto">
            <a:xfrm>
              <a:off x="1856" y="1411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99" name="Line 152"/>
            <p:cNvSpPr>
              <a:spLocks noChangeShapeType="1"/>
            </p:cNvSpPr>
            <p:nvPr/>
          </p:nvSpPr>
          <p:spPr bwMode="auto">
            <a:xfrm flipV="1">
              <a:off x="2004" y="1411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00" name="Rectangle 153"/>
            <p:cNvSpPr>
              <a:spLocks noChangeArrowheads="1"/>
            </p:cNvSpPr>
            <p:nvPr/>
          </p:nvSpPr>
          <p:spPr bwMode="auto">
            <a:xfrm>
              <a:off x="1856" y="1675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01" name="Line 154"/>
            <p:cNvSpPr>
              <a:spLocks noChangeShapeType="1"/>
            </p:cNvSpPr>
            <p:nvPr/>
          </p:nvSpPr>
          <p:spPr bwMode="auto">
            <a:xfrm>
              <a:off x="1856" y="1679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02" name="Line 155"/>
            <p:cNvSpPr>
              <a:spLocks noChangeShapeType="1"/>
            </p:cNvSpPr>
            <p:nvPr/>
          </p:nvSpPr>
          <p:spPr bwMode="auto">
            <a:xfrm flipV="1">
              <a:off x="2004" y="1679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03" name="Rectangle 156"/>
            <p:cNvSpPr>
              <a:spLocks noChangeArrowheads="1"/>
            </p:cNvSpPr>
            <p:nvPr/>
          </p:nvSpPr>
          <p:spPr bwMode="auto">
            <a:xfrm>
              <a:off x="1856" y="1958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04" name="Line 157"/>
            <p:cNvSpPr>
              <a:spLocks noChangeShapeType="1"/>
            </p:cNvSpPr>
            <p:nvPr/>
          </p:nvSpPr>
          <p:spPr bwMode="auto">
            <a:xfrm>
              <a:off x="1856" y="1962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05" name="Line 158"/>
            <p:cNvSpPr>
              <a:spLocks noChangeShapeType="1"/>
            </p:cNvSpPr>
            <p:nvPr/>
          </p:nvSpPr>
          <p:spPr bwMode="auto">
            <a:xfrm flipV="1">
              <a:off x="2004" y="1962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4" name="Group 159"/>
          <p:cNvGrpSpPr>
            <a:grpSpLocks/>
          </p:cNvGrpSpPr>
          <p:nvPr/>
        </p:nvGrpSpPr>
        <p:grpSpPr bwMode="auto">
          <a:xfrm>
            <a:off x="4191001" y="2624139"/>
            <a:ext cx="463551" cy="1137047"/>
            <a:chOff x="4480" y="1940"/>
            <a:chExt cx="576" cy="1914"/>
          </a:xfrm>
        </p:grpSpPr>
        <p:sp>
          <p:nvSpPr>
            <p:cNvPr id="110682" name="Rectangle 160"/>
            <p:cNvSpPr>
              <a:spLocks noChangeArrowheads="1"/>
            </p:cNvSpPr>
            <p:nvPr/>
          </p:nvSpPr>
          <p:spPr bwMode="auto">
            <a:xfrm>
              <a:off x="4480" y="1940"/>
              <a:ext cx="576" cy="242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83" name="Line 161"/>
            <p:cNvSpPr>
              <a:spLocks noChangeShapeType="1"/>
            </p:cNvSpPr>
            <p:nvPr/>
          </p:nvSpPr>
          <p:spPr bwMode="auto">
            <a:xfrm>
              <a:off x="4480" y="194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84" name="Line 162"/>
            <p:cNvSpPr>
              <a:spLocks noChangeShapeType="1"/>
            </p:cNvSpPr>
            <p:nvPr/>
          </p:nvSpPr>
          <p:spPr bwMode="auto">
            <a:xfrm flipV="1">
              <a:off x="4772" y="194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85" name="Rectangle 163"/>
            <p:cNvSpPr>
              <a:spLocks noChangeArrowheads="1"/>
            </p:cNvSpPr>
            <p:nvPr/>
          </p:nvSpPr>
          <p:spPr bwMode="auto">
            <a:xfrm>
              <a:off x="4480" y="2508"/>
              <a:ext cx="576" cy="242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86" name="Line 164"/>
            <p:cNvSpPr>
              <a:spLocks noChangeShapeType="1"/>
            </p:cNvSpPr>
            <p:nvPr/>
          </p:nvSpPr>
          <p:spPr bwMode="auto">
            <a:xfrm>
              <a:off x="4480" y="251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87" name="Line 165"/>
            <p:cNvSpPr>
              <a:spLocks noChangeShapeType="1"/>
            </p:cNvSpPr>
            <p:nvPr/>
          </p:nvSpPr>
          <p:spPr bwMode="auto">
            <a:xfrm flipV="1">
              <a:off x="4772" y="251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88" name="Rectangle 166"/>
            <p:cNvSpPr>
              <a:spLocks noChangeArrowheads="1"/>
            </p:cNvSpPr>
            <p:nvPr/>
          </p:nvSpPr>
          <p:spPr bwMode="auto">
            <a:xfrm>
              <a:off x="4480" y="3044"/>
              <a:ext cx="576" cy="242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89" name="Line 167"/>
            <p:cNvSpPr>
              <a:spLocks noChangeShapeType="1"/>
            </p:cNvSpPr>
            <p:nvPr/>
          </p:nvSpPr>
          <p:spPr bwMode="auto">
            <a:xfrm>
              <a:off x="4480" y="305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90" name="Line 168"/>
            <p:cNvSpPr>
              <a:spLocks noChangeShapeType="1"/>
            </p:cNvSpPr>
            <p:nvPr/>
          </p:nvSpPr>
          <p:spPr bwMode="auto">
            <a:xfrm flipV="1">
              <a:off x="4772" y="305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91" name="Rectangle 169"/>
            <p:cNvSpPr>
              <a:spLocks noChangeArrowheads="1"/>
            </p:cNvSpPr>
            <p:nvPr/>
          </p:nvSpPr>
          <p:spPr bwMode="auto">
            <a:xfrm>
              <a:off x="4480" y="3612"/>
              <a:ext cx="576" cy="242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92" name="Line 170"/>
            <p:cNvSpPr>
              <a:spLocks noChangeShapeType="1"/>
            </p:cNvSpPr>
            <p:nvPr/>
          </p:nvSpPr>
          <p:spPr bwMode="auto">
            <a:xfrm>
              <a:off x="4480" y="3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93" name="Line 171"/>
            <p:cNvSpPr>
              <a:spLocks noChangeShapeType="1"/>
            </p:cNvSpPr>
            <p:nvPr/>
          </p:nvSpPr>
          <p:spPr bwMode="auto">
            <a:xfrm flipV="1">
              <a:off x="4772" y="3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5" name="Group 172"/>
          <p:cNvGrpSpPr>
            <a:grpSpLocks/>
          </p:cNvGrpSpPr>
          <p:nvPr/>
        </p:nvGrpSpPr>
        <p:grpSpPr bwMode="auto">
          <a:xfrm>
            <a:off x="4889501" y="2814639"/>
            <a:ext cx="463551" cy="1137047"/>
            <a:chOff x="1856" y="1124"/>
            <a:chExt cx="292" cy="955"/>
          </a:xfrm>
        </p:grpSpPr>
        <p:sp>
          <p:nvSpPr>
            <p:cNvPr id="110670" name="Rectangle 173"/>
            <p:cNvSpPr>
              <a:spLocks noChangeArrowheads="1"/>
            </p:cNvSpPr>
            <p:nvPr/>
          </p:nvSpPr>
          <p:spPr bwMode="auto">
            <a:xfrm>
              <a:off x="1856" y="1124"/>
              <a:ext cx="292" cy="121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71" name="Line 174"/>
            <p:cNvSpPr>
              <a:spLocks noChangeShapeType="1"/>
            </p:cNvSpPr>
            <p:nvPr/>
          </p:nvSpPr>
          <p:spPr bwMode="auto">
            <a:xfrm>
              <a:off x="1856" y="1128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72" name="Line 175"/>
            <p:cNvSpPr>
              <a:spLocks noChangeShapeType="1"/>
            </p:cNvSpPr>
            <p:nvPr/>
          </p:nvSpPr>
          <p:spPr bwMode="auto">
            <a:xfrm flipV="1">
              <a:off x="2004" y="1128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73" name="Rectangle 176"/>
            <p:cNvSpPr>
              <a:spLocks noChangeArrowheads="1"/>
            </p:cNvSpPr>
            <p:nvPr/>
          </p:nvSpPr>
          <p:spPr bwMode="auto">
            <a:xfrm>
              <a:off x="1856" y="1407"/>
              <a:ext cx="292" cy="121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74" name="Line 177"/>
            <p:cNvSpPr>
              <a:spLocks noChangeShapeType="1"/>
            </p:cNvSpPr>
            <p:nvPr/>
          </p:nvSpPr>
          <p:spPr bwMode="auto">
            <a:xfrm>
              <a:off x="1856" y="1411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75" name="Line 178"/>
            <p:cNvSpPr>
              <a:spLocks noChangeShapeType="1"/>
            </p:cNvSpPr>
            <p:nvPr/>
          </p:nvSpPr>
          <p:spPr bwMode="auto">
            <a:xfrm flipV="1">
              <a:off x="2004" y="1411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76" name="Rectangle 179"/>
            <p:cNvSpPr>
              <a:spLocks noChangeArrowheads="1"/>
            </p:cNvSpPr>
            <p:nvPr/>
          </p:nvSpPr>
          <p:spPr bwMode="auto">
            <a:xfrm>
              <a:off x="1856" y="1675"/>
              <a:ext cx="292" cy="121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77" name="Line 180"/>
            <p:cNvSpPr>
              <a:spLocks noChangeShapeType="1"/>
            </p:cNvSpPr>
            <p:nvPr/>
          </p:nvSpPr>
          <p:spPr bwMode="auto">
            <a:xfrm>
              <a:off x="1856" y="1679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78" name="Line 181"/>
            <p:cNvSpPr>
              <a:spLocks noChangeShapeType="1"/>
            </p:cNvSpPr>
            <p:nvPr/>
          </p:nvSpPr>
          <p:spPr bwMode="auto">
            <a:xfrm flipV="1">
              <a:off x="2004" y="1679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79" name="Rectangle 182"/>
            <p:cNvSpPr>
              <a:spLocks noChangeArrowheads="1"/>
            </p:cNvSpPr>
            <p:nvPr/>
          </p:nvSpPr>
          <p:spPr bwMode="auto">
            <a:xfrm>
              <a:off x="1856" y="1958"/>
              <a:ext cx="292" cy="121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80" name="Line 183"/>
            <p:cNvSpPr>
              <a:spLocks noChangeShapeType="1"/>
            </p:cNvSpPr>
            <p:nvPr/>
          </p:nvSpPr>
          <p:spPr bwMode="auto">
            <a:xfrm>
              <a:off x="1856" y="1962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81" name="Line 184"/>
            <p:cNvSpPr>
              <a:spLocks noChangeShapeType="1"/>
            </p:cNvSpPr>
            <p:nvPr/>
          </p:nvSpPr>
          <p:spPr bwMode="auto">
            <a:xfrm flipV="1">
              <a:off x="2004" y="1962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6" name="Group 185"/>
          <p:cNvGrpSpPr>
            <a:grpSpLocks/>
          </p:cNvGrpSpPr>
          <p:nvPr/>
        </p:nvGrpSpPr>
        <p:grpSpPr bwMode="auto">
          <a:xfrm>
            <a:off x="3111501" y="3890965"/>
            <a:ext cx="463551" cy="1137047"/>
            <a:chOff x="4480" y="1940"/>
            <a:chExt cx="576" cy="1914"/>
          </a:xfrm>
        </p:grpSpPr>
        <p:sp>
          <p:nvSpPr>
            <p:cNvPr id="110658" name="Rectangle 186"/>
            <p:cNvSpPr>
              <a:spLocks noChangeArrowheads="1"/>
            </p:cNvSpPr>
            <p:nvPr/>
          </p:nvSpPr>
          <p:spPr bwMode="auto">
            <a:xfrm>
              <a:off x="4480" y="194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59" name="Line 187"/>
            <p:cNvSpPr>
              <a:spLocks noChangeShapeType="1"/>
            </p:cNvSpPr>
            <p:nvPr/>
          </p:nvSpPr>
          <p:spPr bwMode="auto">
            <a:xfrm>
              <a:off x="4480" y="194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60" name="Line 188"/>
            <p:cNvSpPr>
              <a:spLocks noChangeShapeType="1"/>
            </p:cNvSpPr>
            <p:nvPr/>
          </p:nvSpPr>
          <p:spPr bwMode="auto">
            <a:xfrm flipV="1">
              <a:off x="4772" y="194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61" name="Rectangle 189"/>
            <p:cNvSpPr>
              <a:spLocks noChangeArrowheads="1"/>
            </p:cNvSpPr>
            <p:nvPr/>
          </p:nvSpPr>
          <p:spPr bwMode="auto">
            <a:xfrm>
              <a:off x="4480" y="2508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62" name="Line 190"/>
            <p:cNvSpPr>
              <a:spLocks noChangeShapeType="1"/>
            </p:cNvSpPr>
            <p:nvPr/>
          </p:nvSpPr>
          <p:spPr bwMode="auto">
            <a:xfrm>
              <a:off x="4480" y="251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63" name="Line 191"/>
            <p:cNvSpPr>
              <a:spLocks noChangeShapeType="1"/>
            </p:cNvSpPr>
            <p:nvPr/>
          </p:nvSpPr>
          <p:spPr bwMode="auto">
            <a:xfrm flipV="1">
              <a:off x="4772" y="251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64" name="Rectangle 192"/>
            <p:cNvSpPr>
              <a:spLocks noChangeArrowheads="1"/>
            </p:cNvSpPr>
            <p:nvPr/>
          </p:nvSpPr>
          <p:spPr bwMode="auto">
            <a:xfrm>
              <a:off x="4480" y="304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65" name="Line 193"/>
            <p:cNvSpPr>
              <a:spLocks noChangeShapeType="1"/>
            </p:cNvSpPr>
            <p:nvPr/>
          </p:nvSpPr>
          <p:spPr bwMode="auto">
            <a:xfrm>
              <a:off x="4480" y="305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66" name="Line 194"/>
            <p:cNvSpPr>
              <a:spLocks noChangeShapeType="1"/>
            </p:cNvSpPr>
            <p:nvPr/>
          </p:nvSpPr>
          <p:spPr bwMode="auto">
            <a:xfrm flipV="1">
              <a:off x="4772" y="305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67" name="Rectangle 195"/>
            <p:cNvSpPr>
              <a:spLocks noChangeArrowheads="1"/>
            </p:cNvSpPr>
            <p:nvPr/>
          </p:nvSpPr>
          <p:spPr bwMode="auto">
            <a:xfrm>
              <a:off x="4480" y="361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68" name="Line 196"/>
            <p:cNvSpPr>
              <a:spLocks noChangeShapeType="1"/>
            </p:cNvSpPr>
            <p:nvPr/>
          </p:nvSpPr>
          <p:spPr bwMode="auto">
            <a:xfrm>
              <a:off x="4480" y="3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69" name="Line 197"/>
            <p:cNvSpPr>
              <a:spLocks noChangeShapeType="1"/>
            </p:cNvSpPr>
            <p:nvPr/>
          </p:nvSpPr>
          <p:spPr bwMode="auto">
            <a:xfrm flipV="1">
              <a:off x="4772" y="3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7" name="Group 198"/>
          <p:cNvGrpSpPr>
            <a:grpSpLocks/>
          </p:cNvGrpSpPr>
          <p:nvPr/>
        </p:nvGrpSpPr>
        <p:grpSpPr bwMode="auto">
          <a:xfrm>
            <a:off x="3810001" y="4081465"/>
            <a:ext cx="463551" cy="1137047"/>
            <a:chOff x="1856" y="1124"/>
            <a:chExt cx="292" cy="955"/>
          </a:xfrm>
        </p:grpSpPr>
        <p:sp>
          <p:nvSpPr>
            <p:cNvPr id="110646" name="Rectangle 199"/>
            <p:cNvSpPr>
              <a:spLocks noChangeArrowheads="1"/>
            </p:cNvSpPr>
            <p:nvPr/>
          </p:nvSpPr>
          <p:spPr bwMode="auto">
            <a:xfrm>
              <a:off x="1856" y="1124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47" name="Line 200"/>
            <p:cNvSpPr>
              <a:spLocks noChangeShapeType="1"/>
            </p:cNvSpPr>
            <p:nvPr/>
          </p:nvSpPr>
          <p:spPr bwMode="auto">
            <a:xfrm>
              <a:off x="1856" y="1128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48" name="Line 201"/>
            <p:cNvSpPr>
              <a:spLocks noChangeShapeType="1"/>
            </p:cNvSpPr>
            <p:nvPr/>
          </p:nvSpPr>
          <p:spPr bwMode="auto">
            <a:xfrm flipV="1">
              <a:off x="2004" y="1128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49" name="Rectangle 202"/>
            <p:cNvSpPr>
              <a:spLocks noChangeArrowheads="1"/>
            </p:cNvSpPr>
            <p:nvPr/>
          </p:nvSpPr>
          <p:spPr bwMode="auto">
            <a:xfrm>
              <a:off x="1856" y="1407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50" name="Line 203"/>
            <p:cNvSpPr>
              <a:spLocks noChangeShapeType="1"/>
            </p:cNvSpPr>
            <p:nvPr/>
          </p:nvSpPr>
          <p:spPr bwMode="auto">
            <a:xfrm>
              <a:off x="1856" y="1411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51" name="Line 204"/>
            <p:cNvSpPr>
              <a:spLocks noChangeShapeType="1"/>
            </p:cNvSpPr>
            <p:nvPr/>
          </p:nvSpPr>
          <p:spPr bwMode="auto">
            <a:xfrm flipV="1">
              <a:off x="2004" y="1411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52" name="Rectangle 205"/>
            <p:cNvSpPr>
              <a:spLocks noChangeArrowheads="1"/>
            </p:cNvSpPr>
            <p:nvPr/>
          </p:nvSpPr>
          <p:spPr bwMode="auto">
            <a:xfrm>
              <a:off x="1856" y="1675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53" name="Line 206"/>
            <p:cNvSpPr>
              <a:spLocks noChangeShapeType="1"/>
            </p:cNvSpPr>
            <p:nvPr/>
          </p:nvSpPr>
          <p:spPr bwMode="auto">
            <a:xfrm>
              <a:off x="1856" y="1679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54" name="Line 207"/>
            <p:cNvSpPr>
              <a:spLocks noChangeShapeType="1"/>
            </p:cNvSpPr>
            <p:nvPr/>
          </p:nvSpPr>
          <p:spPr bwMode="auto">
            <a:xfrm flipV="1">
              <a:off x="2004" y="1679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55" name="Rectangle 208"/>
            <p:cNvSpPr>
              <a:spLocks noChangeArrowheads="1"/>
            </p:cNvSpPr>
            <p:nvPr/>
          </p:nvSpPr>
          <p:spPr bwMode="auto">
            <a:xfrm>
              <a:off x="1856" y="1958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56" name="Line 209"/>
            <p:cNvSpPr>
              <a:spLocks noChangeShapeType="1"/>
            </p:cNvSpPr>
            <p:nvPr/>
          </p:nvSpPr>
          <p:spPr bwMode="auto">
            <a:xfrm>
              <a:off x="1856" y="1962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57" name="Line 210"/>
            <p:cNvSpPr>
              <a:spLocks noChangeShapeType="1"/>
            </p:cNvSpPr>
            <p:nvPr/>
          </p:nvSpPr>
          <p:spPr bwMode="auto">
            <a:xfrm flipV="1">
              <a:off x="2004" y="1962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8" name="Group 211"/>
          <p:cNvGrpSpPr>
            <a:grpSpLocks/>
          </p:cNvGrpSpPr>
          <p:nvPr/>
        </p:nvGrpSpPr>
        <p:grpSpPr bwMode="auto">
          <a:xfrm>
            <a:off x="4470401" y="4291014"/>
            <a:ext cx="463551" cy="1137047"/>
            <a:chOff x="4480" y="1940"/>
            <a:chExt cx="576" cy="1914"/>
          </a:xfrm>
        </p:grpSpPr>
        <p:sp>
          <p:nvSpPr>
            <p:cNvPr id="110634" name="Rectangle 212"/>
            <p:cNvSpPr>
              <a:spLocks noChangeArrowheads="1"/>
            </p:cNvSpPr>
            <p:nvPr/>
          </p:nvSpPr>
          <p:spPr bwMode="auto">
            <a:xfrm>
              <a:off x="4480" y="194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35" name="Line 213"/>
            <p:cNvSpPr>
              <a:spLocks noChangeShapeType="1"/>
            </p:cNvSpPr>
            <p:nvPr/>
          </p:nvSpPr>
          <p:spPr bwMode="auto">
            <a:xfrm>
              <a:off x="4480" y="194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36" name="Line 214"/>
            <p:cNvSpPr>
              <a:spLocks noChangeShapeType="1"/>
            </p:cNvSpPr>
            <p:nvPr/>
          </p:nvSpPr>
          <p:spPr bwMode="auto">
            <a:xfrm flipV="1">
              <a:off x="4772" y="194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37" name="Rectangle 215"/>
            <p:cNvSpPr>
              <a:spLocks noChangeArrowheads="1"/>
            </p:cNvSpPr>
            <p:nvPr/>
          </p:nvSpPr>
          <p:spPr bwMode="auto">
            <a:xfrm>
              <a:off x="4480" y="2508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38" name="Line 216"/>
            <p:cNvSpPr>
              <a:spLocks noChangeShapeType="1"/>
            </p:cNvSpPr>
            <p:nvPr/>
          </p:nvSpPr>
          <p:spPr bwMode="auto">
            <a:xfrm>
              <a:off x="4480" y="251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39" name="Line 217"/>
            <p:cNvSpPr>
              <a:spLocks noChangeShapeType="1"/>
            </p:cNvSpPr>
            <p:nvPr/>
          </p:nvSpPr>
          <p:spPr bwMode="auto">
            <a:xfrm flipV="1">
              <a:off x="4772" y="251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40" name="Rectangle 218"/>
            <p:cNvSpPr>
              <a:spLocks noChangeArrowheads="1"/>
            </p:cNvSpPr>
            <p:nvPr/>
          </p:nvSpPr>
          <p:spPr bwMode="auto">
            <a:xfrm>
              <a:off x="4480" y="304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41" name="Line 219"/>
            <p:cNvSpPr>
              <a:spLocks noChangeShapeType="1"/>
            </p:cNvSpPr>
            <p:nvPr/>
          </p:nvSpPr>
          <p:spPr bwMode="auto">
            <a:xfrm>
              <a:off x="4480" y="305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42" name="Line 220"/>
            <p:cNvSpPr>
              <a:spLocks noChangeShapeType="1"/>
            </p:cNvSpPr>
            <p:nvPr/>
          </p:nvSpPr>
          <p:spPr bwMode="auto">
            <a:xfrm flipV="1">
              <a:off x="4772" y="305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43" name="Rectangle 221"/>
            <p:cNvSpPr>
              <a:spLocks noChangeArrowheads="1"/>
            </p:cNvSpPr>
            <p:nvPr/>
          </p:nvSpPr>
          <p:spPr bwMode="auto">
            <a:xfrm>
              <a:off x="4480" y="361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44" name="Line 222"/>
            <p:cNvSpPr>
              <a:spLocks noChangeShapeType="1"/>
            </p:cNvSpPr>
            <p:nvPr/>
          </p:nvSpPr>
          <p:spPr bwMode="auto">
            <a:xfrm>
              <a:off x="4480" y="3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45" name="Line 223"/>
            <p:cNvSpPr>
              <a:spLocks noChangeShapeType="1"/>
            </p:cNvSpPr>
            <p:nvPr/>
          </p:nvSpPr>
          <p:spPr bwMode="auto">
            <a:xfrm flipV="1">
              <a:off x="4772" y="3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9" name="Group 224"/>
          <p:cNvGrpSpPr>
            <a:grpSpLocks/>
          </p:cNvGrpSpPr>
          <p:nvPr/>
        </p:nvGrpSpPr>
        <p:grpSpPr bwMode="auto">
          <a:xfrm>
            <a:off x="5168901" y="4481514"/>
            <a:ext cx="463551" cy="1137047"/>
            <a:chOff x="1856" y="1124"/>
            <a:chExt cx="292" cy="955"/>
          </a:xfrm>
        </p:grpSpPr>
        <p:sp>
          <p:nvSpPr>
            <p:cNvPr id="110622" name="Rectangle 225"/>
            <p:cNvSpPr>
              <a:spLocks noChangeArrowheads="1"/>
            </p:cNvSpPr>
            <p:nvPr/>
          </p:nvSpPr>
          <p:spPr bwMode="auto">
            <a:xfrm>
              <a:off x="1856" y="1124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23" name="Line 226"/>
            <p:cNvSpPr>
              <a:spLocks noChangeShapeType="1"/>
            </p:cNvSpPr>
            <p:nvPr/>
          </p:nvSpPr>
          <p:spPr bwMode="auto">
            <a:xfrm>
              <a:off x="1856" y="1128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24" name="Line 227"/>
            <p:cNvSpPr>
              <a:spLocks noChangeShapeType="1"/>
            </p:cNvSpPr>
            <p:nvPr/>
          </p:nvSpPr>
          <p:spPr bwMode="auto">
            <a:xfrm flipV="1">
              <a:off x="2004" y="1128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25" name="Rectangle 228"/>
            <p:cNvSpPr>
              <a:spLocks noChangeArrowheads="1"/>
            </p:cNvSpPr>
            <p:nvPr/>
          </p:nvSpPr>
          <p:spPr bwMode="auto">
            <a:xfrm>
              <a:off x="1856" y="1407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26" name="Line 229"/>
            <p:cNvSpPr>
              <a:spLocks noChangeShapeType="1"/>
            </p:cNvSpPr>
            <p:nvPr/>
          </p:nvSpPr>
          <p:spPr bwMode="auto">
            <a:xfrm>
              <a:off x="1856" y="1411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27" name="Line 230"/>
            <p:cNvSpPr>
              <a:spLocks noChangeShapeType="1"/>
            </p:cNvSpPr>
            <p:nvPr/>
          </p:nvSpPr>
          <p:spPr bwMode="auto">
            <a:xfrm flipV="1">
              <a:off x="2004" y="1411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28" name="Rectangle 231"/>
            <p:cNvSpPr>
              <a:spLocks noChangeArrowheads="1"/>
            </p:cNvSpPr>
            <p:nvPr/>
          </p:nvSpPr>
          <p:spPr bwMode="auto">
            <a:xfrm>
              <a:off x="1856" y="1675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29" name="Line 232"/>
            <p:cNvSpPr>
              <a:spLocks noChangeShapeType="1"/>
            </p:cNvSpPr>
            <p:nvPr/>
          </p:nvSpPr>
          <p:spPr bwMode="auto">
            <a:xfrm>
              <a:off x="1856" y="1679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30" name="Line 233"/>
            <p:cNvSpPr>
              <a:spLocks noChangeShapeType="1"/>
            </p:cNvSpPr>
            <p:nvPr/>
          </p:nvSpPr>
          <p:spPr bwMode="auto">
            <a:xfrm flipV="1">
              <a:off x="2004" y="1679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31" name="Rectangle 234"/>
            <p:cNvSpPr>
              <a:spLocks noChangeArrowheads="1"/>
            </p:cNvSpPr>
            <p:nvPr/>
          </p:nvSpPr>
          <p:spPr bwMode="auto">
            <a:xfrm>
              <a:off x="1856" y="1958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32" name="Line 235"/>
            <p:cNvSpPr>
              <a:spLocks noChangeShapeType="1"/>
            </p:cNvSpPr>
            <p:nvPr/>
          </p:nvSpPr>
          <p:spPr bwMode="auto">
            <a:xfrm>
              <a:off x="1856" y="1962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33" name="Line 236"/>
            <p:cNvSpPr>
              <a:spLocks noChangeShapeType="1"/>
            </p:cNvSpPr>
            <p:nvPr/>
          </p:nvSpPr>
          <p:spPr bwMode="auto">
            <a:xfrm flipV="1">
              <a:off x="2004" y="1962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247469" name="Oval 237"/>
          <p:cNvSpPr>
            <a:spLocks noChangeArrowheads="1"/>
          </p:cNvSpPr>
          <p:nvPr/>
        </p:nvSpPr>
        <p:spPr bwMode="auto">
          <a:xfrm>
            <a:off x="2657476" y="1981202"/>
            <a:ext cx="796925" cy="1601391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247470" name="Oval 238"/>
          <p:cNvSpPr>
            <a:spLocks noChangeArrowheads="1"/>
          </p:cNvSpPr>
          <p:nvPr/>
        </p:nvSpPr>
        <p:spPr bwMode="auto">
          <a:xfrm>
            <a:off x="3355976" y="2171702"/>
            <a:ext cx="796925" cy="1601391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247471" name="Oval 239"/>
          <p:cNvSpPr>
            <a:spLocks noChangeArrowheads="1"/>
          </p:cNvSpPr>
          <p:nvPr/>
        </p:nvSpPr>
        <p:spPr bwMode="auto">
          <a:xfrm>
            <a:off x="4016376" y="2390777"/>
            <a:ext cx="796925" cy="1601391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247472" name="Oval 240"/>
          <p:cNvSpPr>
            <a:spLocks noChangeArrowheads="1"/>
          </p:cNvSpPr>
          <p:nvPr/>
        </p:nvSpPr>
        <p:spPr bwMode="auto">
          <a:xfrm>
            <a:off x="4727576" y="2562226"/>
            <a:ext cx="796925" cy="1601391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247473" name="Oval 241"/>
          <p:cNvSpPr>
            <a:spLocks noChangeArrowheads="1"/>
          </p:cNvSpPr>
          <p:nvPr/>
        </p:nvSpPr>
        <p:spPr bwMode="auto">
          <a:xfrm>
            <a:off x="2949576" y="3657602"/>
            <a:ext cx="796925" cy="1601391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247474" name="Oval 242"/>
          <p:cNvSpPr>
            <a:spLocks noChangeArrowheads="1"/>
          </p:cNvSpPr>
          <p:nvPr/>
        </p:nvSpPr>
        <p:spPr bwMode="auto">
          <a:xfrm>
            <a:off x="3635376" y="3838577"/>
            <a:ext cx="796925" cy="1601391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247475" name="Oval 243"/>
          <p:cNvSpPr>
            <a:spLocks noChangeArrowheads="1"/>
          </p:cNvSpPr>
          <p:nvPr/>
        </p:nvSpPr>
        <p:spPr bwMode="auto">
          <a:xfrm>
            <a:off x="4308476" y="4038602"/>
            <a:ext cx="796925" cy="1601391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247476" name="Oval 244"/>
          <p:cNvSpPr>
            <a:spLocks noChangeArrowheads="1"/>
          </p:cNvSpPr>
          <p:nvPr/>
        </p:nvSpPr>
        <p:spPr bwMode="auto">
          <a:xfrm>
            <a:off x="4994276" y="4257677"/>
            <a:ext cx="796925" cy="1601391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247477" name="AutoShape 245"/>
          <p:cNvSpPr>
            <a:spLocks noChangeArrowheads="1"/>
          </p:cNvSpPr>
          <p:nvPr/>
        </p:nvSpPr>
        <p:spPr bwMode="auto">
          <a:xfrm>
            <a:off x="450852" y="2488407"/>
            <a:ext cx="1401763" cy="667941"/>
          </a:xfrm>
          <a:prstGeom prst="leftArrow">
            <a:avLst>
              <a:gd name="adj1" fmla="val 50000"/>
              <a:gd name="adj2" fmla="val 39349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247478" name="AutoShape 246"/>
          <p:cNvSpPr>
            <a:spLocks noChangeArrowheads="1"/>
          </p:cNvSpPr>
          <p:nvPr/>
        </p:nvSpPr>
        <p:spPr bwMode="auto">
          <a:xfrm flipH="1">
            <a:off x="6851652" y="2488407"/>
            <a:ext cx="1401763" cy="667941"/>
          </a:xfrm>
          <a:prstGeom prst="leftArrow">
            <a:avLst>
              <a:gd name="adj1" fmla="val 50000"/>
              <a:gd name="adj2" fmla="val 39349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8138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2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2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2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12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2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469" grpId="0" animBg="1"/>
      <p:bldP spid="1247469" grpId="1" animBg="1"/>
      <p:bldP spid="1247470" grpId="0" animBg="1"/>
      <p:bldP spid="1247470" grpId="1" animBg="1"/>
      <p:bldP spid="1247471" grpId="0" animBg="1"/>
      <p:bldP spid="1247471" grpId="1" animBg="1"/>
      <p:bldP spid="1247472" grpId="0" animBg="1"/>
      <p:bldP spid="1247472" grpId="1" animBg="1"/>
      <p:bldP spid="1247473" grpId="0" animBg="1"/>
      <p:bldP spid="1247473" grpId="1" animBg="1"/>
      <p:bldP spid="1247474" grpId="0" animBg="1"/>
      <p:bldP spid="1247474" grpId="1" animBg="1"/>
      <p:bldP spid="1247475" grpId="0" animBg="1"/>
      <p:bldP spid="1247475" grpId="1" animBg="1"/>
      <p:bldP spid="1247476" grpId="0" animBg="1"/>
      <p:bldP spid="1247476" grpId="1" animBg="1"/>
      <p:bldP spid="1247477" grpId="0" animBg="1"/>
      <p:bldP spid="1247477" grpId="1" animBg="1"/>
      <p:bldP spid="1247477" grpId="2" animBg="1"/>
      <p:bldP spid="1247477" grpId="3" animBg="1"/>
      <p:bldP spid="1247477" grpId="4" animBg="1"/>
      <p:bldP spid="1247477" grpId="5" animBg="1"/>
      <p:bldP spid="1247477" grpId="6" animBg="1"/>
      <p:bldP spid="1247477" grpId="7" animBg="1"/>
      <p:bldP spid="1247478" grpId="0" animBg="1"/>
      <p:bldP spid="1247478" grpId="1" animBg="1"/>
      <p:bldP spid="1247478" grpId="2" animBg="1"/>
      <p:bldP spid="1247478" grpId="3" animBg="1"/>
      <p:bldP spid="1247478" grpId="4" animBg="1"/>
      <p:bldP spid="1247478" grpId="5" animBg="1"/>
      <p:bldP spid="1247478" grpId="6" animBg="1"/>
      <p:bldP spid="1247478" grpId="7" animBg="1"/>
    </p:bld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This “Proof” Absolute?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The proof can be “defeated” </a:t>
            </a:r>
            <a:r>
              <a:rPr lang="en-US" sz="3600" i="1" dirty="0">
                <a:solidFill>
                  <a:srgbClr val="0070C0"/>
                </a:solidFill>
              </a:rPr>
              <a:t>if and only if</a:t>
            </a:r>
            <a:r>
              <a:rPr lang="en-US" sz="3600" dirty="0">
                <a:solidFill>
                  <a:srgbClr val="0070C0"/>
                </a:solidFill>
              </a:rPr>
              <a:t> every left/right decision can be predicted by the </a:t>
            </a:r>
            <a:r>
              <a:rPr lang="en-US" sz="3600" dirty="0" err="1">
                <a:solidFill>
                  <a:srgbClr val="0070C0"/>
                </a:solidFill>
              </a:rPr>
              <a:t>prover</a:t>
            </a:r>
            <a:r>
              <a:rPr lang="en-US" sz="3600" dirty="0">
                <a:solidFill>
                  <a:srgbClr val="0070C0"/>
                </a:solidFill>
              </a:rPr>
              <a:t> in advance.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If there are 100 intermediate ballot sets, the chance of this happening is 1 in 2</a:t>
            </a:r>
            <a:r>
              <a:rPr lang="en-US" sz="3600" baseline="30000" dirty="0">
                <a:solidFill>
                  <a:srgbClr val="0070C0"/>
                </a:solidFill>
              </a:rPr>
              <a:t>100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3106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67" grpId="0" build="p"/>
    </p:bld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Chooses?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If </a:t>
            </a:r>
            <a:r>
              <a:rPr lang="en-US" i="1" dirty="0">
                <a:solidFill>
                  <a:srgbClr val="0070C0"/>
                </a:solidFill>
              </a:rPr>
              <a:t>you</a:t>
            </a:r>
            <a:r>
              <a:rPr lang="en-US" dirty="0">
                <a:solidFill>
                  <a:srgbClr val="0070C0"/>
                </a:solidFill>
              </a:rPr>
              <a:t> choose, then </a:t>
            </a:r>
            <a:r>
              <a:rPr lang="en-US" i="1" dirty="0">
                <a:solidFill>
                  <a:srgbClr val="0070C0"/>
                </a:solidFill>
              </a:rPr>
              <a:t>you</a:t>
            </a:r>
            <a:r>
              <a:rPr lang="en-US" dirty="0">
                <a:solidFill>
                  <a:srgbClr val="0070C0"/>
                </a:solidFill>
              </a:rPr>
              <a:t> are convinced.</a:t>
            </a:r>
          </a:p>
          <a:p>
            <a:pPr lvl="1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But this won’t convince me.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We can each make some of the choices.</a:t>
            </a:r>
          </a:p>
          <a:p>
            <a:pPr lvl="1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But this can be inefficient.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We can co-operate on the choices.</a:t>
            </a:r>
          </a:p>
          <a:p>
            <a:pPr lvl="1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But this is cumbersome.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We can agree on a random source.</a:t>
            </a:r>
          </a:p>
          <a:p>
            <a:pPr lvl="1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But what source?</a:t>
            </a:r>
          </a:p>
        </p:txBody>
      </p:sp>
    </p:spTree>
    <p:extLst>
      <p:ext uri="{BB962C8B-B14F-4D97-AF65-F5344CB8AC3E}">
        <p14:creationId xmlns:p14="http://schemas.microsoft.com/office/powerpoint/2010/main" val="168203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451" grpId="0" build="p"/>
    </p:bld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Chooses?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u="sng" dirty="0">
                <a:solidFill>
                  <a:srgbClr val="0070C0"/>
                </a:solidFill>
              </a:rPr>
              <a:t>The Fiat-Shamir Heuristic</a:t>
            </a:r>
          </a:p>
          <a:p>
            <a:r>
              <a:rPr lang="en-US" sz="2800" dirty="0">
                <a:solidFill>
                  <a:srgbClr val="00B050"/>
                </a:solidFill>
              </a:rPr>
              <a:t>Prepare all of the ballot sets as above.</a:t>
            </a:r>
          </a:p>
          <a:p>
            <a:r>
              <a:rPr lang="en-US" sz="2800" dirty="0">
                <a:solidFill>
                  <a:srgbClr val="00B050"/>
                </a:solidFill>
              </a:rPr>
              <a:t>Put all of the data into a one-way hash.</a:t>
            </a:r>
          </a:p>
          <a:p>
            <a:r>
              <a:rPr lang="en-US" sz="2800" dirty="0">
                <a:solidFill>
                  <a:srgbClr val="00B050"/>
                </a:solidFill>
              </a:rPr>
              <a:t>Use the hash output to make the choices.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</a:rPr>
              <a:t>This allows a proof of equivalence to be “published” by the mix.</a:t>
            </a:r>
          </a:p>
        </p:txBody>
      </p:sp>
    </p:spTree>
    <p:extLst>
      <p:ext uri="{BB962C8B-B14F-4D97-AF65-F5344CB8AC3E}">
        <p14:creationId xmlns:p14="http://schemas.microsoft.com/office/powerpoint/2010/main" val="4046711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43" grpId="0" build="p"/>
    </p:bld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sz="3600" dirty="0"/>
          </a:p>
          <a:p>
            <a:pPr lvl="1">
              <a:buNone/>
            </a:pPr>
            <a:r>
              <a:rPr lang="en-US" sz="3600" dirty="0"/>
              <a:t>A disadvantage of using Fiat-Shamir is that election integrity now requires a computational assumption – the assumption that the hash is “secure”.</a:t>
            </a:r>
          </a:p>
          <a:p>
            <a:pPr lvl="1">
              <a:buNone/>
            </a:pPr>
            <a:r>
              <a:rPr lang="en-US" sz="3600" dirty="0"/>
              <a:t>Voter privacy depends upon the quality of the encryption.</a:t>
            </a:r>
          </a:p>
        </p:txBody>
      </p:sp>
    </p:spTree>
    <p:extLst>
      <p:ext uri="{BB962C8B-B14F-4D97-AF65-F5344CB8AC3E}">
        <p14:creationId xmlns:p14="http://schemas.microsoft.com/office/powerpoint/2010/main" val="42238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/>
          </a:p>
          <a:p>
            <a:r>
              <a:rPr lang="en-US" sz="3600"/>
              <a:t>Anyone </a:t>
            </a:r>
            <a:r>
              <a:rPr lang="en-US" sz="3600" dirty="0"/>
              <a:t>with the decryption key can read all of the votes – even before mixing.</a:t>
            </a:r>
          </a:p>
          <a:p>
            <a:r>
              <a:rPr lang="en-US" sz="3600" dirty="0"/>
              <a:t>A threshold encryption scheme is used to distribute the decryption capabilities.</a:t>
            </a:r>
          </a:p>
        </p:txBody>
      </p:sp>
    </p:spTree>
    <p:extLst>
      <p:ext uri="{BB962C8B-B14F-4D97-AF65-F5344CB8AC3E}">
        <p14:creationId xmlns:p14="http://schemas.microsoft.com/office/powerpoint/2010/main" val="332712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Partial Checking</a:t>
            </a:r>
          </a:p>
        </p:txBody>
      </p:sp>
      <p:sp>
        <p:nvSpPr>
          <p:cNvPr id="114690" name="Rectangle 3"/>
          <p:cNvSpPr>
            <a:spLocks noChangeArrowheads="1"/>
          </p:cNvSpPr>
          <p:nvPr/>
        </p:nvSpPr>
        <p:spPr bwMode="auto">
          <a:xfrm>
            <a:off x="5505453" y="3093244"/>
            <a:ext cx="1357313" cy="245268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800"/>
          </a:p>
        </p:txBody>
      </p:sp>
      <p:sp>
        <p:nvSpPr>
          <p:cNvPr id="1097732" name="Rectangle 4"/>
          <p:cNvSpPr>
            <a:spLocks noChangeArrowheads="1"/>
          </p:cNvSpPr>
          <p:nvPr/>
        </p:nvSpPr>
        <p:spPr bwMode="auto">
          <a:xfrm>
            <a:off x="4024313" y="3157539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733" name="Line 5"/>
          <p:cNvSpPr>
            <a:spLocks noChangeShapeType="1"/>
          </p:cNvSpPr>
          <p:nvPr/>
        </p:nvSpPr>
        <p:spPr bwMode="auto">
          <a:xfrm>
            <a:off x="4024314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34" name="Line 6"/>
          <p:cNvSpPr>
            <a:spLocks noChangeShapeType="1"/>
          </p:cNvSpPr>
          <p:nvPr/>
        </p:nvSpPr>
        <p:spPr bwMode="auto">
          <a:xfrm flipV="1">
            <a:off x="4487863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35" name="Rectangle 7"/>
          <p:cNvSpPr>
            <a:spLocks noChangeArrowheads="1"/>
          </p:cNvSpPr>
          <p:nvPr/>
        </p:nvSpPr>
        <p:spPr bwMode="auto">
          <a:xfrm>
            <a:off x="4024313" y="3833813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736" name="Line 8"/>
          <p:cNvSpPr>
            <a:spLocks noChangeShapeType="1"/>
          </p:cNvSpPr>
          <p:nvPr/>
        </p:nvSpPr>
        <p:spPr bwMode="auto">
          <a:xfrm>
            <a:off x="4024314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37" name="Line 9"/>
          <p:cNvSpPr>
            <a:spLocks noChangeShapeType="1"/>
          </p:cNvSpPr>
          <p:nvPr/>
        </p:nvSpPr>
        <p:spPr bwMode="auto">
          <a:xfrm flipV="1">
            <a:off x="4487863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38" name="Rectangle 10"/>
          <p:cNvSpPr>
            <a:spLocks noChangeArrowheads="1"/>
          </p:cNvSpPr>
          <p:nvPr/>
        </p:nvSpPr>
        <p:spPr bwMode="auto">
          <a:xfrm>
            <a:off x="4024313" y="4471989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739" name="Line 11"/>
          <p:cNvSpPr>
            <a:spLocks noChangeShapeType="1"/>
          </p:cNvSpPr>
          <p:nvPr/>
        </p:nvSpPr>
        <p:spPr bwMode="auto">
          <a:xfrm>
            <a:off x="4024314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40" name="Line 12"/>
          <p:cNvSpPr>
            <a:spLocks noChangeShapeType="1"/>
          </p:cNvSpPr>
          <p:nvPr/>
        </p:nvSpPr>
        <p:spPr bwMode="auto">
          <a:xfrm flipV="1">
            <a:off x="4487863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41" name="Rectangle 13"/>
          <p:cNvSpPr>
            <a:spLocks noChangeArrowheads="1"/>
          </p:cNvSpPr>
          <p:nvPr/>
        </p:nvSpPr>
        <p:spPr bwMode="auto">
          <a:xfrm>
            <a:off x="4024313" y="5148264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742" name="Line 14"/>
          <p:cNvSpPr>
            <a:spLocks noChangeShapeType="1"/>
          </p:cNvSpPr>
          <p:nvPr/>
        </p:nvSpPr>
        <p:spPr bwMode="auto">
          <a:xfrm>
            <a:off x="4024314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43" name="Line 15"/>
          <p:cNvSpPr>
            <a:spLocks noChangeShapeType="1"/>
          </p:cNvSpPr>
          <p:nvPr/>
        </p:nvSpPr>
        <p:spPr bwMode="auto">
          <a:xfrm flipV="1">
            <a:off x="4487863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50" name="Line 22"/>
          <p:cNvSpPr>
            <a:spLocks noChangeShapeType="1"/>
          </p:cNvSpPr>
          <p:nvPr/>
        </p:nvSpPr>
        <p:spPr bwMode="auto">
          <a:xfrm flipV="1">
            <a:off x="4938713" y="4620816"/>
            <a:ext cx="2508251" cy="95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51" name="Line 23"/>
          <p:cNvSpPr>
            <a:spLocks noChangeShapeType="1"/>
          </p:cNvSpPr>
          <p:nvPr/>
        </p:nvSpPr>
        <p:spPr bwMode="auto">
          <a:xfrm>
            <a:off x="4938713" y="3315891"/>
            <a:ext cx="2508251" cy="1981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4705" name="Rectangle 32"/>
          <p:cNvSpPr>
            <a:spLocks noChangeArrowheads="1"/>
          </p:cNvSpPr>
          <p:nvPr/>
        </p:nvSpPr>
        <p:spPr bwMode="auto">
          <a:xfrm>
            <a:off x="2079628" y="3090864"/>
            <a:ext cx="1357313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800"/>
          </a:p>
        </p:txBody>
      </p:sp>
      <p:sp>
        <p:nvSpPr>
          <p:cNvPr id="1097769" name="Line 41"/>
          <p:cNvSpPr>
            <a:spLocks noChangeShapeType="1"/>
          </p:cNvSpPr>
          <p:nvPr/>
        </p:nvSpPr>
        <p:spPr bwMode="auto">
          <a:xfrm>
            <a:off x="1546225" y="3306367"/>
            <a:ext cx="2478088" cy="1988344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72" name="Line 44"/>
          <p:cNvSpPr>
            <a:spLocks noChangeShapeType="1"/>
          </p:cNvSpPr>
          <p:nvPr/>
        </p:nvSpPr>
        <p:spPr bwMode="auto">
          <a:xfrm flipV="1">
            <a:off x="1546225" y="3992167"/>
            <a:ext cx="2478088" cy="1302544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4708" name="Rectangle 45"/>
          <p:cNvSpPr>
            <a:spLocks noChangeArrowheads="1"/>
          </p:cNvSpPr>
          <p:nvPr/>
        </p:nvSpPr>
        <p:spPr bwMode="auto">
          <a:xfrm>
            <a:off x="635000" y="315753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14709" name="Line 46"/>
          <p:cNvSpPr>
            <a:spLocks noChangeShapeType="1"/>
          </p:cNvSpPr>
          <p:nvPr/>
        </p:nvSpPr>
        <p:spPr bwMode="auto">
          <a:xfrm>
            <a:off x="635001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4710" name="Line 47"/>
          <p:cNvSpPr>
            <a:spLocks noChangeShapeType="1"/>
          </p:cNvSpPr>
          <p:nvPr/>
        </p:nvSpPr>
        <p:spPr bwMode="auto">
          <a:xfrm flipV="1">
            <a:off x="1098549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4711" name="Rectangle 48"/>
          <p:cNvSpPr>
            <a:spLocks noChangeArrowheads="1"/>
          </p:cNvSpPr>
          <p:nvPr/>
        </p:nvSpPr>
        <p:spPr bwMode="auto">
          <a:xfrm>
            <a:off x="635000" y="3833813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14712" name="Line 49"/>
          <p:cNvSpPr>
            <a:spLocks noChangeShapeType="1"/>
          </p:cNvSpPr>
          <p:nvPr/>
        </p:nvSpPr>
        <p:spPr bwMode="auto">
          <a:xfrm>
            <a:off x="635001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4713" name="Line 50"/>
          <p:cNvSpPr>
            <a:spLocks noChangeShapeType="1"/>
          </p:cNvSpPr>
          <p:nvPr/>
        </p:nvSpPr>
        <p:spPr bwMode="auto">
          <a:xfrm flipV="1">
            <a:off x="1098549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4714" name="Rectangle 51"/>
          <p:cNvSpPr>
            <a:spLocks noChangeArrowheads="1"/>
          </p:cNvSpPr>
          <p:nvPr/>
        </p:nvSpPr>
        <p:spPr bwMode="auto">
          <a:xfrm>
            <a:off x="635000" y="447198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14715" name="Line 52"/>
          <p:cNvSpPr>
            <a:spLocks noChangeShapeType="1"/>
          </p:cNvSpPr>
          <p:nvPr/>
        </p:nvSpPr>
        <p:spPr bwMode="auto">
          <a:xfrm>
            <a:off x="635001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4716" name="Line 53"/>
          <p:cNvSpPr>
            <a:spLocks noChangeShapeType="1"/>
          </p:cNvSpPr>
          <p:nvPr/>
        </p:nvSpPr>
        <p:spPr bwMode="auto">
          <a:xfrm flipV="1">
            <a:off x="1098549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4717" name="Rectangle 54"/>
          <p:cNvSpPr>
            <a:spLocks noChangeArrowheads="1"/>
          </p:cNvSpPr>
          <p:nvPr/>
        </p:nvSpPr>
        <p:spPr bwMode="auto">
          <a:xfrm>
            <a:off x="635000" y="5148264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14718" name="Line 55"/>
          <p:cNvSpPr>
            <a:spLocks noChangeShapeType="1"/>
          </p:cNvSpPr>
          <p:nvPr/>
        </p:nvSpPr>
        <p:spPr bwMode="auto">
          <a:xfrm>
            <a:off x="635001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4719" name="Line 56"/>
          <p:cNvSpPr>
            <a:spLocks noChangeShapeType="1"/>
          </p:cNvSpPr>
          <p:nvPr/>
        </p:nvSpPr>
        <p:spPr bwMode="auto">
          <a:xfrm flipV="1">
            <a:off x="1098549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85" name="Rectangle 57"/>
          <p:cNvSpPr>
            <a:spLocks noChangeArrowheads="1"/>
          </p:cNvSpPr>
          <p:nvPr/>
        </p:nvSpPr>
        <p:spPr bwMode="auto">
          <a:xfrm>
            <a:off x="7454900" y="3167064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786" name="Line 58"/>
          <p:cNvSpPr>
            <a:spLocks noChangeShapeType="1"/>
          </p:cNvSpPr>
          <p:nvPr/>
        </p:nvSpPr>
        <p:spPr bwMode="auto">
          <a:xfrm>
            <a:off x="7454901" y="31765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87" name="Line 59"/>
          <p:cNvSpPr>
            <a:spLocks noChangeShapeType="1"/>
          </p:cNvSpPr>
          <p:nvPr/>
        </p:nvSpPr>
        <p:spPr bwMode="auto">
          <a:xfrm flipV="1">
            <a:off x="7918449" y="31765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88" name="Rectangle 60"/>
          <p:cNvSpPr>
            <a:spLocks noChangeArrowheads="1"/>
          </p:cNvSpPr>
          <p:nvPr/>
        </p:nvSpPr>
        <p:spPr bwMode="auto">
          <a:xfrm>
            <a:off x="7454900" y="3843339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789" name="Line 61"/>
          <p:cNvSpPr>
            <a:spLocks noChangeShapeType="1"/>
          </p:cNvSpPr>
          <p:nvPr/>
        </p:nvSpPr>
        <p:spPr bwMode="auto">
          <a:xfrm>
            <a:off x="7454901" y="38528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90" name="Line 62"/>
          <p:cNvSpPr>
            <a:spLocks noChangeShapeType="1"/>
          </p:cNvSpPr>
          <p:nvPr/>
        </p:nvSpPr>
        <p:spPr bwMode="auto">
          <a:xfrm flipV="1">
            <a:off x="7918449" y="38528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91" name="Rectangle 63"/>
          <p:cNvSpPr>
            <a:spLocks noChangeArrowheads="1"/>
          </p:cNvSpPr>
          <p:nvPr/>
        </p:nvSpPr>
        <p:spPr bwMode="auto">
          <a:xfrm>
            <a:off x="7454900" y="4481513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792" name="Line 64"/>
          <p:cNvSpPr>
            <a:spLocks noChangeShapeType="1"/>
          </p:cNvSpPr>
          <p:nvPr/>
        </p:nvSpPr>
        <p:spPr bwMode="auto">
          <a:xfrm>
            <a:off x="7454901" y="44910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93" name="Line 65"/>
          <p:cNvSpPr>
            <a:spLocks noChangeShapeType="1"/>
          </p:cNvSpPr>
          <p:nvPr/>
        </p:nvSpPr>
        <p:spPr bwMode="auto">
          <a:xfrm flipV="1">
            <a:off x="7918449" y="44910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94" name="Rectangle 66"/>
          <p:cNvSpPr>
            <a:spLocks noChangeArrowheads="1"/>
          </p:cNvSpPr>
          <p:nvPr/>
        </p:nvSpPr>
        <p:spPr bwMode="auto">
          <a:xfrm>
            <a:off x="7454900" y="5157789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795" name="Line 67"/>
          <p:cNvSpPr>
            <a:spLocks noChangeShapeType="1"/>
          </p:cNvSpPr>
          <p:nvPr/>
        </p:nvSpPr>
        <p:spPr bwMode="auto">
          <a:xfrm>
            <a:off x="7454901" y="51673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96" name="Line 68"/>
          <p:cNvSpPr>
            <a:spLocks noChangeShapeType="1"/>
          </p:cNvSpPr>
          <p:nvPr/>
        </p:nvSpPr>
        <p:spPr bwMode="auto">
          <a:xfrm flipV="1">
            <a:off x="7918449" y="51673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806" name="Oval 78"/>
          <p:cNvSpPr>
            <a:spLocks noChangeArrowheads="1"/>
          </p:cNvSpPr>
          <p:nvPr/>
        </p:nvSpPr>
        <p:spPr bwMode="auto">
          <a:xfrm>
            <a:off x="3768727" y="3709989"/>
            <a:ext cx="1414463" cy="548879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807" name="Oval 79"/>
          <p:cNvSpPr>
            <a:spLocks noChangeArrowheads="1"/>
          </p:cNvSpPr>
          <p:nvPr/>
        </p:nvSpPr>
        <p:spPr bwMode="auto">
          <a:xfrm>
            <a:off x="3768727" y="5024438"/>
            <a:ext cx="1414463" cy="548879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801" name="Rectangle 73"/>
          <p:cNvSpPr>
            <a:spLocks noChangeArrowheads="1"/>
          </p:cNvSpPr>
          <p:nvPr/>
        </p:nvSpPr>
        <p:spPr bwMode="auto">
          <a:xfrm>
            <a:off x="2079625" y="3090864"/>
            <a:ext cx="4783139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</p:spTree>
    <p:extLst>
      <p:ext uri="{BB962C8B-B14F-4D97-AF65-F5344CB8AC3E}">
        <p14:creationId xmlns:p14="http://schemas.microsoft.com/office/powerpoint/2010/main" val="2290399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2" dur="3000"/>
                                        <p:tgtEl>
                                          <p:spTgt spid="1097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9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109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09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09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09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32" grpId="0" animBg="1"/>
      <p:bldP spid="1097733" grpId="0" animBg="1"/>
      <p:bldP spid="1097734" grpId="0" animBg="1"/>
      <p:bldP spid="1097735" grpId="0" animBg="1"/>
      <p:bldP spid="1097736" grpId="0" animBg="1"/>
      <p:bldP spid="1097737" grpId="0" animBg="1"/>
      <p:bldP spid="1097738" grpId="0" animBg="1"/>
      <p:bldP spid="1097739" grpId="0" animBg="1"/>
      <p:bldP spid="1097740" grpId="0" animBg="1"/>
      <p:bldP spid="1097741" grpId="0" animBg="1"/>
      <p:bldP spid="1097742" grpId="0" animBg="1"/>
      <p:bldP spid="1097743" grpId="0" animBg="1"/>
      <p:bldP spid="1097750" grpId="0" animBg="1"/>
      <p:bldP spid="1097751" grpId="0" animBg="1"/>
      <p:bldP spid="1097769" grpId="0" animBg="1"/>
      <p:bldP spid="1097772" grpId="0" animBg="1"/>
      <p:bldP spid="1097785" grpId="0" animBg="1"/>
      <p:bldP spid="1097786" grpId="0" animBg="1"/>
      <p:bldP spid="1097787" grpId="0" animBg="1"/>
      <p:bldP spid="1097788" grpId="0" animBg="1"/>
      <p:bldP spid="1097789" grpId="0" animBg="1"/>
      <p:bldP spid="1097790" grpId="0" animBg="1"/>
      <p:bldP spid="1097791" grpId="0" animBg="1"/>
      <p:bldP spid="1097792" grpId="0" animBg="1"/>
      <p:bldP spid="1097793" grpId="0" animBg="1"/>
      <p:bldP spid="1097794" grpId="0" animBg="1"/>
      <p:bldP spid="1097795" grpId="0" animBg="1"/>
      <p:bldP spid="1097796" grpId="0" animBg="1"/>
      <p:bldP spid="1097806" grpId="0" animBg="1"/>
      <p:bldP spid="1097807" grpId="0" animBg="1"/>
      <p:bldP spid="1097801" grpId="0" animBg="1"/>
    </p:bld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Any 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We have techniques to make verifiable tallying …</a:t>
            </a:r>
          </a:p>
          <a:p>
            <a:pPr marL="514338" indent="-514338">
              <a:buFont typeface="+mj-lt"/>
              <a:buAutoNum type="arabicPeriod"/>
            </a:pPr>
            <a:r>
              <a:rPr lang="en-US" sz="4800" dirty="0"/>
              <a:t>Computationally Efficient</a:t>
            </a:r>
          </a:p>
          <a:p>
            <a:pPr marL="514338" indent="-514338">
              <a:buFont typeface="+mj-lt"/>
              <a:buAutoNum type="arabicPeriod"/>
            </a:pPr>
            <a:r>
              <a:rPr lang="en-US" sz="4800" dirty="0"/>
              <a:t>Conceptually Simple</a:t>
            </a:r>
          </a:p>
          <a:p>
            <a:pPr marL="514338" indent="-514338">
              <a:buFont typeface="+mj-lt"/>
              <a:buAutoNum type="arabicPeriod"/>
            </a:pPr>
            <a:r>
              <a:rPr lang="en-US" sz="4800" dirty="0"/>
              <a:t>Exact</a:t>
            </a:r>
          </a:p>
        </p:txBody>
      </p:sp>
    </p:spTree>
    <p:extLst>
      <p:ext uri="{BB962C8B-B14F-4D97-AF65-F5344CB8AC3E}">
        <p14:creationId xmlns:p14="http://schemas.microsoft.com/office/powerpoint/2010/main" val="31470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Humans Verify Votes?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33400" y="2667002"/>
                <a:ext cx="574708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ourier New" pitchFamily="49" charset="0"/>
                    <a:cs typeface="Courier New" pitchFamily="49" charset="0"/>
                  </a:rPr>
                  <a:t>VRSF5JQWZ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Courier New" pitchFamily="49" charset="0"/>
                      </a:rPr>
                      <m:t>=</m:t>
                    </m:r>
                  </m:oMath>
                </a14:m>
                <a:r>
                  <a:rPr lang="en-US" dirty="0">
                    <a:latin typeface="+mj-lt"/>
                    <a:cs typeface="Courier New" pitchFamily="49" charset="0"/>
                  </a:rPr>
                  <a:t>   </a:t>
                </a:r>
                <a:r>
                  <a:rPr lang="en-US" sz="4800" dirty="0">
                    <a:latin typeface="+mj-lt"/>
                    <a:cs typeface="Courier New" pitchFamily="49" charset="0"/>
                  </a:rPr>
                  <a:t>Adams ?</a:t>
                </a:r>
                <a:endParaRPr lang="en-US" sz="4800" dirty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67002"/>
                <a:ext cx="5747086" cy="830997"/>
              </a:xfrm>
              <a:prstGeom prst="rect">
                <a:avLst/>
              </a:prstGeom>
              <a:blipFill>
                <a:blip r:embed="rId2"/>
                <a:stretch>
                  <a:fillRect l="-3291" t="-19118" r="-3822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benaloh\AppData\Local\Microsoft\Windows\Temporary Internet Files\Content.IE5\KO1HDFW6\MP9004222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87" y="2360183"/>
            <a:ext cx="2168525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633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of Graph Isomorphism</a:t>
            </a:r>
          </a:p>
        </p:txBody>
      </p:sp>
      <p:sp>
        <p:nvSpPr>
          <p:cNvPr id="1540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/>
              <a:t>If graphs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1</a:t>
            </a:r>
            <a:r>
              <a:rPr lang="en-US" sz="3200" dirty="0"/>
              <a:t> and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2</a:t>
            </a:r>
            <a:r>
              <a:rPr lang="en-US" sz="3200" dirty="0"/>
              <a:t> were </a:t>
            </a:r>
            <a:r>
              <a:rPr lang="en-US" sz="3200" i="1" dirty="0"/>
              <a:t>not</a:t>
            </a:r>
            <a:r>
              <a:rPr lang="en-US" sz="3200" dirty="0"/>
              <a:t> isomorphic, then the “</a:t>
            </a:r>
            <a:r>
              <a:rPr lang="en-US" sz="3200" dirty="0" err="1"/>
              <a:t>prover</a:t>
            </a:r>
            <a:r>
              <a:rPr lang="en-US" sz="3200" dirty="0"/>
              <a:t>” would not be able to show any additional graph to be isomorphic to </a:t>
            </a:r>
            <a:r>
              <a:rPr lang="en-US" sz="3200" i="1" dirty="0"/>
              <a:t>both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1</a:t>
            </a:r>
            <a:r>
              <a:rPr lang="en-US" sz="3200" dirty="0"/>
              <a:t> and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2</a:t>
            </a:r>
            <a:r>
              <a:rPr lang="en-US" sz="3200" i="1" dirty="0"/>
              <a:t>.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3200" dirty="0"/>
              <a:t>A successful false proof would require the </a:t>
            </a:r>
            <a:r>
              <a:rPr lang="en-US" sz="3200" dirty="0" err="1"/>
              <a:t>prover</a:t>
            </a:r>
            <a:r>
              <a:rPr lang="en-US" sz="3200" dirty="0"/>
              <a:t> to guess all 100 challenges in advance:  probability 1 in 2</a:t>
            </a:r>
            <a:r>
              <a:rPr lang="en-US" sz="3200" baseline="30000" dirty="0"/>
              <a:t>100</a:t>
            </a:r>
            <a:r>
              <a:rPr lang="en-US" sz="32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0363-A334-4599-B8FC-E2ECD614FB83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43028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7621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cards below are red.</a:t>
            </a:r>
          </a:p>
        </p:txBody>
      </p:sp>
      <p:pic>
        <p:nvPicPr>
          <p:cNvPr id="205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494533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81" y="3494533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8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87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cards below are red.</a:t>
            </a:r>
          </a:p>
        </p:txBody>
      </p:sp>
      <p:pic>
        <p:nvPicPr>
          <p:cNvPr id="205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494533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8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s.123rf.com/400wm/400/400/mannaggia/mannaggia0911/mannaggia091100016/5957159-king-of-diamonds-playing-c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59480"/>
            <a:ext cx="120152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45066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cards below are red.</a:t>
            </a:r>
          </a:p>
        </p:txBody>
      </p:sp>
      <p:pic>
        <p:nvPicPr>
          <p:cNvPr id="205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494533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s.123rf.com/400wm/400/400/mannaggia/mannaggia0911/mannaggia091100016/5957159-king-of-diamonds-playing-c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59480"/>
            <a:ext cx="120152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allaboutcards.files.wordpress.com/2009/08/queen-diamon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24741"/>
            <a:ext cx="1027352" cy="15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3620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cards below are red.</a:t>
            </a:r>
          </a:p>
        </p:txBody>
      </p:sp>
      <p:pic>
        <p:nvPicPr>
          <p:cNvPr id="205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494533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s.123rf.com/400wm/400/400/mannaggia/mannaggia0911/mannaggia091100016/5957159-king-of-diamonds-playing-c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59480"/>
            <a:ext cx="120152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allaboutcards.files.wordpress.com/2009/08/queen-diamon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24741"/>
            <a:ext cx="1027352" cy="15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allaboutcards.files.wordpress.com/2009/07/jack-hear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48" y="3505201"/>
            <a:ext cx="1027352" cy="15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46583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cards below are red.</a:t>
            </a:r>
          </a:p>
        </p:txBody>
      </p:sp>
      <p:pic>
        <p:nvPicPr>
          <p:cNvPr id="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s.123rf.com/400wm/400/400/mannaggia/mannaggia0911/mannaggia091100016/5957159-king-of-diamonds-playing-c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59480"/>
            <a:ext cx="120152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allaboutcards.files.wordpress.com/2009/08/queen-diamon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24741"/>
            <a:ext cx="1027352" cy="15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allaboutcards.files.wordpress.com/2009/07/jack-hear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48" y="3505201"/>
            <a:ext cx="1027352" cy="15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605s.com/img/king-of-diamonds-fourni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45" y="3429000"/>
            <a:ext cx="1248156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23382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cards below are red.</a:t>
            </a:r>
          </a:p>
        </p:txBody>
      </p:sp>
      <p:pic>
        <p:nvPicPr>
          <p:cNvPr id="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53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cards below are red.</a:t>
            </a:r>
          </a:p>
        </p:txBody>
      </p:sp>
      <p:pic>
        <p:nvPicPr>
          <p:cNvPr id="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200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You’ve never seen this card.</a:t>
            </a:r>
          </a:p>
        </p:txBody>
      </p:sp>
    </p:spTree>
    <p:extLst>
      <p:ext uri="{BB962C8B-B14F-4D97-AF65-F5344CB8AC3E}">
        <p14:creationId xmlns:p14="http://schemas.microsoft.com/office/powerpoint/2010/main" val="2175023811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cards below are red.</a:t>
            </a:r>
          </a:p>
        </p:txBody>
      </p:sp>
      <p:pic>
        <p:nvPicPr>
          <p:cNvPr id="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200400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You’ve never seen this card.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But you now have good reason to believe it’s red.</a:t>
            </a:r>
          </a:p>
        </p:txBody>
      </p:sp>
    </p:spTree>
    <p:extLst>
      <p:ext uri="{BB962C8B-B14F-4D97-AF65-F5344CB8AC3E}">
        <p14:creationId xmlns:p14="http://schemas.microsoft.com/office/powerpoint/2010/main" val="3391960536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Non-transferable Belief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Even though you now believe that this card is red, there’s nothing that you can do to convince someone else.</a:t>
            </a:r>
          </a:p>
        </p:txBody>
      </p:sp>
      <p:pic>
        <p:nvPicPr>
          <p:cNvPr id="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7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Fiat-Shamir Heuristic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0610-1220-48F3-9C9A-E22631371F58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encryptions below are votes for Adams.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91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8QZ4TY2B7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831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GX39M6P4Y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833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T9VBS5ZDF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073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VRSF5JQWZ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313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J44Y0CURV</a:t>
            </a:r>
          </a:p>
        </p:txBody>
      </p:sp>
    </p:spTree>
    <p:extLst>
      <p:ext uri="{BB962C8B-B14F-4D97-AF65-F5344CB8AC3E}">
        <p14:creationId xmlns:p14="http://schemas.microsoft.com/office/powerpoint/2010/main" val="365610977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encryptions below are votes for Adams.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91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8QZ4TY2B7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831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GX39M6P4Y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833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T9VBS5ZDF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073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VRSF5JQWZ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313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J44Y0CURV</a:t>
            </a:r>
          </a:p>
        </p:txBody>
      </p:sp>
      <p:pic>
        <p:nvPicPr>
          <p:cNvPr id="8195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24" y="5116069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05401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24" y="5105401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24" y="5105401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encryptions below are votes for Adams.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9181" y="3505201"/>
            <a:ext cx="1150620" cy="16108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+mj-lt"/>
              <a:cs typeface="Courier New" pitchFamily="49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83181" y="3505201"/>
            <a:ext cx="1150620" cy="16108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3381" y="3505201"/>
            <a:ext cx="1150620" cy="16108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073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VRSF5JQWZ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31381" y="3505201"/>
            <a:ext cx="1150620" cy="16108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195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24" y="5116069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05401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24" y="5105401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24" y="5105401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3379265">
            <a:off x="842187" y="3880250"/>
            <a:ext cx="1646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Courier New" pitchFamily="49" charset="0"/>
              </a:rPr>
              <a:t>Adams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3379265">
            <a:off x="2388008" y="3880250"/>
            <a:ext cx="1646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Courier New" pitchFamily="49" charset="0"/>
              </a:rPr>
              <a:t>Adams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3379265">
            <a:off x="3988208" y="3880250"/>
            <a:ext cx="1646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Courier New" pitchFamily="49" charset="0"/>
              </a:rPr>
              <a:t>Adams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3379265">
            <a:off x="7036208" y="3880250"/>
            <a:ext cx="1646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Courier New" pitchFamily="49" charset="0"/>
              </a:rPr>
              <a:t>Adams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5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Proofs</a:t>
            </a:r>
          </a:p>
        </p:txBody>
      </p:sp>
      <p:pic>
        <p:nvPicPr>
          <p:cNvPr id="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040743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Proofs</a:t>
            </a:r>
          </a:p>
        </p:txBody>
      </p:sp>
      <p:pic>
        <p:nvPicPr>
          <p:cNvPr id="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828801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94603021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3200" dirty="0"/>
              <a:t>If I am determined to cheat you, the only way I could do this would be to guess your selection in advance.</a:t>
            </a:r>
          </a:p>
          <a:p>
            <a:endParaRPr lang="en-US" sz="2400" dirty="0"/>
          </a:p>
          <a:p>
            <a:r>
              <a:rPr lang="en-US" sz="3200" dirty="0"/>
              <a:t>My probability of success:  1 in 100</a:t>
            </a:r>
          </a:p>
        </p:txBody>
      </p:sp>
    </p:spTree>
    <p:extLst>
      <p:ext uri="{BB962C8B-B14F-4D97-AF65-F5344CB8AC3E}">
        <p14:creationId xmlns:p14="http://schemas.microsoft.com/office/powerpoint/2010/main" val="2441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Proofs</a:t>
            </a:r>
          </a:p>
        </p:txBody>
      </p:sp>
      <p:pic>
        <p:nvPicPr>
          <p:cNvPr id="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828801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49916488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Interactive Proofs</a:t>
            </a:r>
          </a:p>
        </p:txBody>
      </p:sp>
      <p:pic>
        <p:nvPicPr>
          <p:cNvPr id="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828801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3" name="Oval 112"/>
          <p:cNvSpPr/>
          <p:nvPr/>
        </p:nvSpPr>
        <p:spPr>
          <a:xfrm>
            <a:off x="2209801" y="36576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4" name="Oval 113"/>
          <p:cNvSpPr/>
          <p:nvPr/>
        </p:nvSpPr>
        <p:spPr>
          <a:xfrm>
            <a:off x="1828801" y="47465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5" name="Oval 114"/>
          <p:cNvSpPr/>
          <p:nvPr/>
        </p:nvSpPr>
        <p:spPr>
          <a:xfrm>
            <a:off x="2954834" y="47244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6" name="Oval 115"/>
          <p:cNvSpPr/>
          <p:nvPr/>
        </p:nvSpPr>
        <p:spPr>
          <a:xfrm>
            <a:off x="3276601" y="42131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7" name="Oval 116"/>
          <p:cNvSpPr/>
          <p:nvPr/>
        </p:nvSpPr>
        <p:spPr>
          <a:xfrm>
            <a:off x="1507034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8" name="Oval 117"/>
          <p:cNvSpPr/>
          <p:nvPr/>
        </p:nvSpPr>
        <p:spPr>
          <a:xfrm>
            <a:off x="2954834" y="36797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9" name="Oval 118"/>
          <p:cNvSpPr/>
          <p:nvPr/>
        </p:nvSpPr>
        <p:spPr>
          <a:xfrm>
            <a:off x="2209801" y="47465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0" name="Oval 119"/>
          <p:cNvSpPr/>
          <p:nvPr/>
        </p:nvSpPr>
        <p:spPr>
          <a:xfrm>
            <a:off x="2192834" y="31242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1" name="Oval 120"/>
          <p:cNvSpPr/>
          <p:nvPr/>
        </p:nvSpPr>
        <p:spPr>
          <a:xfrm>
            <a:off x="1507034" y="31242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2" name="Oval 121"/>
          <p:cNvSpPr/>
          <p:nvPr/>
        </p:nvSpPr>
        <p:spPr>
          <a:xfrm>
            <a:off x="762001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3" name="Oval 122"/>
          <p:cNvSpPr/>
          <p:nvPr/>
        </p:nvSpPr>
        <p:spPr>
          <a:xfrm>
            <a:off x="762001" y="36576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4" name="Oval 123"/>
          <p:cNvSpPr/>
          <p:nvPr/>
        </p:nvSpPr>
        <p:spPr>
          <a:xfrm>
            <a:off x="1126034" y="26129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5" name="Oval 124"/>
          <p:cNvSpPr/>
          <p:nvPr/>
        </p:nvSpPr>
        <p:spPr>
          <a:xfrm>
            <a:off x="3657601" y="47465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Oval 125"/>
          <p:cNvSpPr/>
          <p:nvPr/>
        </p:nvSpPr>
        <p:spPr>
          <a:xfrm>
            <a:off x="3657601" y="42131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7" name="Oval 126"/>
          <p:cNvSpPr/>
          <p:nvPr/>
        </p:nvSpPr>
        <p:spPr>
          <a:xfrm>
            <a:off x="3657601" y="26129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8" name="Oval 127"/>
          <p:cNvSpPr/>
          <p:nvPr/>
        </p:nvSpPr>
        <p:spPr>
          <a:xfrm>
            <a:off x="2573834" y="31242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9" name="Oval 128"/>
          <p:cNvSpPr/>
          <p:nvPr/>
        </p:nvSpPr>
        <p:spPr>
          <a:xfrm>
            <a:off x="4021634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0" name="Oval 129"/>
          <p:cNvSpPr/>
          <p:nvPr/>
        </p:nvSpPr>
        <p:spPr>
          <a:xfrm>
            <a:off x="4402634" y="36576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1" name="Oval 130"/>
          <p:cNvSpPr/>
          <p:nvPr/>
        </p:nvSpPr>
        <p:spPr>
          <a:xfrm>
            <a:off x="4402634" y="31242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2" name="Oval 131"/>
          <p:cNvSpPr/>
          <p:nvPr/>
        </p:nvSpPr>
        <p:spPr>
          <a:xfrm>
            <a:off x="4783634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3" name="Oval 132"/>
          <p:cNvSpPr/>
          <p:nvPr/>
        </p:nvSpPr>
        <p:spPr>
          <a:xfrm>
            <a:off x="4783634" y="46703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4" name="Oval 133"/>
          <p:cNvSpPr/>
          <p:nvPr/>
        </p:nvSpPr>
        <p:spPr>
          <a:xfrm>
            <a:off x="5105401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5" name="Oval 134"/>
          <p:cNvSpPr/>
          <p:nvPr/>
        </p:nvSpPr>
        <p:spPr>
          <a:xfrm>
            <a:off x="5105401" y="31242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6" name="Oval 135"/>
          <p:cNvSpPr/>
          <p:nvPr/>
        </p:nvSpPr>
        <p:spPr>
          <a:xfrm>
            <a:off x="5105401" y="26129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7" name="Oval 136"/>
          <p:cNvSpPr/>
          <p:nvPr/>
        </p:nvSpPr>
        <p:spPr>
          <a:xfrm>
            <a:off x="5486401" y="36576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8" name="Oval 137"/>
          <p:cNvSpPr/>
          <p:nvPr/>
        </p:nvSpPr>
        <p:spPr>
          <a:xfrm>
            <a:off x="5469434" y="47244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9" name="Oval 138"/>
          <p:cNvSpPr/>
          <p:nvPr/>
        </p:nvSpPr>
        <p:spPr>
          <a:xfrm>
            <a:off x="5867401" y="47244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0" name="Oval 139"/>
          <p:cNvSpPr/>
          <p:nvPr/>
        </p:nvSpPr>
        <p:spPr>
          <a:xfrm>
            <a:off x="5867401" y="42131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1" name="Oval 140"/>
          <p:cNvSpPr/>
          <p:nvPr/>
        </p:nvSpPr>
        <p:spPr>
          <a:xfrm>
            <a:off x="5850434" y="26129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2" name="Oval 141"/>
          <p:cNvSpPr/>
          <p:nvPr/>
        </p:nvSpPr>
        <p:spPr>
          <a:xfrm>
            <a:off x="6248401" y="31242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3" name="Oval 142"/>
          <p:cNvSpPr/>
          <p:nvPr/>
        </p:nvSpPr>
        <p:spPr>
          <a:xfrm>
            <a:off x="6231434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4" name="Oval 143"/>
          <p:cNvSpPr/>
          <p:nvPr/>
        </p:nvSpPr>
        <p:spPr>
          <a:xfrm>
            <a:off x="6612434" y="26129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5" name="Oval 144"/>
          <p:cNvSpPr/>
          <p:nvPr/>
        </p:nvSpPr>
        <p:spPr>
          <a:xfrm>
            <a:off x="6612434" y="36576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6" name="Oval 145"/>
          <p:cNvSpPr/>
          <p:nvPr/>
        </p:nvSpPr>
        <p:spPr>
          <a:xfrm>
            <a:off x="6934201" y="36576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7" name="Oval 146"/>
          <p:cNvSpPr/>
          <p:nvPr/>
        </p:nvSpPr>
        <p:spPr>
          <a:xfrm>
            <a:off x="6934201" y="42131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8" name="Oval 147"/>
          <p:cNvSpPr/>
          <p:nvPr/>
        </p:nvSpPr>
        <p:spPr>
          <a:xfrm>
            <a:off x="7315201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9" name="Oval 148"/>
          <p:cNvSpPr/>
          <p:nvPr/>
        </p:nvSpPr>
        <p:spPr>
          <a:xfrm>
            <a:off x="7315201" y="46703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0" name="Oval 149"/>
          <p:cNvSpPr/>
          <p:nvPr/>
        </p:nvSpPr>
        <p:spPr>
          <a:xfrm>
            <a:off x="7315201" y="31242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1" name="Oval 150"/>
          <p:cNvSpPr/>
          <p:nvPr/>
        </p:nvSpPr>
        <p:spPr>
          <a:xfrm>
            <a:off x="7315201" y="26129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2" name="Oval 151"/>
          <p:cNvSpPr/>
          <p:nvPr/>
        </p:nvSpPr>
        <p:spPr>
          <a:xfrm>
            <a:off x="7679234" y="25908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3" name="Oval 152"/>
          <p:cNvSpPr/>
          <p:nvPr/>
        </p:nvSpPr>
        <p:spPr>
          <a:xfrm>
            <a:off x="7679234" y="36576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2619369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Interactive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1200" dirty="0"/>
          </a:p>
          <a:p>
            <a:r>
              <a:rPr lang="en-US" sz="3200" dirty="0"/>
              <a:t>If I am determined to cheat you, the only way I could do this would be to guess your selection in advance.</a:t>
            </a:r>
          </a:p>
          <a:p>
            <a:endParaRPr lang="en-US" sz="2400" dirty="0"/>
          </a:p>
          <a:p>
            <a:r>
              <a:rPr lang="en-US" sz="3200" dirty="0"/>
              <a:t>My probability of success:  1 in 1267650600228229401496703205376 </a:t>
            </a:r>
            <a:r>
              <a:rPr lang="en-US" sz="3200" dirty="0">
                <a:sym typeface="Symbol"/>
              </a:rPr>
              <a:t> 10</a:t>
            </a:r>
            <a:r>
              <a:rPr lang="en-US" sz="3200" baseline="30000" dirty="0">
                <a:sym typeface="Symbol"/>
              </a:rPr>
              <a:t>30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354968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practice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800" dirty="0"/>
          </a:p>
          <a:p>
            <a:r>
              <a:rPr lang="en-US" sz="3200" dirty="0"/>
              <a:t>Even if very few voters each “spoil” a single ballot, very high integrity is assured.</a:t>
            </a:r>
          </a:p>
          <a:p>
            <a:endParaRPr lang="en-US" sz="1200" dirty="0"/>
          </a:p>
          <a:p>
            <a:r>
              <a:rPr lang="en-US" sz="3200" dirty="0"/>
              <a:t>If 100 voters in a national election each spoil a single ballot, a malicious system would be unlikely to be able to alter even 1% of the votes without detection.</a:t>
            </a:r>
          </a:p>
        </p:txBody>
      </p:sp>
    </p:spTree>
    <p:extLst>
      <p:ext uri="{BB962C8B-B14F-4D97-AF65-F5344CB8AC3E}">
        <p14:creationId xmlns:p14="http://schemas.microsoft.com/office/powerpoint/2010/main" val="259516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Fiat-Shamir Heuristic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Instead of challenge bits being externally generated, they can be produced by applying a one-way hash function to the full set of additional graphs.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0610-1220-48F3-9C9A-E22631371F58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03069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Confidentiality of votes is not merely a right that voters can choose to exercise.</a:t>
            </a:r>
          </a:p>
          <a:p>
            <a:r>
              <a:rPr lang="en-US" sz="3600" dirty="0"/>
              <a:t>Confidentiality is an obligation that must be imposed on </a:t>
            </a:r>
            <a:r>
              <a:rPr lang="en-US" sz="3600" i="1" dirty="0"/>
              <a:t>all</a:t>
            </a:r>
            <a:r>
              <a:rPr lang="en-US" sz="3600" dirty="0"/>
              <a:t> votes.</a:t>
            </a:r>
          </a:p>
        </p:txBody>
      </p:sp>
    </p:spTree>
    <p:extLst>
      <p:ext uri="{BB962C8B-B14F-4D97-AF65-F5344CB8AC3E}">
        <p14:creationId xmlns:p14="http://schemas.microsoft.com/office/powerpoint/2010/main" val="171451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3200" dirty="0"/>
              <a:t>Devices </a:t>
            </a:r>
            <a:r>
              <a:rPr lang="en-US" sz="3200" i="1" dirty="0"/>
              <a:t>don’t</a:t>
            </a:r>
            <a:r>
              <a:rPr lang="en-US" sz="3200" dirty="0"/>
              <a:t> need to have secret keys!</a:t>
            </a:r>
          </a:p>
          <a:p>
            <a:endParaRPr lang="en-US" sz="2400" dirty="0"/>
          </a:p>
          <a:p>
            <a:r>
              <a:rPr lang="en-US" sz="3200" dirty="0"/>
              <a:t>They need to be able to </a:t>
            </a:r>
            <a:r>
              <a:rPr lang="en-US" sz="3200" i="1" dirty="0"/>
              <a:t>encrypt</a:t>
            </a:r>
            <a:r>
              <a:rPr lang="en-US" sz="3200" dirty="0"/>
              <a:t>, but they needn’t be able to </a:t>
            </a:r>
            <a:r>
              <a:rPr lang="en-US" sz="3200" i="1" dirty="0"/>
              <a:t>decrypt.</a:t>
            </a:r>
          </a:p>
        </p:txBody>
      </p:sp>
    </p:spTree>
    <p:extLst>
      <p:ext uri="{BB962C8B-B14F-4D97-AF65-F5344CB8AC3E}">
        <p14:creationId xmlns:p14="http://schemas.microsoft.com/office/powerpoint/2010/main" val="18176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3200" dirty="0"/>
              <a:t>Ballot encryption </a:t>
            </a:r>
            <a:r>
              <a:rPr lang="en-US" sz="3200" i="1" dirty="0"/>
              <a:t>must</a:t>
            </a:r>
            <a:r>
              <a:rPr lang="en-US" sz="3200" dirty="0"/>
              <a:t> be “randomized”.</a:t>
            </a:r>
          </a:p>
          <a:p>
            <a:endParaRPr lang="en-US" sz="2400" dirty="0"/>
          </a:p>
          <a:p>
            <a:r>
              <a:rPr lang="en-US" sz="3200" dirty="0"/>
              <a:t>Identical ballots should </a:t>
            </a:r>
            <a:r>
              <a:rPr lang="en-US" sz="3200" i="1" dirty="0"/>
              <a:t>not</a:t>
            </a:r>
            <a:r>
              <a:rPr lang="en-US" sz="3200" dirty="0"/>
              <a:t> have identical encryptions.</a:t>
            </a:r>
          </a:p>
        </p:txBody>
      </p:sp>
    </p:spTree>
    <p:extLst>
      <p:ext uri="{BB962C8B-B14F-4D97-AF65-F5344CB8AC3E}">
        <p14:creationId xmlns:p14="http://schemas.microsoft.com/office/powerpoint/2010/main" val="230812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Encryption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3657600"/>
            <a:ext cx="3124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Calibri"/>
              </a:rPr>
              <a:t>Ballot</a:t>
            </a:r>
          </a:p>
          <a:p>
            <a:pPr lvl="0" algn="ctr"/>
            <a:r>
              <a:rPr lang="en-US" sz="4400" dirty="0" err="1">
                <a:solidFill>
                  <a:prstClr val="black"/>
                </a:solidFill>
                <a:latin typeface="Calibri"/>
              </a:rPr>
              <a:t>Encryptor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1800" dirty="0"/>
          </a:p>
        </p:txBody>
      </p:sp>
      <p:sp>
        <p:nvSpPr>
          <p:cNvPr id="8" name="Right Arrow 7"/>
          <p:cNvSpPr/>
          <p:nvPr/>
        </p:nvSpPr>
        <p:spPr>
          <a:xfrm>
            <a:off x="2564131" y="432435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own Arrow 8"/>
          <p:cNvSpPr/>
          <p:nvPr/>
        </p:nvSpPr>
        <p:spPr>
          <a:xfrm>
            <a:off x="4415789" y="3200400"/>
            <a:ext cx="308611" cy="304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ight Arrow 9"/>
          <p:cNvSpPr/>
          <p:nvPr/>
        </p:nvSpPr>
        <p:spPr>
          <a:xfrm>
            <a:off x="6362701" y="434340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2" descr="C:\Users\benaloh\AppData\Local\Microsoft\Windows\Temporary Internet Files\Content.IE5\VDOF00FD\MC9003392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16" y="4267202"/>
            <a:ext cx="907085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benaloh\AppData\Local\Microsoft\Windows\Temporary Internet Files\Content.IE5\KO1HDFW6\MC90044131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0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benaloh\AppData\Local\Microsoft\Windows\Temporary Internet Files\Content.IE5\KO1HDFW6\MC90043480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14" y="2286001"/>
            <a:ext cx="914287" cy="91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7048" y="2545140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Raw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9507" y="2514600"/>
            <a:ext cx="2759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Encrypted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1199" y="1676400"/>
            <a:ext cx="2326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Random</a:t>
            </a:r>
          </a:p>
          <a:p>
            <a:pPr algn="ctr"/>
            <a:r>
              <a:rPr lang="en-US" sz="4800" b="1" dirty="0">
                <a:latin typeface="+mj-lt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41564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7" grpId="0"/>
      <p:bldP spid="18" grpId="0"/>
    </p:bld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Encryption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3657600"/>
            <a:ext cx="3124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Calibri"/>
              </a:rPr>
              <a:t>Ballot</a:t>
            </a:r>
          </a:p>
          <a:p>
            <a:pPr lvl="0" algn="ctr"/>
            <a:r>
              <a:rPr lang="en-US" sz="4400" dirty="0" err="1">
                <a:solidFill>
                  <a:prstClr val="black"/>
                </a:solidFill>
                <a:latin typeface="Calibri"/>
              </a:rPr>
              <a:t>Encryptor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1800" dirty="0"/>
          </a:p>
        </p:txBody>
      </p:sp>
      <p:sp>
        <p:nvSpPr>
          <p:cNvPr id="8" name="Right Arrow 7"/>
          <p:cNvSpPr/>
          <p:nvPr/>
        </p:nvSpPr>
        <p:spPr>
          <a:xfrm>
            <a:off x="2564131" y="432435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own Arrow 8"/>
          <p:cNvSpPr/>
          <p:nvPr/>
        </p:nvSpPr>
        <p:spPr>
          <a:xfrm>
            <a:off x="4415789" y="3200400"/>
            <a:ext cx="308611" cy="304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ight Arrow 9"/>
          <p:cNvSpPr/>
          <p:nvPr/>
        </p:nvSpPr>
        <p:spPr>
          <a:xfrm>
            <a:off x="6362701" y="434340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243" name="Picture 3" descr="C:\Users\benaloh\AppData\Local\Microsoft\Windows\Temporary Internet Files\Content.IE5\KO1HDFW6\MC90044131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0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benaloh\AppData\Local\Microsoft\Windows\Temporary Internet Files\Content.IE5\KO1HDFW6\MC90043480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14" y="2286001"/>
            <a:ext cx="914287" cy="91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3698" y="2545140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Raw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8400" y="2514600"/>
            <a:ext cx="2759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Encrypted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1199" y="1676400"/>
            <a:ext cx="2326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Random</a:t>
            </a:r>
          </a:p>
          <a:p>
            <a:pPr algn="ctr"/>
            <a:r>
              <a:rPr lang="en-US" sz="4800" b="1" dirty="0">
                <a:latin typeface="+mj-lt"/>
              </a:rPr>
              <a:t>Value</a:t>
            </a:r>
          </a:p>
        </p:txBody>
      </p:sp>
      <p:sp>
        <p:nvSpPr>
          <p:cNvPr id="3" name="Rectangle 2"/>
          <p:cNvSpPr/>
          <p:nvPr/>
        </p:nvSpPr>
        <p:spPr>
          <a:xfrm rot="614537">
            <a:off x="729978" y="4257903"/>
            <a:ext cx="1667508" cy="646331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Adams</a:t>
            </a:r>
          </a:p>
        </p:txBody>
      </p:sp>
    </p:spTree>
    <p:extLst>
      <p:ext uri="{BB962C8B-B14F-4D97-AF65-F5344CB8AC3E}">
        <p14:creationId xmlns:p14="http://schemas.microsoft.com/office/powerpoint/2010/main" val="3851500999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Encryption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3657600"/>
            <a:ext cx="3124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Calibri"/>
              </a:rPr>
              <a:t>Ballot</a:t>
            </a:r>
          </a:p>
          <a:p>
            <a:pPr lvl="0" algn="ctr"/>
            <a:r>
              <a:rPr lang="en-US" sz="4400" dirty="0" err="1">
                <a:solidFill>
                  <a:prstClr val="black"/>
                </a:solidFill>
                <a:latin typeface="Calibri"/>
              </a:rPr>
              <a:t>Encryptor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1800" dirty="0"/>
          </a:p>
        </p:txBody>
      </p:sp>
      <p:sp>
        <p:nvSpPr>
          <p:cNvPr id="8" name="Right Arrow 7"/>
          <p:cNvSpPr/>
          <p:nvPr/>
        </p:nvSpPr>
        <p:spPr>
          <a:xfrm>
            <a:off x="2564131" y="432435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own Arrow 8"/>
          <p:cNvSpPr/>
          <p:nvPr/>
        </p:nvSpPr>
        <p:spPr>
          <a:xfrm>
            <a:off x="4415789" y="3200400"/>
            <a:ext cx="308611" cy="304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ight Arrow 9"/>
          <p:cNvSpPr/>
          <p:nvPr/>
        </p:nvSpPr>
        <p:spPr>
          <a:xfrm>
            <a:off x="6362701" y="434340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243" name="Picture 3" descr="C:\Users\benaloh\AppData\Local\Microsoft\Windows\Temporary Internet Files\Content.IE5\KO1HDFW6\MC90044131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0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104" y="2545140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Raw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9507" y="2514600"/>
            <a:ext cx="2759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Encrypted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1199" y="1676400"/>
            <a:ext cx="2326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Random</a:t>
            </a:r>
          </a:p>
          <a:p>
            <a:pPr algn="ctr"/>
            <a:r>
              <a:rPr lang="en-US" sz="4800" b="1" dirty="0">
                <a:latin typeface="+mj-lt"/>
              </a:rPr>
              <a:t>Value</a:t>
            </a:r>
          </a:p>
        </p:txBody>
      </p:sp>
      <p:sp>
        <p:nvSpPr>
          <p:cNvPr id="3" name="Rectangle 2"/>
          <p:cNvSpPr/>
          <p:nvPr/>
        </p:nvSpPr>
        <p:spPr>
          <a:xfrm rot="614537">
            <a:off x="729978" y="4257903"/>
            <a:ext cx="1667508" cy="646331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Adams</a:t>
            </a:r>
          </a:p>
        </p:txBody>
      </p:sp>
      <p:sp>
        <p:nvSpPr>
          <p:cNvPr id="4" name="TextBox 3"/>
          <p:cNvSpPr txBox="1"/>
          <p:nvPr/>
        </p:nvSpPr>
        <p:spPr>
          <a:xfrm rot="20817235">
            <a:off x="4664771" y="2221775"/>
            <a:ext cx="886781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230921</a:t>
            </a:r>
          </a:p>
          <a:p>
            <a:r>
              <a:rPr lang="en-US" sz="1800" b="1" dirty="0">
                <a:latin typeface="+mj-lt"/>
              </a:rPr>
              <a:t>967332</a:t>
            </a:r>
          </a:p>
          <a:p>
            <a:r>
              <a:rPr lang="en-US" sz="1800" b="1" dirty="0">
                <a:latin typeface="+mj-lt"/>
              </a:rPr>
              <a:t>736118</a:t>
            </a:r>
          </a:p>
        </p:txBody>
      </p:sp>
    </p:spTree>
    <p:extLst>
      <p:ext uri="{BB962C8B-B14F-4D97-AF65-F5344CB8AC3E}">
        <p14:creationId xmlns:p14="http://schemas.microsoft.com/office/powerpoint/2010/main" val="1983237086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Encryption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3657600"/>
            <a:ext cx="3124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Calibri"/>
              </a:rPr>
              <a:t>Ballot</a:t>
            </a:r>
          </a:p>
          <a:p>
            <a:pPr lvl="0" algn="ctr"/>
            <a:r>
              <a:rPr lang="en-US" sz="4400" dirty="0" err="1">
                <a:solidFill>
                  <a:prstClr val="black"/>
                </a:solidFill>
                <a:latin typeface="Calibri"/>
              </a:rPr>
              <a:t>Encryptor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1800" dirty="0"/>
          </a:p>
        </p:txBody>
      </p:sp>
      <p:sp>
        <p:nvSpPr>
          <p:cNvPr id="8" name="Right Arrow 7"/>
          <p:cNvSpPr/>
          <p:nvPr/>
        </p:nvSpPr>
        <p:spPr>
          <a:xfrm>
            <a:off x="2564131" y="432435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own Arrow 8"/>
          <p:cNvSpPr/>
          <p:nvPr/>
        </p:nvSpPr>
        <p:spPr>
          <a:xfrm>
            <a:off x="4415789" y="3200400"/>
            <a:ext cx="308611" cy="304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ight Arrow 9"/>
          <p:cNvSpPr/>
          <p:nvPr/>
        </p:nvSpPr>
        <p:spPr>
          <a:xfrm>
            <a:off x="6362701" y="434340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1075104" y="2545140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Raw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9507" y="2514600"/>
            <a:ext cx="2759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Encrypted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1199" y="1676400"/>
            <a:ext cx="2326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Random</a:t>
            </a:r>
          </a:p>
          <a:p>
            <a:pPr algn="ctr"/>
            <a:r>
              <a:rPr lang="en-US" sz="4800" b="1" dirty="0">
                <a:latin typeface="+mj-lt"/>
              </a:rPr>
              <a:t>Value</a:t>
            </a:r>
          </a:p>
        </p:txBody>
      </p:sp>
      <p:sp>
        <p:nvSpPr>
          <p:cNvPr id="3" name="Rectangle 2"/>
          <p:cNvSpPr/>
          <p:nvPr/>
        </p:nvSpPr>
        <p:spPr>
          <a:xfrm rot="614537">
            <a:off x="729978" y="4257903"/>
            <a:ext cx="1667508" cy="646331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Adams</a:t>
            </a:r>
          </a:p>
        </p:txBody>
      </p:sp>
      <p:sp>
        <p:nvSpPr>
          <p:cNvPr id="4" name="TextBox 3"/>
          <p:cNvSpPr txBox="1"/>
          <p:nvPr/>
        </p:nvSpPr>
        <p:spPr>
          <a:xfrm rot="20817235">
            <a:off x="4664771" y="2221775"/>
            <a:ext cx="886781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230921</a:t>
            </a:r>
          </a:p>
          <a:p>
            <a:r>
              <a:rPr lang="en-US" sz="1800" b="1" dirty="0">
                <a:latin typeface="+mj-lt"/>
              </a:rPr>
              <a:t>967332</a:t>
            </a:r>
          </a:p>
          <a:p>
            <a:r>
              <a:rPr lang="en-US" sz="1800" b="1" dirty="0">
                <a:latin typeface="+mj-lt"/>
              </a:rPr>
              <a:t>736118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5801" y="4363133"/>
            <a:ext cx="1425390" cy="36933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8QZ4TY2B7</a:t>
            </a:r>
          </a:p>
        </p:txBody>
      </p:sp>
    </p:spTree>
    <p:extLst>
      <p:ext uri="{BB962C8B-B14F-4D97-AF65-F5344CB8AC3E}">
        <p14:creationId xmlns:p14="http://schemas.microsoft.com/office/powerpoint/2010/main" val="2350278529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Encryption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3657600"/>
            <a:ext cx="3124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Calibri"/>
              </a:rPr>
              <a:t>Ballot</a:t>
            </a:r>
          </a:p>
          <a:p>
            <a:pPr lvl="0" algn="ctr"/>
            <a:r>
              <a:rPr lang="en-US" sz="4400" dirty="0" err="1">
                <a:solidFill>
                  <a:prstClr val="black"/>
                </a:solidFill>
                <a:latin typeface="Calibri"/>
              </a:rPr>
              <a:t>Encryptor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1800" dirty="0"/>
          </a:p>
        </p:txBody>
      </p:sp>
      <p:sp>
        <p:nvSpPr>
          <p:cNvPr id="8" name="Right Arrow 7"/>
          <p:cNvSpPr/>
          <p:nvPr/>
        </p:nvSpPr>
        <p:spPr>
          <a:xfrm>
            <a:off x="2564131" y="432435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own Arrow 8"/>
          <p:cNvSpPr/>
          <p:nvPr/>
        </p:nvSpPr>
        <p:spPr>
          <a:xfrm>
            <a:off x="4415789" y="3200400"/>
            <a:ext cx="308611" cy="304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ight Arrow 9"/>
          <p:cNvSpPr/>
          <p:nvPr/>
        </p:nvSpPr>
        <p:spPr>
          <a:xfrm>
            <a:off x="6362701" y="434340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1075104" y="2545140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Raw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9507" y="2514600"/>
            <a:ext cx="2759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Encrypted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1199" y="1676400"/>
            <a:ext cx="2326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Random</a:t>
            </a:r>
          </a:p>
          <a:p>
            <a:pPr algn="ctr"/>
            <a:r>
              <a:rPr lang="en-US" sz="4800" b="1" dirty="0">
                <a:latin typeface="+mj-lt"/>
              </a:rPr>
              <a:t>Value</a:t>
            </a:r>
          </a:p>
        </p:txBody>
      </p:sp>
      <p:sp>
        <p:nvSpPr>
          <p:cNvPr id="3" name="Rectangle 2"/>
          <p:cNvSpPr/>
          <p:nvPr/>
        </p:nvSpPr>
        <p:spPr>
          <a:xfrm rot="614537">
            <a:off x="729978" y="4257903"/>
            <a:ext cx="1667508" cy="646331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Adams</a:t>
            </a:r>
          </a:p>
        </p:txBody>
      </p:sp>
      <p:sp>
        <p:nvSpPr>
          <p:cNvPr id="4" name="TextBox 3"/>
          <p:cNvSpPr txBox="1"/>
          <p:nvPr/>
        </p:nvSpPr>
        <p:spPr>
          <a:xfrm rot="20817235">
            <a:off x="4664771" y="2221775"/>
            <a:ext cx="886781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667324</a:t>
            </a:r>
          </a:p>
          <a:p>
            <a:r>
              <a:rPr lang="en-US" sz="1800" b="1" dirty="0">
                <a:latin typeface="+mj-lt"/>
              </a:rPr>
              <a:t>048573</a:t>
            </a:r>
          </a:p>
          <a:p>
            <a:r>
              <a:rPr lang="en-US" sz="1800" b="1" dirty="0">
                <a:latin typeface="+mj-lt"/>
              </a:rPr>
              <a:t>586935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5801" y="4363133"/>
            <a:ext cx="1425390" cy="36933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GX39M6P4Y</a:t>
            </a:r>
          </a:p>
        </p:txBody>
      </p:sp>
    </p:spTree>
    <p:extLst>
      <p:ext uri="{BB962C8B-B14F-4D97-AF65-F5344CB8AC3E}">
        <p14:creationId xmlns:p14="http://schemas.microsoft.com/office/powerpoint/2010/main" val="29556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Encryption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3657600"/>
            <a:ext cx="3124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Calibri"/>
              </a:rPr>
              <a:t>Ballot</a:t>
            </a:r>
          </a:p>
          <a:p>
            <a:pPr lvl="0" algn="ctr"/>
            <a:r>
              <a:rPr lang="en-US" sz="4400" dirty="0" err="1">
                <a:solidFill>
                  <a:prstClr val="black"/>
                </a:solidFill>
                <a:latin typeface="Calibri"/>
              </a:rPr>
              <a:t>Encryptor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1800" dirty="0"/>
          </a:p>
        </p:txBody>
      </p:sp>
      <p:sp>
        <p:nvSpPr>
          <p:cNvPr id="8" name="Right Arrow 7"/>
          <p:cNvSpPr/>
          <p:nvPr/>
        </p:nvSpPr>
        <p:spPr>
          <a:xfrm>
            <a:off x="2564131" y="432435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own Arrow 8"/>
          <p:cNvSpPr/>
          <p:nvPr/>
        </p:nvSpPr>
        <p:spPr>
          <a:xfrm>
            <a:off x="4415789" y="3200400"/>
            <a:ext cx="308611" cy="304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ight Arrow 9"/>
          <p:cNvSpPr/>
          <p:nvPr/>
        </p:nvSpPr>
        <p:spPr>
          <a:xfrm>
            <a:off x="6362701" y="434340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1075104" y="2545140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Raw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9507" y="2514600"/>
            <a:ext cx="2759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Encrypted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1199" y="1676400"/>
            <a:ext cx="2326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Random</a:t>
            </a:r>
          </a:p>
          <a:p>
            <a:pPr algn="ctr"/>
            <a:r>
              <a:rPr lang="en-US" sz="4800" b="1" dirty="0">
                <a:latin typeface="+mj-lt"/>
              </a:rPr>
              <a:t>Value</a:t>
            </a:r>
          </a:p>
        </p:txBody>
      </p:sp>
      <p:sp>
        <p:nvSpPr>
          <p:cNvPr id="3" name="Rectangle 2"/>
          <p:cNvSpPr/>
          <p:nvPr/>
        </p:nvSpPr>
        <p:spPr>
          <a:xfrm rot="614537">
            <a:off x="729978" y="4257903"/>
            <a:ext cx="1667508" cy="646331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Adams</a:t>
            </a:r>
          </a:p>
        </p:txBody>
      </p:sp>
      <p:sp>
        <p:nvSpPr>
          <p:cNvPr id="4" name="TextBox 3"/>
          <p:cNvSpPr txBox="1"/>
          <p:nvPr/>
        </p:nvSpPr>
        <p:spPr>
          <a:xfrm rot="20817235">
            <a:off x="4664771" y="2221775"/>
            <a:ext cx="886781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667324</a:t>
            </a:r>
          </a:p>
          <a:p>
            <a:r>
              <a:rPr lang="en-US" sz="1800" b="1" dirty="0">
                <a:latin typeface="+mj-lt"/>
              </a:rPr>
              <a:t>048573</a:t>
            </a:r>
          </a:p>
          <a:p>
            <a:r>
              <a:rPr lang="en-US" sz="1800" b="1" dirty="0">
                <a:latin typeface="+mj-lt"/>
              </a:rPr>
              <a:t>586935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5801" y="4363133"/>
            <a:ext cx="1425390" cy="36933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GX39M6P4Y</a:t>
            </a:r>
          </a:p>
        </p:txBody>
      </p:sp>
      <p:pic>
        <p:nvPicPr>
          <p:cNvPr id="13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1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33760" y="2140805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+mj-lt"/>
              </a:rPr>
              <a:t>=</a:t>
            </a:r>
          </a:p>
        </p:txBody>
      </p:sp>
      <p:sp>
        <p:nvSpPr>
          <p:cNvPr id="11" name="Oval 10"/>
          <p:cNvSpPr/>
          <p:nvPr/>
        </p:nvSpPr>
        <p:spPr>
          <a:xfrm>
            <a:off x="4267200" y="1752600"/>
            <a:ext cx="32766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047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20574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5029200" y="2286000"/>
          <a:ext cx="2743200" cy="17221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54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Spoiled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36PWY4MMB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8QZ4TY2B7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GX39M6P4Y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10" y="2954442"/>
            <a:ext cx="453083" cy="3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ent Arrow 9"/>
          <p:cNvSpPr/>
          <p:nvPr/>
        </p:nvSpPr>
        <p:spPr>
          <a:xfrm rot="16200000" flipH="1" flipV="1">
            <a:off x="3143251" y="2990851"/>
            <a:ext cx="1028700" cy="1828800"/>
          </a:xfrm>
          <a:prstGeom prst="bentArrow">
            <a:avLst>
              <a:gd name="adj1" fmla="val 1309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32-Point Star 10"/>
          <p:cNvSpPr>
            <a:spLocks noChangeAspect="1"/>
          </p:cNvSpPr>
          <p:nvPr/>
        </p:nvSpPr>
        <p:spPr>
          <a:xfrm>
            <a:off x="2112605" y="2593695"/>
            <a:ext cx="2611795" cy="7670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Mathematical</a:t>
            </a:r>
          </a:p>
          <a:p>
            <a:pPr algn="ctr"/>
            <a:r>
              <a:rPr lang="en-US" sz="1600" dirty="0">
                <a:latin typeface="+mj-lt"/>
              </a:rPr>
              <a:t>Proof</a:t>
            </a:r>
          </a:p>
        </p:txBody>
      </p:sp>
      <p:pic>
        <p:nvPicPr>
          <p:cNvPr id="14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282072"/>
            <a:ext cx="453083" cy="3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602112"/>
            <a:ext cx="453083" cy="3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696200" y="2724151"/>
            <a:ext cx="609600" cy="14668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2068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Fiat-Shamir Heuristic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Instead of challenge bits being externally generated, they can be produced by applying a one-way hash function to the full set of additional graphs.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allows an interactive proof to be “published” without need for interaction.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0610-1220-48F3-9C9A-E22631371F58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49927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Tally Proof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3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/>
              <a:t>There are essentially two paradigms to choose from  …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600" dirty="0"/>
          </a:p>
          <a:p>
            <a:pPr>
              <a:lnSpc>
                <a:spcPct val="80000"/>
              </a:lnSpc>
            </a:pPr>
            <a:r>
              <a:rPr lang="en-US" sz="3600" dirty="0" err="1"/>
              <a:t>Anonymized</a:t>
            </a:r>
            <a:r>
              <a:rPr lang="en-US" sz="3600" dirty="0"/>
              <a:t> Ballots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/>
              <a:t>        </a:t>
            </a:r>
            <a:r>
              <a:rPr lang="en-US" sz="3600" dirty="0">
                <a:solidFill>
                  <a:schemeClr val="accent2"/>
                </a:solidFill>
              </a:rPr>
              <a:t>(Mix Networks)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dirty="0" err="1"/>
              <a:t>Ballotless</a:t>
            </a:r>
            <a:r>
              <a:rPr lang="en-US" sz="3600" dirty="0"/>
              <a:t> Tallying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>
                <a:solidFill>
                  <a:schemeClr val="accent2"/>
                </a:solidFill>
              </a:rPr>
              <a:t>        (</a:t>
            </a:r>
            <a:r>
              <a:rPr lang="en-US" sz="3600" dirty="0" err="1">
                <a:solidFill>
                  <a:schemeClr val="accent2"/>
                </a:solidFill>
              </a:rPr>
              <a:t>Homomorphic</a:t>
            </a:r>
            <a:r>
              <a:rPr lang="en-US" sz="3600" dirty="0">
                <a:solidFill>
                  <a:schemeClr val="accent2"/>
                </a:solidFill>
              </a:rPr>
              <a:t> Encryption)</a:t>
            </a:r>
          </a:p>
        </p:txBody>
      </p:sp>
    </p:spTree>
    <p:extLst>
      <p:ext uri="{BB962C8B-B14F-4D97-AF65-F5344CB8AC3E}">
        <p14:creationId xmlns:p14="http://schemas.microsoft.com/office/powerpoint/2010/main" val="1341467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j026010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3077" y="2427922"/>
            <a:ext cx="3139123" cy="321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685800" y="1463040"/>
            <a:ext cx="77724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9" rIns="92075" bIns="46039" anchor="ctr"/>
          <a:lstStyle/>
          <a:p>
            <a:pPr algn="ctr" eaLnBrk="0" hangingPunct="0"/>
            <a:r>
              <a:rPr kumimoji="1" lang="en-US" sz="5000" dirty="0" err="1">
                <a:solidFill>
                  <a:srgbClr val="00DE64"/>
                </a:solidFill>
                <a:latin typeface="+mj-lt"/>
              </a:rPr>
              <a:t>Anonymized</a:t>
            </a:r>
            <a:r>
              <a:rPr kumimoji="1" lang="en-US" sz="5000" dirty="0">
                <a:solidFill>
                  <a:srgbClr val="00DE64"/>
                </a:solidFill>
                <a:latin typeface="+mj-lt"/>
              </a:rPr>
              <a:t> Ballots</a:t>
            </a:r>
          </a:p>
        </p:txBody>
      </p:sp>
    </p:spTree>
    <p:extLst>
      <p:ext uri="{BB962C8B-B14F-4D97-AF65-F5344CB8AC3E}">
        <p14:creationId xmlns:p14="http://schemas.microsoft.com/office/powerpoint/2010/main" val="3428243465"/>
      </p:ext>
    </p:extLst>
  </p:cSld>
  <p:clrMapOvr>
    <a:masterClrMapping/>
  </p:clrMapOvr>
  <p:transition/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685800" y="1257300"/>
            <a:ext cx="77724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9" rIns="92075" bIns="46039" anchor="ctr"/>
          <a:lstStyle/>
          <a:p>
            <a:pPr algn="ctr" eaLnBrk="0" hangingPunct="0"/>
            <a:r>
              <a:rPr kumimoji="1" lang="en-US" sz="5000" dirty="0" err="1">
                <a:solidFill>
                  <a:srgbClr val="00DE64"/>
                </a:solidFill>
                <a:latin typeface="+mj-lt"/>
              </a:rPr>
              <a:t>Ballotless</a:t>
            </a:r>
            <a:r>
              <a:rPr kumimoji="1" lang="en-US" sz="5000" dirty="0">
                <a:solidFill>
                  <a:srgbClr val="00DE64"/>
                </a:solidFill>
                <a:latin typeface="+mj-lt"/>
              </a:rPr>
              <a:t> Tallying</a:t>
            </a:r>
          </a:p>
        </p:txBody>
      </p:sp>
      <p:pic>
        <p:nvPicPr>
          <p:cNvPr id="6" name="Picture 5" descr="voting_machine_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1336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5270467"/>
      </p:ext>
    </p:extLst>
  </p:cSld>
  <p:clrMapOvr>
    <a:masterClrMapping/>
  </p:clrMapOvr>
  <p:transition/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Static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  <a:p>
            <a:pPr marL="0" indent="0">
              <a:buNone/>
            </a:pPr>
            <a:r>
              <a:rPr lang="en-US" sz="3200" dirty="0"/>
              <a:t>The only thing you do with encrypted data</a:t>
            </a:r>
          </a:p>
          <a:p>
            <a:pPr marL="0" indent="0" algn="ctr">
              <a:buNone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VRSF5JQWZ</a:t>
            </a:r>
          </a:p>
          <a:p>
            <a:pPr marL="0" indent="0">
              <a:buNone/>
            </a:pPr>
            <a:r>
              <a:rPr lang="en-US" sz="3200" dirty="0"/>
              <a:t>is decrypt it.</a:t>
            </a:r>
          </a:p>
        </p:txBody>
      </p:sp>
    </p:spTree>
    <p:extLst>
      <p:ext uri="{BB962C8B-B14F-4D97-AF65-F5344CB8AC3E}">
        <p14:creationId xmlns:p14="http://schemas.microsoft.com/office/powerpoint/2010/main" val="7259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on Encrypted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/>
              <a:t>Some modern encryption methods allows useful computation on encrypted data.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 fontAlgn="t">
              <a:buNone/>
            </a:pPr>
            <a:r>
              <a:rPr lang="en-US" sz="3200" b="1" dirty="0"/>
              <a:t>VRSF5JQWZ</a:t>
            </a:r>
            <a:r>
              <a:rPr lang="en-US" sz="3200" dirty="0"/>
              <a:t>        </a:t>
            </a:r>
            <a:r>
              <a:rPr lang="en-US" sz="3200" b="1" dirty="0"/>
              <a:t>MW5B2VA7Y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8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/>
              <a:t>Homomorphic</a:t>
            </a:r>
            <a:r>
              <a:rPr lang="en-US" sz="4800" dirty="0"/>
              <a:t> Encryption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</a:rPr>
              <a:t>We can construct encryption functions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such that if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</a:rPr>
              <a:t>        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is </a:t>
            </a:r>
            <a:r>
              <a:rPr lang="en-US" sz="3600" i="1" dirty="0">
                <a:solidFill>
                  <a:srgbClr val="0070C0"/>
                </a:solidFill>
              </a:rPr>
              <a:t>an</a:t>
            </a:r>
            <a:r>
              <a:rPr lang="en-US" sz="3600" dirty="0">
                <a:solidFill>
                  <a:srgbClr val="0070C0"/>
                </a:solidFill>
              </a:rPr>
              <a:t> encryption of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and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  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then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</a:t>
            </a:r>
            <a:r>
              <a:rPr lang="en-US" sz="3600" i="1" dirty="0">
                <a:sym typeface="Symbol" pitchFamily="18" charset="2"/>
              </a:rPr>
              <a:t>A </a:t>
            </a:r>
            <a:r>
              <a:rPr lang="en-US" sz="3600" dirty="0">
                <a:sym typeface="Symbol"/>
              </a:rPr>
              <a:t>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a</a:t>
            </a:r>
            <a:r>
              <a:rPr lang="en-US" sz="3600" dirty="0">
                <a:sym typeface="Symbol"/>
              </a:rPr>
              <a:t> 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872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39" grpId="0" build="p"/>
    </p:bld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/>
              <a:t>Homomorphic</a:t>
            </a:r>
            <a:r>
              <a:rPr lang="en-US" sz="4800" dirty="0"/>
              <a:t> Encryption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</a:rPr>
              <a:t>We can also construct other encryption functions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such that if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</a:rPr>
              <a:t>        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is </a:t>
            </a:r>
            <a:r>
              <a:rPr lang="en-US" sz="3600" i="1" dirty="0">
                <a:solidFill>
                  <a:srgbClr val="0070C0"/>
                </a:solidFill>
              </a:rPr>
              <a:t>an</a:t>
            </a:r>
            <a:r>
              <a:rPr lang="en-US" sz="3600" dirty="0">
                <a:solidFill>
                  <a:srgbClr val="0070C0"/>
                </a:solidFill>
              </a:rPr>
              <a:t> encryption of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and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  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then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</a:t>
            </a:r>
            <a:r>
              <a:rPr lang="en-US" sz="3600" i="1" dirty="0">
                <a:sym typeface="Symbol" pitchFamily="18" charset="2"/>
              </a:rPr>
              <a:t>A </a:t>
            </a:r>
            <a:r>
              <a:rPr lang="en-US" sz="3600" dirty="0">
                <a:sym typeface="Symbol"/>
              </a:rPr>
              <a:t>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a</a:t>
            </a:r>
            <a:r>
              <a:rPr lang="en-US" sz="3600" dirty="0">
                <a:sym typeface="Symbol"/>
              </a:rPr>
              <a:t> +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7691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39" grpId="0" build="p"/>
    </p:bld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How do Humans Encrypt?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If voters encrypt their votes with devices of their own choosing, they are subject to coercion and compromise.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If voters encrypt their votes on “official” devices, how can they trust that their intentions have been properly captured?</a:t>
            </a:r>
          </a:p>
        </p:txBody>
      </p:sp>
    </p:spTree>
    <p:extLst>
      <p:ext uri="{BB962C8B-B14F-4D97-AF65-F5344CB8AC3E}">
        <p14:creationId xmlns:p14="http://schemas.microsoft.com/office/powerpoint/2010/main" val="41036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Human </a:t>
            </a:r>
            <a:r>
              <a:rPr lang="en-US" dirty="0" err="1"/>
              <a:t>Encryptor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pPr lvl="1">
              <a:buNone/>
            </a:pPr>
            <a:r>
              <a:rPr lang="en-US" sz="3600" dirty="0">
                <a:latin typeface="+mj-lt"/>
              </a:rPr>
              <a:t>We need to find ways to engage humans in an </a:t>
            </a:r>
            <a:r>
              <a:rPr lang="en-US" sz="3600" i="1" dirty="0">
                <a:latin typeface="+mj-lt"/>
              </a:rPr>
              <a:t>interactive proof </a:t>
            </a:r>
            <a:r>
              <a:rPr lang="en-US" sz="3600" dirty="0">
                <a:latin typeface="+mj-lt"/>
              </a:rPr>
              <a:t>process to ensure that their intentions are accurately reflected in encrypted ballots cast on their behalf.</a:t>
            </a:r>
          </a:p>
        </p:txBody>
      </p:sp>
    </p:spTree>
    <p:extLst>
      <p:ext uri="{BB962C8B-B14F-4D97-AF65-F5344CB8AC3E}">
        <p14:creationId xmlns:p14="http://schemas.microsoft.com/office/powerpoint/2010/main" val="1815129789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MarkPledge</a:t>
            </a:r>
            <a:r>
              <a:rPr lang="en-US" dirty="0"/>
              <a:t>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2308623"/>
          <a:ext cx="8229600" cy="240031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Alice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367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248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792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141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015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Bob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629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523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916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504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129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077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476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947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Carol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285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668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049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732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859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308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156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David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Eve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264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717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740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317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832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441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946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946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924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IP of Graph Non-Isomorphism</a:t>
            </a:r>
          </a:p>
        </p:txBody>
      </p:sp>
      <p:sp>
        <p:nvSpPr>
          <p:cNvPr id="1546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07A8-AC12-436E-A0A4-38E986F16A0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MarkPledge</a:t>
            </a:r>
            <a:r>
              <a:rPr lang="en-US" dirty="0"/>
              <a:t>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2308623"/>
          <a:ext cx="8229600" cy="240031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Alice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367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248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792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141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390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015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Bob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629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523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916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504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129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077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476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Carol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285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668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049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732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859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308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156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David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Eve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264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717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740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317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832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441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517123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MarkPledge</a:t>
            </a:r>
            <a:r>
              <a:rPr lang="en-US" dirty="0"/>
              <a:t>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2308623"/>
          <a:ext cx="8229600" cy="240031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Alice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367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248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792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141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390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015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Bob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629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523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916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504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129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077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476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Carol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285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668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049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732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859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308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156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David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Eve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264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717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740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317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832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441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9616" y="4866665"/>
            <a:ext cx="8372723" cy="44627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sz="2300" dirty="0">
                <a:latin typeface="+mj-lt"/>
              </a:rPr>
              <a:t>Device commitment to voter:  “You’re candidate’s number is 863.”</a:t>
            </a:r>
          </a:p>
        </p:txBody>
      </p:sp>
    </p:spTree>
    <p:extLst>
      <p:ext uri="{BB962C8B-B14F-4D97-AF65-F5344CB8AC3E}">
        <p14:creationId xmlns:p14="http://schemas.microsoft.com/office/powerpoint/2010/main" val="2884779606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MarkPledge</a:t>
            </a:r>
            <a:r>
              <a:rPr lang="en-US" dirty="0"/>
              <a:t>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2308623"/>
          <a:ext cx="8229600" cy="240031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Alice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367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248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792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141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390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015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Bob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629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523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916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504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129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077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476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Carol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285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668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049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732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859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308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156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David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Eve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264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717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740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317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832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441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9616" y="4866665"/>
            <a:ext cx="8372723" cy="44627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sz="2300" dirty="0">
                <a:latin typeface="+mj-lt"/>
              </a:rPr>
              <a:t>Device commitment to voter:  “You’re candidate’s number is 863.”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948" y="5316990"/>
            <a:ext cx="8372723" cy="44627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sz="2300" dirty="0">
                <a:latin typeface="+mj-lt"/>
              </a:rPr>
              <a:t>Voter challenge:  “Decrypt column number 5.”</a:t>
            </a:r>
          </a:p>
        </p:txBody>
      </p:sp>
    </p:spTree>
    <p:extLst>
      <p:ext uri="{BB962C8B-B14F-4D97-AF65-F5344CB8AC3E}">
        <p14:creationId xmlns:p14="http://schemas.microsoft.com/office/powerpoint/2010/main" val="3071980279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MarkPledge</a:t>
            </a:r>
            <a:r>
              <a:rPr lang="en-US" dirty="0"/>
              <a:t>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2308623"/>
          <a:ext cx="8229600" cy="240031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Alice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367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248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792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141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390</a:t>
                      </a:r>
                    </a:p>
                  </a:txBody>
                  <a:tcPr marT="34291" marB="3429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015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Bob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629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523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916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504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129</a:t>
                      </a:r>
                    </a:p>
                  </a:txBody>
                  <a:tcPr marT="34291" marB="3429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077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476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Carol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285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668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049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732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859</a:t>
                      </a:r>
                    </a:p>
                  </a:txBody>
                  <a:tcPr marT="34291" marB="3429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308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156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David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Eve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264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717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740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317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832</a:t>
                      </a:r>
                    </a:p>
                  </a:txBody>
                  <a:tcPr marT="34291" marB="3429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441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9616" y="4866665"/>
            <a:ext cx="8372723" cy="44627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sz="2300" dirty="0">
                <a:latin typeface="+mj-lt"/>
              </a:rPr>
              <a:t>Device commitment to voter:  “You’re candidate’s number is 863.”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948" y="5316990"/>
            <a:ext cx="8372723" cy="44627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sz="2300" dirty="0">
                <a:latin typeface="+mj-lt"/>
              </a:rPr>
              <a:t>Voter challenge:  “Decrypt column number 5.”</a:t>
            </a:r>
          </a:p>
        </p:txBody>
      </p:sp>
    </p:spTree>
    <p:extLst>
      <p:ext uri="{BB962C8B-B14F-4D97-AF65-F5344CB8AC3E}">
        <p14:creationId xmlns:p14="http://schemas.microsoft.com/office/powerpoint/2010/main" val="963819272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MarkPledge</a:t>
            </a:r>
            <a:r>
              <a:rPr lang="en-US" dirty="0"/>
              <a:t>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2308623"/>
          <a:ext cx="8229600" cy="240031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Alice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367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248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792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141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015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Bob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629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523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916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504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129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077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476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947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Carol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285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668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049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732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859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308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156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David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Eve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264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717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740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317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832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441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946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400485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/>
              <a:t>Prêt à Voter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930400" y="2343151"/>
          <a:ext cx="5219702" cy="31292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8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Bob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Eve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828800"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Carol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Alice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David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17320508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910718"/>
      </p:ext>
    </p:extLst>
  </p:cSld>
  <p:clrMapOvr>
    <a:masterClrMapping/>
  </p:clrMapOvr>
  <p:transition/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/>
              <a:t>Prêt à Voter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930400" y="2343151"/>
          <a:ext cx="5219702" cy="31292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8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Bob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Eve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828800"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Carol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Alice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+mj-lt"/>
                        </a:rPr>
                        <a:t>X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David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17320508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922986"/>
      </p:ext>
    </p:extLst>
  </p:cSld>
  <p:clrMapOvr>
    <a:masterClrMapping/>
  </p:clrMapOvr>
  <p:transition/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/>
              <a:t>Prêt à Voter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930400" y="2343151"/>
          <a:ext cx="5219702" cy="31292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8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1" marB="34291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1" marB="34291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828800"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1" marB="34291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1" marB="34291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+mj-lt"/>
                        </a:rPr>
                        <a:t>X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1" marB="34291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17320508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356621"/>
      </p:ext>
    </p:extLst>
  </p:cSld>
  <p:clrMapOvr>
    <a:masterClrMapping/>
  </p:clrMapOvr>
  <p:transition spd="med">
    <p:wipe/>
  </p:transition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PunchScan</a:t>
            </a:r>
            <a:r>
              <a:rPr lang="en-US" dirty="0"/>
              <a:t> Ballot</a:t>
            </a:r>
          </a:p>
        </p:txBody>
      </p:sp>
      <p:sp>
        <p:nvSpPr>
          <p:cNvPr id="5" name="Rectangle 4"/>
          <p:cNvSpPr/>
          <p:nvPr/>
        </p:nvSpPr>
        <p:spPr>
          <a:xfrm>
            <a:off x="2998968" y="2724813"/>
            <a:ext cx="3816627" cy="2922105"/>
          </a:xfrm>
          <a:prstGeom prst="rect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2846568" y="2610513"/>
            <a:ext cx="3816627" cy="2922105"/>
          </a:xfrm>
          <a:prstGeom prst="rect">
            <a:avLst/>
          </a:prstGeom>
          <a:solidFill>
            <a:srgbClr val="FDF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Y – Alice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X – Bob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0139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5026503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7827" y="2682078"/>
            <a:ext cx="651132" cy="369330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sz="1800" dirty="0">
                <a:latin typeface="+mj-lt"/>
              </a:rPr>
              <a:t>#001</a:t>
            </a:r>
          </a:p>
        </p:txBody>
      </p:sp>
    </p:spTree>
    <p:extLst>
      <p:ext uri="{BB962C8B-B14F-4D97-AF65-F5344CB8AC3E}">
        <p14:creationId xmlns:p14="http://schemas.microsoft.com/office/powerpoint/2010/main" val="3563141307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PunchScan</a:t>
            </a:r>
            <a:r>
              <a:rPr lang="en-US" dirty="0"/>
              <a:t> Ballot</a:t>
            </a:r>
          </a:p>
        </p:txBody>
      </p:sp>
      <p:sp>
        <p:nvSpPr>
          <p:cNvPr id="5" name="Rectangle 4"/>
          <p:cNvSpPr/>
          <p:nvPr/>
        </p:nvSpPr>
        <p:spPr>
          <a:xfrm>
            <a:off x="2998968" y="2724813"/>
            <a:ext cx="3816627" cy="2922105"/>
          </a:xfrm>
          <a:prstGeom prst="rect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2846568" y="2610513"/>
            <a:ext cx="3816627" cy="2922105"/>
          </a:xfrm>
          <a:prstGeom prst="rect">
            <a:avLst/>
          </a:prstGeom>
          <a:solidFill>
            <a:srgbClr val="FDF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Y – Alice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X – Bob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0139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Y</a:t>
            </a:r>
          </a:p>
        </p:txBody>
      </p:sp>
      <p:sp>
        <p:nvSpPr>
          <p:cNvPr id="7" name="Oval 6"/>
          <p:cNvSpPr/>
          <p:nvPr/>
        </p:nvSpPr>
        <p:spPr>
          <a:xfrm>
            <a:off x="5026503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7827" y="2682078"/>
            <a:ext cx="651132" cy="369330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sz="1800" dirty="0">
                <a:latin typeface="+mj-lt"/>
              </a:rPr>
              <a:t>#001</a:t>
            </a:r>
          </a:p>
        </p:txBody>
      </p:sp>
    </p:spTree>
    <p:extLst>
      <p:ext uri="{BB962C8B-B14F-4D97-AF65-F5344CB8AC3E}">
        <p14:creationId xmlns:p14="http://schemas.microsoft.com/office/powerpoint/2010/main" val="2976160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924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IP of Graph Non-Isomorphism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CD25-1C7C-412B-AC19-862EF508A7AA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541123" name="Text Box 3"/>
          <p:cNvSpPr txBox="1">
            <a:spLocks noChangeArrowheads="1"/>
          </p:cNvSpPr>
          <p:nvPr/>
        </p:nvSpPr>
        <p:spPr bwMode="auto">
          <a:xfrm>
            <a:off x="1600200" y="3260725"/>
            <a:ext cx="989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</a:rPr>
              <a:t>G</a:t>
            </a:r>
            <a:r>
              <a:rPr lang="en-US" sz="6000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41124" name="Text Box 4"/>
          <p:cNvSpPr txBox="1">
            <a:spLocks noChangeArrowheads="1"/>
          </p:cNvSpPr>
          <p:nvPr/>
        </p:nvSpPr>
        <p:spPr bwMode="auto">
          <a:xfrm>
            <a:off x="6402388" y="3260725"/>
            <a:ext cx="98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</a:rPr>
              <a:t>G</a:t>
            </a:r>
            <a:r>
              <a:rPr lang="en-US" sz="6000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PunchScan</a:t>
            </a:r>
            <a:r>
              <a:rPr lang="en-US" dirty="0"/>
              <a:t> Ballot</a:t>
            </a:r>
          </a:p>
        </p:txBody>
      </p:sp>
      <p:sp>
        <p:nvSpPr>
          <p:cNvPr id="5" name="Rectangle 4"/>
          <p:cNvSpPr/>
          <p:nvPr/>
        </p:nvSpPr>
        <p:spPr>
          <a:xfrm>
            <a:off x="2998968" y="2724813"/>
            <a:ext cx="3816627" cy="2922105"/>
          </a:xfrm>
          <a:prstGeom prst="rect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2846568" y="2610513"/>
            <a:ext cx="3816627" cy="2922105"/>
          </a:xfrm>
          <a:prstGeom prst="rect">
            <a:avLst/>
          </a:prstGeom>
          <a:solidFill>
            <a:srgbClr val="FDF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X – Alice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Y – Bob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0139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Y</a:t>
            </a:r>
          </a:p>
        </p:txBody>
      </p:sp>
      <p:sp>
        <p:nvSpPr>
          <p:cNvPr id="7" name="Oval 6"/>
          <p:cNvSpPr/>
          <p:nvPr/>
        </p:nvSpPr>
        <p:spPr>
          <a:xfrm>
            <a:off x="5026503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7827" y="2682078"/>
            <a:ext cx="651132" cy="369330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sz="1800" dirty="0">
                <a:latin typeface="+mj-lt"/>
              </a:rPr>
              <a:t>#001</a:t>
            </a:r>
          </a:p>
        </p:txBody>
      </p:sp>
    </p:spTree>
    <p:extLst>
      <p:ext uri="{BB962C8B-B14F-4D97-AF65-F5344CB8AC3E}">
        <p14:creationId xmlns:p14="http://schemas.microsoft.com/office/powerpoint/2010/main" val="1305363452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PunchScan</a:t>
            </a:r>
            <a:r>
              <a:rPr lang="en-US" dirty="0"/>
              <a:t> Ballot</a:t>
            </a:r>
          </a:p>
        </p:txBody>
      </p:sp>
      <p:sp>
        <p:nvSpPr>
          <p:cNvPr id="5" name="Rectangle 4"/>
          <p:cNvSpPr/>
          <p:nvPr/>
        </p:nvSpPr>
        <p:spPr>
          <a:xfrm>
            <a:off x="2998968" y="2724813"/>
            <a:ext cx="3816627" cy="2922105"/>
          </a:xfrm>
          <a:prstGeom prst="rect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2846568" y="2610513"/>
            <a:ext cx="3816627" cy="2922105"/>
          </a:xfrm>
          <a:prstGeom prst="rect">
            <a:avLst/>
          </a:prstGeom>
          <a:solidFill>
            <a:srgbClr val="FDF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X – Alice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Y – Bob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0139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Y</a:t>
            </a:r>
          </a:p>
        </p:txBody>
      </p:sp>
      <p:sp>
        <p:nvSpPr>
          <p:cNvPr id="7" name="Oval 6"/>
          <p:cNvSpPr/>
          <p:nvPr/>
        </p:nvSpPr>
        <p:spPr>
          <a:xfrm>
            <a:off x="5026503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7827" y="2682078"/>
            <a:ext cx="651132" cy="369330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sz="1800" dirty="0">
                <a:latin typeface="+mj-lt"/>
              </a:rPr>
              <a:t>#001</a:t>
            </a:r>
          </a:p>
        </p:txBody>
      </p:sp>
      <p:sp>
        <p:nvSpPr>
          <p:cNvPr id="9" name="Oval 8"/>
          <p:cNvSpPr/>
          <p:nvPr/>
        </p:nvSpPr>
        <p:spPr>
          <a:xfrm>
            <a:off x="4846320" y="4011931"/>
            <a:ext cx="1280160" cy="960120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4268952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9553" y="2610513"/>
            <a:ext cx="3816627" cy="2922105"/>
          </a:xfrm>
          <a:prstGeom prst="rect">
            <a:avLst/>
          </a:prstGeom>
          <a:solidFill>
            <a:srgbClr val="FDF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X – Alice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Y – Bob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PunchScan</a:t>
            </a:r>
            <a:r>
              <a:rPr lang="en-US" dirty="0"/>
              <a:t> Ballot</a:t>
            </a:r>
          </a:p>
        </p:txBody>
      </p:sp>
      <p:sp>
        <p:nvSpPr>
          <p:cNvPr id="5" name="Rectangle 4"/>
          <p:cNvSpPr/>
          <p:nvPr/>
        </p:nvSpPr>
        <p:spPr>
          <a:xfrm>
            <a:off x="4994668" y="2724813"/>
            <a:ext cx="3816627" cy="2922105"/>
          </a:xfrm>
          <a:prstGeom prst="rect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1800"/>
          </a:p>
        </p:txBody>
      </p:sp>
      <p:sp>
        <p:nvSpPr>
          <p:cNvPr id="6" name="Oval 5"/>
          <p:cNvSpPr/>
          <p:nvPr/>
        </p:nvSpPr>
        <p:spPr>
          <a:xfrm>
            <a:off x="1463125" y="4149091"/>
            <a:ext cx="9144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39305" y="4011931"/>
            <a:ext cx="1280160" cy="960120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27439" y="4149091"/>
            <a:ext cx="9144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1301" y="2682078"/>
            <a:ext cx="651132" cy="369330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sz="1800" dirty="0">
                <a:latin typeface="+mj-lt"/>
              </a:rPr>
              <a:t>#001</a:t>
            </a:r>
          </a:p>
        </p:txBody>
      </p:sp>
      <p:sp>
        <p:nvSpPr>
          <p:cNvPr id="10" name="Oval 9"/>
          <p:cNvSpPr/>
          <p:nvPr/>
        </p:nvSpPr>
        <p:spPr>
          <a:xfrm>
            <a:off x="5760721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2564" y="2796378"/>
            <a:ext cx="651132" cy="369330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sz="1800" dirty="0">
                <a:latin typeface="+mj-lt"/>
              </a:rPr>
              <a:t>#001</a:t>
            </a:r>
          </a:p>
        </p:txBody>
      </p:sp>
      <p:sp>
        <p:nvSpPr>
          <p:cNvPr id="13" name="Oval 12"/>
          <p:cNvSpPr/>
          <p:nvPr/>
        </p:nvSpPr>
        <p:spPr>
          <a:xfrm>
            <a:off x="7225035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+mj-lt"/>
              </a:rPr>
              <a:t>X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40880" y="4011931"/>
            <a:ext cx="1280160" cy="960120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6112974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/>
              <a:t>Scantegrity</a:t>
            </a:r>
            <a:endParaRPr lang="en-US" dirty="0"/>
          </a:p>
        </p:txBody>
      </p:sp>
      <p:pic>
        <p:nvPicPr>
          <p:cNvPr id="1026" name="Picture 2" descr="File:Scantegrity II Ball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2360034"/>
            <a:ext cx="5821276" cy="3377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6804949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Voter-Initiated Auditing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Voter can use “any” device to make selections (touch-screen DRE, </a:t>
            </a:r>
            <a:r>
              <a:rPr lang="en-US" sz="3600" dirty="0" err="1">
                <a:latin typeface="+mj-lt"/>
              </a:rPr>
              <a:t>OpScan</a:t>
            </a:r>
            <a:r>
              <a:rPr lang="en-US" sz="3600" dirty="0">
                <a:latin typeface="+mj-lt"/>
              </a:rPr>
              <a:t>, etc.)</a:t>
            </a:r>
          </a:p>
          <a:p>
            <a:pPr marL="0" indent="0">
              <a:buNone/>
            </a:pPr>
            <a:endParaRPr lang="en-US" sz="1200" dirty="0">
              <a:latin typeface="+mj-lt"/>
            </a:endParaRP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After selections are made, voter receives an encrypted receipt of the ballot.</a:t>
            </a:r>
          </a:p>
        </p:txBody>
      </p:sp>
    </p:spTree>
    <p:extLst>
      <p:ext uri="{BB962C8B-B14F-4D97-AF65-F5344CB8AC3E}">
        <p14:creationId xmlns:p14="http://schemas.microsoft.com/office/powerpoint/2010/main" val="364741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Voter-Initiated Auditing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sz="3600" dirty="0"/>
              <a:t>Voter choice:  Cast or Spoil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3361056" y="2600325"/>
            <a:ext cx="1828800" cy="1371600"/>
            <a:chOff x="2720975" y="2324100"/>
            <a:chExt cx="1828800" cy="1828800"/>
          </a:xfrm>
        </p:grpSpPr>
        <p:pic>
          <p:nvPicPr>
            <p:cNvPr id="11" name="Picture 3" descr="C:\Users\benaloh\AppData\Local\Microsoft\Windows\Temporary Internet Files\Content.IE5\A0W98ILJ\MCj04315870000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720975" y="2324100"/>
              <a:ext cx="1828800" cy="18288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872740" y="2689860"/>
              <a:ext cx="15696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734922031382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60522" y="3834766"/>
            <a:ext cx="1606265" cy="369330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sz="1800" dirty="0"/>
              <a:t>Encrypted Vote</a:t>
            </a:r>
          </a:p>
        </p:txBody>
      </p:sp>
    </p:spTree>
    <p:extLst>
      <p:ext uri="{BB962C8B-B14F-4D97-AF65-F5344CB8AC3E}">
        <p14:creationId xmlns:p14="http://schemas.microsoft.com/office/powerpoint/2010/main" val="21255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pPr>
              <a:buNone/>
            </a:pPr>
            <a:r>
              <a:rPr lang="en-US" sz="3600" u="sng" dirty="0"/>
              <a:t>Cast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Voter-Initiated Auditing</a:t>
            </a:r>
          </a:p>
        </p:txBody>
      </p:sp>
      <p:pic>
        <p:nvPicPr>
          <p:cNvPr id="7" name="Picture 2" descr="j026010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2680" y="3728206"/>
            <a:ext cx="3773595" cy="192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/>
          <p:nvPr/>
        </p:nvGrpSpPr>
        <p:grpSpPr>
          <a:xfrm>
            <a:off x="3361056" y="2600325"/>
            <a:ext cx="1828800" cy="1371600"/>
            <a:chOff x="2720975" y="2324100"/>
            <a:chExt cx="1828800" cy="1828800"/>
          </a:xfrm>
        </p:grpSpPr>
        <p:pic>
          <p:nvPicPr>
            <p:cNvPr id="9" name="Picture 3" descr="C:\Users\benaloh\AppData\Local\Microsoft\Windows\Temporary Internet Files\Content.IE5\A0W98ILJ\MCj04315870000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720975" y="2324100"/>
              <a:ext cx="1828800" cy="18288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872740" y="2689860"/>
              <a:ext cx="15696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734922031382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60522" y="3834766"/>
            <a:ext cx="1606265" cy="369330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sz="1800" dirty="0"/>
              <a:t>Encrypted Vote</a:t>
            </a:r>
          </a:p>
        </p:txBody>
      </p:sp>
    </p:spTree>
    <p:extLst>
      <p:ext uri="{BB962C8B-B14F-4D97-AF65-F5344CB8AC3E}">
        <p14:creationId xmlns:p14="http://schemas.microsoft.com/office/powerpoint/2010/main" val="209331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naloh\AppData\Local\Microsoft\Windows\Temporary Internet Files\Content.IE5\ZICWYC0U\MCj0431536000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109462">
            <a:off x="3329682" y="2351532"/>
            <a:ext cx="2286521" cy="16863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Voter-Initiated Auditing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pPr>
              <a:buNone/>
            </a:pPr>
            <a:r>
              <a:rPr lang="en-US" sz="3600" u="sng" dirty="0"/>
              <a:t>Spoil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3361056" y="2600325"/>
            <a:ext cx="1828800" cy="1371600"/>
            <a:chOff x="2720975" y="2324100"/>
            <a:chExt cx="1828800" cy="1828800"/>
          </a:xfrm>
        </p:grpSpPr>
        <p:pic>
          <p:nvPicPr>
            <p:cNvPr id="8" name="Picture 3" descr="C:\Users\benaloh\AppData\Local\Microsoft\Windows\Temporary Internet Files\Content.IE5\A0W98ILJ\MCj04315870000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720975" y="2324100"/>
              <a:ext cx="1828800" cy="18288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872740" y="2689860"/>
              <a:ext cx="15696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734922031382</a:t>
              </a:r>
            </a:p>
          </p:txBody>
        </p:sp>
      </p:grpSp>
      <p:pic>
        <p:nvPicPr>
          <p:cNvPr id="2052" name="Picture 4" descr="C:\Users\benaloh\AppData\Local\Microsoft\Windows\Temporary Internet Files\Content.IE5\CEUDYJIA\MCj043160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367" y="2428637"/>
            <a:ext cx="1828800" cy="1371600"/>
          </a:xfrm>
          <a:prstGeom prst="rect">
            <a:avLst/>
          </a:prstGeom>
          <a:noFill/>
        </p:spPr>
      </p:pic>
      <p:grpSp>
        <p:nvGrpSpPr>
          <p:cNvPr id="4" name="Group 18"/>
          <p:cNvGrpSpPr/>
          <p:nvPr/>
        </p:nvGrpSpPr>
        <p:grpSpPr>
          <a:xfrm>
            <a:off x="4488180" y="2486025"/>
            <a:ext cx="3284219" cy="923330"/>
            <a:chOff x="4488180" y="2171700"/>
            <a:chExt cx="3284220" cy="1231107"/>
          </a:xfrm>
        </p:grpSpPr>
        <p:sp>
          <p:nvSpPr>
            <p:cNvPr id="12" name="Rounded Rectangle 11"/>
            <p:cNvSpPr/>
            <p:nvPr/>
          </p:nvSpPr>
          <p:spPr>
            <a:xfrm>
              <a:off x="6080760" y="2202180"/>
              <a:ext cx="1691640" cy="1188720"/>
            </a:xfrm>
            <a:prstGeom prst="roundRect">
              <a:avLst/>
            </a:prstGeom>
            <a:noFill/>
            <a:ln w="76200"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4488180" y="2209800"/>
              <a:ext cx="1699260" cy="45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495800" y="3230880"/>
              <a:ext cx="174498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87440" y="2171700"/>
              <a:ext cx="1488613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Vote for </a:t>
              </a:r>
              <a:r>
                <a:rPr lang="en-US" sz="1800" b="1" dirty="0">
                  <a:solidFill>
                    <a:schemeClr val="accent2"/>
                  </a:solidFill>
                </a:rPr>
                <a:t>Alice</a:t>
              </a:r>
            </a:p>
            <a:p>
              <a:r>
                <a:rPr lang="en-US" sz="1800" dirty="0"/>
                <a:t>Random # is</a:t>
              </a:r>
            </a:p>
            <a:p>
              <a:r>
                <a:rPr lang="en-US" sz="1800" dirty="0"/>
                <a:t>28637582738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68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Voter-Initiated Auditing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When instantiated on an electronic voting device (DRE), it looks like Helios.</a:t>
            </a:r>
          </a:p>
          <a:p>
            <a:endParaRPr lang="en-US" sz="1200" dirty="0">
              <a:latin typeface="+mj-lt"/>
            </a:endParaRP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When instantiated on an optical scanner, you get </a:t>
            </a:r>
            <a:r>
              <a:rPr lang="en-US" sz="3600" dirty="0" err="1">
                <a:latin typeface="+mj-lt"/>
              </a:rPr>
              <a:t>VeriScan</a:t>
            </a:r>
            <a:r>
              <a:rPr lang="en-US" sz="36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9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20574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5029200" y="2286000"/>
          <a:ext cx="2743200" cy="17221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54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Spoiled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36PWY4MMB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8QZ4TY2B7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GX39M6P4Y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10" y="2669317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ent Arrow 9"/>
          <p:cNvSpPr/>
          <p:nvPr/>
        </p:nvSpPr>
        <p:spPr>
          <a:xfrm rot="16200000" flipH="1" flipV="1">
            <a:off x="3143251" y="2990851"/>
            <a:ext cx="1028700" cy="1828800"/>
          </a:xfrm>
          <a:prstGeom prst="bentArrow">
            <a:avLst>
              <a:gd name="adj1" fmla="val 1309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32-Point Star 10"/>
          <p:cNvSpPr>
            <a:spLocks noChangeAspect="1"/>
          </p:cNvSpPr>
          <p:nvPr/>
        </p:nvSpPr>
        <p:spPr>
          <a:xfrm>
            <a:off x="2112605" y="2593695"/>
            <a:ext cx="2662595" cy="7670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Mathematical</a:t>
            </a:r>
          </a:p>
          <a:p>
            <a:pPr algn="ctr"/>
            <a:r>
              <a:rPr lang="en-US" sz="1600" dirty="0">
                <a:latin typeface="+mj-lt"/>
              </a:rPr>
              <a:t>Proof</a:t>
            </a:r>
          </a:p>
        </p:txBody>
      </p:sp>
      <p:pic>
        <p:nvPicPr>
          <p:cNvPr id="14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2996947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316987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924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IP of Graph Non-Isomorphism</a:t>
            </a:r>
          </a:p>
        </p:txBody>
      </p:sp>
      <p:sp>
        <p:nvSpPr>
          <p:cNvPr id="1546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/>
              <a:t>A verifier can generate 100 additional graphs, each isomorphic to one of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1</a:t>
            </a:r>
            <a:r>
              <a:rPr lang="en-US" sz="3200" dirty="0"/>
              <a:t> and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2</a:t>
            </a:r>
            <a:r>
              <a:rPr lang="en-US" sz="3200" dirty="0"/>
              <a:t> , and present them to the </a:t>
            </a:r>
            <a:r>
              <a:rPr lang="en-US" sz="3200" dirty="0" err="1"/>
              <a:t>prover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07A8-AC12-436E-A0A4-38E986F16A0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07733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20574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Bent Arrow 9"/>
          <p:cNvSpPr/>
          <p:nvPr/>
        </p:nvSpPr>
        <p:spPr>
          <a:xfrm rot="16200000" flipH="1" flipV="1">
            <a:off x="3143251" y="2990851"/>
            <a:ext cx="1028700" cy="1828800"/>
          </a:xfrm>
          <a:prstGeom prst="bentArrow">
            <a:avLst>
              <a:gd name="adj1" fmla="val 1309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32-Point Star 10"/>
          <p:cNvSpPr>
            <a:spLocks noChangeAspect="1"/>
          </p:cNvSpPr>
          <p:nvPr/>
        </p:nvSpPr>
        <p:spPr>
          <a:xfrm>
            <a:off x="2112605" y="2593695"/>
            <a:ext cx="2662595" cy="7670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Mathematical</a:t>
            </a:r>
          </a:p>
          <a:p>
            <a:pPr algn="ctr"/>
            <a:r>
              <a:rPr lang="en-US" sz="1600" dirty="0">
                <a:latin typeface="+mj-lt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9630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20574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22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5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9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8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65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+</a:t>
                      </a: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5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+</a:t>
                      </a: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9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+</a:t>
                      </a: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2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3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5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924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IP of Graph Non-Isomorphism</a:t>
            </a:r>
          </a:p>
        </p:txBody>
      </p:sp>
      <p:sp>
        <p:nvSpPr>
          <p:cNvPr id="1546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/>
              <a:t>A verifier can generate 100 additional graphs, each isomorphic to one of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1</a:t>
            </a:r>
            <a:r>
              <a:rPr lang="en-US" sz="3200" dirty="0"/>
              <a:t> and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2</a:t>
            </a:r>
            <a:r>
              <a:rPr lang="en-US" sz="3200" dirty="0"/>
              <a:t> , and present them to the </a:t>
            </a:r>
            <a:r>
              <a:rPr lang="en-US" sz="3200" dirty="0" err="1"/>
              <a:t>prover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/>
              <a:t>prover</a:t>
            </a:r>
            <a:r>
              <a:rPr lang="en-US" sz="3200" dirty="0"/>
              <a:t> can then demonstrate that the graphs are not isomorphic by identifying which of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1</a:t>
            </a:r>
            <a:r>
              <a:rPr lang="en-US" sz="3200" dirty="0"/>
              <a:t> and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2</a:t>
            </a:r>
            <a:r>
              <a:rPr lang="en-US" sz="3200" dirty="0"/>
              <a:t> each additional graph is isomorphic to.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07A8-AC12-436E-A0A4-38E986F16A0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34360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+</a:t>
                      </a: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2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+</a:t>
                      </a: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5029200" y="2286000"/>
          <a:ext cx="2743200" cy="17221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54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Spoiled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36PWY4MMB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8QZ4TY2B7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GX39M6P4Y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10" y="2971800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299430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619470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0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+</a:t>
                      </a: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5029200" y="2286000"/>
          <a:ext cx="2743200" cy="17221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54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Spoiled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36PWY4MMB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8QZ4TY2B7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GX39M6P4Y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10" y="2971800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299430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619470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10" y="4724401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6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An unexpected benefit …</a:t>
            </a:r>
          </a:p>
        </p:txBody>
      </p:sp>
    </p:spTree>
    <p:extLst>
      <p:ext uri="{BB962C8B-B14F-4D97-AF65-F5344CB8AC3E}">
        <p14:creationId xmlns:p14="http://schemas.microsoft.com/office/powerpoint/2010/main" val="3377958788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Provisional Ballots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3200" dirty="0"/>
              <a:t>Common practice is to release preliminaries tallies that exclude provisional ballots.</a:t>
            </a:r>
          </a:p>
          <a:p>
            <a:endParaRPr lang="en-US" sz="2400" dirty="0"/>
          </a:p>
          <a:p>
            <a:r>
              <a:rPr lang="en-US" sz="3200" dirty="0"/>
              <a:t>Provisional ballots that are </a:t>
            </a:r>
            <a:r>
              <a:rPr lang="en-US" sz="3200" dirty="0" err="1"/>
              <a:t>adjuciated</a:t>
            </a:r>
            <a:r>
              <a:rPr lang="en-US" sz="3200" dirty="0"/>
              <a:t> as proper are added to the tallies.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04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Provisional Ballot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800" dirty="0"/>
          </a:p>
          <a:p>
            <a:r>
              <a:rPr lang="en-US" sz="3200" dirty="0"/>
              <a:t>Privacy is substantially diminished for provisional ballots.</a:t>
            </a:r>
          </a:p>
          <a:p>
            <a:endParaRPr lang="en-US" sz="1200" dirty="0"/>
          </a:p>
          <a:p>
            <a:r>
              <a:rPr lang="en-US" sz="3200" dirty="0"/>
              <a:t>End-to-end methods can restore this privacy by initially counting </a:t>
            </a:r>
            <a:r>
              <a:rPr lang="en-US" sz="3200" i="1" dirty="0"/>
              <a:t>all </a:t>
            </a:r>
            <a:r>
              <a:rPr lang="en-US" sz="3200" dirty="0"/>
              <a:t>provisional ballots and then selectively removing ballots that are subsequently deemed illegitimate.</a:t>
            </a:r>
          </a:p>
        </p:txBody>
      </p:sp>
    </p:spTree>
    <p:extLst>
      <p:ext uri="{BB962C8B-B14F-4D97-AF65-F5344CB8AC3E}">
        <p14:creationId xmlns:p14="http://schemas.microsoft.com/office/powerpoint/2010/main" val="38680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+</a:t>
                      </a: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5029200" y="2286000"/>
          <a:ext cx="2743200" cy="17221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54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Spoiled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36PWY4MMB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8QZ4TY2B7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GX39M6P4Y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10" y="301224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33987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65991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10" y="4724401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3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+</a:t>
                      </a: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5029200" y="2286000"/>
          <a:ext cx="2743200" cy="17221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54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Spoiled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36PWY4MMB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8QZ4TY2B7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GX39M6P4Y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10" y="301224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33987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65991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10" y="4724401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6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+</a:t>
                      </a: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5029200" y="2286000"/>
          <a:ext cx="2743200" cy="17221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54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Spoiled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36PWY4MMB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8QZ4TY2B7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GX39M6P4Y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10" y="301224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33987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65991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10" y="4724401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971801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E2E-Verifiability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3200" dirty="0"/>
              <a:t>Strong public assurance of election integrity</a:t>
            </a:r>
          </a:p>
          <a:p>
            <a:endParaRPr lang="en-US" sz="2400" dirty="0"/>
          </a:p>
          <a:p>
            <a:r>
              <a:rPr lang="en-US" sz="3200" dirty="0"/>
              <a:t>Elimination of trust requirements</a:t>
            </a:r>
          </a:p>
          <a:p>
            <a:endParaRPr lang="en-US" sz="2400" dirty="0"/>
          </a:p>
          <a:p>
            <a:r>
              <a:rPr lang="en-US" sz="3200" dirty="0"/>
              <a:t>Certification relief</a:t>
            </a:r>
          </a:p>
        </p:txBody>
      </p:sp>
    </p:spTree>
    <p:extLst>
      <p:ext uri="{BB962C8B-B14F-4D97-AF65-F5344CB8AC3E}">
        <p14:creationId xmlns:p14="http://schemas.microsoft.com/office/powerpoint/2010/main" val="7038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924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IP of Graph Non-Isomorphism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0EB2-CAEE-4A80-ADDC-296B0DD34071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547266" name="Text Box 2"/>
          <p:cNvSpPr txBox="1">
            <a:spLocks noChangeArrowheads="1"/>
          </p:cNvSpPr>
          <p:nvPr/>
        </p:nvSpPr>
        <p:spPr bwMode="auto">
          <a:xfrm>
            <a:off x="1600200" y="3260725"/>
            <a:ext cx="989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</a:rPr>
              <a:t>G</a:t>
            </a:r>
            <a:r>
              <a:rPr lang="en-US" sz="6000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47267" name="Text Box 3"/>
          <p:cNvSpPr txBox="1">
            <a:spLocks noChangeArrowheads="1"/>
          </p:cNvSpPr>
          <p:nvPr/>
        </p:nvSpPr>
        <p:spPr bwMode="auto">
          <a:xfrm>
            <a:off x="6402388" y="3260725"/>
            <a:ext cx="98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</a:rPr>
              <a:t>G</a:t>
            </a:r>
            <a:r>
              <a:rPr lang="en-US" sz="6000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Verifiable election systems can be built to look exactly like current systems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 with one addition …</a:t>
            </a:r>
          </a:p>
        </p:txBody>
      </p:sp>
    </p:spTree>
    <p:extLst>
      <p:ext uri="{BB962C8B-B14F-4D97-AF65-F5344CB8AC3E}">
        <p14:creationId xmlns:p14="http://schemas.microsoft.com/office/powerpoint/2010/main" val="11738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Receipt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4352149" y="2286000"/>
            <a:ext cx="3260449" cy="315468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atin typeface="+mj-lt"/>
              </a:rPr>
              <a:t>Precinct 37 – Machine 4</a:t>
            </a:r>
          </a:p>
          <a:p>
            <a:r>
              <a:rPr lang="en-US" sz="2000" dirty="0">
                <a:latin typeface="+mj-lt"/>
              </a:rPr>
              <a:t>Nov. 6, 2012  1:39PM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Vote receipt tag:</a:t>
            </a:r>
          </a:p>
          <a:p>
            <a:r>
              <a:rPr lang="en-US" dirty="0">
                <a:latin typeface="+mj-lt"/>
              </a:rPr>
              <a:t>7A34ZR9K4BX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***VOTE COMFIRMED***</a:t>
            </a:r>
          </a:p>
        </p:txBody>
      </p:sp>
      <p:pic>
        <p:nvPicPr>
          <p:cNvPr id="5" name="Picture 2" descr="http://www.petlinx.com/Images/hw-tmt88i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91" y="4286727"/>
            <a:ext cx="17907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enaloh\AppData\Local\Microsoft\Windows\Temporary Internet Files\Content.IE5\CEUDYJIA\MCj043160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2291" y="3797093"/>
            <a:ext cx="18288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99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8859"/>
            <a:ext cx="8229600" cy="35041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Voters can …</a:t>
            </a:r>
          </a:p>
          <a:p>
            <a:r>
              <a:rPr lang="en-US" dirty="0"/>
              <a:t>Use receipts to check their results are properly recorded on a public web site.</a:t>
            </a:r>
          </a:p>
          <a:p>
            <a:r>
              <a:rPr lang="en-US" dirty="0"/>
              <a:t>Throw their receipts in the trash.</a:t>
            </a:r>
          </a:p>
          <a:p>
            <a:endParaRPr lang="en-US" sz="1200" dirty="0"/>
          </a:p>
          <a:p>
            <a:r>
              <a:rPr lang="en-US" dirty="0"/>
              <a:t>Write and use their own election verifiers.</a:t>
            </a:r>
          </a:p>
          <a:p>
            <a:r>
              <a:rPr lang="en-US" dirty="0"/>
              <a:t>Download applications from sources of their choice to verify the mathematical proof of the tally.</a:t>
            </a:r>
          </a:p>
          <a:p>
            <a:r>
              <a:rPr lang="en-US" dirty="0"/>
              <a:t>Believe verifications done by their political parties, LWV, ACLU, etc.</a:t>
            </a:r>
          </a:p>
          <a:p>
            <a:r>
              <a:rPr lang="en-US" dirty="0"/>
              <a:t>Accept the results without question.</a:t>
            </a:r>
          </a:p>
        </p:txBody>
      </p:sp>
    </p:spTree>
    <p:extLst>
      <p:ext uri="{BB962C8B-B14F-4D97-AF65-F5344CB8AC3E}">
        <p14:creationId xmlns:p14="http://schemas.microsoft.com/office/powerpoint/2010/main" val="375394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Travis County, Texas</a:t>
            </a:r>
          </a:p>
        </p:txBody>
      </p:sp>
      <p:pic>
        <p:nvPicPr>
          <p:cNvPr id="1026" name="Picture 2" descr="http://www.texasfile.com/static/img/counties/Travis_County_10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47901"/>
            <a:ext cx="3810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580656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Travis County, Texas</a:t>
            </a:r>
          </a:p>
        </p:txBody>
      </p:sp>
      <p:pic>
        <p:nvPicPr>
          <p:cNvPr id="2050" name="Picture 2" descr="http://theappraisaliq.com/wp-content/uploads/2010/09/Travis-County-TX-map-hi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89" y="2133600"/>
            <a:ext cx="4210812" cy="38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0591" y="4700918"/>
            <a:ext cx="228395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spc="-53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Population (2010 Census):</a:t>
            </a:r>
          </a:p>
          <a:p>
            <a:r>
              <a:rPr lang="en-US" sz="1800" dirty="0">
                <a:latin typeface="+mj-lt"/>
              </a:rPr>
              <a:t>    </a:t>
            </a:r>
            <a:r>
              <a:rPr lang="en-US" dirty="0">
                <a:latin typeface="+mj-lt"/>
              </a:rPr>
              <a:t>1,024,266</a:t>
            </a:r>
            <a:endParaRPr lang="en-US" spc="-53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143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Travis County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525" y="2628900"/>
            <a:ext cx="8361760" cy="2552701"/>
          </a:xfrm>
        </p:spPr>
        <p:txBody>
          <a:bodyPr anchor="t"/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Hand-marked paper is unwieldy and ambiguous.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Many voters and activists want paper records.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tabLst>
                <a:tab pos="685783" algn="l"/>
              </a:tabLst>
            </a:pPr>
            <a:r>
              <a:rPr lang="en-US" sz="2400" dirty="0"/>
              <a:t>Sweet spot:  Electronic ballot-marking devices produce marked paper ballot summaries.</a:t>
            </a:r>
          </a:p>
        </p:txBody>
      </p:sp>
    </p:spTree>
    <p:extLst>
      <p:ext uri="{BB962C8B-B14F-4D97-AF65-F5344CB8AC3E}">
        <p14:creationId xmlns:p14="http://schemas.microsoft.com/office/powerpoint/2010/main" val="6273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STAR-Vote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525" y="2531746"/>
            <a:ext cx="8361760" cy="2954655"/>
          </a:xfrm>
        </p:spPr>
        <p:txBody>
          <a:bodyPr anchor="t"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Electronic ballot-marking devices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Full paper-ballot records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Full verifiability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Privacy-preserving risk-limiting auditing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Tight coordination/agreement between tallies</a:t>
            </a:r>
          </a:p>
        </p:txBody>
      </p:sp>
    </p:spTree>
    <p:extLst>
      <p:ext uri="{BB962C8B-B14F-4D97-AF65-F5344CB8AC3E}">
        <p14:creationId xmlns:p14="http://schemas.microsoft.com/office/powerpoint/2010/main" val="249591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Sign-in</a:t>
            </a:r>
          </a:p>
        </p:txBody>
      </p:sp>
      <p:pic>
        <p:nvPicPr>
          <p:cNvPr id="4" name="Picture 3" descr="C:\Users\benaloh\AppData\Local\Microsoft\Windows\Temporary Internet Files\Content.IE5\B3DQC4M2\MCj030137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5202" y="2535831"/>
            <a:ext cx="2733599" cy="2360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5389232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 Token</a:t>
            </a:r>
          </a:p>
        </p:txBody>
      </p:sp>
      <p:pic>
        <p:nvPicPr>
          <p:cNvPr id="3074" name="Picture 2" descr="http://www.asia.ru/images/target/photo/50339554/Grooved_To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30" y="2724538"/>
            <a:ext cx="2571751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atakeyelectronics.com/pic/products/extended-tethered-limit-use-tok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36" y="2820235"/>
            <a:ext cx="3571875" cy="239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3402855" y="2286002"/>
            <a:ext cx="2028935" cy="89180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r>
              <a:rPr lang="en-US" sz="1500" dirty="0">
                <a:latin typeface="+mj-lt"/>
              </a:rPr>
              <a:t>Enter code:</a:t>
            </a:r>
          </a:p>
          <a:p>
            <a:r>
              <a:rPr lang="en-US" sz="2700" dirty="0">
                <a:latin typeface="+mj-lt"/>
              </a:rPr>
              <a:t>      7126</a:t>
            </a:r>
          </a:p>
        </p:txBody>
      </p:sp>
    </p:spTree>
    <p:extLst>
      <p:ext uri="{BB962C8B-B14F-4D97-AF65-F5344CB8AC3E}">
        <p14:creationId xmlns:p14="http://schemas.microsoft.com/office/powerpoint/2010/main" val="3095493610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316"/>
            <a:ext cx="8382000" cy="857251"/>
          </a:xfrm>
        </p:spPr>
        <p:txBody>
          <a:bodyPr>
            <a:noAutofit/>
          </a:bodyPr>
          <a:lstStyle/>
          <a:p>
            <a:r>
              <a:rPr lang="en-US" dirty="0"/>
              <a:t>Electronic Ballot-Marking Device</a:t>
            </a:r>
          </a:p>
        </p:txBody>
      </p:sp>
      <p:pic>
        <p:nvPicPr>
          <p:cNvPr id="5" name="Picture 2" descr="http://www.vote-ny.com/english/images/machine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57" y="2451740"/>
            <a:ext cx="3629025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0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Challenge-Response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One party often wants to convince another party that something is true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46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24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IP of Graph Non-Isomorphism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B0C9-DAC8-4892-94FC-2D723D71002F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543170" name="Text Box 2"/>
          <p:cNvSpPr txBox="1">
            <a:spLocks noChangeArrowheads="1"/>
          </p:cNvSpPr>
          <p:nvPr/>
        </p:nvSpPr>
        <p:spPr bwMode="auto">
          <a:xfrm>
            <a:off x="1600200" y="3260725"/>
            <a:ext cx="989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</a:rPr>
              <a:t>G</a:t>
            </a:r>
            <a:r>
              <a:rPr lang="en-US" sz="6000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43171" name="Text Box 3"/>
          <p:cNvSpPr txBox="1">
            <a:spLocks noChangeArrowheads="1"/>
          </p:cNvSpPr>
          <p:nvPr/>
        </p:nvSpPr>
        <p:spPr bwMode="auto">
          <a:xfrm>
            <a:off x="6402388" y="3260725"/>
            <a:ext cx="98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</a:rPr>
              <a:t>G</a:t>
            </a:r>
            <a:r>
              <a:rPr lang="en-US" sz="6000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43173" name="Text Box 5"/>
          <p:cNvSpPr txBox="1">
            <a:spLocks noChangeArrowheads="1"/>
          </p:cNvSpPr>
          <p:nvPr/>
        </p:nvSpPr>
        <p:spPr bwMode="auto">
          <a:xfrm>
            <a:off x="4038600" y="182880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43174" name="Text Box 6"/>
          <p:cNvSpPr txBox="1">
            <a:spLocks noChangeArrowheads="1"/>
          </p:cNvSpPr>
          <p:nvPr/>
        </p:nvSpPr>
        <p:spPr bwMode="auto">
          <a:xfrm>
            <a:off x="4038600" y="24828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43175" name="Text Box 7"/>
          <p:cNvSpPr txBox="1">
            <a:spLocks noChangeArrowheads="1"/>
          </p:cNvSpPr>
          <p:nvPr/>
        </p:nvSpPr>
        <p:spPr bwMode="auto">
          <a:xfrm>
            <a:off x="4038600" y="31686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543176" name="Text Box 8"/>
          <p:cNvSpPr txBox="1">
            <a:spLocks noChangeArrowheads="1"/>
          </p:cNvSpPr>
          <p:nvPr/>
        </p:nvSpPr>
        <p:spPr bwMode="auto">
          <a:xfrm>
            <a:off x="4038600" y="545465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Ballot Summary and Receipt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972219" y="2286000"/>
            <a:ext cx="3259600" cy="327574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r>
              <a:rPr lang="en-US" sz="1500" dirty="0">
                <a:latin typeface="+mj-lt"/>
              </a:rPr>
              <a:t>President:  Alice</a:t>
            </a:r>
          </a:p>
          <a:p>
            <a:r>
              <a:rPr lang="en-US" sz="1500" dirty="0">
                <a:latin typeface="+mj-lt"/>
              </a:rPr>
              <a:t>Vice-President:  Bob</a:t>
            </a:r>
          </a:p>
          <a:p>
            <a:r>
              <a:rPr lang="en-US" sz="1500" dirty="0">
                <a:latin typeface="+mj-lt"/>
              </a:rPr>
              <a:t>Treasurer:  Carol</a:t>
            </a:r>
          </a:p>
          <a:p>
            <a:r>
              <a:rPr lang="en-US" sz="1500" dirty="0">
                <a:latin typeface="+mj-lt"/>
              </a:rPr>
              <a:t>Secretary:  David</a:t>
            </a:r>
          </a:p>
          <a:p>
            <a:r>
              <a:rPr lang="en-US" sz="1500" dirty="0">
                <a:latin typeface="+mj-lt"/>
              </a:rPr>
              <a:t>_____________________</a:t>
            </a:r>
          </a:p>
          <a:p>
            <a:r>
              <a:rPr lang="en-US" sz="1500" dirty="0">
                <a:latin typeface="+mj-lt"/>
              </a:rPr>
              <a:t>Ballot #:  32496</a:t>
            </a:r>
          </a:p>
          <a:p>
            <a:r>
              <a:rPr lang="en-US" sz="1500" dirty="0">
                <a:latin typeface="+mj-lt"/>
              </a:rPr>
              <a:t>----------------------------------</a:t>
            </a:r>
          </a:p>
          <a:p>
            <a:r>
              <a:rPr lang="en-US" sz="1500" dirty="0">
                <a:latin typeface="+mj-lt"/>
              </a:rPr>
              <a:t>Vote receipt tag:</a:t>
            </a:r>
          </a:p>
          <a:p>
            <a:r>
              <a:rPr lang="en-US" sz="2700" dirty="0">
                <a:latin typeface="+mj-lt"/>
              </a:rPr>
              <a:t>7A34ZR9K4BX</a:t>
            </a:r>
          </a:p>
        </p:txBody>
      </p:sp>
    </p:spTree>
    <p:extLst>
      <p:ext uri="{BB962C8B-B14F-4D97-AF65-F5344CB8AC3E}">
        <p14:creationId xmlns:p14="http://schemas.microsoft.com/office/powerpoint/2010/main" val="4048721967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Ballot Summary and Receipt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972219" y="2286000"/>
            <a:ext cx="3259600" cy="327574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r>
              <a:rPr lang="en-US" sz="1500" dirty="0">
                <a:latin typeface="+mj-lt"/>
              </a:rPr>
              <a:t>President:  Alice</a:t>
            </a:r>
          </a:p>
          <a:p>
            <a:r>
              <a:rPr lang="en-US" sz="1500" dirty="0">
                <a:latin typeface="+mj-lt"/>
              </a:rPr>
              <a:t>Vice-President:  Bob</a:t>
            </a:r>
          </a:p>
          <a:p>
            <a:r>
              <a:rPr lang="en-US" sz="1500" dirty="0">
                <a:latin typeface="+mj-lt"/>
              </a:rPr>
              <a:t>Treasurer:  Carol</a:t>
            </a:r>
          </a:p>
          <a:p>
            <a:r>
              <a:rPr lang="en-US" sz="1500" dirty="0">
                <a:latin typeface="+mj-lt"/>
              </a:rPr>
              <a:t>Secretary:  David</a:t>
            </a:r>
          </a:p>
          <a:p>
            <a:r>
              <a:rPr lang="en-US" sz="1500" dirty="0">
                <a:latin typeface="+mj-lt"/>
              </a:rPr>
              <a:t>_____________________</a:t>
            </a:r>
          </a:p>
          <a:p>
            <a:r>
              <a:rPr lang="en-US" sz="1500" dirty="0">
                <a:latin typeface="+mj-lt"/>
              </a:rPr>
              <a:t>Ballot #:  32496</a:t>
            </a:r>
          </a:p>
          <a:p>
            <a:r>
              <a:rPr lang="en-US" sz="1500" dirty="0">
                <a:latin typeface="+mj-lt"/>
              </a:rPr>
              <a:t>----------------------------------</a:t>
            </a:r>
          </a:p>
          <a:p>
            <a:r>
              <a:rPr lang="en-US" sz="1500" dirty="0">
                <a:latin typeface="+mj-lt"/>
              </a:rPr>
              <a:t>Vote receipt tag:</a:t>
            </a:r>
          </a:p>
          <a:p>
            <a:r>
              <a:rPr lang="en-US" sz="2700" dirty="0">
                <a:latin typeface="+mj-lt"/>
              </a:rPr>
              <a:t>7A34ZR9K4BX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13" y="2971801"/>
            <a:ext cx="23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j-lt"/>
              </a:rPr>
              <a:t>Cleartext</a:t>
            </a:r>
            <a:r>
              <a:rPr lang="en-US" sz="1800" dirty="0">
                <a:latin typeface="+mj-lt"/>
              </a:rPr>
              <a:t> Selections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0761615"/>
      </p:ext>
    </p:extLst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Ballot Summary and Receipt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972219" y="2286000"/>
            <a:ext cx="3259600" cy="327574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r>
              <a:rPr lang="en-US" sz="1500" dirty="0">
                <a:latin typeface="+mj-lt"/>
              </a:rPr>
              <a:t>President:  Alice</a:t>
            </a:r>
          </a:p>
          <a:p>
            <a:r>
              <a:rPr lang="en-US" sz="1500" dirty="0">
                <a:latin typeface="+mj-lt"/>
              </a:rPr>
              <a:t>Vice-President:  Bob</a:t>
            </a:r>
          </a:p>
          <a:p>
            <a:r>
              <a:rPr lang="en-US" sz="1500" dirty="0">
                <a:latin typeface="+mj-lt"/>
              </a:rPr>
              <a:t>Treasurer:  Carol</a:t>
            </a:r>
          </a:p>
          <a:p>
            <a:r>
              <a:rPr lang="en-US" sz="1500" dirty="0">
                <a:latin typeface="+mj-lt"/>
              </a:rPr>
              <a:t>Secretary:  David</a:t>
            </a:r>
          </a:p>
          <a:p>
            <a:r>
              <a:rPr lang="en-US" sz="1500" dirty="0">
                <a:latin typeface="+mj-lt"/>
              </a:rPr>
              <a:t>_____________________</a:t>
            </a:r>
          </a:p>
          <a:p>
            <a:r>
              <a:rPr lang="en-US" sz="1500" dirty="0">
                <a:latin typeface="+mj-lt"/>
              </a:rPr>
              <a:t>Ballot #:  32496</a:t>
            </a:r>
          </a:p>
          <a:p>
            <a:r>
              <a:rPr lang="en-US" sz="1500" dirty="0">
                <a:latin typeface="+mj-lt"/>
              </a:rPr>
              <a:t>----------------------------------</a:t>
            </a:r>
          </a:p>
          <a:p>
            <a:r>
              <a:rPr lang="en-US" sz="1500" dirty="0">
                <a:latin typeface="+mj-lt"/>
              </a:rPr>
              <a:t>Vote receipt tag:</a:t>
            </a:r>
          </a:p>
          <a:p>
            <a:r>
              <a:rPr lang="en-US" sz="2700" dirty="0">
                <a:latin typeface="+mj-lt"/>
              </a:rPr>
              <a:t>7A34ZR9K4BX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13" y="2971801"/>
            <a:ext cx="23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j-lt"/>
              </a:rPr>
              <a:t>Cleartext</a:t>
            </a:r>
            <a:r>
              <a:rPr lang="en-US" sz="1800" dirty="0">
                <a:latin typeface="+mj-lt"/>
              </a:rPr>
              <a:t> Selections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2" y="388285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Ballot ID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051761"/>
      </p:ext>
    </p:extLst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Ballot Summary and Receipt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972219" y="2286000"/>
            <a:ext cx="3259600" cy="327574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r>
              <a:rPr lang="en-US" sz="1500" dirty="0">
                <a:latin typeface="+mj-lt"/>
              </a:rPr>
              <a:t>President:  Alice</a:t>
            </a:r>
          </a:p>
          <a:p>
            <a:r>
              <a:rPr lang="en-US" sz="1500" dirty="0">
                <a:latin typeface="+mj-lt"/>
              </a:rPr>
              <a:t>Vice-President:  Bob</a:t>
            </a:r>
          </a:p>
          <a:p>
            <a:r>
              <a:rPr lang="en-US" sz="1500" dirty="0">
                <a:latin typeface="+mj-lt"/>
              </a:rPr>
              <a:t>Treasurer:  Carol</a:t>
            </a:r>
          </a:p>
          <a:p>
            <a:r>
              <a:rPr lang="en-US" sz="1500" dirty="0">
                <a:latin typeface="+mj-lt"/>
              </a:rPr>
              <a:t>Secretary:  David</a:t>
            </a:r>
          </a:p>
          <a:p>
            <a:r>
              <a:rPr lang="en-US" sz="1500" dirty="0">
                <a:latin typeface="+mj-lt"/>
              </a:rPr>
              <a:t>_____________________</a:t>
            </a:r>
          </a:p>
          <a:p>
            <a:r>
              <a:rPr lang="en-US" sz="1500" dirty="0">
                <a:latin typeface="+mj-lt"/>
              </a:rPr>
              <a:t>Ballot #:  32496</a:t>
            </a:r>
          </a:p>
          <a:p>
            <a:r>
              <a:rPr lang="en-US" sz="1500" dirty="0">
                <a:latin typeface="+mj-lt"/>
              </a:rPr>
              <a:t>----------------------------------</a:t>
            </a:r>
          </a:p>
          <a:p>
            <a:r>
              <a:rPr lang="en-US" sz="1500" dirty="0">
                <a:latin typeface="+mj-lt"/>
              </a:rPr>
              <a:t>Vote receipt tag:</a:t>
            </a:r>
          </a:p>
          <a:p>
            <a:r>
              <a:rPr lang="en-US" sz="2700" dirty="0">
                <a:latin typeface="+mj-lt"/>
              </a:rPr>
              <a:t>7A34ZR9K4BX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13" y="2971801"/>
            <a:ext cx="23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j-lt"/>
              </a:rPr>
              <a:t>Cleartext</a:t>
            </a:r>
            <a:r>
              <a:rPr lang="en-US" sz="1800" dirty="0">
                <a:latin typeface="+mj-lt"/>
              </a:rPr>
              <a:t> Selections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5321" y="4667896"/>
            <a:ext cx="173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Voter Receipt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2" y="388285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Ballot ID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9708836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8273" y="2308860"/>
            <a:ext cx="8227457" cy="3291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700" dirty="0">
                <a:latin typeface="+mj-lt"/>
              </a:rPr>
              <a:t>Remove voter receipt (this could also be provided to the voter on a separate slip),</a:t>
            </a:r>
          </a:p>
        </p:txBody>
      </p:sp>
    </p:spTree>
    <p:extLst>
      <p:ext uri="{BB962C8B-B14F-4D97-AF65-F5344CB8AC3E}">
        <p14:creationId xmlns:p14="http://schemas.microsoft.com/office/powerpoint/2010/main" val="348885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Ballot Summary and Receipt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972219" y="2286000"/>
            <a:ext cx="3259600" cy="327574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r>
              <a:rPr lang="en-US" sz="1500" dirty="0">
                <a:latin typeface="+mj-lt"/>
              </a:rPr>
              <a:t>President:  Alice</a:t>
            </a:r>
          </a:p>
          <a:p>
            <a:r>
              <a:rPr lang="en-US" sz="1500" dirty="0">
                <a:latin typeface="+mj-lt"/>
              </a:rPr>
              <a:t>Vice-President:  Bob</a:t>
            </a:r>
          </a:p>
          <a:p>
            <a:r>
              <a:rPr lang="en-US" sz="1500" dirty="0">
                <a:latin typeface="+mj-lt"/>
              </a:rPr>
              <a:t>Treasurer:  Carol</a:t>
            </a:r>
          </a:p>
          <a:p>
            <a:r>
              <a:rPr lang="en-US" sz="1500" dirty="0">
                <a:latin typeface="+mj-lt"/>
              </a:rPr>
              <a:t>Secretary:  David</a:t>
            </a:r>
          </a:p>
          <a:p>
            <a:r>
              <a:rPr lang="en-US" sz="1500" dirty="0">
                <a:latin typeface="+mj-lt"/>
              </a:rPr>
              <a:t>_____________________</a:t>
            </a:r>
          </a:p>
          <a:p>
            <a:r>
              <a:rPr lang="en-US" sz="1500" dirty="0">
                <a:latin typeface="+mj-lt"/>
              </a:rPr>
              <a:t>Ballot #:  32496</a:t>
            </a:r>
          </a:p>
          <a:p>
            <a:r>
              <a:rPr lang="en-US" sz="1500" dirty="0">
                <a:latin typeface="+mj-lt"/>
              </a:rPr>
              <a:t>----------------------------------</a:t>
            </a:r>
          </a:p>
          <a:p>
            <a:r>
              <a:rPr lang="en-US" sz="1500" dirty="0">
                <a:latin typeface="+mj-lt"/>
              </a:rPr>
              <a:t>Vote receipt tag:</a:t>
            </a:r>
          </a:p>
          <a:p>
            <a:r>
              <a:rPr lang="en-US" sz="2700" dirty="0">
                <a:latin typeface="+mj-lt"/>
              </a:rPr>
              <a:t>7A34ZR9K4BX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13" y="2971801"/>
            <a:ext cx="23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j-lt"/>
              </a:rPr>
              <a:t>Cleartext</a:t>
            </a:r>
            <a:r>
              <a:rPr lang="en-US" sz="1800" dirty="0">
                <a:latin typeface="+mj-lt"/>
              </a:rPr>
              <a:t> Selections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5321" y="4667896"/>
            <a:ext cx="173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Voter Receipt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2" y="388285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Ballot ID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108226"/>
      </p:ext>
    </p:extLst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Ballot Summary and Receipt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972219" y="2286001"/>
            <a:ext cx="3259600" cy="24003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r>
              <a:rPr lang="en-US" sz="1500" dirty="0">
                <a:latin typeface="+mj-lt"/>
              </a:rPr>
              <a:t>President:  Alice</a:t>
            </a:r>
          </a:p>
          <a:p>
            <a:r>
              <a:rPr lang="en-US" sz="1500" dirty="0">
                <a:latin typeface="+mj-lt"/>
              </a:rPr>
              <a:t>Vice-President:  Bob</a:t>
            </a:r>
          </a:p>
          <a:p>
            <a:r>
              <a:rPr lang="en-US" sz="1500" dirty="0">
                <a:latin typeface="+mj-lt"/>
              </a:rPr>
              <a:t>Treasurer:  Carol</a:t>
            </a:r>
          </a:p>
          <a:p>
            <a:r>
              <a:rPr lang="en-US" sz="1500" dirty="0">
                <a:latin typeface="+mj-lt"/>
              </a:rPr>
              <a:t>Secretary:  David</a:t>
            </a:r>
          </a:p>
          <a:p>
            <a:r>
              <a:rPr lang="en-US" sz="1500" dirty="0">
                <a:latin typeface="+mj-lt"/>
              </a:rPr>
              <a:t>_____________________</a:t>
            </a:r>
          </a:p>
          <a:p>
            <a:endParaRPr lang="en-US" sz="1500" dirty="0">
              <a:latin typeface="+mj-lt"/>
            </a:endParaRPr>
          </a:p>
          <a:p>
            <a:endParaRPr lang="en-US" sz="1500" dirty="0">
              <a:latin typeface="+mj-lt"/>
            </a:endParaRPr>
          </a:p>
        </p:txBody>
      </p:sp>
      <p:pic>
        <p:nvPicPr>
          <p:cNvPr id="2050" name="Picture 2" descr="http://www.barcode417.com/pdf41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6010">
            <a:off x="3606477" y="3702703"/>
            <a:ext cx="1834419" cy="3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13" y="2971801"/>
            <a:ext cx="23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j-lt"/>
              </a:rPr>
              <a:t>Cleartext</a:t>
            </a:r>
            <a:r>
              <a:rPr lang="en-US" sz="1800" dirty="0">
                <a:latin typeface="+mj-lt"/>
              </a:rPr>
              <a:t> Selections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13" y="3882852"/>
            <a:ext cx="241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Encrypted Selections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0015126"/>
      </p:ext>
    </p:extLst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Ballot Summary and Receipt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 rot="60000">
            <a:off x="2972219" y="2286001"/>
            <a:ext cx="3259600" cy="24003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r>
              <a:rPr lang="en-US" sz="1500" dirty="0">
                <a:latin typeface="+mj-lt"/>
              </a:rPr>
              <a:t>President:  Alice</a:t>
            </a:r>
          </a:p>
          <a:p>
            <a:r>
              <a:rPr lang="en-US" sz="1500" dirty="0">
                <a:latin typeface="+mj-lt"/>
              </a:rPr>
              <a:t>Vice-President:  Bob</a:t>
            </a:r>
          </a:p>
          <a:p>
            <a:r>
              <a:rPr lang="en-US" sz="1500" dirty="0">
                <a:latin typeface="+mj-lt"/>
              </a:rPr>
              <a:t>Treasurer:  Carol</a:t>
            </a:r>
          </a:p>
          <a:p>
            <a:r>
              <a:rPr lang="en-US" sz="1500" dirty="0">
                <a:latin typeface="+mj-lt"/>
              </a:rPr>
              <a:t>Secretary:  David</a:t>
            </a:r>
          </a:p>
          <a:p>
            <a:r>
              <a:rPr lang="en-US" sz="1500" dirty="0">
                <a:latin typeface="+mj-lt"/>
              </a:rPr>
              <a:t>_____________________</a:t>
            </a:r>
          </a:p>
          <a:p>
            <a:r>
              <a:rPr lang="en-US" sz="1500" dirty="0">
                <a:latin typeface="+mj-lt"/>
              </a:rPr>
              <a:t>Ballot #:  32496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13" y="2971801"/>
            <a:ext cx="23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j-lt"/>
              </a:rPr>
              <a:t>Cleartext</a:t>
            </a:r>
            <a:r>
              <a:rPr lang="en-US" sz="1800" dirty="0">
                <a:latin typeface="+mj-lt"/>
              </a:rPr>
              <a:t> Selections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2" y="388285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Ballot ID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76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8273" y="2308860"/>
            <a:ext cx="8227457" cy="3291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700" dirty="0">
                <a:latin typeface="+mj-lt"/>
              </a:rPr>
              <a:t>Remove voter receipt (this could also be provided to the voter on a separate slip),</a:t>
            </a:r>
          </a:p>
          <a:p>
            <a:r>
              <a:rPr lang="en-US" sz="2700" dirty="0">
                <a:latin typeface="+mj-lt"/>
              </a:rPr>
              <a:t>and …</a:t>
            </a:r>
          </a:p>
        </p:txBody>
      </p:sp>
    </p:spTree>
    <p:extLst>
      <p:ext uri="{BB962C8B-B14F-4D97-AF65-F5344CB8AC3E}">
        <p14:creationId xmlns:p14="http://schemas.microsoft.com/office/powerpoint/2010/main" val="92415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8273" y="2308860"/>
            <a:ext cx="8227457" cy="3291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latin typeface="+mj-lt"/>
              </a:rPr>
              <a:t>Two Options:</a:t>
            </a:r>
          </a:p>
          <a:p>
            <a:pPr marL="0" indent="0">
              <a:buNone/>
            </a:pPr>
            <a:r>
              <a:rPr lang="en-US" sz="2700" dirty="0">
                <a:latin typeface="+mj-lt"/>
              </a:rPr>
              <a:t>  </a:t>
            </a:r>
            <a:r>
              <a:rPr lang="en-US" sz="7200" b="1" dirty="0">
                <a:latin typeface="+mj-lt"/>
              </a:rPr>
              <a:t>CAST</a:t>
            </a:r>
            <a:r>
              <a:rPr lang="en-US" sz="7200" dirty="0">
                <a:latin typeface="+mj-lt"/>
              </a:rPr>
              <a:t> or </a:t>
            </a:r>
            <a:r>
              <a:rPr lang="en-US" sz="7200" b="1" dirty="0">
                <a:latin typeface="+mj-lt"/>
              </a:rPr>
              <a:t>SPOIL</a:t>
            </a:r>
            <a:endParaRPr lang="en-US" sz="7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07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303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24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IP of Graph Non-Isomorphism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EC79-D057-4887-91B6-C6E201BBFDE7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548290" name="Text Box 2"/>
          <p:cNvSpPr txBox="1">
            <a:spLocks noChangeArrowheads="1"/>
          </p:cNvSpPr>
          <p:nvPr/>
        </p:nvSpPr>
        <p:spPr bwMode="auto">
          <a:xfrm>
            <a:off x="1600200" y="3260725"/>
            <a:ext cx="989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</a:rPr>
              <a:t>G</a:t>
            </a:r>
            <a:r>
              <a:rPr lang="en-US" sz="6000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48291" name="Text Box 3"/>
          <p:cNvSpPr txBox="1">
            <a:spLocks noChangeArrowheads="1"/>
          </p:cNvSpPr>
          <p:nvPr/>
        </p:nvSpPr>
        <p:spPr bwMode="auto">
          <a:xfrm>
            <a:off x="6402388" y="3260725"/>
            <a:ext cx="98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</a:rPr>
              <a:t>G</a:t>
            </a:r>
            <a:r>
              <a:rPr lang="en-US" sz="6000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48292" name="Text Box 4"/>
          <p:cNvSpPr txBox="1">
            <a:spLocks noChangeArrowheads="1"/>
          </p:cNvSpPr>
          <p:nvPr/>
        </p:nvSpPr>
        <p:spPr bwMode="auto">
          <a:xfrm>
            <a:off x="4038600" y="182880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48293" name="Text Box 5"/>
          <p:cNvSpPr txBox="1">
            <a:spLocks noChangeArrowheads="1"/>
          </p:cNvSpPr>
          <p:nvPr/>
        </p:nvSpPr>
        <p:spPr bwMode="auto">
          <a:xfrm>
            <a:off x="4038600" y="24828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48294" name="Text Box 6"/>
          <p:cNvSpPr txBox="1">
            <a:spLocks noChangeArrowheads="1"/>
          </p:cNvSpPr>
          <p:nvPr/>
        </p:nvSpPr>
        <p:spPr bwMode="auto">
          <a:xfrm>
            <a:off x="4038600" y="31686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548295" name="Text Box 7"/>
          <p:cNvSpPr txBox="1">
            <a:spLocks noChangeArrowheads="1"/>
          </p:cNvSpPr>
          <p:nvPr/>
        </p:nvSpPr>
        <p:spPr bwMode="auto">
          <a:xfrm>
            <a:off x="4038600" y="545465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1548297" name="Line 9"/>
          <p:cNvSpPr>
            <a:spLocks noChangeShapeType="1"/>
          </p:cNvSpPr>
          <p:nvPr/>
        </p:nvSpPr>
        <p:spPr bwMode="auto">
          <a:xfrm flipV="1">
            <a:off x="2438400" y="2209800"/>
            <a:ext cx="1524000" cy="144780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298" name="Line 10"/>
          <p:cNvSpPr>
            <a:spLocks noChangeShapeType="1"/>
          </p:cNvSpPr>
          <p:nvPr/>
        </p:nvSpPr>
        <p:spPr bwMode="auto">
          <a:xfrm>
            <a:off x="2590800" y="4267200"/>
            <a:ext cx="1447800" cy="144780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299" name="Line 11"/>
          <p:cNvSpPr>
            <a:spLocks noChangeShapeType="1"/>
          </p:cNvSpPr>
          <p:nvPr/>
        </p:nvSpPr>
        <p:spPr bwMode="auto">
          <a:xfrm>
            <a:off x="4724400" y="2895600"/>
            <a:ext cx="1676400" cy="76200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300" name="Line 12"/>
          <p:cNvSpPr>
            <a:spLocks noChangeShapeType="1"/>
          </p:cNvSpPr>
          <p:nvPr/>
        </p:nvSpPr>
        <p:spPr bwMode="auto">
          <a:xfrm>
            <a:off x="4648200" y="3505200"/>
            <a:ext cx="175260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 Option</a:t>
            </a:r>
          </a:p>
        </p:txBody>
      </p:sp>
      <p:pic>
        <p:nvPicPr>
          <p:cNvPr id="5" name="Picture 4" descr="j0260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2669" y="2017574"/>
            <a:ext cx="3531513" cy="361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3016474"/>
      </p:ext>
    </p:extLst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 Option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525" y="2490146"/>
            <a:ext cx="8361760" cy="2843855"/>
          </a:xfrm>
        </p:spPr>
        <p:txBody>
          <a:bodyPr anchor="t"/>
          <a:lstStyle/>
          <a:p>
            <a:endParaRPr lang="en-US" sz="600" dirty="0"/>
          </a:p>
          <a:p>
            <a:endParaRPr lang="en-US" sz="6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A voter casts a ballot by depositing it in the ballot box.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A scanner in the ballot box reads and records the Ballot ID.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A ballot is NOT considered cast until it is deposited in the ballot box.</a:t>
            </a:r>
          </a:p>
        </p:txBody>
      </p:sp>
    </p:spTree>
    <p:extLst>
      <p:ext uri="{BB962C8B-B14F-4D97-AF65-F5344CB8AC3E}">
        <p14:creationId xmlns:p14="http://schemas.microsoft.com/office/powerpoint/2010/main" val="381308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SPOIL Option</a:t>
            </a:r>
          </a:p>
        </p:txBody>
      </p:sp>
      <p:pic>
        <p:nvPicPr>
          <p:cNvPr id="5" name="Picture 4" descr="C:\Users\benaloh\AppData\Local\Microsoft\Windows\Temporary Internet Files\Content.IE5\B3DQC4M2\MCj030137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5202" y="2535831"/>
            <a:ext cx="2733599" cy="2360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554179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SPOIL Option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525" y="2490146"/>
            <a:ext cx="8361760" cy="2843855"/>
          </a:xfrm>
        </p:spPr>
        <p:txBody>
          <a:bodyPr anchor="t"/>
          <a:lstStyle/>
          <a:p>
            <a:endParaRPr lang="en-US" sz="600" dirty="0"/>
          </a:p>
          <a:p>
            <a:endParaRPr lang="en-US" sz="6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A voter can take a completed ballot paper to a poll worker and exchange it for a new voting token.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The voter can retain the original receipt and a copy (or perhaps even original) of the spoiled paper ballot.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Any other ballots are considered </a:t>
            </a:r>
            <a:r>
              <a:rPr lang="en-US" sz="2400" dirty="0" err="1"/>
              <a:t>unvoted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79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Processing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525" y="2608045"/>
            <a:ext cx="8361760" cy="3030755"/>
          </a:xfrm>
        </p:spPr>
        <p:txBody>
          <a:bodyPr anchor="t"/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Ballot-marking devices retain encrypted versions of all ballots produced.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b="1" dirty="0"/>
              <a:t>All</a:t>
            </a:r>
            <a:r>
              <a:rPr lang="en-US" sz="2400" dirty="0"/>
              <a:t> encrypted ballots are posted together with their corresponding receipts.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Verifiably-opened spoiled ballots are also posted.</a:t>
            </a:r>
          </a:p>
        </p:txBody>
      </p:sp>
    </p:spTree>
    <p:extLst>
      <p:ext uri="{BB962C8B-B14F-4D97-AF65-F5344CB8AC3E}">
        <p14:creationId xmlns:p14="http://schemas.microsoft.com/office/powerpoint/2010/main" val="1669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Verification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525" y="2404813"/>
            <a:ext cx="8361760" cy="3157787"/>
          </a:xfrm>
        </p:spPr>
        <p:txBody>
          <a:bodyPr anchor="t"/>
          <a:lstStyle/>
          <a:p>
            <a:endParaRPr lang="en-US" sz="6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Voters can check that their receipts are correctly posted.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Voters can check that their spoiled ballots are decrypted as expected.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Anyone can verify the accuracy of the tallies and spoiled ballot decryptions.</a:t>
            </a:r>
          </a:p>
        </p:txBody>
      </p:sp>
    </p:spTree>
    <p:extLst>
      <p:ext uri="{BB962C8B-B14F-4D97-AF65-F5344CB8AC3E}">
        <p14:creationId xmlns:p14="http://schemas.microsoft.com/office/powerpoint/2010/main" val="36504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Deployments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Helios (</a:t>
            </a:r>
            <a:r>
              <a:rPr lang="en-US" dirty="0">
                <a:hlinkClick r:id="rId2"/>
              </a:rPr>
              <a:t>www.heliosvoting.org</a:t>
            </a:r>
            <a:r>
              <a:rPr lang="en-US" dirty="0"/>
              <a:t>) – </a:t>
            </a:r>
            <a:r>
              <a:rPr lang="en-US" dirty="0" err="1">
                <a:solidFill>
                  <a:schemeClr val="accent4"/>
                </a:solidFill>
              </a:rPr>
              <a:t>Adida</a:t>
            </a:r>
            <a:r>
              <a:rPr lang="en-US" dirty="0">
                <a:solidFill>
                  <a:schemeClr val="accent4"/>
                </a:solidFill>
              </a:rPr>
              <a:t> and others</a:t>
            </a:r>
          </a:p>
          <a:p>
            <a:pPr lvl="1"/>
            <a:r>
              <a:rPr lang="en-US" dirty="0"/>
              <a:t>Used to elect president of UC Louvain, Belgium.</a:t>
            </a:r>
          </a:p>
          <a:p>
            <a:pPr lvl="1"/>
            <a:r>
              <a:rPr lang="en-US" dirty="0"/>
              <a:t>Used in Princeton University student government.</a:t>
            </a:r>
          </a:p>
          <a:p>
            <a:pPr lvl="1"/>
            <a:r>
              <a:rPr lang="en-US" dirty="0"/>
              <a:t>Used to elect IACR Board of Directors.</a:t>
            </a:r>
          </a:p>
          <a:p>
            <a:r>
              <a:rPr lang="en-US" dirty="0" err="1"/>
              <a:t>Scantegrity</a:t>
            </a:r>
            <a:r>
              <a:rPr lang="en-US" dirty="0"/>
              <a:t> II (</a:t>
            </a:r>
            <a:r>
              <a:rPr lang="en-US" dirty="0">
                <a:hlinkClick r:id="rId3"/>
              </a:rPr>
              <a:t>www.scantegrity.org</a:t>
            </a:r>
            <a:r>
              <a:rPr lang="en-US" dirty="0"/>
              <a:t>) – </a:t>
            </a:r>
            <a:r>
              <a:rPr lang="en-US" dirty="0">
                <a:solidFill>
                  <a:schemeClr val="accent4"/>
                </a:solidFill>
              </a:rPr>
              <a:t>Chaum, Rivest, many others</a:t>
            </a:r>
            <a:endParaRPr lang="en-US" dirty="0"/>
          </a:p>
          <a:p>
            <a:pPr lvl="1"/>
            <a:r>
              <a:rPr lang="en-US" dirty="0"/>
              <a:t>Used for 2009 &amp; 2011 municipal elections in Takoma Park, MD.</a:t>
            </a:r>
          </a:p>
          <a:p>
            <a:r>
              <a:rPr lang="en-US" dirty="0"/>
              <a:t>STAR-Vote – </a:t>
            </a:r>
            <a:r>
              <a:rPr lang="en-US" dirty="0" err="1">
                <a:solidFill>
                  <a:schemeClr val="accent4"/>
                </a:solidFill>
              </a:rPr>
              <a:t>Benaloh</a:t>
            </a:r>
            <a:r>
              <a:rPr lang="en-US" dirty="0">
                <a:solidFill>
                  <a:schemeClr val="accent4"/>
                </a:solidFill>
              </a:rPr>
              <a:t>, Byrne, </a:t>
            </a:r>
            <a:r>
              <a:rPr lang="en-US" dirty="0" err="1">
                <a:solidFill>
                  <a:schemeClr val="accent4"/>
                </a:solidFill>
              </a:rPr>
              <a:t>Eakin</a:t>
            </a:r>
            <a:r>
              <a:rPr lang="en-US" dirty="0">
                <a:solidFill>
                  <a:schemeClr val="accent4"/>
                </a:solidFill>
              </a:rPr>
              <a:t>, Kortum, </a:t>
            </a:r>
            <a:r>
              <a:rPr lang="en-US" dirty="0" err="1">
                <a:solidFill>
                  <a:schemeClr val="accent4"/>
                </a:solidFill>
              </a:rPr>
              <a:t>McBurnett</a:t>
            </a:r>
            <a:r>
              <a:rPr lang="en-US" dirty="0">
                <a:solidFill>
                  <a:schemeClr val="accent4"/>
                </a:solidFill>
              </a:rPr>
              <a:t>, Pereira, Stark, Wallach</a:t>
            </a:r>
          </a:p>
          <a:p>
            <a:pPr lvl="1"/>
            <a:r>
              <a:rPr lang="en-US" dirty="0"/>
              <a:t>Designed for use in Travis County, Texas.</a:t>
            </a:r>
          </a:p>
        </p:txBody>
      </p:sp>
    </p:spTree>
    <p:extLst>
      <p:ext uri="{BB962C8B-B14F-4D97-AF65-F5344CB8AC3E}">
        <p14:creationId xmlns:p14="http://schemas.microsoft.com/office/powerpoint/2010/main" val="40922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u="sng" dirty="0"/>
              <a:t>Internet Voting?</a:t>
            </a:r>
          </a:p>
          <a:p>
            <a:r>
              <a:rPr lang="en-US" sz="4000" dirty="0"/>
              <a:t>Some jurisdictions are beginning to explore Internet voting.</a:t>
            </a:r>
          </a:p>
          <a:p>
            <a:r>
              <a:rPr lang="en-US" sz="4000" dirty="0"/>
              <a:t>There is a strong push towards IV from a variety of constituencies.</a:t>
            </a:r>
          </a:p>
        </p:txBody>
      </p:sp>
    </p:spTree>
    <p:extLst>
      <p:ext uri="{BB962C8B-B14F-4D97-AF65-F5344CB8AC3E}">
        <p14:creationId xmlns:p14="http://schemas.microsoft.com/office/powerpoint/2010/main" val="228669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5865"/>
            <a:ext cx="6858000" cy="39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55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Proving Something is a Square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8D16-EAD8-4736-9D06-DDB845409397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Proving Something is a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621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Suppose I want to convince you that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sz="4000" dirty="0"/>
                  <a:t> is a square modulo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>
                  <a:buFontTx/>
                  <a:buNone/>
                </a:pPr>
                <a:r>
                  <a:rPr lang="en-US" dirty="0"/>
                  <a:t>[There exists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/>
                  <a:t>.]</a:t>
                </a:r>
              </a:p>
              <a:p>
                <a:pPr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246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8D16-EAD8-4736-9D06-DDB845409397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287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Proving Something is a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621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Suppose I want to convince you that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sz="4000" dirty="0"/>
                  <a:t> is a square modulo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>
                  <a:buFontTx/>
                  <a:buNone/>
                </a:pPr>
                <a:r>
                  <a:rPr lang="en-US" dirty="0"/>
                  <a:t>[There exists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/>
                  <a:t>.]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sz="2800" dirty="0"/>
                  <a:t>First approach:  I give you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246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8D16-EAD8-4736-9D06-DDB845409397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394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Interactive Proof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FE12-F2FD-4D8E-BE34-871634174E9A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8259" name="Text Box 3"/>
              <p:cNvSpPr txBox="1">
                <a:spLocks noChangeArrowheads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4825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8260" name="Text Box 4"/>
              <p:cNvSpPr txBox="1">
                <a:spLocks noChangeArrowheads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482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8261" name="Text Box 5"/>
              <p:cNvSpPr txBox="1">
                <a:spLocks noChangeArrowheads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4826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8262" name="Text Box 6"/>
              <p:cNvSpPr txBox="1">
                <a:spLocks noChangeArrowheads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4826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8263" name="Text Box 7"/>
              <p:cNvSpPr txBox="1">
                <a:spLocks noChangeArrowheads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4826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8264" name="Text Box 8"/>
              <p:cNvSpPr txBox="1">
                <a:spLocks noChangeArrowheads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4826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8265" name="Text Box 9"/>
              <p:cNvSpPr txBox="1">
                <a:spLocks noChangeArrowheads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4826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8266" name="Line 10"/>
          <p:cNvSpPr>
            <a:spLocks noChangeShapeType="1"/>
          </p:cNvSpPr>
          <p:nvPr/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Interactive Proof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75CB-E5FF-4798-B008-978488E2073E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283" name="Text Box 3"/>
              <p:cNvSpPr txBox="1">
                <a:spLocks noChangeArrowheads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4928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9284" name="Text Box 4"/>
              <p:cNvSpPr txBox="1">
                <a:spLocks noChangeArrowheads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492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9285" name="Text Box 5"/>
              <p:cNvSpPr txBox="1">
                <a:spLocks noChangeArrowheads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4928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9286" name="Text Box 6"/>
              <p:cNvSpPr txBox="1">
                <a:spLocks noChangeArrowheads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4928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9287" name="Text Box 7"/>
              <p:cNvSpPr txBox="1">
                <a:spLocks noChangeArrowheads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4928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9288" name="Text Box 8"/>
              <p:cNvSpPr txBox="1">
                <a:spLocks noChangeArrowheads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4928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9289" name="Text Box 9"/>
              <p:cNvSpPr txBox="1">
                <a:spLocks noChangeArrowheads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4928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9290" name="Line 10"/>
          <p:cNvSpPr>
            <a:spLocks noChangeShapeType="1"/>
          </p:cNvSpPr>
          <p:nvPr/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249291" name="Text Box 11"/>
          <p:cNvSpPr txBox="1">
            <a:spLocks noChangeArrowheads="1"/>
          </p:cNvSpPr>
          <p:nvPr/>
        </p:nvSpPr>
        <p:spPr bwMode="auto">
          <a:xfrm>
            <a:off x="5778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49292" name="Text Box 12"/>
          <p:cNvSpPr txBox="1">
            <a:spLocks noChangeArrowheads="1"/>
          </p:cNvSpPr>
          <p:nvPr/>
        </p:nvSpPr>
        <p:spPr bwMode="auto">
          <a:xfrm>
            <a:off x="3321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49293" name="Text Box 13"/>
          <p:cNvSpPr txBox="1">
            <a:spLocks noChangeArrowheads="1"/>
          </p:cNvSpPr>
          <p:nvPr/>
        </p:nvSpPr>
        <p:spPr bwMode="auto">
          <a:xfrm>
            <a:off x="8274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49294" name="Text Box 14"/>
          <p:cNvSpPr txBox="1">
            <a:spLocks noChangeArrowheads="1"/>
          </p:cNvSpPr>
          <p:nvPr/>
        </p:nvSpPr>
        <p:spPr bwMode="auto">
          <a:xfrm>
            <a:off x="14922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49295" name="Text Box 15"/>
          <p:cNvSpPr txBox="1">
            <a:spLocks noChangeArrowheads="1"/>
          </p:cNvSpPr>
          <p:nvPr/>
        </p:nvSpPr>
        <p:spPr bwMode="auto">
          <a:xfrm>
            <a:off x="42354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49296" name="Line 16"/>
          <p:cNvSpPr>
            <a:spLocks noChangeShapeType="1"/>
          </p:cNvSpPr>
          <p:nvPr/>
        </p:nvSpPr>
        <p:spPr bwMode="auto">
          <a:xfrm>
            <a:off x="5334000" y="4495800"/>
            <a:ext cx="22098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297" name="Text Box 17"/>
          <p:cNvSpPr txBox="1">
            <a:spLocks noChangeArrowheads="1"/>
          </p:cNvSpPr>
          <p:nvPr/>
        </p:nvSpPr>
        <p:spPr bwMode="auto">
          <a:xfrm>
            <a:off x="24066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Interactive Proof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9AE0-BC45-4BD5-9D6B-0CAF7D8A2AF1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0307" name="Text Box 3"/>
              <p:cNvSpPr txBox="1">
                <a:spLocks noChangeArrowheads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5030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08" name="Text Box 4"/>
              <p:cNvSpPr txBox="1">
                <a:spLocks noChangeArrowheads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030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09" name="Text Box 5"/>
              <p:cNvSpPr txBox="1">
                <a:spLocks noChangeArrowheads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030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10" name="Text Box 6"/>
              <p:cNvSpPr txBox="1">
                <a:spLocks noChangeArrowheads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031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11" name="Text Box 7"/>
              <p:cNvSpPr txBox="1">
                <a:spLocks noChangeArrowheads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03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12" name="Text Box 8"/>
              <p:cNvSpPr txBox="1">
                <a:spLocks noChangeArrowheads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031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13" name="Text Box 9"/>
              <p:cNvSpPr txBox="1">
                <a:spLocks noChangeArrowheads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031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0314" name="Line 10"/>
          <p:cNvSpPr>
            <a:spLocks noChangeShapeType="1"/>
          </p:cNvSpPr>
          <p:nvPr/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250315" name="Text Box 11"/>
          <p:cNvSpPr txBox="1">
            <a:spLocks noChangeArrowheads="1"/>
          </p:cNvSpPr>
          <p:nvPr/>
        </p:nvSpPr>
        <p:spPr bwMode="auto">
          <a:xfrm>
            <a:off x="5778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0316" name="Text Box 12"/>
          <p:cNvSpPr txBox="1">
            <a:spLocks noChangeArrowheads="1"/>
          </p:cNvSpPr>
          <p:nvPr/>
        </p:nvSpPr>
        <p:spPr bwMode="auto">
          <a:xfrm>
            <a:off x="3321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0317" name="Text Box 13"/>
          <p:cNvSpPr txBox="1">
            <a:spLocks noChangeArrowheads="1"/>
          </p:cNvSpPr>
          <p:nvPr/>
        </p:nvSpPr>
        <p:spPr bwMode="auto">
          <a:xfrm>
            <a:off x="8274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0318" name="Text Box 14"/>
          <p:cNvSpPr txBox="1">
            <a:spLocks noChangeArrowheads="1"/>
          </p:cNvSpPr>
          <p:nvPr/>
        </p:nvSpPr>
        <p:spPr bwMode="auto">
          <a:xfrm>
            <a:off x="14922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0319" name="Text Box 15"/>
          <p:cNvSpPr txBox="1">
            <a:spLocks noChangeArrowheads="1"/>
          </p:cNvSpPr>
          <p:nvPr/>
        </p:nvSpPr>
        <p:spPr bwMode="auto">
          <a:xfrm>
            <a:off x="24066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0320" name="Text Box 16"/>
          <p:cNvSpPr txBox="1">
            <a:spLocks noChangeArrowheads="1"/>
          </p:cNvSpPr>
          <p:nvPr/>
        </p:nvSpPr>
        <p:spPr bwMode="auto">
          <a:xfrm>
            <a:off x="42354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0321" name="Line 17"/>
          <p:cNvSpPr>
            <a:spLocks noChangeShapeType="1"/>
          </p:cNvSpPr>
          <p:nvPr/>
        </p:nvSpPr>
        <p:spPr bwMode="auto">
          <a:xfrm>
            <a:off x="5334000" y="4495800"/>
            <a:ext cx="22098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0322" name="Text Box 18"/>
              <p:cNvSpPr txBox="1">
                <a:spLocks noChangeArrowheads="1"/>
              </p:cNvSpPr>
              <p:nvPr/>
            </p:nvSpPr>
            <p:spPr bwMode="auto">
              <a:xfrm>
                <a:off x="247650" y="50419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baseline="-2500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032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650" y="5041900"/>
                <a:ext cx="1013675" cy="7080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23" name="Text Box 19"/>
              <p:cNvSpPr txBox="1">
                <a:spLocks noChangeArrowheads="1"/>
              </p:cNvSpPr>
              <p:nvPr/>
            </p:nvSpPr>
            <p:spPr bwMode="auto">
              <a:xfrm>
                <a:off x="3048000" y="50419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baseline="-2500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032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5041900"/>
                <a:ext cx="1013675" cy="70807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24" name="Text Box 20"/>
              <p:cNvSpPr txBox="1">
                <a:spLocks noChangeArrowheads="1"/>
              </p:cNvSpPr>
              <p:nvPr/>
            </p:nvSpPr>
            <p:spPr bwMode="auto">
              <a:xfrm>
                <a:off x="2076450" y="50292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032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6450" y="5029200"/>
                <a:ext cx="1013675" cy="70807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Interactive Proof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9AE0-BC45-4BD5-9D6B-0CAF7D8A2AF1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0307" name="Text Box 3"/>
              <p:cNvSpPr txBox="1">
                <a:spLocks noChangeArrowheads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5030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08" name="Text Box 4"/>
              <p:cNvSpPr txBox="1">
                <a:spLocks noChangeArrowheads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030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09" name="Text Box 5"/>
              <p:cNvSpPr txBox="1">
                <a:spLocks noChangeArrowheads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030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10" name="Text Box 6"/>
              <p:cNvSpPr txBox="1">
                <a:spLocks noChangeArrowheads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031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11" name="Text Box 7"/>
              <p:cNvSpPr txBox="1">
                <a:spLocks noChangeArrowheads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03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12" name="Text Box 8"/>
              <p:cNvSpPr txBox="1">
                <a:spLocks noChangeArrowheads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031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13" name="Text Box 9"/>
              <p:cNvSpPr txBox="1">
                <a:spLocks noChangeArrowheads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031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0314" name="Line 10"/>
          <p:cNvSpPr>
            <a:spLocks noChangeShapeType="1"/>
          </p:cNvSpPr>
          <p:nvPr/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250315" name="Text Box 11"/>
          <p:cNvSpPr txBox="1">
            <a:spLocks noChangeArrowheads="1"/>
          </p:cNvSpPr>
          <p:nvPr/>
        </p:nvSpPr>
        <p:spPr bwMode="auto">
          <a:xfrm>
            <a:off x="5778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0316" name="Text Box 12"/>
          <p:cNvSpPr txBox="1">
            <a:spLocks noChangeArrowheads="1"/>
          </p:cNvSpPr>
          <p:nvPr/>
        </p:nvSpPr>
        <p:spPr bwMode="auto">
          <a:xfrm>
            <a:off x="3321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0317" name="Text Box 13"/>
          <p:cNvSpPr txBox="1">
            <a:spLocks noChangeArrowheads="1"/>
          </p:cNvSpPr>
          <p:nvPr/>
        </p:nvSpPr>
        <p:spPr bwMode="auto">
          <a:xfrm>
            <a:off x="8274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0318" name="Text Box 14"/>
          <p:cNvSpPr txBox="1">
            <a:spLocks noChangeArrowheads="1"/>
          </p:cNvSpPr>
          <p:nvPr/>
        </p:nvSpPr>
        <p:spPr bwMode="auto">
          <a:xfrm>
            <a:off x="14922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0319" name="Text Box 15"/>
          <p:cNvSpPr txBox="1">
            <a:spLocks noChangeArrowheads="1"/>
          </p:cNvSpPr>
          <p:nvPr/>
        </p:nvSpPr>
        <p:spPr bwMode="auto">
          <a:xfrm>
            <a:off x="24066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0320" name="Text Box 16"/>
          <p:cNvSpPr txBox="1">
            <a:spLocks noChangeArrowheads="1"/>
          </p:cNvSpPr>
          <p:nvPr/>
        </p:nvSpPr>
        <p:spPr bwMode="auto">
          <a:xfrm>
            <a:off x="42354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0321" name="Line 17"/>
          <p:cNvSpPr>
            <a:spLocks noChangeShapeType="1"/>
          </p:cNvSpPr>
          <p:nvPr/>
        </p:nvSpPr>
        <p:spPr bwMode="auto">
          <a:xfrm>
            <a:off x="5334000" y="4495800"/>
            <a:ext cx="22098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0322" name="Text Box 18"/>
              <p:cNvSpPr txBox="1">
                <a:spLocks noChangeArrowheads="1"/>
              </p:cNvSpPr>
              <p:nvPr/>
            </p:nvSpPr>
            <p:spPr bwMode="auto">
              <a:xfrm>
                <a:off x="247650" y="50419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baseline="-2500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032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650" y="5041900"/>
                <a:ext cx="1013675" cy="7080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23" name="Text Box 19"/>
              <p:cNvSpPr txBox="1">
                <a:spLocks noChangeArrowheads="1"/>
              </p:cNvSpPr>
              <p:nvPr/>
            </p:nvSpPr>
            <p:spPr bwMode="auto">
              <a:xfrm>
                <a:off x="3048000" y="50419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baseline="-2500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032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5041900"/>
                <a:ext cx="1013675" cy="70807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24" name="Text Box 20"/>
              <p:cNvSpPr txBox="1">
                <a:spLocks noChangeArrowheads="1"/>
              </p:cNvSpPr>
              <p:nvPr/>
            </p:nvSpPr>
            <p:spPr bwMode="auto">
              <a:xfrm>
                <a:off x="2076450" y="50292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032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6450" y="5029200"/>
                <a:ext cx="1013675" cy="70807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8"/>
              <p:cNvSpPr txBox="1">
                <a:spLocks noChangeArrowheads="1"/>
              </p:cNvSpPr>
              <p:nvPr/>
            </p:nvSpPr>
            <p:spPr bwMode="auto">
              <a:xfrm>
                <a:off x="609600" y="5638800"/>
                <a:ext cx="2215543" cy="763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•</m:t>
                          </m:r>
                          <m:r>
                            <a:rPr lang="en-US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baseline="30000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638800"/>
                <a:ext cx="2215543" cy="76322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9"/>
              <p:cNvSpPr txBox="1">
                <a:spLocks noChangeArrowheads="1"/>
              </p:cNvSpPr>
              <p:nvPr/>
            </p:nvSpPr>
            <p:spPr bwMode="auto">
              <a:xfrm>
                <a:off x="6705600" y="5638800"/>
                <a:ext cx="2362200" cy="763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b="0" i="1" baseline="-2500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100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•</m:t>
                          </m:r>
                          <m:r>
                            <a:rPr lang="en-US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baseline="30000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5600" y="5638800"/>
                <a:ext cx="2362200" cy="76322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3352800" y="5638800"/>
                <a:ext cx="2215542" cy="763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b="0" i="1" baseline="-2500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•</m:t>
                          </m:r>
                          <m:r>
                            <a:rPr lang="en-US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baseline="30000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5638800"/>
                <a:ext cx="2215542" cy="76322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5541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Interactive Proof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95450"/>
            <a:ext cx="8415338" cy="44767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66FF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sz="1200" dirty="0"/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A4AE-9F0D-41AD-B332-1DA15BB50A18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Challenge-Response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One party often wants to convince another party that something is true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… </a:t>
            </a:r>
            <a:r>
              <a:rPr lang="en-US" sz="3200" i="1" dirty="0"/>
              <a:t>without</a:t>
            </a:r>
            <a:r>
              <a:rPr lang="en-US" sz="3200" dirty="0"/>
              <a:t> giving everything away.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152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Interactive Proof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95450"/>
            <a:ext cx="8415338" cy="44767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66FF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sz="1200" dirty="0"/>
          </a:p>
          <a:p>
            <a:pPr>
              <a:buFontTx/>
              <a:buNone/>
            </a:pPr>
            <a:r>
              <a:rPr lang="en-US" dirty="0"/>
              <a:t>In order for me to “fool” you, I would have to guess your exact challenge sequence.</a:t>
            </a:r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A4AE-9F0D-41AD-B332-1DA15BB50A18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843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Interactive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23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695450"/>
                <a:ext cx="8415338" cy="4476750"/>
              </a:xfrm>
              <a:ln/>
              <a:extLst>
                <a:ext uri="{91240B29-F687-4F45-9708-019B960494DF}">
                  <a14:hiddenLine w="9525">
                    <a:solidFill>
                      <a:srgbClr val="66FF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Tx/>
                  <a:buNone/>
                </a:pPr>
                <a:endParaRPr lang="en-US" sz="1200" dirty="0"/>
              </a:p>
              <a:p>
                <a:pPr>
                  <a:buFontTx/>
                  <a:buNone/>
                </a:pPr>
                <a:r>
                  <a:rPr lang="en-US" dirty="0"/>
                  <a:t>In order for me to “fool” you, I would have to guess your exact challenge sequence.</a:t>
                </a:r>
              </a:p>
              <a:p>
                <a:pPr>
                  <a:buFontTx/>
                  <a:buNone/>
                </a:pPr>
                <a:endParaRPr lang="en-US" sz="1600" dirty="0"/>
              </a:p>
              <a:p>
                <a:pPr>
                  <a:buFontTx/>
                  <a:buNone/>
                </a:pPr>
                <a:r>
                  <a:rPr lang="en-US" dirty="0"/>
                  <a:t>The probability of my successfully convincing you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is a square when it is not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−100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buFontTx/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12523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95450"/>
                <a:ext cx="8415338" cy="4476750"/>
              </a:xfrm>
              <a:blipFill rotWithShape="1">
                <a:blip r:embed="rId2"/>
                <a:stretch>
                  <a:fillRect l="-1304"/>
                </a:stretch>
              </a:blipFill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66FF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A4AE-9F0D-41AD-B332-1DA15BB50A18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030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Interactive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23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695450"/>
                <a:ext cx="8415338" cy="4476750"/>
              </a:xfrm>
              <a:ln/>
              <a:extLst>
                <a:ext uri="{91240B29-F687-4F45-9708-019B960494DF}">
                  <a14:hiddenLine w="9525">
                    <a:solidFill>
                      <a:srgbClr val="66FF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Tx/>
                  <a:buNone/>
                </a:pPr>
                <a:endParaRPr lang="en-US" sz="1200" dirty="0"/>
              </a:p>
              <a:p>
                <a:pPr>
                  <a:buFontTx/>
                  <a:buNone/>
                </a:pPr>
                <a:r>
                  <a:rPr lang="en-US" dirty="0"/>
                  <a:t>In order for me to “fool” you, I would have to guess your exact challenge sequence.</a:t>
                </a:r>
              </a:p>
              <a:p>
                <a:pPr>
                  <a:buFontTx/>
                  <a:buNone/>
                </a:pPr>
                <a:endParaRPr lang="en-US" sz="1600" dirty="0"/>
              </a:p>
              <a:p>
                <a:pPr>
                  <a:buFontTx/>
                  <a:buNone/>
                </a:pPr>
                <a:r>
                  <a:rPr lang="en-US" dirty="0"/>
                  <a:t>The probability of my successfully convincing you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is a square when it is not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−100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buFontTx/>
                  <a:buNone/>
                </a:pPr>
                <a:endParaRPr lang="en-US" sz="1600" dirty="0"/>
              </a:p>
              <a:p>
                <a:pPr>
                  <a:buFontTx/>
                  <a:buNone/>
                </a:pPr>
                <a:r>
                  <a:rPr lang="en-US" dirty="0"/>
                  <a:t>This interactive proof is said to be “z</a:t>
                </a:r>
                <a:r>
                  <a:rPr lang="en-US" i="1" dirty="0"/>
                  <a:t>ero-knowledge</a:t>
                </a:r>
                <a:r>
                  <a:rPr lang="en-US" dirty="0"/>
                  <a:t>” because the challenger received no information (beyond the proof of the claim) that it couldn’t compute itself.</a:t>
                </a:r>
              </a:p>
            </p:txBody>
          </p:sp>
        </mc:Choice>
        <mc:Fallback xmlns="">
          <p:sp>
            <p:nvSpPr>
              <p:cNvPr id="12523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95450"/>
                <a:ext cx="8415338" cy="4476750"/>
              </a:xfrm>
              <a:blipFill rotWithShape="1">
                <a:blip r:embed="rId2"/>
                <a:stretch>
                  <a:fillRect l="-1304" r="-1232"/>
                </a:stretch>
              </a:blipFill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66FF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A4AE-9F0D-41AD-B332-1DA15BB50A18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127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Fiat-Shamir</a:t>
            </a:r>
          </a:p>
        </p:txBody>
      </p:sp>
      <p:sp>
        <p:nvSpPr>
          <p:cNvPr id="12615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27238"/>
            <a:ext cx="8415338" cy="3459162"/>
          </a:xfrm>
        </p:spPr>
        <p:txBody>
          <a:bodyPr/>
          <a:lstStyle/>
          <a:p>
            <a:pPr>
              <a:buFontTx/>
              <a:buNone/>
            </a:pPr>
            <a:r>
              <a:rPr lang="en-US" sz="4000"/>
              <a:t>Once again, the verifier challenges can be simulated by the use of a one-way function to generate the challenge bits.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81C6-2557-4FE8-94C6-E89654FDB95C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2211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Non-Interactive ZK Proof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F17D-4228-42D3-9D59-479AFF1626A7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2595" name="Text Box 3"/>
              <p:cNvSpPr txBox="1">
                <a:spLocks noChangeArrowheads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6259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2596" name="Text Box 4"/>
              <p:cNvSpPr txBox="1">
                <a:spLocks noChangeArrowheads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259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2597" name="Text Box 5"/>
              <p:cNvSpPr txBox="1">
                <a:spLocks noChangeArrowheads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259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2598" name="Text Box 6"/>
              <p:cNvSpPr txBox="1">
                <a:spLocks noChangeArrowheads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259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2599" name="Text Box 7"/>
              <p:cNvSpPr txBox="1">
                <a:spLocks noChangeArrowheads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259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2600" name="Text Box 8"/>
              <p:cNvSpPr txBox="1">
                <a:spLocks noChangeArrowheads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260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2601" name="Text Box 9"/>
              <p:cNvSpPr txBox="1">
                <a:spLocks noChangeArrowheads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260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2602" name="Line 10"/>
          <p:cNvSpPr>
            <a:spLocks noChangeShapeType="1"/>
          </p:cNvSpPr>
          <p:nvPr/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310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Non-Interactive ZK Proof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CDE3-19E3-4B53-A5AA-498F6CEED15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5667" name="Text Box 3"/>
              <p:cNvSpPr txBox="1">
                <a:spLocks noChangeArrowheads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6566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68" name="Text Box 4"/>
              <p:cNvSpPr txBox="1">
                <a:spLocks noChangeArrowheads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56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69" name="Text Box 5"/>
              <p:cNvSpPr txBox="1">
                <a:spLocks noChangeArrowheads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566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0" name="Text Box 6"/>
              <p:cNvSpPr txBox="1">
                <a:spLocks noChangeArrowheads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567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1" name="Text Box 7"/>
              <p:cNvSpPr txBox="1">
                <a:spLocks noChangeArrowheads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567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2" name="Text Box 8"/>
              <p:cNvSpPr txBox="1">
                <a:spLocks noChangeArrowheads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567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3" name="Text Box 9"/>
              <p:cNvSpPr txBox="1">
                <a:spLocks noChangeArrowheads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56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5674" name="Line 10"/>
          <p:cNvSpPr>
            <a:spLocks noChangeShapeType="1"/>
          </p:cNvSpPr>
          <p:nvPr/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265675" name="Text Box 11"/>
          <p:cNvSpPr txBox="1">
            <a:spLocks noChangeArrowheads="1"/>
          </p:cNvSpPr>
          <p:nvPr/>
        </p:nvSpPr>
        <p:spPr bwMode="auto">
          <a:xfrm>
            <a:off x="5778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65676" name="Text Box 12"/>
          <p:cNvSpPr txBox="1">
            <a:spLocks noChangeArrowheads="1"/>
          </p:cNvSpPr>
          <p:nvPr/>
        </p:nvSpPr>
        <p:spPr bwMode="auto">
          <a:xfrm>
            <a:off x="3321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65677" name="Text Box 13"/>
          <p:cNvSpPr txBox="1">
            <a:spLocks noChangeArrowheads="1"/>
          </p:cNvSpPr>
          <p:nvPr/>
        </p:nvSpPr>
        <p:spPr bwMode="auto">
          <a:xfrm>
            <a:off x="8274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65678" name="Text Box 14"/>
          <p:cNvSpPr txBox="1">
            <a:spLocks noChangeArrowheads="1"/>
          </p:cNvSpPr>
          <p:nvPr/>
        </p:nvSpPr>
        <p:spPr bwMode="auto">
          <a:xfrm>
            <a:off x="14922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65679" name="Text Box 15"/>
          <p:cNvSpPr txBox="1">
            <a:spLocks noChangeArrowheads="1"/>
          </p:cNvSpPr>
          <p:nvPr/>
        </p:nvSpPr>
        <p:spPr bwMode="auto">
          <a:xfrm>
            <a:off x="24066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65680" name="Text Box 16"/>
          <p:cNvSpPr txBox="1">
            <a:spLocks noChangeArrowheads="1"/>
          </p:cNvSpPr>
          <p:nvPr/>
        </p:nvSpPr>
        <p:spPr bwMode="auto">
          <a:xfrm>
            <a:off x="42354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65681" name="Line 17"/>
          <p:cNvSpPr>
            <a:spLocks noChangeShapeType="1"/>
          </p:cNvSpPr>
          <p:nvPr/>
        </p:nvSpPr>
        <p:spPr bwMode="auto">
          <a:xfrm>
            <a:off x="5334000" y="4495800"/>
            <a:ext cx="22098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8"/>
              <p:cNvSpPr txBox="1">
                <a:spLocks noChangeArrowheads="1"/>
              </p:cNvSpPr>
              <p:nvPr/>
            </p:nvSpPr>
            <p:spPr bwMode="auto">
              <a:xfrm>
                <a:off x="762000" y="4876800"/>
                <a:ext cx="7734300" cy="1190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>
                    <a:latin typeface="Arial" pitchFamily="34" charset="0"/>
                  </a:rPr>
                  <a:t>where the bit string is computed as</a:t>
                </a:r>
              </a:p>
              <a:p>
                <a:pPr algn="ctr"/>
                <a:r>
                  <a:rPr lang="en-US" dirty="0">
                    <a:solidFill>
                      <a:schemeClr val="accent2"/>
                    </a:solidFill>
                    <a:latin typeface="Arial" pitchFamily="34" charset="0"/>
                  </a:rPr>
                  <a:t>xxx</a:t>
                </a:r>
                <a:r>
                  <a:rPr lang="en-US" dirty="0">
                    <a:latin typeface="Arial" pitchFamily="34" charset="0"/>
                  </a:rPr>
                  <a:t> = SHA-1(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latin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>
                    <a:latin typeface="Arial" pitchFamily="34" charset="0"/>
                  </a:rPr>
                  <a:t>,…,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100</m:t>
                    </m:r>
                  </m:oMath>
                </a14:m>
                <a:r>
                  <a:rPr lang="en-US" dirty="0">
                    <a:latin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4876800"/>
                <a:ext cx="7734300" cy="1190625"/>
              </a:xfrm>
              <a:prstGeom prst="rect">
                <a:avLst/>
              </a:prstGeom>
              <a:blipFill rotWithShape="1">
                <a:blip r:embed="rId9"/>
                <a:stretch>
                  <a:fillRect t="-7692" b="-194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9845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Non-Interactive ZK Proof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CDE3-19E3-4B53-A5AA-498F6CEED15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5667" name="Text Box 3"/>
              <p:cNvSpPr txBox="1">
                <a:spLocks noChangeArrowheads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6566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68" name="Text Box 4"/>
              <p:cNvSpPr txBox="1">
                <a:spLocks noChangeArrowheads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56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69" name="Text Box 5"/>
              <p:cNvSpPr txBox="1">
                <a:spLocks noChangeArrowheads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566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0" name="Text Box 6"/>
              <p:cNvSpPr txBox="1">
                <a:spLocks noChangeArrowheads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567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1" name="Text Box 7"/>
              <p:cNvSpPr txBox="1">
                <a:spLocks noChangeArrowheads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567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2" name="Text Box 8"/>
              <p:cNvSpPr txBox="1">
                <a:spLocks noChangeArrowheads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567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3" name="Text Box 9"/>
              <p:cNvSpPr txBox="1">
                <a:spLocks noChangeArrowheads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56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5674" name="Line 10"/>
          <p:cNvSpPr>
            <a:spLocks noChangeShapeType="1"/>
          </p:cNvSpPr>
          <p:nvPr/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265675" name="Text Box 11"/>
          <p:cNvSpPr txBox="1">
            <a:spLocks noChangeArrowheads="1"/>
          </p:cNvSpPr>
          <p:nvPr/>
        </p:nvSpPr>
        <p:spPr bwMode="auto">
          <a:xfrm>
            <a:off x="5778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65676" name="Text Box 12"/>
          <p:cNvSpPr txBox="1">
            <a:spLocks noChangeArrowheads="1"/>
          </p:cNvSpPr>
          <p:nvPr/>
        </p:nvSpPr>
        <p:spPr bwMode="auto">
          <a:xfrm>
            <a:off x="3321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65677" name="Text Box 13"/>
          <p:cNvSpPr txBox="1">
            <a:spLocks noChangeArrowheads="1"/>
          </p:cNvSpPr>
          <p:nvPr/>
        </p:nvSpPr>
        <p:spPr bwMode="auto">
          <a:xfrm>
            <a:off x="8274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65678" name="Text Box 14"/>
          <p:cNvSpPr txBox="1">
            <a:spLocks noChangeArrowheads="1"/>
          </p:cNvSpPr>
          <p:nvPr/>
        </p:nvSpPr>
        <p:spPr bwMode="auto">
          <a:xfrm>
            <a:off x="14922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65679" name="Text Box 15"/>
          <p:cNvSpPr txBox="1">
            <a:spLocks noChangeArrowheads="1"/>
          </p:cNvSpPr>
          <p:nvPr/>
        </p:nvSpPr>
        <p:spPr bwMode="auto">
          <a:xfrm>
            <a:off x="24066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65680" name="Text Box 16"/>
          <p:cNvSpPr txBox="1">
            <a:spLocks noChangeArrowheads="1"/>
          </p:cNvSpPr>
          <p:nvPr/>
        </p:nvSpPr>
        <p:spPr bwMode="auto">
          <a:xfrm>
            <a:off x="42354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65681" name="Line 17"/>
          <p:cNvSpPr>
            <a:spLocks noChangeShapeType="1"/>
          </p:cNvSpPr>
          <p:nvPr/>
        </p:nvSpPr>
        <p:spPr bwMode="auto">
          <a:xfrm>
            <a:off x="5334000" y="4495800"/>
            <a:ext cx="22098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8"/>
              <p:cNvSpPr txBox="1">
                <a:spLocks noChangeArrowheads="1"/>
              </p:cNvSpPr>
              <p:nvPr/>
            </p:nvSpPr>
            <p:spPr bwMode="auto">
              <a:xfrm>
                <a:off x="247650" y="50419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baseline="-2500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650" y="5041900"/>
                <a:ext cx="1013675" cy="7080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19"/>
              <p:cNvSpPr txBox="1">
                <a:spLocks noChangeArrowheads="1"/>
              </p:cNvSpPr>
              <p:nvPr/>
            </p:nvSpPr>
            <p:spPr bwMode="auto">
              <a:xfrm>
                <a:off x="3048000" y="50419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baseline="-2500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5041900"/>
                <a:ext cx="1013675" cy="70807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20"/>
              <p:cNvSpPr txBox="1">
                <a:spLocks noChangeArrowheads="1"/>
              </p:cNvSpPr>
              <p:nvPr/>
            </p:nvSpPr>
            <p:spPr bwMode="auto">
              <a:xfrm>
                <a:off x="2076450" y="50292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6450" y="5029200"/>
                <a:ext cx="1013675" cy="70807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3742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Non-Interactive ZK Proof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CDE3-19E3-4B53-A5AA-498F6CEED15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5667" name="Text Box 3"/>
              <p:cNvSpPr txBox="1">
                <a:spLocks noChangeArrowheads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6566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68" name="Text Box 4"/>
              <p:cNvSpPr txBox="1">
                <a:spLocks noChangeArrowheads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56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69" name="Text Box 5"/>
              <p:cNvSpPr txBox="1">
                <a:spLocks noChangeArrowheads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566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0" name="Text Box 6"/>
              <p:cNvSpPr txBox="1">
                <a:spLocks noChangeArrowheads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567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1" name="Text Box 7"/>
              <p:cNvSpPr txBox="1">
                <a:spLocks noChangeArrowheads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567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2" name="Text Box 8"/>
              <p:cNvSpPr txBox="1">
                <a:spLocks noChangeArrowheads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567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3" name="Text Box 9"/>
              <p:cNvSpPr txBox="1">
                <a:spLocks noChangeArrowheads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656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5674" name="Line 10"/>
          <p:cNvSpPr>
            <a:spLocks noChangeShapeType="1"/>
          </p:cNvSpPr>
          <p:nvPr/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265675" name="Text Box 11"/>
          <p:cNvSpPr txBox="1">
            <a:spLocks noChangeArrowheads="1"/>
          </p:cNvSpPr>
          <p:nvPr/>
        </p:nvSpPr>
        <p:spPr bwMode="auto">
          <a:xfrm>
            <a:off x="5778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65676" name="Text Box 12"/>
          <p:cNvSpPr txBox="1">
            <a:spLocks noChangeArrowheads="1"/>
          </p:cNvSpPr>
          <p:nvPr/>
        </p:nvSpPr>
        <p:spPr bwMode="auto">
          <a:xfrm>
            <a:off x="3321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65677" name="Text Box 13"/>
          <p:cNvSpPr txBox="1">
            <a:spLocks noChangeArrowheads="1"/>
          </p:cNvSpPr>
          <p:nvPr/>
        </p:nvSpPr>
        <p:spPr bwMode="auto">
          <a:xfrm>
            <a:off x="8274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65678" name="Text Box 14"/>
          <p:cNvSpPr txBox="1">
            <a:spLocks noChangeArrowheads="1"/>
          </p:cNvSpPr>
          <p:nvPr/>
        </p:nvSpPr>
        <p:spPr bwMode="auto">
          <a:xfrm>
            <a:off x="14922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65679" name="Text Box 15"/>
          <p:cNvSpPr txBox="1">
            <a:spLocks noChangeArrowheads="1"/>
          </p:cNvSpPr>
          <p:nvPr/>
        </p:nvSpPr>
        <p:spPr bwMode="auto">
          <a:xfrm>
            <a:off x="24066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65680" name="Text Box 16"/>
          <p:cNvSpPr txBox="1">
            <a:spLocks noChangeArrowheads="1"/>
          </p:cNvSpPr>
          <p:nvPr/>
        </p:nvSpPr>
        <p:spPr bwMode="auto">
          <a:xfrm>
            <a:off x="42354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65681" name="Line 17"/>
          <p:cNvSpPr>
            <a:spLocks noChangeShapeType="1"/>
          </p:cNvSpPr>
          <p:nvPr/>
        </p:nvSpPr>
        <p:spPr bwMode="auto">
          <a:xfrm>
            <a:off x="5334000" y="4495800"/>
            <a:ext cx="22098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8"/>
              <p:cNvSpPr txBox="1">
                <a:spLocks noChangeArrowheads="1"/>
              </p:cNvSpPr>
              <p:nvPr/>
            </p:nvSpPr>
            <p:spPr bwMode="auto">
              <a:xfrm>
                <a:off x="247650" y="50419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baseline="-2500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650" y="5041900"/>
                <a:ext cx="1013675" cy="7080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19"/>
              <p:cNvSpPr txBox="1">
                <a:spLocks noChangeArrowheads="1"/>
              </p:cNvSpPr>
              <p:nvPr/>
            </p:nvSpPr>
            <p:spPr bwMode="auto">
              <a:xfrm>
                <a:off x="3048000" y="50419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baseline="-2500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5041900"/>
                <a:ext cx="1013675" cy="70807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20"/>
              <p:cNvSpPr txBox="1">
                <a:spLocks noChangeArrowheads="1"/>
              </p:cNvSpPr>
              <p:nvPr/>
            </p:nvSpPr>
            <p:spPr bwMode="auto">
              <a:xfrm>
                <a:off x="2076450" y="50292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6450" y="5029200"/>
                <a:ext cx="1013675" cy="70807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609600" y="5638800"/>
                <a:ext cx="2215543" cy="763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•</m:t>
                          </m:r>
                          <m:r>
                            <a:rPr lang="en-US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baseline="30000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638800"/>
                <a:ext cx="2215543" cy="76322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19"/>
              <p:cNvSpPr txBox="1">
                <a:spLocks noChangeArrowheads="1"/>
              </p:cNvSpPr>
              <p:nvPr/>
            </p:nvSpPr>
            <p:spPr bwMode="auto">
              <a:xfrm>
                <a:off x="6705600" y="5638800"/>
                <a:ext cx="2362200" cy="763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b="0" i="1" baseline="-2500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100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•</m:t>
                          </m:r>
                          <m:r>
                            <a:rPr lang="en-US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baseline="30000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5600" y="5638800"/>
                <a:ext cx="2362200" cy="76322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auto">
              <a:xfrm>
                <a:off x="3352800" y="5638800"/>
                <a:ext cx="2215542" cy="763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b="0" i="1" baseline="-2500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•</m:t>
                          </m:r>
                          <m:r>
                            <a:rPr lang="en-US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baseline="30000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5638800"/>
                <a:ext cx="2215542" cy="76322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9159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Proving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337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3600" dirty="0"/>
                  <a:t>Suppose that we share a public key consisting of a modulus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3600" dirty="0"/>
                  <a:t> and an encryption exponent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3600" dirty="0"/>
                  <a:t> and that I want to convince you that I have the corresponding decryption exponent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36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3600" dirty="0"/>
                  <a:t>How can I do this?</a:t>
                </a:r>
              </a:p>
            </p:txBody>
          </p:sp>
        </mc:Choice>
        <mc:Fallback xmlns="">
          <p:sp>
            <p:nvSpPr>
              <p:cNvPr id="12533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2" t="-3333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C566-AFCB-4596-BCDD-45DB7913054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Proving Knowledge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3E29-B40E-4F74-80D0-44F4F0BABBFD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“I know the secret key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007-51B5-4E4D-9637-579C08C8B834}" type="datetime4">
              <a:rPr lang="en-US" smtClean="0"/>
              <a:t>November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372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Proving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40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I can give you my private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454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5FE5-D0E7-4669-97BF-9F1C219EF761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Proving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510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I can give you my private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You can encrypt something for me and I decrypt it for you.</a:t>
                </a:r>
              </a:p>
            </p:txBody>
          </p:sp>
        </mc:Choice>
        <mc:Fallback xmlns="">
          <p:sp>
            <p:nvSpPr>
              <p:cNvPr id="1455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FDB4-1CBB-4D59-912D-CE1CB511539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Proving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440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I can give you my private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You can encrypt something for me and I decrypt it for you.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You can encrypt something for me and I can engage in an interactive proof with you to show that I </a:t>
                </a:r>
                <a:r>
                  <a:rPr lang="en-US" i="1" dirty="0"/>
                  <a:t>can</a:t>
                </a:r>
                <a:r>
                  <a:rPr lang="en-US" dirty="0"/>
                  <a:t> decrypt it.</a:t>
                </a:r>
              </a:p>
            </p:txBody>
          </p:sp>
        </mc:Choice>
        <mc:Fallback xmlns="">
          <p:sp>
            <p:nvSpPr>
              <p:cNvPr id="1254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083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FC09-EA37-4E67-869B-BC00929DB283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Proof of Knowledge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B20D-56F8-4550-85E2-47672576CAC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8499" name="Text Box 3"/>
              <p:cNvSpPr txBox="1">
                <a:spLocks noChangeArrowheads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584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Proof of Knowledge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B20D-56F8-4550-85E2-47672576CAC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8499" name="Text Box 3"/>
              <p:cNvSpPr txBox="1">
                <a:spLocks noChangeArrowheads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584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0" name="Text Box 4"/>
              <p:cNvSpPr txBox="1">
                <a:spLocks noChangeArrowheads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1" name="Text Box 5"/>
              <p:cNvSpPr txBox="1">
                <a:spLocks noChangeArrowheads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2" name="Text Box 6"/>
              <p:cNvSpPr txBox="1">
                <a:spLocks noChangeArrowheads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3" name="Text Box 7"/>
              <p:cNvSpPr txBox="1">
                <a:spLocks noChangeArrowheads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4" name="Text Box 8"/>
              <p:cNvSpPr txBox="1">
                <a:spLocks noChangeArrowheads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5" name="Text Box 9"/>
              <p:cNvSpPr txBox="1">
                <a:spLocks noChangeArrowheads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8506" name="Line 10"/>
          <p:cNvSpPr>
            <a:spLocks noChangeShapeType="1"/>
          </p:cNvSpPr>
          <p:nvPr/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546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Proof of Knowledge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B20D-56F8-4550-85E2-47672576CAC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8499" name="Text Box 3"/>
              <p:cNvSpPr txBox="1">
                <a:spLocks noChangeArrowheads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584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0" name="Text Box 4"/>
              <p:cNvSpPr txBox="1">
                <a:spLocks noChangeArrowheads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1" name="Text Box 5"/>
              <p:cNvSpPr txBox="1">
                <a:spLocks noChangeArrowheads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2" name="Text Box 6"/>
              <p:cNvSpPr txBox="1">
                <a:spLocks noChangeArrowheads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3" name="Text Box 7"/>
              <p:cNvSpPr txBox="1">
                <a:spLocks noChangeArrowheads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4" name="Text Box 8"/>
              <p:cNvSpPr txBox="1">
                <a:spLocks noChangeArrowheads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5" name="Text Box 9"/>
              <p:cNvSpPr txBox="1">
                <a:spLocks noChangeArrowheads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8506" name="Line 10"/>
          <p:cNvSpPr>
            <a:spLocks noChangeShapeType="1"/>
          </p:cNvSpPr>
          <p:nvPr/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258507" name="Text Box 11"/>
          <p:cNvSpPr txBox="1">
            <a:spLocks noChangeArrowheads="1"/>
          </p:cNvSpPr>
          <p:nvPr/>
        </p:nvSpPr>
        <p:spPr bwMode="auto">
          <a:xfrm>
            <a:off x="5778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8508" name="Text Box 12"/>
          <p:cNvSpPr txBox="1">
            <a:spLocks noChangeArrowheads="1"/>
          </p:cNvSpPr>
          <p:nvPr/>
        </p:nvSpPr>
        <p:spPr bwMode="auto">
          <a:xfrm>
            <a:off x="3321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8509" name="Text Box 13"/>
          <p:cNvSpPr txBox="1">
            <a:spLocks noChangeArrowheads="1"/>
          </p:cNvSpPr>
          <p:nvPr/>
        </p:nvSpPr>
        <p:spPr bwMode="auto">
          <a:xfrm>
            <a:off x="8274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14922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8511" name="Text Box 15"/>
          <p:cNvSpPr txBox="1">
            <a:spLocks noChangeArrowheads="1"/>
          </p:cNvSpPr>
          <p:nvPr/>
        </p:nvSpPr>
        <p:spPr bwMode="auto">
          <a:xfrm>
            <a:off x="24066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8512" name="Text Box 16"/>
          <p:cNvSpPr txBox="1">
            <a:spLocks noChangeArrowheads="1"/>
          </p:cNvSpPr>
          <p:nvPr/>
        </p:nvSpPr>
        <p:spPr bwMode="auto">
          <a:xfrm>
            <a:off x="42354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8513" name="Line 17"/>
          <p:cNvSpPr>
            <a:spLocks noChangeShapeType="1"/>
          </p:cNvSpPr>
          <p:nvPr/>
        </p:nvSpPr>
        <p:spPr bwMode="auto">
          <a:xfrm>
            <a:off x="5334000" y="4495800"/>
            <a:ext cx="22098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184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Proof of Knowledge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B20D-56F8-4550-85E2-47672576CAC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8499" name="Text Box 3"/>
              <p:cNvSpPr txBox="1">
                <a:spLocks noChangeArrowheads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584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0" name="Text Box 4"/>
              <p:cNvSpPr txBox="1">
                <a:spLocks noChangeArrowheads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1" name="Text Box 5"/>
              <p:cNvSpPr txBox="1">
                <a:spLocks noChangeArrowheads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2" name="Text Box 6"/>
              <p:cNvSpPr txBox="1">
                <a:spLocks noChangeArrowheads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3" name="Text Box 7"/>
              <p:cNvSpPr txBox="1">
                <a:spLocks noChangeArrowheads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4" name="Text Box 8"/>
              <p:cNvSpPr txBox="1">
                <a:spLocks noChangeArrowheads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5" name="Text Box 9"/>
              <p:cNvSpPr txBox="1">
                <a:spLocks noChangeArrowheads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8506" name="Line 10"/>
          <p:cNvSpPr>
            <a:spLocks noChangeShapeType="1"/>
          </p:cNvSpPr>
          <p:nvPr/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258507" name="Text Box 11"/>
          <p:cNvSpPr txBox="1">
            <a:spLocks noChangeArrowheads="1"/>
          </p:cNvSpPr>
          <p:nvPr/>
        </p:nvSpPr>
        <p:spPr bwMode="auto">
          <a:xfrm>
            <a:off x="5778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8508" name="Text Box 12"/>
          <p:cNvSpPr txBox="1">
            <a:spLocks noChangeArrowheads="1"/>
          </p:cNvSpPr>
          <p:nvPr/>
        </p:nvSpPr>
        <p:spPr bwMode="auto">
          <a:xfrm>
            <a:off x="3321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8509" name="Text Box 13"/>
          <p:cNvSpPr txBox="1">
            <a:spLocks noChangeArrowheads="1"/>
          </p:cNvSpPr>
          <p:nvPr/>
        </p:nvSpPr>
        <p:spPr bwMode="auto">
          <a:xfrm>
            <a:off x="8274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14922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8511" name="Text Box 15"/>
          <p:cNvSpPr txBox="1">
            <a:spLocks noChangeArrowheads="1"/>
          </p:cNvSpPr>
          <p:nvPr/>
        </p:nvSpPr>
        <p:spPr bwMode="auto">
          <a:xfrm>
            <a:off x="24066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8512" name="Text Box 16"/>
          <p:cNvSpPr txBox="1">
            <a:spLocks noChangeArrowheads="1"/>
          </p:cNvSpPr>
          <p:nvPr/>
        </p:nvSpPr>
        <p:spPr bwMode="auto">
          <a:xfrm>
            <a:off x="42354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8513" name="Line 17"/>
          <p:cNvSpPr>
            <a:spLocks noChangeShapeType="1"/>
          </p:cNvSpPr>
          <p:nvPr/>
        </p:nvSpPr>
        <p:spPr bwMode="auto">
          <a:xfrm>
            <a:off x="5334000" y="4495800"/>
            <a:ext cx="22098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8514" name="Text Box 18"/>
              <p:cNvSpPr txBox="1">
                <a:spLocks noChangeArrowheads="1"/>
              </p:cNvSpPr>
              <p:nvPr/>
            </p:nvSpPr>
            <p:spPr bwMode="auto">
              <a:xfrm>
                <a:off x="381000" y="5041900"/>
                <a:ext cx="936667" cy="6800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1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041900"/>
                <a:ext cx="936667" cy="68005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16" name="Text Box 20"/>
              <p:cNvSpPr txBox="1">
                <a:spLocks noChangeArrowheads="1"/>
              </p:cNvSpPr>
              <p:nvPr/>
            </p:nvSpPr>
            <p:spPr bwMode="auto">
              <a:xfrm>
                <a:off x="3048000" y="5041900"/>
                <a:ext cx="947374" cy="6800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1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5041900"/>
                <a:ext cx="947374" cy="68005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19" name="Text Box 23"/>
              <p:cNvSpPr txBox="1">
                <a:spLocks noChangeArrowheads="1"/>
              </p:cNvSpPr>
              <p:nvPr/>
            </p:nvSpPr>
            <p:spPr bwMode="auto">
              <a:xfrm>
                <a:off x="2133600" y="5029200"/>
                <a:ext cx="947374" cy="6800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19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5029200"/>
                <a:ext cx="947374" cy="68005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761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Proof of Knowledge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B20D-56F8-4550-85E2-47672576CAC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8499" name="Text Box 3"/>
              <p:cNvSpPr txBox="1">
                <a:spLocks noChangeArrowheads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584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0" name="Text Box 4"/>
              <p:cNvSpPr txBox="1">
                <a:spLocks noChangeArrowheads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1" name="Text Box 5"/>
              <p:cNvSpPr txBox="1">
                <a:spLocks noChangeArrowheads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2" name="Text Box 6"/>
              <p:cNvSpPr txBox="1">
                <a:spLocks noChangeArrowheads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3" name="Text Box 7"/>
              <p:cNvSpPr txBox="1">
                <a:spLocks noChangeArrowheads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4" name="Text Box 8"/>
              <p:cNvSpPr txBox="1">
                <a:spLocks noChangeArrowheads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5" name="Text Box 9"/>
              <p:cNvSpPr txBox="1">
                <a:spLocks noChangeArrowheads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0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8506" name="Line 10"/>
          <p:cNvSpPr>
            <a:spLocks noChangeShapeType="1"/>
          </p:cNvSpPr>
          <p:nvPr/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258507" name="Text Box 11"/>
          <p:cNvSpPr txBox="1">
            <a:spLocks noChangeArrowheads="1"/>
          </p:cNvSpPr>
          <p:nvPr/>
        </p:nvSpPr>
        <p:spPr bwMode="auto">
          <a:xfrm>
            <a:off x="5778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8508" name="Text Box 12"/>
          <p:cNvSpPr txBox="1">
            <a:spLocks noChangeArrowheads="1"/>
          </p:cNvSpPr>
          <p:nvPr/>
        </p:nvSpPr>
        <p:spPr bwMode="auto">
          <a:xfrm>
            <a:off x="3321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8509" name="Text Box 13"/>
          <p:cNvSpPr txBox="1">
            <a:spLocks noChangeArrowheads="1"/>
          </p:cNvSpPr>
          <p:nvPr/>
        </p:nvSpPr>
        <p:spPr bwMode="auto">
          <a:xfrm>
            <a:off x="8274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14922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8511" name="Text Box 15"/>
          <p:cNvSpPr txBox="1">
            <a:spLocks noChangeArrowheads="1"/>
          </p:cNvSpPr>
          <p:nvPr/>
        </p:nvSpPr>
        <p:spPr bwMode="auto">
          <a:xfrm>
            <a:off x="24066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8512" name="Text Box 16"/>
          <p:cNvSpPr txBox="1">
            <a:spLocks noChangeArrowheads="1"/>
          </p:cNvSpPr>
          <p:nvPr/>
        </p:nvSpPr>
        <p:spPr bwMode="auto">
          <a:xfrm>
            <a:off x="42354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1258513" name="Line 17"/>
          <p:cNvSpPr>
            <a:spLocks noChangeShapeType="1"/>
          </p:cNvSpPr>
          <p:nvPr/>
        </p:nvSpPr>
        <p:spPr bwMode="auto">
          <a:xfrm>
            <a:off x="5334000" y="4495800"/>
            <a:ext cx="22098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8514" name="Text Box 18"/>
              <p:cNvSpPr txBox="1">
                <a:spLocks noChangeArrowheads="1"/>
              </p:cNvSpPr>
              <p:nvPr/>
            </p:nvSpPr>
            <p:spPr bwMode="auto">
              <a:xfrm>
                <a:off x="381000" y="5041900"/>
                <a:ext cx="936667" cy="6800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1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041900"/>
                <a:ext cx="936667" cy="68005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15" name="Text Box 19"/>
              <p:cNvSpPr txBox="1">
                <a:spLocks noChangeArrowheads="1"/>
              </p:cNvSpPr>
              <p:nvPr/>
            </p:nvSpPr>
            <p:spPr bwMode="auto">
              <a:xfrm>
                <a:off x="736920" y="5683250"/>
                <a:ext cx="1930080" cy="645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•</m:t>
                          </m:r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1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920" y="5683250"/>
                <a:ext cx="1930080" cy="64511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16" name="Text Box 20"/>
              <p:cNvSpPr txBox="1">
                <a:spLocks noChangeArrowheads="1"/>
              </p:cNvSpPr>
              <p:nvPr/>
            </p:nvSpPr>
            <p:spPr bwMode="auto">
              <a:xfrm>
                <a:off x="3048000" y="5041900"/>
                <a:ext cx="947374" cy="6800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1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5041900"/>
                <a:ext cx="947374" cy="68005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17" name="Text Box 21"/>
              <p:cNvSpPr txBox="1">
                <a:spLocks noChangeArrowheads="1"/>
              </p:cNvSpPr>
              <p:nvPr/>
            </p:nvSpPr>
            <p:spPr bwMode="auto">
              <a:xfrm>
                <a:off x="6781801" y="5715000"/>
                <a:ext cx="2285999" cy="645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100</m:t>
                              </m:r>
                            </m:sub>
                          </m:sSub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•</m:t>
                          </m:r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17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801" y="5715000"/>
                <a:ext cx="2285999" cy="64511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18" name="Text Box 22"/>
              <p:cNvSpPr txBox="1">
                <a:spLocks noChangeArrowheads="1"/>
              </p:cNvSpPr>
              <p:nvPr/>
            </p:nvSpPr>
            <p:spPr bwMode="auto">
              <a:xfrm>
                <a:off x="3480120" y="5715000"/>
                <a:ext cx="1930080" cy="645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•</m:t>
                          </m:r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18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0120" y="5715000"/>
                <a:ext cx="1930080" cy="64511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19" name="Text Box 23"/>
              <p:cNvSpPr txBox="1">
                <a:spLocks noChangeArrowheads="1"/>
              </p:cNvSpPr>
              <p:nvPr/>
            </p:nvSpPr>
            <p:spPr bwMode="auto">
              <a:xfrm>
                <a:off x="2133600" y="5029200"/>
                <a:ext cx="947374" cy="6800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58519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5029200"/>
                <a:ext cx="947374" cy="68005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87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Proof of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824038"/>
                <a:ext cx="8415338" cy="41195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By engaging in this proof, the </a:t>
                </a:r>
                <a:r>
                  <a:rPr lang="en-US" sz="3200" dirty="0" err="1"/>
                  <a:t>prover</a:t>
                </a:r>
                <a:r>
                  <a:rPr lang="en-US" sz="3200" dirty="0"/>
                  <a:t> has demonstrated its knowledge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sz="3200" dirty="0"/>
                  <a:t> – without revealing this value.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sz="3200" dirty="0"/>
                  <a:t> is generated by a challenger, this is compelling evidence that the </a:t>
                </a:r>
                <a:r>
                  <a:rPr lang="en-US" sz="3200" dirty="0" err="1"/>
                  <a:t>prover</a:t>
                </a:r>
                <a:r>
                  <a:rPr lang="en-US" sz="3200" dirty="0"/>
                  <a:t> possesses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259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24038"/>
                <a:ext cx="8415338" cy="4119562"/>
              </a:xfrm>
              <a:blipFill rotWithShape="1">
                <a:blip r:embed="rId2"/>
                <a:stretch>
                  <a:fillRect l="-1884" r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B896-042E-43EE-A1F3-B78328AA21E6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Facts About Interactive Proofs</a:t>
            </a:r>
          </a:p>
        </p:txBody>
      </p:sp>
      <p:sp>
        <p:nvSpPr>
          <p:cNvPr id="12605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7638"/>
            <a:ext cx="8415338" cy="3935412"/>
          </a:xfrm>
        </p:spPr>
        <p:txBody>
          <a:bodyPr>
            <a:normAutofit fontScale="92500"/>
          </a:bodyPr>
          <a:lstStyle/>
          <a:p>
            <a:endParaRPr lang="en-US" sz="4000" dirty="0"/>
          </a:p>
          <a:p>
            <a:r>
              <a:rPr lang="en-US" sz="4000" dirty="0"/>
              <a:t>Anything in PSPACE can be proven with a polynomial-time interactive proof.</a:t>
            </a:r>
          </a:p>
          <a:p>
            <a:endParaRPr lang="en-US" sz="4000" dirty="0"/>
          </a:p>
          <a:p>
            <a:r>
              <a:rPr lang="en-US" sz="4000" dirty="0"/>
              <a:t>Anything in NP can be proven with a zero-knowledge interactive proof.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E3F5-0890-403B-BF37-632CB0B1B0AA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PoK</a:t>
            </a:r>
            <a:r>
              <a:rPr lang="en-US" dirty="0"/>
              <a:t>:  Method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007-51B5-4E4D-9637-579C08C8B834}" type="datetime4">
              <a:rPr lang="en-US" smtClean="0"/>
              <a:t>November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837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p:sp>
        <p:nvSpPr>
          <p:cNvPr id="1266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98B2-B784-4781-A9D4-3D973374D1FD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p:sp>
        <p:nvSpPr>
          <p:cNvPr id="1266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Suppose that I have some data that I want to share amongst three people such that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98B2-B784-4781-A9D4-3D973374D1FD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964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p:sp>
        <p:nvSpPr>
          <p:cNvPr id="1266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Suppose that I have some data that I want to share amongst three people such that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any two can uniquely determine the data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98B2-B784-4781-A9D4-3D973374D1FD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14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p:sp>
        <p:nvSpPr>
          <p:cNvPr id="1266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Suppose that I have some data that I want to share amongst three people such that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any two can uniquely determine the data</a:t>
            </a:r>
          </a:p>
          <a:p>
            <a:endParaRPr lang="en-US"/>
          </a:p>
          <a:p>
            <a:r>
              <a:rPr lang="en-US"/>
              <a:t>but any one alone has </a:t>
            </a:r>
            <a:r>
              <a:rPr lang="en-US" i="1"/>
              <a:t>no information whatsoever </a:t>
            </a:r>
            <a:r>
              <a:rPr lang="en-US"/>
              <a:t>about the data.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98B2-B784-4781-A9D4-3D973374D1FD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00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77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2111375"/>
                <a:ext cx="8415338" cy="34512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Some simple cases: </a:t>
                </a:r>
                <a:r>
                  <a:rPr lang="en-US" dirty="0">
                    <a:solidFill>
                      <a:srgbClr val="00B0F0"/>
                    </a:solidFill>
                  </a:rPr>
                  <a:t>“AND”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	I have a secret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that I would like to share with Alice and Bob such that both Alice </a:t>
                </a:r>
                <a:r>
                  <a:rPr lang="en-US" i="1" dirty="0"/>
                  <a:t>and </a:t>
                </a:r>
                <a:r>
                  <a:rPr lang="en-US" dirty="0"/>
                  <a:t>Bob can together determine the secret at any time, but such that neither has any information individually.</a:t>
                </a:r>
              </a:p>
            </p:txBody>
          </p:sp>
        </mc:Choice>
        <mc:Fallback xmlns="">
          <p:sp>
            <p:nvSpPr>
              <p:cNvPr id="126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111375"/>
                <a:ext cx="8415338" cy="3451225"/>
              </a:xfrm>
              <a:blipFill rotWithShape="1">
                <a:blip r:embed="rId2"/>
                <a:stretch>
                  <a:fillRect l="-1304" t="-1411" r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02DA-D0FC-46E7-B938-87AFD9A498F9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74</a:t>
            </a:fld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8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2057400"/>
                <a:ext cx="8415338" cy="25749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0,1,…,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be a secret value to be shared with Alice and Bob.</a:t>
                </a:r>
              </a:p>
              <a:p>
                <a:pPr>
                  <a:buFontTx/>
                  <a:buNone/>
                </a:pPr>
                <a:r>
                  <a:rPr lang="en-US" dirty="0">
                    <a:sym typeface="Symbol" pitchFamily="18" charset="2"/>
                  </a:rPr>
                  <a:t>Randomly and uniformly select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𝑦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ym typeface="Symbol" pitchFamily="18" charset="2"/>
                  </a:rPr>
                  <a:t> subject to the constraint that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mod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𝑚</m:t>
                        </m:r>
                      </m:e>
                    </m:func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𝑧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268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057400"/>
                <a:ext cx="8415338" cy="2574925"/>
              </a:xfrm>
              <a:blipFill rotWithShape="1">
                <a:blip r:embed="rId2"/>
                <a:stretch>
                  <a:fillRect l="-1304" t="-1896" r="-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18A2-BB97-48C2-A897-AC1DF2A50701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239F-CAAD-4AB3-ACC7-722191E480CE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766" name="Text Box 6"/>
              <p:cNvSpPr txBox="1">
                <a:spLocks noChangeArrowheads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6976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76</a:t>
            </a:fld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6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101505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151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6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2A3D-2992-4E05-BD75-9A98EBC0B6CC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6135" name="Text Box 7"/>
              <p:cNvSpPr txBox="1">
                <a:spLocks noChangeArrowheads="1"/>
              </p:cNvSpPr>
              <p:nvPr/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5613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6136" name="Text Box 8"/>
              <p:cNvSpPr txBox="1">
                <a:spLocks noChangeArrowheads="1"/>
              </p:cNvSpPr>
              <p:nvPr/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5613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77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7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333714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187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7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graphicFrame>
        <p:nvGraphicFramePr>
          <p:cNvPr id="145715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471547"/>
              </p:ext>
            </p:extLst>
          </p:nvPr>
        </p:nvGraphicFramePr>
        <p:xfrm>
          <a:off x="3200400" y="3214688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188" name="Picture" r:id="rId5" imgW="2743200" imgH="1828800" progId="Word.Picture.8">
                  <p:embed/>
                </p:oleObj>
              </mc:Choice>
              <mc:Fallback>
                <p:oleObj name="Picture" r:id="rId5" imgW="2743200" imgH="18288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14688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1759-F101-47F4-8DEA-AEC47B6C8079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7159" name="Text Box 7"/>
              <p:cNvSpPr txBox="1">
                <a:spLocks noChangeArrowheads="1"/>
              </p:cNvSpPr>
              <p:nvPr/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5715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7160" name="Text Box 8"/>
              <p:cNvSpPr txBox="1">
                <a:spLocks noChangeArrowheads="1"/>
              </p:cNvSpPr>
              <p:nvPr/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5716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78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62A1-4521-47AD-A3CA-53E2F385794F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graphicFrame>
        <p:nvGraphicFramePr>
          <p:cNvPr id="1466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327439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388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66374" name="Text Box 6"/>
              <p:cNvSpPr txBox="1">
                <a:spLocks noChangeArrowheads="1"/>
              </p:cNvSpPr>
              <p:nvPr/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6637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79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PoK</a:t>
            </a:r>
            <a:r>
              <a:rPr lang="en-US" dirty="0"/>
              <a:t>:  Method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007-51B5-4E4D-9637-579C08C8B834}" type="datetime4">
              <a:rPr lang="en-US" smtClean="0"/>
              <a:t>November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00200" y="3505200"/>
            <a:ext cx="5867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57600" y="2819400"/>
                <a:ext cx="17686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+mj-lt"/>
                  </a:rPr>
                  <a:t>Here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819400"/>
                <a:ext cx="1768689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8621" t="-12632" r="-7931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3509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8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775407"/>
              </p:ext>
            </p:extLst>
          </p:nvPr>
        </p:nvGraphicFramePr>
        <p:xfrm>
          <a:off x="9144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12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8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5701-CAC7-479D-9788-04009D4AE20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graphicFrame>
        <p:nvGraphicFramePr>
          <p:cNvPr id="1458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79325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13" name="Picture" r:id="rId5" imgW="2743200" imgH="1828800" progId="Word.Picture.8">
                  <p:embed/>
                </p:oleObj>
              </mc:Choice>
              <mc:Fallback>
                <p:oleObj name="Picture" r:id="rId5" imgW="2743200" imgH="18288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58184" name="Text Box 8"/>
              <p:cNvSpPr txBox="1">
                <a:spLocks noChangeArrowheads="1"/>
              </p:cNvSpPr>
              <p:nvPr/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5818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80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EC8B-1B5F-4856-8012-EA34190524C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graphicFrame>
        <p:nvGraphicFramePr>
          <p:cNvPr id="1467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595595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411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81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B1F-47C0-4F6E-B2A2-CA5A3CA138BE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82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graphicFrame>
        <p:nvGraphicFramePr>
          <p:cNvPr id="145920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188660"/>
              </p:ext>
            </p:extLst>
          </p:nvPr>
        </p:nvGraphicFramePr>
        <p:xfrm>
          <a:off x="3200400" y="3214688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222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14688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584A-6095-41DA-BEED-06F692982664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9207" name="Text Box 7"/>
              <p:cNvSpPr txBox="1">
                <a:spLocks noChangeArrowheads="1"/>
              </p:cNvSpPr>
              <p:nvPr/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5920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83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0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316136"/>
              </p:ext>
            </p:extLst>
          </p:nvPr>
        </p:nvGraphicFramePr>
        <p:xfrm>
          <a:off x="9144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259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02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graphicFrame>
        <p:nvGraphicFramePr>
          <p:cNvPr id="14602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930023"/>
              </p:ext>
            </p:extLst>
          </p:nvPr>
        </p:nvGraphicFramePr>
        <p:xfrm>
          <a:off x="3200400" y="3214688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260" name="Picture" r:id="rId5" imgW="2743200" imgH="1828800" progId="Word.Picture.8">
                  <p:embed/>
                </p:oleObj>
              </mc:Choice>
              <mc:Fallback>
                <p:oleObj name="Picture" r:id="rId5" imgW="2743200" imgH="18288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14688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3B86-3F33-4985-A238-5155F24491D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0231" name="Text Box 7"/>
              <p:cNvSpPr txBox="1">
                <a:spLocks noChangeArrowheads="1"/>
              </p:cNvSpPr>
              <p:nvPr/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6023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0232" name="Text Box 8"/>
              <p:cNvSpPr txBox="1">
                <a:spLocks noChangeArrowheads="1"/>
              </p:cNvSpPr>
              <p:nvPr/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6023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84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9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495289"/>
              </p:ext>
            </p:extLst>
          </p:nvPr>
        </p:nvGraphicFramePr>
        <p:xfrm>
          <a:off x="9144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474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9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graphicFrame>
        <p:nvGraphicFramePr>
          <p:cNvPr id="146944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922959"/>
              </p:ext>
            </p:extLst>
          </p:nvPr>
        </p:nvGraphicFramePr>
        <p:xfrm>
          <a:off x="3200400" y="3214688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475" name="Picture" r:id="rId5" imgW="2743200" imgH="1828800" progId="Word.Picture.8">
                  <p:embed/>
                </p:oleObj>
              </mc:Choice>
              <mc:Fallback>
                <p:oleObj name="Picture" r:id="rId5" imgW="2743200" imgH="18288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14688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E499-5A94-44C2-B73E-2D5E0631D34F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9446" name="Text Box 6"/>
              <p:cNvSpPr txBox="1">
                <a:spLocks noChangeArrowheads="1"/>
              </p:cNvSpPr>
              <p:nvPr/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6944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9447" name="Text Box 7"/>
              <p:cNvSpPr txBox="1">
                <a:spLocks noChangeArrowheads="1"/>
              </p:cNvSpPr>
              <p:nvPr/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6944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85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  <a:r>
              <a:rPr lang="en-US" dirty="0"/>
              <a:t> 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09750"/>
            <a:ext cx="8415338" cy="466725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3200" dirty="0"/>
          </a:p>
          <a:p>
            <a:pPr>
              <a:buFontTx/>
              <a:buNone/>
            </a:pPr>
            <a:r>
              <a:rPr lang="en-US" sz="3200" dirty="0"/>
              <a:t>This trick easily generalizes to more than two shareholders.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7546-F7B2-48C7-8845-7A793E4A0710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86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07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809750"/>
                <a:ext cx="8415338" cy="466725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3200" dirty="0"/>
                  <a:t>This trick easily generalizes to more than two shareholders.</a:t>
                </a:r>
              </a:p>
              <a:p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3200" dirty="0"/>
                  <a:t>A secret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/>
                  <a:t> can be written as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32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32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+…+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3200" i="1" baseline="-25000" dirty="0" err="1">
                          <a:solidFill>
                            <a:srgbClr val="00B05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 i="0" dirty="0">
                          <a:solidFill>
                            <a:srgbClr val="00B050"/>
                          </a:solidFill>
                          <a:latin typeface="Cambria Math"/>
                        </a:rPr>
                        <m:t>mod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for any randomly chosen integer values  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/>
                  <a:t>, …,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/>
                  <a:t> in the range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𝑠</m:t>
                    </m:r>
                    <m:r>
                      <a:rPr lang="en-US" sz="3200" i="1" baseline="-25000" dirty="0" err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707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09750"/>
                <a:ext cx="8415338" cy="4667250"/>
              </a:xfrm>
              <a:blipFill rotWithShape="1">
                <a:blip r:embed="rId2"/>
                <a:stretch>
                  <a:fillRect l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7546-F7B2-48C7-8845-7A793E4A0710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70672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18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97075"/>
                <a:ext cx="8415338" cy="25749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Some simple cases: </a:t>
                </a:r>
                <a:r>
                  <a:rPr lang="en-US" dirty="0">
                    <a:solidFill>
                      <a:srgbClr val="00B0F0"/>
                    </a:solidFill>
                  </a:rPr>
                  <a:t>“OR”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	I have a secret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that I would like to share with Alice and Bob such that either Alice </a:t>
                </a:r>
                <a:r>
                  <a:rPr lang="en-US" i="1" dirty="0"/>
                  <a:t>or </a:t>
                </a:r>
                <a:r>
                  <a:rPr lang="en-US" dirty="0"/>
                  <a:t>Bob can determine the secret at any time.</a:t>
                </a:r>
              </a:p>
            </p:txBody>
          </p:sp>
        </mc:Choice>
        <mc:Fallback xmlns="">
          <p:sp>
            <p:nvSpPr>
              <p:cNvPr id="12718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97075"/>
                <a:ext cx="8415338" cy="2574925"/>
              </a:xfrm>
              <a:blipFill rotWithShape="1">
                <a:blip r:embed="rId2"/>
                <a:stretch>
                  <a:fillRect l="-1304" t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D3C8-1DB1-4CDF-A63D-1F9717F6C8EE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88</a:t>
            </a:fld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1301-C0F4-4FC2-9662-5695FE88C85F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2840" name="Text Box 8"/>
              <p:cNvSpPr txBox="1">
                <a:spLocks noChangeArrowheads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7284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15094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89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PoK</a:t>
            </a:r>
            <a:r>
              <a:rPr lang="en-US" dirty="0"/>
              <a:t>:  Method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007-51B5-4E4D-9637-579C08C8B834}" type="datetime4">
              <a:rPr lang="en-US" smtClean="0"/>
              <a:t>November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750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780398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83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5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OR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B90F-3AB6-463F-99DE-15E48F7C4999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4566" name="Text Box 6"/>
              <p:cNvSpPr txBox="1">
                <a:spLocks noChangeArrowheads="1"/>
              </p:cNvSpPr>
              <p:nvPr/>
            </p:nvSpPr>
            <p:spPr bwMode="auto">
              <a:xfrm>
                <a:off x="3810000" y="3702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7456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702050"/>
                <a:ext cx="530786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4567" name="Text Box 7"/>
              <p:cNvSpPr txBox="1">
                <a:spLocks noChangeArrowheads="1"/>
              </p:cNvSpPr>
              <p:nvPr/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7456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90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15094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5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919457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19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5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OR</a:t>
            </a:r>
          </a:p>
        </p:txBody>
      </p:sp>
      <p:graphicFrame>
        <p:nvGraphicFramePr>
          <p:cNvPr id="147558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476058"/>
              </p:ext>
            </p:extLst>
          </p:nvPr>
        </p:nvGraphicFramePr>
        <p:xfrm>
          <a:off x="3200400" y="3214688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20" name="Picture" r:id="rId5" imgW="2743200" imgH="1828800" progId="Word.Picture.8">
                  <p:embed/>
                </p:oleObj>
              </mc:Choice>
              <mc:Fallback>
                <p:oleObj name="Picture" r:id="rId5" imgW="2743200" imgH="18288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14688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79D-B915-41A7-BBCD-46C410FEDC3E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5590" name="Text Box 6"/>
              <p:cNvSpPr txBox="1">
                <a:spLocks noChangeArrowheads="1"/>
              </p:cNvSpPr>
              <p:nvPr/>
            </p:nvSpPr>
            <p:spPr bwMode="auto">
              <a:xfrm>
                <a:off x="3810000" y="3702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7559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702050"/>
                <a:ext cx="530786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5591" name="Text Box 7"/>
              <p:cNvSpPr txBox="1">
                <a:spLocks noChangeArrowheads="1"/>
              </p:cNvSpPr>
              <p:nvPr/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7559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91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15094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OR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050F-99BB-4513-9A01-3480EACBC496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graphicFrame>
        <p:nvGraphicFramePr>
          <p:cNvPr id="1478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419055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676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78661" name="Text Box 5"/>
              <p:cNvSpPr txBox="1">
                <a:spLocks noChangeArrowheads="1"/>
              </p:cNvSpPr>
              <p:nvPr/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7866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92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5094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6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002584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644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66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OR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F0C7-9BFA-4A23-B852-983C424FF481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graphicFrame>
        <p:nvGraphicFramePr>
          <p:cNvPr id="14766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957844"/>
              </p:ext>
            </p:extLst>
          </p:nvPr>
        </p:nvGraphicFramePr>
        <p:xfrm>
          <a:off x="9144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645" name="Picture" r:id="rId5" imgW="2743200" imgH="1828800" progId="Word.Picture.8">
                  <p:embed/>
                </p:oleObj>
              </mc:Choice>
              <mc:Fallback>
                <p:oleObj name="Picture" r:id="rId5" imgW="2743200" imgH="18288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76615" name="Text Box 7"/>
              <p:cNvSpPr txBox="1">
                <a:spLocks noChangeArrowheads="1"/>
              </p:cNvSpPr>
              <p:nvPr/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7661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93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15094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OR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276F-E53C-43BA-B862-1F553D79ABD8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graphicFrame>
        <p:nvGraphicFramePr>
          <p:cNvPr id="14796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379647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699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94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5094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OR</a:t>
            </a:r>
          </a:p>
        </p:txBody>
      </p:sp>
      <p:graphicFrame>
        <p:nvGraphicFramePr>
          <p:cNvPr id="147763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879966"/>
              </p:ext>
            </p:extLst>
          </p:nvPr>
        </p:nvGraphicFramePr>
        <p:xfrm>
          <a:off x="3200400" y="3214688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654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14688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C44C-7E89-49E9-9E97-19416D6AB305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7638" name="Text Box 6"/>
              <p:cNvSpPr txBox="1">
                <a:spLocks noChangeArrowheads="1"/>
              </p:cNvSpPr>
              <p:nvPr/>
            </p:nvSpPr>
            <p:spPr bwMode="auto">
              <a:xfrm>
                <a:off x="3810000" y="3702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7763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702050"/>
                <a:ext cx="530786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95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5094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OR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2E52-527E-4AFF-8738-45818F1123B8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graphicFrame>
        <p:nvGraphicFramePr>
          <p:cNvPr id="1470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008719"/>
              </p:ext>
            </p:extLst>
          </p:nvPr>
        </p:nvGraphicFramePr>
        <p:xfrm>
          <a:off x="9144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487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70471" name="Text Box 7"/>
              <p:cNvSpPr txBox="1">
                <a:spLocks noChangeArrowheads="1"/>
              </p:cNvSpPr>
              <p:nvPr/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7047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96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5094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OR</a:t>
            </a:r>
          </a:p>
        </p:txBody>
      </p:sp>
      <p:sp>
        <p:nvSpPr>
          <p:cNvPr id="12738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7638"/>
            <a:ext cx="8415338" cy="353536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4000" dirty="0"/>
          </a:p>
          <a:p>
            <a:pPr>
              <a:buFontTx/>
              <a:buNone/>
            </a:pPr>
            <a:endParaRPr lang="en-US" sz="3200" dirty="0"/>
          </a:p>
          <a:p>
            <a:pPr>
              <a:buFontTx/>
              <a:buNone/>
            </a:pPr>
            <a:r>
              <a:rPr lang="en-US" sz="3200" dirty="0"/>
              <a:t>This case also generalizes easily to more than two shareholders.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5E9A-8AF3-4555-9AB2-A76F211D00E7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97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48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971675"/>
                <a:ext cx="8415338" cy="37433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More complex </a:t>
                </a:r>
                <a:r>
                  <a:rPr lang="en-US" i="1" dirty="0"/>
                  <a:t>access structures</a:t>
                </a:r>
                <a:r>
                  <a:rPr lang="en-US" dirty="0"/>
                  <a:t> …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I want to share secret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amongst Alice, Bob, and Carol such that any two of the three can reconstruct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=(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∧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)∨(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∧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)∨(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∧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74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71675"/>
                <a:ext cx="8415338" cy="3743325"/>
              </a:xfrm>
              <a:blipFill rotWithShape="1">
                <a:blip r:embed="rId2"/>
                <a:stretch>
                  <a:fillRect l="-1304" t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F32-2A71-4789-9BB2-B0BC2FDAE81C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98</a:t>
            </a:fld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A95F-A6C7-418E-B448-4CB7E19D306B}" type="datetime4">
              <a:rPr lang="en-US" smtClean="0"/>
              <a:t>November 15, 2016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75907" name="Rectangle 3"/>
          <p:cNvSpPr>
            <a:spLocks noChangeArrowheads="1"/>
          </p:cNvSpPr>
          <p:nvPr/>
        </p:nvSpPr>
        <p:spPr bwMode="auto">
          <a:xfrm>
            <a:off x="4191000" y="2743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OR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275908" name="Rectangle 4"/>
          <p:cNvSpPr>
            <a:spLocks noChangeArrowheads="1"/>
          </p:cNvSpPr>
          <p:nvPr/>
        </p:nvSpPr>
        <p:spPr bwMode="auto">
          <a:xfrm>
            <a:off x="18288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AND</a:t>
            </a:r>
          </a:p>
        </p:txBody>
      </p:sp>
      <p:sp>
        <p:nvSpPr>
          <p:cNvPr id="1275909" name="Rectangle 5"/>
          <p:cNvSpPr>
            <a:spLocks noChangeArrowheads="1"/>
          </p:cNvSpPr>
          <p:nvPr/>
        </p:nvSpPr>
        <p:spPr bwMode="auto">
          <a:xfrm>
            <a:off x="41910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AND</a:t>
            </a:r>
          </a:p>
        </p:txBody>
      </p:sp>
      <p:sp>
        <p:nvSpPr>
          <p:cNvPr id="1275910" name="Rectangle 6"/>
          <p:cNvSpPr>
            <a:spLocks noChangeArrowheads="1"/>
          </p:cNvSpPr>
          <p:nvPr/>
        </p:nvSpPr>
        <p:spPr bwMode="auto">
          <a:xfrm>
            <a:off x="65532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AND</a:t>
            </a:r>
          </a:p>
        </p:txBody>
      </p:sp>
      <p:sp>
        <p:nvSpPr>
          <p:cNvPr id="1275911" name="Line 7"/>
          <p:cNvSpPr>
            <a:spLocks noChangeShapeType="1"/>
          </p:cNvSpPr>
          <p:nvPr/>
        </p:nvSpPr>
        <p:spPr bwMode="auto">
          <a:xfrm>
            <a:off x="4572000" y="31242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275912" name="Line 8"/>
          <p:cNvSpPr>
            <a:spLocks noChangeShapeType="1"/>
          </p:cNvSpPr>
          <p:nvPr/>
        </p:nvSpPr>
        <p:spPr bwMode="auto">
          <a:xfrm flipH="1">
            <a:off x="2209800" y="3124200"/>
            <a:ext cx="2362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275913" name="Line 9"/>
          <p:cNvSpPr>
            <a:spLocks noChangeShapeType="1"/>
          </p:cNvSpPr>
          <p:nvPr/>
        </p:nvSpPr>
        <p:spPr bwMode="auto">
          <a:xfrm>
            <a:off x="4572000" y="3124200"/>
            <a:ext cx="2362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275914" name="Line 10"/>
          <p:cNvSpPr>
            <a:spLocks noChangeShapeType="1"/>
          </p:cNvSpPr>
          <p:nvPr/>
        </p:nvSpPr>
        <p:spPr bwMode="auto">
          <a:xfrm flipV="1">
            <a:off x="4572000" y="1905000"/>
            <a:ext cx="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5915" name="Line 11"/>
          <p:cNvSpPr>
            <a:spLocks noChangeShapeType="1"/>
          </p:cNvSpPr>
          <p:nvPr/>
        </p:nvSpPr>
        <p:spPr bwMode="auto">
          <a:xfrm flipH="1">
            <a:off x="14478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5916" name="Line 12"/>
          <p:cNvSpPr>
            <a:spLocks noChangeShapeType="1"/>
          </p:cNvSpPr>
          <p:nvPr/>
        </p:nvSpPr>
        <p:spPr bwMode="auto">
          <a:xfrm flipH="1">
            <a:off x="38100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5917" name="Line 13"/>
          <p:cNvSpPr>
            <a:spLocks noChangeShapeType="1"/>
          </p:cNvSpPr>
          <p:nvPr/>
        </p:nvSpPr>
        <p:spPr bwMode="auto">
          <a:xfrm flipH="1">
            <a:off x="61722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5918" name="Line 14"/>
          <p:cNvSpPr>
            <a:spLocks noChangeShapeType="1"/>
          </p:cNvSpPr>
          <p:nvPr/>
        </p:nvSpPr>
        <p:spPr bwMode="auto">
          <a:xfrm>
            <a:off x="22098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5919" name="Line 15"/>
          <p:cNvSpPr>
            <a:spLocks noChangeShapeType="1"/>
          </p:cNvSpPr>
          <p:nvPr/>
        </p:nvSpPr>
        <p:spPr bwMode="auto">
          <a:xfrm>
            <a:off x="45720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5920" name="Line 16"/>
          <p:cNvSpPr>
            <a:spLocks noChangeShapeType="1"/>
          </p:cNvSpPr>
          <p:nvPr/>
        </p:nvSpPr>
        <p:spPr bwMode="auto">
          <a:xfrm>
            <a:off x="69342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5921" name="Text Box 17"/>
          <p:cNvSpPr txBox="1">
            <a:spLocks noChangeArrowheads="1"/>
          </p:cNvSpPr>
          <p:nvPr/>
        </p:nvSpPr>
        <p:spPr bwMode="auto">
          <a:xfrm>
            <a:off x="1143000" y="53340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275922" name="Text Box 18"/>
          <p:cNvSpPr txBox="1">
            <a:spLocks noChangeArrowheads="1"/>
          </p:cNvSpPr>
          <p:nvPr/>
        </p:nvSpPr>
        <p:spPr bwMode="auto">
          <a:xfrm>
            <a:off x="27432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275923" name="Text Box 19"/>
          <p:cNvSpPr txBox="1">
            <a:spLocks noChangeArrowheads="1"/>
          </p:cNvSpPr>
          <p:nvPr/>
        </p:nvSpPr>
        <p:spPr bwMode="auto">
          <a:xfrm>
            <a:off x="3581400" y="53340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275924" name="Text Box 20"/>
          <p:cNvSpPr txBox="1">
            <a:spLocks noChangeArrowheads="1"/>
          </p:cNvSpPr>
          <p:nvPr/>
        </p:nvSpPr>
        <p:spPr bwMode="auto">
          <a:xfrm>
            <a:off x="51054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275925" name="Text Box 21"/>
          <p:cNvSpPr txBox="1">
            <a:spLocks noChangeArrowheads="1"/>
          </p:cNvSpPr>
          <p:nvPr/>
        </p:nvSpPr>
        <p:spPr bwMode="auto">
          <a:xfrm>
            <a:off x="588645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275926" name="Text Box 22"/>
          <p:cNvSpPr txBox="1">
            <a:spLocks noChangeArrowheads="1"/>
          </p:cNvSpPr>
          <p:nvPr/>
        </p:nvSpPr>
        <p:spPr bwMode="auto">
          <a:xfrm>
            <a:off x="74676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99</a:t>
            </a:fld>
            <a:endParaRPr lang="en-US" dirty="0"/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ock And Key">
  <a:themeElements>
    <a:clrScheme name="1_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1_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74369</TotalTime>
  <Words>13705</Words>
  <Application>Microsoft Office PowerPoint</Application>
  <PresentationFormat>On-screen Show (4:3)</PresentationFormat>
  <Paragraphs>3870</Paragraphs>
  <Slides>418</Slides>
  <Notes>1</Notes>
  <HiddenSlides>56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418</vt:i4>
      </vt:variant>
    </vt:vector>
  </HeadingPairs>
  <TitlesOfParts>
    <vt:vector size="433" baseType="lpstr">
      <vt:lpstr>Wingdings 2</vt:lpstr>
      <vt:lpstr>Constantia</vt:lpstr>
      <vt:lpstr>Arial</vt:lpstr>
      <vt:lpstr>Times New Roman</vt:lpstr>
      <vt:lpstr>Wingdings</vt:lpstr>
      <vt:lpstr>Courier New</vt:lpstr>
      <vt:lpstr>新細明體</vt:lpstr>
      <vt:lpstr>Calibri</vt:lpstr>
      <vt:lpstr>Symbol</vt:lpstr>
      <vt:lpstr>Cambria Math</vt:lpstr>
      <vt:lpstr>Lock And Key</vt:lpstr>
      <vt:lpstr>1_Lock And Key</vt:lpstr>
      <vt:lpstr>Flow</vt:lpstr>
      <vt:lpstr>Picture</vt:lpstr>
      <vt:lpstr>Microsoft Word Picture</vt:lpstr>
      <vt:lpstr>Practical Aspects of        Modern Cryptography</vt:lpstr>
      <vt:lpstr>Fun with Public-Key</vt:lpstr>
      <vt:lpstr>Challenge-Response Protocols</vt:lpstr>
      <vt:lpstr>Challenge-Response Protocols</vt:lpstr>
      <vt:lpstr>Challenge-Response Protocols</vt:lpstr>
      <vt:lpstr>Proof of Knowledge</vt:lpstr>
      <vt:lpstr>PoK:  Method 1</vt:lpstr>
      <vt:lpstr>PoK:  Method 1</vt:lpstr>
      <vt:lpstr>PoK:  Method 2</vt:lpstr>
      <vt:lpstr>PoK:  Method 2</vt:lpstr>
      <vt:lpstr>PoK:  Method 2</vt:lpstr>
      <vt:lpstr>Interactive Proofs and Zero Knowledge</vt:lpstr>
      <vt:lpstr>Traditional Proofs</vt:lpstr>
      <vt:lpstr>Traditional Proofs</vt:lpstr>
      <vt:lpstr>Traditional Proofs</vt:lpstr>
      <vt:lpstr>Interactive Proofs</vt:lpstr>
      <vt:lpstr>Graph Isomorphism</vt:lpstr>
      <vt:lpstr>Graph Isomorphism</vt:lpstr>
      <vt:lpstr>Graph Isomorphism</vt:lpstr>
      <vt:lpstr>IP of Graph Isomorphism</vt:lpstr>
      <vt:lpstr>IP of Graph Isomorphism</vt:lpstr>
      <vt:lpstr>IP of Graph Isomorphism</vt:lpstr>
      <vt:lpstr>IP of Graph Isomorphism</vt:lpstr>
      <vt:lpstr>IP of Graph Isomorphism</vt:lpstr>
      <vt:lpstr>IP of Graph Isomorphism</vt:lpstr>
      <vt:lpstr>IP of Graph Isomorphism</vt:lpstr>
      <vt:lpstr>IP of Graph Isomorphism</vt:lpstr>
      <vt:lpstr>IP of Graph Isomorphism</vt:lpstr>
      <vt:lpstr>IP of Graph Isomorphism</vt:lpstr>
      <vt:lpstr>IP of Graph Isomorphism</vt:lpstr>
      <vt:lpstr>IP of Graph Isomorphism</vt:lpstr>
      <vt:lpstr>Fiat-Shamir Heuristic</vt:lpstr>
      <vt:lpstr>Fiat-Shamir Heuristic</vt:lpstr>
      <vt:lpstr>Fiat-Shamir Heuristic</vt:lpstr>
      <vt:lpstr>IP of Graph Non-Isomorphism</vt:lpstr>
      <vt:lpstr>IP of Graph Non-Isomorphism</vt:lpstr>
      <vt:lpstr>IP of Graph Non-Isomorphism</vt:lpstr>
      <vt:lpstr>IP of Graph Non-Isomorphism</vt:lpstr>
      <vt:lpstr>IP of Graph Non-Isomorphism</vt:lpstr>
      <vt:lpstr>IP of Graph Non-Isomorphism</vt:lpstr>
      <vt:lpstr>IP of Graph Non-Isomorphism</vt:lpstr>
      <vt:lpstr>Proving Something is a Square</vt:lpstr>
      <vt:lpstr>Proving Something is a Square</vt:lpstr>
      <vt:lpstr>Proving Something is a Square</vt:lpstr>
      <vt:lpstr>An Interactive Proof</vt:lpstr>
      <vt:lpstr>An Interactive Proof</vt:lpstr>
      <vt:lpstr>An Interactive Proof</vt:lpstr>
      <vt:lpstr>An Interactive Proof</vt:lpstr>
      <vt:lpstr>An Interactive Proof</vt:lpstr>
      <vt:lpstr>An Interactive Proof</vt:lpstr>
      <vt:lpstr>An Interactive Proof</vt:lpstr>
      <vt:lpstr>An Interactive Proof</vt:lpstr>
      <vt:lpstr>Applying Fiat-Shamir</vt:lpstr>
      <vt:lpstr>An Non-Interactive ZK Proof</vt:lpstr>
      <vt:lpstr>An Non-Interactive ZK Proof</vt:lpstr>
      <vt:lpstr>An Non-Interactive ZK Proof</vt:lpstr>
      <vt:lpstr>An Non-Interactive ZK Proof</vt:lpstr>
      <vt:lpstr>Proving Knowledge</vt:lpstr>
      <vt:lpstr>Proving Knowledge</vt:lpstr>
      <vt:lpstr>Proving Knowledge</vt:lpstr>
      <vt:lpstr>Proving Knowledge</vt:lpstr>
      <vt:lpstr>Proving Knowledge</vt:lpstr>
      <vt:lpstr>A Proof of Knowledge</vt:lpstr>
      <vt:lpstr>A Proof of Knowledge</vt:lpstr>
      <vt:lpstr>A Proof of Knowledge</vt:lpstr>
      <vt:lpstr>A Proof of Knowledge</vt:lpstr>
      <vt:lpstr>A Proof of Knowledge</vt:lpstr>
      <vt:lpstr>A Proof of Knowledge</vt:lpstr>
      <vt:lpstr>Facts About Interactive Proofs</vt:lpstr>
      <vt:lpstr>Secret Sharing</vt:lpstr>
      <vt:lpstr>Secret Sharing</vt:lpstr>
      <vt:lpstr>Secret Sharing</vt:lpstr>
      <vt:lpstr>Secret Sharing</vt:lpstr>
      <vt:lpstr>Secret Sharing</vt:lpstr>
      <vt:lpstr>Secret Sharing – AND</vt:lpstr>
      <vt:lpstr>Secret Sharing – AND</vt:lpstr>
      <vt:lpstr>Secret Sharing – AND</vt:lpstr>
      <vt:lpstr>Secret Sharing – AND</vt:lpstr>
      <vt:lpstr>Secret Sharing – AND</vt:lpstr>
      <vt:lpstr>Secret Sharing – AND</vt:lpstr>
      <vt:lpstr>Secret Sharing – AND</vt:lpstr>
      <vt:lpstr>Secret Sharing – AND</vt:lpstr>
      <vt:lpstr>Secret Sharing – AND</vt:lpstr>
      <vt:lpstr>Secret Sharing – AND</vt:lpstr>
      <vt:lpstr>Secret Sharing – AND</vt:lpstr>
      <vt:lpstr>Secret Sharing – AND </vt:lpstr>
      <vt:lpstr>Secret Sharing – AND </vt:lpstr>
      <vt:lpstr>Secret Sharing</vt:lpstr>
      <vt:lpstr>Secret Sharing – OR</vt:lpstr>
      <vt:lpstr>Secret Sharing – OR</vt:lpstr>
      <vt:lpstr>Secret Sharing – OR</vt:lpstr>
      <vt:lpstr>Secret Sharing – OR</vt:lpstr>
      <vt:lpstr>Secret Sharing – OR</vt:lpstr>
      <vt:lpstr>Secret Sharing – OR</vt:lpstr>
      <vt:lpstr>Secret Sharing – OR</vt:lpstr>
      <vt:lpstr>Secret Sharing – OR</vt:lpstr>
      <vt:lpstr>Secret Sharing – OR</vt:lpstr>
      <vt:lpstr>Secret Sharing</vt:lpstr>
      <vt:lpstr>Secret Sharing</vt:lpstr>
      <vt:lpstr>Secret Sharing</vt:lpstr>
      <vt:lpstr>Secret Sharing</vt:lpstr>
      <vt:lpstr>Secret Sharing</vt:lpstr>
      <vt:lpstr>Threshold Schemes</vt:lpstr>
      <vt:lpstr>Threshold Schemes</vt:lpstr>
      <vt:lpstr>Threshold Schemes</vt:lpstr>
      <vt:lpstr>Threshold Schemes</vt:lpstr>
      <vt:lpstr>Threshold Schemes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Lagrange Interpolation</vt:lpstr>
      <vt:lpstr>Lagrange Interpolation</vt:lpstr>
      <vt:lpstr>Lagrange Interpolation</vt:lpstr>
      <vt:lpstr>Lagrange Interpolation</vt:lpstr>
      <vt:lpstr>Lagrange Interpolation</vt:lpstr>
      <vt:lpstr>Solving a Linear System</vt:lpstr>
      <vt:lpstr>Solving a Linear System</vt:lpstr>
      <vt:lpstr>Solving a Linear System</vt:lpstr>
      <vt:lpstr>Solving a Linear System</vt:lpstr>
      <vt:lpstr>Verifiable Secret Sharing</vt:lpstr>
      <vt:lpstr>Homomorphic Encryption</vt:lpstr>
      <vt:lpstr>An Additive Homomorphism</vt:lpstr>
      <vt:lpstr>An Additive Homomorphism</vt:lpstr>
      <vt:lpstr>Verifiable Secret Sharing</vt:lpstr>
      <vt:lpstr>Verifiable Secret Sharing</vt:lpstr>
      <vt:lpstr>Verifiable Secret Sharing</vt:lpstr>
      <vt:lpstr>Verifiable Secret Sharing</vt:lpstr>
      <vt:lpstr>Verifiable Secret Sharing</vt:lpstr>
      <vt:lpstr>Secret Sharing Homomorphisms</vt:lpstr>
      <vt:lpstr>Secret Sharing Homomorphisms</vt:lpstr>
      <vt:lpstr>Secret Sharing Homomorphisms</vt:lpstr>
      <vt:lpstr>Secret Sharing Homomorphisms</vt:lpstr>
      <vt:lpstr>Threshold Encryption</vt:lpstr>
      <vt:lpstr>Recall Diffie-Hellman</vt:lpstr>
      <vt:lpstr>ElGamal Encryption</vt:lpstr>
      <vt:lpstr>ElGamal Encryption</vt:lpstr>
      <vt:lpstr>ElGamal Encryption</vt:lpstr>
      <vt:lpstr>ElGamal Encryption</vt:lpstr>
      <vt:lpstr>ElGamal Re-Encryption</vt:lpstr>
      <vt:lpstr>Group ElGamal Encryption</vt:lpstr>
      <vt:lpstr>Group ElGamal Encryption</vt:lpstr>
      <vt:lpstr>Group ElGamal Encryption</vt:lpstr>
      <vt:lpstr>Group ElGamal Encryption</vt:lpstr>
      <vt:lpstr>Group ElGamal Encryption</vt:lpstr>
      <vt:lpstr>Threshold Encryption (ElGamal)</vt:lpstr>
      <vt:lpstr>Threshold Encryption (ElGamal)</vt:lpstr>
      <vt:lpstr>Threshold Encryption (ElGamal)</vt:lpstr>
      <vt:lpstr>Threshold Encryption (ElGamal)</vt:lpstr>
      <vt:lpstr>Threshold Encryption (ElGamal)</vt:lpstr>
      <vt:lpstr>Application:  Verifiable Elections</vt:lpstr>
      <vt:lpstr>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Traditional Voting Methods</vt:lpstr>
      <vt:lpstr>Traditional Voting Methods</vt:lpstr>
      <vt:lpstr>Traditional Voting Methods</vt:lpstr>
      <vt:lpstr>Traditional Voting Methods</vt:lpstr>
      <vt:lpstr>Traditional Voting Methods</vt:lpstr>
      <vt:lpstr>Traditional Voting Methods</vt:lpstr>
      <vt:lpstr>Traditional Voting Methods</vt:lpstr>
      <vt:lpstr>Traditional Voting Methods</vt:lpstr>
      <vt:lpstr>Vulnerabilities and Trust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We Can Do Better!</vt:lpstr>
      <vt:lpstr>PowerPoint Presentation</vt:lpstr>
      <vt:lpstr>Voters can check that …</vt:lpstr>
      <vt:lpstr>End-to-End Verifiability</vt:lpstr>
      <vt:lpstr>End-to-End Verifiability</vt:lpstr>
      <vt:lpstr>E2E is a Property</vt:lpstr>
      <vt:lpstr>E2E-Verifiability Replaces Trust</vt:lpstr>
      <vt:lpstr>An E2E-Verifiable Election</vt:lpstr>
      <vt:lpstr>An E2E-Verifiable Election</vt:lpstr>
      <vt:lpstr>But wait …</vt:lpstr>
      <vt:lpstr>Privacy</vt:lpstr>
      <vt:lpstr>Secure Multiparty Computation</vt:lpstr>
      <vt:lpstr>Adding Encryption</vt:lpstr>
      <vt:lpstr>An E2E-Verifiable Election</vt:lpstr>
      <vt:lpstr>An E2E-Verifiable Election</vt:lpstr>
      <vt:lpstr>An E2E-Verifiable Election</vt:lpstr>
      <vt:lpstr>An E2E-Verifiable Election</vt:lpstr>
      <vt:lpstr>An E2E-Verifiable Election</vt:lpstr>
      <vt:lpstr>An E2E-Verifiable Election</vt:lpstr>
      <vt:lpstr>Secure MPC is not Enough</vt:lpstr>
      <vt:lpstr>End-to-End Verifiable Elections</vt:lpstr>
      <vt:lpstr>Fundamental Tallying Decision</vt:lpstr>
      <vt:lpstr>PowerPoint Presentation</vt:lpstr>
      <vt:lpstr>PowerPoint Presentation</vt:lpstr>
      <vt:lpstr>PowerPoint Presentation</vt:lpstr>
      <vt:lpstr>Homomorphic Encryption</vt:lpstr>
      <vt:lpstr>Homomorphic Encryption</vt:lpstr>
      <vt:lpstr>In Elections …</vt:lpstr>
      <vt:lpstr>Homomorphic Encryption</vt:lpstr>
      <vt:lpstr>A Valid Vote</vt:lpstr>
      <vt:lpstr>Pros and Cons of Ballots</vt:lpstr>
      <vt:lpstr>Homomorphic Encryption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Authorities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Robustness</vt:lpstr>
      <vt:lpstr>PowerPoint Presentation</vt:lpstr>
      <vt:lpstr>Mix-Based Elections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Mix-Based Elections</vt:lpstr>
      <vt:lpstr>PowerPoint Presentation</vt:lpstr>
      <vt:lpstr>The Mix-Net Paradigm</vt:lpstr>
      <vt:lpstr>The Mix-Net Paradigm</vt:lpstr>
      <vt:lpstr>Multiple Mixes</vt:lpstr>
      <vt:lpstr>Decryption Mix-net</vt:lpstr>
      <vt:lpstr>Re-encryption Mix-net</vt:lpstr>
      <vt:lpstr>Recall Homomorphic Encryption</vt:lpstr>
      <vt:lpstr>Re-encryption (additive)</vt:lpstr>
      <vt:lpstr>Re-encryption (multiplicative)</vt:lpstr>
      <vt:lpstr>A Re-encryption Mix</vt:lpstr>
      <vt:lpstr>A Re-encryption Mix</vt:lpstr>
      <vt:lpstr>Re-encryption Mix-nets</vt:lpstr>
      <vt:lpstr>Verifiability</vt:lpstr>
      <vt:lpstr>Faulty Mixes</vt:lpstr>
      <vt:lpstr>Some Verifiable Mixes</vt:lpstr>
      <vt:lpstr>Re-encryption Mix Operation</vt:lpstr>
      <vt:lpstr>Re-encryption Mix Operation</vt:lpstr>
      <vt:lpstr>Re-encryption Mix Operation</vt:lpstr>
      <vt:lpstr>Re-encryption Mix Operation</vt:lpstr>
      <vt:lpstr>Who has the Keys?</vt:lpstr>
      <vt:lpstr>Who has the Keys?</vt:lpstr>
      <vt:lpstr>Re-encryption</vt:lpstr>
      <vt:lpstr>Verifying a Re-encryption</vt:lpstr>
      <vt:lpstr>A Simple Verifiable Re-encryption Mix</vt:lpstr>
      <vt:lpstr>Is This “Proof” Absolute?</vt:lpstr>
      <vt:lpstr>Who Chooses?</vt:lpstr>
      <vt:lpstr>Who Chooses?</vt:lpstr>
      <vt:lpstr>Assumptions</vt:lpstr>
      <vt:lpstr>The Encryption</vt:lpstr>
      <vt:lpstr>Randomized Partial Checking</vt:lpstr>
      <vt:lpstr>Choose Any Two</vt:lpstr>
      <vt:lpstr>How Can Humans Verify Votes?</vt:lpstr>
      <vt:lpstr>Believing Without Seeing</vt:lpstr>
      <vt:lpstr>Believing Without Seeing</vt:lpstr>
      <vt:lpstr>Believing Without Seeing</vt:lpstr>
      <vt:lpstr>Believing Without Seeing</vt:lpstr>
      <vt:lpstr>Believing Without Seeing</vt:lpstr>
      <vt:lpstr>Believing Without Seeing</vt:lpstr>
      <vt:lpstr>Believing Without Seeing</vt:lpstr>
      <vt:lpstr>Believing Without Seeing</vt:lpstr>
      <vt:lpstr>Believing Without Seeing</vt:lpstr>
      <vt:lpstr>Non-transferable Belief</vt:lpstr>
      <vt:lpstr>Believing Without Seeing</vt:lpstr>
      <vt:lpstr>Believing Without Seeing</vt:lpstr>
      <vt:lpstr>Believing Without Seeing</vt:lpstr>
      <vt:lpstr>Interactive Proofs</vt:lpstr>
      <vt:lpstr>Interactive Proofs</vt:lpstr>
      <vt:lpstr>Interactive Proofs</vt:lpstr>
      <vt:lpstr>Interactive Proofs</vt:lpstr>
      <vt:lpstr>Strong Interactive Proofs</vt:lpstr>
      <vt:lpstr>Strong Interactive Proofs</vt:lpstr>
      <vt:lpstr>In practice …</vt:lpstr>
      <vt:lpstr>Voter Privacy</vt:lpstr>
      <vt:lpstr>Asymmetric Cryptography</vt:lpstr>
      <vt:lpstr>Randomized Encryption</vt:lpstr>
      <vt:lpstr>Ballot Encryption</vt:lpstr>
      <vt:lpstr>Ballot Encryption</vt:lpstr>
      <vt:lpstr>Ballot Encryption</vt:lpstr>
      <vt:lpstr>Ballot Encryption</vt:lpstr>
      <vt:lpstr>Ballot Encryption</vt:lpstr>
      <vt:lpstr>Ballot Encryption</vt:lpstr>
      <vt:lpstr>A Verifiable Election Record</vt:lpstr>
      <vt:lpstr>The Tally Proof</vt:lpstr>
      <vt:lpstr>PowerPoint Presentation</vt:lpstr>
      <vt:lpstr>PowerPoint Presentation</vt:lpstr>
      <vt:lpstr>Traditional Static Encryption</vt:lpstr>
      <vt:lpstr>Computing on Encrypted Data</vt:lpstr>
      <vt:lpstr>Homomorphic Encryption</vt:lpstr>
      <vt:lpstr>Homomorphic Encryption</vt:lpstr>
      <vt:lpstr>How do Humans Encrypt?</vt:lpstr>
      <vt:lpstr>The Human Encryptor</vt:lpstr>
      <vt:lpstr>MarkPledge Ballot</vt:lpstr>
      <vt:lpstr>MarkPledge Ballot</vt:lpstr>
      <vt:lpstr>MarkPledge Ballot</vt:lpstr>
      <vt:lpstr>MarkPledge Ballot</vt:lpstr>
      <vt:lpstr>MarkPledge Ballot</vt:lpstr>
      <vt:lpstr>MarkPledge Ballot</vt:lpstr>
      <vt:lpstr>Prêt à Voter Ballot</vt:lpstr>
      <vt:lpstr>Prêt à Voter Ballot</vt:lpstr>
      <vt:lpstr>Prêt à Voter Ballot</vt:lpstr>
      <vt:lpstr>PunchScan Ballot</vt:lpstr>
      <vt:lpstr>PunchScan Ballot</vt:lpstr>
      <vt:lpstr>PunchScan Ballot</vt:lpstr>
      <vt:lpstr>PunchScan Ballot</vt:lpstr>
      <vt:lpstr>PunchScan Ballot</vt:lpstr>
      <vt:lpstr>Scantegrity</vt:lpstr>
      <vt:lpstr>Voter-Initiated Auditing</vt:lpstr>
      <vt:lpstr>Voter-Initiated Auditing</vt:lpstr>
      <vt:lpstr>Voter-Initiated Auditing</vt:lpstr>
      <vt:lpstr>Voter-Initiated Auditing</vt:lpstr>
      <vt:lpstr>Voter-Initiated Auditing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PowerPoint Presentation</vt:lpstr>
      <vt:lpstr>Provisional Ballots</vt:lpstr>
      <vt:lpstr>Provisional Ballot Privacy</vt:lpstr>
      <vt:lpstr>A Verifiable Election Record</vt:lpstr>
      <vt:lpstr>A Verifiable Election Record</vt:lpstr>
      <vt:lpstr>A Verifiable Election Record</vt:lpstr>
      <vt:lpstr>Benefits of E2E-Verifiability</vt:lpstr>
      <vt:lpstr>The Voter’s Perspective</vt:lpstr>
      <vt:lpstr>A Verifiable Receipt</vt:lpstr>
      <vt:lpstr>The Voter’s Perspective</vt:lpstr>
      <vt:lpstr>Travis County, Texas</vt:lpstr>
      <vt:lpstr>Travis County, Texas</vt:lpstr>
      <vt:lpstr>Travis County Requirements</vt:lpstr>
      <vt:lpstr>STAR-Vote</vt:lpstr>
      <vt:lpstr>Voter Sign-in</vt:lpstr>
      <vt:lpstr>Receive Token</vt:lpstr>
      <vt:lpstr>Electronic Ballot-Marking Device</vt:lpstr>
      <vt:lpstr>Ballot Summary and Receipt</vt:lpstr>
      <vt:lpstr>Ballot Summary and Receipt</vt:lpstr>
      <vt:lpstr>Ballot Summary and Receipt</vt:lpstr>
      <vt:lpstr>Ballot Summary and Receipt</vt:lpstr>
      <vt:lpstr>Voter Tasks</vt:lpstr>
      <vt:lpstr>Ballot Summary and Receipt</vt:lpstr>
      <vt:lpstr>Ballot Summary and Receipt</vt:lpstr>
      <vt:lpstr>Ballot Summary and Receipt</vt:lpstr>
      <vt:lpstr>Voter Tasks</vt:lpstr>
      <vt:lpstr>Voter Tasks</vt:lpstr>
      <vt:lpstr>CAST Option</vt:lpstr>
      <vt:lpstr>CAST Option</vt:lpstr>
      <vt:lpstr>SPOIL Option</vt:lpstr>
      <vt:lpstr>SPOIL Option</vt:lpstr>
      <vt:lpstr>Ballot Processing</vt:lpstr>
      <vt:lpstr>Full Verification</vt:lpstr>
      <vt:lpstr>Real-World Deployments</vt:lpstr>
      <vt:lpstr>What’s Next?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Cryptography</dc:title>
  <dc:creator>Josh Benaloh</dc:creator>
  <cp:lastModifiedBy>Josh Benaloh</cp:lastModifiedBy>
  <cp:revision>167</cp:revision>
  <dcterms:created xsi:type="dcterms:W3CDTF">1999-01-07T23:01:52Z</dcterms:created>
  <dcterms:modified xsi:type="dcterms:W3CDTF">2016-11-16T00:08:55Z</dcterms:modified>
</cp:coreProperties>
</file>