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3"/>
  </p:notesMasterIdLst>
  <p:sldIdLst>
    <p:sldId id="677" r:id="rId2"/>
    <p:sldId id="951" r:id="rId3"/>
    <p:sldId id="952" r:id="rId4"/>
    <p:sldId id="954" r:id="rId5"/>
    <p:sldId id="953" r:id="rId6"/>
    <p:sldId id="955" r:id="rId7"/>
    <p:sldId id="956" r:id="rId8"/>
    <p:sldId id="957" r:id="rId9"/>
    <p:sldId id="986" r:id="rId10"/>
    <p:sldId id="958" r:id="rId11"/>
    <p:sldId id="959" r:id="rId12"/>
    <p:sldId id="960" r:id="rId13"/>
    <p:sldId id="987" r:id="rId14"/>
    <p:sldId id="989" r:id="rId15"/>
    <p:sldId id="988" r:id="rId16"/>
    <p:sldId id="985" r:id="rId17"/>
    <p:sldId id="990" r:id="rId18"/>
    <p:sldId id="991" r:id="rId19"/>
    <p:sldId id="992" r:id="rId20"/>
    <p:sldId id="908" r:id="rId21"/>
    <p:sldId id="930" r:id="rId22"/>
    <p:sldId id="922" r:id="rId23"/>
    <p:sldId id="962" r:id="rId24"/>
    <p:sldId id="961" r:id="rId25"/>
    <p:sldId id="963" r:id="rId26"/>
    <p:sldId id="964" r:id="rId27"/>
    <p:sldId id="965" r:id="rId28"/>
    <p:sldId id="966" r:id="rId29"/>
    <p:sldId id="967" r:id="rId30"/>
    <p:sldId id="968" r:id="rId31"/>
    <p:sldId id="980" r:id="rId32"/>
    <p:sldId id="981" r:id="rId33"/>
    <p:sldId id="938" r:id="rId34"/>
    <p:sldId id="943" r:id="rId35"/>
    <p:sldId id="971" r:id="rId36"/>
    <p:sldId id="972" r:id="rId37"/>
    <p:sldId id="944" r:id="rId38"/>
    <p:sldId id="973" r:id="rId39"/>
    <p:sldId id="945" r:id="rId40"/>
    <p:sldId id="946" r:id="rId41"/>
    <p:sldId id="974" r:id="rId42"/>
    <p:sldId id="948" r:id="rId43"/>
    <p:sldId id="978" r:id="rId44"/>
    <p:sldId id="979" r:id="rId45"/>
    <p:sldId id="977" r:id="rId46"/>
    <p:sldId id="976" r:id="rId47"/>
    <p:sldId id="982" r:id="rId48"/>
    <p:sldId id="983" r:id="rId49"/>
    <p:sldId id="984" r:id="rId50"/>
    <p:sldId id="949" r:id="rId51"/>
    <p:sldId id="950" r:id="rId52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LaMacchia" initials="B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3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DF72C-46E3-4F79-BB40-445F31E06253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732B8-84F4-4C6C-92B7-19A7F977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619A2-21B0-4F82-9098-9A67F05C8F21}" type="slidenum">
              <a:rPr lang="en-US"/>
              <a:pPr/>
              <a:t>1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https://en.wikipedia.org/wiki/Padding_oracle_attack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732B8-84F4-4C6C-92B7-19A7F97758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3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https://en.wikipedia.org/wiki/Padding_oracle_attack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732B8-84F4-4C6C-92B7-19A7F97758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2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\cite{http://euler.ecs.umass.edu/research/bbkn-IEEEP-2012.pdf}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732B8-84F4-4C6C-92B7-19A7F97758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0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\cite{http://cr.yp.to/antiforgery/cachetiming-20050414.pdf}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732B8-84F4-4C6C-92B7-19A7F97758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0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PPT: Probabilistic</a:t>
            </a:r>
            <a:r>
              <a:rPr lang="en-US" baseline="0" dirty="0"/>
              <a:t> Turing machine in polynomial time with error probability &lt; ½.</a:t>
            </a:r>
          </a:p>
          <a:p>
            <a:r>
              <a:rPr lang="en-US" baseline="0" dirty="0"/>
              <a:t>Probabilistic randomized algorithm that gives the correct answer &gt; ½ probability.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ABC39-E367-4690-92F1-FA6C97F1611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70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https://www.ietf.org/mail-archive/web/openpgp/current/msg00999.html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732B8-84F4-4C6C-92B7-19A7F97758F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9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25, 2016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Practical Aspects of Modern Cryptography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3642-962A-4049-AAC7-DBACCC61F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445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Practical Aspects of Modern Cryptography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rgbClr val="92D050"/>
                </a:solidFill>
              </a:rPr>
              <a:t>Practical Aspects of        Modern Cryptography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8750"/>
            <a:ext cx="5334000" cy="1752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66"/>
                </a:solidFill>
              </a:rPr>
              <a:t>Josh Benaloh</a:t>
            </a:r>
          </a:p>
          <a:p>
            <a:r>
              <a:rPr lang="en-US" sz="3600" dirty="0">
                <a:solidFill>
                  <a:srgbClr val="FFFF66"/>
                </a:solidFill>
              </a:rPr>
              <a:t>Tolga Acar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3352800"/>
            <a:ext cx="1857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Fall 2016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315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33400" y="60960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October 25, 2016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20F4D-2ABB-474D-85CF-5EDC5F3CAC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609600"/>
          </a:xfrm>
        </p:spPr>
        <p:txBody>
          <a:bodyPr/>
          <a:lstStyle/>
          <a:p>
            <a:r>
              <a:rPr lang="en-US" sz="3600" dirty="0"/>
              <a:t>Random Mappings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46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752600"/>
                <a:ext cx="8686800" cy="45720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dirty="0">
                    <a:sym typeface="StarMath"/>
                  </a:rPr>
                  <a:t> </a:t>
                </a:r>
                <a:r>
                  <a:rPr lang="en-US" sz="2000" dirty="0"/>
                  <a:t>all functions from a finite domain to a finite co-domain</a:t>
                </a:r>
                <a:endParaRPr lang="en-US" sz="2000" i="1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Every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equally likely to be chosen,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 smtClean="0">
                            <a:latin typeface="Cambria Math" panose="02040503050406030204" pitchFamily="18" charset="0"/>
                            <a:sym typeface="StarMath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sym typeface="StarMath"/>
                          </a:rPr>
                          <m:t>𝐹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  <a:sym typeface="StarMath"/>
                          </a:rPr>
                          <m:t>𝑛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  <a:sym typeface="StarMath"/>
                      </a:rPr>
                      <m:t>=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  <a:sym typeface="StarMath"/>
                      </a:rPr>
                      <m:t>𝑛</m:t>
                    </m:r>
                    <m:r>
                      <a:rPr lang="en-US" sz="2000" i="1" baseline="30000" dirty="0" err="1" smtClean="0">
                        <a:latin typeface="Cambria Math" panose="02040503050406030204" pitchFamily="18" charset="0"/>
                        <a:sym typeface="StarMath"/>
                      </a:rPr>
                      <m:t>𝑛</m:t>
                    </m:r>
                  </m:oMath>
                </a14:m>
                <a:endParaRPr lang="en-US" sz="2000" baseline="30000" dirty="0">
                  <a:sym typeface="StarMath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dirty="0">
                    <a:sym typeface="StarMath"/>
                  </a:rPr>
                  <a:t>The probability of choosing a particular mapping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  <a:sym typeface="Star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tar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sym typeface="Star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sym typeface="Star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sym typeface="Star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sz="2000" baseline="30000" dirty="0">
                  <a:sym typeface="StarMath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000" dirty="0">
                    <a:latin typeface="cmmi10"/>
                    <a:sym typeface="StarMath"/>
                  </a:rPr>
                  <a:t>Example.  f </a:t>
                </a:r>
                <a:r>
                  <a:rPr lang="en-US" sz="2000" dirty="0">
                    <a:latin typeface="cmr10"/>
                    <a:sym typeface="StarMath"/>
                  </a:rPr>
                  <a:t>: </a:t>
                </a:r>
                <a:r>
                  <a:rPr lang="en-US" sz="2000" dirty="0">
                    <a:latin typeface="cmsy10"/>
                    <a:sym typeface="StarMath"/>
                  </a:rPr>
                  <a:t>{</a:t>
                </a:r>
                <a:r>
                  <a:rPr lang="en-US" sz="2000" dirty="0">
                    <a:latin typeface="cmr10"/>
                    <a:sym typeface="StarMath"/>
                  </a:rPr>
                  <a:t>1</a:t>
                </a:r>
                <a:r>
                  <a:rPr lang="en-US" sz="2000" dirty="0">
                    <a:latin typeface="cmmi10"/>
                    <a:sym typeface="StarMath"/>
                  </a:rPr>
                  <a:t>, </a:t>
                </a:r>
                <a:r>
                  <a:rPr lang="en-US" sz="2000" dirty="0">
                    <a:latin typeface="cmr10"/>
                    <a:sym typeface="StarMath"/>
                  </a:rPr>
                  <a:t>2</a:t>
                </a:r>
                <a:r>
                  <a:rPr lang="en-US" sz="2000" dirty="0">
                    <a:latin typeface="cmmi10"/>
                    <a:sym typeface="StarMath"/>
                  </a:rPr>
                  <a:t>, …, </a:t>
                </a:r>
                <a:r>
                  <a:rPr lang="en-US" sz="2000" dirty="0">
                    <a:latin typeface="cmr10"/>
                    <a:sym typeface="StarMath"/>
                  </a:rPr>
                  <a:t>13</a:t>
                </a:r>
                <a:r>
                  <a:rPr lang="en-US" sz="2000" dirty="0">
                    <a:latin typeface="cmsy10"/>
                    <a:sym typeface="StarMath"/>
                  </a:rPr>
                  <a:t>} </a:t>
                </a:r>
                <a:r>
                  <a:rPr lang="en-US" sz="2000" dirty="0">
                    <a:latin typeface="cmsy10"/>
                    <a:sym typeface="Wingdings" pitchFamily="2" charset="2"/>
                  </a:rPr>
                  <a:t></a:t>
                </a:r>
                <a:r>
                  <a:rPr lang="en-US" sz="2000" dirty="0">
                    <a:latin typeface="cmsy10"/>
                    <a:sym typeface="StarMath"/>
                  </a:rPr>
                  <a:t> {</a:t>
                </a:r>
                <a:r>
                  <a:rPr lang="en-US" sz="2000" dirty="0">
                    <a:latin typeface="cmr10"/>
                    <a:sym typeface="StarMath"/>
                  </a:rPr>
                  <a:t>1</a:t>
                </a:r>
                <a:r>
                  <a:rPr lang="en-US" sz="2000" dirty="0">
                    <a:latin typeface="cmmi10"/>
                    <a:sym typeface="StarMath"/>
                  </a:rPr>
                  <a:t>, </a:t>
                </a:r>
                <a:r>
                  <a:rPr lang="en-US" sz="2000" dirty="0">
                    <a:latin typeface="cmr10"/>
                    <a:sym typeface="StarMath"/>
                  </a:rPr>
                  <a:t>2</a:t>
                </a:r>
                <a:r>
                  <a:rPr lang="en-US" sz="2000" dirty="0">
                    <a:latin typeface="cmmi10"/>
                    <a:sym typeface="StarMath"/>
                  </a:rPr>
                  <a:t>, …, </a:t>
                </a:r>
                <a:r>
                  <a:rPr lang="en-US" sz="2000" dirty="0">
                    <a:latin typeface="cmr10"/>
                    <a:sym typeface="StarMath"/>
                  </a:rPr>
                  <a:t>13</a:t>
                </a:r>
                <a:r>
                  <a:rPr lang="en-US" sz="2000" dirty="0">
                    <a:latin typeface="cmsy10"/>
                    <a:sym typeface="StarMath"/>
                  </a:rPr>
                  <a:t>}</a:t>
                </a:r>
                <a:endParaRPr lang="en-US" sz="2000" dirty="0">
                  <a:latin typeface="cmmi10"/>
                  <a:sym typeface="StarMath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000" dirty="0">
                  <a:latin typeface="cmmi10"/>
                  <a:sym typeface="StarMath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000" dirty="0">
                  <a:latin typeface="cmmi10"/>
                  <a:sym typeface="StarMath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000" dirty="0">
                  <a:latin typeface="cmmi10"/>
                  <a:sym typeface="StarMath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000" dirty="0">
                  <a:latin typeface="cmmi10"/>
                  <a:sym typeface="StarMath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000" dirty="0">
                  <a:latin typeface="cmmi10"/>
                  <a:sym typeface="StarMath"/>
                </a:endParaRPr>
              </a:p>
            </p:txBody>
          </p:sp>
        </mc:Choice>
        <mc:Fallback>
          <p:sp>
            <p:nvSpPr>
              <p:cNvPr id="624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752600"/>
                <a:ext cx="8686800" cy="4572000"/>
              </a:xfrm>
              <a:blipFill>
                <a:blip r:embed="rId2"/>
                <a:stretch>
                  <a:fillRect l="-491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4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037" y="3886200"/>
            <a:ext cx="4678363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6460067" y="4248149"/>
            <a:ext cx="2209800" cy="4873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200" dirty="0">
                <a:latin typeface="Arial" pitchFamily="34" charset="0"/>
              </a:rPr>
              <a:t>Graphic by Maithili Narasimha</a:t>
            </a:r>
          </a:p>
          <a:p>
            <a:endParaRPr 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8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6450"/>
            <a:ext cx="7772400" cy="762000"/>
          </a:xfrm>
        </p:spPr>
        <p:txBody>
          <a:bodyPr/>
          <a:lstStyle/>
          <a:p>
            <a:r>
              <a:rPr lang="en-US" sz="3600" dirty="0"/>
              <a:t>Time memory trade off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81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" y="1851025"/>
                <a:ext cx="8305800" cy="41148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Table</a:t>
                </a:r>
              </a:p>
              <a:p>
                <a:pPr lvl="1"/>
                <a:r>
                  <a:rPr lang="en-US" sz="2200" dirty="0"/>
                  <a:t>Pre-compute a table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 baseline="-25000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200" dirty="0"/>
                  <a:t> for a fixed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Given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look up the key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200" dirty="0"/>
                  <a:t> time</a:t>
                </a:r>
              </a:p>
              <a:p>
                <a:r>
                  <a:rPr lang="en-US" sz="2400" dirty="0"/>
                  <a:t>Time</a:t>
                </a:r>
              </a:p>
              <a:p>
                <a:pPr lvl="1"/>
                <a:r>
                  <a:rPr lang="en-US" sz="2200" dirty="0"/>
                  <a:t>Try random keys takes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, usually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the number of possible keys</a:t>
                </a:r>
              </a:p>
              <a:p>
                <a:r>
                  <a:rPr lang="en-US" sz="2400" dirty="0"/>
                  <a:t>Balanced “memory” and “time” resources?</a:t>
                </a:r>
              </a:p>
              <a:p>
                <a:pPr lvl="1"/>
                <a:r>
                  <a:rPr lang="en-US" sz="2200" dirty="0"/>
                  <a:t>Not a 50-50 proposition</a:t>
                </a:r>
              </a:p>
              <a:p>
                <a:pPr lvl="1"/>
                <a:r>
                  <a:rPr lang="en-US" sz="2200" dirty="0"/>
                  <a:t>Hellman showed we could cut the search time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by pre-computing and storing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values</a:t>
                </a:r>
              </a:p>
            </p:txBody>
          </p:sp>
        </mc:Choice>
        <mc:Fallback>
          <p:sp>
            <p:nvSpPr>
              <p:cNvPr id="218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" y="1851025"/>
                <a:ext cx="8305800" cy="4114800"/>
              </a:xfrm>
              <a:blipFill>
                <a:blip r:embed="rId2"/>
                <a:stretch>
                  <a:fillRect l="-808" t="-1185" r="-514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9CCC65F8-63F1-45A4-8D0F-54FA2D77622C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" y="64770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October 25, 2016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61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24333" y="6294437"/>
            <a:ext cx="381000" cy="365125"/>
          </a:xfrm>
        </p:spPr>
        <p:txBody>
          <a:bodyPr/>
          <a:lstStyle/>
          <a:p>
            <a:fld id="{3FD249A5-A20D-4E9C-B310-14D7DAF26C9B}" type="slidenum">
              <a:rPr lang="en-US" altLang="ko-KR"/>
              <a:pPr/>
              <a:t>12</a:t>
            </a:fld>
            <a:endParaRPr lang="en-US" altLang="ko-KR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914400"/>
            <a:ext cx="7772400" cy="762000"/>
          </a:xfrm>
        </p:spPr>
        <p:txBody>
          <a:bodyPr/>
          <a:lstStyle/>
          <a:p>
            <a:r>
              <a:rPr lang="en-US" altLang="ko-KR" sz="3600" dirty="0"/>
              <a:t>Sophisticated attacks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458200" cy="3962400"/>
          </a:xfrm>
        </p:spPr>
        <p:txBody>
          <a:bodyPr/>
          <a:lstStyle/>
          <a:p>
            <a:r>
              <a:rPr lang="en-US" altLang="ko-KR" sz="2400" dirty="0"/>
              <a:t>Exhaustive search</a:t>
            </a:r>
          </a:p>
          <a:p>
            <a:r>
              <a:rPr lang="en-US" altLang="ko-KR" sz="2400" dirty="0"/>
              <a:t>Differential cryptanalysis</a:t>
            </a:r>
          </a:p>
          <a:p>
            <a:pPr lvl="1"/>
            <a:r>
              <a:rPr lang="en-US" altLang="ko-KR" sz="2400" dirty="0"/>
              <a:t>Differentials</a:t>
            </a:r>
          </a:p>
          <a:p>
            <a:r>
              <a:rPr lang="en-US" altLang="ko-KR" sz="2400" dirty="0"/>
              <a:t>Linear Cryptanalysis</a:t>
            </a:r>
          </a:p>
          <a:p>
            <a:pPr lvl="1"/>
            <a:r>
              <a:rPr lang="en-US" altLang="ko-KR" sz="2400" dirty="0"/>
              <a:t>Linear approximations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October 25, 2016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87133" y="6370637"/>
            <a:ext cx="3352800" cy="365125"/>
          </a:xfrm>
        </p:spPr>
        <p:txBody>
          <a:bodyPr/>
          <a:lstStyle/>
          <a:p>
            <a:r>
              <a:rPr lang="en-US" dirty="0"/>
              <a:t>Practical Aspects of Modern Cryptography</a:t>
            </a:r>
          </a:p>
        </p:txBody>
      </p:sp>
    </p:spTree>
    <p:extLst>
      <p:ext uri="{BB962C8B-B14F-4D97-AF65-F5344CB8AC3E}">
        <p14:creationId xmlns:p14="http://schemas.microsoft.com/office/powerpoint/2010/main" val="3260184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In The Middle: 2DES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Double DES: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Get in the middle: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the key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41910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1400" y="3962400"/>
            <a:ext cx="1295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c’=E(K</a:t>
            </a:r>
            <a:r>
              <a:rPr lang="en-US" baseline="-25000" dirty="0"/>
              <a:t>2</a:t>
            </a:r>
            <a:r>
              <a:rPr lang="en-US" dirty="0"/>
              <a:t>,m)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9400" y="3962400"/>
            <a:ext cx="1295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c=E(K</a:t>
            </a:r>
            <a:r>
              <a:rPr lang="en-US" baseline="-25000" dirty="0"/>
              <a:t>1</a:t>
            </a:r>
            <a:r>
              <a:rPr lang="en-US" dirty="0"/>
              <a:t>,c’)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41910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2" name="Straight Arrow Connector 11"/>
          <p:cNvCxnSpPr>
            <a:stCxn id="7" idx="3"/>
            <a:endCxn id="8" idx="1"/>
          </p:cNvCxnSpPr>
          <p:nvPr/>
        </p:nvCxnSpPr>
        <p:spPr>
          <a:xfrm>
            <a:off x="1828800" y="4457700"/>
            <a:ext cx="482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5384800" y="4457700"/>
            <a:ext cx="482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10000" y="4457700"/>
            <a:ext cx="0" cy="12541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  <a:endCxn id="9" idx="1"/>
          </p:cNvCxnSpPr>
          <p:nvPr/>
        </p:nvCxnSpPr>
        <p:spPr>
          <a:xfrm>
            <a:off x="3606800" y="4457700"/>
            <a:ext cx="482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09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In The Middle: 2DES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Attack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Build table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</m:sSup>
                  </m:oMath>
                </a14:m>
                <a:r>
                  <a:rPr lang="en-US" dirty="0"/>
                  <a:t> entries</a:t>
                </a:r>
              </a:p>
              <a:p>
                <a:pPr lvl="1"/>
                <a:r>
                  <a:rPr lang="en-US" dirty="0"/>
                  <a:t>Sort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which maps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</m:sSup>
                  </m:oMath>
                </a14:m>
                <a:r>
                  <a:rPr lang="en-US" dirty="0"/>
                  <a:t>, test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Found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26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In The Middle: 2DES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Double DES: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Space: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112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Similar attack for 3DES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118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Space: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03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Faulty PRNG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DSA-1571-1 </a:t>
            </a:r>
            <a:r>
              <a:rPr lang="en-US" dirty="0" err="1"/>
              <a:t>openssl</a:t>
            </a:r>
            <a:r>
              <a:rPr lang="en-US" dirty="0"/>
              <a:t> -- predictable random number generator, May 2008</a:t>
            </a:r>
          </a:p>
          <a:p>
            <a:pPr marL="667512" lvl="2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MD_Update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m,buf,j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667512" lvl="2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[ .. ]</a:t>
            </a:r>
          </a:p>
          <a:p>
            <a:pPr marL="667512" lvl="2" indent="0">
              <a:buNone/>
            </a:pP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MD_Update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m,buf,j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 /* purify complains */</a:t>
            </a:r>
          </a:p>
          <a:p>
            <a:r>
              <a:rPr lang="en-US" dirty="0"/>
              <a:t>Purify complained </a:t>
            </a:r>
            <a:r>
              <a:rPr lang="en-US" i="1" dirty="0"/>
              <a:t>uninitialized data</a:t>
            </a:r>
            <a:r>
              <a:rPr lang="en-US" dirty="0"/>
              <a:t>, lines removed</a:t>
            </a:r>
          </a:p>
          <a:p>
            <a:r>
              <a:rPr lang="en-US" dirty="0"/>
              <a:t>Random seed was no longer mixed in: only process ID</a:t>
            </a:r>
          </a:p>
          <a:p>
            <a:r>
              <a:rPr lang="en-US" dirty="0"/>
              <a:t>Max </a:t>
            </a:r>
            <a:r>
              <a:rPr lang="en-US" dirty="0" err="1"/>
              <a:t>pid</a:t>
            </a:r>
            <a:r>
              <a:rPr lang="en-US" dirty="0"/>
              <a:t> is 32,768</a:t>
            </a:r>
          </a:p>
          <a:p>
            <a:r>
              <a:rPr lang="en-US" dirty="0"/>
              <a:t>Bug was introduced in 2006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7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Padding Oracles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Many padding oracle attacks</a:t>
                </a:r>
              </a:p>
              <a:p>
                <a:r>
                  <a:rPr lang="en-US" dirty="0"/>
                  <a:t>Example: CBC mode of operation with block ciphers</a:t>
                </a:r>
              </a:p>
              <a:p>
                <a:r>
                  <a:rPr lang="en-US" dirty="0"/>
                  <a:t>PKCS#7 Padding of the last block</a:t>
                </a:r>
              </a:p>
              <a:p>
                <a:pPr lvl="1"/>
                <a:r>
                  <a:rPr lang="en-US" dirty="0"/>
                  <a:t>Value of added byte is the number of bytes</a:t>
                </a:r>
              </a:p>
              <a:p>
                <a:pPr lvl="1"/>
                <a:r>
                  <a:rPr lang="en-US" dirty="0"/>
                  <a:t>01</a:t>
                </a:r>
              </a:p>
              <a:p>
                <a:pPr lvl="1"/>
                <a:r>
                  <a:rPr lang="en-US" dirty="0"/>
                  <a:t>02 02</a:t>
                </a:r>
              </a:p>
              <a:p>
                <a:pPr lvl="1"/>
                <a:r>
                  <a:rPr lang="en-US" dirty="0"/>
                  <a:t>03 03 03 </a:t>
                </a:r>
              </a:p>
              <a:p>
                <a:pPr lvl="1"/>
                <a:r>
                  <a:rPr lang="en-US" dirty="0"/>
                  <a:t>04 04 04 04 </a:t>
                </a:r>
              </a:p>
              <a:p>
                <a:pPr lvl="1"/>
                <a:r>
                  <a:rPr lang="en-US" dirty="0"/>
                  <a:t>05 05 05 05 05 </a:t>
                </a:r>
              </a:p>
              <a:p>
                <a:r>
                  <a:rPr lang="en-US" dirty="0"/>
                  <a:t>Decryption: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Change last byte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changes last byte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35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Padding Oracles: CBC w/ PKCS#7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Decryption: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Changes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bytes change corresponding byte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𝐼𝑉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 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 padded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attack here</a:t>
                </a:r>
                <a:endParaRPr lang="en-US" dirty="0"/>
              </a:p>
              <a:p>
                <a:r>
                  <a:rPr lang="en-US" dirty="0"/>
                  <a:t>Decryption checks the last byte after decrypting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20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Padding Oracles: CBC w/ PKCS#7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𝐼𝑉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 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 padded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attack here</a:t>
                </a:r>
                <a:endParaRPr lang="en-US" dirty="0"/>
              </a:p>
              <a:p>
                <a:r>
                  <a:rPr lang="en-US" dirty="0"/>
                  <a:t>Attack for the last byte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last byte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⊕01</m:t>
                    </m:r>
                  </m:oMath>
                </a14:m>
                <a:r>
                  <a:rPr lang="en-US" dirty="0"/>
                  <a:t>, last byte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correct, byte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becomes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 no error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Repeat 255 times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Similarly for other bytes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9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28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October 25, 2016</a:t>
            </a:r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0E7BB-961A-4DBF-A1B0-F8B31ECBB3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81542"/>
            <a:ext cx="8534400" cy="914400"/>
          </a:xfrm>
        </p:spPr>
        <p:txBody>
          <a:bodyPr/>
          <a:lstStyle/>
          <a:p>
            <a:r>
              <a:rPr lang="en-US" sz="3600" dirty="0"/>
              <a:t>The wiretap channel</a:t>
            </a:r>
          </a:p>
        </p:txBody>
      </p:sp>
      <p:sp>
        <p:nvSpPr>
          <p:cNvPr id="18437" name="Oval 3"/>
          <p:cNvSpPr>
            <a:spLocks noChangeArrowheads="1"/>
          </p:cNvSpPr>
          <p:nvPr/>
        </p:nvSpPr>
        <p:spPr bwMode="auto">
          <a:xfrm>
            <a:off x="228600" y="2209800"/>
            <a:ext cx="1752600" cy="762000"/>
          </a:xfrm>
          <a:prstGeom prst="ellipse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2438400" y="2225675"/>
            <a:ext cx="1143000" cy="60960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5410200" y="2225675"/>
            <a:ext cx="1143000" cy="60960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2438400" y="3521075"/>
            <a:ext cx="1073150" cy="36671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  <a:cs typeface="Arial" charset="0"/>
              </a:rPr>
              <a:t>Key (K</a:t>
            </a:r>
            <a:r>
              <a:rPr lang="en-US" sz="1800" baseline="-25000" dirty="0">
                <a:latin typeface="Arial" charset="0"/>
                <a:cs typeface="Arial" charset="0"/>
              </a:rPr>
              <a:t>1</a:t>
            </a:r>
            <a:r>
              <a:rPr lang="en-US" sz="1800" dirty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5580063" y="3470275"/>
            <a:ext cx="1073150" cy="36671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  <a:cs typeface="Arial" charset="0"/>
              </a:rPr>
              <a:t>Key (K</a:t>
            </a:r>
            <a:r>
              <a:rPr lang="en-US" sz="1800" baseline="-25000" dirty="0">
                <a:latin typeface="Arial" charset="0"/>
                <a:cs typeface="Arial" charset="0"/>
              </a:rPr>
              <a:t>2</a:t>
            </a:r>
            <a:r>
              <a:rPr lang="en-US" sz="1800" dirty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8443" name="Rectangle 9"/>
          <p:cNvSpPr>
            <a:spLocks noChangeArrowheads="1"/>
          </p:cNvSpPr>
          <p:nvPr/>
        </p:nvSpPr>
        <p:spPr bwMode="auto">
          <a:xfrm>
            <a:off x="3505200" y="3962400"/>
            <a:ext cx="1981200" cy="45720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444" name="Text Box 10"/>
          <p:cNvSpPr txBox="1">
            <a:spLocks noChangeArrowheads="1"/>
          </p:cNvSpPr>
          <p:nvPr/>
        </p:nvSpPr>
        <p:spPr bwMode="auto">
          <a:xfrm>
            <a:off x="3657600" y="4038600"/>
            <a:ext cx="1466235" cy="3693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Eavesdropper</a:t>
            </a:r>
            <a:endParaRPr lang="en-US" sz="1400" dirty="0">
              <a:latin typeface="Calibri" pitchFamily="34" charset="0"/>
              <a:cs typeface="Arial" charset="0"/>
            </a:endParaRPr>
          </a:p>
        </p:txBody>
      </p:sp>
      <p:sp>
        <p:nvSpPr>
          <p:cNvPr id="18447" name="Line 13"/>
          <p:cNvSpPr>
            <a:spLocks noChangeShapeType="1"/>
          </p:cNvSpPr>
          <p:nvPr/>
        </p:nvSpPr>
        <p:spPr bwMode="auto">
          <a:xfrm>
            <a:off x="1981200" y="2606675"/>
            <a:ext cx="457200" cy="0"/>
          </a:xfrm>
          <a:prstGeom prst="line">
            <a:avLst/>
          </a:prstGeom>
          <a:noFill/>
          <a:ln w="12700" cap="sq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8" name="Line 14"/>
          <p:cNvSpPr>
            <a:spLocks noChangeShapeType="1"/>
          </p:cNvSpPr>
          <p:nvPr/>
        </p:nvSpPr>
        <p:spPr bwMode="auto">
          <a:xfrm>
            <a:off x="6553200" y="2590800"/>
            <a:ext cx="457200" cy="0"/>
          </a:xfrm>
          <a:prstGeom prst="line">
            <a:avLst/>
          </a:prstGeom>
          <a:noFill/>
          <a:ln w="12700" cap="sq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2" name="Line 18"/>
          <p:cNvSpPr>
            <a:spLocks noChangeShapeType="1"/>
          </p:cNvSpPr>
          <p:nvPr/>
        </p:nvSpPr>
        <p:spPr bwMode="auto">
          <a:xfrm flipV="1">
            <a:off x="6096000" y="2835275"/>
            <a:ext cx="0" cy="6699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3" name="Text Box 19"/>
          <p:cNvSpPr txBox="1">
            <a:spLocks noChangeArrowheads="1"/>
          </p:cNvSpPr>
          <p:nvPr/>
        </p:nvSpPr>
        <p:spPr bwMode="auto">
          <a:xfrm>
            <a:off x="539750" y="2286000"/>
            <a:ext cx="1060450" cy="6413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sz="1800" dirty="0">
                <a:solidFill>
                  <a:schemeClr val="accent6"/>
                </a:solidFill>
                <a:latin typeface="Arial" charset="0"/>
                <a:cs typeface="Arial" charset="0"/>
              </a:rPr>
              <a:t> (P)</a:t>
            </a:r>
          </a:p>
        </p:txBody>
      </p:sp>
      <p:sp>
        <p:nvSpPr>
          <p:cNvPr id="18454" name="Line 20"/>
          <p:cNvSpPr>
            <a:spLocks noChangeShapeType="1"/>
          </p:cNvSpPr>
          <p:nvPr/>
        </p:nvSpPr>
        <p:spPr bwMode="auto">
          <a:xfrm>
            <a:off x="3581400" y="2606675"/>
            <a:ext cx="1828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5" name="Text Box 21"/>
          <p:cNvSpPr txBox="1">
            <a:spLocks noChangeArrowheads="1"/>
          </p:cNvSpPr>
          <p:nvPr/>
        </p:nvSpPr>
        <p:spPr bwMode="auto">
          <a:xfrm>
            <a:off x="3810000" y="2057400"/>
            <a:ext cx="1457450" cy="52322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charset="0"/>
                <a:cs typeface="Arial" charset="0"/>
              </a:rPr>
              <a:t>Noisy insecure</a:t>
            </a:r>
          </a:p>
          <a:p>
            <a:r>
              <a:rPr lang="en-US" sz="1400" b="1" dirty="0">
                <a:latin typeface="Arial" charset="0"/>
                <a:cs typeface="Arial" charset="0"/>
              </a:rPr>
              <a:t>channel</a:t>
            </a:r>
          </a:p>
        </p:txBody>
      </p:sp>
      <p:sp>
        <p:nvSpPr>
          <p:cNvPr id="18456" name="Line 22"/>
          <p:cNvSpPr>
            <a:spLocks noChangeShapeType="1"/>
          </p:cNvSpPr>
          <p:nvPr/>
        </p:nvSpPr>
        <p:spPr bwMode="auto">
          <a:xfrm flipV="1">
            <a:off x="4419600" y="2606675"/>
            <a:ext cx="0" cy="13557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7" name="Text Box 23"/>
          <p:cNvSpPr txBox="1">
            <a:spLocks noChangeArrowheads="1"/>
          </p:cNvSpPr>
          <p:nvPr/>
        </p:nvSpPr>
        <p:spPr bwMode="auto">
          <a:xfrm>
            <a:off x="2514600" y="2376488"/>
            <a:ext cx="958850" cy="36671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  <a:cs typeface="Arial" charset="0"/>
              </a:rPr>
              <a:t>Encrypt</a:t>
            </a:r>
          </a:p>
        </p:txBody>
      </p:sp>
      <p:sp>
        <p:nvSpPr>
          <p:cNvPr id="18458" name="Text Box 24"/>
          <p:cNvSpPr txBox="1">
            <a:spLocks noChangeArrowheads="1"/>
          </p:cNvSpPr>
          <p:nvPr/>
        </p:nvSpPr>
        <p:spPr bwMode="auto">
          <a:xfrm>
            <a:off x="5470525" y="2362200"/>
            <a:ext cx="971550" cy="36671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  <a:cs typeface="Arial" charset="0"/>
              </a:rPr>
              <a:t>Decrypt</a:t>
            </a:r>
          </a:p>
        </p:txBody>
      </p:sp>
      <p:sp>
        <p:nvSpPr>
          <p:cNvPr id="18459" name="Text Box 25"/>
          <p:cNvSpPr txBox="1">
            <a:spLocks noChangeArrowheads="1"/>
          </p:cNvSpPr>
          <p:nvPr/>
        </p:nvSpPr>
        <p:spPr bwMode="auto">
          <a:xfrm>
            <a:off x="727573" y="1719302"/>
            <a:ext cx="684803" cy="3693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18460" name="Text Box 26"/>
          <p:cNvSpPr txBox="1">
            <a:spLocks noChangeArrowheads="1"/>
          </p:cNvSpPr>
          <p:nvPr/>
        </p:nvSpPr>
        <p:spPr bwMode="auto">
          <a:xfrm>
            <a:off x="7558794" y="1696535"/>
            <a:ext cx="595035" cy="36933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  <a:cs typeface="Arial" charset="0"/>
              </a:rPr>
              <a:t>Bob</a:t>
            </a:r>
          </a:p>
        </p:txBody>
      </p:sp>
      <p:sp>
        <p:nvSpPr>
          <p:cNvPr id="18461" name="Text Box 27"/>
          <p:cNvSpPr txBox="1">
            <a:spLocks noChangeArrowheads="1"/>
          </p:cNvSpPr>
          <p:nvPr/>
        </p:nvSpPr>
        <p:spPr bwMode="auto">
          <a:xfrm>
            <a:off x="7321550" y="2286000"/>
            <a:ext cx="1069524" cy="6463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sz="1800" dirty="0">
                <a:solidFill>
                  <a:schemeClr val="accent6"/>
                </a:solidFill>
                <a:latin typeface="Arial" charset="0"/>
                <a:cs typeface="Arial" charset="0"/>
              </a:rPr>
              <a:t>(P</a:t>
            </a:r>
            <a:r>
              <a:rPr lang="en-US" sz="1400" dirty="0">
                <a:solidFill>
                  <a:schemeClr val="accent6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8466" name="Text Box 32"/>
          <p:cNvSpPr txBox="1">
            <a:spLocks noChangeArrowheads="1"/>
          </p:cNvSpPr>
          <p:nvPr/>
        </p:nvSpPr>
        <p:spPr bwMode="auto">
          <a:xfrm>
            <a:off x="304800" y="4114800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dirty="0">
                <a:latin typeface="Arial" charset="0"/>
                <a:cs typeface="Arial" charset="0"/>
              </a:rPr>
              <a:t>Message sent is:</a:t>
            </a:r>
          </a:p>
          <a:p>
            <a:pPr lvl="1" algn="l" eaLnBrk="1" hangingPunct="1"/>
            <a:r>
              <a:rPr lang="en-US" sz="1800" dirty="0">
                <a:latin typeface="Arial" charset="0"/>
                <a:cs typeface="Arial" charset="0"/>
              </a:rPr>
              <a:t>C= E</a:t>
            </a:r>
            <a:r>
              <a:rPr lang="en-US" sz="1800" baseline="-25000" dirty="0">
                <a:latin typeface="Arial" charset="0"/>
                <a:cs typeface="Arial" charset="0"/>
              </a:rPr>
              <a:t>K1</a:t>
            </a:r>
            <a:r>
              <a:rPr lang="en-US" sz="1800" dirty="0">
                <a:latin typeface="Arial" charset="0"/>
                <a:cs typeface="Arial" charset="0"/>
              </a:rPr>
              <a:t>(P)</a:t>
            </a:r>
          </a:p>
          <a:p>
            <a:pPr algn="l" eaLnBrk="1" hangingPunct="1"/>
            <a:r>
              <a:rPr lang="en-US" sz="1800" dirty="0">
                <a:latin typeface="Arial" charset="0"/>
                <a:cs typeface="Arial" charset="0"/>
              </a:rPr>
              <a:t>Decrypted as:</a:t>
            </a:r>
          </a:p>
          <a:p>
            <a:pPr lvl="1" algn="l" eaLnBrk="1" hangingPunct="1"/>
            <a:r>
              <a:rPr lang="en-US" sz="1800" dirty="0">
                <a:latin typeface="Arial" charset="0"/>
                <a:cs typeface="Arial" charset="0"/>
              </a:rPr>
              <a:t>P=D</a:t>
            </a:r>
            <a:r>
              <a:rPr lang="en-US" sz="1800" baseline="-25000" dirty="0">
                <a:latin typeface="Arial" charset="0"/>
                <a:cs typeface="Arial" charset="0"/>
              </a:rPr>
              <a:t>K2</a:t>
            </a:r>
            <a:r>
              <a:rPr lang="en-US" sz="1800" dirty="0">
                <a:latin typeface="Arial" charset="0"/>
                <a:cs typeface="Arial" charset="0"/>
              </a:rPr>
              <a:t>(C)</a:t>
            </a:r>
          </a:p>
        </p:txBody>
      </p:sp>
      <p:sp>
        <p:nvSpPr>
          <p:cNvPr id="18467" name="Text Box 33"/>
          <p:cNvSpPr txBox="1">
            <a:spLocks noChangeArrowheads="1"/>
          </p:cNvSpPr>
          <p:nvPr/>
        </p:nvSpPr>
        <p:spPr bwMode="auto">
          <a:xfrm>
            <a:off x="6019800" y="4114800"/>
            <a:ext cx="269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latin typeface="Arial" charset="0"/>
                <a:cs typeface="Arial" charset="0"/>
              </a:rPr>
              <a:t>Symmetric Key: K</a:t>
            </a:r>
            <a:r>
              <a:rPr lang="en-US" sz="1800" baseline="-25000" dirty="0">
                <a:latin typeface="Arial" charset="0"/>
                <a:cs typeface="Arial" charset="0"/>
              </a:rPr>
              <a:t>1</a:t>
            </a:r>
            <a:r>
              <a:rPr lang="en-US" sz="1800" dirty="0">
                <a:latin typeface="Arial" charset="0"/>
                <a:cs typeface="Arial" charset="0"/>
              </a:rPr>
              <a:t>=K</a:t>
            </a:r>
            <a:r>
              <a:rPr lang="en-US" sz="1800" baseline="-25000" dirty="0">
                <a:latin typeface="Arial" charset="0"/>
                <a:cs typeface="Arial" charset="0"/>
              </a:rPr>
              <a:t>2</a:t>
            </a:r>
          </a:p>
          <a:p>
            <a:pPr algn="l" eaLnBrk="1" hangingPunct="1"/>
            <a:r>
              <a:rPr lang="en-US" sz="1800" dirty="0">
                <a:latin typeface="Arial" charset="0"/>
                <a:cs typeface="Arial" charset="0"/>
              </a:rPr>
              <a:t>Public Key: K</a:t>
            </a:r>
            <a:r>
              <a:rPr lang="en-US" sz="1800" baseline="-25000" dirty="0">
                <a:latin typeface="Arial" charset="0"/>
                <a:cs typeface="Arial" charset="0"/>
              </a:rPr>
              <a:t>1</a:t>
            </a:r>
            <a:r>
              <a:rPr lang="en-US" sz="1800" dirty="0">
                <a:latin typeface="Math1Mono"/>
                <a:cs typeface="Arial" charset="0"/>
              </a:rPr>
              <a:t>¹</a:t>
            </a:r>
            <a:r>
              <a:rPr lang="en-US" sz="1800" dirty="0">
                <a:latin typeface="Arial" charset="0"/>
                <a:cs typeface="Arial" charset="0"/>
              </a:rPr>
              <a:t>K</a:t>
            </a:r>
            <a:r>
              <a:rPr lang="en-US" sz="1800" baseline="-25000" dirty="0">
                <a:latin typeface="Arial" charset="0"/>
                <a:cs typeface="Arial" charset="0"/>
              </a:rPr>
              <a:t>2</a:t>
            </a:r>
          </a:p>
          <a:p>
            <a:pPr lvl="1" algn="l" eaLnBrk="1" hangingPunct="1"/>
            <a:r>
              <a:rPr lang="en-US" sz="1800" dirty="0">
                <a:latin typeface="Arial" charset="0"/>
                <a:cs typeface="Arial" charset="0"/>
              </a:rPr>
              <a:t>K</a:t>
            </a:r>
            <a:r>
              <a:rPr lang="en-US" sz="1800" baseline="-25000" dirty="0">
                <a:latin typeface="Arial" charset="0"/>
                <a:cs typeface="Arial" charset="0"/>
              </a:rPr>
              <a:t>1</a:t>
            </a:r>
            <a:r>
              <a:rPr lang="en-US" sz="1800" dirty="0">
                <a:latin typeface="Arial" charset="0"/>
                <a:cs typeface="Arial" charset="0"/>
              </a:rPr>
              <a:t> is publicly known</a:t>
            </a:r>
          </a:p>
          <a:p>
            <a:pPr lvl="1" algn="l" eaLnBrk="1" hangingPunct="1"/>
            <a:r>
              <a:rPr lang="en-US" sz="1800" dirty="0">
                <a:latin typeface="Arial" charset="0"/>
                <a:cs typeface="Arial" charset="0"/>
              </a:rPr>
              <a:t>K</a:t>
            </a:r>
            <a:r>
              <a:rPr lang="en-US" sz="1800" baseline="-25000" dirty="0">
                <a:latin typeface="Arial" charset="0"/>
                <a:cs typeface="Arial" charset="0"/>
              </a:rPr>
              <a:t>2</a:t>
            </a:r>
            <a:r>
              <a:rPr lang="en-US" sz="1800" dirty="0">
                <a:latin typeface="Arial" charset="0"/>
                <a:cs typeface="Arial" charset="0"/>
              </a:rPr>
              <a:t> is Bob’s secret</a:t>
            </a: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V="1">
            <a:off x="2971800" y="2835275"/>
            <a:ext cx="0" cy="6699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" name="Oval 3"/>
          <p:cNvSpPr>
            <a:spLocks noChangeArrowheads="1"/>
          </p:cNvSpPr>
          <p:nvPr/>
        </p:nvSpPr>
        <p:spPr bwMode="auto">
          <a:xfrm>
            <a:off x="7010400" y="2209800"/>
            <a:ext cx="1752600" cy="762000"/>
          </a:xfrm>
          <a:prstGeom prst="ellipse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30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Side-Channel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Breaking a cryptosystem is a frontal attack, but there may be easier access though a side or back door – especially on embedded cryptographic devices such as </a:t>
            </a:r>
            <a:r>
              <a:rPr lang="en-US" sz="3600" dirty="0" err="1"/>
              <a:t>SmartCards</a:t>
            </a:r>
            <a:r>
              <a:rPr lang="en-US" sz="3600" dirty="0"/>
              <a:t> and RFIDs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20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Side-Channel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Some attack vectors …</a:t>
            </a:r>
          </a:p>
          <a:p>
            <a:r>
              <a:rPr lang="en-US" sz="2400" dirty="0"/>
              <a:t>Fault Attacks</a:t>
            </a:r>
          </a:p>
          <a:p>
            <a:r>
              <a:rPr lang="en-US" sz="2400" dirty="0"/>
              <a:t>Timing Attacks</a:t>
            </a:r>
          </a:p>
          <a:p>
            <a:r>
              <a:rPr lang="en-US" sz="2400" dirty="0"/>
              <a:t>Cache Attacks</a:t>
            </a:r>
          </a:p>
          <a:p>
            <a:r>
              <a:rPr lang="en-US" sz="2400" dirty="0"/>
              <a:t>Power Analysis</a:t>
            </a:r>
          </a:p>
          <a:p>
            <a:r>
              <a:rPr lang="en-US" sz="2400" dirty="0"/>
              <a:t>Electromagnetic Emissions</a:t>
            </a:r>
          </a:p>
          <a:p>
            <a:r>
              <a:rPr lang="en-US" sz="2400" dirty="0"/>
              <a:t>Acoustic Emissions</a:t>
            </a:r>
          </a:p>
          <a:p>
            <a:r>
              <a:rPr lang="en-US" sz="2400" dirty="0"/>
              <a:t>Information Disclosure</a:t>
            </a:r>
          </a:p>
          <a:p>
            <a:r>
              <a:rPr lang="en-US" sz="2400" dirty="0"/>
              <a:t>… others?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84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5480"/>
            <a:ext cx="80010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Faults may be unintentional or induced by …</a:t>
            </a:r>
          </a:p>
          <a:p>
            <a:r>
              <a:rPr lang="en-US" dirty="0"/>
              <a:t>Heat</a:t>
            </a:r>
          </a:p>
          <a:p>
            <a:r>
              <a:rPr lang="en-US" dirty="0"/>
              <a:t>Cold</a:t>
            </a:r>
          </a:p>
          <a:p>
            <a:r>
              <a:rPr lang="en-US" dirty="0"/>
              <a:t>Supply voltage deviations (low, high, …)</a:t>
            </a:r>
          </a:p>
          <a:p>
            <a:r>
              <a:rPr lang="en-US" dirty="0"/>
              <a:t>Overclocking</a:t>
            </a:r>
          </a:p>
          <a:p>
            <a:r>
              <a:rPr lang="en-US" dirty="0"/>
              <a:t>Focused ion beams and other radiation</a:t>
            </a:r>
          </a:p>
          <a:p>
            <a:r>
              <a:rPr lang="en-US" dirty="0"/>
              <a:t>Microwaves</a:t>
            </a:r>
          </a:p>
          <a:p>
            <a:r>
              <a:rPr lang="en-US" dirty="0"/>
              <a:t>Malicious input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9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AES Round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>
          <a:xfrm>
            <a:off x="628651" y="2226469"/>
            <a:ext cx="4942478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Each round has 4 transformations:</a:t>
            </a:r>
          </a:p>
          <a:p>
            <a:r>
              <a:rPr lang="en-US" sz="2400" dirty="0" err="1"/>
              <a:t>ByteSub</a:t>
            </a:r>
            <a:r>
              <a:rPr lang="en-US" sz="2400" dirty="0"/>
              <a:t>: nonlinearity</a:t>
            </a:r>
          </a:p>
          <a:p>
            <a:r>
              <a:rPr lang="en-US" sz="2400" dirty="0" err="1"/>
              <a:t>ShiftRow</a:t>
            </a:r>
            <a:r>
              <a:rPr lang="en-US" sz="2400" dirty="0"/>
              <a:t>: inter-column diffusion</a:t>
            </a:r>
          </a:p>
          <a:p>
            <a:r>
              <a:rPr lang="en-US" sz="2400" dirty="0" err="1"/>
              <a:t>MixColumn</a:t>
            </a:r>
            <a:r>
              <a:rPr lang="en-US" sz="2400" dirty="0"/>
              <a:t>: inter-byte diffusion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Round key addition (XOR)</a:t>
            </a:r>
          </a:p>
          <a:p>
            <a:r>
              <a:rPr lang="en-US" sz="2400" dirty="0"/>
              <a:t>First round key is </a:t>
            </a:r>
            <a:r>
              <a:rPr lang="en-US" sz="2400" b="1" i="1" dirty="0"/>
              <a:t>the</a:t>
            </a:r>
            <a:r>
              <a:rPr lang="en-US" sz="2400" dirty="0"/>
              <a:t>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A09A-6D10-4574-8DF5-3B060C0383D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115050" y="2044135"/>
            <a:ext cx="2330210" cy="2342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6302673" y="3844090"/>
            <a:ext cx="2005642" cy="386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Key Addition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302673" y="2283793"/>
            <a:ext cx="2005642" cy="386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Byte Substitution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302673" y="2805129"/>
            <a:ext cx="2005642" cy="386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Shift Rows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02673" y="3326465"/>
            <a:ext cx="2005642" cy="386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Mix Columns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2673" y="1023504"/>
            <a:ext cx="2005642" cy="3370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Plaintext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2673" y="5262670"/>
            <a:ext cx="2005642" cy="4987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Ciphertext</a:t>
            </a:r>
            <a:endParaRPr lang="en-US" sz="1350" dirty="0"/>
          </a:p>
        </p:txBody>
      </p:sp>
      <p:sp>
        <p:nvSpPr>
          <p:cNvPr id="16" name="Rectangle 15"/>
          <p:cNvSpPr/>
          <p:nvPr/>
        </p:nvSpPr>
        <p:spPr>
          <a:xfrm>
            <a:off x="6277334" y="4575057"/>
            <a:ext cx="2005642" cy="4987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More Rounds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5708074" y="2044136"/>
            <a:ext cx="270032" cy="2403959"/>
          </a:xfrm>
          <a:prstGeom prst="leftBrace">
            <a:avLst>
              <a:gd name="adj1" fmla="val 8333"/>
              <a:gd name="adj2" fmla="val 508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350" dirty="0"/>
              <a:t>Round</a:t>
            </a:r>
          </a:p>
        </p:txBody>
      </p:sp>
      <p:cxnSp>
        <p:nvCxnSpPr>
          <p:cNvPr id="17" name="Straight Arrow Connector 16"/>
          <p:cNvCxnSpPr>
            <a:stCxn id="11" idx="2"/>
          </p:cNvCxnSpPr>
          <p:nvPr/>
        </p:nvCxnSpPr>
        <p:spPr>
          <a:xfrm flipH="1">
            <a:off x="7301345" y="1360559"/>
            <a:ext cx="4149" cy="18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280564" y="4386207"/>
            <a:ext cx="0" cy="18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0"/>
          </p:cNvCxnSpPr>
          <p:nvPr/>
        </p:nvCxnSpPr>
        <p:spPr>
          <a:xfrm>
            <a:off x="7301345" y="5073821"/>
            <a:ext cx="4149" cy="18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02673" y="1534307"/>
            <a:ext cx="2005642" cy="386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Key Addition</a:t>
            </a:r>
          </a:p>
        </p:txBody>
      </p:sp>
      <p:cxnSp>
        <p:nvCxnSpPr>
          <p:cNvPr id="531456" name="Straight Arrow Connector 531455"/>
          <p:cNvCxnSpPr>
            <a:stCxn id="30" idx="2"/>
          </p:cNvCxnSpPr>
          <p:nvPr/>
        </p:nvCxnSpPr>
        <p:spPr>
          <a:xfrm flipH="1">
            <a:off x="7301345" y="1921103"/>
            <a:ext cx="4149" cy="362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29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Fault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Change a single bit after the first key addition</a:t>
                </a:r>
              </a:p>
              <a:p>
                <a:r>
                  <a:rPr lang="en-US" dirty="0"/>
                  <a:t>Objective: Reset a single bit in the internal state S0</a:t>
                </a:r>
              </a:p>
              <a:p>
                <a:r>
                  <a:rPr lang="en-US" dirty="0"/>
                  <a:t>Observe: if the ciphertext has changed</a:t>
                </a:r>
              </a:p>
              <a:p>
                <a:r>
                  <a:rPr lang="en-US" dirty="0"/>
                  <a:t>Solve: If ciphertext is changed OR fault is detected: correct bit value is 1, otherwise 0</a:t>
                </a:r>
              </a:p>
              <a:p>
                <a:r>
                  <a:rPr lang="en-US" dirty="0"/>
                  <a:t>Altered bit is one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Recover the ley bit one bit at a time</a:t>
                </a:r>
              </a:p>
              <a:p>
                <a:r>
                  <a:rPr lang="en-US" dirty="0"/>
                  <a:t>Infeasible in practice … so far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03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Fault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Recover modulus factorization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Recover secret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Decrypt ciphertext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without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98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Fault Attack: </a:t>
            </a:r>
            <a:r>
              <a:rPr lang="en-US" dirty="0" err="1"/>
              <a:t>Bellcore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Factor modulus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by introducing errors in exponentiation and CRT (Chinese Remainder Theorem)</a:t>
                </a:r>
              </a:p>
              <a:p>
                <a:r>
                  <a:rPr lang="en-US" dirty="0"/>
                  <a:t>Signature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b="0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𝑚𝑜𝑑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𝑚𝑜𝑑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Attack: corrupt only one of the two exponentiations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25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19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Attack: </a:t>
            </a:r>
            <a:r>
              <a:rPr lang="en-US" dirty="0" err="1"/>
              <a:t>Bellcore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Attack: corrupt only one of the two exponentiations</a:t>
                </a:r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is corrupted by fault injection: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𝑚𝑜𝑑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𝑚𝑜𝑑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Observe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shares the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Knowing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sign,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correct signature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not required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53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Attack: Square &amp; Multiply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Assumptions</a:t>
                </a:r>
              </a:p>
              <a:p>
                <a:pPr lvl="1"/>
                <a:r>
                  <a:rPr lang="en-US" dirty="0"/>
                  <a:t>Attacker can submit </a:t>
                </a:r>
                <a:r>
                  <a:rPr lang="en-US" dirty="0" err="1"/>
                  <a:t>ciphertexts</a:t>
                </a:r>
                <a:r>
                  <a:rPr lang="en-US" dirty="0"/>
                  <a:t> to decrypt</a:t>
                </a:r>
              </a:p>
              <a:p>
                <a:pPr lvl="1"/>
                <a:r>
                  <a:rPr lang="en-US" dirty="0"/>
                  <a:t>Unlimited number of fault injection attacks</a:t>
                </a:r>
              </a:p>
              <a:p>
                <a:r>
                  <a:rPr lang="en-US" dirty="0"/>
                  <a:t>Restriction: Non-destructive attacks (e.g. </a:t>
                </a:r>
                <a:r>
                  <a:rPr lang="en-US" dirty="0" err="1"/>
                  <a:t>SmartCards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Recover: Private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Cause a single bit flip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signature computation</a:t>
                </a:r>
              </a:p>
              <a:p>
                <a:pPr lvl="1"/>
                <a:r>
                  <a:rPr lang="en-US" dirty="0"/>
                  <a:t>Skip </a:t>
                </a:r>
                <a:r>
                  <a:rPr lang="en-US" i="1" dirty="0"/>
                  <a:t>if</a:t>
                </a:r>
                <a:r>
                  <a:rPr lang="en-US" dirty="0"/>
                  <a:t> multiply with 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(left-to-right square &amp; multiply)</a:t>
                </a:r>
              </a:p>
              <a:p>
                <a:r>
                  <a:rPr lang="en-US" b="0" dirty="0"/>
                  <a:t>Corruption: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single bit at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flipped up or down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25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0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Attack: Square &amp; Multiply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Corruption: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Corrupt the bit at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Recall </a:t>
                </a:r>
                <a:r>
                  <a:rPr lang="en-US" dirty="0" err="1"/>
                  <a:t>siganture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either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Hint: Precompute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on a table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Multiple bit flips are similar with a larger table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6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25,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A6AF2-DE1A-49CD-930B-E5AA3E0D8F0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914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Adversaries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800600"/>
          </a:xfrm>
        </p:spPr>
        <p:txBody>
          <a:bodyPr/>
          <a:lstStyle/>
          <a:p>
            <a:r>
              <a:rPr lang="en-US" sz="2400" dirty="0"/>
              <a:t>Cryptography is computing in the presence of an </a:t>
            </a:r>
            <a:r>
              <a:rPr lang="en-US" sz="2400" dirty="0">
                <a:solidFill>
                  <a:srgbClr val="C00000"/>
                </a:solidFill>
              </a:rPr>
              <a:t>adversary</a:t>
            </a:r>
            <a:endParaRPr lang="en-US" sz="2400" dirty="0"/>
          </a:p>
          <a:p>
            <a:r>
              <a:rPr lang="en-US" sz="2400" dirty="0"/>
              <a:t>What do you want to protect?</a:t>
            </a:r>
          </a:p>
          <a:p>
            <a:r>
              <a:rPr lang="en-US" sz="2400" dirty="0"/>
              <a:t>Against who? </a:t>
            </a:r>
          </a:p>
          <a:p>
            <a:r>
              <a:rPr lang="en-US" sz="2400" dirty="0"/>
              <a:t>Under what circumstances?</a:t>
            </a:r>
          </a:p>
          <a:p>
            <a:r>
              <a:rPr lang="en-US" sz="2400" dirty="0"/>
              <a:t>An adversary is characterized by:</a:t>
            </a:r>
          </a:p>
          <a:p>
            <a:pPr lvl="1"/>
            <a:r>
              <a:rPr lang="en-US" sz="2000" dirty="0"/>
              <a:t>Talent</a:t>
            </a:r>
          </a:p>
          <a:p>
            <a:pPr lvl="1"/>
            <a:r>
              <a:rPr lang="en-US" sz="2000" dirty="0"/>
              <a:t>Access to information</a:t>
            </a:r>
          </a:p>
          <a:p>
            <a:pPr lvl="2"/>
            <a:r>
              <a:rPr lang="en-US" sz="2000" dirty="0"/>
              <a:t>Probable plaintext attacks</a:t>
            </a:r>
          </a:p>
          <a:p>
            <a:pPr lvl="2"/>
            <a:r>
              <a:rPr lang="en-US" sz="2000" dirty="0"/>
              <a:t>Known plaintext/</a:t>
            </a:r>
            <a:r>
              <a:rPr lang="en-US" sz="2000" dirty="0" err="1"/>
              <a:t>ciphertext</a:t>
            </a:r>
            <a:r>
              <a:rPr lang="en-US" sz="2000" dirty="0"/>
              <a:t> attacks</a:t>
            </a:r>
          </a:p>
          <a:p>
            <a:pPr lvl="2"/>
            <a:r>
              <a:rPr lang="en-US" sz="2000" dirty="0"/>
              <a:t>Chosen plaintext attacks</a:t>
            </a:r>
          </a:p>
          <a:p>
            <a:pPr lvl="2"/>
            <a:r>
              <a:rPr lang="en-US" sz="2000" dirty="0"/>
              <a:t>Adaptive interactive chosen plaintext attacks (oracle model)</a:t>
            </a:r>
          </a:p>
          <a:p>
            <a:pPr lvl="1"/>
            <a:r>
              <a:rPr lang="en-US" sz="2000" dirty="0"/>
              <a:t>Computational resources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34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RSA Attack: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dirty="0"/>
                  <a:t> root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667" b="-3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a way to extract the </a:t>
                </a:r>
                <a:r>
                  <a:rPr lang="en-US" i="1" dirty="0"/>
                  <a:t>e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root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mod N by knowing the another power of the same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via fault injection</a:t>
                </a:r>
              </a:p>
              <a:p>
                <a:r>
                  <a:rPr lang="en-US" dirty="0"/>
                  <a:t>Extract the </a:t>
                </a:r>
                <a:r>
                  <a:rPr lang="en-US" i="1" dirty="0"/>
                  <a:t>e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root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by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Recall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and it is possible to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Attacker 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and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77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Countermeasures: 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Challenging without performance impact</a:t>
                </a:r>
              </a:p>
              <a:p>
                <a:r>
                  <a:rPr lang="en-US" dirty="0"/>
                  <a:t>Larger circuits, higher latency, higher cost</a:t>
                </a:r>
              </a:p>
              <a:p>
                <a:r>
                  <a:rPr lang="en-US" dirty="0"/>
                  <a:t>Randomization in CRT</a:t>
                </a:r>
              </a:p>
              <a:p>
                <a:pPr lvl="1"/>
                <a:r>
                  <a:rPr lang="en-US" dirty="0"/>
                  <a:t>Fault injection, timing, power</a:t>
                </a:r>
              </a:p>
              <a:p>
                <a:pPr lvl="1"/>
                <a:r>
                  <a:rPr lang="en-US" dirty="0"/>
                  <a:t>Generate a random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𝑟𝑞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𝐶𝑅𝑇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Still vulnerable to </a:t>
                </a:r>
                <a:r>
                  <a:rPr lang="en-US" dirty="0" err="1"/>
                  <a:t>Bellcore</a:t>
                </a:r>
                <a:r>
                  <a:rPr lang="en-US" dirty="0"/>
                  <a:t>: use two random numbers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98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Countermeasures: 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Generic approach: Validate the output</a:t>
                </a:r>
              </a:p>
              <a:p>
                <a:pPr lvl="1"/>
                <a:r>
                  <a:rPr lang="en-US" dirty="0"/>
                  <a:t>Verify the signature</a:t>
                </a:r>
              </a:p>
              <a:p>
                <a:pPr lvl="1"/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, cost is low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44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Attacks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How long does it take to perform a decryption?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answer may be data-dependent.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dirty="0"/>
                  <a:t>For instance…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𝑃𝑄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Watch decryption times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and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there is a minute difference,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can be determined with binary search.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111" r="-222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62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If you can run code on the same device where a decryption is being performed, you may be able to selectively force certain cache lines to be flushed.</a:t>
            </a:r>
          </a:p>
          <a:p>
            <a:pPr marL="0" indent="0">
              <a:buNone/>
            </a:pPr>
            <a:r>
              <a:rPr lang="en-US" sz="3200" dirty="0"/>
              <a:t>Decryption times may vary in a key-dependent manner based upon which lines have been flushed.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64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Timing Attacks: AES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 easy to write constant-time AES software</a:t>
                </a:r>
              </a:p>
              <a:p>
                <a:r>
                  <a:rPr lang="en-US" dirty="0"/>
                  <a:t>Easy to write </a:t>
                </a:r>
                <a:r>
                  <a:rPr lang="en-US" i="1" dirty="0"/>
                  <a:t>inefficient</a:t>
                </a:r>
                <a:r>
                  <a:rPr lang="en-US" dirty="0"/>
                  <a:t> constant-time AES</a:t>
                </a:r>
              </a:p>
              <a:p>
                <a:r>
                  <a:rPr lang="en-US" dirty="0"/>
                  <a:t>Problem: Load an array entry time independent of index</a:t>
                </a:r>
              </a:p>
              <a:p>
                <a:r>
                  <a:rPr lang="en-US" dirty="0"/>
                  <a:t>Recall AES with two 256-byte SBOX tables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These are expanded into four 1024-byte tables: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\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oplusS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84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Cache-Timing Attacks: AES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with plaintext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Variable-time table lookup due to cache</a:t>
                </a:r>
              </a:p>
              <a:p>
                <a:r>
                  <a:rPr lang="en-US" dirty="0"/>
                  <a:t>Assume the attacker</a:t>
                </a:r>
              </a:p>
              <a:p>
                <a:pPr lvl="1"/>
                <a:r>
                  <a:rPr lang="en-US" dirty="0"/>
                  <a:t>Observes the time to handle many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Adds up the time it takes for each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Observes the overall AES time is max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some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Attacker observes, with known keys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overall AES time is max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another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Attacker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222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10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/>
              <a:t>Power usage of a device may vary in a key-dependent manner.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Careful measurement and analysis of power consumption can be used to determine the key.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91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Goal: Extract secret key</a:t>
            </a:r>
          </a:p>
          <a:p>
            <a:r>
              <a:rPr lang="en-US" dirty="0"/>
              <a:t>SPA: Simple Power Analysis</a:t>
            </a:r>
          </a:p>
          <a:p>
            <a:pPr lvl="1"/>
            <a:r>
              <a:rPr lang="en-US" dirty="0"/>
              <a:t>Power traces or graphs over time</a:t>
            </a:r>
          </a:p>
          <a:p>
            <a:pPr lvl="1"/>
            <a:r>
              <a:rPr lang="en-US" dirty="0"/>
              <a:t>Variations in power consumption for different operations</a:t>
            </a:r>
          </a:p>
          <a:p>
            <a:pPr lvl="1"/>
            <a:r>
              <a:rPr lang="en-US" dirty="0"/>
              <a:t>Example: Number of rounds, square, multiply</a:t>
            </a:r>
          </a:p>
          <a:p>
            <a:r>
              <a:rPr lang="en-US" dirty="0"/>
              <a:t>DPA: Differential Power Analysis</a:t>
            </a:r>
          </a:p>
          <a:p>
            <a:pPr lvl="1"/>
            <a:r>
              <a:rPr lang="en-US" dirty="0"/>
              <a:t>Statistical analysis of multiple operations</a:t>
            </a:r>
          </a:p>
          <a:p>
            <a:pPr lvl="1"/>
            <a:r>
              <a:rPr lang="en-US" dirty="0"/>
              <a:t>Measure power consumption per input/output data</a:t>
            </a:r>
          </a:p>
          <a:p>
            <a:pPr lvl="1"/>
            <a:r>
              <a:rPr lang="en-US" dirty="0"/>
              <a:t>Partition measurements into subsets</a:t>
            </a:r>
          </a:p>
          <a:p>
            <a:pPr lvl="1"/>
            <a:r>
              <a:rPr lang="en-US" dirty="0"/>
              <a:t>Statistical differences between subsets indicate leakage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74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/>
              <a:t>One can record electromagnetic emissions of a device – often at a distance.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Careful analysis of the emissions may reveal a secret key.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7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25,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C2276-9CB0-4A01-BF94-3B6676696CA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8265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Cryptographic Algorithm Requirements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2672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WW II</a:t>
            </a:r>
          </a:p>
          <a:p>
            <a:pPr lvl="1"/>
            <a:r>
              <a:rPr lang="en-US" sz="2000" dirty="0"/>
              <a:t>Universally available (simple, light instrumentation) – interoperability.</a:t>
            </a:r>
          </a:p>
          <a:p>
            <a:pPr lvl="1"/>
            <a:r>
              <a:rPr lang="en-US" sz="2000" dirty="0"/>
              <a:t>Compact, rugged: easy for people (soldiers) to use</a:t>
            </a:r>
          </a:p>
          <a:p>
            <a:pPr lvl="1"/>
            <a:r>
              <a:rPr lang="en-US" sz="2000" dirty="0" err="1"/>
              <a:t>Kerckhoff’s</a:t>
            </a:r>
            <a:r>
              <a:rPr lang="en-US" sz="2000" dirty="0"/>
              <a:t> Principle: Security in key only: </a:t>
            </a:r>
            <a:r>
              <a:rPr lang="en-US" altLang="zh-TW" sz="2000" dirty="0">
                <a:ea typeface="新細明體" pitchFamily="18" charset="-120"/>
              </a:rPr>
              <a:t>We assume that the attacker knows the complete details of the cryptographic algorithm and implementation</a:t>
            </a:r>
            <a:endParaRPr lang="en-US" sz="2000" dirty="0"/>
          </a:p>
          <a:p>
            <a:pPr lvl="1"/>
            <a:r>
              <a:rPr lang="en-US" sz="2000" dirty="0"/>
              <a:t>Adversary has access to some corresponding plain and cipher-text</a:t>
            </a:r>
          </a:p>
          <a:p>
            <a:r>
              <a:rPr lang="en-US" sz="2000" dirty="0"/>
              <a:t>Now </a:t>
            </a:r>
          </a:p>
          <a:p>
            <a:pPr lvl="1"/>
            <a:r>
              <a:rPr lang="en-US" sz="2000" dirty="0"/>
              <a:t>Adversary has access to unlimited cipher-text and lots of chosen text</a:t>
            </a:r>
          </a:p>
          <a:p>
            <a:pPr lvl="1"/>
            <a:r>
              <a:rPr lang="en-US" sz="2000" dirty="0"/>
              <a:t>Implementation in digital devices (power/speed) paramount</a:t>
            </a:r>
          </a:p>
          <a:p>
            <a:pPr lvl="1"/>
            <a:r>
              <a:rPr lang="en-US" sz="2000" dirty="0"/>
              <a:t>Easy for computers to use</a:t>
            </a:r>
          </a:p>
          <a:p>
            <a:pPr lvl="1"/>
            <a:r>
              <a:rPr lang="en-US" sz="2000" dirty="0"/>
              <a:t>Resistant to ridiculous amount of computing power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28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Acoustic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/>
              <a:t>Modular exponentiation is using done with repeated squaring and conditional “side” multiplications.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can actually be possible to hear whether or not these conditional multiplications are performed.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38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Acoustic Cryptanalysis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a history of acoustic attacks</a:t>
            </a:r>
          </a:p>
          <a:p>
            <a:r>
              <a:rPr lang="en-US" dirty="0"/>
              <a:t>More recently</a:t>
            </a:r>
          </a:p>
          <a:p>
            <a:pPr lvl="1"/>
            <a:r>
              <a:rPr lang="en-US" dirty="0"/>
              <a:t>ultrasonic noise emanating from capacitors and inductors in a computer motherboard</a:t>
            </a:r>
          </a:p>
          <a:p>
            <a:pPr lvl="1"/>
            <a:r>
              <a:rPr lang="en-US" dirty="0"/>
              <a:t>Cooling fan</a:t>
            </a:r>
          </a:p>
          <a:p>
            <a:r>
              <a:rPr lang="en-US" dirty="0"/>
              <a:t>Small movements of current change capacitor diameter, and piezoelectric size changes</a:t>
            </a:r>
          </a:p>
          <a:p>
            <a:r>
              <a:rPr lang="en-US" dirty="0"/>
              <a:t>Countermeasures: Generate sound to jam</a:t>
            </a:r>
          </a:p>
          <a:p>
            <a:pPr lvl="1"/>
            <a:r>
              <a:rPr lang="en-US" dirty="0"/>
              <a:t>Same spectrum sound</a:t>
            </a:r>
          </a:p>
          <a:p>
            <a:pPr lvl="1"/>
            <a:r>
              <a:rPr lang="en-US" dirty="0"/>
              <a:t>White noise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6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(N.B. </a:t>
            </a:r>
            <a:r>
              <a:rPr lang="en-US" dirty="0" err="1"/>
              <a:t>Bleichenbacher</a:t>
            </a:r>
            <a:r>
              <a:rPr lang="en-US" dirty="0"/>
              <a:t> Attack)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A protocol may respond differently to properly and improperly formed data.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Careful manipulation of data may elicit responses which disclose information about a desired key or decryption value.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36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Cryptosystem Security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263"/>
            <a:ext cx="8229600" cy="3060440"/>
          </a:xfrm>
        </p:spPr>
        <p:txBody>
          <a:bodyPr>
            <a:normAutofit/>
          </a:bodyPr>
          <a:lstStyle/>
          <a:p>
            <a:r>
              <a:rPr lang="en-US" dirty="0"/>
              <a:t>Cryptographers like inscrutable TLAs</a:t>
            </a:r>
          </a:p>
          <a:p>
            <a:r>
              <a:rPr lang="en-US" dirty="0"/>
              <a:t>Probabilistic Polynomial-Time (PPT) adversaries</a:t>
            </a:r>
          </a:p>
          <a:p>
            <a:pPr lvl="1"/>
            <a:r>
              <a:rPr lang="en-US" dirty="0"/>
              <a:t>Probabilistic randomized algorithm that gives the correct answer with &gt; ½ probability.</a:t>
            </a:r>
          </a:p>
          <a:p>
            <a:r>
              <a:rPr lang="en-US" dirty="0"/>
              <a:t>Random Oracle Model (RO or ROM)</a:t>
            </a:r>
          </a:p>
          <a:p>
            <a:pPr lvl="1"/>
            <a:r>
              <a:rPr lang="en-US" dirty="0"/>
              <a:t>Black box with a stateful uniform random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589038" y="4451820"/>
            <a:ext cx="2631235" cy="1420340"/>
            <a:chOff x="7867649" y="5734050"/>
            <a:chExt cx="1143001" cy="1420340"/>
          </a:xfrm>
        </p:grpSpPr>
        <p:sp>
          <p:nvSpPr>
            <p:cNvPr id="17" name="Rectangle 16"/>
            <p:cNvSpPr/>
            <p:nvPr/>
          </p:nvSpPr>
          <p:spPr>
            <a:xfrm>
              <a:off x="7867650" y="5962649"/>
              <a:ext cx="1143000" cy="11917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>
                  <a:sym typeface="Symbol"/>
                </a:rPr>
                <a:t>y  {0, 1}*</a:t>
              </a:r>
              <a:endParaRPr lang="en-US" sz="1400" dirty="0">
                <a:solidFill>
                  <a:schemeClr val="tx1"/>
                </a:solidFill>
              </a:endParaRPr>
            </a:p>
            <a:p>
              <a:r>
                <a:rPr lang="en-US" sz="1400" dirty="0">
                  <a:solidFill>
                    <a:schemeClr val="tx1"/>
                  </a:solidFill>
                </a:rPr>
                <a:t>If (x in A)	y </a:t>
              </a:r>
              <a:r>
                <a:rPr lang="en-US" sz="1400" dirty="0">
                  <a:sym typeface="Symbol"/>
                </a:rPr>
                <a:t> </a:t>
              </a:r>
              <a:r>
                <a:rPr lang="en-US" sz="1400" dirty="0">
                  <a:solidFill>
                    <a:schemeClr val="tx1"/>
                  </a:solidFill>
                </a:rPr>
                <a:t>Fetch(</a:t>
              </a:r>
              <a:r>
                <a:rPr lang="en-US" sz="1400" dirty="0" err="1">
                  <a:solidFill>
                    <a:schemeClr val="tx1"/>
                  </a:solidFill>
                </a:rPr>
                <a:t>A,x</a:t>
              </a:r>
              <a:r>
                <a:rPr lang="en-US" sz="1400" dirty="0">
                  <a:solidFill>
                    <a:schemeClr val="tx1"/>
                  </a:solidFill>
                </a:rPr>
                <a:t>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Else	Store(</a:t>
              </a:r>
              <a:r>
                <a:rPr lang="en-US" sz="1400" dirty="0" err="1">
                  <a:solidFill>
                    <a:schemeClr val="tx1"/>
                  </a:solidFill>
                </a:rPr>
                <a:t>x,y</a:t>
              </a:r>
              <a:r>
                <a:rPr lang="en-US" sz="1400" dirty="0">
                  <a:solidFill>
                    <a:schemeClr val="tx1"/>
                  </a:solidFill>
                </a:rPr>
                <a:t>) in A</a:t>
              </a:r>
            </a:p>
            <a:p>
              <a:endParaRPr lang="en-US" sz="1400" dirty="0">
                <a:solidFill>
                  <a:schemeClr val="tx1"/>
                </a:solidFill>
              </a:endParaRPr>
            </a:p>
            <a:p>
              <a:r>
                <a:rPr lang="en-US" sz="1400" dirty="0">
                  <a:solidFill>
                    <a:schemeClr val="tx1"/>
                  </a:solidFill>
                </a:rPr>
                <a:t>Return y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67649" y="5734050"/>
              <a:ext cx="1143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Random Oracle</a:t>
              </a:r>
            </a:p>
          </p:txBody>
        </p:sp>
      </p:grpSp>
      <p:pic>
        <p:nvPicPr>
          <p:cNvPr id="22" name="Picture 2" descr="C:\Users\mibelenk.REDMOND\AppData\Local\Microsoft\Windows\Temporary Internet Files\Content.IE5\GG9VGOXA\MCj034912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121171" y="4705484"/>
            <a:ext cx="1004596" cy="913012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>
            <a:off x="2357478" y="5019115"/>
            <a:ext cx="29764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357478" y="5448715"/>
            <a:ext cx="29764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6503" y="4684494"/>
            <a:ext cx="272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02487" y="5110161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48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6204"/>
            <a:ext cx="8229600" cy="19927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Encryption scheme security definitions</a:t>
            </a:r>
          </a:p>
          <a:p>
            <a:pPr lvl="1"/>
            <a:r>
              <a:rPr lang="en-US" dirty="0"/>
              <a:t>IND-R: </a:t>
            </a:r>
            <a:r>
              <a:rPr lang="en-US" dirty="0" err="1"/>
              <a:t>Indistinguishability</a:t>
            </a:r>
            <a:r>
              <a:rPr lang="en-US" dirty="0"/>
              <a:t> from Random</a:t>
            </a:r>
          </a:p>
          <a:p>
            <a:pPr lvl="1"/>
            <a:r>
              <a:rPr lang="en-US" dirty="0"/>
              <a:t>IND-CPA: </a:t>
            </a:r>
            <a:r>
              <a:rPr lang="en-US" dirty="0" err="1"/>
              <a:t>Indistinguishability</a:t>
            </a:r>
            <a:r>
              <a:rPr lang="en-US" dirty="0"/>
              <a:t> under Chosen Plaintext Attack (a.k.a. semantic security)</a:t>
            </a:r>
          </a:p>
          <a:p>
            <a:pPr lvl="1"/>
            <a:r>
              <a:rPr lang="en-US" dirty="0"/>
              <a:t>IND-CCA: </a:t>
            </a:r>
            <a:r>
              <a:rPr lang="en-US" dirty="0" err="1"/>
              <a:t>Indistinguishability</a:t>
            </a:r>
            <a:r>
              <a:rPr lang="en-US" dirty="0"/>
              <a:t> under Chosen Ciphertext Attack</a:t>
            </a:r>
          </a:p>
          <a:p>
            <a:r>
              <a:rPr lang="en-US" dirty="0"/>
              <a:t>IND-CPA ⊂ IND-CCA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09416" y="4112193"/>
            <a:ext cx="1903833" cy="1156802"/>
            <a:chOff x="7867650" y="5734050"/>
            <a:chExt cx="1143000" cy="742950"/>
          </a:xfrm>
        </p:grpSpPr>
        <p:sp>
          <p:nvSpPr>
            <p:cNvPr id="6" name="Rectangle 5"/>
            <p:cNvSpPr/>
            <p:nvPr/>
          </p:nvSpPr>
          <p:spPr>
            <a:xfrm>
              <a:off x="7867650" y="5962650"/>
              <a:ext cx="1143000" cy="5143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b</a:t>
              </a:r>
              <a:r>
                <a:rPr lang="en-US" sz="1400" dirty="0">
                  <a:sym typeface="Symbol"/>
                </a:rPr>
                <a:t>  {0, 1}</a:t>
              </a:r>
              <a:endParaRPr lang="en-US" sz="1400" dirty="0">
                <a:solidFill>
                  <a:schemeClr val="tx1"/>
                </a:solidFill>
              </a:endParaRPr>
            </a:p>
            <a:p>
              <a:r>
                <a:rPr lang="en-US" sz="1400" dirty="0">
                  <a:solidFill>
                    <a:schemeClr val="tx1"/>
                  </a:solidFill>
                </a:rPr>
                <a:t>C = </a:t>
              </a:r>
              <a:r>
                <a:rPr lang="en-US" sz="1400" dirty="0" err="1">
                  <a:solidFill>
                    <a:schemeClr val="tx1"/>
                  </a:solidFill>
                </a:rPr>
                <a:t>Enc</a:t>
              </a:r>
              <a:r>
                <a:rPr lang="en-US" sz="1400" dirty="0">
                  <a:solidFill>
                    <a:schemeClr val="tx1"/>
                  </a:solidFill>
                </a:rPr>
                <a:t>(K, </a:t>
              </a:r>
              <a:r>
                <a:rPr lang="en-US" sz="1400" dirty="0" err="1">
                  <a:solidFill>
                    <a:schemeClr val="tx1"/>
                  </a:solidFill>
                </a:rPr>
                <a:t>m</a:t>
              </a:r>
              <a:r>
                <a:rPr lang="en-US" sz="1400" baseline="-25000" dirty="0" err="1">
                  <a:solidFill>
                    <a:schemeClr val="tx1"/>
                  </a:solidFill>
                </a:rPr>
                <a:t>b</a:t>
              </a:r>
              <a:r>
                <a:rPr lang="en-US" sz="1400" dirty="0">
                  <a:solidFill>
                    <a:schemeClr val="tx1"/>
                  </a:solidFill>
                </a:rPr>
                <a:t>)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Return 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867650" y="5734050"/>
              <a:ext cx="1143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Left-Right Oracle</a:t>
              </a:r>
            </a:p>
          </p:txBody>
        </p:sp>
      </p:grpSp>
      <p:pic>
        <p:nvPicPr>
          <p:cNvPr id="8" name="Picture 2" descr="C:\Users\mibelenk.REDMOND\AppData\Local\Microsoft\Windows\Temporary Internet Files\Content.IE5\GG9VGOXA\MCj034912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326445" y="4234088"/>
            <a:ext cx="1004596" cy="9130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2231" y="4253100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baseline="-25000" dirty="0"/>
              <a:t>0</a:t>
            </a:r>
            <a:r>
              <a:rPr lang="en-US" sz="1600" dirty="0"/>
              <a:t>, m</a:t>
            </a:r>
            <a:r>
              <a:rPr lang="en-US" sz="1600" baseline="-25000" dirty="0"/>
              <a:t>1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62752" y="4547719"/>
            <a:ext cx="29764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62752" y="4977319"/>
            <a:ext cx="29764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49056" y="4704997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6445" y="5306644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Guess b?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0554" y="5740273"/>
            <a:ext cx="157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IND-CPA Game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67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Ciphertext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IND-CCA2: </a:t>
            </a:r>
            <a:r>
              <a:rPr lang="en-US" dirty="0" err="1"/>
              <a:t>Indistinguishability</a:t>
            </a:r>
            <a:r>
              <a:rPr lang="en-US" dirty="0"/>
              <a:t> under adaptive chosen </a:t>
            </a:r>
            <a:r>
              <a:rPr lang="en-US" dirty="0" err="1"/>
              <a:t>ciphertext</a:t>
            </a:r>
            <a:r>
              <a:rPr lang="en-US" dirty="0"/>
              <a:t> attack</a:t>
            </a:r>
          </a:p>
          <a:p>
            <a:pPr lvl="1"/>
            <a:r>
              <a:rPr lang="en-US" dirty="0"/>
              <a:t>Decryption Oracle access (non-trivial)</a:t>
            </a:r>
          </a:p>
          <a:p>
            <a:r>
              <a:rPr lang="en-US" dirty="0"/>
              <a:t>Non-adaptive</a:t>
            </a:r>
          </a:p>
          <a:p>
            <a:pPr lvl="1"/>
            <a:r>
              <a:rPr lang="en-US" dirty="0"/>
              <a:t>Query the decryption oracle till the challenge </a:t>
            </a:r>
            <a:r>
              <a:rPr lang="en-US" dirty="0" err="1"/>
              <a:t>ciphertext</a:t>
            </a:r>
            <a:r>
              <a:rPr lang="en-US" dirty="0"/>
              <a:t> is received</a:t>
            </a:r>
          </a:p>
          <a:p>
            <a:r>
              <a:rPr lang="en-US" dirty="0"/>
              <a:t>Adaptive</a:t>
            </a:r>
          </a:p>
          <a:p>
            <a:pPr lvl="1"/>
            <a:r>
              <a:rPr lang="en-US" dirty="0"/>
              <a:t>Continuous queries to the oracle (max q queries)</a:t>
            </a:r>
          </a:p>
          <a:p>
            <a:r>
              <a:rPr lang="en-US" dirty="0"/>
              <a:t>IND-CPA  ⊂  IND-CCA  ⊂  IND-CCA2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16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IND-CCA/CCA2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8D6-151D-47BE-A77C-4D5AA837C71E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589349" y="5238283"/>
            <a:ext cx="1668251" cy="742950"/>
            <a:chOff x="7867650" y="4800600"/>
            <a:chExt cx="1143001" cy="742950"/>
          </a:xfrm>
        </p:grpSpPr>
        <p:sp>
          <p:nvSpPr>
            <p:cNvPr id="8" name="Rectangle 7"/>
            <p:cNvSpPr/>
            <p:nvPr/>
          </p:nvSpPr>
          <p:spPr>
            <a:xfrm>
              <a:off x="7867650" y="5029200"/>
              <a:ext cx="1143001" cy="5143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m = Dec(K, C)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67650" y="4800600"/>
              <a:ext cx="1143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Decrypt</a:t>
              </a:r>
            </a:p>
          </p:txBody>
        </p:sp>
      </p:grpSp>
      <p:pic>
        <p:nvPicPr>
          <p:cNvPr id="14" name="Picture 2" descr="C:\Users\mibelenk.REDMOND\AppData\Local\Microsoft\Windows\Temporary Internet Files\Content.IE5\GG9VGOXA\MCj0349121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128082" y="2775583"/>
            <a:ext cx="1507765" cy="137030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174154" y="3403903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baseline="-25000" dirty="0"/>
              <a:t>0</a:t>
            </a:r>
            <a:r>
              <a:rPr lang="en-US" sz="1600" dirty="0"/>
              <a:t>, m</a:t>
            </a:r>
            <a:r>
              <a:rPr lang="en-US" sz="1600" baseline="-25000" dirty="0"/>
              <a:t>1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69770" y="3742457"/>
            <a:ext cx="29764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60438" y="4211623"/>
            <a:ext cx="29764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11167" y="3873069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1794" y="1693351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Queries {</a:t>
            </a:r>
            <a:r>
              <a:rPr lang="en-US" sz="1600" dirty="0" err="1"/>
              <a:t>m,C</a:t>
            </a:r>
            <a:r>
              <a:rPr lang="en-US" sz="1600" dirty="0"/>
              <a:t>}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59582" y="1971719"/>
            <a:ext cx="29764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059582" y="2401319"/>
            <a:ext cx="29764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99463" y="2115456"/>
            <a:ext cx="1560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Responses {</a:t>
            </a:r>
            <a:r>
              <a:rPr lang="en-US" sz="1600" dirty="0" err="1"/>
              <a:t>C,m</a:t>
            </a:r>
            <a:r>
              <a:rPr lang="en-US" sz="1600" dirty="0"/>
              <a:t>}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589344" y="1361558"/>
            <a:ext cx="1668250" cy="742950"/>
            <a:chOff x="6598686" y="2475688"/>
            <a:chExt cx="1143000" cy="742950"/>
          </a:xfrm>
        </p:grpSpPr>
        <p:sp>
          <p:nvSpPr>
            <p:cNvPr id="27" name="Rectangle 26"/>
            <p:cNvSpPr/>
            <p:nvPr/>
          </p:nvSpPr>
          <p:spPr>
            <a:xfrm>
              <a:off x="6598686" y="2704288"/>
              <a:ext cx="1143000" cy="5143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C = </a:t>
              </a:r>
              <a:r>
                <a:rPr lang="en-US" sz="1400" dirty="0" err="1">
                  <a:solidFill>
                    <a:schemeClr val="tx1"/>
                  </a:solidFill>
                </a:rPr>
                <a:t>Enc</a:t>
              </a:r>
              <a:r>
                <a:rPr lang="en-US" sz="1400" dirty="0">
                  <a:solidFill>
                    <a:schemeClr val="tx1"/>
                  </a:solidFill>
                </a:rPr>
                <a:t>(K, m)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98686" y="2475688"/>
              <a:ext cx="1143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Encrypt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89343" y="3547134"/>
            <a:ext cx="1668249" cy="742950"/>
            <a:chOff x="7867650" y="5734050"/>
            <a:chExt cx="1143000" cy="742950"/>
          </a:xfrm>
        </p:grpSpPr>
        <p:sp>
          <p:nvSpPr>
            <p:cNvPr id="30" name="Rectangle 29"/>
            <p:cNvSpPr/>
            <p:nvPr/>
          </p:nvSpPr>
          <p:spPr>
            <a:xfrm>
              <a:off x="7867650" y="5962650"/>
              <a:ext cx="1143000" cy="5143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b</a:t>
              </a:r>
              <a:r>
                <a:rPr lang="en-US" sz="1400" dirty="0">
                  <a:sym typeface="Symbol"/>
                </a:rPr>
                <a:t>  {0, 1}</a:t>
              </a:r>
              <a:endParaRPr lang="en-US" sz="1400" dirty="0">
                <a:solidFill>
                  <a:schemeClr val="tx1"/>
                </a:solidFill>
              </a:endParaRPr>
            </a:p>
            <a:p>
              <a:r>
                <a:rPr lang="en-US" sz="1400" dirty="0">
                  <a:solidFill>
                    <a:schemeClr val="tx1"/>
                  </a:solidFill>
                </a:rPr>
                <a:t>C = </a:t>
              </a:r>
              <a:r>
                <a:rPr lang="en-US" sz="1400" dirty="0" err="1">
                  <a:solidFill>
                    <a:schemeClr val="tx1"/>
                  </a:solidFill>
                </a:rPr>
                <a:t>Enc</a:t>
              </a:r>
              <a:r>
                <a:rPr lang="en-US" sz="1400" dirty="0">
                  <a:solidFill>
                    <a:schemeClr val="tx1"/>
                  </a:solidFill>
                </a:rPr>
                <a:t>(K, </a:t>
              </a:r>
              <a:r>
                <a:rPr lang="en-US" sz="1400" dirty="0" err="1">
                  <a:solidFill>
                    <a:schemeClr val="tx1"/>
                  </a:solidFill>
                </a:rPr>
                <a:t>m</a:t>
              </a:r>
              <a:r>
                <a:rPr lang="en-US" sz="1400" baseline="-25000" dirty="0" err="1">
                  <a:solidFill>
                    <a:schemeClr val="tx1"/>
                  </a:solidFill>
                </a:rPr>
                <a:t>b</a:t>
              </a:r>
              <a:r>
                <a:rPr lang="en-US" sz="14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67650" y="5734050"/>
              <a:ext cx="1143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Left-Right Oracle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411167" y="5130620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097022" y="5452480"/>
            <a:ext cx="29764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097022" y="5882080"/>
            <a:ext cx="29764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11169" y="5554917"/>
            <a:ext cx="348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</a:p>
        </p:txBody>
      </p:sp>
      <p:sp>
        <p:nvSpPr>
          <p:cNvPr id="3" name="Left Brace 2"/>
          <p:cNvSpPr/>
          <p:nvPr/>
        </p:nvSpPr>
        <p:spPr>
          <a:xfrm>
            <a:off x="6046235" y="1361558"/>
            <a:ext cx="447869" cy="1679665"/>
          </a:xfrm>
          <a:prstGeom prst="leftBrace">
            <a:avLst>
              <a:gd name="adj1" fmla="val 375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589348" y="2298274"/>
            <a:ext cx="1668251" cy="742950"/>
            <a:chOff x="7867650" y="4800600"/>
            <a:chExt cx="1143001" cy="742950"/>
          </a:xfrm>
        </p:grpSpPr>
        <p:sp>
          <p:nvSpPr>
            <p:cNvPr id="40" name="Rectangle 39"/>
            <p:cNvSpPr/>
            <p:nvPr/>
          </p:nvSpPr>
          <p:spPr>
            <a:xfrm>
              <a:off x="7867650" y="5029200"/>
              <a:ext cx="1143001" cy="5143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m = Dec(K, C)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67650" y="4800600"/>
              <a:ext cx="1143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Decrypt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13263" y="5882080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Guess b?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1746532" y="3303037"/>
            <a:ext cx="66790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746533" y="4808375"/>
            <a:ext cx="66790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99697" y="3362468"/>
            <a:ext cx="998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Challenge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99697" y="4884839"/>
            <a:ext cx="2415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Adaptive (CCA2) Adversary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99697" y="1361558"/>
            <a:ext cx="1739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Free Oracle Access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4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Bleichenbacher</a:t>
            </a:r>
            <a:r>
              <a:rPr lang="en-US" dirty="0"/>
              <a:t>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Sign with RSA signatures using PKCS#1v1.5</a:t>
                </a:r>
              </a:p>
              <a:p>
                <a:pPr lvl="1"/>
                <a:r>
                  <a:rPr lang="en-US" dirty="0"/>
                  <a:t>Input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hash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││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││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𝐹𝐹𝐹𝐹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𝐹𝐹𝐹𝐹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││00││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││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𝐴𝑆𝑁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.1</m:t>
                    </m:r>
                  </m:oMath>
                </a14:m>
                <a:r>
                  <a:rPr lang="en-US" dirty="0"/>
                  <a:t> encoding for </a:t>
                </a:r>
                <a:r>
                  <a:rPr lang="en-US" i="1" dirty="0" err="1"/>
                  <a:t>DigestInfo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𝐻𝑎𝑠h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hash of the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sign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i="1" dirty="0"/>
                  <a:t>A</a:t>
                </a:r>
                <a:r>
                  <a:rPr lang="en-US" dirty="0"/>
                  <a:t> is a fixed set of bytes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01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Bleichenbacher</a:t>
            </a:r>
            <a:r>
              <a:rPr lang="en-US" dirty="0"/>
              <a:t>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Verification</a:t>
                </a:r>
              </a:p>
              <a:p>
                <a:pPr lvl="1"/>
                <a:r>
                  <a:rPr lang="en-US" dirty="0"/>
                  <a:t>Decrypt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Peel off padding to extract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𝐻𝑎𝑠h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Compare computed hash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the decrypted hash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to parse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=0001││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𝐹𝐹𝐹𝐹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𝐹𝐹𝐹𝐹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││00││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││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││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is some other junk data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961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Bleichenbacher</a:t>
            </a:r>
            <a:r>
              <a:rPr lang="en-US" dirty="0"/>
              <a:t>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Assume: padding is not properly validated</a:t>
                </a:r>
              </a:p>
              <a:p>
                <a:r>
                  <a:rPr lang="en-US" dirty="0"/>
                  <a:t>Assume: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=0001││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𝐹𝐹𝐹𝐹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𝐹𝐹𝐹𝐹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││00││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││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││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Calculate the cube root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(non-integer)</a:t>
                </a:r>
              </a:p>
              <a:p>
                <a:pPr lvl="1"/>
                <a:r>
                  <a:rPr lang="en-US" dirty="0"/>
                  <a:t>Round the number, use for forgery. When cubed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=0001││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𝐹𝐹𝐹𝐹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𝐹𝐹𝐹𝐹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││00││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││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││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But, broken implementations won’t check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dirty="0"/>
                  <a:t>, more bytes at the end to compensate for larger errors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1250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9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33400" y="60960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/>
              <a:t>October 25,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9C6C8-4A62-4243-B321-4EDA814F79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46125"/>
            <a:ext cx="7772400" cy="914400"/>
          </a:xfrm>
        </p:spPr>
        <p:txBody>
          <a:bodyPr/>
          <a:lstStyle/>
          <a:p>
            <a:r>
              <a:rPr lang="en-US" sz="3600" dirty="0"/>
              <a:t>Computational strength of adversary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534400" cy="3505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Infinite - Perfect Security</a:t>
            </a:r>
          </a:p>
          <a:p>
            <a:pPr lvl="1"/>
            <a:r>
              <a:rPr lang="en-US" sz="2000" dirty="0"/>
              <a:t>Information Theoretic</a:t>
            </a:r>
          </a:p>
          <a:p>
            <a:pPr lvl="1"/>
            <a:r>
              <a:rPr lang="en-US" sz="2000" dirty="0"/>
              <a:t>Doesn’t depend on computing resources or time available</a:t>
            </a:r>
          </a:p>
          <a:p>
            <a:r>
              <a:rPr lang="en-US" sz="2400" dirty="0"/>
              <a:t>Polynomial</a:t>
            </a:r>
          </a:p>
          <a:p>
            <a:pPr lvl="1"/>
            <a:r>
              <a:rPr lang="en-US" sz="2000" dirty="0"/>
              <a:t>Asymptotic measure of computing power</a:t>
            </a:r>
          </a:p>
          <a:p>
            <a:pPr lvl="1"/>
            <a:r>
              <a:rPr lang="en-US" sz="2000" dirty="0"/>
              <a:t>Indicative but not dispositive</a:t>
            </a:r>
          </a:p>
          <a:p>
            <a:r>
              <a:rPr lang="en-US" sz="2400" dirty="0"/>
              <a:t>Realistic</a:t>
            </a:r>
          </a:p>
          <a:p>
            <a:pPr lvl="1"/>
            <a:r>
              <a:rPr lang="en-US" sz="2000" dirty="0"/>
              <a:t>The actual computing resources under known or suspected attacks</a:t>
            </a:r>
          </a:p>
          <a:p>
            <a:pPr lvl="1"/>
            <a:r>
              <a:rPr lang="en-US" sz="2000" dirty="0"/>
              <a:t>This is us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169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err="1"/>
              <a:t>Charrette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How would you design a transit fare card system?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766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Fare Card System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RFID card for each rider</a:t>
            </a:r>
          </a:p>
          <a:p>
            <a:r>
              <a:rPr lang="en-US" sz="3600" dirty="0"/>
              <a:t>Readers on each vehicle and/or transit station (Internet connected?)</a:t>
            </a:r>
          </a:p>
          <a:p>
            <a:r>
              <a:rPr lang="en-US" sz="3600" dirty="0"/>
              <a:t>Card purchase/payment machines</a:t>
            </a:r>
          </a:p>
          <a:p>
            <a:r>
              <a:rPr lang="en-US" sz="3600" dirty="0"/>
              <a:t>A web portal for riders to manage and/or enrich their cards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25,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25,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15047-377E-4F5E-9D67-42CCA139AB6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53583"/>
            <a:ext cx="7924800" cy="609600"/>
          </a:xfrm>
        </p:spPr>
        <p:txBody>
          <a:bodyPr/>
          <a:lstStyle/>
          <a:p>
            <a:r>
              <a:rPr lang="en-US" sz="3600" dirty="0"/>
              <a:t>Practical attacks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924800" cy="4038600"/>
          </a:xfrm>
        </p:spPr>
        <p:txBody>
          <a:bodyPr/>
          <a:lstStyle/>
          <a:p>
            <a:r>
              <a:rPr lang="en-US" sz="2400" dirty="0"/>
              <a:t>Exhaustive search of theoretical key space</a:t>
            </a:r>
          </a:p>
          <a:p>
            <a:r>
              <a:rPr lang="en-US" sz="2400" dirty="0"/>
              <a:t>Exhaustive search of actual key space as restricted by poor practice</a:t>
            </a:r>
          </a:p>
          <a:p>
            <a:r>
              <a:rPr lang="en-US" sz="2400" dirty="0"/>
              <a:t>Exploiting bad key management or storage</a:t>
            </a:r>
          </a:p>
          <a:p>
            <a:r>
              <a:rPr lang="en-US" sz="2400" dirty="0"/>
              <a:t>Stealing keys</a:t>
            </a:r>
          </a:p>
          <a:p>
            <a:r>
              <a:rPr lang="en-US" sz="2400" dirty="0"/>
              <a:t>Exploiting encryption errors</a:t>
            </a:r>
          </a:p>
          <a:p>
            <a:r>
              <a:rPr lang="en-US" sz="2400" dirty="0"/>
              <a:t>Spoofing (ATM PIN)</a:t>
            </a:r>
          </a:p>
          <a:p>
            <a:r>
              <a:rPr lang="en-US" sz="2400" dirty="0"/>
              <a:t>Leaking due to size, position, language choice, frequency, inter-symbol transitions, timing differences, side channels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6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0BBCB-B59B-444D-AA78-371CF69716F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762000"/>
          </a:xfrm>
        </p:spPr>
        <p:txBody>
          <a:bodyPr/>
          <a:lstStyle/>
          <a:p>
            <a:r>
              <a:rPr lang="en-US" sz="3600" dirty="0"/>
              <a:t>What can go 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23333" y="1792817"/>
                <a:ext cx="8458200" cy="430318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+mj-lt"/>
                  </a:rPr>
                  <a:t>Key space is too small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, all linear in key bits</a:t>
                </a:r>
              </a:p>
              <a:p>
                <a:pPr lvl="1"/>
                <a:r>
                  <a:rPr lang="en-US" sz="2000" dirty="0">
                    <a:latin typeface="+mj-lt"/>
                  </a:rPr>
                  <a:t>Linear transformation</a:t>
                </a:r>
              </a:p>
              <a:p>
                <a:pPr lvl="1"/>
                <a:r>
                  <a:rPr lang="en-US" sz="2000" dirty="0">
                    <a:latin typeface="+mj-lt"/>
                  </a:rPr>
                  <a:t>Easy to solve the resulting linear equations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</a:rPr>
                  <a:t> decomposable into transformations with independent key bits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││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││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</a:rPr>
                  <a:t> should </a:t>
                </a:r>
                <a:r>
                  <a:rPr lang="en-US" sz="2400" i="1" dirty="0">
                    <a:solidFill>
                      <a:srgbClr val="000000"/>
                    </a:solidFill>
                    <a:latin typeface="+mj-lt"/>
                  </a:rPr>
                  <a:t>look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</a:rPr>
                  <a:t> like a PRP ([Pseudo] Random Permutation) and the effect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j-lt"/>
                  </a:rPr>
                  <a:t> should </a:t>
                </a:r>
                <a:r>
                  <a:rPr lang="en-US" sz="2400" i="1" dirty="0">
                    <a:solidFill>
                      <a:srgbClr val="000000"/>
                    </a:solidFill>
                    <a:latin typeface="+mj-lt"/>
                  </a:rPr>
                  <a:t>look</a:t>
                </a:r>
                <a:r>
                  <a:rPr lang="en-US" sz="2400" dirty="0">
                    <a:solidFill>
                      <a:srgbClr val="000000"/>
                    </a:solidFill>
                    <a:latin typeface="+mj-lt"/>
                  </a:rPr>
                  <a:t> like it picks the random permutations unpredictably</a:t>
                </a:r>
              </a:p>
            </p:txBody>
          </p:sp>
        </mc:Choice>
        <mc:Fallback xmlns="">
          <p:sp>
            <p:nvSpPr>
              <p:cNvPr id="890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23333" y="1792817"/>
                <a:ext cx="8458200" cy="4303183"/>
              </a:xfrm>
              <a:blipFill>
                <a:blip r:embed="rId2"/>
                <a:stretch>
                  <a:fillRect l="-720" t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25, 2016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Practical Aspects of Modern Cryptography</a:t>
            </a:r>
          </a:p>
        </p:txBody>
      </p:sp>
    </p:spTree>
    <p:extLst>
      <p:ext uri="{BB962C8B-B14F-4D97-AF65-F5344CB8AC3E}">
        <p14:creationId xmlns:p14="http://schemas.microsoft.com/office/powerpoint/2010/main" val="21275781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3943D-6798-475D-98A8-0E00DBECC31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762000"/>
          </a:xfrm>
        </p:spPr>
        <p:txBody>
          <a:bodyPr/>
          <a:lstStyle/>
          <a:p>
            <a:r>
              <a:rPr lang="en-US" sz="3600" dirty="0"/>
              <a:t>DES Attacks: Exhaustive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75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981200"/>
                <a:ext cx="8458200" cy="4191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Symmetry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𝐷𝐸𝑆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⊕1,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⊕1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𝐷𝐸𝑆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⊕1</m:t>
                    </m:r>
                  </m:oMath>
                </a14:m>
                <a:endParaRPr lang="en-US" sz="2400" b="1" dirty="0"/>
              </a:p>
              <a:p>
                <a:r>
                  <a:rPr lang="en-US" sz="2400" dirty="0"/>
                  <a:t>Suppose we know plain/cipher text pair (</a:t>
                </a:r>
                <a:r>
                  <a:rPr lang="en-US" sz="2400" dirty="0" err="1"/>
                  <a:t>p,c</a:t>
                </a:r>
                <a:r>
                  <a:rPr lang="en-US" sz="2400" dirty="0"/>
                  <a:t>)</a:t>
                </a:r>
              </a:p>
              <a:p>
                <a:pPr lvl="2">
                  <a:buFontTx/>
                  <a:buNone/>
                </a:pPr>
                <a:r>
                  <a:rPr lang="en-US" sz="2000" dirty="0">
                    <a:latin typeface="Courier New" pitchFamily="49" charset="0"/>
                  </a:rPr>
                  <a:t>for(k=0;k&lt;2</a:t>
                </a:r>
                <a:r>
                  <a:rPr lang="en-US" sz="2000" baseline="30000" dirty="0">
                    <a:latin typeface="Courier New" pitchFamily="49" charset="0"/>
                  </a:rPr>
                  <a:t>56</a:t>
                </a:r>
                <a:r>
                  <a:rPr lang="en-US" sz="2000" dirty="0">
                    <a:latin typeface="Courier New" pitchFamily="49" charset="0"/>
                  </a:rPr>
                  <a:t>;k++) {</a:t>
                </a:r>
              </a:p>
              <a:p>
                <a:pPr lvl="2">
                  <a:buFontTx/>
                  <a:buNone/>
                </a:pPr>
                <a:r>
                  <a:rPr lang="en-US" sz="2000" dirty="0">
                    <a:latin typeface="Courier New" pitchFamily="49" charset="0"/>
                  </a:rPr>
                  <a:t>	if(DES(</a:t>
                </a:r>
                <a:r>
                  <a:rPr lang="en-US" sz="2000" dirty="0" err="1">
                    <a:latin typeface="Courier New" pitchFamily="49" charset="0"/>
                  </a:rPr>
                  <a:t>k,p</a:t>
                </a:r>
                <a:r>
                  <a:rPr lang="en-US" sz="2000" dirty="0">
                    <a:latin typeface="Courier New" pitchFamily="49" charset="0"/>
                  </a:rPr>
                  <a:t>)==c) {</a:t>
                </a:r>
              </a:p>
              <a:p>
                <a:pPr lvl="2">
                  <a:buFontTx/>
                  <a:buNone/>
                </a:pPr>
                <a:r>
                  <a:rPr lang="en-US" sz="2000" dirty="0">
                    <a:latin typeface="Courier New" pitchFamily="49" charset="0"/>
                  </a:rPr>
                  <a:t>		</a:t>
                </a:r>
                <a:r>
                  <a:rPr lang="en-US" sz="2000" dirty="0" err="1">
                    <a:latin typeface="Courier New" pitchFamily="49" charset="0"/>
                  </a:rPr>
                  <a:t>printf</a:t>
                </a:r>
                <a:r>
                  <a:rPr lang="en-US" sz="2000" dirty="0">
                    <a:latin typeface="Courier New" pitchFamily="49" charset="0"/>
                  </a:rPr>
                  <a:t>("Key is %x\n", k);</a:t>
                </a:r>
              </a:p>
              <a:p>
                <a:pPr lvl="2">
                  <a:buFontTx/>
                  <a:buNone/>
                </a:pPr>
                <a:r>
                  <a:rPr lang="en-US" sz="2000" dirty="0">
                    <a:latin typeface="Courier New" pitchFamily="49" charset="0"/>
                  </a:rPr>
                  <a:t>		break;</a:t>
                </a:r>
              </a:p>
              <a:p>
                <a:pPr lvl="2">
                  <a:buFontTx/>
                  <a:buNone/>
                </a:pPr>
                <a:r>
                  <a:rPr lang="en-US" sz="2000" dirty="0">
                    <a:latin typeface="Courier New" pitchFamily="49" charset="0"/>
                  </a:rPr>
                  <a:t>	}</a:t>
                </a:r>
              </a:p>
              <a:p>
                <a:pPr lvl="2">
                  <a:buFontTx/>
                  <a:buNone/>
                </a:pPr>
                <a:r>
                  <a:rPr lang="en-US" sz="2000" dirty="0">
                    <a:latin typeface="Courier New" pitchFamily="49" charset="0"/>
                  </a:rPr>
                  <a:t>}</a:t>
                </a:r>
                <a:endParaRPr lang="en-US" sz="2000" b="1" dirty="0">
                  <a:latin typeface="Courier New" pitchFamily="49" charset="0"/>
                </a:endParaRPr>
              </a:p>
              <a:p>
                <a:r>
                  <a:rPr lang="en-US" sz="2400" dirty="0"/>
                  <a:t>Expected number of trials (if k was chosen at random) before success: 2</a:t>
                </a:r>
                <a:r>
                  <a:rPr lang="en-US" sz="2400" baseline="30000" dirty="0"/>
                  <a:t>55</a:t>
                </a:r>
              </a:p>
              <a:p>
                <a:pPr>
                  <a:buFontTx/>
                  <a:buNone/>
                </a:pPr>
                <a:endParaRPr lang="en-US" sz="1600" dirty="0"/>
              </a:p>
            </p:txBody>
          </p:sp>
        </mc:Choice>
        <mc:Fallback>
          <p:sp>
            <p:nvSpPr>
              <p:cNvPr id="747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981200"/>
                <a:ext cx="8458200" cy="4191000"/>
              </a:xfrm>
              <a:blipFill>
                <a:blip r:embed="rId2"/>
                <a:stretch>
                  <a:fillRect l="-720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25, 2016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1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DE02A-4612-4289-B4C0-C2D0270E423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762000"/>
          </a:xfrm>
        </p:spPr>
        <p:txBody>
          <a:bodyPr/>
          <a:lstStyle/>
          <a:p>
            <a:r>
              <a:rPr lang="en-US" sz="3600" dirty="0"/>
              <a:t>DES: Weak Keys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648200"/>
          </a:xfrm>
        </p:spPr>
        <p:txBody>
          <a:bodyPr/>
          <a:lstStyle/>
          <a:p>
            <a:r>
              <a:rPr lang="en-US" sz="2400" dirty="0"/>
              <a:t>DES has:</a:t>
            </a:r>
          </a:p>
          <a:p>
            <a:pPr lvl="1"/>
            <a:r>
              <a:rPr lang="en-US" sz="2000" dirty="0"/>
              <a:t>Four weak keys </a:t>
            </a:r>
            <a:r>
              <a:rPr lang="en-US" sz="2000" i="1" dirty="0"/>
              <a:t>k</a:t>
            </a:r>
            <a:r>
              <a:rPr lang="en-US" sz="2000" dirty="0"/>
              <a:t> for which </a:t>
            </a:r>
            <a:r>
              <a:rPr lang="en-US" sz="2000" i="1" dirty="0" err="1"/>
              <a:t>E</a:t>
            </a:r>
            <a:r>
              <a:rPr lang="en-US" sz="2000" i="1" baseline="-30000" dirty="0" err="1"/>
              <a:t>k</a:t>
            </a:r>
            <a:r>
              <a:rPr lang="en-US" sz="2000" dirty="0"/>
              <a:t>(</a:t>
            </a:r>
            <a:r>
              <a:rPr lang="en-US" sz="2000" i="1" dirty="0" err="1"/>
              <a:t>E</a:t>
            </a:r>
            <a:r>
              <a:rPr lang="en-US" sz="2000" i="1" baseline="-30000" dirty="0" err="1"/>
              <a:t>k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))= </a:t>
            </a:r>
            <a:r>
              <a:rPr lang="en-US" sz="2000" i="1" dirty="0"/>
              <a:t>m</a:t>
            </a:r>
            <a:endParaRPr lang="en-US" sz="2000" dirty="0"/>
          </a:p>
          <a:p>
            <a:pPr lvl="1"/>
            <a:r>
              <a:rPr lang="en-US" sz="2000" dirty="0"/>
              <a:t>Twelve semi-weak keys which come in pairs </a:t>
            </a:r>
            <a:r>
              <a:rPr lang="en-US" sz="2000" i="1" dirty="0"/>
              <a:t>k</a:t>
            </a:r>
            <a:r>
              <a:rPr lang="en-US" sz="2000" baseline="-30000" dirty="0"/>
              <a:t>1</a:t>
            </a:r>
            <a:r>
              <a:rPr lang="en-US" sz="2000" dirty="0"/>
              <a:t> and </a:t>
            </a:r>
            <a:r>
              <a:rPr lang="en-US" sz="2000" i="1" dirty="0"/>
              <a:t>k</a:t>
            </a:r>
            <a:r>
              <a:rPr lang="en-US" sz="2000" baseline="-30000" dirty="0"/>
              <a:t>2</a:t>
            </a:r>
            <a:r>
              <a:rPr lang="en-US" sz="2000" dirty="0"/>
              <a:t> and are such that </a:t>
            </a:r>
            <a:r>
              <a:rPr lang="en-US" sz="2000" i="1" dirty="0"/>
              <a:t>E</a:t>
            </a:r>
            <a:r>
              <a:rPr lang="en-US" sz="2000" i="1" baseline="-30000" dirty="0"/>
              <a:t>k</a:t>
            </a:r>
            <a:r>
              <a:rPr lang="en-US" sz="2000" baseline="-30000" dirty="0"/>
              <a:t>1</a:t>
            </a:r>
            <a:r>
              <a:rPr lang="en-US" sz="2000" dirty="0"/>
              <a:t>(</a:t>
            </a:r>
            <a:r>
              <a:rPr lang="en-US" sz="2000" i="1" dirty="0"/>
              <a:t>E</a:t>
            </a:r>
            <a:r>
              <a:rPr lang="en-US" sz="2000" i="1" baseline="-30000" dirty="0"/>
              <a:t>k</a:t>
            </a:r>
            <a:r>
              <a:rPr lang="en-US" sz="2000" baseline="-30000" dirty="0"/>
              <a:t>2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))= </a:t>
            </a:r>
            <a:r>
              <a:rPr lang="en-US" sz="2000" i="1" dirty="0"/>
              <a:t>m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Weak keys are due to the </a:t>
            </a:r>
            <a:r>
              <a:rPr lang="en-US" sz="2000" i="1" dirty="0"/>
              <a:t>key schedule</a:t>
            </a:r>
            <a:r>
              <a:rPr lang="en-US" sz="2000" dirty="0"/>
              <a:t> algorithm</a:t>
            </a:r>
          </a:p>
          <a:p>
            <a:r>
              <a:rPr lang="en-US" sz="2400" dirty="0"/>
              <a:t>How they arise:</a:t>
            </a:r>
          </a:p>
          <a:p>
            <a:pPr lvl="1"/>
            <a:r>
              <a:rPr lang="en-US" sz="2000" dirty="0"/>
              <a:t>A 28 bit quantity has potential symmetries of period 1, 2, 4, 7, and 14</a:t>
            </a:r>
          </a:p>
          <a:p>
            <a:pPr lvl="1"/>
            <a:r>
              <a:rPr lang="en-US" sz="2000" dirty="0"/>
              <a:t>Suppose each of C</a:t>
            </a:r>
            <a:r>
              <a:rPr lang="en-US" sz="2000" baseline="-25000" dirty="0"/>
              <a:t>0</a:t>
            </a:r>
            <a:r>
              <a:rPr lang="en-US" sz="2000" dirty="0"/>
              <a:t> and D</a:t>
            </a:r>
            <a:r>
              <a:rPr lang="en-US" sz="2000" baseline="-25000" dirty="0"/>
              <a:t>0</a:t>
            </a:r>
            <a:r>
              <a:rPr lang="en-US" sz="2000" dirty="0"/>
              <a:t> has a symmetry of period 1</a:t>
            </a:r>
          </a:p>
          <a:p>
            <a:pPr lvl="1"/>
            <a:r>
              <a:rPr lang="en-US" sz="2000" dirty="0"/>
              <a:t>For example C</a:t>
            </a:r>
            <a:r>
              <a:rPr lang="en-US" sz="2000" baseline="-25000" dirty="0"/>
              <a:t>0</a:t>
            </a:r>
            <a:r>
              <a:rPr lang="en-US" sz="2000" dirty="0"/>
              <a:t> =0x0000000, D</a:t>
            </a:r>
            <a:r>
              <a:rPr lang="en-US" sz="2000" baseline="-25000" dirty="0"/>
              <a:t>0</a:t>
            </a:r>
            <a:r>
              <a:rPr lang="en-US" sz="2000" dirty="0"/>
              <a:t>= 0x1111111</a:t>
            </a:r>
          </a:p>
          <a:p>
            <a:pPr lvl="1"/>
            <a:r>
              <a:rPr lang="en-US" sz="2000" dirty="0"/>
              <a:t>Easy to figure out a master key (K) that produces such a C</a:t>
            </a:r>
            <a:r>
              <a:rPr lang="en-US" sz="2000" baseline="-25000" dirty="0"/>
              <a:t>0</a:t>
            </a:r>
            <a:r>
              <a:rPr lang="en-US" sz="2000" dirty="0"/>
              <a:t> and D</a:t>
            </a:r>
            <a:r>
              <a:rPr lang="en-US" sz="2000" baseline="-25000" dirty="0"/>
              <a:t>0</a:t>
            </a:r>
            <a:endParaRPr lang="en-US" sz="1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25, 2016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437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EXPORTGUID" val="165dd42e-7366-40fd-9bb6-7f5095a97c5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8673</TotalTime>
  <Words>4134</Words>
  <Application>Microsoft Office PowerPoint</Application>
  <PresentationFormat>On-screen Show (4:3)</PresentationFormat>
  <Paragraphs>613</Paragraphs>
  <Slides>51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8" baseType="lpstr">
      <vt:lpstr>新細明體</vt:lpstr>
      <vt:lpstr>Arial</vt:lpstr>
      <vt:lpstr>Calibri</vt:lpstr>
      <vt:lpstr>Cambria Math</vt:lpstr>
      <vt:lpstr>cmmi10</vt:lpstr>
      <vt:lpstr>cmr10</vt:lpstr>
      <vt:lpstr>cmsy10</vt:lpstr>
      <vt:lpstr>Constantia</vt:lpstr>
      <vt:lpstr>Courier New</vt:lpstr>
      <vt:lpstr>HY중고딕</vt:lpstr>
      <vt:lpstr>HY신명조</vt:lpstr>
      <vt:lpstr>Math1Mono</vt:lpstr>
      <vt:lpstr>StarMath</vt:lpstr>
      <vt:lpstr>Symbol</vt:lpstr>
      <vt:lpstr>Wingdings</vt:lpstr>
      <vt:lpstr>Wingdings 2</vt:lpstr>
      <vt:lpstr>Flow</vt:lpstr>
      <vt:lpstr>Practical Aspects of        Modern Cryptography</vt:lpstr>
      <vt:lpstr>The wiretap channel</vt:lpstr>
      <vt:lpstr>Adversaries</vt:lpstr>
      <vt:lpstr>Cryptographic Algorithm Requirements</vt:lpstr>
      <vt:lpstr>Computational strength of adversary</vt:lpstr>
      <vt:lpstr>Practical attacks</vt:lpstr>
      <vt:lpstr>What can go wrong</vt:lpstr>
      <vt:lpstr>DES Attacks: Exhaustive Search</vt:lpstr>
      <vt:lpstr>DES: Weak Keys</vt:lpstr>
      <vt:lpstr>Random Mappings</vt:lpstr>
      <vt:lpstr>Time memory trade off</vt:lpstr>
      <vt:lpstr>Sophisticated attacks</vt:lpstr>
      <vt:lpstr>Meet In The Middle: 2DES</vt:lpstr>
      <vt:lpstr>Meet In The Middle: 2DES</vt:lpstr>
      <vt:lpstr>Meet In The Middle: 2DES</vt:lpstr>
      <vt:lpstr>Faulty PRNG</vt:lpstr>
      <vt:lpstr>Padding Oracles</vt:lpstr>
      <vt:lpstr>Padding Oracles: CBC w/ PKCS#7</vt:lpstr>
      <vt:lpstr>Padding Oracles: CBC w/ PKCS#7</vt:lpstr>
      <vt:lpstr>Side-Channel Attacks</vt:lpstr>
      <vt:lpstr>Side-Channel Attacks</vt:lpstr>
      <vt:lpstr>Fault Attacks</vt:lpstr>
      <vt:lpstr>Review: AES Round</vt:lpstr>
      <vt:lpstr>AES Fault Attack</vt:lpstr>
      <vt:lpstr>RSA Fault Attack</vt:lpstr>
      <vt:lpstr>RSA Fault Attack: Bellcore</vt:lpstr>
      <vt:lpstr>RSA Attack: Bellcore</vt:lpstr>
      <vt:lpstr>RSA Attack: Square &amp; Multiply</vt:lpstr>
      <vt:lpstr>RSA Attack: Square &amp; Multiply</vt:lpstr>
      <vt:lpstr>RSA Attack: e-th root</vt:lpstr>
      <vt:lpstr>Countermeasures: RSA</vt:lpstr>
      <vt:lpstr>Countermeasures: RSA</vt:lpstr>
      <vt:lpstr>Timing Attacks</vt:lpstr>
      <vt:lpstr>Cache Attacks</vt:lpstr>
      <vt:lpstr>Cache Timing Attacks: AES</vt:lpstr>
      <vt:lpstr>Cache-Timing Attacks: AES</vt:lpstr>
      <vt:lpstr>Power Analysis</vt:lpstr>
      <vt:lpstr>Power Analysis</vt:lpstr>
      <vt:lpstr>Electromagnetic Emissions</vt:lpstr>
      <vt:lpstr>Acoustic Emissions</vt:lpstr>
      <vt:lpstr>Acoustic Cryptanalysis</vt:lpstr>
      <vt:lpstr>Information Disclosures</vt:lpstr>
      <vt:lpstr>Cryptosystem Security Definitions</vt:lpstr>
      <vt:lpstr>Attack Game</vt:lpstr>
      <vt:lpstr>Ciphertext Attacks</vt:lpstr>
      <vt:lpstr>IND-CCA/CCA2 Game</vt:lpstr>
      <vt:lpstr>Bleichenbacher Attack</vt:lpstr>
      <vt:lpstr>Bleichenbacher Attack</vt:lpstr>
      <vt:lpstr>Bleichenbacher Attack</vt:lpstr>
      <vt:lpstr>Design Charrette </vt:lpstr>
      <vt:lpstr>Fare Card System Elements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Aspects of Modern Cryptography</dc:title>
  <dc:creator>Josh Benaloh</dc:creator>
  <cp:lastModifiedBy>Tolga Acar</cp:lastModifiedBy>
  <cp:revision>214</cp:revision>
  <dcterms:created xsi:type="dcterms:W3CDTF">2011-01-05T23:39:58Z</dcterms:created>
  <dcterms:modified xsi:type="dcterms:W3CDTF">2016-10-25T06:17:14Z</dcterms:modified>
</cp:coreProperties>
</file>