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15"/>
  </p:notesMasterIdLst>
  <p:handoutMasterIdLst>
    <p:handoutMasterId r:id="rId116"/>
  </p:handoutMasterIdLst>
  <p:sldIdLst>
    <p:sldId id="503" r:id="rId2"/>
    <p:sldId id="489" r:id="rId3"/>
    <p:sldId id="525" r:id="rId4"/>
    <p:sldId id="531" r:id="rId5"/>
    <p:sldId id="398" r:id="rId6"/>
    <p:sldId id="399" r:id="rId7"/>
    <p:sldId id="533" r:id="rId8"/>
    <p:sldId id="534" r:id="rId9"/>
    <p:sldId id="400" r:id="rId10"/>
    <p:sldId id="401" r:id="rId11"/>
    <p:sldId id="403" r:id="rId12"/>
    <p:sldId id="511" r:id="rId13"/>
    <p:sldId id="517" r:id="rId14"/>
    <p:sldId id="518" r:id="rId15"/>
    <p:sldId id="516" r:id="rId16"/>
    <p:sldId id="513" r:id="rId17"/>
    <p:sldId id="514" r:id="rId18"/>
    <p:sldId id="452" r:id="rId19"/>
    <p:sldId id="519" r:id="rId20"/>
    <p:sldId id="404" r:id="rId21"/>
    <p:sldId id="405" r:id="rId22"/>
    <p:sldId id="406" r:id="rId23"/>
    <p:sldId id="407" r:id="rId24"/>
    <p:sldId id="408" r:id="rId25"/>
    <p:sldId id="409" r:id="rId26"/>
    <p:sldId id="411" r:id="rId27"/>
    <p:sldId id="412" r:id="rId28"/>
    <p:sldId id="413" r:id="rId29"/>
    <p:sldId id="453" r:id="rId30"/>
    <p:sldId id="454" r:id="rId31"/>
    <p:sldId id="455" r:id="rId32"/>
    <p:sldId id="486" r:id="rId33"/>
    <p:sldId id="456" r:id="rId34"/>
    <p:sldId id="459" r:id="rId35"/>
    <p:sldId id="463" r:id="rId36"/>
    <p:sldId id="464" r:id="rId37"/>
    <p:sldId id="465" r:id="rId38"/>
    <p:sldId id="467" r:id="rId39"/>
    <p:sldId id="468" r:id="rId40"/>
    <p:sldId id="469" r:id="rId41"/>
    <p:sldId id="470" r:id="rId42"/>
    <p:sldId id="491" r:id="rId43"/>
    <p:sldId id="471" r:id="rId44"/>
    <p:sldId id="472" r:id="rId45"/>
    <p:sldId id="473" r:id="rId46"/>
    <p:sldId id="474" r:id="rId47"/>
    <p:sldId id="475" r:id="rId48"/>
    <p:sldId id="492" r:id="rId49"/>
    <p:sldId id="476" r:id="rId50"/>
    <p:sldId id="477" r:id="rId51"/>
    <p:sldId id="478" r:id="rId52"/>
    <p:sldId id="479" r:id="rId53"/>
    <p:sldId id="480" r:id="rId54"/>
    <p:sldId id="493" r:id="rId55"/>
    <p:sldId id="481" r:id="rId56"/>
    <p:sldId id="483" r:id="rId57"/>
    <p:sldId id="482" r:id="rId58"/>
    <p:sldId id="495" r:id="rId59"/>
    <p:sldId id="484" r:id="rId60"/>
    <p:sldId id="485" r:id="rId61"/>
    <p:sldId id="497" r:id="rId62"/>
    <p:sldId id="417" r:id="rId63"/>
    <p:sldId id="418" r:id="rId64"/>
    <p:sldId id="420" r:id="rId65"/>
    <p:sldId id="498" r:id="rId66"/>
    <p:sldId id="421" r:id="rId67"/>
    <p:sldId id="422" r:id="rId68"/>
    <p:sldId id="424" r:id="rId69"/>
    <p:sldId id="425" r:id="rId70"/>
    <p:sldId id="426" r:id="rId71"/>
    <p:sldId id="427" r:id="rId72"/>
    <p:sldId id="428" r:id="rId73"/>
    <p:sldId id="429" r:id="rId74"/>
    <p:sldId id="430" r:id="rId75"/>
    <p:sldId id="431" r:id="rId76"/>
    <p:sldId id="432" r:id="rId77"/>
    <p:sldId id="433" r:id="rId78"/>
    <p:sldId id="512" r:id="rId79"/>
    <p:sldId id="500" r:id="rId80"/>
    <p:sldId id="436" r:id="rId81"/>
    <p:sldId id="437" r:id="rId82"/>
    <p:sldId id="438" r:id="rId83"/>
    <p:sldId id="509" r:id="rId84"/>
    <p:sldId id="520" r:id="rId85"/>
    <p:sldId id="441" r:id="rId86"/>
    <p:sldId id="442" r:id="rId87"/>
    <p:sldId id="501" r:id="rId88"/>
    <p:sldId id="444" r:id="rId89"/>
    <p:sldId id="499" r:id="rId90"/>
    <p:sldId id="446" r:id="rId91"/>
    <p:sldId id="350" r:id="rId92"/>
    <p:sldId id="351" r:id="rId93"/>
    <p:sldId id="353" r:id="rId94"/>
    <p:sldId id="354" r:id="rId95"/>
    <p:sldId id="355" r:id="rId96"/>
    <p:sldId id="356" r:id="rId97"/>
    <p:sldId id="357" r:id="rId98"/>
    <p:sldId id="358" r:id="rId99"/>
    <p:sldId id="361" r:id="rId100"/>
    <p:sldId id="362" r:id="rId101"/>
    <p:sldId id="366" r:id="rId102"/>
    <p:sldId id="367" r:id="rId103"/>
    <p:sldId id="363" r:id="rId104"/>
    <p:sldId id="368" r:id="rId105"/>
    <p:sldId id="376" r:id="rId106"/>
    <p:sldId id="377" r:id="rId107"/>
    <p:sldId id="378" r:id="rId108"/>
    <p:sldId id="379" r:id="rId109"/>
    <p:sldId id="380" r:id="rId110"/>
    <p:sldId id="381" r:id="rId111"/>
    <p:sldId id="388" r:id="rId112"/>
    <p:sldId id="389" r:id="rId113"/>
    <p:sldId id="532" r:id="rId11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86BCB-2610-4DC2-8BBC-69352B7C7E5B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Practical Aspects of Modern Cryptography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AAE58-73E2-4A8B-81DF-132CF02A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29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0D088ED-9C5A-464F-A4D9-4E10E31F571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02DEEB7-A352-40C0-9D64-D0B0E7F17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061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619A2-21B0-4F82-9098-9A67F05C8F2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</p:spTree>
    <p:extLst>
      <p:ext uri="{BB962C8B-B14F-4D97-AF65-F5344CB8AC3E}">
        <p14:creationId xmlns:p14="http://schemas.microsoft.com/office/powerpoint/2010/main" val="284210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395" indent="-232395">
              <a:buAutoNum type="arabicPeriod"/>
            </a:pPr>
            <a:r>
              <a:rPr lang="en-US" dirty="0"/>
              <a:t>Expansion from 32 to 48 bits</a:t>
            </a:r>
          </a:p>
          <a:p>
            <a:pPr marL="232395" indent="-232395">
              <a:buAutoNum type="arabicPeriod"/>
            </a:pPr>
            <a:r>
              <a:rPr lang="en-US" dirty="0"/>
              <a:t>XOR with the round</a:t>
            </a:r>
            <a:r>
              <a:rPr lang="en-US" baseline="0" dirty="0"/>
              <a:t> key</a:t>
            </a:r>
          </a:p>
          <a:p>
            <a:pPr marL="232395" indent="-232395">
              <a:buAutoNum type="arabicPeriod"/>
            </a:pPr>
            <a:r>
              <a:rPr lang="en-US" baseline="0" dirty="0"/>
              <a:t>S-Box substitution</a:t>
            </a:r>
          </a:p>
          <a:p>
            <a:pPr marL="232395" indent="-232395">
              <a:buAutoNum type="arabicPeriod"/>
            </a:pPr>
            <a:r>
              <a:rPr lang="en-US" baseline="0" dirty="0"/>
              <a:t>Permutation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EEB7-A352-40C0-9D64-D0B0E7F17DF4}" type="slidenum">
              <a:rPr lang="en-US" smtClean="0"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</p:spTree>
    <p:extLst>
      <p:ext uri="{BB962C8B-B14F-4D97-AF65-F5344CB8AC3E}">
        <p14:creationId xmlns:p14="http://schemas.microsoft.com/office/powerpoint/2010/main" val="3233147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COPACOBANA, U of Bochum, 120 FPGAs to</a:t>
            </a:r>
            <a:r>
              <a:rPr lang="en-US" baseline="0" dirty="0"/>
              <a:t> break DES in 6.4 days at $10,000 (2008)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EEB7-A352-40C0-9D64-D0B0E7F17DF4}" type="slidenum">
              <a:rPr lang="en-US" smtClean="0"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</p:spTree>
    <p:extLst>
      <p:ext uri="{BB962C8B-B14F-4D97-AF65-F5344CB8AC3E}">
        <p14:creationId xmlns:p14="http://schemas.microsoft.com/office/powerpoint/2010/main" val="297551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732B8-84F4-4C6C-92B7-19A7F97758F2}" type="slidenum">
              <a:rPr lang="en-US" smtClean="0"/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</p:spTree>
    <p:extLst>
      <p:ext uri="{BB962C8B-B14F-4D97-AF65-F5344CB8AC3E}">
        <p14:creationId xmlns:p14="http://schemas.microsoft.com/office/powerpoint/2010/main" val="248106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EEB7-A352-40C0-9D64-D0B0E7F17DF4}" type="slidenum">
              <a:rPr lang="en-US" smtClean="0"/>
              <a:t>59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</p:spTree>
    <p:extLst>
      <p:ext uri="{BB962C8B-B14F-4D97-AF65-F5344CB8AC3E}">
        <p14:creationId xmlns:p14="http://schemas.microsoft.com/office/powerpoint/2010/main" val="1774786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EEB7-A352-40C0-9D64-D0B0E7F17DF4}" type="slidenum">
              <a:rPr lang="en-US" smtClean="0"/>
              <a:t>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</p:spTree>
    <p:extLst>
      <p:ext uri="{BB962C8B-B14F-4D97-AF65-F5344CB8AC3E}">
        <p14:creationId xmlns:p14="http://schemas.microsoft.com/office/powerpoint/2010/main" val="132714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38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0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93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228600"/>
            <a:ext cx="8431213" cy="750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1" y="1417638"/>
            <a:ext cx="4130675" cy="70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417638"/>
            <a:ext cx="4132263" cy="70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81001" y="2271715"/>
            <a:ext cx="8415338" cy="70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October 18,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3581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Practical Aspects of Modern Cryptography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8100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EFA463-861A-413E-AFBD-B51DB8F20F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406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8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97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5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9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5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6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74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28642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pload.wikimedia.org/wikipedia/en/d/d5/SHA-1.png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uhn_algorith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5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Practical Aspects of Modern Cryptography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7750" y="3732610"/>
            <a:ext cx="2400300" cy="985838"/>
          </a:xfrm>
        </p:spPr>
        <p:txBody>
          <a:bodyPr>
            <a:noAutofit/>
          </a:bodyPr>
          <a:lstStyle/>
          <a:p>
            <a:pPr algn="ctr"/>
            <a:r>
              <a:rPr lang="en-US" sz="3375" dirty="0">
                <a:solidFill>
                  <a:srgbClr val="FFFF66"/>
                </a:solidFill>
                <a:latin typeface="+mj-lt"/>
              </a:rPr>
              <a:t>Tolga Acar Josh Benaloh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5631" y="3386137"/>
            <a:ext cx="1765227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kern="0" dirty="0">
                <a:solidFill>
                  <a:srgbClr val="92D050"/>
                </a:solidFill>
                <a:latin typeface="+mj-lt"/>
              </a:rPr>
              <a:t>Fall 2016</a:t>
            </a:r>
          </a:p>
        </p:txBody>
      </p:sp>
    </p:spTree>
    <p:extLst>
      <p:ext uri="{BB962C8B-B14F-4D97-AF65-F5344CB8AC3E}">
        <p14:creationId xmlns:p14="http://schemas.microsoft.com/office/powerpoint/2010/main" val="252226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Secrets: Off-Line Attacks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PINs and passwords are subject to </a:t>
            </a:r>
            <a:r>
              <a:rPr lang="en-US" sz="2400" i="1" dirty="0"/>
              <a:t>off-line</a:t>
            </a:r>
            <a:r>
              <a:rPr lang="en-US" sz="2400" dirty="0"/>
              <a:t> attacks</a:t>
            </a:r>
          </a:p>
          <a:p>
            <a:r>
              <a:rPr lang="en-US" sz="2400" dirty="0"/>
              <a:t>Off the cuff guidelines</a:t>
            </a:r>
          </a:p>
          <a:p>
            <a:pPr lvl="1"/>
            <a:r>
              <a:rPr lang="en-US" sz="2250" dirty="0"/>
              <a:t>An attacker can search a space of roughly </a:t>
            </a:r>
            <a:r>
              <a:rPr lang="en-US" sz="2250" dirty="0">
                <a:solidFill>
                  <a:schemeClr val="accent1"/>
                </a:solidFill>
              </a:rPr>
              <a:t>2</a:t>
            </a:r>
            <a:r>
              <a:rPr lang="en-US" sz="2250" baseline="30000" dirty="0">
                <a:solidFill>
                  <a:schemeClr val="accent1"/>
                </a:solidFill>
              </a:rPr>
              <a:t>64</a:t>
            </a:r>
            <a:r>
              <a:rPr lang="en-US" sz="2250" dirty="0"/>
              <a:t> values</a:t>
            </a:r>
          </a:p>
          <a:p>
            <a:pPr lvl="2"/>
            <a:r>
              <a:rPr lang="en-US" sz="2175" dirty="0"/>
              <a:t>All PINs of fewer than 20 digits</a:t>
            </a:r>
          </a:p>
          <a:p>
            <a:pPr lvl="2"/>
            <a:r>
              <a:rPr lang="en-US" sz="2175" dirty="0"/>
              <a:t>All passwords of fewer than 14 lower case letters</a:t>
            </a:r>
          </a:p>
          <a:p>
            <a:pPr lvl="2"/>
            <a:r>
              <a:rPr lang="en-US" sz="2175" dirty="0"/>
              <a:t>All alphanumeric passwords of fewer than 12 characters</a:t>
            </a:r>
          </a:p>
          <a:p>
            <a:pPr lvl="2"/>
            <a:r>
              <a:rPr lang="en-US" sz="2175" dirty="0"/>
              <a:t>All printable passwords of fewer than 10 characters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2787-0095-4920-9A48-BCE831B57CB5}" type="slidenum">
              <a:rPr lang="en-US"/>
              <a:pPr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220718"/>
      </p:ext>
    </p:extLst>
  </p:cSld>
  <p:clrMapOvr>
    <a:masterClrMapping/>
  </p:clrMapOvr>
  <p:transition advTm="2116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1032194" name="AutoShape 2"/>
          <p:cNvSpPr>
            <a:spLocks noChangeArrowheads="1"/>
          </p:cNvSpPr>
          <p:nvPr/>
        </p:nvSpPr>
        <p:spPr bwMode="auto">
          <a:xfrm>
            <a:off x="2057400" y="2743200"/>
            <a:ext cx="5029200" cy="20002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1032196" name="Rectangle 4"/>
          <p:cNvSpPr>
            <a:spLocks noChangeArrowheads="1"/>
          </p:cNvSpPr>
          <p:nvPr/>
        </p:nvSpPr>
        <p:spPr bwMode="auto">
          <a:xfrm>
            <a:off x="43434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2197" name="Rectangle 5"/>
          <p:cNvSpPr>
            <a:spLocks noChangeArrowheads="1"/>
          </p:cNvSpPr>
          <p:nvPr/>
        </p:nvSpPr>
        <p:spPr bwMode="auto">
          <a:xfrm>
            <a:off x="37719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2198" name="Rectangle 6"/>
          <p:cNvSpPr>
            <a:spLocks noChangeArrowheads="1"/>
          </p:cNvSpPr>
          <p:nvPr/>
        </p:nvSpPr>
        <p:spPr bwMode="auto">
          <a:xfrm>
            <a:off x="32004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2199" name="Rectangle 7"/>
          <p:cNvSpPr>
            <a:spLocks noChangeArrowheads="1"/>
          </p:cNvSpPr>
          <p:nvPr/>
        </p:nvSpPr>
        <p:spPr bwMode="auto">
          <a:xfrm>
            <a:off x="54864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2200" name="Rectangle 8"/>
          <p:cNvSpPr>
            <a:spLocks noChangeArrowheads="1"/>
          </p:cNvSpPr>
          <p:nvPr/>
        </p:nvSpPr>
        <p:spPr bwMode="auto">
          <a:xfrm>
            <a:off x="49149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2201" name="Line 9"/>
          <p:cNvSpPr>
            <a:spLocks noChangeShapeType="1"/>
          </p:cNvSpPr>
          <p:nvPr/>
        </p:nvSpPr>
        <p:spPr bwMode="auto">
          <a:xfrm>
            <a:off x="3429000" y="22860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2202" name="Line 10"/>
          <p:cNvSpPr>
            <a:spLocks noChangeShapeType="1"/>
          </p:cNvSpPr>
          <p:nvPr/>
        </p:nvSpPr>
        <p:spPr bwMode="auto">
          <a:xfrm>
            <a:off x="5715000" y="22860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2205" name="Rectangle 13"/>
          <p:cNvSpPr>
            <a:spLocks noChangeArrowheads="1"/>
          </p:cNvSpPr>
          <p:nvPr/>
        </p:nvSpPr>
        <p:spPr bwMode="auto">
          <a:xfrm>
            <a:off x="32004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2206" name="Rectangle 14"/>
          <p:cNvSpPr>
            <a:spLocks noChangeArrowheads="1"/>
          </p:cNvSpPr>
          <p:nvPr/>
        </p:nvSpPr>
        <p:spPr bwMode="auto">
          <a:xfrm>
            <a:off x="43434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2207" name="Rectangle 15"/>
          <p:cNvSpPr>
            <a:spLocks noChangeArrowheads="1"/>
          </p:cNvSpPr>
          <p:nvPr/>
        </p:nvSpPr>
        <p:spPr bwMode="auto">
          <a:xfrm>
            <a:off x="49149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2208" name="Rectangle 16"/>
          <p:cNvSpPr>
            <a:spLocks noChangeArrowheads="1"/>
          </p:cNvSpPr>
          <p:nvPr/>
        </p:nvSpPr>
        <p:spPr bwMode="auto">
          <a:xfrm>
            <a:off x="54864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2209" name="Rectangle 17"/>
          <p:cNvSpPr>
            <a:spLocks noChangeArrowheads="1"/>
          </p:cNvSpPr>
          <p:nvPr/>
        </p:nvSpPr>
        <p:spPr bwMode="auto">
          <a:xfrm>
            <a:off x="37719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2211" name="Line 19"/>
          <p:cNvSpPr>
            <a:spLocks noChangeShapeType="1"/>
          </p:cNvSpPr>
          <p:nvPr/>
        </p:nvSpPr>
        <p:spPr bwMode="auto">
          <a:xfrm>
            <a:off x="4572000" y="3257550"/>
            <a:ext cx="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2212" name="Line 20"/>
          <p:cNvSpPr>
            <a:spLocks noChangeShapeType="1"/>
          </p:cNvSpPr>
          <p:nvPr/>
        </p:nvSpPr>
        <p:spPr bwMode="auto">
          <a:xfrm>
            <a:off x="4000500" y="3257550"/>
            <a:ext cx="57150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2213" name="Line 21"/>
          <p:cNvSpPr>
            <a:spLocks noChangeShapeType="1"/>
          </p:cNvSpPr>
          <p:nvPr/>
        </p:nvSpPr>
        <p:spPr bwMode="auto">
          <a:xfrm flipH="1">
            <a:off x="4572000" y="3257550"/>
            <a:ext cx="57150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2214" name="Oval 22"/>
          <p:cNvSpPr>
            <a:spLocks noChangeArrowheads="1"/>
          </p:cNvSpPr>
          <p:nvPr/>
        </p:nvSpPr>
        <p:spPr bwMode="auto">
          <a:xfrm>
            <a:off x="4400550" y="3657600"/>
            <a:ext cx="342900" cy="3429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100389" y="2057400"/>
            <a:ext cx="69442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160-bit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386389" y="2057400"/>
            <a:ext cx="6761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512-bit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3814763" y="4833937"/>
            <a:ext cx="148656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One of 80 rounds</a:t>
            </a:r>
          </a:p>
        </p:txBody>
      </p:sp>
    </p:spTree>
    <p:extLst>
      <p:ext uri="{BB962C8B-B14F-4D97-AF65-F5344CB8AC3E}">
        <p14:creationId xmlns:p14="http://schemas.microsoft.com/office/powerpoint/2010/main" val="162454508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1036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/>
              <a:t>What’s in the final 32-bit transform?</a:t>
            </a:r>
          </a:p>
          <a:p>
            <a:r>
              <a:rPr lang="en-US" sz="2400" dirty="0"/>
              <a:t>Take the rightmost word.</a:t>
            </a:r>
          </a:p>
          <a:p>
            <a:r>
              <a:rPr lang="en-US" sz="2400" dirty="0"/>
              <a:t>Add in the leftmost word rotated 5 bits.</a:t>
            </a:r>
          </a:p>
          <a:p>
            <a:r>
              <a:rPr lang="en-US" sz="2400" dirty="0"/>
              <a:t>Add in a round-dependent function </a:t>
            </a:r>
            <a:r>
              <a:rPr lang="en-US" sz="2400" dirty="0">
                <a:solidFill>
                  <a:srgbClr val="00B050"/>
                </a:solidFill>
              </a:rPr>
              <a:t>f</a:t>
            </a:r>
            <a:r>
              <a:rPr lang="en-US" sz="2400" dirty="0"/>
              <a:t> of the middle three words.</a:t>
            </a:r>
          </a:p>
          <a:p>
            <a:r>
              <a:rPr lang="en-US" sz="2400" dirty="0"/>
              <a:t>Add in a round-dependent constant.</a:t>
            </a:r>
          </a:p>
          <a:p>
            <a:r>
              <a:rPr lang="en-US" sz="2400" dirty="0"/>
              <a:t>Add in a portion of the 512-bit message.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5922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1371600"/>
            <a:ext cx="5829300" cy="457200"/>
          </a:xfrm>
        </p:spPr>
        <p:txBody>
          <a:bodyPr/>
          <a:lstStyle/>
          <a:p>
            <a:r>
              <a:rPr lang="en-US" sz="2700" dirty="0"/>
              <a:t>A Cryptographic Hash:  SHA-1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90EBE-CFF5-4762-B786-B2FC872ECE4A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629400" y="5486400"/>
            <a:ext cx="1314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r>
              <a:rPr lang="en-US" sz="1350" baseline="-25000" dirty="0">
                <a:latin typeface="Arial" charset="0"/>
              </a:rPr>
              <a:t>Picture from Wikipedia</a:t>
            </a:r>
          </a:p>
        </p:txBody>
      </p:sp>
      <p:pic>
        <p:nvPicPr>
          <p:cNvPr id="106502" name="Picture 4" descr="SHA-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928812"/>
            <a:ext cx="428625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92913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/>
              <a:t>Depending on the round, the “non-linear” function </a:t>
            </a:r>
            <a:r>
              <a:rPr lang="en-US" sz="2400" dirty="0">
                <a:solidFill>
                  <a:srgbClr val="00B050"/>
                </a:solidFill>
              </a:rPr>
              <a:t>f</a:t>
            </a:r>
            <a:r>
              <a:rPr lang="en-US" sz="2400" dirty="0"/>
              <a:t> is one of the following.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>
                <a:solidFill>
                  <a:srgbClr val="00B050"/>
                </a:solidFill>
              </a:rPr>
              <a:t>		f(X,Y,Z) = (X</a:t>
            </a:r>
            <a:r>
              <a:rPr lang="en-US" sz="2400" dirty="0">
                <a:solidFill>
                  <a:srgbClr val="00B050"/>
                </a:solidFill>
                <a:sym typeface="Symbol" pitchFamily="18" charset="2"/>
              </a:rPr>
              <a:t>Y)  ((X)Z)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00B050"/>
                </a:solidFill>
                <a:sym typeface="Symbol" pitchFamily="18" charset="2"/>
              </a:rPr>
              <a:t>		f(X,Y,Z) = </a:t>
            </a:r>
            <a:r>
              <a:rPr lang="en-US" sz="2400" dirty="0">
                <a:solidFill>
                  <a:srgbClr val="00B050"/>
                </a:solidFill>
              </a:rPr>
              <a:t>(X</a:t>
            </a:r>
            <a:r>
              <a:rPr lang="en-US" sz="2400" dirty="0">
                <a:solidFill>
                  <a:srgbClr val="00B050"/>
                </a:solidFill>
                <a:sym typeface="Symbol" pitchFamily="18" charset="2"/>
              </a:rPr>
              <a:t>Y)  (XZ)  (YZ)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00B050"/>
                </a:solidFill>
                <a:sym typeface="Symbol" pitchFamily="18" charset="2"/>
              </a:rPr>
              <a:t>		f(X,Y,Z) = X  Y  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3019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104</a:t>
            </a:fld>
            <a:endParaRPr lang="en-US" dirty="0"/>
          </a:p>
        </p:txBody>
      </p:sp>
      <p:grpSp>
        <p:nvGrpSpPr>
          <p:cNvPr id="1037315" name="Group 3"/>
          <p:cNvGrpSpPr>
            <a:grpSpLocks/>
          </p:cNvGrpSpPr>
          <p:nvPr/>
        </p:nvGrpSpPr>
        <p:grpSpPr bwMode="auto">
          <a:xfrm>
            <a:off x="2057400" y="2286000"/>
            <a:ext cx="5029200" cy="2457450"/>
            <a:chOff x="768" y="1200"/>
            <a:chExt cx="4224" cy="2064"/>
          </a:xfrm>
        </p:grpSpPr>
        <p:sp>
          <p:nvSpPr>
            <p:cNvPr id="1037318" name="AutoShape 6"/>
            <p:cNvSpPr>
              <a:spLocks noChangeArrowheads="1"/>
            </p:cNvSpPr>
            <p:nvPr/>
          </p:nvSpPr>
          <p:spPr bwMode="auto">
            <a:xfrm>
              <a:off x="768" y="1584"/>
              <a:ext cx="4224" cy="168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350"/>
            </a:p>
          </p:txBody>
        </p:sp>
        <p:sp>
          <p:nvSpPr>
            <p:cNvPr id="1037319" name="Rectangle 7"/>
            <p:cNvSpPr>
              <a:spLocks noChangeArrowheads="1"/>
            </p:cNvSpPr>
            <p:nvPr/>
          </p:nvSpPr>
          <p:spPr bwMode="auto">
            <a:xfrm>
              <a:off x="268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20" name="Rectangle 8"/>
            <p:cNvSpPr>
              <a:spLocks noChangeArrowheads="1"/>
            </p:cNvSpPr>
            <p:nvPr/>
          </p:nvSpPr>
          <p:spPr bwMode="auto">
            <a:xfrm>
              <a:off x="220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21" name="Rectangle 9"/>
            <p:cNvSpPr>
              <a:spLocks noChangeArrowheads="1"/>
            </p:cNvSpPr>
            <p:nvPr/>
          </p:nvSpPr>
          <p:spPr bwMode="auto">
            <a:xfrm>
              <a:off x="172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22" name="Rectangle 10"/>
            <p:cNvSpPr>
              <a:spLocks noChangeArrowheads="1"/>
            </p:cNvSpPr>
            <p:nvPr/>
          </p:nvSpPr>
          <p:spPr bwMode="auto">
            <a:xfrm>
              <a:off x="364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23" name="Rectangle 11"/>
            <p:cNvSpPr>
              <a:spLocks noChangeArrowheads="1"/>
            </p:cNvSpPr>
            <p:nvPr/>
          </p:nvSpPr>
          <p:spPr bwMode="auto">
            <a:xfrm>
              <a:off x="316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24" name="Line 12"/>
            <p:cNvSpPr>
              <a:spLocks noChangeShapeType="1"/>
            </p:cNvSpPr>
            <p:nvPr/>
          </p:nvSpPr>
          <p:spPr bwMode="auto">
            <a:xfrm>
              <a:off x="1920" y="1584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25" name="Line 13"/>
            <p:cNvSpPr>
              <a:spLocks noChangeShapeType="1"/>
            </p:cNvSpPr>
            <p:nvPr/>
          </p:nvSpPr>
          <p:spPr bwMode="auto">
            <a:xfrm>
              <a:off x="1920" y="1584"/>
              <a:ext cx="48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26" name="Line 14"/>
            <p:cNvSpPr>
              <a:spLocks noChangeShapeType="1"/>
            </p:cNvSpPr>
            <p:nvPr/>
          </p:nvSpPr>
          <p:spPr bwMode="auto">
            <a:xfrm>
              <a:off x="1872" y="1584"/>
              <a:ext cx="1008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27" name="Line 15"/>
            <p:cNvSpPr>
              <a:spLocks noChangeShapeType="1"/>
            </p:cNvSpPr>
            <p:nvPr/>
          </p:nvSpPr>
          <p:spPr bwMode="auto">
            <a:xfrm>
              <a:off x="1920" y="1584"/>
              <a:ext cx="1488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28" name="Line 16"/>
            <p:cNvSpPr>
              <a:spLocks noChangeShapeType="1"/>
            </p:cNvSpPr>
            <p:nvPr/>
          </p:nvSpPr>
          <p:spPr bwMode="auto">
            <a:xfrm>
              <a:off x="1920" y="1584"/>
              <a:ext cx="1968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29" name="Line 17"/>
            <p:cNvSpPr>
              <a:spLocks noChangeShapeType="1"/>
            </p:cNvSpPr>
            <p:nvPr/>
          </p:nvSpPr>
          <p:spPr bwMode="auto">
            <a:xfrm>
              <a:off x="1920" y="1200"/>
              <a:ext cx="0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30" name="Line 18"/>
            <p:cNvSpPr>
              <a:spLocks noChangeShapeType="1"/>
            </p:cNvSpPr>
            <p:nvPr/>
          </p:nvSpPr>
          <p:spPr bwMode="auto">
            <a:xfrm>
              <a:off x="3840" y="1200"/>
              <a:ext cx="0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31" name="Rectangle 19"/>
            <p:cNvSpPr>
              <a:spLocks noChangeArrowheads="1"/>
            </p:cNvSpPr>
            <p:nvPr/>
          </p:nvSpPr>
          <p:spPr bwMode="auto">
            <a:xfrm>
              <a:off x="172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32" name="Rectangle 20"/>
            <p:cNvSpPr>
              <a:spLocks noChangeArrowheads="1"/>
            </p:cNvSpPr>
            <p:nvPr/>
          </p:nvSpPr>
          <p:spPr bwMode="auto">
            <a:xfrm>
              <a:off x="268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33" name="Rectangle 21"/>
            <p:cNvSpPr>
              <a:spLocks noChangeArrowheads="1"/>
            </p:cNvSpPr>
            <p:nvPr/>
          </p:nvSpPr>
          <p:spPr bwMode="auto">
            <a:xfrm>
              <a:off x="316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34" name="Rectangle 22"/>
            <p:cNvSpPr>
              <a:spLocks noChangeArrowheads="1"/>
            </p:cNvSpPr>
            <p:nvPr/>
          </p:nvSpPr>
          <p:spPr bwMode="auto">
            <a:xfrm>
              <a:off x="364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35" name="Rectangle 23"/>
            <p:cNvSpPr>
              <a:spLocks noChangeArrowheads="1"/>
            </p:cNvSpPr>
            <p:nvPr/>
          </p:nvSpPr>
          <p:spPr bwMode="auto">
            <a:xfrm>
              <a:off x="220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36" name="Line 24"/>
            <p:cNvSpPr>
              <a:spLocks noChangeShapeType="1"/>
            </p:cNvSpPr>
            <p:nvPr/>
          </p:nvSpPr>
          <p:spPr bwMode="auto">
            <a:xfrm>
              <a:off x="3360" y="2016"/>
              <a:ext cx="48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37" name="Line 25"/>
            <p:cNvSpPr>
              <a:spLocks noChangeShapeType="1"/>
            </p:cNvSpPr>
            <p:nvPr/>
          </p:nvSpPr>
          <p:spPr bwMode="auto">
            <a:xfrm flipH="1">
              <a:off x="1920" y="2016"/>
              <a:ext cx="192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38" name="Line 26"/>
            <p:cNvSpPr>
              <a:spLocks noChangeShapeType="1"/>
            </p:cNvSpPr>
            <p:nvPr/>
          </p:nvSpPr>
          <p:spPr bwMode="auto">
            <a:xfrm>
              <a:off x="1920" y="2016"/>
              <a:ext cx="48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39" name="Line 27"/>
            <p:cNvSpPr>
              <a:spLocks noChangeShapeType="1"/>
            </p:cNvSpPr>
            <p:nvPr/>
          </p:nvSpPr>
          <p:spPr bwMode="auto">
            <a:xfrm>
              <a:off x="2400" y="2016"/>
              <a:ext cx="48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7340" name="Line 28"/>
            <p:cNvSpPr>
              <a:spLocks noChangeShapeType="1"/>
            </p:cNvSpPr>
            <p:nvPr/>
          </p:nvSpPr>
          <p:spPr bwMode="auto">
            <a:xfrm>
              <a:off x="2880" y="2016"/>
              <a:ext cx="48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100389" y="2057400"/>
            <a:ext cx="69442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160-bit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5386389" y="2057400"/>
            <a:ext cx="6761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512-bit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3814763" y="4833937"/>
            <a:ext cx="148656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One of 80 rounds</a:t>
            </a:r>
          </a:p>
        </p:txBody>
      </p:sp>
    </p:spTree>
    <p:extLst>
      <p:ext uri="{BB962C8B-B14F-4D97-AF65-F5344CB8AC3E}">
        <p14:creationId xmlns:p14="http://schemas.microsoft.com/office/powerpoint/2010/main" val="250823189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SHA-1 to SHA-2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history: in 1993, NIST published SHA (Secure Hash Algorithm) as part of FIPS 180, </a:t>
            </a:r>
            <a:r>
              <a:rPr lang="en-US" i="1" dirty="0"/>
              <a:t>Secure Hash Standard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Designed by NSA</a:t>
            </a:r>
          </a:p>
          <a:p>
            <a:pPr lvl="1"/>
            <a:r>
              <a:rPr lang="en-US" dirty="0"/>
              <a:t>Withdrawn in 1995 and replaced with SHA-1</a:t>
            </a:r>
          </a:p>
          <a:p>
            <a:pPr lvl="2"/>
            <a:r>
              <a:rPr lang="en-US" dirty="0"/>
              <a:t>One modification: single bitwise rotation added</a:t>
            </a:r>
          </a:p>
          <a:p>
            <a:r>
              <a:rPr lang="en-US" dirty="0"/>
              <a:t>In 2001, NIST revises FIPS 180 and adds SHA-2</a:t>
            </a:r>
          </a:p>
          <a:p>
            <a:pPr lvl="1"/>
            <a:r>
              <a:rPr lang="en-US" dirty="0"/>
              <a:t>Also designed by NSA</a:t>
            </a:r>
          </a:p>
          <a:p>
            <a:pPr lvl="1"/>
            <a:r>
              <a:rPr lang="en-US" dirty="0"/>
              <a:t>Originally 3 variants: SHA-256, SHA-384, SHA-512</a:t>
            </a:r>
          </a:p>
          <a:p>
            <a:pPr lvl="2"/>
            <a:r>
              <a:rPr lang="en-US" dirty="0"/>
              <a:t>SHA-224 added later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4982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Construction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1024003" name="AutoShape 3"/>
          <p:cNvSpPr>
            <a:spLocks noChangeArrowheads="1"/>
          </p:cNvSpPr>
          <p:nvPr/>
        </p:nvSpPr>
        <p:spPr bwMode="auto">
          <a:xfrm>
            <a:off x="3200400" y="3314700"/>
            <a:ext cx="2743200" cy="8572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  <a:latin typeface="+mj-lt"/>
              </a:rPr>
              <a:t>Compression</a:t>
            </a:r>
          </a:p>
          <a:p>
            <a:pPr algn="ctr"/>
            <a:r>
              <a:rPr lang="en-US" sz="1350" dirty="0">
                <a:solidFill>
                  <a:srgbClr val="FFFF00"/>
                </a:solidFill>
                <a:latin typeface="+mj-lt"/>
              </a:rPr>
              <a:t>Function</a:t>
            </a:r>
          </a:p>
        </p:txBody>
      </p:sp>
      <p:sp>
        <p:nvSpPr>
          <p:cNvPr id="1024004" name="Line 4"/>
          <p:cNvSpPr>
            <a:spLocks noChangeShapeType="1"/>
          </p:cNvSpPr>
          <p:nvPr/>
        </p:nvSpPr>
        <p:spPr bwMode="auto">
          <a:xfrm>
            <a:off x="4572000" y="4171950"/>
            <a:ext cx="0" cy="8572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005" name="Text Box 5"/>
          <p:cNvSpPr txBox="1">
            <a:spLocks noChangeArrowheads="1"/>
          </p:cNvSpPr>
          <p:nvPr/>
        </p:nvSpPr>
        <p:spPr bwMode="auto">
          <a:xfrm>
            <a:off x="3432087" y="5029200"/>
            <a:ext cx="225600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>
                <a:latin typeface="+mj-lt"/>
              </a:rPr>
              <a:t>Smaller Output (e.g. 256 bits)</a:t>
            </a:r>
          </a:p>
        </p:txBody>
      </p:sp>
      <p:sp>
        <p:nvSpPr>
          <p:cNvPr id="1024006" name="Line 6"/>
          <p:cNvSpPr>
            <a:spLocks noChangeShapeType="1"/>
          </p:cNvSpPr>
          <p:nvPr/>
        </p:nvSpPr>
        <p:spPr bwMode="auto">
          <a:xfrm>
            <a:off x="5200650" y="2628900"/>
            <a:ext cx="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007" name="Text Box 7"/>
          <p:cNvSpPr txBox="1">
            <a:spLocks noChangeArrowheads="1"/>
          </p:cNvSpPr>
          <p:nvPr/>
        </p:nvSpPr>
        <p:spPr bwMode="auto">
          <a:xfrm>
            <a:off x="4500221" y="2376487"/>
            <a:ext cx="197810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>
                <a:latin typeface="+mj-lt"/>
              </a:rPr>
              <a:t>Large Input (e.g. 512 bits)</a:t>
            </a:r>
          </a:p>
        </p:txBody>
      </p:sp>
      <p:sp>
        <p:nvSpPr>
          <p:cNvPr id="1024008" name="Line 8"/>
          <p:cNvSpPr>
            <a:spLocks noChangeShapeType="1"/>
          </p:cNvSpPr>
          <p:nvPr/>
        </p:nvSpPr>
        <p:spPr bwMode="auto">
          <a:xfrm>
            <a:off x="3943350" y="2914650"/>
            <a:ext cx="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009" name="Line 9"/>
          <p:cNvSpPr>
            <a:spLocks noChangeShapeType="1"/>
          </p:cNvSpPr>
          <p:nvPr/>
        </p:nvSpPr>
        <p:spPr bwMode="auto">
          <a:xfrm flipH="1">
            <a:off x="2857500" y="2914650"/>
            <a:ext cx="10858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010" name="Line 10"/>
          <p:cNvSpPr>
            <a:spLocks noChangeShapeType="1"/>
          </p:cNvSpPr>
          <p:nvPr/>
        </p:nvSpPr>
        <p:spPr bwMode="auto">
          <a:xfrm>
            <a:off x="2857500" y="291465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011" name="Line 11"/>
          <p:cNvSpPr>
            <a:spLocks noChangeShapeType="1"/>
          </p:cNvSpPr>
          <p:nvPr/>
        </p:nvSpPr>
        <p:spPr bwMode="auto">
          <a:xfrm>
            <a:off x="2857500" y="4514850"/>
            <a:ext cx="17145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012" name="Text Box 12"/>
          <p:cNvSpPr txBox="1">
            <a:spLocks noChangeArrowheads="1"/>
          </p:cNvSpPr>
          <p:nvPr/>
        </p:nvSpPr>
        <p:spPr bwMode="auto">
          <a:xfrm>
            <a:off x="3771901" y="2376487"/>
            <a:ext cx="50046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350" dirty="0">
                <a:latin typeface="+mj-lt"/>
              </a:rPr>
              <a:t>(IV)</a:t>
            </a:r>
          </a:p>
        </p:txBody>
      </p:sp>
      <p:sp>
        <p:nvSpPr>
          <p:cNvPr id="1024013" name="Line 13"/>
          <p:cNvSpPr>
            <a:spLocks noChangeShapeType="1"/>
          </p:cNvSpPr>
          <p:nvPr/>
        </p:nvSpPr>
        <p:spPr bwMode="auto">
          <a:xfrm flipV="1">
            <a:off x="3943350" y="2628900"/>
            <a:ext cx="0" cy="2857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68587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>
          <a:xfrm rot="10800000">
            <a:off x="2000251" y="3086098"/>
            <a:ext cx="5143500" cy="1943102"/>
          </a:xfrm>
          <a:prstGeom prst="trapezoid">
            <a:avLst>
              <a:gd name="adj" fmla="val 17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Cryptographic Hash:  SHA-2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1025028" name="Text Box 4"/>
          <p:cNvSpPr txBox="1">
            <a:spLocks noChangeArrowheads="1"/>
          </p:cNvSpPr>
          <p:nvPr/>
        </p:nvSpPr>
        <p:spPr bwMode="auto">
          <a:xfrm>
            <a:off x="2813893" y="2057401"/>
            <a:ext cx="123783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350" dirty="0">
                <a:latin typeface="+mj-lt"/>
              </a:rPr>
              <a:t>Prior State</a:t>
            </a:r>
          </a:p>
          <a:p>
            <a:pPr algn="ctr"/>
            <a:r>
              <a:rPr lang="en-US" sz="1350" dirty="0">
                <a:latin typeface="+mj-lt"/>
              </a:rPr>
              <a:t>256 or 512 bits</a:t>
            </a:r>
          </a:p>
        </p:txBody>
      </p:sp>
      <p:sp>
        <p:nvSpPr>
          <p:cNvPr id="1025036" name="Line 12"/>
          <p:cNvSpPr>
            <a:spLocks noChangeShapeType="1"/>
          </p:cNvSpPr>
          <p:nvPr/>
        </p:nvSpPr>
        <p:spPr bwMode="auto">
          <a:xfrm flipH="1">
            <a:off x="2663190" y="3086100"/>
            <a:ext cx="76581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37" name="Line 13"/>
          <p:cNvSpPr>
            <a:spLocks noChangeShapeType="1"/>
          </p:cNvSpPr>
          <p:nvPr/>
        </p:nvSpPr>
        <p:spPr bwMode="auto">
          <a:xfrm flipH="1">
            <a:off x="3211830" y="3086100"/>
            <a:ext cx="21717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38" name="Line 14"/>
          <p:cNvSpPr>
            <a:spLocks noChangeShapeType="1"/>
          </p:cNvSpPr>
          <p:nvPr/>
        </p:nvSpPr>
        <p:spPr bwMode="auto">
          <a:xfrm>
            <a:off x="3417570" y="3086098"/>
            <a:ext cx="397193" cy="40005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39" name="Line 15"/>
          <p:cNvSpPr>
            <a:spLocks noChangeShapeType="1"/>
          </p:cNvSpPr>
          <p:nvPr/>
        </p:nvSpPr>
        <p:spPr bwMode="auto">
          <a:xfrm>
            <a:off x="3429000" y="3086100"/>
            <a:ext cx="885825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40" name="Line 16"/>
          <p:cNvSpPr>
            <a:spLocks noChangeShapeType="1"/>
          </p:cNvSpPr>
          <p:nvPr/>
        </p:nvSpPr>
        <p:spPr bwMode="auto">
          <a:xfrm>
            <a:off x="3429000" y="3086100"/>
            <a:ext cx="142875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41" name="Line 17"/>
          <p:cNvSpPr>
            <a:spLocks noChangeShapeType="1"/>
          </p:cNvSpPr>
          <p:nvPr/>
        </p:nvSpPr>
        <p:spPr bwMode="auto">
          <a:xfrm>
            <a:off x="3429000" y="26289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42" name="Line 18"/>
          <p:cNvSpPr>
            <a:spLocks noChangeShapeType="1"/>
          </p:cNvSpPr>
          <p:nvPr/>
        </p:nvSpPr>
        <p:spPr bwMode="auto">
          <a:xfrm>
            <a:off x="5715000" y="26289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49" name="Line 25"/>
          <p:cNvSpPr>
            <a:spLocks noChangeShapeType="1"/>
          </p:cNvSpPr>
          <p:nvPr/>
        </p:nvSpPr>
        <p:spPr bwMode="auto">
          <a:xfrm flipH="1">
            <a:off x="2663190" y="3623310"/>
            <a:ext cx="3840480" cy="92583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50" name="Line 26"/>
          <p:cNvSpPr>
            <a:spLocks noChangeShapeType="1"/>
          </p:cNvSpPr>
          <p:nvPr/>
        </p:nvSpPr>
        <p:spPr bwMode="auto">
          <a:xfrm>
            <a:off x="2663190" y="3623310"/>
            <a:ext cx="548640" cy="92583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53" name="Text Box 29"/>
          <p:cNvSpPr txBox="1">
            <a:spLocks noChangeArrowheads="1"/>
          </p:cNvSpPr>
          <p:nvPr/>
        </p:nvSpPr>
        <p:spPr bwMode="auto">
          <a:xfrm>
            <a:off x="3814763" y="5176837"/>
            <a:ext cx="140493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>
                <a:latin typeface="+mj-lt"/>
              </a:rPr>
              <a:t>One of 64 rounds</a:t>
            </a: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245745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4961696" y="2057401"/>
            <a:ext cx="146161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350" dirty="0">
                <a:latin typeface="+mj-lt"/>
              </a:rPr>
              <a:t>New Message Bits</a:t>
            </a:r>
          </a:p>
          <a:p>
            <a:pPr algn="ctr"/>
            <a:r>
              <a:rPr lang="en-US" sz="1350" dirty="0">
                <a:latin typeface="+mj-lt"/>
              </a:rPr>
              <a:t>256 or 512 bits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300609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65" name="Rectangle 9"/>
          <p:cNvSpPr>
            <a:spLocks noChangeArrowheads="1"/>
          </p:cNvSpPr>
          <p:nvPr/>
        </p:nvSpPr>
        <p:spPr bwMode="auto">
          <a:xfrm>
            <a:off x="355473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410337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68" name="Rectangle 9"/>
          <p:cNvSpPr>
            <a:spLocks noChangeArrowheads="1"/>
          </p:cNvSpPr>
          <p:nvPr/>
        </p:nvSpPr>
        <p:spPr bwMode="auto">
          <a:xfrm>
            <a:off x="465201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69" name="Rectangle 9"/>
          <p:cNvSpPr>
            <a:spLocks noChangeArrowheads="1"/>
          </p:cNvSpPr>
          <p:nvPr/>
        </p:nvSpPr>
        <p:spPr bwMode="auto">
          <a:xfrm>
            <a:off x="520065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574929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G</a:t>
            </a:r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629793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245745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A’</a:t>
            </a:r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00609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B’</a:t>
            </a:r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55473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C’</a:t>
            </a:r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410337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D’</a:t>
            </a:r>
          </a:p>
        </p:txBody>
      </p:sp>
      <p:sp>
        <p:nvSpPr>
          <p:cNvPr id="77" name="Rectangle 9"/>
          <p:cNvSpPr>
            <a:spLocks noChangeArrowheads="1"/>
          </p:cNvSpPr>
          <p:nvPr/>
        </p:nvSpPr>
        <p:spPr bwMode="auto">
          <a:xfrm>
            <a:off x="465201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E’</a:t>
            </a:r>
          </a:p>
        </p:txBody>
      </p:sp>
      <p:sp>
        <p:nvSpPr>
          <p:cNvPr id="78" name="Rectangle 9"/>
          <p:cNvSpPr>
            <a:spLocks noChangeArrowheads="1"/>
          </p:cNvSpPr>
          <p:nvPr/>
        </p:nvSpPr>
        <p:spPr bwMode="auto">
          <a:xfrm>
            <a:off x="520065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F’</a:t>
            </a:r>
          </a:p>
        </p:txBody>
      </p:sp>
      <p:sp>
        <p:nvSpPr>
          <p:cNvPr id="79" name="Rectangle 9"/>
          <p:cNvSpPr>
            <a:spLocks noChangeArrowheads="1"/>
          </p:cNvSpPr>
          <p:nvPr/>
        </p:nvSpPr>
        <p:spPr bwMode="auto">
          <a:xfrm>
            <a:off x="574929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G’</a:t>
            </a: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629793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H’</a:t>
            </a:r>
          </a:p>
        </p:txBody>
      </p:sp>
      <p:sp>
        <p:nvSpPr>
          <p:cNvPr id="81" name="Line 14"/>
          <p:cNvSpPr>
            <a:spLocks noChangeShapeType="1"/>
          </p:cNvSpPr>
          <p:nvPr/>
        </p:nvSpPr>
        <p:spPr bwMode="auto">
          <a:xfrm>
            <a:off x="3432813" y="3086099"/>
            <a:ext cx="1993580" cy="40005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2" name="Line 15"/>
          <p:cNvSpPr>
            <a:spLocks noChangeShapeType="1"/>
          </p:cNvSpPr>
          <p:nvPr/>
        </p:nvSpPr>
        <p:spPr bwMode="auto">
          <a:xfrm>
            <a:off x="3432811" y="3086099"/>
            <a:ext cx="2493644" cy="40005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3" name="Line 16"/>
          <p:cNvSpPr>
            <a:spLocks noChangeShapeType="1"/>
          </p:cNvSpPr>
          <p:nvPr/>
        </p:nvSpPr>
        <p:spPr bwMode="auto">
          <a:xfrm>
            <a:off x="3429000" y="3086099"/>
            <a:ext cx="3040380" cy="40005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5" name="Line 26"/>
          <p:cNvSpPr>
            <a:spLocks noChangeShapeType="1"/>
          </p:cNvSpPr>
          <p:nvPr/>
        </p:nvSpPr>
        <p:spPr bwMode="auto">
          <a:xfrm>
            <a:off x="3211830" y="3623310"/>
            <a:ext cx="571500" cy="92583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6" name="Line 26"/>
          <p:cNvSpPr>
            <a:spLocks noChangeShapeType="1"/>
          </p:cNvSpPr>
          <p:nvPr/>
        </p:nvSpPr>
        <p:spPr bwMode="auto">
          <a:xfrm>
            <a:off x="3783330" y="3623310"/>
            <a:ext cx="531495" cy="92583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7" name="Line 26"/>
          <p:cNvSpPr>
            <a:spLocks noChangeShapeType="1"/>
          </p:cNvSpPr>
          <p:nvPr/>
        </p:nvSpPr>
        <p:spPr bwMode="auto">
          <a:xfrm>
            <a:off x="4314825" y="3623310"/>
            <a:ext cx="542925" cy="92583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8" name="Line 26"/>
          <p:cNvSpPr>
            <a:spLocks noChangeShapeType="1"/>
          </p:cNvSpPr>
          <p:nvPr/>
        </p:nvSpPr>
        <p:spPr bwMode="auto">
          <a:xfrm>
            <a:off x="4857750" y="3623310"/>
            <a:ext cx="525780" cy="92583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9" name="Line 26"/>
          <p:cNvSpPr>
            <a:spLocks noChangeShapeType="1"/>
          </p:cNvSpPr>
          <p:nvPr/>
        </p:nvSpPr>
        <p:spPr bwMode="auto">
          <a:xfrm>
            <a:off x="5383530" y="3623310"/>
            <a:ext cx="571500" cy="92583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0" name="Line 26"/>
          <p:cNvSpPr>
            <a:spLocks noChangeShapeType="1"/>
          </p:cNvSpPr>
          <p:nvPr/>
        </p:nvSpPr>
        <p:spPr bwMode="auto">
          <a:xfrm>
            <a:off x="5955030" y="3623310"/>
            <a:ext cx="514350" cy="92583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568797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>
          <a:xfrm rot="10800000">
            <a:off x="2000251" y="3086098"/>
            <a:ext cx="5143500" cy="1943102"/>
          </a:xfrm>
          <a:prstGeom prst="trapezoid">
            <a:avLst>
              <a:gd name="adj" fmla="val 17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Cryptographic Hash:  SHA-2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1025028" name="Text Box 4"/>
          <p:cNvSpPr txBox="1">
            <a:spLocks noChangeArrowheads="1"/>
          </p:cNvSpPr>
          <p:nvPr/>
        </p:nvSpPr>
        <p:spPr bwMode="auto">
          <a:xfrm>
            <a:off x="2813893" y="2057401"/>
            <a:ext cx="123783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350" dirty="0">
                <a:latin typeface="+mj-lt"/>
              </a:rPr>
              <a:t>Prior State</a:t>
            </a:r>
          </a:p>
          <a:p>
            <a:pPr algn="ctr"/>
            <a:r>
              <a:rPr lang="en-US" sz="1350" dirty="0">
                <a:latin typeface="+mj-lt"/>
              </a:rPr>
              <a:t>256 or 512 bits</a:t>
            </a:r>
          </a:p>
        </p:txBody>
      </p:sp>
      <p:sp>
        <p:nvSpPr>
          <p:cNvPr id="1025036" name="Line 12"/>
          <p:cNvSpPr>
            <a:spLocks noChangeShapeType="1"/>
          </p:cNvSpPr>
          <p:nvPr/>
        </p:nvSpPr>
        <p:spPr bwMode="auto">
          <a:xfrm flipH="1">
            <a:off x="2663190" y="3086100"/>
            <a:ext cx="76581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37" name="Line 13"/>
          <p:cNvSpPr>
            <a:spLocks noChangeShapeType="1"/>
          </p:cNvSpPr>
          <p:nvPr/>
        </p:nvSpPr>
        <p:spPr bwMode="auto">
          <a:xfrm flipH="1">
            <a:off x="3211830" y="3086100"/>
            <a:ext cx="21717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38" name="Line 14"/>
          <p:cNvSpPr>
            <a:spLocks noChangeShapeType="1"/>
          </p:cNvSpPr>
          <p:nvPr/>
        </p:nvSpPr>
        <p:spPr bwMode="auto">
          <a:xfrm>
            <a:off x="3417570" y="3086098"/>
            <a:ext cx="397193" cy="40005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39" name="Line 15"/>
          <p:cNvSpPr>
            <a:spLocks noChangeShapeType="1"/>
          </p:cNvSpPr>
          <p:nvPr/>
        </p:nvSpPr>
        <p:spPr bwMode="auto">
          <a:xfrm>
            <a:off x="3429000" y="3086100"/>
            <a:ext cx="885825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40" name="Line 16"/>
          <p:cNvSpPr>
            <a:spLocks noChangeShapeType="1"/>
          </p:cNvSpPr>
          <p:nvPr/>
        </p:nvSpPr>
        <p:spPr bwMode="auto">
          <a:xfrm>
            <a:off x="3429000" y="3086100"/>
            <a:ext cx="142875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41" name="Line 17"/>
          <p:cNvSpPr>
            <a:spLocks noChangeShapeType="1"/>
          </p:cNvSpPr>
          <p:nvPr/>
        </p:nvSpPr>
        <p:spPr bwMode="auto">
          <a:xfrm>
            <a:off x="3429000" y="26289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42" name="Line 18"/>
          <p:cNvSpPr>
            <a:spLocks noChangeShapeType="1"/>
          </p:cNvSpPr>
          <p:nvPr/>
        </p:nvSpPr>
        <p:spPr bwMode="auto">
          <a:xfrm>
            <a:off x="5715000" y="26289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50" name="Line 26"/>
          <p:cNvSpPr>
            <a:spLocks noChangeShapeType="1"/>
          </p:cNvSpPr>
          <p:nvPr/>
        </p:nvSpPr>
        <p:spPr bwMode="auto">
          <a:xfrm>
            <a:off x="2663190" y="3623310"/>
            <a:ext cx="548640" cy="92583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53" name="Text Box 29"/>
          <p:cNvSpPr txBox="1">
            <a:spLocks noChangeArrowheads="1"/>
          </p:cNvSpPr>
          <p:nvPr/>
        </p:nvSpPr>
        <p:spPr bwMode="auto">
          <a:xfrm>
            <a:off x="3814763" y="5176837"/>
            <a:ext cx="140493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>
                <a:latin typeface="+mj-lt"/>
              </a:rPr>
              <a:t>One of 64 rounds</a:t>
            </a: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245745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4961696" y="2057401"/>
            <a:ext cx="146161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350" dirty="0">
                <a:latin typeface="+mj-lt"/>
              </a:rPr>
              <a:t>New Message Bits</a:t>
            </a:r>
          </a:p>
          <a:p>
            <a:pPr algn="ctr"/>
            <a:r>
              <a:rPr lang="en-US" sz="1350" dirty="0">
                <a:latin typeface="+mj-lt"/>
              </a:rPr>
              <a:t>256 or 512 bits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300609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65" name="Rectangle 9"/>
          <p:cNvSpPr>
            <a:spLocks noChangeArrowheads="1"/>
          </p:cNvSpPr>
          <p:nvPr/>
        </p:nvSpPr>
        <p:spPr bwMode="auto">
          <a:xfrm>
            <a:off x="355473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410337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68" name="Rectangle 9"/>
          <p:cNvSpPr>
            <a:spLocks noChangeArrowheads="1"/>
          </p:cNvSpPr>
          <p:nvPr/>
        </p:nvSpPr>
        <p:spPr bwMode="auto">
          <a:xfrm>
            <a:off x="465201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69" name="Rectangle 9"/>
          <p:cNvSpPr>
            <a:spLocks noChangeArrowheads="1"/>
          </p:cNvSpPr>
          <p:nvPr/>
        </p:nvSpPr>
        <p:spPr bwMode="auto">
          <a:xfrm>
            <a:off x="520065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574929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G</a:t>
            </a:r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629793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245745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A’</a:t>
            </a:r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00609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B’</a:t>
            </a:r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55473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C’</a:t>
            </a:r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410337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D’</a:t>
            </a:r>
          </a:p>
        </p:txBody>
      </p:sp>
      <p:sp>
        <p:nvSpPr>
          <p:cNvPr id="77" name="Rectangle 9"/>
          <p:cNvSpPr>
            <a:spLocks noChangeArrowheads="1"/>
          </p:cNvSpPr>
          <p:nvPr/>
        </p:nvSpPr>
        <p:spPr bwMode="auto">
          <a:xfrm>
            <a:off x="465201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E’</a:t>
            </a:r>
          </a:p>
        </p:txBody>
      </p:sp>
      <p:sp>
        <p:nvSpPr>
          <p:cNvPr id="78" name="Rectangle 9"/>
          <p:cNvSpPr>
            <a:spLocks noChangeArrowheads="1"/>
          </p:cNvSpPr>
          <p:nvPr/>
        </p:nvSpPr>
        <p:spPr bwMode="auto">
          <a:xfrm>
            <a:off x="520065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F’</a:t>
            </a:r>
          </a:p>
        </p:txBody>
      </p:sp>
      <p:sp>
        <p:nvSpPr>
          <p:cNvPr id="79" name="Rectangle 9"/>
          <p:cNvSpPr>
            <a:spLocks noChangeArrowheads="1"/>
          </p:cNvSpPr>
          <p:nvPr/>
        </p:nvSpPr>
        <p:spPr bwMode="auto">
          <a:xfrm>
            <a:off x="574929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G’</a:t>
            </a: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629793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H’</a:t>
            </a:r>
          </a:p>
        </p:txBody>
      </p:sp>
      <p:sp>
        <p:nvSpPr>
          <p:cNvPr id="81" name="Line 14"/>
          <p:cNvSpPr>
            <a:spLocks noChangeShapeType="1"/>
          </p:cNvSpPr>
          <p:nvPr/>
        </p:nvSpPr>
        <p:spPr bwMode="auto">
          <a:xfrm>
            <a:off x="3432813" y="3086099"/>
            <a:ext cx="1993580" cy="40005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2" name="Line 15"/>
          <p:cNvSpPr>
            <a:spLocks noChangeShapeType="1"/>
          </p:cNvSpPr>
          <p:nvPr/>
        </p:nvSpPr>
        <p:spPr bwMode="auto">
          <a:xfrm>
            <a:off x="3432811" y="3086099"/>
            <a:ext cx="2493644" cy="40005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3" name="Line 16"/>
          <p:cNvSpPr>
            <a:spLocks noChangeShapeType="1"/>
          </p:cNvSpPr>
          <p:nvPr/>
        </p:nvSpPr>
        <p:spPr bwMode="auto">
          <a:xfrm>
            <a:off x="3429000" y="3086099"/>
            <a:ext cx="3040380" cy="40005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5" name="Line 26"/>
          <p:cNvSpPr>
            <a:spLocks noChangeShapeType="1"/>
          </p:cNvSpPr>
          <p:nvPr/>
        </p:nvSpPr>
        <p:spPr bwMode="auto">
          <a:xfrm>
            <a:off x="3211830" y="3623310"/>
            <a:ext cx="571500" cy="92583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6" name="Line 26"/>
          <p:cNvSpPr>
            <a:spLocks noChangeShapeType="1"/>
          </p:cNvSpPr>
          <p:nvPr/>
        </p:nvSpPr>
        <p:spPr bwMode="auto">
          <a:xfrm>
            <a:off x="3783330" y="3623310"/>
            <a:ext cx="531495" cy="92583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8" name="Line 26"/>
          <p:cNvSpPr>
            <a:spLocks noChangeShapeType="1"/>
          </p:cNvSpPr>
          <p:nvPr/>
        </p:nvSpPr>
        <p:spPr bwMode="auto">
          <a:xfrm>
            <a:off x="4857750" y="3623310"/>
            <a:ext cx="525780" cy="92583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9" name="Line 26"/>
          <p:cNvSpPr>
            <a:spLocks noChangeShapeType="1"/>
          </p:cNvSpPr>
          <p:nvPr/>
        </p:nvSpPr>
        <p:spPr bwMode="auto">
          <a:xfrm>
            <a:off x="5383530" y="3623310"/>
            <a:ext cx="571500" cy="92583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0" name="Line 26"/>
          <p:cNvSpPr>
            <a:spLocks noChangeShapeType="1"/>
          </p:cNvSpPr>
          <p:nvPr/>
        </p:nvSpPr>
        <p:spPr bwMode="auto">
          <a:xfrm>
            <a:off x="5955030" y="3623310"/>
            <a:ext cx="514350" cy="92583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4122702" y="3919150"/>
            <a:ext cx="9526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FF00"/>
                </a:solidFill>
                <a:latin typeface="+mj-lt"/>
              </a:rPr>
              <a:t>No 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6359" y="4284956"/>
            <a:ext cx="66075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B’ = A</a:t>
            </a:r>
          </a:p>
          <a:p>
            <a:r>
              <a:rPr lang="en-US" sz="1350" dirty="0"/>
              <a:t>C’ = B</a:t>
            </a:r>
          </a:p>
          <a:p>
            <a:r>
              <a:rPr lang="en-US" sz="1350" dirty="0"/>
              <a:t>D’ = C</a:t>
            </a:r>
          </a:p>
          <a:p>
            <a:r>
              <a:rPr lang="en-US" sz="1350" dirty="0"/>
              <a:t>F’ = E</a:t>
            </a:r>
          </a:p>
          <a:p>
            <a:r>
              <a:rPr lang="en-US" sz="1350" dirty="0"/>
              <a:t>G’ = F</a:t>
            </a:r>
          </a:p>
          <a:p>
            <a:r>
              <a:rPr lang="en-US" sz="1350" dirty="0"/>
              <a:t>H’ = G</a:t>
            </a:r>
          </a:p>
        </p:txBody>
      </p:sp>
    </p:spTree>
    <p:extLst>
      <p:ext uri="{BB962C8B-B14F-4D97-AF65-F5344CB8AC3E}">
        <p14:creationId xmlns:p14="http://schemas.microsoft.com/office/powerpoint/2010/main" val="398469924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>
          <a:xfrm rot="10800000">
            <a:off x="2000251" y="3086098"/>
            <a:ext cx="5143500" cy="1943102"/>
          </a:xfrm>
          <a:prstGeom prst="trapezoid">
            <a:avLst>
              <a:gd name="adj" fmla="val 17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Cryptographic Hash:  SHA-2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1025028" name="Text Box 4"/>
          <p:cNvSpPr txBox="1">
            <a:spLocks noChangeArrowheads="1"/>
          </p:cNvSpPr>
          <p:nvPr/>
        </p:nvSpPr>
        <p:spPr bwMode="auto">
          <a:xfrm>
            <a:off x="2813893" y="2057401"/>
            <a:ext cx="123783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350" dirty="0">
                <a:latin typeface="+mj-lt"/>
              </a:rPr>
              <a:t>Prior State</a:t>
            </a:r>
          </a:p>
          <a:p>
            <a:pPr algn="ctr"/>
            <a:r>
              <a:rPr lang="en-US" sz="1350" dirty="0">
                <a:latin typeface="+mj-lt"/>
              </a:rPr>
              <a:t>256 or 512 bits</a:t>
            </a:r>
          </a:p>
        </p:txBody>
      </p:sp>
      <p:sp>
        <p:nvSpPr>
          <p:cNvPr id="1025036" name="Line 12"/>
          <p:cNvSpPr>
            <a:spLocks noChangeShapeType="1"/>
          </p:cNvSpPr>
          <p:nvPr/>
        </p:nvSpPr>
        <p:spPr bwMode="auto">
          <a:xfrm flipH="1">
            <a:off x="2663190" y="3086100"/>
            <a:ext cx="76581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37" name="Line 13"/>
          <p:cNvSpPr>
            <a:spLocks noChangeShapeType="1"/>
          </p:cNvSpPr>
          <p:nvPr/>
        </p:nvSpPr>
        <p:spPr bwMode="auto">
          <a:xfrm flipH="1">
            <a:off x="3211830" y="3086100"/>
            <a:ext cx="21717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38" name="Line 14"/>
          <p:cNvSpPr>
            <a:spLocks noChangeShapeType="1"/>
          </p:cNvSpPr>
          <p:nvPr/>
        </p:nvSpPr>
        <p:spPr bwMode="auto">
          <a:xfrm>
            <a:off x="3417570" y="3086098"/>
            <a:ext cx="397193" cy="40005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39" name="Line 15"/>
          <p:cNvSpPr>
            <a:spLocks noChangeShapeType="1"/>
          </p:cNvSpPr>
          <p:nvPr/>
        </p:nvSpPr>
        <p:spPr bwMode="auto">
          <a:xfrm>
            <a:off x="3429000" y="3086100"/>
            <a:ext cx="885825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40" name="Line 16"/>
          <p:cNvSpPr>
            <a:spLocks noChangeShapeType="1"/>
          </p:cNvSpPr>
          <p:nvPr/>
        </p:nvSpPr>
        <p:spPr bwMode="auto">
          <a:xfrm>
            <a:off x="3429000" y="3086100"/>
            <a:ext cx="142875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41" name="Line 17"/>
          <p:cNvSpPr>
            <a:spLocks noChangeShapeType="1"/>
          </p:cNvSpPr>
          <p:nvPr/>
        </p:nvSpPr>
        <p:spPr bwMode="auto">
          <a:xfrm>
            <a:off x="3429000" y="26289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42" name="Line 18"/>
          <p:cNvSpPr>
            <a:spLocks noChangeShapeType="1"/>
          </p:cNvSpPr>
          <p:nvPr/>
        </p:nvSpPr>
        <p:spPr bwMode="auto">
          <a:xfrm>
            <a:off x="5715000" y="26289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49" name="Line 25"/>
          <p:cNvSpPr>
            <a:spLocks noChangeShapeType="1"/>
          </p:cNvSpPr>
          <p:nvPr/>
        </p:nvSpPr>
        <p:spPr bwMode="auto">
          <a:xfrm flipH="1">
            <a:off x="2663190" y="3623310"/>
            <a:ext cx="3840480" cy="92583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5053" name="Text Box 29"/>
          <p:cNvSpPr txBox="1">
            <a:spLocks noChangeArrowheads="1"/>
          </p:cNvSpPr>
          <p:nvPr/>
        </p:nvSpPr>
        <p:spPr bwMode="auto">
          <a:xfrm>
            <a:off x="3814763" y="5176837"/>
            <a:ext cx="140493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>
                <a:latin typeface="+mj-lt"/>
              </a:rPr>
              <a:t>One of 64 rounds</a:t>
            </a: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245745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4961696" y="2057401"/>
            <a:ext cx="146161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350" dirty="0">
                <a:latin typeface="+mj-lt"/>
              </a:rPr>
              <a:t>New Message Bits</a:t>
            </a:r>
          </a:p>
          <a:p>
            <a:pPr algn="ctr"/>
            <a:r>
              <a:rPr lang="en-US" sz="1350" dirty="0">
                <a:latin typeface="+mj-lt"/>
              </a:rPr>
              <a:t>256 or 512 bits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300609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65" name="Rectangle 9"/>
          <p:cNvSpPr>
            <a:spLocks noChangeArrowheads="1"/>
          </p:cNvSpPr>
          <p:nvPr/>
        </p:nvSpPr>
        <p:spPr bwMode="auto">
          <a:xfrm>
            <a:off x="355473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410337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68" name="Rectangle 9"/>
          <p:cNvSpPr>
            <a:spLocks noChangeArrowheads="1"/>
          </p:cNvSpPr>
          <p:nvPr/>
        </p:nvSpPr>
        <p:spPr bwMode="auto">
          <a:xfrm>
            <a:off x="465201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69" name="Rectangle 9"/>
          <p:cNvSpPr>
            <a:spLocks noChangeArrowheads="1"/>
          </p:cNvSpPr>
          <p:nvPr/>
        </p:nvSpPr>
        <p:spPr bwMode="auto">
          <a:xfrm>
            <a:off x="520065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574929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G</a:t>
            </a:r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6297930" y="348615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245745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A’</a:t>
            </a:r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00609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B’</a:t>
            </a:r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55473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C’</a:t>
            </a:r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410337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D’</a:t>
            </a:r>
          </a:p>
        </p:txBody>
      </p:sp>
      <p:sp>
        <p:nvSpPr>
          <p:cNvPr id="77" name="Rectangle 9"/>
          <p:cNvSpPr>
            <a:spLocks noChangeArrowheads="1"/>
          </p:cNvSpPr>
          <p:nvPr/>
        </p:nvSpPr>
        <p:spPr bwMode="auto">
          <a:xfrm>
            <a:off x="465201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E’</a:t>
            </a:r>
          </a:p>
        </p:txBody>
      </p:sp>
      <p:sp>
        <p:nvSpPr>
          <p:cNvPr id="78" name="Rectangle 9"/>
          <p:cNvSpPr>
            <a:spLocks noChangeArrowheads="1"/>
          </p:cNvSpPr>
          <p:nvPr/>
        </p:nvSpPr>
        <p:spPr bwMode="auto">
          <a:xfrm>
            <a:off x="520065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F’</a:t>
            </a:r>
          </a:p>
        </p:txBody>
      </p:sp>
      <p:sp>
        <p:nvSpPr>
          <p:cNvPr id="79" name="Rectangle 9"/>
          <p:cNvSpPr>
            <a:spLocks noChangeArrowheads="1"/>
          </p:cNvSpPr>
          <p:nvPr/>
        </p:nvSpPr>
        <p:spPr bwMode="auto">
          <a:xfrm>
            <a:off x="574929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G’</a:t>
            </a: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6297930" y="4549140"/>
            <a:ext cx="411480" cy="13716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H’</a:t>
            </a:r>
          </a:p>
        </p:txBody>
      </p:sp>
      <p:sp>
        <p:nvSpPr>
          <p:cNvPr id="81" name="Line 14"/>
          <p:cNvSpPr>
            <a:spLocks noChangeShapeType="1"/>
          </p:cNvSpPr>
          <p:nvPr/>
        </p:nvSpPr>
        <p:spPr bwMode="auto">
          <a:xfrm>
            <a:off x="3432813" y="3086099"/>
            <a:ext cx="1993580" cy="40005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2" name="Line 15"/>
          <p:cNvSpPr>
            <a:spLocks noChangeShapeType="1"/>
          </p:cNvSpPr>
          <p:nvPr/>
        </p:nvSpPr>
        <p:spPr bwMode="auto">
          <a:xfrm>
            <a:off x="3432811" y="3086099"/>
            <a:ext cx="2493644" cy="40005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3" name="Line 16"/>
          <p:cNvSpPr>
            <a:spLocks noChangeShapeType="1"/>
          </p:cNvSpPr>
          <p:nvPr/>
        </p:nvSpPr>
        <p:spPr bwMode="auto">
          <a:xfrm>
            <a:off x="3429000" y="3086099"/>
            <a:ext cx="3040380" cy="40005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7" name="Line 26"/>
          <p:cNvSpPr>
            <a:spLocks noChangeShapeType="1"/>
          </p:cNvSpPr>
          <p:nvPr/>
        </p:nvSpPr>
        <p:spPr bwMode="auto">
          <a:xfrm>
            <a:off x="4314825" y="3623310"/>
            <a:ext cx="542925" cy="92583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4949191" y="4057649"/>
            <a:ext cx="17889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FF00"/>
                </a:solidFill>
                <a:latin typeface="+mj-lt"/>
              </a:rPr>
              <a:t>What about the last 2?</a:t>
            </a:r>
          </a:p>
        </p:txBody>
      </p:sp>
    </p:spTree>
    <p:extLst>
      <p:ext uri="{BB962C8B-B14F-4D97-AF65-F5344CB8AC3E}">
        <p14:creationId xmlns:p14="http://schemas.microsoft.com/office/powerpoint/2010/main" val="413605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Dictionary Attacks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Off-line attacks can be especially effective against a list of objects (e.g. encrypted passwords, SSNs, etc.) that are all encrypted with the same key</a:t>
            </a:r>
          </a:p>
          <a:p>
            <a:r>
              <a:rPr lang="en-US" sz="2400" dirty="0"/>
              <a:t>A dictionary attack can be deterred by </a:t>
            </a:r>
          </a:p>
          <a:p>
            <a:pPr lvl="1"/>
            <a:r>
              <a:rPr lang="en-US" sz="2400" dirty="0"/>
              <a:t>adding </a:t>
            </a:r>
            <a:r>
              <a:rPr lang="en-US" sz="2400" i="1" dirty="0"/>
              <a:t>SALT</a:t>
            </a:r>
            <a:r>
              <a:rPr lang="en-US" sz="2400" dirty="0"/>
              <a:t> – a public, non-repeating, random value </a:t>
            </a:r>
            <a:r>
              <a:rPr lang="en-US" sz="2400" i="1" dirty="0"/>
              <a:t>per encryption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adding a large iteration count (&gt;=10,000)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EBE2-2845-4708-B16B-75EFA38C434B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33356"/>
      </p:ext>
    </p:extLst>
  </p:cSld>
  <p:clrMapOvr>
    <a:masterClrMapping/>
  </p:clrMapOvr>
  <p:transition advTm="157246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1314450"/>
            <a:ext cx="5829300" cy="457200"/>
          </a:xfrm>
        </p:spPr>
        <p:txBody>
          <a:bodyPr/>
          <a:lstStyle/>
          <a:p>
            <a:r>
              <a:rPr lang="en-US" sz="2700" dirty="0"/>
              <a:t>A Cryptographic Hash:  SHA-2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90EBE-CFF5-4762-B786-B2FC872ECE4A}" type="slidenum">
              <a:rPr lang="en-US"/>
              <a:pPr>
                <a:defRPr/>
              </a:pPr>
              <a:t>110</a:t>
            </a:fld>
            <a:endParaRPr lang="en-US"/>
          </a:p>
        </p:txBody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629400" y="5486400"/>
            <a:ext cx="1314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r>
              <a:rPr lang="en-US" sz="1350" baseline="-25000" dirty="0">
                <a:latin typeface="Arial" charset="0"/>
              </a:rPr>
              <a:t>Picture from Wikipedia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850232"/>
            <a:ext cx="5715000" cy="403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00427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SHA-2 to SHA-3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2007, NIST announced that it would hold an open competition to pick a new “SHA-3” hash function</a:t>
            </a:r>
          </a:p>
          <a:p>
            <a:pPr lvl="1"/>
            <a:r>
              <a:rPr lang="en-US" dirty="0"/>
              <a:t>Similar to the competition held to pick AES.</a:t>
            </a:r>
          </a:p>
          <a:p>
            <a:r>
              <a:rPr lang="en-US" dirty="0"/>
              <a:t>Submissions were due 31 October 2008</a:t>
            </a:r>
          </a:p>
          <a:p>
            <a:pPr lvl="1"/>
            <a:r>
              <a:rPr lang="en-US" dirty="0"/>
              <a:t>51 submissions accepted by NIST for Round One</a:t>
            </a:r>
          </a:p>
          <a:p>
            <a:pPr lvl="1"/>
            <a:r>
              <a:rPr lang="en-US" dirty="0"/>
              <a:t>14 submissions advanced to Round 2</a:t>
            </a:r>
          </a:p>
          <a:p>
            <a:pPr lvl="1"/>
            <a:r>
              <a:rPr lang="en-US" dirty="0"/>
              <a:t>5 finalists (announced December 10, 2010)</a:t>
            </a:r>
          </a:p>
          <a:p>
            <a:r>
              <a:rPr lang="en-US" dirty="0"/>
              <a:t>SHA-3 is announced in October 2012: </a:t>
            </a:r>
            <a:r>
              <a:rPr lang="en-US" dirty="0" err="1"/>
              <a:t>Keccak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9953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SHA-3 Finalists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BLAKE</a:t>
            </a:r>
          </a:p>
          <a:p>
            <a:r>
              <a:rPr lang="en-US" sz="2400" dirty="0" err="1"/>
              <a:t>Grøstl</a:t>
            </a:r>
            <a:r>
              <a:rPr lang="en-US" sz="2400" dirty="0"/>
              <a:t> (Knudsen et al.)</a:t>
            </a:r>
          </a:p>
          <a:p>
            <a:r>
              <a:rPr lang="en-US" sz="2400" dirty="0"/>
              <a:t>JH</a:t>
            </a:r>
          </a:p>
          <a:p>
            <a:r>
              <a:rPr lang="en-US" sz="2400" dirty="0" err="1"/>
              <a:t>Keccak</a:t>
            </a:r>
            <a:r>
              <a:rPr lang="en-US" sz="2400" dirty="0"/>
              <a:t> (</a:t>
            </a:r>
            <a:r>
              <a:rPr lang="en-US" sz="2400" dirty="0" err="1"/>
              <a:t>Keccak</a:t>
            </a:r>
            <a:r>
              <a:rPr lang="en-US" sz="2400" dirty="0"/>
              <a:t> team, </a:t>
            </a:r>
            <a:r>
              <a:rPr lang="en-US" sz="2400" dirty="0" err="1"/>
              <a:t>Daemen</a:t>
            </a:r>
            <a:r>
              <a:rPr lang="en-US" sz="2400" dirty="0"/>
              <a:t> et al.)</a:t>
            </a:r>
          </a:p>
          <a:p>
            <a:r>
              <a:rPr lang="en-US" sz="2400" dirty="0"/>
              <a:t>Skein (</a:t>
            </a:r>
            <a:r>
              <a:rPr lang="en-US" sz="2400" dirty="0" err="1"/>
              <a:t>Schneier</a:t>
            </a:r>
            <a:r>
              <a:rPr lang="en-US" sz="2400" dirty="0"/>
              <a:t> et al.)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4073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Derivation Functions (KDF)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Derive secret bits from one secret key</a:t>
            </a:r>
          </a:p>
          <a:p>
            <a:pPr lvl="1"/>
            <a:r>
              <a:rPr lang="en-US" dirty="0"/>
              <a:t>Input: Secret key, public information</a:t>
            </a:r>
          </a:p>
          <a:p>
            <a:pPr lvl="1"/>
            <a:r>
              <a:rPr lang="en-US" dirty="0"/>
              <a:t>Output: Secret keys</a:t>
            </a:r>
          </a:p>
          <a:p>
            <a:r>
              <a:rPr lang="en-US" dirty="0"/>
              <a:t>Password-Based Key Derivation: PBKDF2, new PBKDFs</a:t>
            </a:r>
          </a:p>
          <a:p>
            <a:r>
              <a:rPr lang="en-US" dirty="0"/>
              <a:t>Secret Key KDF: Typically follows a public key exchange algorithm</a:t>
            </a:r>
          </a:p>
          <a:p>
            <a:r>
              <a:rPr lang="en-US" dirty="0"/>
              <a:t>A few primitives</a:t>
            </a:r>
          </a:p>
          <a:p>
            <a:pPr lvl="1"/>
            <a:r>
              <a:rPr lang="en-US" dirty="0"/>
              <a:t>Extractors: non-uniform high-entropy source to uniform random output</a:t>
            </a:r>
          </a:p>
          <a:p>
            <a:pPr lvl="1"/>
            <a:r>
              <a:rPr lang="en-US" dirty="0"/>
              <a:t>Expanders: Expand a secret to longer bits, typically a PRF</a:t>
            </a:r>
          </a:p>
          <a:p>
            <a:pPr lvl="2"/>
            <a:r>
              <a:rPr lang="en-US" dirty="0"/>
              <a:t>PRF: Pseudo-Random Function</a:t>
            </a:r>
          </a:p>
          <a:p>
            <a:pPr lvl="1"/>
            <a:r>
              <a:rPr lang="en-US" dirty="0"/>
              <a:t>Extract-and-Expand KDFs</a:t>
            </a:r>
          </a:p>
          <a:p>
            <a:pPr lvl="1"/>
            <a:r>
              <a:rPr lang="en-US" dirty="0"/>
              <a:t>Stretching: typically with password input</a:t>
            </a:r>
          </a:p>
          <a:p>
            <a:pPr lvl="1"/>
            <a:r>
              <a:rPr lang="en-US" dirty="0"/>
              <a:t>HMAC, Hash, and block ciphers are typical primitives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5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Credit Card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5616"/>
            <a:ext cx="8229600" cy="4610736"/>
          </a:xfrm>
        </p:spPr>
        <p:txBody>
          <a:bodyPr>
            <a:noAutofit/>
          </a:bodyPr>
          <a:lstStyle/>
          <a:p>
            <a:r>
              <a:rPr lang="en-US" sz="2400" dirty="0"/>
              <a:t>PAN: Primary Account Number (CC#)</a:t>
            </a:r>
          </a:p>
          <a:p>
            <a:pPr lvl="1"/>
            <a:r>
              <a:rPr lang="en-US" sz="2400" dirty="0"/>
              <a:t>IIN (BIN) (First 6): Issuer Identification Number (card network and bank)</a:t>
            </a:r>
          </a:p>
          <a:p>
            <a:pPr lvl="1"/>
            <a:r>
              <a:rPr lang="en-US" sz="2400" dirty="0"/>
              <a:t>Variable length: Usually 6 decimal digits</a:t>
            </a:r>
          </a:p>
          <a:p>
            <a:pPr lvl="1"/>
            <a:r>
              <a:rPr lang="en-US" sz="2400" dirty="0"/>
              <a:t>Last-4: Allowed to be in the clear</a:t>
            </a:r>
          </a:p>
          <a:p>
            <a:pPr lvl="1"/>
            <a:r>
              <a:rPr lang="en-US" sz="2400" dirty="0"/>
              <a:t>One of the digits is a check digit per </a:t>
            </a:r>
            <a:r>
              <a:rPr lang="en-US" sz="2400" i="1" dirty="0" err="1">
                <a:hlinkClick r:id="rId2"/>
              </a:rPr>
              <a:t>Luhn’s</a:t>
            </a:r>
            <a:r>
              <a:rPr lang="en-US" sz="2400" i="1" dirty="0">
                <a:hlinkClick r:id="rId2"/>
              </a:rPr>
              <a:t> algorithm</a:t>
            </a:r>
            <a:endParaRPr lang="en-US" sz="2400" i="1" dirty="0"/>
          </a:p>
          <a:p>
            <a:r>
              <a:rPr lang="en-US" sz="2400" dirty="0"/>
              <a:t>First-6 and Last-4 in the clear or guessable, 6 digits are left</a:t>
            </a:r>
          </a:p>
          <a:p>
            <a:pPr lvl="1"/>
            <a:r>
              <a:rPr lang="en-US" sz="2400" dirty="0"/>
              <a:t>6 decimal digits is about 2</a:t>
            </a:r>
            <a:r>
              <a:rPr lang="en-US" sz="2400" baseline="30000" dirty="0"/>
              <a:t>20</a:t>
            </a:r>
            <a:r>
              <a:rPr lang="en-US" sz="2400" dirty="0"/>
              <a:t> bits</a:t>
            </a:r>
          </a:p>
          <a:p>
            <a:pPr lvl="1"/>
            <a:r>
              <a:rPr lang="en-US" sz="2400" dirty="0"/>
              <a:t>Conservative estimates</a:t>
            </a:r>
          </a:p>
          <a:p>
            <a:pPr lvl="2"/>
            <a:r>
              <a:rPr lang="en-US" sz="1800" dirty="0"/>
              <a:t>SHA-256 (16 cycles/byte)</a:t>
            </a:r>
          </a:p>
          <a:p>
            <a:pPr lvl="2"/>
            <a:r>
              <a:rPr lang="en-US" sz="1800" dirty="0"/>
              <a:t>AES-128-CBC (16 cycles/byte)</a:t>
            </a:r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8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99C88-33A2-4DB5-87C2-718FB737F6F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Security Services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9272" y="1935480"/>
            <a:ext cx="7897528" cy="438912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Confidentiality</a:t>
            </a:r>
          </a:p>
          <a:p>
            <a:pPr lvl="1"/>
            <a:r>
              <a:rPr lang="en-US" altLang="en-US" sz="2400" dirty="0"/>
              <a:t>Encryption</a:t>
            </a:r>
          </a:p>
          <a:p>
            <a:r>
              <a:rPr lang="en-US" altLang="en-US" sz="2400" dirty="0"/>
              <a:t>Integrity</a:t>
            </a:r>
          </a:p>
          <a:p>
            <a:pPr lvl="1"/>
            <a:r>
              <a:rPr lang="en-US" altLang="en-US" sz="2400" dirty="0"/>
              <a:t>Digital Signatures</a:t>
            </a:r>
          </a:p>
          <a:p>
            <a:r>
              <a:rPr lang="en-US" altLang="en-US" sz="2400" dirty="0"/>
              <a:t>Authentication</a:t>
            </a:r>
          </a:p>
          <a:p>
            <a:pPr lvl="1"/>
            <a:r>
              <a:rPr lang="en-US" altLang="en-US" sz="2400" dirty="0"/>
              <a:t>Signatures</a:t>
            </a:r>
          </a:p>
          <a:p>
            <a:r>
              <a:rPr lang="en-US" altLang="en-US" sz="2400" dirty="0"/>
              <a:t>Availability</a:t>
            </a:r>
          </a:p>
          <a:p>
            <a:r>
              <a:rPr lang="en-US" altLang="en-US" sz="2400" dirty="0"/>
              <a:t>Identification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63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0DB2-4C3F-4B2E-A528-31A70B918E5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7944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altLang="en-US" dirty="0"/>
            </a:br>
            <a:r>
              <a:rPr lang="en-US" altLang="en-US" dirty="0"/>
              <a:t>Cryptographic Primitives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5" y="2030930"/>
            <a:ext cx="6727825" cy="3944419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Encryption</a:t>
            </a:r>
          </a:p>
          <a:p>
            <a:pPr lvl="1"/>
            <a:r>
              <a:rPr lang="en-US" altLang="en-US" sz="2400" dirty="0"/>
              <a:t>Stream ciphers</a:t>
            </a:r>
          </a:p>
          <a:p>
            <a:pPr lvl="1"/>
            <a:r>
              <a:rPr lang="en-US" altLang="en-US" sz="2400" dirty="0"/>
              <a:t>Block ciphers</a:t>
            </a:r>
          </a:p>
          <a:p>
            <a:r>
              <a:rPr lang="en-US" altLang="en-US" sz="2400" dirty="0"/>
              <a:t>Hash Functions</a:t>
            </a:r>
          </a:p>
          <a:p>
            <a:r>
              <a:rPr lang="en-US" altLang="en-US" sz="2400" dirty="0"/>
              <a:t>Digital Signatures</a:t>
            </a:r>
          </a:p>
          <a:p>
            <a:r>
              <a:rPr lang="en-US" altLang="en-US" sz="2400" dirty="0"/>
              <a:t>Key Agreement  and Transport</a:t>
            </a:r>
          </a:p>
          <a:p>
            <a:r>
              <a:rPr lang="en-US" altLang="en-US" sz="2400" dirty="0"/>
              <a:t>Key Derivation Functions</a:t>
            </a:r>
          </a:p>
          <a:p>
            <a:r>
              <a:rPr lang="en-US" altLang="en-US" sz="2400" dirty="0"/>
              <a:t>Random Number Generation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4219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Practical Aspects of Modern Cryptography</a:t>
            </a:r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654B-C025-4D27-8E24-C3B4D464557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Encryption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1752600" y="1828800"/>
            <a:ext cx="4495800" cy="3581400"/>
            <a:chOff x="3264" y="1440"/>
            <a:chExt cx="1920" cy="1680"/>
          </a:xfrm>
        </p:grpSpPr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>
              <a:off x="3917" y="1976"/>
              <a:ext cx="1267" cy="6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014" name="Rectangle 6"/>
            <p:cNvSpPr>
              <a:spLocks noChangeArrowheads="1"/>
            </p:cNvSpPr>
            <p:nvPr/>
          </p:nvSpPr>
          <p:spPr bwMode="auto">
            <a:xfrm>
              <a:off x="4032" y="2074"/>
              <a:ext cx="576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chemeClr val="hlink"/>
                  </a:solidFill>
                  <a:latin typeface="+mj-lt"/>
                </a:rPr>
                <a:t>Encryption</a:t>
              </a:r>
            </a:p>
            <a:p>
              <a:r>
                <a:rPr lang="en-US" altLang="en-US" sz="2400">
                  <a:solidFill>
                    <a:schemeClr val="hlink"/>
                  </a:solidFill>
                  <a:latin typeface="+mj-lt"/>
                </a:rPr>
                <a:t>Algorithm</a:t>
              </a:r>
            </a:p>
          </p:txBody>
        </p:sp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3312" y="2152"/>
              <a:ext cx="493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016" name="Rectangle 8"/>
            <p:cNvSpPr>
              <a:spLocks noChangeArrowheads="1"/>
            </p:cNvSpPr>
            <p:nvPr/>
          </p:nvSpPr>
          <p:spPr bwMode="auto">
            <a:xfrm>
              <a:off x="3390" y="2202"/>
              <a:ext cx="1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chemeClr val="hlink"/>
                  </a:solidFill>
                  <a:latin typeface="+mj-lt"/>
                </a:rPr>
                <a:t>Key</a:t>
              </a:r>
              <a:endParaRPr lang="en-US" altLang="en-US" sz="240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43017" name="Rectangle 9"/>
            <p:cNvSpPr>
              <a:spLocks noChangeArrowheads="1"/>
            </p:cNvSpPr>
            <p:nvPr/>
          </p:nvSpPr>
          <p:spPr bwMode="auto">
            <a:xfrm>
              <a:off x="4102" y="1440"/>
              <a:ext cx="8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4202" y="1485"/>
              <a:ext cx="54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chemeClr val="hlink"/>
                  </a:solidFill>
                  <a:latin typeface="+mj-lt"/>
                </a:rPr>
                <a:t>Input: Plaintext</a:t>
              </a:r>
              <a:endParaRPr lang="en-US" altLang="en-US" sz="240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4078" y="2820"/>
              <a:ext cx="888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020" name="Rectangle 12"/>
            <p:cNvSpPr>
              <a:spLocks noChangeArrowheads="1"/>
            </p:cNvSpPr>
            <p:nvPr/>
          </p:nvSpPr>
          <p:spPr bwMode="auto">
            <a:xfrm>
              <a:off x="4159" y="2865"/>
              <a:ext cx="6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chemeClr val="hlink"/>
                  </a:solidFill>
                  <a:latin typeface="+mj-lt"/>
                </a:rPr>
                <a:t>Output: Ciphertext</a:t>
              </a:r>
              <a:endParaRPr lang="en-US" altLang="en-US" sz="2400">
                <a:solidFill>
                  <a:schemeClr val="hlink"/>
                </a:solidFill>
                <a:latin typeface="+mj-lt"/>
              </a:endParaRPr>
            </a:p>
          </p:txBody>
        </p:sp>
        <p:grpSp>
          <p:nvGrpSpPr>
            <p:cNvPr id="43021" name="Group 13"/>
            <p:cNvGrpSpPr>
              <a:grpSpLocks/>
            </p:cNvGrpSpPr>
            <p:nvPr/>
          </p:nvGrpSpPr>
          <p:grpSpPr bwMode="auto">
            <a:xfrm>
              <a:off x="4456" y="1712"/>
              <a:ext cx="83" cy="264"/>
              <a:chOff x="4499" y="1812"/>
              <a:chExt cx="62" cy="180"/>
            </a:xfrm>
          </p:grpSpPr>
          <p:sp>
            <p:nvSpPr>
              <p:cNvPr id="43022" name="Line 14"/>
              <p:cNvSpPr>
                <a:spLocks noChangeShapeType="1"/>
              </p:cNvSpPr>
              <p:nvPr/>
            </p:nvSpPr>
            <p:spPr bwMode="auto">
              <a:xfrm>
                <a:off x="4530" y="1812"/>
                <a:ext cx="1" cy="12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3023" name="Freeform 15"/>
              <p:cNvSpPr>
                <a:spLocks/>
              </p:cNvSpPr>
              <p:nvPr/>
            </p:nvSpPr>
            <p:spPr bwMode="auto">
              <a:xfrm>
                <a:off x="4499" y="1930"/>
                <a:ext cx="62" cy="62"/>
              </a:xfrm>
              <a:custGeom>
                <a:avLst/>
                <a:gdLst>
                  <a:gd name="T0" fmla="*/ 0 w 125"/>
                  <a:gd name="T1" fmla="*/ 0 h 125"/>
                  <a:gd name="T2" fmla="*/ 63 w 125"/>
                  <a:gd name="T3" fmla="*/ 125 h 125"/>
                  <a:gd name="T4" fmla="*/ 125 w 125"/>
                  <a:gd name="T5" fmla="*/ 0 h 125"/>
                  <a:gd name="T6" fmla="*/ 0 w 125"/>
                  <a:gd name="T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25">
                    <a:moveTo>
                      <a:pt x="0" y="0"/>
                    </a:moveTo>
                    <a:lnTo>
                      <a:pt x="63" y="125"/>
                    </a:lnTo>
                    <a:lnTo>
                      <a:pt x="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95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43024" name="Group 16"/>
            <p:cNvGrpSpPr>
              <a:grpSpLocks/>
            </p:cNvGrpSpPr>
            <p:nvPr/>
          </p:nvGrpSpPr>
          <p:grpSpPr bwMode="auto">
            <a:xfrm>
              <a:off x="4488" y="2635"/>
              <a:ext cx="83" cy="246"/>
              <a:chOff x="4523" y="2442"/>
              <a:chExt cx="62" cy="168"/>
            </a:xfrm>
          </p:grpSpPr>
          <p:sp>
            <p:nvSpPr>
              <p:cNvPr id="43025" name="Line 17"/>
              <p:cNvSpPr>
                <a:spLocks noChangeShapeType="1"/>
              </p:cNvSpPr>
              <p:nvPr/>
            </p:nvSpPr>
            <p:spPr bwMode="auto">
              <a:xfrm>
                <a:off x="4554" y="2442"/>
                <a:ext cx="1" cy="108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3026" name="Freeform 18"/>
              <p:cNvSpPr>
                <a:spLocks/>
              </p:cNvSpPr>
              <p:nvPr/>
            </p:nvSpPr>
            <p:spPr bwMode="auto">
              <a:xfrm>
                <a:off x="4523" y="2548"/>
                <a:ext cx="62" cy="62"/>
              </a:xfrm>
              <a:custGeom>
                <a:avLst/>
                <a:gdLst>
                  <a:gd name="T0" fmla="*/ 0 w 125"/>
                  <a:gd name="T1" fmla="*/ 0 h 124"/>
                  <a:gd name="T2" fmla="*/ 63 w 125"/>
                  <a:gd name="T3" fmla="*/ 124 h 124"/>
                  <a:gd name="T4" fmla="*/ 125 w 125"/>
                  <a:gd name="T5" fmla="*/ 0 h 124"/>
                  <a:gd name="T6" fmla="*/ 0 w 125"/>
                  <a:gd name="T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24">
                    <a:moveTo>
                      <a:pt x="0" y="0"/>
                    </a:moveTo>
                    <a:lnTo>
                      <a:pt x="63" y="124"/>
                    </a:lnTo>
                    <a:lnTo>
                      <a:pt x="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95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43027" name="Group 19"/>
            <p:cNvGrpSpPr>
              <a:grpSpLocks/>
            </p:cNvGrpSpPr>
            <p:nvPr/>
          </p:nvGrpSpPr>
          <p:grpSpPr bwMode="auto">
            <a:xfrm>
              <a:off x="3723" y="2221"/>
              <a:ext cx="194" cy="90"/>
              <a:chOff x="3954" y="2159"/>
              <a:chExt cx="144" cy="62"/>
            </a:xfrm>
          </p:grpSpPr>
          <p:sp>
            <p:nvSpPr>
              <p:cNvPr id="43028" name="Line 20"/>
              <p:cNvSpPr>
                <a:spLocks noChangeShapeType="1"/>
              </p:cNvSpPr>
              <p:nvPr/>
            </p:nvSpPr>
            <p:spPr bwMode="auto">
              <a:xfrm>
                <a:off x="3954" y="2190"/>
                <a:ext cx="84" cy="1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3029" name="Freeform 21"/>
              <p:cNvSpPr>
                <a:spLocks/>
              </p:cNvSpPr>
              <p:nvPr/>
            </p:nvSpPr>
            <p:spPr bwMode="auto">
              <a:xfrm>
                <a:off x="4036" y="2159"/>
                <a:ext cx="62" cy="62"/>
              </a:xfrm>
              <a:custGeom>
                <a:avLst/>
                <a:gdLst>
                  <a:gd name="T0" fmla="*/ 0 w 124"/>
                  <a:gd name="T1" fmla="*/ 125 h 125"/>
                  <a:gd name="T2" fmla="*/ 124 w 124"/>
                  <a:gd name="T3" fmla="*/ 62 h 125"/>
                  <a:gd name="T4" fmla="*/ 0 w 124"/>
                  <a:gd name="T5" fmla="*/ 0 h 125"/>
                  <a:gd name="T6" fmla="*/ 0 w 124"/>
                  <a:gd name="T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125">
                    <a:moveTo>
                      <a:pt x="0" y="125"/>
                    </a:moveTo>
                    <a:lnTo>
                      <a:pt x="124" y="62"/>
                    </a:lnTo>
                    <a:lnTo>
                      <a:pt x="0" y="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3366"/>
              </a:solidFill>
              <a:ln w="95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aphicFrame>
          <p:nvGraphicFramePr>
            <p:cNvPr id="43030" name="Object 22"/>
            <p:cNvGraphicFramePr>
              <a:graphicFrameLocks noChangeAspect="1"/>
            </p:cNvGraphicFramePr>
            <p:nvPr/>
          </p:nvGraphicFramePr>
          <p:xfrm>
            <a:off x="4608" y="2064"/>
            <a:ext cx="528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" name="CorelDRAW 6.0" r:id="rId3" imgW="3239640" imgH="3639960" progId="CorelDRAW.Graphic.6">
                    <p:embed/>
                  </p:oleObj>
                </mc:Choice>
                <mc:Fallback>
                  <p:oleObj name="CorelDRAW 6.0" r:id="rId3" imgW="3239640" imgH="3639960" progId="CorelDRAW.Graphic.6">
                    <p:embed/>
                    <p:pic>
                      <p:nvPicPr>
                        <p:cNvPr id="4303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2064"/>
                          <a:ext cx="528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031" name="Group 23"/>
            <p:cNvGrpSpPr>
              <a:grpSpLocks/>
            </p:cNvGrpSpPr>
            <p:nvPr/>
          </p:nvGrpSpPr>
          <p:grpSpPr bwMode="auto">
            <a:xfrm>
              <a:off x="3264" y="2400"/>
              <a:ext cx="480" cy="240"/>
              <a:chOff x="2640" y="2796"/>
              <a:chExt cx="905" cy="469"/>
            </a:xfrm>
          </p:grpSpPr>
          <p:sp>
            <p:nvSpPr>
              <p:cNvPr id="43032" name="Freeform 24"/>
              <p:cNvSpPr>
                <a:spLocks/>
              </p:cNvSpPr>
              <p:nvPr/>
            </p:nvSpPr>
            <p:spPr bwMode="auto">
              <a:xfrm>
                <a:off x="2640" y="2808"/>
                <a:ext cx="899" cy="457"/>
              </a:xfrm>
              <a:custGeom>
                <a:avLst/>
                <a:gdLst>
                  <a:gd name="T0" fmla="*/ 0 w 899"/>
                  <a:gd name="T1" fmla="*/ 292 h 457"/>
                  <a:gd name="T2" fmla="*/ 0 w 899"/>
                  <a:gd name="T3" fmla="*/ 154 h 457"/>
                  <a:gd name="T4" fmla="*/ 34 w 899"/>
                  <a:gd name="T5" fmla="*/ 180 h 457"/>
                  <a:gd name="T6" fmla="*/ 34 w 899"/>
                  <a:gd name="T7" fmla="*/ 261 h 457"/>
                  <a:gd name="T8" fmla="*/ 89 w 899"/>
                  <a:gd name="T9" fmla="*/ 291 h 457"/>
                  <a:gd name="T10" fmla="*/ 89 w 899"/>
                  <a:gd name="T11" fmla="*/ 153 h 457"/>
                  <a:gd name="T12" fmla="*/ 34 w 899"/>
                  <a:gd name="T13" fmla="*/ 181 h 457"/>
                  <a:gd name="T14" fmla="*/ 0 w 899"/>
                  <a:gd name="T15" fmla="*/ 154 h 457"/>
                  <a:gd name="T16" fmla="*/ 85 w 899"/>
                  <a:gd name="T17" fmla="*/ 106 h 457"/>
                  <a:gd name="T18" fmla="*/ 86 w 899"/>
                  <a:gd name="T19" fmla="*/ 80 h 457"/>
                  <a:gd name="T20" fmla="*/ 115 w 899"/>
                  <a:gd name="T21" fmla="*/ 71 h 457"/>
                  <a:gd name="T22" fmla="*/ 115 w 899"/>
                  <a:gd name="T23" fmla="*/ 30 h 457"/>
                  <a:gd name="T24" fmla="*/ 135 w 899"/>
                  <a:gd name="T25" fmla="*/ 29 h 457"/>
                  <a:gd name="T26" fmla="*/ 136 w 899"/>
                  <a:gd name="T27" fmla="*/ 14 h 457"/>
                  <a:gd name="T28" fmla="*/ 136 w 899"/>
                  <a:gd name="T29" fmla="*/ 0 h 457"/>
                  <a:gd name="T30" fmla="*/ 261 w 899"/>
                  <a:gd name="T31" fmla="*/ 0 h 457"/>
                  <a:gd name="T32" fmla="*/ 262 w 899"/>
                  <a:gd name="T33" fmla="*/ 30 h 457"/>
                  <a:gd name="T34" fmla="*/ 288 w 899"/>
                  <a:gd name="T35" fmla="*/ 30 h 457"/>
                  <a:gd name="T36" fmla="*/ 288 w 899"/>
                  <a:gd name="T37" fmla="*/ 69 h 457"/>
                  <a:gd name="T38" fmla="*/ 320 w 899"/>
                  <a:gd name="T39" fmla="*/ 80 h 457"/>
                  <a:gd name="T40" fmla="*/ 321 w 899"/>
                  <a:gd name="T41" fmla="*/ 101 h 457"/>
                  <a:gd name="T42" fmla="*/ 384 w 899"/>
                  <a:gd name="T43" fmla="*/ 103 h 457"/>
                  <a:gd name="T44" fmla="*/ 384 w 899"/>
                  <a:gd name="T45" fmla="*/ 117 h 457"/>
                  <a:gd name="T46" fmla="*/ 394 w 899"/>
                  <a:gd name="T47" fmla="*/ 122 h 457"/>
                  <a:gd name="T48" fmla="*/ 457 w 899"/>
                  <a:gd name="T49" fmla="*/ 122 h 457"/>
                  <a:gd name="T50" fmla="*/ 458 w 899"/>
                  <a:gd name="T51" fmla="*/ 148 h 457"/>
                  <a:gd name="T52" fmla="*/ 840 w 899"/>
                  <a:gd name="T53" fmla="*/ 146 h 457"/>
                  <a:gd name="T54" fmla="*/ 898 w 899"/>
                  <a:gd name="T55" fmla="*/ 207 h 457"/>
                  <a:gd name="T56" fmla="*/ 832 w 899"/>
                  <a:gd name="T57" fmla="*/ 285 h 457"/>
                  <a:gd name="T58" fmla="*/ 812 w 899"/>
                  <a:gd name="T59" fmla="*/ 257 h 457"/>
                  <a:gd name="T60" fmla="*/ 790 w 899"/>
                  <a:gd name="T61" fmla="*/ 257 h 457"/>
                  <a:gd name="T62" fmla="*/ 771 w 899"/>
                  <a:gd name="T63" fmla="*/ 285 h 457"/>
                  <a:gd name="T64" fmla="*/ 753 w 899"/>
                  <a:gd name="T65" fmla="*/ 257 h 457"/>
                  <a:gd name="T66" fmla="*/ 747 w 899"/>
                  <a:gd name="T67" fmla="*/ 261 h 457"/>
                  <a:gd name="T68" fmla="*/ 731 w 899"/>
                  <a:gd name="T69" fmla="*/ 285 h 457"/>
                  <a:gd name="T70" fmla="*/ 681 w 899"/>
                  <a:gd name="T71" fmla="*/ 289 h 457"/>
                  <a:gd name="T72" fmla="*/ 676 w 899"/>
                  <a:gd name="T73" fmla="*/ 292 h 457"/>
                  <a:gd name="T74" fmla="*/ 647 w 899"/>
                  <a:gd name="T75" fmla="*/ 256 h 457"/>
                  <a:gd name="T76" fmla="*/ 623 w 899"/>
                  <a:gd name="T77" fmla="*/ 256 h 457"/>
                  <a:gd name="T78" fmla="*/ 594 w 899"/>
                  <a:gd name="T79" fmla="*/ 285 h 457"/>
                  <a:gd name="T80" fmla="*/ 568 w 899"/>
                  <a:gd name="T81" fmla="*/ 257 h 457"/>
                  <a:gd name="T82" fmla="*/ 542 w 899"/>
                  <a:gd name="T83" fmla="*/ 257 h 457"/>
                  <a:gd name="T84" fmla="*/ 509 w 899"/>
                  <a:gd name="T85" fmla="*/ 285 h 457"/>
                  <a:gd name="T86" fmla="*/ 454 w 899"/>
                  <a:gd name="T87" fmla="*/ 290 h 457"/>
                  <a:gd name="T88" fmla="*/ 455 w 899"/>
                  <a:gd name="T89" fmla="*/ 323 h 457"/>
                  <a:gd name="T90" fmla="*/ 381 w 899"/>
                  <a:gd name="T91" fmla="*/ 323 h 457"/>
                  <a:gd name="T92" fmla="*/ 381 w 899"/>
                  <a:gd name="T93" fmla="*/ 343 h 457"/>
                  <a:gd name="T94" fmla="*/ 317 w 899"/>
                  <a:gd name="T95" fmla="*/ 343 h 457"/>
                  <a:gd name="T96" fmla="*/ 317 w 899"/>
                  <a:gd name="T97" fmla="*/ 366 h 457"/>
                  <a:gd name="T98" fmla="*/ 286 w 899"/>
                  <a:gd name="T99" fmla="*/ 376 h 457"/>
                  <a:gd name="T100" fmla="*/ 286 w 899"/>
                  <a:gd name="T101" fmla="*/ 421 h 457"/>
                  <a:gd name="T102" fmla="*/ 259 w 899"/>
                  <a:gd name="T103" fmla="*/ 421 h 457"/>
                  <a:gd name="T104" fmla="*/ 259 w 899"/>
                  <a:gd name="T105" fmla="*/ 456 h 457"/>
                  <a:gd name="T106" fmla="*/ 133 w 899"/>
                  <a:gd name="T107" fmla="*/ 456 h 457"/>
                  <a:gd name="T108" fmla="*/ 132 w 899"/>
                  <a:gd name="T109" fmla="*/ 421 h 457"/>
                  <a:gd name="T110" fmla="*/ 114 w 899"/>
                  <a:gd name="T111" fmla="*/ 421 h 457"/>
                  <a:gd name="T112" fmla="*/ 114 w 899"/>
                  <a:gd name="T113" fmla="*/ 383 h 457"/>
                  <a:gd name="T114" fmla="*/ 106 w 899"/>
                  <a:gd name="T115" fmla="*/ 374 h 457"/>
                  <a:gd name="T116" fmla="*/ 86 w 899"/>
                  <a:gd name="T117" fmla="*/ 365 h 457"/>
                  <a:gd name="T118" fmla="*/ 86 w 899"/>
                  <a:gd name="T119" fmla="*/ 343 h 457"/>
                  <a:gd name="T120" fmla="*/ 0 w 899"/>
                  <a:gd name="T121" fmla="*/ 292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99" h="457">
                    <a:moveTo>
                      <a:pt x="0" y="292"/>
                    </a:moveTo>
                    <a:lnTo>
                      <a:pt x="0" y="154"/>
                    </a:lnTo>
                    <a:lnTo>
                      <a:pt x="34" y="180"/>
                    </a:lnTo>
                    <a:lnTo>
                      <a:pt x="34" y="261"/>
                    </a:lnTo>
                    <a:lnTo>
                      <a:pt x="89" y="291"/>
                    </a:lnTo>
                    <a:lnTo>
                      <a:pt x="89" y="153"/>
                    </a:lnTo>
                    <a:lnTo>
                      <a:pt x="34" y="181"/>
                    </a:lnTo>
                    <a:lnTo>
                      <a:pt x="0" y="154"/>
                    </a:lnTo>
                    <a:lnTo>
                      <a:pt x="85" y="106"/>
                    </a:lnTo>
                    <a:lnTo>
                      <a:pt x="86" y="80"/>
                    </a:lnTo>
                    <a:lnTo>
                      <a:pt x="115" y="71"/>
                    </a:lnTo>
                    <a:lnTo>
                      <a:pt x="115" y="30"/>
                    </a:lnTo>
                    <a:lnTo>
                      <a:pt x="135" y="29"/>
                    </a:lnTo>
                    <a:lnTo>
                      <a:pt x="136" y="14"/>
                    </a:lnTo>
                    <a:lnTo>
                      <a:pt x="136" y="0"/>
                    </a:lnTo>
                    <a:lnTo>
                      <a:pt x="261" y="0"/>
                    </a:lnTo>
                    <a:lnTo>
                      <a:pt x="262" y="30"/>
                    </a:lnTo>
                    <a:lnTo>
                      <a:pt x="288" y="30"/>
                    </a:lnTo>
                    <a:lnTo>
                      <a:pt x="288" y="69"/>
                    </a:lnTo>
                    <a:lnTo>
                      <a:pt x="320" y="80"/>
                    </a:lnTo>
                    <a:lnTo>
                      <a:pt x="321" y="101"/>
                    </a:lnTo>
                    <a:lnTo>
                      <a:pt x="384" y="103"/>
                    </a:lnTo>
                    <a:lnTo>
                      <a:pt x="384" y="117"/>
                    </a:lnTo>
                    <a:lnTo>
                      <a:pt x="394" y="122"/>
                    </a:lnTo>
                    <a:lnTo>
                      <a:pt x="457" y="122"/>
                    </a:lnTo>
                    <a:lnTo>
                      <a:pt x="458" y="148"/>
                    </a:lnTo>
                    <a:lnTo>
                      <a:pt x="840" y="146"/>
                    </a:lnTo>
                    <a:lnTo>
                      <a:pt x="898" y="207"/>
                    </a:lnTo>
                    <a:lnTo>
                      <a:pt x="832" y="285"/>
                    </a:lnTo>
                    <a:lnTo>
                      <a:pt x="812" y="257"/>
                    </a:lnTo>
                    <a:lnTo>
                      <a:pt x="790" y="257"/>
                    </a:lnTo>
                    <a:lnTo>
                      <a:pt x="771" y="285"/>
                    </a:lnTo>
                    <a:lnTo>
                      <a:pt x="753" y="257"/>
                    </a:lnTo>
                    <a:lnTo>
                      <a:pt x="747" y="261"/>
                    </a:lnTo>
                    <a:lnTo>
                      <a:pt x="731" y="285"/>
                    </a:lnTo>
                    <a:lnTo>
                      <a:pt x="681" y="289"/>
                    </a:lnTo>
                    <a:lnTo>
                      <a:pt x="676" y="292"/>
                    </a:lnTo>
                    <a:lnTo>
                      <a:pt x="647" y="256"/>
                    </a:lnTo>
                    <a:lnTo>
                      <a:pt x="623" y="256"/>
                    </a:lnTo>
                    <a:lnTo>
                      <a:pt x="594" y="285"/>
                    </a:lnTo>
                    <a:lnTo>
                      <a:pt x="568" y="257"/>
                    </a:lnTo>
                    <a:lnTo>
                      <a:pt x="542" y="257"/>
                    </a:lnTo>
                    <a:lnTo>
                      <a:pt x="509" y="285"/>
                    </a:lnTo>
                    <a:lnTo>
                      <a:pt x="454" y="290"/>
                    </a:lnTo>
                    <a:lnTo>
                      <a:pt x="455" y="323"/>
                    </a:lnTo>
                    <a:lnTo>
                      <a:pt x="381" y="323"/>
                    </a:lnTo>
                    <a:lnTo>
                      <a:pt x="381" y="343"/>
                    </a:lnTo>
                    <a:lnTo>
                      <a:pt x="317" y="343"/>
                    </a:lnTo>
                    <a:lnTo>
                      <a:pt x="317" y="366"/>
                    </a:lnTo>
                    <a:lnTo>
                      <a:pt x="286" y="376"/>
                    </a:lnTo>
                    <a:lnTo>
                      <a:pt x="286" y="421"/>
                    </a:lnTo>
                    <a:lnTo>
                      <a:pt x="259" y="421"/>
                    </a:lnTo>
                    <a:lnTo>
                      <a:pt x="259" y="456"/>
                    </a:lnTo>
                    <a:lnTo>
                      <a:pt x="133" y="456"/>
                    </a:lnTo>
                    <a:lnTo>
                      <a:pt x="132" y="421"/>
                    </a:lnTo>
                    <a:lnTo>
                      <a:pt x="114" y="421"/>
                    </a:lnTo>
                    <a:lnTo>
                      <a:pt x="114" y="383"/>
                    </a:lnTo>
                    <a:lnTo>
                      <a:pt x="106" y="374"/>
                    </a:lnTo>
                    <a:lnTo>
                      <a:pt x="86" y="365"/>
                    </a:lnTo>
                    <a:lnTo>
                      <a:pt x="86" y="343"/>
                    </a:lnTo>
                    <a:lnTo>
                      <a:pt x="0" y="292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3033" name="Freeform 25"/>
              <p:cNvSpPr>
                <a:spLocks/>
              </p:cNvSpPr>
              <p:nvPr/>
            </p:nvSpPr>
            <p:spPr bwMode="auto">
              <a:xfrm>
                <a:off x="2645" y="2796"/>
                <a:ext cx="900" cy="458"/>
              </a:xfrm>
              <a:custGeom>
                <a:avLst/>
                <a:gdLst>
                  <a:gd name="T0" fmla="*/ 0 w 900"/>
                  <a:gd name="T1" fmla="*/ 293 h 458"/>
                  <a:gd name="T2" fmla="*/ 0 w 900"/>
                  <a:gd name="T3" fmla="*/ 155 h 458"/>
                  <a:gd name="T4" fmla="*/ 34 w 900"/>
                  <a:gd name="T5" fmla="*/ 181 h 458"/>
                  <a:gd name="T6" fmla="*/ 34 w 900"/>
                  <a:gd name="T7" fmla="*/ 261 h 458"/>
                  <a:gd name="T8" fmla="*/ 89 w 900"/>
                  <a:gd name="T9" fmla="*/ 291 h 458"/>
                  <a:gd name="T10" fmla="*/ 89 w 900"/>
                  <a:gd name="T11" fmla="*/ 153 h 458"/>
                  <a:gd name="T12" fmla="*/ 35 w 900"/>
                  <a:gd name="T13" fmla="*/ 182 h 458"/>
                  <a:gd name="T14" fmla="*/ 1 w 900"/>
                  <a:gd name="T15" fmla="*/ 155 h 458"/>
                  <a:gd name="T16" fmla="*/ 85 w 900"/>
                  <a:gd name="T17" fmla="*/ 106 h 458"/>
                  <a:gd name="T18" fmla="*/ 86 w 900"/>
                  <a:gd name="T19" fmla="*/ 80 h 458"/>
                  <a:gd name="T20" fmla="*/ 115 w 900"/>
                  <a:gd name="T21" fmla="*/ 71 h 458"/>
                  <a:gd name="T22" fmla="*/ 115 w 900"/>
                  <a:gd name="T23" fmla="*/ 30 h 458"/>
                  <a:gd name="T24" fmla="*/ 135 w 900"/>
                  <a:gd name="T25" fmla="*/ 30 h 458"/>
                  <a:gd name="T26" fmla="*/ 136 w 900"/>
                  <a:gd name="T27" fmla="*/ 14 h 458"/>
                  <a:gd name="T28" fmla="*/ 136 w 900"/>
                  <a:gd name="T29" fmla="*/ 0 h 458"/>
                  <a:gd name="T30" fmla="*/ 262 w 900"/>
                  <a:gd name="T31" fmla="*/ 0 h 458"/>
                  <a:gd name="T32" fmla="*/ 262 w 900"/>
                  <a:gd name="T33" fmla="*/ 30 h 458"/>
                  <a:gd name="T34" fmla="*/ 288 w 900"/>
                  <a:gd name="T35" fmla="*/ 31 h 458"/>
                  <a:gd name="T36" fmla="*/ 288 w 900"/>
                  <a:gd name="T37" fmla="*/ 70 h 458"/>
                  <a:gd name="T38" fmla="*/ 320 w 900"/>
                  <a:gd name="T39" fmla="*/ 81 h 458"/>
                  <a:gd name="T40" fmla="*/ 320 w 900"/>
                  <a:gd name="T41" fmla="*/ 102 h 458"/>
                  <a:gd name="T42" fmla="*/ 384 w 900"/>
                  <a:gd name="T43" fmla="*/ 104 h 458"/>
                  <a:gd name="T44" fmla="*/ 384 w 900"/>
                  <a:gd name="T45" fmla="*/ 118 h 458"/>
                  <a:gd name="T46" fmla="*/ 389 w 900"/>
                  <a:gd name="T47" fmla="*/ 122 h 458"/>
                  <a:gd name="T48" fmla="*/ 457 w 900"/>
                  <a:gd name="T49" fmla="*/ 122 h 458"/>
                  <a:gd name="T50" fmla="*/ 457 w 900"/>
                  <a:gd name="T51" fmla="*/ 149 h 458"/>
                  <a:gd name="T52" fmla="*/ 840 w 900"/>
                  <a:gd name="T53" fmla="*/ 147 h 458"/>
                  <a:gd name="T54" fmla="*/ 899 w 900"/>
                  <a:gd name="T55" fmla="*/ 208 h 458"/>
                  <a:gd name="T56" fmla="*/ 831 w 900"/>
                  <a:gd name="T57" fmla="*/ 285 h 458"/>
                  <a:gd name="T58" fmla="*/ 812 w 900"/>
                  <a:gd name="T59" fmla="*/ 258 h 458"/>
                  <a:gd name="T60" fmla="*/ 790 w 900"/>
                  <a:gd name="T61" fmla="*/ 258 h 458"/>
                  <a:gd name="T62" fmla="*/ 770 w 900"/>
                  <a:gd name="T63" fmla="*/ 285 h 458"/>
                  <a:gd name="T64" fmla="*/ 753 w 900"/>
                  <a:gd name="T65" fmla="*/ 258 h 458"/>
                  <a:gd name="T66" fmla="*/ 746 w 900"/>
                  <a:gd name="T67" fmla="*/ 262 h 458"/>
                  <a:gd name="T68" fmla="*/ 730 w 900"/>
                  <a:gd name="T69" fmla="*/ 286 h 458"/>
                  <a:gd name="T70" fmla="*/ 681 w 900"/>
                  <a:gd name="T71" fmla="*/ 290 h 458"/>
                  <a:gd name="T72" fmla="*/ 677 w 900"/>
                  <a:gd name="T73" fmla="*/ 293 h 458"/>
                  <a:gd name="T74" fmla="*/ 648 w 900"/>
                  <a:gd name="T75" fmla="*/ 257 h 458"/>
                  <a:gd name="T76" fmla="*/ 623 w 900"/>
                  <a:gd name="T77" fmla="*/ 257 h 458"/>
                  <a:gd name="T78" fmla="*/ 594 w 900"/>
                  <a:gd name="T79" fmla="*/ 286 h 458"/>
                  <a:gd name="T80" fmla="*/ 568 w 900"/>
                  <a:gd name="T81" fmla="*/ 258 h 458"/>
                  <a:gd name="T82" fmla="*/ 542 w 900"/>
                  <a:gd name="T83" fmla="*/ 258 h 458"/>
                  <a:gd name="T84" fmla="*/ 509 w 900"/>
                  <a:gd name="T85" fmla="*/ 285 h 458"/>
                  <a:gd name="T86" fmla="*/ 454 w 900"/>
                  <a:gd name="T87" fmla="*/ 291 h 458"/>
                  <a:gd name="T88" fmla="*/ 454 w 900"/>
                  <a:gd name="T89" fmla="*/ 324 h 458"/>
                  <a:gd name="T90" fmla="*/ 381 w 900"/>
                  <a:gd name="T91" fmla="*/ 324 h 458"/>
                  <a:gd name="T92" fmla="*/ 381 w 900"/>
                  <a:gd name="T93" fmla="*/ 344 h 458"/>
                  <a:gd name="T94" fmla="*/ 317 w 900"/>
                  <a:gd name="T95" fmla="*/ 344 h 458"/>
                  <a:gd name="T96" fmla="*/ 317 w 900"/>
                  <a:gd name="T97" fmla="*/ 367 h 458"/>
                  <a:gd name="T98" fmla="*/ 286 w 900"/>
                  <a:gd name="T99" fmla="*/ 377 h 458"/>
                  <a:gd name="T100" fmla="*/ 286 w 900"/>
                  <a:gd name="T101" fmla="*/ 422 h 458"/>
                  <a:gd name="T102" fmla="*/ 260 w 900"/>
                  <a:gd name="T103" fmla="*/ 422 h 458"/>
                  <a:gd name="T104" fmla="*/ 259 w 900"/>
                  <a:gd name="T105" fmla="*/ 457 h 458"/>
                  <a:gd name="T106" fmla="*/ 133 w 900"/>
                  <a:gd name="T107" fmla="*/ 457 h 458"/>
                  <a:gd name="T108" fmla="*/ 133 w 900"/>
                  <a:gd name="T109" fmla="*/ 423 h 458"/>
                  <a:gd name="T110" fmla="*/ 115 w 900"/>
                  <a:gd name="T111" fmla="*/ 423 h 458"/>
                  <a:gd name="T112" fmla="*/ 114 w 900"/>
                  <a:gd name="T113" fmla="*/ 384 h 458"/>
                  <a:gd name="T114" fmla="*/ 106 w 900"/>
                  <a:gd name="T115" fmla="*/ 375 h 458"/>
                  <a:gd name="T116" fmla="*/ 86 w 900"/>
                  <a:gd name="T117" fmla="*/ 366 h 458"/>
                  <a:gd name="T118" fmla="*/ 86 w 900"/>
                  <a:gd name="T119" fmla="*/ 344 h 458"/>
                  <a:gd name="T120" fmla="*/ 0 w 900"/>
                  <a:gd name="T121" fmla="*/ 29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0" h="458">
                    <a:moveTo>
                      <a:pt x="0" y="293"/>
                    </a:moveTo>
                    <a:lnTo>
                      <a:pt x="0" y="155"/>
                    </a:lnTo>
                    <a:lnTo>
                      <a:pt x="34" y="181"/>
                    </a:lnTo>
                    <a:lnTo>
                      <a:pt x="34" y="261"/>
                    </a:lnTo>
                    <a:lnTo>
                      <a:pt x="89" y="291"/>
                    </a:lnTo>
                    <a:lnTo>
                      <a:pt x="89" y="153"/>
                    </a:lnTo>
                    <a:lnTo>
                      <a:pt x="35" y="182"/>
                    </a:lnTo>
                    <a:lnTo>
                      <a:pt x="1" y="155"/>
                    </a:lnTo>
                    <a:lnTo>
                      <a:pt x="85" y="106"/>
                    </a:lnTo>
                    <a:lnTo>
                      <a:pt x="86" y="80"/>
                    </a:lnTo>
                    <a:lnTo>
                      <a:pt x="115" y="71"/>
                    </a:lnTo>
                    <a:lnTo>
                      <a:pt x="115" y="30"/>
                    </a:lnTo>
                    <a:lnTo>
                      <a:pt x="135" y="30"/>
                    </a:lnTo>
                    <a:lnTo>
                      <a:pt x="136" y="14"/>
                    </a:lnTo>
                    <a:lnTo>
                      <a:pt x="136" y="0"/>
                    </a:lnTo>
                    <a:lnTo>
                      <a:pt x="262" y="0"/>
                    </a:lnTo>
                    <a:lnTo>
                      <a:pt x="262" y="30"/>
                    </a:lnTo>
                    <a:lnTo>
                      <a:pt x="288" y="31"/>
                    </a:lnTo>
                    <a:lnTo>
                      <a:pt x="288" y="70"/>
                    </a:lnTo>
                    <a:lnTo>
                      <a:pt x="320" y="81"/>
                    </a:lnTo>
                    <a:lnTo>
                      <a:pt x="320" y="102"/>
                    </a:lnTo>
                    <a:lnTo>
                      <a:pt x="384" y="104"/>
                    </a:lnTo>
                    <a:lnTo>
                      <a:pt x="384" y="118"/>
                    </a:lnTo>
                    <a:lnTo>
                      <a:pt x="389" y="122"/>
                    </a:lnTo>
                    <a:lnTo>
                      <a:pt x="457" y="122"/>
                    </a:lnTo>
                    <a:lnTo>
                      <a:pt x="457" y="149"/>
                    </a:lnTo>
                    <a:lnTo>
                      <a:pt x="840" y="147"/>
                    </a:lnTo>
                    <a:lnTo>
                      <a:pt x="899" y="208"/>
                    </a:lnTo>
                    <a:lnTo>
                      <a:pt x="831" y="285"/>
                    </a:lnTo>
                    <a:lnTo>
                      <a:pt x="812" y="258"/>
                    </a:lnTo>
                    <a:lnTo>
                      <a:pt x="790" y="258"/>
                    </a:lnTo>
                    <a:lnTo>
                      <a:pt x="770" y="285"/>
                    </a:lnTo>
                    <a:lnTo>
                      <a:pt x="753" y="258"/>
                    </a:lnTo>
                    <a:lnTo>
                      <a:pt x="746" y="262"/>
                    </a:lnTo>
                    <a:lnTo>
                      <a:pt x="730" y="286"/>
                    </a:lnTo>
                    <a:lnTo>
                      <a:pt x="681" y="290"/>
                    </a:lnTo>
                    <a:lnTo>
                      <a:pt x="677" y="293"/>
                    </a:lnTo>
                    <a:lnTo>
                      <a:pt x="648" y="257"/>
                    </a:lnTo>
                    <a:lnTo>
                      <a:pt x="623" y="257"/>
                    </a:lnTo>
                    <a:lnTo>
                      <a:pt x="594" y="286"/>
                    </a:lnTo>
                    <a:lnTo>
                      <a:pt x="568" y="258"/>
                    </a:lnTo>
                    <a:lnTo>
                      <a:pt x="542" y="258"/>
                    </a:lnTo>
                    <a:lnTo>
                      <a:pt x="509" y="285"/>
                    </a:lnTo>
                    <a:lnTo>
                      <a:pt x="454" y="291"/>
                    </a:lnTo>
                    <a:lnTo>
                      <a:pt x="454" y="324"/>
                    </a:lnTo>
                    <a:lnTo>
                      <a:pt x="381" y="324"/>
                    </a:lnTo>
                    <a:lnTo>
                      <a:pt x="381" y="344"/>
                    </a:lnTo>
                    <a:lnTo>
                      <a:pt x="317" y="344"/>
                    </a:lnTo>
                    <a:lnTo>
                      <a:pt x="317" y="367"/>
                    </a:lnTo>
                    <a:lnTo>
                      <a:pt x="286" y="377"/>
                    </a:lnTo>
                    <a:lnTo>
                      <a:pt x="286" y="422"/>
                    </a:lnTo>
                    <a:lnTo>
                      <a:pt x="260" y="422"/>
                    </a:lnTo>
                    <a:lnTo>
                      <a:pt x="259" y="457"/>
                    </a:lnTo>
                    <a:lnTo>
                      <a:pt x="133" y="457"/>
                    </a:lnTo>
                    <a:lnTo>
                      <a:pt x="133" y="423"/>
                    </a:lnTo>
                    <a:lnTo>
                      <a:pt x="115" y="423"/>
                    </a:lnTo>
                    <a:lnTo>
                      <a:pt x="114" y="384"/>
                    </a:lnTo>
                    <a:lnTo>
                      <a:pt x="106" y="375"/>
                    </a:lnTo>
                    <a:lnTo>
                      <a:pt x="86" y="366"/>
                    </a:lnTo>
                    <a:lnTo>
                      <a:pt x="86" y="344"/>
                    </a:lnTo>
                    <a:lnTo>
                      <a:pt x="0" y="29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43034" name="Group 26"/>
              <p:cNvGrpSpPr>
                <a:grpSpLocks/>
              </p:cNvGrpSpPr>
              <p:nvPr/>
            </p:nvGrpSpPr>
            <p:grpSpPr bwMode="auto">
              <a:xfrm>
                <a:off x="2789" y="2841"/>
                <a:ext cx="104" cy="349"/>
                <a:chOff x="2789" y="2841"/>
                <a:chExt cx="104" cy="349"/>
              </a:xfrm>
            </p:grpSpPr>
            <p:sp>
              <p:nvSpPr>
                <p:cNvPr id="43035" name="Freeform 27"/>
                <p:cNvSpPr>
                  <a:spLocks/>
                </p:cNvSpPr>
                <p:nvPr/>
              </p:nvSpPr>
              <p:spPr bwMode="auto">
                <a:xfrm>
                  <a:off x="2789" y="2867"/>
                  <a:ext cx="104" cy="323"/>
                </a:xfrm>
                <a:custGeom>
                  <a:avLst/>
                  <a:gdLst>
                    <a:gd name="T0" fmla="*/ 53 w 104"/>
                    <a:gd name="T1" fmla="*/ 322 h 323"/>
                    <a:gd name="T2" fmla="*/ 0 w 104"/>
                    <a:gd name="T3" fmla="*/ 293 h 323"/>
                    <a:gd name="T4" fmla="*/ 0 w 104"/>
                    <a:gd name="T5" fmla="*/ 0 h 323"/>
                    <a:gd name="T6" fmla="*/ 3 w 104"/>
                    <a:gd name="T7" fmla="*/ 2 h 323"/>
                    <a:gd name="T8" fmla="*/ 3 w 104"/>
                    <a:gd name="T9" fmla="*/ 290 h 323"/>
                    <a:gd name="T10" fmla="*/ 53 w 104"/>
                    <a:gd name="T11" fmla="*/ 316 h 323"/>
                    <a:gd name="T12" fmla="*/ 99 w 104"/>
                    <a:gd name="T13" fmla="*/ 291 h 323"/>
                    <a:gd name="T14" fmla="*/ 103 w 104"/>
                    <a:gd name="T15" fmla="*/ 296 h 323"/>
                    <a:gd name="T16" fmla="*/ 53 w 104"/>
                    <a:gd name="T17" fmla="*/ 322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" h="323">
                      <a:moveTo>
                        <a:pt x="53" y="322"/>
                      </a:moveTo>
                      <a:lnTo>
                        <a:pt x="0" y="293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3" y="290"/>
                      </a:lnTo>
                      <a:lnTo>
                        <a:pt x="53" y="316"/>
                      </a:lnTo>
                      <a:lnTo>
                        <a:pt x="99" y="291"/>
                      </a:lnTo>
                      <a:lnTo>
                        <a:pt x="103" y="296"/>
                      </a:lnTo>
                      <a:lnTo>
                        <a:pt x="53" y="322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3036" name="Freeform 28"/>
                <p:cNvSpPr>
                  <a:spLocks/>
                </p:cNvSpPr>
                <p:nvPr/>
              </p:nvSpPr>
              <p:spPr bwMode="auto">
                <a:xfrm>
                  <a:off x="2789" y="2841"/>
                  <a:ext cx="104" cy="323"/>
                </a:xfrm>
                <a:custGeom>
                  <a:avLst/>
                  <a:gdLst>
                    <a:gd name="T0" fmla="*/ 49 w 104"/>
                    <a:gd name="T1" fmla="*/ 0 h 323"/>
                    <a:gd name="T2" fmla="*/ 103 w 104"/>
                    <a:gd name="T3" fmla="*/ 28 h 323"/>
                    <a:gd name="T4" fmla="*/ 103 w 104"/>
                    <a:gd name="T5" fmla="*/ 322 h 323"/>
                    <a:gd name="T6" fmla="*/ 99 w 104"/>
                    <a:gd name="T7" fmla="*/ 319 h 323"/>
                    <a:gd name="T8" fmla="*/ 99 w 104"/>
                    <a:gd name="T9" fmla="*/ 31 h 323"/>
                    <a:gd name="T10" fmla="*/ 48 w 104"/>
                    <a:gd name="T11" fmla="*/ 5 h 323"/>
                    <a:gd name="T12" fmla="*/ 3 w 104"/>
                    <a:gd name="T13" fmla="*/ 30 h 323"/>
                    <a:gd name="T14" fmla="*/ 0 w 104"/>
                    <a:gd name="T15" fmla="*/ 26 h 323"/>
                    <a:gd name="T16" fmla="*/ 49 w 104"/>
                    <a:gd name="T17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" h="323">
                      <a:moveTo>
                        <a:pt x="49" y="0"/>
                      </a:moveTo>
                      <a:lnTo>
                        <a:pt x="103" y="28"/>
                      </a:lnTo>
                      <a:lnTo>
                        <a:pt x="103" y="322"/>
                      </a:lnTo>
                      <a:lnTo>
                        <a:pt x="99" y="319"/>
                      </a:lnTo>
                      <a:lnTo>
                        <a:pt x="99" y="31"/>
                      </a:lnTo>
                      <a:lnTo>
                        <a:pt x="48" y="5"/>
                      </a:lnTo>
                      <a:lnTo>
                        <a:pt x="3" y="30"/>
                      </a:lnTo>
                      <a:lnTo>
                        <a:pt x="0" y="26"/>
                      </a:lnTo>
                      <a:lnTo>
                        <a:pt x="49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43037" name="Rectangle 29"/>
              <p:cNvSpPr>
                <a:spLocks noChangeArrowheads="1"/>
              </p:cNvSpPr>
              <p:nvPr/>
            </p:nvSpPr>
            <p:spPr bwMode="auto">
              <a:xfrm>
                <a:off x="2777" y="2833"/>
                <a:ext cx="8" cy="38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3038" name="Rectangle 30"/>
              <p:cNvSpPr>
                <a:spLocks noChangeArrowheads="1"/>
              </p:cNvSpPr>
              <p:nvPr/>
            </p:nvSpPr>
            <p:spPr bwMode="auto">
              <a:xfrm>
                <a:off x="2757" y="2880"/>
                <a:ext cx="8" cy="295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43039" name="Group 31"/>
              <p:cNvGrpSpPr>
                <a:grpSpLocks/>
              </p:cNvGrpSpPr>
              <p:nvPr/>
            </p:nvGrpSpPr>
            <p:grpSpPr bwMode="auto">
              <a:xfrm>
                <a:off x="2909" y="2831"/>
                <a:ext cx="635" cy="382"/>
                <a:chOff x="2909" y="2831"/>
                <a:chExt cx="635" cy="382"/>
              </a:xfrm>
            </p:grpSpPr>
            <p:sp>
              <p:nvSpPr>
                <p:cNvPr id="43040" name="Freeform 32"/>
                <p:cNvSpPr>
                  <a:spLocks/>
                </p:cNvSpPr>
                <p:nvPr/>
              </p:nvSpPr>
              <p:spPr bwMode="auto">
                <a:xfrm>
                  <a:off x="3030" y="3030"/>
                  <a:ext cx="492" cy="17"/>
                </a:xfrm>
                <a:custGeom>
                  <a:avLst/>
                  <a:gdLst>
                    <a:gd name="T0" fmla="*/ 0 w 492"/>
                    <a:gd name="T1" fmla="*/ 0 h 17"/>
                    <a:gd name="T2" fmla="*/ 491 w 492"/>
                    <a:gd name="T3" fmla="*/ 0 h 17"/>
                    <a:gd name="T4" fmla="*/ 483 w 492"/>
                    <a:gd name="T5" fmla="*/ 14 h 17"/>
                    <a:gd name="T6" fmla="*/ 14 w 492"/>
                    <a:gd name="T7" fmla="*/ 16 h 17"/>
                    <a:gd name="T8" fmla="*/ 0 w 492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17">
                      <a:moveTo>
                        <a:pt x="0" y="0"/>
                      </a:moveTo>
                      <a:lnTo>
                        <a:pt x="491" y="0"/>
                      </a:lnTo>
                      <a:lnTo>
                        <a:pt x="483" y="14"/>
                      </a:lnTo>
                      <a:lnTo>
                        <a:pt x="14" y="16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3041" name="Freeform 33"/>
                <p:cNvSpPr>
                  <a:spLocks/>
                </p:cNvSpPr>
                <p:nvPr/>
              </p:nvSpPr>
              <p:spPr bwMode="auto">
                <a:xfrm>
                  <a:off x="3043" y="2975"/>
                  <a:ext cx="480" cy="17"/>
                </a:xfrm>
                <a:custGeom>
                  <a:avLst/>
                  <a:gdLst>
                    <a:gd name="T0" fmla="*/ 0 w 480"/>
                    <a:gd name="T1" fmla="*/ 2 h 17"/>
                    <a:gd name="T2" fmla="*/ 470 w 480"/>
                    <a:gd name="T3" fmla="*/ 0 h 17"/>
                    <a:gd name="T4" fmla="*/ 479 w 480"/>
                    <a:gd name="T5" fmla="*/ 14 h 17"/>
                    <a:gd name="T6" fmla="*/ 38 w 480"/>
                    <a:gd name="T7" fmla="*/ 16 h 17"/>
                    <a:gd name="T8" fmla="*/ 0 w 480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0" h="17">
                      <a:moveTo>
                        <a:pt x="0" y="2"/>
                      </a:moveTo>
                      <a:lnTo>
                        <a:pt x="470" y="0"/>
                      </a:lnTo>
                      <a:lnTo>
                        <a:pt x="479" y="14"/>
                      </a:lnTo>
                      <a:lnTo>
                        <a:pt x="38" y="16"/>
                      </a:lnTo>
                      <a:lnTo>
                        <a:pt x="0" y="2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43042" name="Group 34"/>
                <p:cNvGrpSpPr>
                  <a:grpSpLocks/>
                </p:cNvGrpSpPr>
                <p:nvPr/>
              </p:nvGrpSpPr>
              <p:grpSpPr bwMode="auto">
                <a:xfrm>
                  <a:off x="2909" y="2831"/>
                  <a:ext cx="635" cy="382"/>
                  <a:chOff x="2909" y="2831"/>
                  <a:chExt cx="635" cy="382"/>
                </a:xfrm>
              </p:grpSpPr>
              <p:sp>
                <p:nvSpPr>
                  <p:cNvPr id="43043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909" y="2831"/>
                    <a:ext cx="8" cy="38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50000">
                        <a:schemeClr val="accent1"/>
                      </a:gs>
                      <a:gs pos="100000">
                        <a:schemeClr val="bg2"/>
                      </a:gs>
                    </a:gsLst>
                    <a:lin ang="18900000" scaled="1"/>
                  </a:gra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3044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968" y="2902"/>
                    <a:ext cx="8" cy="23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50000">
                        <a:schemeClr val="accent1"/>
                      </a:gs>
                      <a:gs pos="100000">
                        <a:schemeClr val="bg2"/>
                      </a:gs>
                    </a:gsLst>
                    <a:lin ang="18900000" scaled="1"/>
                  </a:gra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3045" name="Freeform 37"/>
                  <p:cNvSpPr>
                    <a:spLocks/>
                  </p:cNvSpPr>
                  <p:nvPr/>
                </p:nvSpPr>
                <p:spPr bwMode="auto">
                  <a:xfrm>
                    <a:off x="3045" y="2976"/>
                    <a:ext cx="499" cy="31"/>
                  </a:xfrm>
                  <a:custGeom>
                    <a:avLst/>
                    <a:gdLst>
                      <a:gd name="T0" fmla="*/ 0 w 499"/>
                      <a:gd name="T1" fmla="*/ 0 h 31"/>
                      <a:gd name="T2" fmla="*/ 31 w 499"/>
                      <a:gd name="T3" fmla="*/ 7 h 31"/>
                      <a:gd name="T4" fmla="*/ 59 w 499"/>
                      <a:gd name="T5" fmla="*/ 18 h 31"/>
                      <a:gd name="T6" fmla="*/ 488 w 499"/>
                      <a:gd name="T7" fmla="*/ 18 h 31"/>
                      <a:gd name="T8" fmla="*/ 498 w 499"/>
                      <a:gd name="T9" fmla="*/ 28 h 31"/>
                      <a:gd name="T10" fmla="*/ 51 w 499"/>
                      <a:gd name="T11" fmla="*/ 30 h 31"/>
                      <a:gd name="T12" fmla="*/ 0 w 499"/>
                      <a:gd name="T13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99" h="31">
                        <a:moveTo>
                          <a:pt x="0" y="0"/>
                        </a:moveTo>
                        <a:lnTo>
                          <a:pt x="31" y="7"/>
                        </a:lnTo>
                        <a:lnTo>
                          <a:pt x="59" y="18"/>
                        </a:lnTo>
                        <a:lnTo>
                          <a:pt x="488" y="18"/>
                        </a:lnTo>
                        <a:lnTo>
                          <a:pt x="498" y="28"/>
                        </a:lnTo>
                        <a:lnTo>
                          <a:pt x="51" y="30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2"/>
                      </a:gs>
                      <a:gs pos="50000">
                        <a:schemeClr val="accent1"/>
                      </a:gs>
                      <a:gs pos="100000">
                        <a:schemeClr val="bg2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3046" name="Freeform 38"/>
                  <p:cNvSpPr>
                    <a:spLocks/>
                  </p:cNvSpPr>
                  <p:nvPr/>
                </p:nvSpPr>
                <p:spPr bwMode="auto">
                  <a:xfrm>
                    <a:off x="3026" y="2912"/>
                    <a:ext cx="76" cy="210"/>
                  </a:xfrm>
                  <a:custGeom>
                    <a:avLst/>
                    <a:gdLst>
                      <a:gd name="T0" fmla="*/ 75 w 76"/>
                      <a:gd name="T1" fmla="*/ 173 h 210"/>
                      <a:gd name="T2" fmla="*/ 58 w 76"/>
                      <a:gd name="T3" fmla="*/ 187 h 210"/>
                      <a:gd name="T4" fmla="*/ 8 w 76"/>
                      <a:gd name="T5" fmla="*/ 187 h 210"/>
                      <a:gd name="T6" fmla="*/ 8 w 76"/>
                      <a:gd name="T7" fmla="*/ 209 h 210"/>
                      <a:gd name="T8" fmla="*/ 0 w 76"/>
                      <a:gd name="T9" fmla="*/ 208 h 210"/>
                      <a:gd name="T10" fmla="*/ 0 w 76"/>
                      <a:gd name="T11" fmla="*/ 0 h 210"/>
                      <a:gd name="T12" fmla="*/ 8 w 76"/>
                      <a:gd name="T13" fmla="*/ 5 h 210"/>
                      <a:gd name="T14" fmla="*/ 8 w 76"/>
                      <a:gd name="T15" fmla="*/ 117 h 210"/>
                      <a:gd name="T16" fmla="*/ 22 w 76"/>
                      <a:gd name="T17" fmla="*/ 127 h 210"/>
                      <a:gd name="T18" fmla="*/ 22 w 76"/>
                      <a:gd name="T19" fmla="*/ 169 h 210"/>
                      <a:gd name="T20" fmla="*/ 75 w 76"/>
                      <a:gd name="T21" fmla="*/ 173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6" h="210">
                        <a:moveTo>
                          <a:pt x="75" y="173"/>
                        </a:moveTo>
                        <a:lnTo>
                          <a:pt x="58" y="187"/>
                        </a:lnTo>
                        <a:lnTo>
                          <a:pt x="8" y="187"/>
                        </a:lnTo>
                        <a:lnTo>
                          <a:pt x="8" y="209"/>
                        </a:lnTo>
                        <a:lnTo>
                          <a:pt x="0" y="208"/>
                        </a:lnTo>
                        <a:lnTo>
                          <a:pt x="0" y="0"/>
                        </a:lnTo>
                        <a:lnTo>
                          <a:pt x="8" y="5"/>
                        </a:lnTo>
                        <a:lnTo>
                          <a:pt x="8" y="117"/>
                        </a:lnTo>
                        <a:lnTo>
                          <a:pt x="22" y="127"/>
                        </a:lnTo>
                        <a:lnTo>
                          <a:pt x="22" y="169"/>
                        </a:lnTo>
                        <a:lnTo>
                          <a:pt x="75" y="173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2"/>
                      </a:gs>
                      <a:gs pos="50000">
                        <a:schemeClr val="accent1"/>
                      </a:gs>
                      <a:gs pos="100000">
                        <a:schemeClr val="bg2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3047" name="Freeform 39"/>
                  <p:cNvSpPr>
                    <a:spLocks/>
                  </p:cNvSpPr>
                  <p:nvPr/>
                </p:nvSpPr>
                <p:spPr bwMode="auto">
                  <a:xfrm>
                    <a:off x="2931" y="2865"/>
                    <a:ext cx="17" cy="308"/>
                  </a:xfrm>
                  <a:custGeom>
                    <a:avLst/>
                    <a:gdLst>
                      <a:gd name="T0" fmla="*/ 0 w 17"/>
                      <a:gd name="T1" fmla="*/ 307 h 308"/>
                      <a:gd name="T2" fmla="*/ 0 w 17"/>
                      <a:gd name="T3" fmla="*/ 0 h 308"/>
                      <a:gd name="T4" fmla="*/ 14 w 17"/>
                      <a:gd name="T5" fmla="*/ 3 h 308"/>
                      <a:gd name="T6" fmla="*/ 16 w 17"/>
                      <a:gd name="T7" fmla="*/ 304 h 308"/>
                      <a:gd name="T8" fmla="*/ 0 w 17"/>
                      <a:gd name="T9" fmla="*/ 307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08">
                        <a:moveTo>
                          <a:pt x="0" y="307"/>
                        </a:moveTo>
                        <a:lnTo>
                          <a:pt x="0" y="0"/>
                        </a:lnTo>
                        <a:lnTo>
                          <a:pt x="14" y="3"/>
                        </a:lnTo>
                        <a:lnTo>
                          <a:pt x="16" y="304"/>
                        </a:lnTo>
                        <a:lnTo>
                          <a:pt x="0" y="307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2"/>
                      </a:gs>
                      <a:gs pos="50000">
                        <a:schemeClr val="accent1"/>
                      </a:gs>
                      <a:gs pos="100000">
                        <a:schemeClr val="bg2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</p:grpSp>
      </p:grp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2667000" y="5410200"/>
            <a:ext cx="37250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+mj-lt"/>
              </a:rPr>
              <a:t>Message (plaintext) is secret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65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Practical Aspects of Modern Cryptography</a:t>
            </a: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CB70-F0D6-45CA-9B5C-8D0F8E1579A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Asymmetric Encryption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470025" y="3614738"/>
            <a:ext cx="2111375" cy="1169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660525" y="3787775"/>
            <a:ext cx="819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Cipher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60375" y="3925888"/>
            <a:ext cx="82232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609600" y="3733800"/>
            <a:ext cx="5001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chemeClr val="hlink"/>
                </a:solidFill>
                <a:latin typeface="+mj-lt"/>
              </a:rPr>
              <a:t>Public</a:t>
            </a:r>
          </a:p>
          <a:p>
            <a:r>
              <a:rPr lang="en-US" altLang="en-US" sz="1600">
                <a:solidFill>
                  <a:schemeClr val="hlink"/>
                </a:solidFill>
                <a:latin typeface="+mj-lt"/>
              </a:rPr>
              <a:t>Key</a:t>
            </a:r>
            <a:endParaRPr lang="en-US" altLang="en-US" sz="240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778000" y="2667000"/>
            <a:ext cx="13604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944688" y="2746375"/>
            <a:ext cx="7259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chemeClr val="hlink"/>
                </a:solidFill>
                <a:latin typeface="+mj-lt"/>
              </a:rPr>
              <a:t>Plaintext</a:t>
            </a:r>
            <a:endParaRPr lang="en-US" altLang="en-US" sz="240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1738313" y="5108575"/>
            <a:ext cx="14795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1873250" y="5187950"/>
            <a:ext cx="8689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chemeClr val="hlink"/>
                </a:solidFill>
                <a:latin typeface="+mj-lt"/>
              </a:rPr>
              <a:t>Ciphertext</a:t>
            </a:r>
            <a:endParaRPr lang="en-US" altLang="en-US" sz="2400">
              <a:solidFill>
                <a:schemeClr val="hlink"/>
              </a:solidFill>
              <a:latin typeface="+mj-lt"/>
            </a:endParaRPr>
          </a:p>
        </p:txBody>
      </p:sp>
      <p:grpSp>
        <p:nvGrpSpPr>
          <p:cNvPr id="48139" name="Group 11"/>
          <p:cNvGrpSpPr>
            <a:grpSpLocks/>
          </p:cNvGrpSpPr>
          <p:nvPr/>
        </p:nvGrpSpPr>
        <p:grpSpPr bwMode="auto">
          <a:xfrm>
            <a:off x="2368550" y="3148013"/>
            <a:ext cx="138113" cy="466725"/>
            <a:chOff x="4499" y="1812"/>
            <a:chExt cx="62" cy="180"/>
          </a:xfrm>
        </p:grpSpPr>
        <p:sp>
          <p:nvSpPr>
            <p:cNvPr id="48140" name="Line 12"/>
            <p:cNvSpPr>
              <a:spLocks noChangeShapeType="1"/>
            </p:cNvSpPr>
            <p:nvPr/>
          </p:nvSpPr>
          <p:spPr bwMode="auto">
            <a:xfrm>
              <a:off x="4530" y="1812"/>
              <a:ext cx="1" cy="12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141" name="Freeform 13"/>
            <p:cNvSpPr>
              <a:spLocks/>
            </p:cNvSpPr>
            <p:nvPr/>
          </p:nvSpPr>
          <p:spPr bwMode="auto">
            <a:xfrm>
              <a:off x="4499" y="1930"/>
              <a:ext cx="62" cy="62"/>
            </a:xfrm>
            <a:custGeom>
              <a:avLst/>
              <a:gdLst>
                <a:gd name="T0" fmla="*/ 0 w 125"/>
                <a:gd name="T1" fmla="*/ 0 h 125"/>
                <a:gd name="T2" fmla="*/ 63 w 125"/>
                <a:gd name="T3" fmla="*/ 125 h 125"/>
                <a:gd name="T4" fmla="*/ 125 w 125"/>
                <a:gd name="T5" fmla="*/ 0 h 125"/>
                <a:gd name="T6" fmla="*/ 0 w 125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25">
                  <a:moveTo>
                    <a:pt x="0" y="0"/>
                  </a:moveTo>
                  <a:lnTo>
                    <a:pt x="63" y="125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48142" name="Group 14"/>
          <p:cNvGrpSpPr>
            <a:grpSpLocks/>
          </p:cNvGrpSpPr>
          <p:nvPr/>
        </p:nvGrpSpPr>
        <p:grpSpPr bwMode="auto">
          <a:xfrm>
            <a:off x="2420938" y="4781550"/>
            <a:ext cx="138112" cy="434975"/>
            <a:chOff x="4523" y="2442"/>
            <a:chExt cx="62" cy="168"/>
          </a:xfrm>
        </p:grpSpPr>
        <p:sp>
          <p:nvSpPr>
            <p:cNvPr id="48143" name="Line 15"/>
            <p:cNvSpPr>
              <a:spLocks noChangeShapeType="1"/>
            </p:cNvSpPr>
            <p:nvPr/>
          </p:nvSpPr>
          <p:spPr bwMode="auto">
            <a:xfrm>
              <a:off x="4554" y="2442"/>
              <a:ext cx="1" cy="10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144" name="Freeform 16"/>
            <p:cNvSpPr>
              <a:spLocks/>
            </p:cNvSpPr>
            <p:nvPr/>
          </p:nvSpPr>
          <p:spPr bwMode="auto">
            <a:xfrm>
              <a:off x="4523" y="2548"/>
              <a:ext cx="62" cy="62"/>
            </a:xfrm>
            <a:custGeom>
              <a:avLst/>
              <a:gdLst>
                <a:gd name="T0" fmla="*/ 0 w 125"/>
                <a:gd name="T1" fmla="*/ 0 h 124"/>
                <a:gd name="T2" fmla="*/ 63 w 125"/>
                <a:gd name="T3" fmla="*/ 124 h 124"/>
                <a:gd name="T4" fmla="*/ 125 w 125"/>
                <a:gd name="T5" fmla="*/ 0 h 124"/>
                <a:gd name="T6" fmla="*/ 0 w 125"/>
                <a:gd name="T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24">
                  <a:moveTo>
                    <a:pt x="0" y="0"/>
                  </a:moveTo>
                  <a:lnTo>
                    <a:pt x="63" y="124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48145" name="Group 17"/>
          <p:cNvGrpSpPr>
            <a:grpSpLocks/>
          </p:cNvGrpSpPr>
          <p:nvPr/>
        </p:nvGrpSpPr>
        <p:grpSpPr bwMode="auto">
          <a:xfrm>
            <a:off x="1146175" y="4048125"/>
            <a:ext cx="323850" cy="160338"/>
            <a:chOff x="3954" y="2159"/>
            <a:chExt cx="144" cy="62"/>
          </a:xfrm>
        </p:grpSpPr>
        <p:sp>
          <p:nvSpPr>
            <p:cNvPr id="48146" name="Line 18"/>
            <p:cNvSpPr>
              <a:spLocks noChangeShapeType="1"/>
            </p:cNvSpPr>
            <p:nvPr/>
          </p:nvSpPr>
          <p:spPr bwMode="auto">
            <a:xfrm>
              <a:off x="3954" y="2190"/>
              <a:ext cx="84" cy="1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147" name="Freeform 19"/>
            <p:cNvSpPr>
              <a:spLocks/>
            </p:cNvSpPr>
            <p:nvPr/>
          </p:nvSpPr>
          <p:spPr bwMode="auto">
            <a:xfrm>
              <a:off x="4036" y="2159"/>
              <a:ext cx="62" cy="62"/>
            </a:xfrm>
            <a:custGeom>
              <a:avLst/>
              <a:gdLst>
                <a:gd name="T0" fmla="*/ 0 w 124"/>
                <a:gd name="T1" fmla="*/ 125 h 125"/>
                <a:gd name="T2" fmla="*/ 124 w 124"/>
                <a:gd name="T3" fmla="*/ 62 h 125"/>
                <a:gd name="T4" fmla="*/ 0 w 124"/>
                <a:gd name="T5" fmla="*/ 0 h 125"/>
                <a:gd name="T6" fmla="*/ 0 w 124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125">
                  <a:moveTo>
                    <a:pt x="0" y="125"/>
                  </a:moveTo>
                  <a:lnTo>
                    <a:pt x="124" y="62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aphicFrame>
        <p:nvGraphicFramePr>
          <p:cNvPr id="48148" name="Object 20"/>
          <p:cNvGraphicFramePr>
            <a:graphicFrameLocks noChangeAspect="1"/>
          </p:cNvGraphicFramePr>
          <p:nvPr/>
        </p:nvGraphicFramePr>
        <p:xfrm>
          <a:off x="2620963" y="3770313"/>
          <a:ext cx="88106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CorelDRAW 6.0" r:id="rId3" imgW="3239640" imgH="3639960" progId="CorelDRAW.Graphic.6">
                  <p:embed/>
                </p:oleObj>
              </mc:Choice>
              <mc:Fallback>
                <p:oleObj name="CorelDRAW 6.0" r:id="rId3" imgW="3239640" imgH="3639960" progId="CorelDRAW.Graphic.6">
                  <p:embed/>
                  <p:pic>
                    <p:nvPicPr>
                      <p:cNvPr id="4814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3770313"/>
                        <a:ext cx="881062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49" name="Group 21"/>
          <p:cNvGrpSpPr>
            <a:grpSpLocks/>
          </p:cNvGrpSpPr>
          <p:nvPr/>
        </p:nvGrpSpPr>
        <p:grpSpPr bwMode="auto">
          <a:xfrm>
            <a:off x="381000" y="4365625"/>
            <a:ext cx="800100" cy="423863"/>
            <a:chOff x="2640" y="2796"/>
            <a:chExt cx="905" cy="469"/>
          </a:xfrm>
        </p:grpSpPr>
        <p:sp>
          <p:nvSpPr>
            <p:cNvPr id="48150" name="Freeform 22"/>
            <p:cNvSpPr>
              <a:spLocks/>
            </p:cNvSpPr>
            <p:nvPr/>
          </p:nvSpPr>
          <p:spPr bwMode="auto">
            <a:xfrm>
              <a:off x="2640" y="2808"/>
              <a:ext cx="899" cy="457"/>
            </a:xfrm>
            <a:custGeom>
              <a:avLst/>
              <a:gdLst>
                <a:gd name="T0" fmla="*/ 0 w 899"/>
                <a:gd name="T1" fmla="*/ 292 h 457"/>
                <a:gd name="T2" fmla="*/ 0 w 899"/>
                <a:gd name="T3" fmla="*/ 154 h 457"/>
                <a:gd name="T4" fmla="*/ 34 w 899"/>
                <a:gd name="T5" fmla="*/ 180 h 457"/>
                <a:gd name="T6" fmla="*/ 34 w 899"/>
                <a:gd name="T7" fmla="*/ 261 h 457"/>
                <a:gd name="T8" fmla="*/ 89 w 899"/>
                <a:gd name="T9" fmla="*/ 291 h 457"/>
                <a:gd name="T10" fmla="*/ 89 w 899"/>
                <a:gd name="T11" fmla="*/ 153 h 457"/>
                <a:gd name="T12" fmla="*/ 34 w 899"/>
                <a:gd name="T13" fmla="*/ 181 h 457"/>
                <a:gd name="T14" fmla="*/ 0 w 899"/>
                <a:gd name="T15" fmla="*/ 154 h 457"/>
                <a:gd name="T16" fmla="*/ 85 w 899"/>
                <a:gd name="T17" fmla="*/ 106 h 457"/>
                <a:gd name="T18" fmla="*/ 86 w 899"/>
                <a:gd name="T19" fmla="*/ 80 h 457"/>
                <a:gd name="T20" fmla="*/ 115 w 899"/>
                <a:gd name="T21" fmla="*/ 71 h 457"/>
                <a:gd name="T22" fmla="*/ 115 w 899"/>
                <a:gd name="T23" fmla="*/ 30 h 457"/>
                <a:gd name="T24" fmla="*/ 135 w 899"/>
                <a:gd name="T25" fmla="*/ 29 h 457"/>
                <a:gd name="T26" fmla="*/ 136 w 899"/>
                <a:gd name="T27" fmla="*/ 14 h 457"/>
                <a:gd name="T28" fmla="*/ 136 w 899"/>
                <a:gd name="T29" fmla="*/ 0 h 457"/>
                <a:gd name="T30" fmla="*/ 261 w 899"/>
                <a:gd name="T31" fmla="*/ 0 h 457"/>
                <a:gd name="T32" fmla="*/ 262 w 899"/>
                <a:gd name="T33" fmla="*/ 30 h 457"/>
                <a:gd name="T34" fmla="*/ 288 w 899"/>
                <a:gd name="T35" fmla="*/ 30 h 457"/>
                <a:gd name="T36" fmla="*/ 288 w 899"/>
                <a:gd name="T37" fmla="*/ 69 h 457"/>
                <a:gd name="T38" fmla="*/ 320 w 899"/>
                <a:gd name="T39" fmla="*/ 80 h 457"/>
                <a:gd name="T40" fmla="*/ 321 w 899"/>
                <a:gd name="T41" fmla="*/ 101 h 457"/>
                <a:gd name="T42" fmla="*/ 384 w 899"/>
                <a:gd name="T43" fmla="*/ 103 h 457"/>
                <a:gd name="T44" fmla="*/ 384 w 899"/>
                <a:gd name="T45" fmla="*/ 117 h 457"/>
                <a:gd name="T46" fmla="*/ 394 w 899"/>
                <a:gd name="T47" fmla="*/ 122 h 457"/>
                <a:gd name="T48" fmla="*/ 457 w 899"/>
                <a:gd name="T49" fmla="*/ 122 h 457"/>
                <a:gd name="T50" fmla="*/ 458 w 899"/>
                <a:gd name="T51" fmla="*/ 148 h 457"/>
                <a:gd name="T52" fmla="*/ 840 w 899"/>
                <a:gd name="T53" fmla="*/ 146 h 457"/>
                <a:gd name="T54" fmla="*/ 898 w 899"/>
                <a:gd name="T55" fmla="*/ 207 h 457"/>
                <a:gd name="T56" fmla="*/ 832 w 899"/>
                <a:gd name="T57" fmla="*/ 285 h 457"/>
                <a:gd name="T58" fmla="*/ 812 w 899"/>
                <a:gd name="T59" fmla="*/ 257 h 457"/>
                <a:gd name="T60" fmla="*/ 790 w 899"/>
                <a:gd name="T61" fmla="*/ 257 h 457"/>
                <a:gd name="T62" fmla="*/ 771 w 899"/>
                <a:gd name="T63" fmla="*/ 285 h 457"/>
                <a:gd name="T64" fmla="*/ 753 w 899"/>
                <a:gd name="T65" fmla="*/ 257 h 457"/>
                <a:gd name="T66" fmla="*/ 747 w 899"/>
                <a:gd name="T67" fmla="*/ 261 h 457"/>
                <a:gd name="T68" fmla="*/ 731 w 899"/>
                <a:gd name="T69" fmla="*/ 285 h 457"/>
                <a:gd name="T70" fmla="*/ 681 w 899"/>
                <a:gd name="T71" fmla="*/ 289 h 457"/>
                <a:gd name="T72" fmla="*/ 676 w 899"/>
                <a:gd name="T73" fmla="*/ 292 h 457"/>
                <a:gd name="T74" fmla="*/ 647 w 899"/>
                <a:gd name="T75" fmla="*/ 256 h 457"/>
                <a:gd name="T76" fmla="*/ 623 w 899"/>
                <a:gd name="T77" fmla="*/ 256 h 457"/>
                <a:gd name="T78" fmla="*/ 594 w 899"/>
                <a:gd name="T79" fmla="*/ 285 h 457"/>
                <a:gd name="T80" fmla="*/ 568 w 899"/>
                <a:gd name="T81" fmla="*/ 257 h 457"/>
                <a:gd name="T82" fmla="*/ 542 w 899"/>
                <a:gd name="T83" fmla="*/ 257 h 457"/>
                <a:gd name="T84" fmla="*/ 509 w 899"/>
                <a:gd name="T85" fmla="*/ 285 h 457"/>
                <a:gd name="T86" fmla="*/ 454 w 899"/>
                <a:gd name="T87" fmla="*/ 290 h 457"/>
                <a:gd name="T88" fmla="*/ 455 w 899"/>
                <a:gd name="T89" fmla="*/ 323 h 457"/>
                <a:gd name="T90" fmla="*/ 381 w 899"/>
                <a:gd name="T91" fmla="*/ 323 h 457"/>
                <a:gd name="T92" fmla="*/ 381 w 899"/>
                <a:gd name="T93" fmla="*/ 343 h 457"/>
                <a:gd name="T94" fmla="*/ 317 w 899"/>
                <a:gd name="T95" fmla="*/ 343 h 457"/>
                <a:gd name="T96" fmla="*/ 317 w 899"/>
                <a:gd name="T97" fmla="*/ 366 h 457"/>
                <a:gd name="T98" fmla="*/ 286 w 899"/>
                <a:gd name="T99" fmla="*/ 376 h 457"/>
                <a:gd name="T100" fmla="*/ 286 w 899"/>
                <a:gd name="T101" fmla="*/ 421 h 457"/>
                <a:gd name="T102" fmla="*/ 259 w 899"/>
                <a:gd name="T103" fmla="*/ 421 h 457"/>
                <a:gd name="T104" fmla="*/ 259 w 899"/>
                <a:gd name="T105" fmla="*/ 456 h 457"/>
                <a:gd name="T106" fmla="*/ 133 w 899"/>
                <a:gd name="T107" fmla="*/ 456 h 457"/>
                <a:gd name="T108" fmla="*/ 132 w 899"/>
                <a:gd name="T109" fmla="*/ 421 h 457"/>
                <a:gd name="T110" fmla="*/ 114 w 899"/>
                <a:gd name="T111" fmla="*/ 421 h 457"/>
                <a:gd name="T112" fmla="*/ 114 w 899"/>
                <a:gd name="T113" fmla="*/ 383 h 457"/>
                <a:gd name="T114" fmla="*/ 106 w 899"/>
                <a:gd name="T115" fmla="*/ 374 h 457"/>
                <a:gd name="T116" fmla="*/ 86 w 899"/>
                <a:gd name="T117" fmla="*/ 365 h 457"/>
                <a:gd name="T118" fmla="*/ 86 w 899"/>
                <a:gd name="T119" fmla="*/ 343 h 457"/>
                <a:gd name="T120" fmla="*/ 0 w 899"/>
                <a:gd name="T121" fmla="*/ 29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9" h="457">
                  <a:moveTo>
                    <a:pt x="0" y="292"/>
                  </a:moveTo>
                  <a:lnTo>
                    <a:pt x="0" y="154"/>
                  </a:lnTo>
                  <a:lnTo>
                    <a:pt x="34" y="180"/>
                  </a:lnTo>
                  <a:lnTo>
                    <a:pt x="34" y="261"/>
                  </a:lnTo>
                  <a:lnTo>
                    <a:pt x="89" y="291"/>
                  </a:lnTo>
                  <a:lnTo>
                    <a:pt x="89" y="153"/>
                  </a:lnTo>
                  <a:lnTo>
                    <a:pt x="34" y="181"/>
                  </a:lnTo>
                  <a:lnTo>
                    <a:pt x="0" y="154"/>
                  </a:lnTo>
                  <a:lnTo>
                    <a:pt x="85" y="106"/>
                  </a:lnTo>
                  <a:lnTo>
                    <a:pt x="86" y="80"/>
                  </a:lnTo>
                  <a:lnTo>
                    <a:pt x="115" y="71"/>
                  </a:lnTo>
                  <a:lnTo>
                    <a:pt x="115" y="30"/>
                  </a:lnTo>
                  <a:lnTo>
                    <a:pt x="135" y="29"/>
                  </a:lnTo>
                  <a:lnTo>
                    <a:pt x="136" y="14"/>
                  </a:lnTo>
                  <a:lnTo>
                    <a:pt x="136" y="0"/>
                  </a:lnTo>
                  <a:lnTo>
                    <a:pt x="261" y="0"/>
                  </a:lnTo>
                  <a:lnTo>
                    <a:pt x="262" y="30"/>
                  </a:lnTo>
                  <a:lnTo>
                    <a:pt x="288" y="30"/>
                  </a:lnTo>
                  <a:lnTo>
                    <a:pt x="288" y="69"/>
                  </a:lnTo>
                  <a:lnTo>
                    <a:pt x="320" y="80"/>
                  </a:lnTo>
                  <a:lnTo>
                    <a:pt x="321" y="101"/>
                  </a:lnTo>
                  <a:lnTo>
                    <a:pt x="384" y="103"/>
                  </a:lnTo>
                  <a:lnTo>
                    <a:pt x="384" y="117"/>
                  </a:lnTo>
                  <a:lnTo>
                    <a:pt x="394" y="122"/>
                  </a:lnTo>
                  <a:lnTo>
                    <a:pt x="457" y="122"/>
                  </a:lnTo>
                  <a:lnTo>
                    <a:pt x="458" y="148"/>
                  </a:lnTo>
                  <a:lnTo>
                    <a:pt x="840" y="146"/>
                  </a:lnTo>
                  <a:lnTo>
                    <a:pt x="898" y="207"/>
                  </a:lnTo>
                  <a:lnTo>
                    <a:pt x="832" y="285"/>
                  </a:lnTo>
                  <a:lnTo>
                    <a:pt x="812" y="257"/>
                  </a:lnTo>
                  <a:lnTo>
                    <a:pt x="790" y="257"/>
                  </a:lnTo>
                  <a:lnTo>
                    <a:pt x="771" y="285"/>
                  </a:lnTo>
                  <a:lnTo>
                    <a:pt x="753" y="257"/>
                  </a:lnTo>
                  <a:lnTo>
                    <a:pt x="747" y="261"/>
                  </a:lnTo>
                  <a:lnTo>
                    <a:pt x="731" y="285"/>
                  </a:lnTo>
                  <a:lnTo>
                    <a:pt x="681" y="289"/>
                  </a:lnTo>
                  <a:lnTo>
                    <a:pt x="676" y="292"/>
                  </a:lnTo>
                  <a:lnTo>
                    <a:pt x="647" y="256"/>
                  </a:lnTo>
                  <a:lnTo>
                    <a:pt x="623" y="256"/>
                  </a:lnTo>
                  <a:lnTo>
                    <a:pt x="594" y="285"/>
                  </a:lnTo>
                  <a:lnTo>
                    <a:pt x="568" y="257"/>
                  </a:lnTo>
                  <a:lnTo>
                    <a:pt x="542" y="257"/>
                  </a:lnTo>
                  <a:lnTo>
                    <a:pt x="509" y="285"/>
                  </a:lnTo>
                  <a:lnTo>
                    <a:pt x="454" y="290"/>
                  </a:lnTo>
                  <a:lnTo>
                    <a:pt x="455" y="323"/>
                  </a:lnTo>
                  <a:lnTo>
                    <a:pt x="381" y="323"/>
                  </a:lnTo>
                  <a:lnTo>
                    <a:pt x="381" y="343"/>
                  </a:lnTo>
                  <a:lnTo>
                    <a:pt x="317" y="343"/>
                  </a:lnTo>
                  <a:lnTo>
                    <a:pt x="317" y="366"/>
                  </a:lnTo>
                  <a:lnTo>
                    <a:pt x="286" y="376"/>
                  </a:lnTo>
                  <a:lnTo>
                    <a:pt x="286" y="421"/>
                  </a:lnTo>
                  <a:lnTo>
                    <a:pt x="259" y="421"/>
                  </a:lnTo>
                  <a:lnTo>
                    <a:pt x="259" y="456"/>
                  </a:lnTo>
                  <a:lnTo>
                    <a:pt x="133" y="456"/>
                  </a:lnTo>
                  <a:lnTo>
                    <a:pt x="132" y="421"/>
                  </a:lnTo>
                  <a:lnTo>
                    <a:pt x="114" y="421"/>
                  </a:lnTo>
                  <a:lnTo>
                    <a:pt x="114" y="383"/>
                  </a:lnTo>
                  <a:lnTo>
                    <a:pt x="106" y="374"/>
                  </a:lnTo>
                  <a:lnTo>
                    <a:pt x="86" y="365"/>
                  </a:lnTo>
                  <a:lnTo>
                    <a:pt x="86" y="343"/>
                  </a:lnTo>
                  <a:lnTo>
                    <a:pt x="0" y="29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151" name="Freeform 23"/>
            <p:cNvSpPr>
              <a:spLocks/>
            </p:cNvSpPr>
            <p:nvPr/>
          </p:nvSpPr>
          <p:spPr bwMode="auto">
            <a:xfrm>
              <a:off x="2645" y="2796"/>
              <a:ext cx="900" cy="458"/>
            </a:xfrm>
            <a:custGeom>
              <a:avLst/>
              <a:gdLst>
                <a:gd name="T0" fmla="*/ 0 w 900"/>
                <a:gd name="T1" fmla="*/ 293 h 458"/>
                <a:gd name="T2" fmla="*/ 0 w 900"/>
                <a:gd name="T3" fmla="*/ 155 h 458"/>
                <a:gd name="T4" fmla="*/ 34 w 900"/>
                <a:gd name="T5" fmla="*/ 181 h 458"/>
                <a:gd name="T6" fmla="*/ 34 w 900"/>
                <a:gd name="T7" fmla="*/ 261 h 458"/>
                <a:gd name="T8" fmla="*/ 89 w 900"/>
                <a:gd name="T9" fmla="*/ 291 h 458"/>
                <a:gd name="T10" fmla="*/ 89 w 900"/>
                <a:gd name="T11" fmla="*/ 153 h 458"/>
                <a:gd name="T12" fmla="*/ 35 w 900"/>
                <a:gd name="T13" fmla="*/ 182 h 458"/>
                <a:gd name="T14" fmla="*/ 1 w 900"/>
                <a:gd name="T15" fmla="*/ 155 h 458"/>
                <a:gd name="T16" fmla="*/ 85 w 900"/>
                <a:gd name="T17" fmla="*/ 106 h 458"/>
                <a:gd name="T18" fmla="*/ 86 w 900"/>
                <a:gd name="T19" fmla="*/ 80 h 458"/>
                <a:gd name="T20" fmla="*/ 115 w 900"/>
                <a:gd name="T21" fmla="*/ 71 h 458"/>
                <a:gd name="T22" fmla="*/ 115 w 900"/>
                <a:gd name="T23" fmla="*/ 30 h 458"/>
                <a:gd name="T24" fmla="*/ 135 w 900"/>
                <a:gd name="T25" fmla="*/ 30 h 458"/>
                <a:gd name="T26" fmla="*/ 136 w 900"/>
                <a:gd name="T27" fmla="*/ 14 h 458"/>
                <a:gd name="T28" fmla="*/ 136 w 900"/>
                <a:gd name="T29" fmla="*/ 0 h 458"/>
                <a:gd name="T30" fmla="*/ 262 w 900"/>
                <a:gd name="T31" fmla="*/ 0 h 458"/>
                <a:gd name="T32" fmla="*/ 262 w 900"/>
                <a:gd name="T33" fmla="*/ 30 h 458"/>
                <a:gd name="T34" fmla="*/ 288 w 900"/>
                <a:gd name="T35" fmla="*/ 31 h 458"/>
                <a:gd name="T36" fmla="*/ 288 w 900"/>
                <a:gd name="T37" fmla="*/ 70 h 458"/>
                <a:gd name="T38" fmla="*/ 320 w 900"/>
                <a:gd name="T39" fmla="*/ 81 h 458"/>
                <a:gd name="T40" fmla="*/ 320 w 900"/>
                <a:gd name="T41" fmla="*/ 102 h 458"/>
                <a:gd name="T42" fmla="*/ 384 w 900"/>
                <a:gd name="T43" fmla="*/ 104 h 458"/>
                <a:gd name="T44" fmla="*/ 384 w 900"/>
                <a:gd name="T45" fmla="*/ 118 h 458"/>
                <a:gd name="T46" fmla="*/ 389 w 900"/>
                <a:gd name="T47" fmla="*/ 122 h 458"/>
                <a:gd name="T48" fmla="*/ 457 w 900"/>
                <a:gd name="T49" fmla="*/ 122 h 458"/>
                <a:gd name="T50" fmla="*/ 457 w 900"/>
                <a:gd name="T51" fmla="*/ 149 h 458"/>
                <a:gd name="T52" fmla="*/ 840 w 900"/>
                <a:gd name="T53" fmla="*/ 147 h 458"/>
                <a:gd name="T54" fmla="*/ 899 w 900"/>
                <a:gd name="T55" fmla="*/ 208 h 458"/>
                <a:gd name="T56" fmla="*/ 831 w 900"/>
                <a:gd name="T57" fmla="*/ 285 h 458"/>
                <a:gd name="T58" fmla="*/ 812 w 900"/>
                <a:gd name="T59" fmla="*/ 258 h 458"/>
                <a:gd name="T60" fmla="*/ 790 w 900"/>
                <a:gd name="T61" fmla="*/ 258 h 458"/>
                <a:gd name="T62" fmla="*/ 770 w 900"/>
                <a:gd name="T63" fmla="*/ 285 h 458"/>
                <a:gd name="T64" fmla="*/ 753 w 900"/>
                <a:gd name="T65" fmla="*/ 258 h 458"/>
                <a:gd name="T66" fmla="*/ 746 w 900"/>
                <a:gd name="T67" fmla="*/ 262 h 458"/>
                <a:gd name="T68" fmla="*/ 730 w 900"/>
                <a:gd name="T69" fmla="*/ 286 h 458"/>
                <a:gd name="T70" fmla="*/ 681 w 900"/>
                <a:gd name="T71" fmla="*/ 290 h 458"/>
                <a:gd name="T72" fmla="*/ 677 w 900"/>
                <a:gd name="T73" fmla="*/ 293 h 458"/>
                <a:gd name="T74" fmla="*/ 648 w 900"/>
                <a:gd name="T75" fmla="*/ 257 h 458"/>
                <a:gd name="T76" fmla="*/ 623 w 900"/>
                <a:gd name="T77" fmla="*/ 257 h 458"/>
                <a:gd name="T78" fmla="*/ 594 w 900"/>
                <a:gd name="T79" fmla="*/ 286 h 458"/>
                <a:gd name="T80" fmla="*/ 568 w 900"/>
                <a:gd name="T81" fmla="*/ 258 h 458"/>
                <a:gd name="T82" fmla="*/ 542 w 900"/>
                <a:gd name="T83" fmla="*/ 258 h 458"/>
                <a:gd name="T84" fmla="*/ 509 w 900"/>
                <a:gd name="T85" fmla="*/ 285 h 458"/>
                <a:gd name="T86" fmla="*/ 454 w 900"/>
                <a:gd name="T87" fmla="*/ 291 h 458"/>
                <a:gd name="T88" fmla="*/ 454 w 900"/>
                <a:gd name="T89" fmla="*/ 324 h 458"/>
                <a:gd name="T90" fmla="*/ 381 w 900"/>
                <a:gd name="T91" fmla="*/ 324 h 458"/>
                <a:gd name="T92" fmla="*/ 381 w 900"/>
                <a:gd name="T93" fmla="*/ 344 h 458"/>
                <a:gd name="T94" fmla="*/ 317 w 900"/>
                <a:gd name="T95" fmla="*/ 344 h 458"/>
                <a:gd name="T96" fmla="*/ 317 w 900"/>
                <a:gd name="T97" fmla="*/ 367 h 458"/>
                <a:gd name="T98" fmla="*/ 286 w 900"/>
                <a:gd name="T99" fmla="*/ 377 h 458"/>
                <a:gd name="T100" fmla="*/ 286 w 900"/>
                <a:gd name="T101" fmla="*/ 422 h 458"/>
                <a:gd name="T102" fmla="*/ 260 w 900"/>
                <a:gd name="T103" fmla="*/ 422 h 458"/>
                <a:gd name="T104" fmla="*/ 259 w 900"/>
                <a:gd name="T105" fmla="*/ 457 h 458"/>
                <a:gd name="T106" fmla="*/ 133 w 900"/>
                <a:gd name="T107" fmla="*/ 457 h 458"/>
                <a:gd name="T108" fmla="*/ 133 w 900"/>
                <a:gd name="T109" fmla="*/ 423 h 458"/>
                <a:gd name="T110" fmla="*/ 115 w 900"/>
                <a:gd name="T111" fmla="*/ 423 h 458"/>
                <a:gd name="T112" fmla="*/ 114 w 900"/>
                <a:gd name="T113" fmla="*/ 384 h 458"/>
                <a:gd name="T114" fmla="*/ 106 w 900"/>
                <a:gd name="T115" fmla="*/ 375 h 458"/>
                <a:gd name="T116" fmla="*/ 86 w 900"/>
                <a:gd name="T117" fmla="*/ 366 h 458"/>
                <a:gd name="T118" fmla="*/ 86 w 900"/>
                <a:gd name="T119" fmla="*/ 344 h 458"/>
                <a:gd name="T120" fmla="*/ 0 w 900"/>
                <a:gd name="T121" fmla="*/ 293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0" h="458">
                  <a:moveTo>
                    <a:pt x="0" y="293"/>
                  </a:moveTo>
                  <a:lnTo>
                    <a:pt x="0" y="155"/>
                  </a:lnTo>
                  <a:lnTo>
                    <a:pt x="34" y="181"/>
                  </a:lnTo>
                  <a:lnTo>
                    <a:pt x="34" y="261"/>
                  </a:lnTo>
                  <a:lnTo>
                    <a:pt x="89" y="291"/>
                  </a:lnTo>
                  <a:lnTo>
                    <a:pt x="89" y="153"/>
                  </a:lnTo>
                  <a:lnTo>
                    <a:pt x="35" y="182"/>
                  </a:lnTo>
                  <a:lnTo>
                    <a:pt x="1" y="155"/>
                  </a:lnTo>
                  <a:lnTo>
                    <a:pt x="85" y="106"/>
                  </a:lnTo>
                  <a:lnTo>
                    <a:pt x="86" y="80"/>
                  </a:lnTo>
                  <a:lnTo>
                    <a:pt x="115" y="71"/>
                  </a:lnTo>
                  <a:lnTo>
                    <a:pt x="115" y="30"/>
                  </a:lnTo>
                  <a:lnTo>
                    <a:pt x="135" y="30"/>
                  </a:lnTo>
                  <a:lnTo>
                    <a:pt x="136" y="14"/>
                  </a:lnTo>
                  <a:lnTo>
                    <a:pt x="136" y="0"/>
                  </a:lnTo>
                  <a:lnTo>
                    <a:pt x="262" y="0"/>
                  </a:lnTo>
                  <a:lnTo>
                    <a:pt x="262" y="30"/>
                  </a:lnTo>
                  <a:lnTo>
                    <a:pt x="288" y="31"/>
                  </a:lnTo>
                  <a:lnTo>
                    <a:pt x="288" y="70"/>
                  </a:lnTo>
                  <a:lnTo>
                    <a:pt x="320" y="81"/>
                  </a:lnTo>
                  <a:lnTo>
                    <a:pt x="320" y="102"/>
                  </a:lnTo>
                  <a:lnTo>
                    <a:pt x="384" y="104"/>
                  </a:lnTo>
                  <a:lnTo>
                    <a:pt x="384" y="118"/>
                  </a:lnTo>
                  <a:lnTo>
                    <a:pt x="389" y="122"/>
                  </a:lnTo>
                  <a:lnTo>
                    <a:pt x="457" y="122"/>
                  </a:lnTo>
                  <a:lnTo>
                    <a:pt x="457" y="149"/>
                  </a:lnTo>
                  <a:lnTo>
                    <a:pt x="840" y="147"/>
                  </a:lnTo>
                  <a:lnTo>
                    <a:pt x="899" y="208"/>
                  </a:lnTo>
                  <a:lnTo>
                    <a:pt x="831" y="285"/>
                  </a:lnTo>
                  <a:lnTo>
                    <a:pt x="812" y="258"/>
                  </a:lnTo>
                  <a:lnTo>
                    <a:pt x="790" y="258"/>
                  </a:lnTo>
                  <a:lnTo>
                    <a:pt x="770" y="285"/>
                  </a:lnTo>
                  <a:lnTo>
                    <a:pt x="753" y="258"/>
                  </a:lnTo>
                  <a:lnTo>
                    <a:pt x="746" y="262"/>
                  </a:lnTo>
                  <a:lnTo>
                    <a:pt x="730" y="286"/>
                  </a:lnTo>
                  <a:lnTo>
                    <a:pt x="681" y="290"/>
                  </a:lnTo>
                  <a:lnTo>
                    <a:pt x="677" y="293"/>
                  </a:lnTo>
                  <a:lnTo>
                    <a:pt x="648" y="257"/>
                  </a:lnTo>
                  <a:lnTo>
                    <a:pt x="623" y="257"/>
                  </a:lnTo>
                  <a:lnTo>
                    <a:pt x="594" y="286"/>
                  </a:lnTo>
                  <a:lnTo>
                    <a:pt x="568" y="258"/>
                  </a:lnTo>
                  <a:lnTo>
                    <a:pt x="542" y="258"/>
                  </a:lnTo>
                  <a:lnTo>
                    <a:pt x="509" y="285"/>
                  </a:lnTo>
                  <a:lnTo>
                    <a:pt x="454" y="291"/>
                  </a:lnTo>
                  <a:lnTo>
                    <a:pt x="454" y="324"/>
                  </a:lnTo>
                  <a:lnTo>
                    <a:pt x="381" y="324"/>
                  </a:lnTo>
                  <a:lnTo>
                    <a:pt x="381" y="344"/>
                  </a:lnTo>
                  <a:lnTo>
                    <a:pt x="317" y="344"/>
                  </a:lnTo>
                  <a:lnTo>
                    <a:pt x="317" y="367"/>
                  </a:lnTo>
                  <a:lnTo>
                    <a:pt x="286" y="377"/>
                  </a:lnTo>
                  <a:lnTo>
                    <a:pt x="286" y="422"/>
                  </a:lnTo>
                  <a:lnTo>
                    <a:pt x="260" y="422"/>
                  </a:lnTo>
                  <a:lnTo>
                    <a:pt x="259" y="457"/>
                  </a:lnTo>
                  <a:lnTo>
                    <a:pt x="133" y="457"/>
                  </a:lnTo>
                  <a:lnTo>
                    <a:pt x="133" y="423"/>
                  </a:lnTo>
                  <a:lnTo>
                    <a:pt x="115" y="423"/>
                  </a:lnTo>
                  <a:lnTo>
                    <a:pt x="114" y="384"/>
                  </a:lnTo>
                  <a:lnTo>
                    <a:pt x="106" y="375"/>
                  </a:lnTo>
                  <a:lnTo>
                    <a:pt x="86" y="366"/>
                  </a:lnTo>
                  <a:lnTo>
                    <a:pt x="86" y="344"/>
                  </a:lnTo>
                  <a:lnTo>
                    <a:pt x="0" y="29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48152" name="Group 24"/>
            <p:cNvGrpSpPr>
              <a:grpSpLocks/>
            </p:cNvGrpSpPr>
            <p:nvPr/>
          </p:nvGrpSpPr>
          <p:grpSpPr bwMode="auto">
            <a:xfrm>
              <a:off x="2789" y="2841"/>
              <a:ext cx="104" cy="349"/>
              <a:chOff x="2789" y="2841"/>
              <a:chExt cx="104" cy="349"/>
            </a:xfrm>
          </p:grpSpPr>
          <p:sp>
            <p:nvSpPr>
              <p:cNvPr id="48153" name="Freeform 25"/>
              <p:cNvSpPr>
                <a:spLocks/>
              </p:cNvSpPr>
              <p:nvPr/>
            </p:nvSpPr>
            <p:spPr bwMode="auto">
              <a:xfrm>
                <a:off x="2789" y="2867"/>
                <a:ext cx="104" cy="323"/>
              </a:xfrm>
              <a:custGeom>
                <a:avLst/>
                <a:gdLst>
                  <a:gd name="T0" fmla="*/ 53 w 104"/>
                  <a:gd name="T1" fmla="*/ 322 h 323"/>
                  <a:gd name="T2" fmla="*/ 0 w 104"/>
                  <a:gd name="T3" fmla="*/ 293 h 323"/>
                  <a:gd name="T4" fmla="*/ 0 w 104"/>
                  <a:gd name="T5" fmla="*/ 0 h 323"/>
                  <a:gd name="T6" fmla="*/ 3 w 104"/>
                  <a:gd name="T7" fmla="*/ 2 h 323"/>
                  <a:gd name="T8" fmla="*/ 3 w 104"/>
                  <a:gd name="T9" fmla="*/ 290 h 323"/>
                  <a:gd name="T10" fmla="*/ 53 w 104"/>
                  <a:gd name="T11" fmla="*/ 316 h 323"/>
                  <a:gd name="T12" fmla="*/ 99 w 104"/>
                  <a:gd name="T13" fmla="*/ 291 h 323"/>
                  <a:gd name="T14" fmla="*/ 103 w 104"/>
                  <a:gd name="T15" fmla="*/ 296 h 323"/>
                  <a:gd name="T16" fmla="*/ 53 w 104"/>
                  <a:gd name="T17" fmla="*/ 32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323">
                    <a:moveTo>
                      <a:pt x="53" y="322"/>
                    </a:moveTo>
                    <a:lnTo>
                      <a:pt x="0" y="293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90"/>
                    </a:lnTo>
                    <a:lnTo>
                      <a:pt x="53" y="316"/>
                    </a:lnTo>
                    <a:lnTo>
                      <a:pt x="99" y="291"/>
                    </a:lnTo>
                    <a:lnTo>
                      <a:pt x="103" y="296"/>
                    </a:lnTo>
                    <a:lnTo>
                      <a:pt x="53" y="322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8154" name="Freeform 26"/>
              <p:cNvSpPr>
                <a:spLocks/>
              </p:cNvSpPr>
              <p:nvPr/>
            </p:nvSpPr>
            <p:spPr bwMode="auto">
              <a:xfrm>
                <a:off x="2789" y="2841"/>
                <a:ext cx="104" cy="323"/>
              </a:xfrm>
              <a:custGeom>
                <a:avLst/>
                <a:gdLst>
                  <a:gd name="T0" fmla="*/ 49 w 104"/>
                  <a:gd name="T1" fmla="*/ 0 h 323"/>
                  <a:gd name="T2" fmla="*/ 103 w 104"/>
                  <a:gd name="T3" fmla="*/ 28 h 323"/>
                  <a:gd name="T4" fmla="*/ 103 w 104"/>
                  <a:gd name="T5" fmla="*/ 322 h 323"/>
                  <a:gd name="T6" fmla="*/ 99 w 104"/>
                  <a:gd name="T7" fmla="*/ 319 h 323"/>
                  <a:gd name="T8" fmla="*/ 99 w 104"/>
                  <a:gd name="T9" fmla="*/ 31 h 323"/>
                  <a:gd name="T10" fmla="*/ 48 w 104"/>
                  <a:gd name="T11" fmla="*/ 5 h 323"/>
                  <a:gd name="T12" fmla="*/ 3 w 104"/>
                  <a:gd name="T13" fmla="*/ 30 h 323"/>
                  <a:gd name="T14" fmla="*/ 0 w 104"/>
                  <a:gd name="T15" fmla="*/ 26 h 323"/>
                  <a:gd name="T16" fmla="*/ 49 w 104"/>
                  <a:gd name="T17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323">
                    <a:moveTo>
                      <a:pt x="49" y="0"/>
                    </a:moveTo>
                    <a:lnTo>
                      <a:pt x="103" y="28"/>
                    </a:lnTo>
                    <a:lnTo>
                      <a:pt x="103" y="322"/>
                    </a:lnTo>
                    <a:lnTo>
                      <a:pt x="99" y="319"/>
                    </a:lnTo>
                    <a:lnTo>
                      <a:pt x="99" y="31"/>
                    </a:lnTo>
                    <a:lnTo>
                      <a:pt x="48" y="5"/>
                    </a:lnTo>
                    <a:lnTo>
                      <a:pt x="3" y="30"/>
                    </a:lnTo>
                    <a:lnTo>
                      <a:pt x="0" y="26"/>
                    </a:lnTo>
                    <a:lnTo>
                      <a:pt x="4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48155" name="Rectangle 27"/>
            <p:cNvSpPr>
              <a:spLocks noChangeArrowheads="1"/>
            </p:cNvSpPr>
            <p:nvPr/>
          </p:nvSpPr>
          <p:spPr bwMode="auto">
            <a:xfrm>
              <a:off x="2777" y="2833"/>
              <a:ext cx="8" cy="38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156" name="Rectangle 28"/>
            <p:cNvSpPr>
              <a:spLocks noChangeArrowheads="1"/>
            </p:cNvSpPr>
            <p:nvPr/>
          </p:nvSpPr>
          <p:spPr bwMode="auto">
            <a:xfrm>
              <a:off x="2757" y="2880"/>
              <a:ext cx="8" cy="29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48157" name="Group 29"/>
            <p:cNvGrpSpPr>
              <a:grpSpLocks/>
            </p:cNvGrpSpPr>
            <p:nvPr/>
          </p:nvGrpSpPr>
          <p:grpSpPr bwMode="auto">
            <a:xfrm>
              <a:off x="2909" y="2831"/>
              <a:ext cx="635" cy="382"/>
              <a:chOff x="2909" y="2831"/>
              <a:chExt cx="635" cy="382"/>
            </a:xfrm>
          </p:grpSpPr>
          <p:sp>
            <p:nvSpPr>
              <p:cNvPr id="48158" name="Freeform 30"/>
              <p:cNvSpPr>
                <a:spLocks/>
              </p:cNvSpPr>
              <p:nvPr/>
            </p:nvSpPr>
            <p:spPr bwMode="auto">
              <a:xfrm>
                <a:off x="3030" y="3030"/>
                <a:ext cx="492" cy="17"/>
              </a:xfrm>
              <a:custGeom>
                <a:avLst/>
                <a:gdLst>
                  <a:gd name="T0" fmla="*/ 0 w 492"/>
                  <a:gd name="T1" fmla="*/ 0 h 17"/>
                  <a:gd name="T2" fmla="*/ 491 w 492"/>
                  <a:gd name="T3" fmla="*/ 0 h 17"/>
                  <a:gd name="T4" fmla="*/ 483 w 492"/>
                  <a:gd name="T5" fmla="*/ 14 h 17"/>
                  <a:gd name="T6" fmla="*/ 14 w 492"/>
                  <a:gd name="T7" fmla="*/ 16 h 17"/>
                  <a:gd name="T8" fmla="*/ 0 w 49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7">
                    <a:moveTo>
                      <a:pt x="0" y="0"/>
                    </a:moveTo>
                    <a:lnTo>
                      <a:pt x="491" y="0"/>
                    </a:lnTo>
                    <a:lnTo>
                      <a:pt x="483" y="14"/>
                    </a:lnTo>
                    <a:lnTo>
                      <a:pt x="14" y="16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8159" name="Freeform 31"/>
              <p:cNvSpPr>
                <a:spLocks/>
              </p:cNvSpPr>
              <p:nvPr/>
            </p:nvSpPr>
            <p:spPr bwMode="auto">
              <a:xfrm>
                <a:off x="3043" y="2975"/>
                <a:ext cx="480" cy="17"/>
              </a:xfrm>
              <a:custGeom>
                <a:avLst/>
                <a:gdLst>
                  <a:gd name="T0" fmla="*/ 0 w 480"/>
                  <a:gd name="T1" fmla="*/ 2 h 17"/>
                  <a:gd name="T2" fmla="*/ 470 w 480"/>
                  <a:gd name="T3" fmla="*/ 0 h 17"/>
                  <a:gd name="T4" fmla="*/ 479 w 480"/>
                  <a:gd name="T5" fmla="*/ 14 h 17"/>
                  <a:gd name="T6" fmla="*/ 38 w 480"/>
                  <a:gd name="T7" fmla="*/ 16 h 17"/>
                  <a:gd name="T8" fmla="*/ 0 w 480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17">
                    <a:moveTo>
                      <a:pt x="0" y="2"/>
                    </a:moveTo>
                    <a:lnTo>
                      <a:pt x="470" y="0"/>
                    </a:lnTo>
                    <a:lnTo>
                      <a:pt x="479" y="14"/>
                    </a:lnTo>
                    <a:lnTo>
                      <a:pt x="38" y="16"/>
                    </a:lnTo>
                    <a:lnTo>
                      <a:pt x="0" y="2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48160" name="Group 32"/>
              <p:cNvGrpSpPr>
                <a:grpSpLocks/>
              </p:cNvGrpSpPr>
              <p:nvPr/>
            </p:nvGrpSpPr>
            <p:grpSpPr bwMode="auto">
              <a:xfrm>
                <a:off x="2909" y="2831"/>
                <a:ext cx="635" cy="382"/>
                <a:chOff x="2909" y="2831"/>
                <a:chExt cx="635" cy="382"/>
              </a:xfrm>
            </p:grpSpPr>
            <p:sp>
              <p:nvSpPr>
                <p:cNvPr id="48161" name="Rectangle 33"/>
                <p:cNvSpPr>
                  <a:spLocks noChangeArrowheads="1"/>
                </p:cNvSpPr>
                <p:nvPr/>
              </p:nvSpPr>
              <p:spPr bwMode="auto">
                <a:xfrm>
                  <a:off x="2909" y="2831"/>
                  <a:ext cx="8" cy="382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8162" name="Rectangle 34"/>
                <p:cNvSpPr>
                  <a:spLocks noChangeArrowheads="1"/>
                </p:cNvSpPr>
                <p:nvPr/>
              </p:nvSpPr>
              <p:spPr bwMode="auto">
                <a:xfrm>
                  <a:off x="2968" y="2902"/>
                  <a:ext cx="8" cy="23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8163" name="Freeform 35"/>
                <p:cNvSpPr>
                  <a:spLocks/>
                </p:cNvSpPr>
                <p:nvPr/>
              </p:nvSpPr>
              <p:spPr bwMode="auto">
                <a:xfrm>
                  <a:off x="3045" y="2976"/>
                  <a:ext cx="499" cy="31"/>
                </a:xfrm>
                <a:custGeom>
                  <a:avLst/>
                  <a:gdLst>
                    <a:gd name="T0" fmla="*/ 0 w 499"/>
                    <a:gd name="T1" fmla="*/ 0 h 31"/>
                    <a:gd name="T2" fmla="*/ 31 w 499"/>
                    <a:gd name="T3" fmla="*/ 7 h 31"/>
                    <a:gd name="T4" fmla="*/ 59 w 499"/>
                    <a:gd name="T5" fmla="*/ 18 h 31"/>
                    <a:gd name="T6" fmla="*/ 488 w 499"/>
                    <a:gd name="T7" fmla="*/ 18 h 31"/>
                    <a:gd name="T8" fmla="*/ 498 w 499"/>
                    <a:gd name="T9" fmla="*/ 28 h 31"/>
                    <a:gd name="T10" fmla="*/ 51 w 499"/>
                    <a:gd name="T11" fmla="*/ 30 h 31"/>
                    <a:gd name="T12" fmla="*/ 0 w 499"/>
                    <a:gd name="T1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9" h="31">
                      <a:moveTo>
                        <a:pt x="0" y="0"/>
                      </a:moveTo>
                      <a:lnTo>
                        <a:pt x="31" y="7"/>
                      </a:lnTo>
                      <a:lnTo>
                        <a:pt x="59" y="18"/>
                      </a:lnTo>
                      <a:lnTo>
                        <a:pt x="488" y="18"/>
                      </a:lnTo>
                      <a:lnTo>
                        <a:pt x="498" y="28"/>
                      </a:lnTo>
                      <a:lnTo>
                        <a:pt x="51" y="3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8164" name="Freeform 36"/>
                <p:cNvSpPr>
                  <a:spLocks/>
                </p:cNvSpPr>
                <p:nvPr/>
              </p:nvSpPr>
              <p:spPr bwMode="auto">
                <a:xfrm>
                  <a:off x="3026" y="2912"/>
                  <a:ext cx="76" cy="210"/>
                </a:xfrm>
                <a:custGeom>
                  <a:avLst/>
                  <a:gdLst>
                    <a:gd name="T0" fmla="*/ 75 w 76"/>
                    <a:gd name="T1" fmla="*/ 173 h 210"/>
                    <a:gd name="T2" fmla="*/ 58 w 76"/>
                    <a:gd name="T3" fmla="*/ 187 h 210"/>
                    <a:gd name="T4" fmla="*/ 8 w 76"/>
                    <a:gd name="T5" fmla="*/ 187 h 210"/>
                    <a:gd name="T6" fmla="*/ 8 w 76"/>
                    <a:gd name="T7" fmla="*/ 209 h 210"/>
                    <a:gd name="T8" fmla="*/ 0 w 76"/>
                    <a:gd name="T9" fmla="*/ 208 h 210"/>
                    <a:gd name="T10" fmla="*/ 0 w 76"/>
                    <a:gd name="T11" fmla="*/ 0 h 210"/>
                    <a:gd name="T12" fmla="*/ 8 w 76"/>
                    <a:gd name="T13" fmla="*/ 5 h 210"/>
                    <a:gd name="T14" fmla="*/ 8 w 76"/>
                    <a:gd name="T15" fmla="*/ 117 h 210"/>
                    <a:gd name="T16" fmla="*/ 22 w 76"/>
                    <a:gd name="T17" fmla="*/ 127 h 210"/>
                    <a:gd name="T18" fmla="*/ 22 w 76"/>
                    <a:gd name="T19" fmla="*/ 169 h 210"/>
                    <a:gd name="T20" fmla="*/ 75 w 76"/>
                    <a:gd name="T21" fmla="*/ 173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" h="210">
                      <a:moveTo>
                        <a:pt x="75" y="173"/>
                      </a:moveTo>
                      <a:lnTo>
                        <a:pt x="58" y="187"/>
                      </a:lnTo>
                      <a:lnTo>
                        <a:pt x="8" y="187"/>
                      </a:lnTo>
                      <a:lnTo>
                        <a:pt x="8" y="209"/>
                      </a:lnTo>
                      <a:lnTo>
                        <a:pt x="0" y="208"/>
                      </a:lnTo>
                      <a:lnTo>
                        <a:pt x="0" y="0"/>
                      </a:lnTo>
                      <a:lnTo>
                        <a:pt x="8" y="5"/>
                      </a:lnTo>
                      <a:lnTo>
                        <a:pt x="8" y="117"/>
                      </a:lnTo>
                      <a:lnTo>
                        <a:pt x="22" y="127"/>
                      </a:lnTo>
                      <a:lnTo>
                        <a:pt x="22" y="169"/>
                      </a:lnTo>
                      <a:lnTo>
                        <a:pt x="75" y="173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8165" name="Freeform 37"/>
                <p:cNvSpPr>
                  <a:spLocks/>
                </p:cNvSpPr>
                <p:nvPr/>
              </p:nvSpPr>
              <p:spPr bwMode="auto">
                <a:xfrm>
                  <a:off x="2931" y="2865"/>
                  <a:ext cx="17" cy="308"/>
                </a:xfrm>
                <a:custGeom>
                  <a:avLst/>
                  <a:gdLst>
                    <a:gd name="T0" fmla="*/ 0 w 17"/>
                    <a:gd name="T1" fmla="*/ 307 h 308"/>
                    <a:gd name="T2" fmla="*/ 0 w 17"/>
                    <a:gd name="T3" fmla="*/ 0 h 308"/>
                    <a:gd name="T4" fmla="*/ 14 w 17"/>
                    <a:gd name="T5" fmla="*/ 3 h 308"/>
                    <a:gd name="T6" fmla="*/ 16 w 17"/>
                    <a:gd name="T7" fmla="*/ 304 h 308"/>
                    <a:gd name="T8" fmla="*/ 0 w 17"/>
                    <a:gd name="T9" fmla="*/ 307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308">
                      <a:moveTo>
                        <a:pt x="0" y="307"/>
                      </a:move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16" y="304"/>
                      </a:lnTo>
                      <a:lnTo>
                        <a:pt x="0" y="307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</p:grpSp>
      <p:sp>
        <p:nvSpPr>
          <p:cNvPr id="48166" name="Rectangle 38"/>
          <p:cNvSpPr>
            <a:spLocks noChangeArrowheads="1"/>
          </p:cNvSpPr>
          <p:nvPr/>
        </p:nvSpPr>
        <p:spPr bwMode="auto">
          <a:xfrm>
            <a:off x="5889625" y="3614738"/>
            <a:ext cx="2111375" cy="1169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167" name="Rectangle 39"/>
          <p:cNvSpPr>
            <a:spLocks noChangeArrowheads="1"/>
          </p:cNvSpPr>
          <p:nvPr/>
        </p:nvSpPr>
        <p:spPr bwMode="auto">
          <a:xfrm>
            <a:off x="6080125" y="3787775"/>
            <a:ext cx="819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Cipher</a:t>
            </a:r>
          </a:p>
        </p:txBody>
      </p:sp>
      <p:sp>
        <p:nvSpPr>
          <p:cNvPr id="48168" name="Rectangle 40"/>
          <p:cNvSpPr>
            <a:spLocks noChangeArrowheads="1"/>
          </p:cNvSpPr>
          <p:nvPr/>
        </p:nvSpPr>
        <p:spPr bwMode="auto">
          <a:xfrm>
            <a:off x="4879975" y="3925888"/>
            <a:ext cx="82232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169" name="Rectangle 41"/>
          <p:cNvSpPr>
            <a:spLocks noChangeArrowheads="1"/>
          </p:cNvSpPr>
          <p:nvPr/>
        </p:nvSpPr>
        <p:spPr bwMode="auto">
          <a:xfrm>
            <a:off x="5029200" y="3733800"/>
            <a:ext cx="57958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chemeClr val="hlink"/>
                </a:solidFill>
                <a:latin typeface="+mj-lt"/>
              </a:rPr>
              <a:t>Private</a:t>
            </a:r>
          </a:p>
          <a:p>
            <a:r>
              <a:rPr lang="en-US" altLang="en-US" sz="1600">
                <a:solidFill>
                  <a:schemeClr val="hlink"/>
                </a:solidFill>
                <a:latin typeface="+mj-lt"/>
              </a:rPr>
              <a:t>Key</a:t>
            </a:r>
            <a:endParaRPr lang="en-US" altLang="en-US" sz="240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48170" name="Rectangle 42"/>
          <p:cNvSpPr>
            <a:spLocks noChangeArrowheads="1"/>
          </p:cNvSpPr>
          <p:nvPr/>
        </p:nvSpPr>
        <p:spPr bwMode="auto">
          <a:xfrm>
            <a:off x="6197600" y="2667000"/>
            <a:ext cx="13604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171" name="Rectangle 43"/>
          <p:cNvSpPr>
            <a:spLocks noChangeArrowheads="1"/>
          </p:cNvSpPr>
          <p:nvPr/>
        </p:nvSpPr>
        <p:spPr bwMode="auto">
          <a:xfrm>
            <a:off x="6364288" y="2746375"/>
            <a:ext cx="8689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chemeClr val="hlink"/>
                </a:solidFill>
                <a:latin typeface="+mj-lt"/>
              </a:rPr>
              <a:t>Ciphertext</a:t>
            </a:r>
            <a:endParaRPr lang="en-US" altLang="en-US" sz="240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48172" name="Rectangle 44"/>
          <p:cNvSpPr>
            <a:spLocks noChangeArrowheads="1"/>
          </p:cNvSpPr>
          <p:nvPr/>
        </p:nvSpPr>
        <p:spPr bwMode="auto">
          <a:xfrm>
            <a:off x="6157913" y="5108575"/>
            <a:ext cx="14795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173" name="Rectangle 45"/>
          <p:cNvSpPr>
            <a:spLocks noChangeArrowheads="1"/>
          </p:cNvSpPr>
          <p:nvPr/>
        </p:nvSpPr>
        <p:spPr bwMode="auto">
          <a:xfrm>
            <a:off x="6292850" y="5187950"/>
            <a:ext cx="7259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chemeClr val="hlink"/>
                </a:solidFill>
                <a:latin typeface="+mj-lt"/>
              </a:rPr>
              <a:t>Plaintext</a:t>
            </a:r>
            <a:endParaRPr lang="en-US" altLang="en-US" sz="2400">
              <a:solidFill>
                <a:schemeClr val="hlink"/>
              </a:solidFill>
              <a:latin typeface="+mj-lt"/>
            </a:endParaRPr>
          </a:p>
        </p:txBody>
      </p:sp>
      <p:grpSp>
        <p:nvGrpSpPr>
          <p:cNvPr id="48174" name="Group 46"/>
          <p:cNvGrpSpPr>
            <a:grpSpLocks/>
          </p:cNvGrpSpPr>
          <p:nvPr/>
        </p:nvGrpSpPr>
        <p:grpSpPr bwMode="auto">
          <a:xfrm>
            <a:off x="6788150" y="3148013"/>
            <a:ext cx="138113" cy="466725"/>
            <a:chOff x="4499" y="1812"/>
            <a:chExt cx="62" cy="180"/>
          </a:xfrm>
        </p:grpSpPr>
        <p:sp>
          <p:nvSpPr>
            <p:cNvPr id="48175" name="Line 47"/>
            <p:cNvSpPr>
              <a:spLocks noChangeShapeType="1"/>
            </p:cNvSpPr>
            <p:nvPr/>
          </p:nvSpPr>
          <p:spPr bwMode="auto">
            <a:xfrm>
              <a:off x="4530" y="1812"/>
              <a:ext cx="1" cy="12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176" name="Freeform 48"/>
            <p:cNvSpPr>
              <a:spLocks/>
            </p:cNvSpPr>
            <p:nvPr/>
          </p:nvSpPr>
          <p:spPr bwMode="auto">
            <a:xfrm>
              <a:off x="4499" y="1930"/>
              <a:ext cx="62" cy="62"/>
            </a:xfrm>
            <a:custGeom>
              <a:avLst/>
              <a:gdLst>
                <a:gd name="T0" fmla="*/ 0 w 125"/>
                <a:gd name="T1" fmla="*/ 0 h 125"/>
                <a:gd name="T2" fmla="*/ 63 w 125"/>
                <a:gd name="T3" fmla="*/ 125 h 125"/>
                <a:gd name="T4" fmla="*/ 125 w 125"/>
                <a:gd name="T5" fmla="*/ 0 h 125"/>
                <a:gd name="T6" fmla="*/ 0 w 125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25">
                  <a:moveTo>
                    <a:pt x="0" y="0"/>
                  </a:moveTo>
                  <a:lnTo>
                    <a:pt x="63" y="125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48177" name="Group 49"/>
          <p:cNvGrpSpPr>
            <a:grpSpLocks/>
          </p:cNvGrpSpPr>
          <p:nvPr/>
        </p:nvGrpSpPr>
        <p:grpSpPr bwMode="auto">
          <a:xfrm>
            <a:off x="6840538" y="4781550"/>
            <a:ext cx="138112" cy="434975"/>
            <a:chOff x="4523" y="2442"/>
            <a:chExt cx="62" cy="168"/>
          </a:xfrm>
        </p:grpSpPr>
        <p:sp>
          <p:nvSpPr>
            <p:cNvPr id="48178" name="Line 50"/>
            <p:cNvSpPr>
              <a:spLocks noChangeShapeType="1"/>
            </p:cNvSpPr>
            <p:nvPr/>
          </p:nvSpPr>
          <p:spPr bwMode="auto">
            <a:xfrm>
              <a:off x="4554" y="2442"/>
              <a:ext cx="1" cy="10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179" name="Freeform 51"/>
            <p:cNvSpPr>
              <a:spLocks/>
            </p:cNvSpPr>
            <p:nvPr/>
          </p:nvSpPr>
          <p:spPr bwMode="auto">
            <a:xfrm>
              <a:off x="4523" y="2548"/>
              <a:ext cx="62" cy="62"/>
            </a:xfrm>
            <a:custGeom>
              <a:avLst/>
              <a:gdLst>
                <a:gd name="T0" fmla="*/ 0 w 125"/>
                <a:gd name="T1" fmla="*/ 0 h 124"/>
                <a:gd name="T2" fmla="*/ 63 w 125"/>
                <a:gd name="T3" fmla="*/ 124 h 124"/>
                <a:gd name="T4" fmla="*/ 125 w 125"/>
                <a:gd name="T5" fmla="*/ 0 h 124"/>
                <a:gd name="T6" fmla="*/ 0 w 125"/>
                <a:gd name="T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24">
                  <a:moveTo>
                    <a:pt x="0" y="0"/>
                  </a:moveTo>
                  <a:lnTo>
                    <a:pt x="63" y="124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48180" name="Group 52"/>
          <p:cNvGrpSpPr>
            <a:grpSpLocks/>
          </p:cNvGrpSpPr>
          <p:nvPr/>
        </p:nvGrpSpPr>
        <p:grpSpPr bwMode="auto">
          <a:xfrm>
            <a:off x="5565775" y="4048125"/>
            <a:ext cx="323850" cy="160338"/>
            <a:chOff x="3954" y="2159"/>
            <a:chExt cx="144" cy="62"/>
          </a:xfrm>
        </p:grpSpPr>
        <p:sp>
          <p:nvSpPr>
            <p:cNvPr id="48181" name="Line 53"/>
            <p:cNvSpPr>
              <a:spLocks noChangeShapeType="1"/>
            </p:cNvSpPr>
            <p:nvPr/>
          </p:nvSpPr>
          <p:spPr bwMode="auto">
            <a:xfrm>
              <a:off x="3954" y="2190"/>
              <a:ext cx="84" cy="1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182" name="Freeform 54"/>
            <p:cNvSpPr>
              <a:spLocks/>
            </p:cNvSpPr>
            <p:nvPr/>
          </p:nvSpPr>
          <p:spPr bwMode="auto">
            <a:xfrm>
              <a:off x="4036" y="2159"/>
              <a:ext cx="62" cy="62"/>
            </a:xfrm>
            <a:custGeom>
              <a:avLst/>
              <a:gdLst>
                <a:gd name="T0" fmla="*/ 0 w 124"/>
                <a:gd name="T1" fmla="*/ 125 h 125"/>
                <a:gd name="T2" fmla="*/ 124 w 124"/>
                <a:gd name="T3" fmla="*/ 62 h 125"/>
                <a:gd name="T4" fmla="*/ 0 w 124"/>
                <a:gd name="T5" fmla="*/ 0 h 125"/>
                <a:gd name="T6" fmla="*/ 0 w 124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125">
                  <a:moveTo>
                    <a:pt x="0" y="125"/>
                  </a:moveTo>
                  <a:lnTo>
                    <a:pt x="124" y="62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aphicFrame>
        <p:nvGraphicFramePr>
          <p:cNvPr id="48183" name="Object 55"/>
          <p:cNvGraphicFramePr>
            <a:graphicFrameLocks noChangeAspect="1"/>
          </p:cNvGraphicFramePr>
          <p:nvPr/>
        </p:nvGraphicFramePr>
        <p:xfrm>
          <a:off x="7040563" y="3770313"/>
          <a:ext cx="88106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CorelDRAW 6.0" r:id="rId5" imgW="3239640" imgH="3639960" progId="CorelDRAW.Graphic.6">
                  <p:embed/>
                </p:oleObj>
              </mc:Choice>
              <mc:Fallback>
                <p:oleObj name="CorelDRAW 6.0" r:id="rId5" imgW="3239640" imgH="3639960" progId="CorelDRAW.Graphic.6">
                  <p:embed/>
                  <p:pic>
                    <p:nvPicPr>
                      <p:cNvPr id="48183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563" y="3770313"/>
                        <a:ext cx="881062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84" name="Group 56"/>
          <p:cNvGrpSpPr>
            <a:grpSpLocks/>
          </p:cNvGrpSpPr>
          <p:nvPr/>
        </p:nvGrpSpPr>
        <p:grpSpPr bwMode="auto">
          <a:xfrm>
            <a:off x="4800600" y="4365625"/>
            <a:ext cx="800100" cy="423863"/>
            <a:chOff x="2640" y="2796"/>
            <a:chExt cx="905" cy="469"/>
          </a:xfrm>
        </p:grpSpPr>
        <p:sp>
          <p:nvSpPr>
            <p:cNvPr id="48185" name="Freeform 57"/>
            <p:cNvSpPr>
              <a:spLocks/>
            </p:cNvSpPr>
            <p:nvPr/>
          </p:nvSpPr>
          <p:spPr bwMode="auto">
            <a:xfrm>
              <a:off x="2640" y="2808"/>
              <a:ext cx="899" cy="457"/>
            </a:xfrm>
            <a:custGeom>
              <a:avLst/>
              <a:gdLst>
                <a:gd name="T0" fmla="*/ 0 w 899"/>
                <a:gd name="T1" fmla="*/ 292 h 457"/>
                <a:gd name="T2" fmla="*/ 0 w 899"/>
                <a:gd name="T3" fmla="*/ 154 h 457"/>
                <a:gd name="T4" fmla="*/ 34 w 899"/>
                <a:gd name="T5" fmla="*/ 180 h 457"/>
                <a:gd name="T6" fmla="*/ 34 w 899"/>
                <a:gd name="T7" fmla="*/ 261 h 457"/>
                <a:gd name="T8" fmla="*/ 89 w 899"/>
                <a:gd name="T9" fmla="*/ 291 h 457"/>
                <a:gd name="T10" fmla="*/ 89 w 899"/>
                <a:gd name="T11" fmla="*/ 153 h 457"/>
                <a:gd name="T12" fmla="*/ 34 w 899"/>
                <a:gd name="T13" fmla="*/ 181 h 457"/>
                <a:gd name="T14" fmla="*/ 0 w 899"/>
                <a:gd name="T15" fmla="*/ 154 h 457"/>
                <a:gd name="T16" fmla="*/ 85 w 899"/>
                <a:gd name="T17" fmla="*/ 106 h 457"/>
                <a:gd name="T18" fmla="*/ 86 w 899"/>
                <a:gd name="T19" fmla="*/ 80 h 457"/>
                <a:gd name="T20" fmla="*/ 115 w 899"/>
                <a:gd name="T21" fmla="*/ 71 h 457"/>
                <a:gd name="T22" fmla="*/ 115 w 899"/>
                <a:gd name="T23" fmla="*/ 30 h 457"/>
                <a:gd name="T24" fmla="*/ 135 w 899"/>
                <a:gd name="T25" fmla="*/ 29 h 457"/>
                <a:gd name="T26" fmla="*/ 136 w 899"/>
                <a:gd name="T27" fmla="*/ 14 h 457"/>
                <a:gd name="T28" fmla="*/ 136 w 899"/>
                <a:gd name="T29" fmla="*/ 0 h 457"/>
                <a:gd name="T30" fmla="*/ 261 w 899"/>
                <a:gd name="T31" fmla="*/ 0 h 457"/>
                <a:gd name="T32" fmla="*/ 262 w 899"/>
                <a:gd name="T33" fmla="*/ 30 h 457"/>
                <a:gd name="T34" fmla="*/ 288 w 899"/>
                <a:gd name="T35" fmla="*/ 30 h 457"/>
                <a:gd name="T36" fmla="*/ 288 w 899"/>
                <a:gd name="T37" fmla="*/ 69 h 457"/>
                <a:gd name="T38" fmla="*/ 320 w 899"/>
                <a:gd name="T39" fmla="*/ 80 h 457"/>
                <a:gd name="T40" fmla="*/ 321 w 899"/>
                <a:gd name="T41" fmla="*/ 101 h 457"/>
                <a:gd name="T42" fmla="*/ 384 w 899"/>
                <a:gd name="T43" fmla="*/ 103 h 457"/>
                <a:gd name="T44" fmla="*/ 384 w 899"/>
                <a:gd name="T45" fmla="*/ 117 h 457"/>
                <a:gd name="T46" fmla="*/ 394 w 899"/>
                <a:gd name="T47" fmla="*/ 122 h 457"/>
                <a:gd name="T48" fmla="*/ 457 w 899"/>
                <a:gd name="T49" fmla="*/ 122 h 457"/>
                <a:gd name="T50" fmla="*/ 458 w 899"/>
                <a:gd name="T51" fmla="*/ 148 h 457"/>
                <a:gd name="T52" fmla="*/ 840 w 899"/>
                <a:gd name="T53" fmla="*/ 146 h 457"/>
                <a:gd name="T54" fmla="*/ 898 w 899"/>
                <a:gd name="T55" fmla="*/ 207 h 457"/>
                <a:gd name="T56" fmla="*/ 832 w 899"/>
                <a:gd name="T57" fmla="*/ 285 h 457"/>
                <a:gd name="T58" fmla="*/ 812 w 899"/>
                <a:gd name="T59" fmla="*/ 257 h 457"/>
                <a:gd name="T60" fmla="*/ 790 w 899"/>
                <a:gd name="T61" fmla="*/ 257 h 457"/>
                <a:gd name="T62" fmla="*/ 771 w 899"/>
                <a:gd name="T63" fmla="*/ 285 h 457"/>
                <a:gd name="T64" fmla="*/ 753 w 899"/>
                <a:gd name="T65" fmla="*/ 257 h 457"/>
                <a:gd name="T66" fmla="*/ 747 w 899"/>
                <a:gd name="T67" fmla="*/ 261 h 457"/>
                <a:gd name="T68" fmla="*/ 731 w 899"/>
                <a:gd name="T69" fmla="*/ 285 h 457"/>
                <a:gd name="T70" fmla="*/ 681 w 899"/>
                <a:gd name="T71" fmla="*/ 289 h 457"/>
                <a:gd name="T72" fmla="*/ 676 w 899"/>
                <a:gd name="T73" fmla="*/ 292 h 457"/>
                <a:gd name="T74" fmla="*/ 647 w 899"/>
                <a:gd name="T75" fmla="*/ 256 h 457"/>
                <a:gd name="T76" fmla="*/ 623 w 899"/>
                <a:gd name="T77" fmla="*/ 256 h 457"/>
                <a:gd name="T78" fmla="*/ 594 w 899"/>
                <a:gd name="T79" fmla="*/ 285 h 457"/>
                <a:gd name="T80" fmla="*/ 568 w 899"/>
                <a:gd name="T81" fmla="*/ 257 h 457"/>
                <a:gd name="T82" fmla="*/ 542 w 899"/>
                <a:gd name="T83" fmla="*/ 257 h 457"/>
                <a:gd name="T84" fmla="*/ 509 w 899"/>
                <a:gd name="T85" fmla="*/ 285 h 457"/>
                <a:gd name="T86" fmla="*/ 454 w 899"/>
                <a:gd name="T87" fmla="*/ 290 h 457"/>
                <a:gd name="T88" fmla="*/ 455 w 899"/>
                <a:gd name="T89" fmla="*/ 323 h 457"/>
                <a:gd name="T90" fmla="*/ 381 w 899"/>
                <a:gd name="T91" fmla="*/ 323 h 457"/>
                <a:gd name="T92" fmla="*/ 381 w 899"/>
                <a:gd name="T93" fmla="*/ 343 h 457"/>
                <a:gd name="T94" fmla="*/ 317 w 899"/>
                <a:gd name="T95" fmla="*/ 343 h 457"/>
                <a:gd name="T96" fmla="*/ 317 w 899"/>
                <a:gd name="T97" fmla="*/ 366 h 457"/>
                <a:gd name="T98" fmla="*/ 286 w 899"/>
                <a:gd name="T99" fmla="*/ 376 h 457"/>
                <a:gd name="T100" fmla="*/ 286 w 899"/>
                <a:gd name="T101" fmla="*/ 421 h 457"/>
                <a:gd name="T102" fmla="*/ 259 w 899"/>
                <a:gd name="T103" fmla="*/ 421 h 457"/>
                <a:gd name="T104" fmla="*/ 259 w 899"/>
                <a:gd name="T105" fmla="*/ 456 h 457"/>
                <a:gd name="T106" fmla="*/ 133 w 899"/>
                <a:gd name="T107" fmla="*/ 456 h 457"/>
                <a:gd name="T108" fmla="*/ 132 w 899"/>
                <a:gd name="T109" fmla="*/ 421 h 457"/>
                <a:gd name="T110" fmla="*/ 114 w 899"/>
                <a:gd name="T111" fmla="*/ 421 h 457"/>
                <a:gd name="T112" fmla="*/ 114 w 899"/>
                <a:gd name="T113" fmla="*/ 383 h 457"/>
                <a:gd name="T114" fmla="*/ 106 w 899"/>
                <a:gd name="T115" fmla="*/ 374 h 457"/>
                <a:gd name="T116" fmla="*/ 86 w 899"/>
                <a:gd name="T117" fmla="*/ 365 h 457"/>
                <a:gd name="T118" fmla="*/ 86 w 899"/>
                <a:gd name="T119" fmla="*/ 343 h 457"/>
                <a:gd name="T120" fmla="*/ 0 w 899"/>
                <a:gd name="T121" fmla="*/ 29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9" h="457">
                  <a:moveTo>
                    <a:pt x="0" y="292"/>
                  </a:moveTo>
                  <a:lnTo>
                    <a:pt x="0" y="154"/>
                  </a:lnTo>
                  <a:lnTo>
                    <a:pt x="34" y="180"/>
                  </a:lnTo>
                  <a:lnTo>
                    <a:pt x="34" y="261"/>
                  </a:lnTo>
                  <a:lnTo>
                    <a:pt x="89" y="291"/>
                  </a:lnTo>
                  <a:lnTo>
                    <a:pt x="89" y="153"/>
                  </a:lnTo>
                  <a:lnTo>
                    <a:pt x="34" y="181"/>
                  </a:lnTo>
                  <a:lnTo>
                    <a:pt x="0" y="154"/>
                  </a:lnTo>
                  <a:lnTo>
                    <a:pt x="85" y="106"/>
                  </a:lnTo>
                  <a:lnTo>
                    <a:pt x="86" y="80"/>
                  </a:lnTo>
                  <a:lnTo>
                    <a:pt x="115" y="71"/>
                  </a:lnTo>
                  <a:lnTo>
                    <a:pt x="115" y="30"/>
                  </a:lnTo>
                  <a:lnTo>
                    <a:pt x="135" y="29"/>
                  </a:lnTo>
                  <a:lnTo>
                    <a:pt x="136" y="14"/>
                  </a:lnTo>
                  <a:lnTo>
                    <a:pt x="136" y="0"/>
                  </a:lnTo>
                  <a:lnTo>
                    <a:pt x="261" y="0"/>
                  </a:lnTo>
                  <a:lnTo>
                    <a:pt x="262" y="30"/>
                  </a:lnTo>
                  <a:lnTo>
                    <a:pt x="288" y="30"/>
                  </a:lnTo>
                  <a:lnTo>
                    <a:pt x="288" y="69"/>
                  </a:lnTo>
                  <a:lnTo>
                    <a:pt x="320" y="80"/>
                  </a:lnTo>
                  <a:lnTo>
                    <a:pt x="321" y="101"/>
                  </a:lnTo>
                  <a:lnTo>
                    <a:pt x="384" y="103"/>
                  </a:lnTo>
                  <a:lnTo>
                    <a:pt x="384" y="117"/>
                  </a:lnTo>
                  <a:lnTo>
                    <a:pt x="394" y="122"/>
                  </a:lnTo>
                  <a:lnTo>
                    <a:pt x="457" y="122"/>
                  </a:lnTo>
                  <a:lnTo>
                    <a:pt x="458" y="148"/>
                  </a:lnTo>
                  <a:lnTo>
                    <a:pt x="840" y="146"/>
                  </a:lnTo>
                  <a:lnTo>
                    <a:pt x="898" y="207"/>
                  </a:lnTo>
                  <a:lnTo>
                    <a:pt x="832" y="285"/>
                  </a:lnTo>
                  <a:lnTo>
                    <a:pt x="812" y="257"/>
                  </a:lnTo>
                  <a:lnTo>
                    <a:pt x="790" y="257"/>
                  </a:lnTo>
                  <a:lnTo>
                    <a:pt x="771" y="285"/>
                  </a:lnTo>
                  <a:lnTo>
                    <a:pt x="753" y="257"/>
                  </a:lnTo>
                  <a:lnTo>
                    <a:pt x="747" y="261"/>
                  </a:lnTo>
                  <a:lnTo>
                    <a:pt x="731" y="285"/>
                  </a:lnTo>
                  <a:lnTo>
                    <a:pt x="681" y="289"/>
                  </a:lnTo>
                  <a:lnTo>
                    <a:pt x="676" y="292"/>
                  </a:lnTo>
                  <a:lnTo>
                    <a:pt x="647" y="256"/>
                  </a:lnTo>
                  <a:lnTo>
                    <a:pt x="623" y="256"/>
                  </a:lnTo>
                  <a:lnTo>
                    <a:pt x="594" y="285"/>
                  </a:lnTo>
                  <a:lnTo>
                    <a:pt x="568" y="257"/>
                  </a:lnTo>
                  <a:lnTo>
                    <a:pt x="542" y="257"/>
                  </a:lnTo>
                  <a:lnTo>
                    <a:pt x="509" y="285"/>
                  </a:lnTo>
                  <a:lnTo>
                    <a:pt x="454" y="290"/>
                  </a:lnTo>
                  <a:lnTo>
                    <a:pt x="455" y="323"/>
                  </a:lnTo>
                  <a:lnTo>
                    <a:pt x="381" y="323"/>
                  </a:lnTo>
                  <a:lnTo>
                    <a:pt x="381" y="343"/>
                  </a:lnTo>
                  <a:lnTo>
                    <a:pt x="317" y="343"/>
                  </a:lnTo>
                  <a:lnTo>
                    <a:pt x="317" y="366"/>
                  </a:lnTo>
                  <a:lnTo>
                    <a:pt x="286" y="376"/>
                  </a:lnTo>
                  <a:lnTo>
                    <a:pt x="286" y="421"/>
                  </a:lnTo>
                  <a:lnTo>
                    <a:pt x="259" y="421"/>
                  </a:lnTo>
                  <a:lnTo>
                    <a:pt x="259" y="456"/>
                  </a:lnTo>
                  <a:lnTo>
                    <a:pt x="133" y="456"/>
                  </a:lnTo>
                  <a:lnTo>
                    <a:pt x="132" y="421"/>
                  </a:lnTo>
                  <a:lnTo>
                    <a:pt x="114" y="421"/>
                  </a:lnTo>
                  <a:lnTo>
                    <a:pt x="114" y="383"/>
                  </a:lnTo>
                  <a:lnTo>
                    <a:pt x="106" y="374"/>
                  </a:lnTo>
                  <a:lnTo>
                    <a:pt x="86" y="365"/>
                  </a:lnTo>
                  <a:lnTo>
                    <a:pt x="86" y="343"/>
                  </a:lnTo>
                  <a:lnTo>
                    <a:pt x="0" y="29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186" name="Freeform 58"/>
            <p:cNvSpPr>
              <a:spLocks/>
            </p:cNvSpPr>
            <p:nvPr/>
          </p:nvSpPr>
          <p:spPr bwMode="auto">
            <a:xfrm>
              <a:off x="2645" y="2796"/>
              <a:ext cx="900" cy="458"/>
            </a:xfrm>
            <a:custGeom>
              <a:avLst/>
              <a:gdLst>
                <a:gd name="T0" fmla="*/ 0 w 900"/>
                <a:gd name="T1" fmla="*/ 293 h 458"/>
                <a:gd name="T2" fmla="*/ 0 w 900"/>
                <a:gd name="T3" fmla="*/ 155 h 458"/>
                <a:gd name="T4" fmla="*/ 34 w 900"/>
                <a:gd name="T5" fmla="*/ 181 h 458"/>
                <a:gd name="T6" fmla="*/ 34 w 900"/>
                <a:gd name="T7" fmla="*/ 261 h 458"/>
                <a:gd name="T8" fmla="*/ 89 w 900"/>
                <a:gd name="T9" fmla="*/ 291 h 458"/>
                <a:gd name="T10" fmla="*/ 89 w 900"/>
                <a:gd name="T11" fmla="*/ 153 h 458"/>
                <a:gd name="T12" fmla="*/ 35 w 900"/>
                <a:gd name="T13" fmla="*/ 182 h 458"/>
                <a:gd name="T14" fmla="*/ 1 w 900"/>
                <a:gd name="T15" fmla="*/ 155 h 458"/>
                <a:gd name="T16" fmla="*/ 85 w 900"/>
                <a:gd name="T17" fmla="*/ 106 h 458"/>
                <a:gd name="T18" fmla="*/ 86 w 900"/>
                <a:gd name="T19" fmla="*/ 80 h 458"/>
                <a:gd name="T20" fmla="*/ 115 w 900"/>
                <a:gd name="T21" fmla="*/ 71 h 458"/>
                <a:gd name="T22" fmla="*/ 115 w 900"/>
                <a:gd name="T23" fmla="*/ 30 h 458"/>
                <a:gd name="T24" fmla="*/ 135 w 900"/>
                <a:gd name="T25" fmla="*/ 30 h 458"/>
                <a:gd name="T26" fmla="*/ 136 w 900"/>
                <a:gd name="T27" fmla="*/ 14 h 458"/>
                <a:gd name="T28" fmla="*/ 136 w 900"/>
                <a:gd name="T29" fmla="*/ 0 h 458"/>
                <a:gd name="T30" fmla="*/ 262 w 900"/>
                <a:gd name="T31" fmla="*/ 0 h 458"/>
                <a:gd name="T32" fmla="*/ 262 w 900"/>
                <a:gd name="T33" fmla="*/ 30 h 458"/>
                <a:gd name="T34" fmla="*/ 288 w 900"/>
                <a:gd name="T35" fmla="*/ 31 h 458"/>
                <a:gd name="T36" fmla="*/ 288 w 900"/>
                <a:gd name="T37" fmla="*/ 70 h 458"/>
                <a:gd name="T38" fmla="*/ 320 w 900"/>
                <a:gd name="T39" fmla="*/ 81 h 458"/>
                <a:gd name="T40" fmla="*/ 320 w 900"/>
                <a:gd name="T41" fmla="*/ 102 h 458"/>
                <a:gd name="T42" fmla="*/ 384 w 900"/>
                <a:gd name="T43" fmla="*/ 104 h 458"/>
                <a:gd name="T44" fmla="*/ 384 w 900"/>
                <a:gd name="T45" fmla="*/ 118 h 458"/>
                <a:gd name="T46" fmla="*/ 389 w 900"/>
                <a:gd name="T47" fmla="*/ 122 h 458"/>
                <a:gd name="T48" fmla="*/ 457 w 900"/>
                <a:gd name="T49" fmla="*/ 122 h 458"/>
                <a:gd name="T50" fmla="*/ 457 w 900"/>
                <a:gd name="T51" fmla="*/ 149 h 458"/>
                <a:gd name="T52" fmla="*/ 840 w 900"/>
                <a:gd name="T53" fmla="*/ 147 h 458"/>
                <a:gd name="T54" fmla="*/ 899 w 900"/>
                <a:gd name="T55" fmla="*/ 208 h 458"/>
                <a:gd name="T56" fmla="*/ 831 w 900"/>
                <a:gd name="T57" fmla="*/ 285 h 458"/>
                <a:gd name="T58" fmla="*/ 812 w 900"/>
                <a:gd name="T59" fmla="*/ 258 h 458"/>
                <a:gd name="T60" fmla="*/ 790 w 900"/>
                <a:gd name="T61" fmla="*/ 258 h 458"/>
                <a:gd name="T62" fmla="*/ 770 w 900"/>
                <a:gd name="T63" fmla="*/ 285 h 458"/>
                <a:gd name="T64" fmla="*/ 753 w 900"/>
                <a:gd name="T65" fmla="*/ 258 h 458"/>
                <a:gd name="T66" fmla="*/ 746 w 900"/>
                <a:gd name="T67" fmla="*/ 262 h 458"/>
                <a:gd name="T68" fmla="*/ 730 w 900"/>
                <a:gd name="T69" fmla="*/ 286 h 458"/>
                <a:gd name="T70" fmla="*/ 681 w 900"/>
                <a:gd name="T71" fmla="*/ 290 h 458"/>
                <a:gd name="T72" fmla="*/ 677 w 900"/>
                <a:gd name="T73" fmla="*/ 293 h 458"/>
                <a:gd name="T74" fmla="*/ 648 w 900"/>
                <a:gd name="T75" fmla="*/ 257 h 458"/>
                <a:gd name="T76" fmla="*/ 623 w 900"/>
                <a:gd name="T77" fmla="*/ 257 h 458"/>
                <a:gd name="T78" fmla="*/ 594 w 900"/>
                <a:gd name="T79" fmla="*/ 286 h 458"/>
                <a:gd name="T80" fmla="*/ 568 w 900"/>
                <a:gd name="T81" fmla="*/ 258 h 458"/>
                <a:gd name="T82" fmla="*/ 542 w 900"/>
                <a:gd name="T83" fmla="*/ 258 h 458"/>
                <a:gd name="T84" fmla="*/ 509 w 900"/>
                <a:gd name="T85" fmla="*/ 285 h 458"/>
                <a:gd name="T86" fmla="*/ 454 w 900"/>
                <a:gd name="T87" fmla="*/ 291 h 458"/>
                <a:gd name="T88" fmla="*/ 454 w 900"/>
                <a:gd name="T89" fmla="*/ 324 h 458"/>
                <a:gd name="T90" fmla="*/ 381 w 900"/>
                <a:gd name="T91" fmla="*/ 324 h 458"/>
                <a:gd name="T92" fmla="*/ 381 w 900"/>
                <a:gd name="T93" fmla="*/ 344 h 458"/>
                <a:gd name="T94" fmla="*/ 317 w 900"/>
                <a:gd name="T95" fmla="*/ 344 h 458"/>
                <a:gd name="T96" fmla="*/ 317 w 900"/>
                <a:gd name="T97" fmla="*/ 367 h 458"/>
                <a:gd name="T98" fmla="*/ 286 w 900"/>
                <a:gd name="T99" fmla="*/ 377 h 458"/>
                <a:gd name="T100" fmla="*/ 286 w 900"/>
                <a:gd name="T101" fmla="*/ 422 h 458"/>
                <a:gd name="T102" fmla="*/ 260 w 900"/>
                <a:gd name="T103" fmla="*/ 422 h 458"/>
                <a:gd name="T104" fmla="*/ 259 w 900"/>
                <a:gd name="T105" fmla="*/ 457 h 458"/>
                <a:gd name="T106" fmla="*/ 133 w 900"/>
                <a:gd name="T107" fmla="*/ 457 h 458"/>
                <a:gd name="T108" fmla="*/ 133 w 900"/>
                <a:gd name="T109" fmla="*/ 423 h 458"/>
                <a:gd name="T110" fmla="*/ 115 w 900"/>
                <a:gd name="T111" fmla="*/ 423 h 458"/>
                <a:gd name="T112" fmla="*/ 114 w 900"/>
                <a:gd name="T113" fmla="*/ 384 h 458"/>
                <a:gd name="T114" fmla="*/ 106 w 900"/>
                <a:gd name="T115" fmla="*/ 375 h 458"/>
                <a:gd name="T116" fmla="*/ 86 w 900"/>
                <a:gd name="T117" fmla="*/ 366 h 458"/>
                <a:gd name="T118" fmla="*/ 86 w 900"/>
                <a:gd name="T119" fmla="*/ 344 h 458"/>
                <a:gd name="T120" fmla="*/ 0 w 900"/>
                <a:gd name="T121" fmla="*/ 293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0" h="458">
                  <a:moveTo>
                    <a:pt x="0" y="293"/>
                  </a:moveTo>
                  <a:lnTo>
                    <a:pt x="0" y="155"/>
                  </a:lnTo>
                  <a:lnTo>
                    <a:pt x="34" y="181"/>
                  </a:lnTo>
                  <a:lnTo>
                    <a:pt x="34" y="261"/>
                  </a:lnTo>
                  <a:lnTo>
                    <a:pt x="89" y="291"/>
                  </a:lnTo>
                  <a:lnTo>
                    <a:pt x="89" y="153"/>
                  </a:lnTo>
                  <a:lnTo>
                    <a:pt x="35" y="182"/>
                  </a:lnTo>
                  <a:lnTo>
                    <a:pt x="1" y="155"/>
                  </a:lnTo>
                  <a:lnTo>
                    <a:pt x="85" y="106"/>
                  </a:lnTo>
                  <a:lnTo>
                    <a:pt x="86" y="80"/>
                  </a:lnTo>
                  <a:lnTo>
                    <a:pt x="115" y="71"/>
                  </a:lnTo>
                  <a:lnTo>
                    <a:pt x="115" y="30"/>
                  </a:lnTo>
                  <a:lnTo>
                    <a:pt x="135" y="30"/>
                  </a:lnTo>
                  <a:lnTo>
                    <a:pt x="136" y="14"/>
                  </a:lnTo>
                  <a:lnTo>
                    <a:pt x="136" y="0"/>
                  </a:lnTo>
                  <a:lnTo>
                    <a:pt x="262" y="0"/>
                  </a:lnTo>
                  <a:lnTo>
                    <a:pt x="262" y="30"/>
                  </a:lnTo>
                  <a:lnTo>
                    <a:pt x="288" y="31"/>
                  </a:lnTo>
                  <a:lnTo>
                    <a:pt x="288" y="70"/>
                  </a:lnTo>
                  <a:lnTo>
                    <a:pt x="320" y="81"/>
                  </a:lnTo>
                  <a:lnTo>
                    <a:pt x="320" y="102"/>
                  </a:lnTo>
                  <a:lnTo>
                    <a:pt x="384" y="104"/>
                  </a:lnTo>
                  <a:lnTo>
                    <a:pt x="384" y="118"/>
                  </a:lnTo>
                  <a:lnTo>
                    <a:pt x="389" y="122"/>
                  </a:lnTo>
                  <a:lnTo>
                    <a:pt x="457" y="122"/>
                  </a:lnTo>
                  <a:lnTo>
                    <a:pt x="457" y="149"/>
                  </a:lnTo>
                  <a:lnTo>
                    <a:pt x="840" y="147"/>
                  </a:lnTo>
                  <a:lnTo>
                    <a:pt x="899" y="208"/>
                  </a:lnTo>
                  <a:lnTo>
                    <a:pt x="831" y="285"/>
                  </a:lnTo>
                  <a:lnTo>
                    <a:pt x="812" y="258"/>
                  </a:lnTo>
                  <a:lnTo>
                    <a:pt x="790" y="258"/>
                  </a:lnTo>
                  <a:lnTo>
                    <a:pt x="770" y="285"/>
                  </a:lnTo>
                  <a:lnTo>
                    <a:pt x="753" y="258"/>
                  </a:lnTo>
                  <a:lnTo>
                    <a:pt x="746" y="262"/>
                  </a:lnTo>
                  <a:lnTo>
                    <a:pt x="730" y="286"/>
                  </a:lnTo>
                  <a:lnTo>
                    <a:pt x="681" y="290"/>
                  </a:lnTo>
                  <a:lnTo>
                    <a:pt x="677" y="293"/>
                  </a:lnTo>
                  <a:lnTo>
                    <a:pt x="648" y="257"/>
                  </a:lnTo>
                  <a:lnTo>
                    <a:pt x="623" y="257"/>
                  </a:lnTo>
                  <a:lnTo>
                    <a:pt x="594" y="286"/>
                  </a:lnTo>
                  <a:lnTo>
                    <a:pt x="568" y="258"/>
                  </a:lnTo>
                  <a:lnTo>
                    <a:pt x="542" y="258"/>
                  </a:lnTo>
                  <a:lnTo>
                    <a:pt x="509" y="285"/>
                  </a:lnTo>
                  <a:lnTo>
                    <a:pt x="454" y="291"/>
                  </a:lnTo>
                  <a:lnTo>
                    <a:pt x="454" y="324"/>
                  </a:lnTo>
                  <a:lnTo>
                    <a:pt x="381" y="324"/>
                  </a:lnTo>
                  <a:lnTo>
                    <a:pt x="381" y="344"/>
                  </a:lnTo>
                  <a:lnTo>
                    <a:pt x="317" y="344"/>
                  </a:lnTo>
                  <a:lnTo>
                    <a:pt x="317" y="367"/>
                  </a:lnTo>
                  <a:lnTo>
                    <a:pt x="286" y="377"/>
                  </a:lnTo>
                  <a:lnTo>
                    <a:pt x="286" y="422"/>
                  </a:lnTo>
                  <a:lnTo>
                    <a:pt x="260" y="422"/>
                  </a:lnTo>
                  <a:lnTo>
                    <a:pt x="259" y="457"/>
                  </a:lnTo>
                  <a:lnTo>
                    <a:pt x="133" y="457"/>
                  </a:lnTo>
                  <a:lnTo>
                    <a:pt x="133" y="423"/>
                  </a:lnTo>
                  <a:lnTo>
                    <a:pt x="115" y="423"/>
                  </a:lnTo>
                  <a:lnTo>
                    <a:pt x="114" y="384"/>
                  </a:lnTo>
                  <a:lnTo>
                    <a:pt x="106" y="375"/>
                  </a:lnTo>
                  <a:lnTo>
                    <a:pt x="86" y="366"/>
                  </a:lnTo>
                  <a:lnTo>
                    <a:pt x="86" y="344"/>
                  </a:lnTo>
                  <a:lnTo>
                    <a:pt x="0" y="29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48187" name="Group 59"/>
            <p:cNvGrpSpPr>
              <a:grpSpLocks/>
            </p:cNvGrpSpPr>
            <p:nvPr/>
          </p:nvGrpSpPr>
          <p:grpSpPr bwMode="auto">
            <a:xfrm>
              <a:off x="2789" y="2841"/>
              <a:ext cx="104" cy="349"/>
              <a:chOff x="2789" y="2841"/>
              <a:chExt cx="104" cy="349"/>
            </a:xfrm>
          </p:grpSpPr>
          <p:sp>
            <p:nvSpPr>
              <p:cNvPr id="48188" name="Freeform 60"/>
              <p:cNvSpPr>
                <a:spLocks/>
              </p:cNvSpPr>
              <p:nvPr/>
            </p:nvSpPr>
            <p:spPr bwMode="auto">
              <a:xfrm>
                <a:off x="2789" y="2867"/>
                <a:ext cx="104" cy="323"/>
              </a:xfrm>
              <a:custGeom>
                <a:avLst/>
                <a:gdLst>
                  <a:gd name="T0" fmla="*/ 53 w 104"/>
                  <a:gd name="T1" fmla="*/ 322 h 323"/>
                  <a:gd name="T2" fmla="*/ 0 w 104"/>
                  <a:gd name="T3" fmla="*/ 293 h 323"/>
                  <a:gd name="T4" fmla="*/ 0 w 104"/>
                  <a:gd name="T5" fmla="*/ 0 h 323"/>
                  <a:gd name="T6" fmla="*/ 3 w 104"/>
                  <a:gd name="T7" fmla="*/ 2 h 323"/>
                  <a:gd name="T8" fmla="*/ 3 w 104"/>
                  <a:gd name="T9" fmla="*/ 290 h 323"/>
                  <a:gd name="T10" fmla="*/ 53 w 104"/>
                  <a:gd name="T11" fmla="*/ 316 h 323"/>
                  <a:gd name="T12" fmla="*/ 99 w 104"/>
                  <a:gd name="T13" fmla="*/ 291 h 323"/>
                  <a:gd name="T14" fmla="*/ 103 w 104"/>
                  <a:gd name="T15" fmla="*/ 296 h 323"/>
                  <a:gd name="T16" fmla="*/ 53 w 104"/>
                  <a:gd name="T17" fmla="*/ 32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323">
                    <a:moveTo>
                      <a:pt x="53" y="322"/>
                    </a:moveTo>
                    <a:lnTo>
                      <a:pt x="0" y="293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90"/>
                    </a:lnTo>
                    <a:lnTo>
                      <a:pt x="53" y="316"/>
                    </a:lnTo>
                    <a:lnTo>
                      <a:pt x="99" y="291"/>
                    </a:lnTo>
                    <a:lnTo>
                      <a:pt x="103" y="296"/>
                    </a:lnTo>
                    <a:lnTo>
                      <a:pt x="53" y="322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8189" name="Freeform 61"/>
              <p:cNvSpPr>
                <a:spLocks/>
              </p:cNvSpPr>
              <p:nvPr/>
            </p:nvSpPr>
            <p:spPr bwMode="auto">
              <a:xfrm>
                <a:off x="2789" y="2841"/>
                <a:ext cx="104" cy="323"/>
              </a:xfrm>
              <a:custGeom>
                <a:avLst/>
                <a:gdLst>
                  <a:gd name="T0" fmla="*/ 49 w 104"/>
                  <a:gd name="T1" fmla="*/ 0 h 323"/>
                  <a:gd name="T2" fmla="*/ 103 w 104"/>
                  <a:gd name="T3" fmla="*/ 28 h 323"/>
                  <a:gd name="T4" fmla="*/ 103 w 104"/>
                  <a:gd name="T5" fmla="*/ 322 h 323"/>
                  <a:gd name="T6" fmla="*/ 99 w 104"/>
                  <a:gd name="T7" fmla="*/ 319 h 323"/>
                  <a:gd name="T8" fmla="*/ 99 w 104"/>
                  <a:gd name="T9" fmla="*/ 31 h 323"/>
                  <a:gd name="T10" fmla="*/ 48 w 104"/>
                  <a:gd name="T11" fmla="*/ 5 h 323"/>
                  <a:gd name="T12" fmla="*/ 3 w 104"/>
                  <a:gd name="T13" fmla="*/ 30 h 323"/>
                  <a:gd name="T14" fmla="*/ 0 w 104"/>
                  <a:gd name="T15" fmla="*/ 26 h 323"/>
                  <a:gd name="T16" fmla="*/ 49 w 104"/>
                  <a:gd name="T17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323">
                    <a:moveTo>
                      <a:pt x="49" y="0"/>
                    </a:moveTo>
                    <a:lnTo>
                      <a:pt x="103" y="28"/>
                    </a:lnTo>
                    <a:lnTo>
                      <a:pt x="103" y="322"/>
                    </a:lnTo>
                    <a:lnTo>
                      <a:pt x="99" y="319"/>
                    </a:lnTo>
                    <a:lnTo>
                      <a:pt x="99" y="31"/>
                    </a:lnTo>
                    <a:lnTo>
                      <a:pt x="48" y="5"/>
                    </a:lnTo>
                    <a:lnTo>
                      <a:pt x="3" y="30"/>
                    </a:lnTo>
                    <a:lnTo>
                      <a:pt x="0" y="26"/>
                    </a:lnTo>
                    <a:lnTo>
                      <a:pt x="4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48190" name="Rectangle 62"/>
            <p:cNvSpPr>
              <a:spLocks noChangeArrowheads="1"/>
            </p:cNvSpPr>
            <p:nvPr/>
          </p:nvSpPr>
          <p:spPr bwMode="auto">
            <a:xfrm>
              <a:off x="2777" y="2833"/>
              <a:ext cx="8" cy="38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191" name="Rectangle 63"/>
            <p:cNvSpPr>
              <a:spLocks noChangeArrowheads="1"/>
            </p:cNvSpPr>
            <p:nvPr/>
          </p:nvSpPr>
          <p:spPr bwMode="auto">
            <a:xfrm>
              <a:off x="2757" y="2880"/>
              <a:ext cx="8" cy="29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48192" name="Group 64"/>
            <p:cNvGrpSpPr>
              <a:grpSpLocks/>
            </p:cNvGrpSpPr>
            <p:nvPr/>
          </p:nvGrpSpPr>
          <p:grpSpPr bwMode="auto">
            <a:xfrm>
              <a:off x="2909" y="2831"/>
              <a:ext cx="635" cy="382"/>
              <a:chOff x="2909" y="2831"/>
              <a:chExt cx="635" cy="382"/>
            </a:xfrm>
          </p:grpSpPr>
          <p:sp>
            <p:nvSpPr>
              <p:cNvPr id="48193" name="Freeform 65"/>
              <p:cNvSpPr>
                <a:spLocks/>
              </p:cNvSpPr>
              <p:nvPr/>
            </p:nvSpPr>
            <p:spPr bwMode="auto">
              <a:xfrm>
                <a:off x="3030" y="3030"/>
                <a:ext cx="492" cy="17"/>
              </a:xfrm>
              <a:custGeom>
                <a:avLst/>
                <a:gdLst>
                  <a:gd name="T0" fmla="*/ 0 w 492"/>
                  <a:gd name="T1" fmla="*/ 0 h 17"/>
                  <a:gd name="T2" fmla="*/ 491 w 492"/>
                  <a:gd name="T3" fmla="*/ 0 h 17"/>
                  <a:gd name="T4" fmla="*/ 483 w 492"/>
                  <a:gd name="T5" fmla="*/ 14 h 17"/>
                  <a:gd name="T6" fmla="*/ 14 w 492"/>
                  <a:gd name="T7" fmla="*/ 16 h 17"/>
                  <a:gd name="T8" fmla="*/ 0 w 49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7">
                    <a:moveTo>
                      <a:pt x="0" y="0"/>
                    </a:moveTo>
                    <a:lnTo>
                      <a:pt x="491" y="0"/>
                    </a:lnTo>
                    <a:lnTo>
                      <a:pt x="483" y="14"/>
                    </a:lnTo>
                    <a:lnTo>
                      <a:pt x="14" y="16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8194" name="Freeform 66"/>
              <p:cNvSpPr>
                <a:spLocks/>
              </p:cNvSpPr>
              <p:nvPr/>
            </p:nvSpPr>
            <p:spPr bwMode="auto">
              <a:xfrm>
                <a:off x="3043" y="2975"/>
                <a:ext cx="480" cy="17"/>
              </a:xfrm>
              <a:custGeom>
                <a:avLst/>
                <a:gdLst>
                  <a:gd name="T0" fmla="*/ 0 w 480"/>
                  <a:gd name="T1" fmla="*/ 2 h 17"/>
                  <a:gd name="T2" fmla="*/ 470 w 480"/>
                  <a:gd name="T3" fmla="*/ 0 h 17"/>
                  <a:gd name="T4" fmla="*/ 479 w 480"/>
                  <a:gd name="T5" fmla="*/ 14 h 17"/>
                  <a:gd name="T6" fmla="*/ 38 w 480"/>
                  <a:gd name="T7" fmla="*/ 16 h 17"/>
                  <a:gd name="T8" fmla="*/ 0 w 480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17">
                    <a:moveTo>
                      <a:pt x="0" y="2"/>
                    </a:moveTo>
                    <a:lnTo>
                      <a:pt x="470" y="0"/>
                    </a:lnTo>
                    <a:lnTo>
                      <a:pt x="479" y="14"/>
                    </a:lnTo>
                    <a:lnTo>
                      <a:pt x="38" y="16"/>
                    </a:lnTo>
                    <a:lnTo>
                      <a:pt x="0" y="2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48195" name="Group 67"/>
              <p:cNvGrpSpPr>
                <a:grpSpLocks/>
              </p:cNvGrpSpPr>
              <p:nvPr/>
            </p:nvGrpSpPr>
            <p:grpSpPr bwMode="auto">
              <a:xfrm>
                <a:off x="2909" y="2831"/>
                <a:ext cx="635" cy="382"/>
                <a:chOff x="2909" y="2831"/>
                <a:chExt cx="635" cy="382"/>
              </a:xfrm>
            </p:grpSpPr>
            <p:sp>
              <p:nvSpPr>
                <p:cNvPr id="48196" name="Rectangle 68"/>
                <p:cNvSpPr>
                  <a:spLocks noChangeArrowheads="1"/>
                </p:cNvSpPr>
                <p:nvPr/>
              </p:nvSpPr>
              <p:spPr bwMode="auto">
                <a:xfrm>
                  <a:off x="2909" y="2831"/>
                  <a:ext cx="8" cy="382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8197" name="Rectangle 69"/>
                <p:cNvSpPr>
                  <a:spLocks noChangeArrowheads="1"/>
                </p:cNvSpPr>
                <p:nvPr/>
              </p:nvSpPr>
              <p:spPr bwMode="auto">
                <a:xfrm>
                  <a:off x="2968" y="2902"/>
                  <a:ext cx="8" cy="23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8198" name="Freeform 70"/>
                <p:cNvSpPr>
                  <a:spLocks/>
                </p:cNvSpPr>
                <p:nvPr/>
              </p:nvSpPr>
              <p:spPr bwMode="auto">
                <a:xfrm>
                  <a:off x="3045" y="2976"/>
                  <a:ext cx="499" cy="31"/>
                </a:xfrm>
                <a:custGeom>
                  <a:avLst/>
                  <a:gdLst>
                    <a:gd name="T0" fmla="*/ 0 w 499"/>
                    <a:gd name="T1" fmla="*/ 0 h 31"/>
                    <a:gd name="T2" fmla="*/ 31 w 499"/>
                    <a:gd name="T3" fmla="*/ 7 h 31"/>
                    <a:gd name="T4" fmla="*/ 59 w 499"/>
                    <a:gd name="T5" fmla="*/ 18 h 31"/>
                    <a:gd name="T6" fmla="*/ 488 w 499"/>
                    <a:gd name="T7" fmla="*/ 18 h 31"/>
                    <a:gd name="T8" fmla="*/ 498 w 499"/>
                    <a:gd name="T9" fmla="*/ 28 h 31"/>
                    <a:gd name="T10" fmla="*/ 51 w 499"/>
                    <a:gd name="T11" fmla="*/ 30 h 31"/>
                    <a:gd name="T12" fmla="*/ 0 w 499"/>
                    <a:gd name="T1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9" h="31">
                      <a:moveTo>
                        <a:pt x="0" y="0"/>
                      </a:moveTo>
                      <a:lnTo>
                        <a:pt x="31" y="7"/>
                      </a:lnTo>
                      <a:lnTo>
                        <a:pt x="59" y="18"/>
                      </a:lnTo>
                      <a:lnTo>
                        <a:pt x="488" y="18"/>
                      </a:lnTo>
                      <a:lnTo>
                        <a:pt x="498" y="28"/>
                      </a:lnTo>
                      <a:lnTo>
                        <a:pt x="51" y="3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8199" name="Freeform 71"/>
                <p:cNvSpPr>
                  <a:spLocks/>
                </p:cNvSpPr>
                <p:nvPr/>
              </p:nvSpPr>
              <p:spPr bwMode="auto">
                <a:xfrm>
                  <a:off x="3026" y="2912"/>
                  <a:ext cx="76" cy="210"/>
                </a:xfrm>
                <a:custGeom>
                  <a:avLst/>
                  <a:gdLst>
                    <a:gd name="T0" fmla="*/ 75 w 76"/>
                    <a:gd name="T1" fmla="*/ 173 h 210"/>
                    <a:gd name="T2" fmla="*/ 58 w 76"/>
                    <a:gd name="T3" fmla="*/ 187 h 210"/>
                    <a:gd name="T4" fmla="*/ 8 w 76"/>
                    <a:gd name="T5" fmla="*/ 187 h 210"/>
                    <a:gd name="T6" fmla="*/ 8 w 76"/>
                    <a:gd name="T7" fmla="*/ 209 h 210"/>
                    <a:gd name="T8" fmla="*/ 0 w 76"/>
                    <a:gd name="T9" fmla="*/ 208 h 210"/>
                    <a:gd name="T10" fmla="*/ 0 w 76"/>
                    <a:gd name="T11" fmla="*/ 0 h 210"/>
                    <a:gd name="T12" fmla="*/ 8 w 76"/>
                    <a:gd name="T13" fmla="*/ 5 h 210"/>
                    <a:gd name="T14" fmla="*/ 8 w 76"/>
                    <a:gd name="T15" fmla="*/ 117 h 210"/>
                    <a:gd name="T16" fmla="*/ 22 w 76"/>
                    <a:gd name="T17" fmla="*/ 127 h 210"/>
                    <a:gd name="T18" fmla="*/ 22 w 76"/>
                    <a:gd name="T19" fmla="*/ 169 h 210"/>
                    <a:gd name="T20" fmla="*/ 75 w 76"/>
                    <a:gd name="T21" fmla="*/ 173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" h="210">
                      <a:moveTo>
                        <a:pt x="75" y="173"/>
                      </a:moveTo>
                      <a:lnTo>
                        <a:pt x="58" y="187"/>
                      </a:lnTo>
                      <a:lnTo>
                        <a:pt x="8" y="187"/>
                      </a:lnTo>
                      <a:lnTo>
                        <a:pt x="8" y="209"/>
                      </a:lnTo>
                      <a:lnTo>
                        <a:pt x="0" y="208"/>
                      </a:lnTo>
                      <a:lnTo>
                        <a:pt x="0" y="0"/>
                      </a:lnTo>
                      <a:lnTo>
                        <a:pt x="8" y="5"/>
                      </a:lnTo>
                      <a:lnTo>
                        <a:pt x="8" y="117"/>
                      </a:lnTo>
                      <a:lnTo>
                        <a:pt x="22" y="127"/>
                      </a:lnTo>
                      <a:lnTo>
                        <a:pt x="22" y="169"/>
                      </a:lnTo>
                      <a:lnTo>
                        <a:pt x="75" y="173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8200" name="Freeform 72"/>
                <p:cNvSpPr>
                  <a:spLocks/>
                </p:cNvSpPr>
                <p:nvPr/>
              </p:nvSpPr>
              <p:spPr bwMode="auto">
                <a:xfrm>
                  <a:off x="2931" y="2865"/>
                  <a:ext cx="17" cy="308"/>
                </a:xfrm>
                <a:custGeom>
                  <a:avLst/>
                  <a:gdLst>
                    <a:gd name="T0" fmla="*/ 0 w 17"/>
                    <a:gd name="T1" fmla="*/ 307 h 308"/>
                    <a:gd name="T2" fmla="*/ 0 w 17"/>
                    <a:gd name="T3" fmla="*/ 0 h 308"/>
                    <a:gd name="T4" fmla="*/ 14 w 17"/>
                    <a:gd name="T5" fmla="*/ 3 h 308"/>
                    <a:gd name="T6" fmla="*/ 16 w 17"/>
                    <a:gd name="T7" fmla="*/ 304 h 308"/>
                    <a:gd name="T8" fmla="*/ 0 w 17"/>
                    <a:gd name="T9" fmla="*/ 307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308">
                      <a:moveTo>
                        <a:pt x="0" y="307"/>
                      </a:move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16" y="304"/>
                      </a:lnTo>
                      <a:lnTo>
                        <a:pt x="0" y="307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</p:grpSp>
      <p:sp>
        <p:nvSpPr>
          <p:cNvPr id="48201" name="Line 73"/>
          <p:cNvSpPr>
            <a:spLocks noChangeShapeType="1"/>
          </p:cNvSpPr>
          <p:nvPr/>
        </p:nvSpPr>
        <p:spPr bwMode="auto">
          <a:xfrm>
            <a:off x="4267200" y="12192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202" name="Text Box 74"/>
          <p:cNvSpPr txBox="1">
            <a:spLocks noChangeArrowheads="1"/>
          </p:cNvSpPr>
          <p:nvPr/>
        </p:nvSpPr>
        <p:spPr bwMode="auto">
          <a:xfrm>
            <a:off x="1203325" y="1524000"/>
            <a:ext cx="17573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+mj-lt"/>
              </a:rPr>
              <a:t>Encryption</a:t>
            </a:r>
          </a:p>
        </p:txBody>
      </p:sp>
      <p:sp>
        <p:nvSpPr>
          <p:cNvPr id="48203" name="Text Box 75"/>
          <p:cNvSpPr txBox="1">
            <a:spLocks noChangeArrowheads="1"/>
          </p:cNvSpPr>
          <p:nvPr/>
        </p:nvSpPr>
        <p:spPr bwMode="auto">
          <a:xfrm>
            <a:off x="5562600" y="1524000"/>
            <a:ext cx="2187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+mj-lt"/>
              </a:rPr>
              <a:t>Decryption</a:t>
            </a:r>
          </a:p>
          <a:p>
            <a:r>
              <a:rPr lang="en-US" altLang="en-US" sz="2000">
                <a:latin typeface="+mj-lt"/>
              </a:rPr>
              <a:t>Reverse encryption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966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Practical Aspects of Modern Cryptography</a:t>
            </a: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F527-B7A3-490A-825F-41EF60B2705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Symmetric Encryption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470025" y="3614738"/>
            <a:ext cx="2111375" cy="1169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660525" y="3787775"/>
            <a:ext cx="819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Cipher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60375" y="3925888"/>
            <a:ext cx="82232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09600" y="3733800"/>
            <a:ext cx="5236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chemeClr val="hlink"/>
                </a:solidFill>
                <a:latin typeface="+mj-lt"/>
              </a:rPr>
              <a:t>Secret</a:t>
            </a:r>
          </a:p>
          <a:p>
            <a:r>
              <a:rPr lang="en-US" altLang="en-US" sz="1600">
                <a:solidFill>
                  <a:schemeClr val="hlink"/>
                </a:solidFill>
                <a:latin typeface="+mj-lt"/>
              </a:rPr>
              <a:t>Key</a:t>
            </a:r>
            <a:endParaRPr lang="en-US" altLang="en-US" sz="240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778000" y="2667000"/>
            <a:ext cx="13604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944688" y="2746375"/>
            <a:ext cx="7259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chemeClr val="hlink"/>
                </a:solidFill>
                <a:latin typeface="+mj-lt"/>
              </a:rPr>
              <a:t>Plaintext</a:t>
            </a:r>
            <a:endParaRPr lang="en-US" altLang="en-US" sz="240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1738313" y="5108575"/>
            <a:ext cx="14795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1873250" y="5187950"/>
            <a:ext cx="8689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chemeClr val="hlink"/>
                </a:solidFill>
                <a:latin typeface="+mj-lt"/>
              </a:rPr>
              <a:t>Ciphertext</a:t>
            </a:r>
            <a:endParaRPr lang="en-US" altLang="en-US" sz="2400">
              <a:solidFill>
                <a:schemeClr val="hlink"/>
              </a:solidFill>
              <a:latin typeface="+mj-lt"/>
            </a:endParaRPr>
          </a:p>
        </p:txBody>
      </p: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2368550" y="3148013"/>
            <a:ext cx="138113" cy="466725"/>
            <a:chOff x="4499" y="1812"/>
            <a:chExt cx="62" cy="180"/>
          </a:xfrm>
        </p:grpSpPr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4530" y="1812"/>
              <a:ext cx="1" cy="12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117" name="Freeform 13"/>
            <p:cNvSpPr>
              <a:spLocks/>
            </p:cNvSpPr>
            <p:nvPr/>
          </p:nvSpPr>
          <p:spPr bwMode="auto">
            <a:xfrm>
              <a:off x="4499" y="1930"/>
              <a:ext cx="62" cy="62"/>
            </a:xfrm>
            <a:custGeom>
              <a:avLst/>
              <a:gdLst>
                <a:gd name="T0" fmla="*/ 0 w 125"/>
                <a:gd name="T1" fmla="*/ 0 h 125"/>
                <a:gd name="T2" fmla="*/ 63 w 125"/>
                <a:gd name="T3" fmla="*/ 125 h 125"/>
                <a:gd name="T4" fmla="*/ 125 w 125"/>
                <a:gd name="T5" fmla="*/ 0 h 125"/>
                <a:gd name="T6" fmla="*/ 0 w 125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25">
                  <a:moveTo>
                    <a:pt x="0" y="0"/>
                  </a:moveTo>
                  <a:lnTo>
                    <a:pt x="63" y="125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47118" name="Group 14"/>
          <p:cNvGrpSpPr>
            <a:grpSpLocks/>
          </p:cNvGrpSpPr>
          <p:nvPr/>
        </p:nvGrpSpPr>
        <p:grpSpPr bwMode="auto">
          <a:xfrm>
            <a:off x="2420938" y="4781550"/>
            <a:ext cx="138112" cy="434975"/>
            <a:chOff x="4523" y="2442"/>
            <a:chExt cx="62" cy="168"/>
          </a:xfrm>
        </p:grpSpPr>
        <p:sp>
          <p:nvSpPr>
            <p:cNvPr id="47119" name="Line 15"/>
            <p:cNvSpPr>
              <a:spLocks noChangeShapeType="1"/>
            </p:cNvSpPr>
            <p:nvPr/>
          </p:nvSpPr>
          <p:spPr bwMode="auto">
            <a:xfrm>
              <a:off x="4554" y="2442"/>
              <a:ext cx="1" cy="10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auto">
            <a:xfrm>
              <a:off x="4523" y="2548"/>
              <a:ext cx="62" cy="62"/>
            </a:xfrm>
            <a:custGeom>
              <a:avLst/>
              <a:gdLst>
                <a:gd name="T0" fmla="*/ 0 w 125"/>
                <a:gd name="T1" fmla="*/ 0 h 124"/>
                <a:gd name="T2" fmla="*/ 63 w 125"/>
                <a:gd name="T3" fmla="*/ 124 h 124"/>
                <a:gd name="T4" fmla="*/ 125 w 125"/>
                <a:gd name="T5" fmla="*/ 0 h 124"/>
                <a:gd name="T6" fmla="*/ 0 w 125"/>
                <a:gd name="T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24">
                  <a:moveTo>
                    <a:pt x="0" y="0"/>
                  </a:moveTo>
                  <a:lnTo>
                    <a:pt x="63" y="124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47121" name="Group 17"/>
          <p:cNvGrpSpPr>
            <a:grpSpLocks/>
          </p:cNvGrpSpPr>
          <p:nvPr/>
        </p:nvGrpSpPr>
        <p:grpSpPr bwMode="auto">
          <a:xfrm>
            <a:off x="1146175" y="4048125"/>
            <a:ext cx="323850" cy="160338"/>
            <a:chOff x="3954" y="2159"/>
            <a:chExt cx="144" cy="62"/>
          </a:xfrm>
        </p:grpSpPr>
        <p:sp>
          <p:nvSpPr>
            <p:cNvPr id="47122" name="Line 18"/>
            <p:cNvSpPr>
              <a:spLocks noChangeShapeType="1"/>
            </p:cNvSpPr>
            <p:nvPr/>
          </p:nvSpPr>
          <p:spPr bwMode="auto">
            <a:xfrm>
              <a:off x="3954" y="2190"/>
              <a:ext cx="84" cy="1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4036" y="2159"/>
              <a:ext cx="62" cy="62"/>
            </a:xfrm>
            <a:custGeom>
              <a:avLst/>
              <a:gdLst>
                <a:gd name="T0" fmla="*/ 0 w 124"/>
                <a:gd name="T1" fmla="*/ 125 h 125"/>
                <a:gd name="T2" fmla="*/ 124 w 124"/>
                <a:gd name="T3" fmla="*/ 62 h 125"/>
                <a:gd name="T4" fmla="*/ 0 w 124"/>
                <a:gd name="T5" fmla="*/ 0 h 125"/>
                <a:gd name="T6" fmla="*/ 0 w 124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125">
                  <a:moveTo>
                    <a:pt x="0" y="125"/>
                  </a:moveTo>
                  <a:lnTo>
                    <a:pt x="124" y="62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aphicFrame>
        <p:nvGraphicFramePr>
          <p:cNvPr id="47124" name="Object 20"/>
          <p:cNvGraphicFramePr>
            <a:graphicFrameLocks noChangeAspect="1"/>
          </p:cNvGraphicFramePr>
          <p:nvPr/>
        </p:nvGraphicFramePr>
        <p:xfrm>
          <a:off x="2620963" y="3770313"/>
          <a:ext cx="88106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CorelDRAW 6.0" r:id="rId3" imgW="3239640" imgH="3639960" progId="CorelDRAW.Graphic.6">
                  <p:embed/>
                </p:oleObj>
              </mc:Choice>
              <mc:Fallback>
                <p:oleObj name="CorelDRAW 6.0" r:id="rId3" imgW="3239640" imgH="3639960" progId="CorelDRAW.Graphic.6">
                  <p:embed/>
                  <p:pic>
                    <p:nvPicPr>
                      <p:cNvPr id="4712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3770313"/>
                        <a:ext cx="881062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25" name="Group 21"/>
          <p:cNvGrpSpPr>
            <a:grpSpLocks/>
          </p:cNvGrpSpPr>
          <p:nvPr/>
        </p:nvGrpSpPr>
        <p:grpSpPr bwMode="auto">
          <a:xfrm>
            <a:off x="381000" y="4365625"/>
            <a:ext cx="800100" cy="423863"/>
            <a:chOff x="2640" y="2796"/>
            <a:chExt cx="905" cy="469"/>
          </a:xfrm>
        </p:grpSpPr>
        <p:sp>
          <p:nvSpPr>
            <p:cNvPr id="47126" name="Freeform 22"/>
            <p:cNvSpPr>
              <a:spLocks/>
            </p:cNvSpPr>
            <p:nvPr/>
          </p:nvSpPr>
          <p:spPr bwMode="auto">
            <a:xfrm>
              <a:off x="2640" y="2808"/>
              <a:ext cx="899" cy="457"/>
            </a:xfrm>
            <a:custGeom>
              <a:avLst/>
              <a:gdLst>
                <a:gd name="T0" fmla="*/ 0 w 899"/>
                <a:gd name="T1" fmla="*/ 292 h 457"/>
                <a:gd name="T2" fmla="*/ 0 w 899"/>
                <a:gd name="T3" fmla="*/ 154 h 457"/>
                <a:gd name="T4" fmla="*/ 34 w 899"/>
                <a:gd name="T5" fmla="*/ 180 h 457"/>
                <a:gd name="T6" fmla="*/ 34 w 899"/>
                <a:gd name="T7" fmla="*/ 261 h 457"/>
                <a:gd name="T8" fmla="*/ 89 w 899"/>
                <a:gd name="T9" fmla="*/ 291 h 457"/>
                <a:gd name="T10" fmla="*/ 89 w 899"/>
                <a:gd name="T11" fmla="*/ 153 h 457"/>
                <a:gd name="T12" fmla="*/ 34 w 899"/>
                <a:gd name="T13" fmla="*/ 181 h 457"/>
                <a:gd name="T14" fmla="*/ 0 w 899"/>
                <a:gd name="T15" fmla="*/ 154 h 457"/>
                <a:gd name="T16" fmla="*/ 85 w 899"/>
                <a:gd name="T17" fmla="*/ 106 h 457"/>
                <a:gd name="T18" fmla="*/ 86 w 899"/>
                <a:gd name="T19" fmla="*/ 80 h 457"/>
                <a:gd name="T20" fmla="*/ 115 w 899"/>
                <a:gd name="T21" fmla="*/ 71 h 457"/>
                <a:gd name="T22" fmla="*/ 115 w 899"/>
                <a:gd name="T23" fmla="*/ 30 h 457"/>
                <a:gd name="T24" fmla="*/ 135 w 899"/>
                <a:gd name="T25" fmla="*/ 29 h 457"/>
                <a:gd name="T26" fmla="*/ 136 w 899"/>
                <a:gd name="T27" fmla="*/ 14 h 457"/>
                <a:gd name="T28" fmla="*/ 136 w 899"/>
                <a:gd name="T29" fmla="*/ 0 h 457"/>
                <a:gd name="T30" fmla="*/ 261 w 899"/>
                <a:gd name="T31" fmla="*/ 0 h 457"/>
                <a:gd name="T32" fmla="*/ 262 w 899"/>
                <a:gd name="T33" fmla="*/ 30 h 457"/>
                <a:gd name="T34" fmla="*/ 288 w 899"/>
                <a:gd name="T35" fmla="*/ 30 h 457"/>
                <a:gd name="T36" fmla="*/ 288 w 899"/>
                <a:gd name="T37" fmla="*/ 69 h 457"/>
                <a:gd name="T38" fmla="*/ 320 w 899"/>
                <a:gd name="T39" fmla="*/ 80 h 457"/>
                <a:gd name="T40" fmla="*/ 321 w 899"/>
                <a:gd name="T41" fmla="*/ 101 h 457"/>
                <a:gd name="T42" fmla="*/ 384 w 899"/>
                <a:gd name="T43" fmla="*/ 103 h 457"/>
                <a:gd name="T44" fmla="*/ 384 w 899"/>
                <a:gd name="T45" fmla="*/ 117 h 457"/>
                <a:gd name="T46" fmla="*/ 394 w 899"/>
                <a:gd name="T47" fmla="*/ 122 h 457"/>
                <a:gd name="T48" fmla="*/ 457 w 899"/>
                <a:gd name="T49" fmla="*/ 122 h 457"/>
                <a:gd name="T50" fmla="*/ 458 w 899"/>
                <a:gd name="T51" fmla="*/ 148 h 457"/>
                <a:gd name="T52" fmla="*/ 840 w 899"/>
                <a:gd name="T53" fmla="*/ 146 h 457"/>
                <a:gd name="T54" fmla="*/ 898 w 899"/>
                <a:gd name="T55" fmla="*/ 207 h 457"/>
                <a:gd name="T56" fmla="*/ 832 w 899"/>
                <a:gd name="T57" fmla="*/ 285 h 457"/>
                <a:gd name="T58" fmla="*/ 812 w 899"/>
                <a:gd name="T59" fmla="*/ 257 h 457"/>
                <a:gd name="T60" fmla="*/ 790 w 899"/>
                <a:gd name="T61" fmla="*/ 257 h 457"/>
                <a:gd name="T62" fmla="*/ 771 w 899"/>
                <a:gd name="T63" fmla="*/ 285 h 457"/>
                <a:gd name="T64" fmla="*/ 753 w 899"/>
                <a:gd name="T65" fmla="*/ 257 h 457"/>
                <a:gd name="T66" fmla="*/ 747 w 899"/>
                <a:gd name="T67" fmla="*/ 261 h 457"/>
                <a:gd name="T68" fmla="*/ 731 w 899"/>
                <a:gd name="T69" fmla="*/ 285 h 457"/>
                <a:gd name="T70" fmla="*/ 681 w 899"/>
                <a:gd name="T71" fmla="*/ 289 h 457"/>
                <a:gd name="T72" fmla="*/ 676 w 899"/>
                <a:gd name="T73" fmla="*/ 292 h 457"/>
                <a:gd name="T74" fmla="*/ 647 w 899"/>
                <a:gd name="T75" fmla="*/ 256 h 457"/>
                <a:gd name="T76" fmla="*/ 623 w 899"/>
                <a:gd name="T77" fmla="*/ 256 h 457"/>
                <a:gd name="T78" fmla="*/ 594 w 899"/>
                <a:gd name="T79" fmla="*/ 285 h 457"/>
                <a:gd name="T80" fmla="*/ 568 w 899"/>
                <a:gd name="T81" fmla="*/ 257 h 457"/>
                <a:gd name="T82" fmla="*/ 542 w 899"/>
                <a:gd name="T83" fmla="*/ 257 h 457"/>
                <a:gd name="T84" fmla="*/ 509 w 899"/>
                <a:gd name="T85" fmla="*/ 285 h 457"/>
                <a:gd name="T86" fmla="*/ 454 w 899"/>
                <a:gd name="T87" fmla="*/ 290 h 457"/>
                <a:gd name="T88" fmla="*/ 455 w 899"/>
                <a:gd name="T89" fmla="*/ 323 h 457"/>
                <a:gd name="T90" fmla="*/ 381 w 899"/>
                <a:gd name="T91" fmla="*/ 323 h 457"/>
                <a:gd name="T92" fmla="*/ 381 w 899"/>
                <a:gd name="T93" fmla="*/ 343 h 457"/>
                <a:gd name="T94" fmla="*/ 317 w 899"/>
                <a:gd name="T95" fmla="*/ 343 h 457"/>
                <a:gd name="T96" fmla="*/ 317 w 899"/>
                <a:gd name="T97" fmla="*/ 366 h 457"/>
                <a:gd name="T98" fmla="*/ 286 w 899"/>
                <a:gd name="T99" fmla="*/ 376 h 457"/>
                <a:gd name="T100" fmla="*/ 286 w 899"/>
                <a:gd name="T101" fmla="*/ 421 h 457"/>
                <a:gd name="T102" fmla="*/ 259 w 899"/>
                <a:gd name="T103" fmla="*/ 421 h 457"/>
                <a:gd name="T104" fmla="*/ 259 w 899"/>
                <a:gd name="T105" fmla="*/ 456 h 457"/>
                <a:gd name="T106" fmla="*/ 133 w 899"/>
                <a:gd name="T107" fmla="*/ 456 h 457"/>
                <a:gd name="T108" fmla="*/ 132 w 899"/>
                <a:gd name="T109" fmla="*/ 421 h 457"/>
                <a:gd name="T110" fmla="*/ 114 w 899"/>
                <a:gd name="T111" fmla="*/ 421 h 457"/>
                <a:gd name="T112" fmla="*/ 114 w 899"/>
                <a:gd name="T113" fmla="*/ 383 h 457"/>
                <a:gd name="T114" fmla="*/ 106 w 899"/>
                <a:gd name="T115" fmla="*/ 374 h 457"/>
                <a:gd name="T116" fmla="*/ 86 w 899"/>
                <a:gd name="T117" fmla="*/ 365 h 457"/>
                <a:gd name="T118" fmla="*/ 86 w 899"/>
                <a:gd name="T119" fmla="*/ 343 h 457"/>
                <a:gd name="T120" fmla="*/ 0 w 899"/>
                <a:gd name="T121" fmla="*/ 29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9" h="457">
                  <a:moveTo>
                    <a:pt x="0" y="292"/>
                  </a:moveTo>
                  <a:lnTo>
                    <a:pt x="0" y="154"/>
                  </a:lnTo>
                  <a:lnTo>
                    <a:pt x="34" y="180"/>
                  </a:lnTo>
                  <a:lnTo>
                    <a:pt x="34" y="261"/>
                  </a:lnTo>
                  <a:lnTo>
                    <a:pt x="89" y="291"/>
                  </a:lnTo>
                  <a:lnTo>
                    <a:pt x="89" y="153"/>
                  </a:lnTo>
                  <a:lnTo>
                    <a:pt x="34" y="181"/>
                  </a:lnTo>
                  <a:lnTo>
                    <a:pt x="0" y="154"/>
                  </a:lnTo>
                  <a:lnTo>
                    <a:pt x="85" y="106"/>
                  </a:lnTo>
                  <a:lnTo>
                    <a:pt x="86" y="80"/>
                  </a:lnTo>
                  <a:lnTo>
                    <a:pt x="115" y="71"/>
                  </a:lnTo>
                  <a:lnTo>
                    <a:pt x="115" y="30"/>
                  </a:lnTo>
                  <a:lnTo>
                    <a:pt x="135" y="29"/>
                  </a:lnTo>
                  <a:lnTo>
                    <a:pt x="136" y="14"/>
                  </a:lnTo>
                  <a:lnTo>
                    <a:pt x="136" y="0"/>
                  </a:lnTo>
                  <a:lnTo>
                    <a:pt x="261" y="0"/>
                  </a:lnTo>
                  <a:lnTo>
                    <a:pt x="262" y="30"/>
                  </a:lnTo>
                  <a:lnTo>
                    <a:pt x="288" y="30"/>
                  </a:lnTo>
                  <a:lnTo>
                    <a:pt x="288" y="69"/>
                  </a:lnTo>
                  <a:lnTo>
                    <a:pt x="320" y="80"/>
                  </a:lnTo>
                  <a:lnTo>
                    <a:pt x="321" y="101"/>
                  </a:lnTo>
                  <a:lnTo>
                    <a:pt x="384" y="103"/>
                  </a:lnTo>
                  <a:lnTo>
                    <a:pt x="384" y="117"/>
                  </a:lnTo>
                  <a:lnTo>
                    <a:pt x="394" y="122"/>
                  </a:lnTo>
                  <a:lnTo>
                    <a:pt x="457" y="122"/>
                  </a:lnTo>
                  <a:lnTo>
                    <a:pt x="458" y="148"/>
                  </a:lnTo>
                  <a:lnTo>
                    <a:pt x="840" y="146"/>
                  </a:lnTo>
                  <a:lnTo>
                    <a:pt x="898" y="207"/>
                  </a:lnTo>
                  <a:lnTo>
                    <a:pt x="832" y="285"/>
                  </a:lnTo>
                  <a:lnTo>
                    <a:pt x="812" y="257"/>
                  </a:lnTo>
                  <a:lnTo>
                    <a:pt x="790" y="257"/>
                  </a:lnTo>
                  <a:lnTo>
                    <a:pt x="771" y="285"/>
                  </a:lnTo>
                  <a:lnTo>
                    <a:pt x="753" y="257"/>
                  </a:lnTo>
                  <a:lnTo>
                    <a:pt x="747" y="261"/>
                  </a:lnTo>
                  <a:lnTo>
                    <a:pt x="731" y="285"/>
                  </a:lnTo>
                  <a:lnTo>
                    <a:pt x="681" y="289"/>
                  </a:lnTo>
                  <a:lnTo>
                    <a:pt x="676" y="292"/>
                  </a:lnTo>
                  <a:lnTo>
                    <a:pt x="647" y="256"/>
                  </a:lnTo>
                  <a:lnTo>
                    <a:pt x="623" y="256"/>
                  </a:lnTo>
                  <a:lnTo>
                    <a:pt x="594" y="285"/>
                  </a:lnTo>
                  <a:lnTo>
                    <a:pt x="568" y="257"/>
                  </a:lnTo>
                  <a:lnTo>
                    <a:pt x="542" y="257"/>
                  </a:lnTo>
                  <a:lnTo>
                    <a:pt x="509" y="285"/>
                  </a:lnTo>
                  <a:lnTo>
                    <a:pt x="454" y="290"/>
                  </a:lnTo>
                  <a:lnTo>
                    <a:pt x="455" y="323"/>
                  </a:lnTo>
                  <a:lnTo>
                    <a:pt x="381" y="323"/>
                  </a:lnTo>
                  <a:lnTo>
                    <a:pt x="381" y="343"/>
                  </a:lnTo>
                  <a:lnTo>
                    <a:pt x="317" y="343"/>
                  </a:lnTo>
                  <a:lnTo>
                    <a:pt x="317" y="366"/>
                  </a:lnTo>
                  <a:lnTo>
                    <a:pt x="286" y="376"/>
                  </a:lnTo>
                  <a:lnTo>
                    <a:pt x="286" y="421"/>
                  </a:lnTo>
                  <a:lnTo>
                    <a:pt x="259" y="421"/>
                  </a:lnTo>
                  <a:lnTo>
                    <a:pt x="259" y="456"/>
                  </a:lnTo>
                  <a:lnTo>
                    <a:pt x="133" y="456"/>
                  </a:lnTo>
                  <a:lnTo>
                    <a:pt x="132" y="421"/>
                  </a:lnTo>
                  <a:lnTo>
                    <a:pt x="114" y="421"/>
                  </a:lnTo>
                  <a:lnTo>
                    <a:pt x="114" y="383"/>
                  </a:lnTo>
                  <a:lnTo>
                    <a:pt x="106" y="374"/>
                  </a:lnTo>
                  <a:lnTo>
                    <a:pt x="86" y="365"/>
                  </a:lnTo>
                  <a:lnTo>
                    <a:pt x="86" y="343"/>
                  </a:lnTo>
                  <a:lnTo>
                    <a:pt x="0" y="29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127" name="Freeform 23"/>
            <p:cNvSpPr>
              <a:spLocks/>
            </p:cNvSpPr>
            <p:nvPr/>
          </p:nvSpPr>
          <p:spPr bwMode="auto">
            <a:xfrm>
              <a:off x="2645" y="2796"/>
              <a:ext cx="900" cy="458"/>
            </a:xfrm>
            <a:custGeom>
              <a:avLst/>
              <a:gdLst>
                <a:gd name="T0" fmla="*/ 0 w 900"/>
                <a:gd name="T1" fmla="*/ 293 h 458"/>
                <a:gd name="T2" fmla="*/ 0 w 900"/>
                <a:gd name="T3" fmla="*/ 155 h 458"/>
                <a:gd name="T4" fmla="*/ 34 w 900"/>
                <a:gd name="T5" fmla="*/ 181 h 458"/>
                <a:gd name="T6" fmla="*/ 34 w 900"/>
                <a:gd name="T7" fmla="*/ 261 h 458"/>
                <a:gd name="T8" fmla="*/ 89 w 900"/>
                <a:gd name="T9" fmla="*/ 291 h 458"/>
                <a:gd name="T10" fmla="*/ 89 w 900"/>
                <a:gd name="T11" fmla="*/ 153 h 458"/>
                <a:gd name="T12" fmla="*/ 35 w 900"/>
                <a:gd name="T13" fmla="*/ 182 h 458"/>
                <a:gd name="T14" fmla="*/ 1 w 900"/>
                <a:gd name="T15" fmla="*/ 155 h 458"/>
                <a:gd name="T16" fmla="*/ 85 w 900"/>
                <a:gd name="T17" fmla="*/ 106 h 458"/>
                <a:gd name="T18" fmla="*/ 86 w 900"/>
                <a:gd name="T19" fmla="*/ 80 h 458"/>
                <a:gd name="T20" fmla="*/ 115 w 900"/>
                <a:gd name="T21" fmla="*/ 71 h 458"/>
                <a:gd name="T22" fmla="*/ 115 w 900"/>
                <a:gd name="T23" fmla="*/ 30 h 458"/>
                <a:gd name="T24" fmla="*/ 135 w 900"/>
                <a:gd name="T25" fmla="*/ 30 h 458"/>
                <a:gd name="T26" fmla="*/ 136 w 900"/>
                <a:gd name="T27" fmla="*/ 14 h 458"/>
                <a:gd name="T28" fmla="*/ 136 w 900"/>
                <a:gd name="T29" fmla="*/ 0 h 458"/>
                <a:gd name="T30" fmla="*/ 262 w 900"/>
                <a:gd name="T31" fmla="*/ 0 h 458"/>
                <a:gd name="T32" fmla="*/ 262 w 900"/>
                <a:gd name="T33" fmla="*/ 30 h 458"/>
                <a:gd name="T34" fmla="*/ 288 w 900"/>
                <a:gd name="T35" fmla="*/ 31 h 458"/>
                <a:gd name="T36" fmla="*/ 288 w 900"/>
                <a:gd name="T37" fmla="*/ 70 h 458"/>
                <a:gd name="T38" fmla="*/ 320 w 900"/>
                <a:gd name="T39" fmla="*/ 81 h 458"/>
                <a:gd name="T40" fmla="*/ 320 w 900"/>
                <a:gd name="T41" fmla="*/ 102 h 458"/>
                <a:gd name="T42" fmla="*/ 384 w 900"/>
                <a:gd name="T43" fmla="*/ 104 h 458"/>
                <a:gd name="T44" fmla="*/ 384 w 900"/>
                <a:gd name="T45" fmla="*/ 118 h 458"/>
                <a:gd name="T46" fmla="*/ 389 w 900"/>
                <a:gd name="T47" fmla="*/ 122 h 458"/>
                <a:gd name="T48" fmla="*/ 457 w 900"/>
                <a:gd name="T49" fmla="*/ 122 h 458"/>
                <a:gd name="T50" fmla="*/ 457 w 900"/>
                <a:gd name="T51" fmla="*/ 149 h 458"/>
                <a:gd name="T52" fmla="*/ 840 w 900"/>
                <a:gd name="T53" fmla="*/ 147 h 458"/>
                <a:gd name="T54" fmla="*/ 899 w 900"/>
                <a:gd name="T55" fmla="*/ 208 h 458"/>
                <a:gd name="T56" fmla="*/ 831 w 900"/>
                <a:gd name="T57" fmla="*/ 285 h 458"/>
                <a:gd name="T58" fmla="*/ 812 w 900"/>
                <a:gd name="T59" fmla="*/ 258 h 458"/>
                <a:gd name="T60" fmla="*/ 790 w 900"/>
                <a:gd name="T61" fmla="*/ 258 h 458"/>
                <a:gd name="T62" fmla="*/ 770 w 900"/>
                <a:gd name="T63" fmla="*/ 285 h 458"/>
                <a:gd name="T64" fmla="*/ 753 w 900"/>
                <a:gd name="T65" fmla="*/ 258 h 458"/>
                <a:gd name="T66" fmla="*/ 746 w 900"/>
                <a:gd name="T67" fmla="*/ 262 h 458"/>
                <a:gd name="T68" fmla="*/ 730 w 900"/>
                <a:gd name="T69" fmla="*/ 286 h 458"/>
                <a:gd name="T70" fmla="*/ 681 w 900"/>
                <a:gd name="T71" fmla="*/ 290 h 458"/>
                <a:gd name="T72" fmla="*/ 677 w 900"/>
                <a:gd name="T73" fmla="*/ 293 h 458"/>
                <a:gd name="T74" fmla="*/ 648 w 900"/>
                <a:gd name="T75" fmla="*/ 257 h 458"/>
                <a:gd name="T76" fmla="*/ 623 w 900"/>
                <a:gd name="T77" fmla="*/ 257 h 458"/>
                <a:gd name="T78" fmla="*/ 594 w 900"/>
                <a:gd name="T79" fmla="*/ 286 h 458"/>
                <a:gd name="T80" fmla="*/ 568 w 900"/>
                <a:gd name="T81" fmla="*/ 258 h 458"/>
                <a:gd name="T82" fmla="*/ 542 w 900"/>
                <a:gd name="T83" fmla="*/ 258 h 458"/>
                <a:gd name="T84" fmla="*/ 509 w 900"/>
                <a:gd name="T85" fmla="*/ 285 h 458"/>
                <a:gd name="T86" fmla="*/ 454 w 900"/>
                <a:gd name="T87" fmla="*/ 291 h 458"/>
                <a:gd name="T88" fmla="*/ 454 w 900"/>
                <a:gd name="T89" fmla="*/ 324 h 458"/>
                <a:gd name="T90" fmla="*/ 381 w 900"/>
                <a:gd name="T91" fmla="*/ 324 h 458"/>
                <a:gd name="T92" fmla="*/ 381 w 900"/>
                <a:gd name="T93" fmla="*/ 344 h 458"/>
                <a:gd name="T94" fmla="*/ 317 w 900"/>
                <a:gd name="T95" fmla="*/ 344 h 458"/>
                <a:gd name="T96" fmla="*/ 317 w 900"/>
                <a:gd name="T97" fmla="*/ 367 h 458"/>
                <a:gd name="T98" fmla="*/ 286 w 900"/>
                <a:gd name="T99" fmla="*/ 377 h 458"/>
                <a:gd name="T100" fmla="*/ 286 w 900"/>
                <a:gd name="T101" fmla="*/ 422 h 458"/>
                <a:gd name="T102" fmla="*/ 260 w 900"/>
                <a:gd name="T103" fmla="*/ 422 h 458"/>
                <a:gd name="T104" fmla="*/ 259 w 900"/>
                <a:gd name="T105" fmla="*/ 457 h 458"/>
                <a:gd name="T106" fmla="*/ 133 w 900"/>
                <a:gd name="T107" fmla="*/ 457 h 458"/>
                <a:gd name="T108" fmla="*/ 133 w 900"/>
                <a:gd name="T109" fmla="*/ 423 h 458"/>
                <a:gd name="T110" fmla="*/ 115 w 900"/>
                <a:gd name="T111" fmla="*/ 423 h 458"/>
                <a:gd name="T112" fmla="*/ 114 w 900"/>
                <a:gd name="T113" fmla="*/ 384 h 458"/>
                <a:gd name="T114" fmla="*/ 106 w 900"/>
                <a:gd name="T115" fmla="*/ 375 h 458"/>
                <a:gd name="T116" fmla="*/ 86 w 900"/>
                <a:gd name="T117" fmla="*/ 366 h 458"/>
                <a:gd name="T118" fmla="*/ 86 w 900"/>
                <a:gd name="T119" fmla="*/ 344 h 458"/>
                <a:gd name="T120" fmla="*/ 0 w 900"/>
                <a:gd name="T121" fmla="*/ 293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0" h="458">
                  <a:moveTo>
                    <a:pt x="0" y="293"/>
                  </a:moveTo>
                  <a:lnTo>
                    <a:pt x="0" y="155"/>
                  </a:lnTo>
                  <a:lnTo>
                    <a:pt x="34" y="181"/>
                  </a:lnTo>
                  <a:lnTo>
                    <a:pt x="34" y="261"/>
                  </a:lnTo>
                  <a:lnTo>
                    <a:pt x="89" y="291"/>
                  </a:lnTo>
                  <a:lnTo>
                    <a:pt x="89" y="153"/>
                  </a:lnTo>
                  <a:lnTo>
                    <a:pt x="35" y="182"/>
                  </a:lnTo>
                  <a:lnTo>
                    <a:pt x="1" y="155"/>
                  </a:lnTo>
                  <a:lnTo>
                    <a:pt x="85" y="106"/>
                  </a:lnTo>
                  <a:lnTo>
                    <a:pt x="86" y="80"/>
                  </a:lnTo>
                  <a:lnTo>
                    <a:pt x="115" y="71"/>
                  </a:lnTo>
                  <a:lnTo>
                    <a:pt x="115" y="30"/>
                  </a:lnTo>
                  <a:lnTo>
                    <a:pt x="135" y="30"/>
                  </a:lnTo>
                  <a:lnTo>
                    <a:pt x="136" y="14"/>
                  </a:lnTo>
                  <a:lnTo>
                    <a:pt x="136" y="0"/>
                  </a:lnTo>
                  <a:lnTo>
                    <a:pt x="262" y="0"/>
                  </a:lnTo>
                  <a:lnTo>
                    <a:pt x="262" y="30"/>
                  </a:lnTo>
                  <a:lnTo>
                    <a:pt x="288" y="31"/>
                  </a:lnTo>
                  <a:lnTo>
                    <a:pt x="288" y="70"/>
                  </a:lnTo>
                  <a:lnTo>
                    <a:pt x="320" y="81"/>
                  </a:lnTo>
                  <a:lnTo>
                    <a:pt x="320" y="102"/>
                  </a:lnTo>
                  <a:lnTo>
                    <a:pt x="384" y="104"/>
                  </a:lnTo>
                  <a:lnTo>
                    <a:pt x="384" y="118"/>
                  </a:lnTo>
                  <a:lnTo>
                    <a:pt x="389" y="122"/>
                  </a:lnTo>
                  <a:lnTo>
                    <a:pt x="457" y="122"/>
                  </a:lnTo>
                  <a:lnTo>
                    <a:pt x="457" y="149"/>
                  </a:lnTo>
                  <a:lnTo>
                    <a:pt x="840" y="147"/>
                  </a:lnTo>
                  <a:lnTo>
                    <a:pt x="899" y="208"/>
                  </a:lnTo>
                  <a:lnTo>
                    <a:pt x="831" y="285"/>
                  </a:lnTo>
                  <a:lnTo>
                    <a:pt x="812" y="258"/>
                  </a:lnTo>
                  <a:lnTo>
                    <a:pt x="790" y="258"/>
                  </a:lnTo>
                  <a:lnTo>
                    <a:pt x="770" y="285"/>
                  </a:lnTo>
                  <a:lnTo>
                    <a:pt x="753" y="258"/>
                  </a:lnTo>
                  <a:lnTo>
                    <a:pt x="746" y="262"/>
                  </a:lnTo>
                  <a:lnTo>
                    <a:pt x="730" y="286"/>
                  </a:lnTo>
                  <a:lnTo>
                    <a:pt x="681" y="290"/>
                  </a:lnTo>
                  <a:lnTo>
                    <a:pt x="677" y="293"/>
                  </a:lnTo>
                  <a:lnTo>
                    <a:pt x="648" y="257"/>
                  </a:lnTo>
                  <a:lnTo>
                    <a:pt x="623" y="257"/>
                  </a:lnTo>
                  <a:lnTo>
                    <a:pt x="594" y="286"/>
                  </a:lnTo>
                  <a:lnTo>
                    <a:pt x="568" y="258"/>
                  </a:lnTo>
                  <a:lnTo>
                    <a:pt x="542" y="258"/>
                  </a:lnTo>
                  <a:lnTo>
                    <a:pt x="509" y="285"/>
                  </a:lnTo>
                  <a:lnTo>
                    <a:pt x="454" y="291"/>
                  </a:lnTo>
                  <a:lnTo>
                    <a:pt x="454" y="324"/>
                  </a:lnTo>
                  <a:lnTo>
                    <a:pt x="381" y="324"/>
                  </a:lnTo>
                  <a:lnTo>
                    <a:pt x="381" y="344"/>
                  </a:lnTo>
                  <a:lnTo>
                    <a:pt x="317" y="344"/>
                  </a:lnTo>
                  <a:lnTo>
                    <a:pt x="317" y="367"/>
                  </a:lnTo>
                  <a:lnTo>
                    <a:pt x="286" y="377"/>
                  </a:lnTo>
                  <a:lnTo>
                    <a:pt x="286" y="422"/>
                  </a:lnTo>
                  <a:lnTo>
                    <a:pt x="260" y="422"/>
                  </a:lnTo>
                  <a:lnTo>
                    <a:pt x="259" y="457"/>
                  </a:lnTo>
                  <a:lnTo>
                    <a:pt x="133" y="457"/>
                  </a:lnTo>
                  <a:lnTo>
                    <a:pt x="133" y="423"/>
                  </a:lnTo>
                  <a:lnTo>
                    <a:pt x="115" y="423"/>
                  </a:lnTo>
                  <a:lnTo>
                    <a:pt x="114" y="384"/>
                  </a:lnTo>
                  <a:lnTo>
                    <a:pt x="106" y="375"/>
                  </a:lnTo>
                  <a:lnTo>
                    <a:pt x="86" y="366"/>
                  </a:lnTo>
                  <a:lnTo>
                    <a:pt x="86" y="344"/>
                  </a:lnTo>
                  <a:lnTo>
                    <a:pt x="0" y="29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47128" name="Group 24"/>
            <p:cNvGrpSpPr>
              <a:grpSpLocks/>
            </p:cNvGrpSpPr>
            <p:nvPr/>
          </p:nvGrpSpPr>
          <p:grpSpPr bwMode="auto">
            <a:xfrm>
              <a:off x="2789" y="2841"/>
              <a:ext cx="104" cy="349"/>
              <a:chOff x="2789" y="2841"/>
              <a:chExt cx="104" cy="349"/>
            </a:xfrm>
          </p:grpSpPr>
          <p:sp>
            <p:nvSpPr>
              <p:cNvPr id="47129" name="Freeform 25"/>
              <p:cNvSpPr>
                <a:spLocks/>
              </p:cNvSpPr>
              <p:nvPr/>
            </p:nvSpPr>
            <p:spPr bwMode="auto">
              <a:xfrm>
                <a:off x="2789" y="2867"/>
                <a:ext cx="104" cy="323"/>
              </a:xfrm>
              <a:custGeom>
                <a:avLst/>
                <a:gdLst>
                  <a:gd name="T0" fmla="*/ 53 w 104"/>
                  <a:gd name="T1" fmla="*/ 322 h 323"/>
                  <a:gd name="T2" fmla="*/ 0 w 104"/>
                  <a:gd name="T3" fmla="*/ 293 h 323"/>
                  <a:gd name="T4" fmla="*/ 0 w 104"/>
                  <a:gd name="T5" fmla="*/ 0 h 323"/>
                  <a:gd name="T6" fmla="*/ 3 w 104"/>
                  <a:gd name="T7" fmla="*/ 2 h 323"/>
                  <a:gd name="T8" fmla="*/ 3 w 104"/>
                  <a:gd name="T9" fmla="*/ 290 h 323"/>
                  <a:gd name="T10" fmla="*/ 53 w 104"/>
                  <a:gd name="T11" fmla="*/ 316 h 323"/>
                  <a:gd name="T12" fmla="*/ 99 w 104"/>
                  <a:gd name="T13" fmla="*/ 291 h 323"/>
                  <a:gd name="T14" fmla="*/ 103 w 104"/>
                  <a:gd name="T15" fmla="*/ 296 h 323"/>
                  <a:gd name="T16" fmla="*/ 53 w 104"/>
                  <a:gd name="T17" fmla="*/ 32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323">
                    <a:moveTo>
                      <a:pt x="53" y="322"/>
                    </a:moveTo>
                    <a:lnTo>
                      <a:pt x="0" y="293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90"/>
                    </a:lnTo>
                    <a:lnTo>
                      <a:pt x="53" y="316"/>
                    </a:lnTo>
                    <a:lnTo>
                      <a:pt x="99" y="291"/>
                    </a:lnTo>
                    <a:lnTo>
                      <a:pt x="103" y="296"/>
                    </a:lnTo>
                    <a:lnTo>
                      <a:pt x="53" y="322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7130" name="Freeform 26"/>
              <p:cNvSpPr>
                <a:spLocks/>
              </p:cNvSpPr>
              <p:nvPr/>
            </p:nvSpPr>
            <p:spPr bwMode="auto">
              <a:xfrm>
                <a:off x="2789" y="2841"/>
                <a:ext cx="104" cy="323"/>
              </a:xfrm>
              <a:custGeom>
                <a:avLst/>
                <a:gdLst>
                  <a:gd name="T0" fmla="*/ 49 w 104"/>
                  <a:gd name="T1" fmla="*/ 0 h 323"/>
                  <a:gd name="T2" fmla="*/ 103 w 104"/>
                  <a:gd name="T3" fmla="*/ 28 h 323"/>
                  <a:gd name="T4" fmla="*/ 103 w 104"/>
                  <a:gd name="T5" fmla="*/ 322 h 323"/>
                  <a:gd name="T6" fmla="*/ 99 w 104"/>
                  <a:gd name="T7" fmla="*/ 319 h 323"/>
                  <a:gd name="T8" fmla="*/ 99 w 104"/>
                  <a:gd name="T9" fmla="*/ 31 h 323"/>
                  <a:gd name="T10" fmla="*/ 48 w 104"/>
                  <a:gd name="T11" fmla="*/ 5 h 323"/>
                  <a:gd name="T12" fmla="*/ 3 w 104"/>
                  <a:gd name="T13" fmla="*/ 30 h 323"/>
                  <a:gd name="T14" fmla="*/ 0 w 104"/>
                  <a:gd name="T15" fmla="*/ 26 h 323"/>
                  <a:gd name="T16" fmla="*/ 49 w 104"/>
                  <a:gd name="T17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323">
                    <a:moveTo>
                      <a:pt x="49" y="0"/>
                    </a:moveTo>
                    <a:lnTo>
                      <a:pt x="103" y="28"/>
                    </a:lnTo>
                    <a:lnTo>
                      <a:pt x="103" y="322"/>
                    </a:lnTo>
                    <a:lnTo>
                      <a:pt x="99" y="319"/>
                    </a:lnTo>
                    <a:lnTo>
                      <a:pt x="99" y="31"/>
                    </a:lnTo>
                    <a:lnTo>
                      <a:pt x="48" y="5"/>
                    </a:lnTo>
                    <a:lnTo>
                      <a:pt x="3" y="30"/>
                    </a:lnTo>
                    <a:lnTo>
                      <a:pt x="0" y="26"/>
                    </a:lnTo>
                    <a:lnTo>
                      <a:pt x="4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47131" name="Rectangle 27"/>
            <p:cNvSpPr>
              <a:spLocks noChangeArrowheads="1"/>
            </p:cNvSpPr>
            <p:nvPr/>
          </p:nvSpPr>
          <p:spPr bwMode="auto">
            <a:xfrm>
              <a:off x="2777" y="2833"/>
              <a:ext cx="8" cy="38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132" name="Rectangle 28"/>
            <p:cNvSpPr>
              <a:spLocks noChangeArrowheads="1"/>
            </p:cNvSpPr>
            <p:nvPr/>
          </p:nvSpPr>
          <p:spPr bwMode="auto">
            <a:xfrm>
              <a:off x="2757" y="2880"/>
              <a:ext cx="8" cy="29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47133" name="Group 29"/>
            <p:cNvGrpSpPr>
              <a:grpSpLocks/>
            </p:cNvGrpSpPr>
            <p:nvPr/>
          </p:nvGrpSpPr>
          <p:grpSpPr bwMode="auto">
            <a:xfrm>
              <a:off x="2909" y="2831"/>
              <a:ext cx="635" cy="382"/>
              <a:chOff x="2909" y="2831"/>
              <a:chExt cx="635" cy="382"/>
            </a:xfrm>
          </p:grpSpPr>
          <p:sp>
            <p:nvSpPr>
              <p:cNvPr id="47134" name="Freeform 30"/>
              <p:cNvSpPr>
                <a:spLocks/>
              </p:cNvSpPr>
              <p:nvPr/>
            </p:nvSpPr>
            <p:spPr bwMode="auto">
              <a:xfrm>
                <a:off x="3030" y="3030"/>
                <a:ext cx="492" cy="17"/>
              </a:xfrm>
              <a:custGeom>
                <a:avLst/>
                <a:gdLst>
                  <a:gd name="T0" fmla="*/ 0 w 492"/>
                  <a:gd name="T1" fmla="*/ 0 h 17"/>
                  <a:gd name="T2" fmla="*/ 491 w 492"/>
                  <a:gd name="T3" fmla="*/ 0 h 17"/>
                  <a:gd name="T4" fmla="*/ 483 w 492"/>
                  <a:gd name="T5" fmla="*/ 14 h 17"/>
                  <a:gd name="T6" fmla="*/ 14 w 492"/>
                  <a:gd name="T7" fmla="*/ 16 h 17"/>
                  <a:gd name="T8" fmla="*/ 0 w 49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7">
                    <a:moveTo>
                      <a:pt x="0" y="0"/>
                    </a:moveTo>
                    <a:lnTo>
                      <a:pt x="491" y="0"/>
                    </a:lnTo>
                    <a:lnTo>
                      <a:pt x="483" y="14"/>
                    </a:lnTo>
                    <a:lnTo>
                      <a:pt x="14" y="16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7135" name="Freeform 31"/>
              <p:cNvSpPr>
                <a:spLocks/>
              </p:cNvSpPr>
              <p:nvPr/>
            </p:nvSpPr>
            <p:spPr bwMode="auto">
              <a:xfrm>
                <a:off x="3043" y="2975"/>
                <a:ext cx="480" cy="17"/>
              </a:xfrm>
              <a:custGeom>
                <a:avLst/>
                <a:gdLst>
                  <a:gd name="T0" fmla="*/ 0 w 480"/>
                  <a:gd name="T1" fmla="*/ 2 h 17"/>
                  <a:gd name="T2" fmla="*/ 470 w 480"/>
                  <a:gd name="T3" fmla="*/ 0 h 17"/>
                  <a:gd name="T4" fmla="*/ 479 w 480"/>
                  <a:gd name="T5" fmla="*/ 14 h 17"/>
                  <a:gd name="T6" fmla="*/ 38 w 480"/>
                  <a:gd name="T7" fmla="*/ 16 h 17"/>
                  <a:gd name="T8" fmla="*/ 0 w 480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17">
                    <a:moveTo>
                      <a:pt x="0" y="2"/>
                    </a:moveTo>
                    <a:lnTo>
                      <a:pt x="470" y="0"/>
                    </a:lnTo>
                    <a:lnTo>
                      <a:pt x="479" y="14"/>
                    </a:lnTo>
                    <a:lnTo>
                      <a:pt x="38" y="16"/>
                    </a:lnTo>
                    <a:lnTo>
                      <a:pt x="0" y="2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47136" name="Group 32"/>
              <p:cNvGrpSpPr>
                <a:grpSpLocks/>
              </p:cNvGrpSpPr>
              <p:nvPr/>
            </p:nvGrpSpPr>
            <p:grpSpPr bwMode="auto">
              <a:xfrm>
                <a:off x="2909" y="2831"/>
                <a:ext cx="635" cy="382"/>
                <a:chOff x="2909" y="2831"/>
                <a:chExt cx="635" cy="382"/>
              </a:xfrm>
            </p:grpSpPr>
            <p:sp>
              <p:nvSpPr>
                <p:cNvPr id="47137" name="Rectangle 33"/>
                <p:cNvSpPr>
                  <a:spLocks noChangeArrowheads="1"/>
                </p:cNvSpPr>
                <p:nvPr/>
              </p:nvSpPr>
              <p:spPr bwMode="auto">
                <a:xfrm>
                  <a:off x="2909" y="2831"/>
                  <a:ext cx="8" cy="382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7138" name="Rectangle 34"/>
                <p:cNvSpPr>
                  <a:spLocks noChangeArrowheads="1"/>
                </p:cNvSpPr>
                <p:nvPr/>
              </p:nvSpPr>
              <p:spPr bwMode="auto">
                <a:xfrm>
                  <a:off x="2968" y="2902"/>
                  <a:ext cx="8" cy="23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7139" name="Freeform 35"/>
                <p:cNvSpPr>
                  <a:spLocks/>
                </p:cNvSpPr>
                <p:nvPr/>
              </p:nvSpPr>
              <p:spPr bwMode="auto">
                <a:xfrm>
                  <a:off x="3045" y="2976"/>
                  <a:ext cx="499" cy="31"/>
                </a:xfrm>
                <a:custGeom>
                  <a:avLst/>
                  <a:gdLst>
                    <a:gd name="T0" fmla="*/ 0 w 499"/>
                    <a:gd name="T1" fmla="*/ 0 h 31"/>
                    <a:gd name="T2" fmla="*/ 31 w 499"/>
                    <a:gd name="T3" fmla="*/ 7 h 31"/>
                    <a:gd name="T4" fmla="*/ 59 w 499"/>
                    <a:gd name="T5" fmla="*/ 18 h 31"/>
                    <a:gd name="T6" fmla="*/ 488 w 499"/>
                    <a:gd name="T7" fmla="*/ 18 h 31"/>
                    <a:gd name="T8" fmla="*/ 498 w 499"/>
                    <a:gd name="T9" fmla="*/ 28 h 31"/>
                    <a:gd name="T10" fmla="*/ 51 w 499"/>
                    <a:gd name="T11" fmla="*/ 30 h 31"/>
                    <a:gd name="T12" fmla="*/ 0 w 499"/>
                    <a:gd name="T1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9" h="31">
                      <a:moveTo>
                        <a:pt x="0" y="0"/>
                      </a:moveTo>
                      <a:lnTo>
                        <a:pt x="31" y="7"/>
                      </a:lnTo>
                      <a:lnTo>
                        <a:pt x="59" y="18"/>
                      </a:lnTo>
                      <a:lnTo>
                        <a:pt x="488" y="18"/>
                      </a:lnTo>
                      <a:lnTo>
                        <a:pt x="498" y="28"/>
                      </a:lnTo>
                      <a:lnTo>
                        <a:pt x="51" y="3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7140" name="Freeform 36"/>
                <p:cNvSpPr>
                  <a:spLocks/>
                </p:cNvSpPr>
                <p:nvPr/>
              </p:nvSpPr>
              <p:spPr bwMode="auto">
                <a:xfrm>
                  <a:off x="3026" y="2912"/>
                  <a:ext cx="76" cy="210"/>
                </a:xfrm>
                <a:custGeom>
                  <a:avLst/>
                  <a:gdLst>
                    <a:gd name="T0" fmla="*/ 75 w 76"/>
                    <a:gd name="T1" fmla="*/ 173 h 210"/>
                    <a:gd name="T2" fmla="*/ 58 w 76"/>
                    <a:gd name="T3" fmla="*/ 187 h 210"/>
                    <a:gd name="T4" fmla="*/ 8 w 76"/>
                    <a:gd name="T5" fmla="*/ 187 h 210"/>
                    <a:gd name="T6" fmla="*/ 8 w 76"/>
                    <a:gd name="T7" fmla="*/ 209 h 210"/>
                    <a:gd name="T8" fmla="*/ 0 w 76"/>
                    <a:gd name="T9" fmla="*/ 208 h 210"/>
                    <a:gd name="T10" fmla="*/ 0 w 76"/>
                    <a:gd name="T11" fmla="*/ 0 h 210"/>
                    <a:gd name="T12" fmla="*/ 8 w 76"/>
                    <a:gd name="T13" fmla="*/ 5 h 210"/>
                    <a:gd name="T14" fmla="*/ 8 w 76"/>
                    <a:gd name="T15" fmla="*/ 117 h 210"/>
                    <a:gd name="T16" fmla="*/ 22 w 76"/>
                    <a:gd name="T17" fmla="*/ 127 h 210"/>
                    <a:gd name="T18" fmla="*/ 22 w 76"/>
                    <a:gd name="T19" fmla="*/ 169 h 210"/>
                    <a:gd name="T20" fmla="*/ 75 w 76"/>
                    <a:gd name="T21" fmla="*/ 173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" h="210">
                      <a:moveTo>
                        <a:pt x="75" y="173"/>
                      </a:moveTo>
                      <a:lnTo>
                        <a:pt x="58" y="187"/>
                      </a:lnTo>
                      <a:lnTo>
                        <a:pt x="8" y="187"/>
                      </a:lnTo>
                      <a:lnTo>
                        <a:pt x="8" y="209"/>
                      </a:lnTo>
                      <a:lnTo>
                        <a:pt x="0" y="208"/>
                      </a:lnTo>
                      <a:lnTo>
                        <a:pt x="0" y="0"/>
                      </a:lnTo>
                      <a:lnTo>
                        <a:pt x="8" y="5"/>
                      </a:lnTo>
                      <a:lnTo>
                        <a:pt x="8" y="117"/>
                      </a:lnTo>
                      <a:lnTo>
                        <a:pt x="22" y="127"/>
                      </a:lnTo>
                      <a:lnTo>
                        <a:pt x="22" y="169"/>
                      </a:lnTo>
                      <a:lnTo>
                        <a:pt x="75" y="173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7141" name="Freeform 37"/>
                <p:cNvSpPr>
                  <a:spLocks/>
                </p:cNvSpPr>
                <p:nvPr/>
              </p:nvSpPr>
              <p:spPr bwMode="auto">
                <a:xfrm>
                  <a:off x="2931" y="2865"/>
                  <a:ext cx="17" cy="308"/>
                </a:xfrm>
                <a:custGeom>
                  <a:avLst/>
                  <a:gdLst>
                    <a:gd name="T0" fmla="*/ 0 w 17"/>
                    <a:gd name="T1" fmla="*/ 307 h 308"/>
                    <a:gd name="T2" fmla="*/ 0 w 17"/>
                    <a:gd name="T3" fmla="*/ 0 h 308"/>
                    <a:gd name="T4" fmla="*/ 14 w 17"/>
                    <a:gd name="T5" fmla="*/ 3 h 308"/>
                    <a:gd name="T6" fmla="*/ 16 w 17"/>
                    <a:gd name="T7" fmla="*/ 304 h 308"/>
                    <a:gd name="T8" fmla="*/ 0 w 17"/>
                    <a:gd name="T9" fmla="*/ 307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308">
                      <a:moveTo>
                        <a:pt x="0" y="307"/>
                      </a:move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16" y="304"/>
                      </a:lnTo>
                      <a:lnTo>
                        <a:pt x="0" y="307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</p:grp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5889625" y="3614738"/>
            <a:ext cx="2111375" cy="1169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7143" name="Rectangle 39"/>
          <p:cNvSpPr>
            <a:spLocks noChangeArrowheads="1"/>
          </p:cNvSpPr>
          <p:nvPr/>
        </p:nvSpPr>
        <p:spPr bwMode="auto">
          <a:xfrm>
            <a:off x="6080125" y="3787775"/>
            <a:ext cx="9003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dirty="0">
                <a:solidFill>
                  <a:schemeClr val="hlink"/>
                </a:solidFill>
                <a:latin typeface="+mj-lt"/>
              </a:rPr>
              <a:t>Inverse</a:t>
            </a:r>
          </a:p>
          <a:p>
            <a:r>
              <a:rPr lang="en-US" altLang="en-US" sz="2400" dirty="0">
                <a:solidFill>
                  <a:schemeClr val="hlink"/>
                </a:solidFill>
                <a:latin typeface="+mj-lt"/>
              </a:rPr>
              <a:t>Cipher</a:t>
            </a:r>
          </a:p>
        </p:txBody>
      </p:sp>
      <p:sp>
        <p:nvSpPr>
          <p:cNvPr id="47144" name="Rectangle 40"/>
          <p:cNvSpPr>
            <a:spLocks noChangeArrowheads="1"/>
          </p:cNvSpPr>
          <p:nvPr/>
        </p:nvSpPr>
        <p:spPr bwMode="auto">
          <a:xfrm>
            <a:off x="4879975" y="3925888"/>
            <a:ext cx="82232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7145" name="Rectangle 41"/>
          <p:cNvSpPr>
            <a:spLocks noChangeArrowheads="1"/>
          </p:cNvSpPr>
          <p:nvPr/>
        </p:nvSpPr>
        <p:spPr bwMode="auto">
          <a:xfrm>
            <a:off x="5029200" y="3733800"/>
            <a:ext cx="5236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chemeClr val="hlink"/>
                </a:solidFill>
                <a:latin typeface="+mj-lt"/>
              </a:rPr>
              <a:t>Secret</a:t>
            </a:r>
          </a:p>
          <a:p>
            <a:r>
              <a:rPr lang="en-US" altLang="en-US" sz="1600">
                <a:solidFill>
                  <a:schemeClr val="hlink"/>
                </a:solidFill>
                <a:latin typeface="+mj-lt"/>
              </a:rPr>
              <a:t>Key</a:t>
            </a:r>
            <a:endParaRPr lang="en-US" altLang="en-US" sz="240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47146" name="Rectangle 42"/>
          <p:cNvSpPr>
            <a:spLocks noChangeArrowheads="1"/>
          </p:cNvSpPr>
          <p:nvPr/>
        </p:nvSpPr>
        <p:spPr bwMode="auto">
          <a:xfrm>
            <a:off x="6197600" y="2667000"/>
            <a:ext cx="13604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7147" name="Rectangle 43"/>
          <p:cNvSpPr>
            <a:spLocks noChangeArrowheads="1"/>
          </p:cNvSpPr>
          <p:nvPr/>
        </p:nvSpPr>
        <p:spPr bwMode="auto">
          <a:xfrm>
            <a:off x="6364288" y="2746375"/>
            <a:ext cx="8689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chemeClr val="hlink"/>
                </a:solidFill>
                <a:latin typeface="+mj-lt"/>
              </a:rPr>
              <a:t>Ciphertext</a:t>
            </a:r>
            <a:endParaRPr lang="en-US" altLang="en-US" sz="240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47148" name="Rectangle 44"/>
          <p:cNvSpPr>
            <a:spLocks noChangeArrowheads="1"/>
          </p:cNvSpPr>
          <p:nvPr/>
        </p:nvSpPr>
        <p:spPr bwMode="auto">
          <a:xfrm>
            <a:off x="6157913" y="5108575"/>
            <a:ext cx="14795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7149" name="Rectangle 45"/>
          <p:cNvSpPr>
            <a:spLocks noChangeArrowheads="1"/>
          </p:cNvSpPr>
          <p:nvPr/>
        </p:nvSpPr>
        <p:spPr bwMode="auto">
          <a:xfrm>
            <a:off x="6292850" y="5187950"/>
            <a:ext cx="7259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chemeClr val="hlink"/>
                </a:solidFill>
                <a:latin typeface="+mj-lt"/>
              </a:rPr>
              <a:t>Plaintext</a:t>
            </a:r>
            <a:endParaRPr lang="en-US" altLang="en-US" sz="2400">
              <a:solidFill>
                <a:schemeClr val="hlink"/>
              </a:solidFill>
              <a:latin typeface="+mj-lt"/>
            </a:endParaRPr>
          </a:p>
        </p:txBody>
      </p:sp>
      <p:grpSp>
        <p:nvGrpSpPr>
          <p:cNvPr id="47150" name="Group 46"/>
          <p:cNvGrpSpPr>
            <a:grpSpLocks/>
          </p:cNvGrpSpPr>
          <p:nvPr/>
        </p:nvGrpSpPr>
        <p:grpSpPr bwMode="auto">
          <a:xfrm>
            <a:off x="6788150" y="3148013"/>
            <a:ext cx="138113" cy="466725"/>
            <a:chOff x="4499" y="1812"/>
            <a:chExt cx="62" cy="180"/>
          </a:xfrm>
        </p:grpSpPr>
        <p:sp>
          <p:nvSpPr>
            <p:cNvPr id="47151" name="Line 47"/>
            <p:cNvSpPr>
              <a:spLocks noChangeShapeType="1"/>
            </p:cNvSpPr>
            <p:nvPr/>
          </p:nvSpPr>
          <p:spPr bwMode="auto">
            <a:xfrm>
              <a:off x="4530" y="1812"/>
              <a:ext cx="1" cy="12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152" name="Freeform 48"/>
            <p:cNvSpPr>
              <a:spLocks/>
            </p:cNvSpPr>
            <p:nvPr/>
          </p:nvSpPr>
          <p:spPr bwMode="auto">
            <a:xfrm>
              <a:off x="4499" y="1930"/>
              <a:ext cx="62" cy="62"/>
            </a:xfrm>
            <a:custGeom>
              <a:avLst/>
              <a:gdLst>
                <a:gd name="T0" fmla="*/ 0 w 125"/>
                <a:gd name="T1" fmla="*/ 0 h 125"/>
                <a:gd name="T2" fmla="*/ 63 w 125"/>
                <a:gd name="T3" fmla="*/ 125 h 125"/>
                <a:gd name="T4" fmla="*/ 125 w 125"/>
                <a:gd name="T5" fmla="*/ 0 h 125"/>
                <a:gd name="T6" fmla="*/ 0 w 125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25">
                  <a:moveTo>
                    <a:pt x="0" y="0"/>
                  </a:moveTo>
                  <a:lnTo>
                    <a:pt x="63" y="125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47153" name="Group 49"/>
          <p:cNvGrpSpPr>
            <a:grpSpLocks/>
          </p:cNvGrpSpPr>
          <p:nvPr/>
        </p:nvGrpSpPr>
        <p:grpSpPr bwMode="auto">
          <a:xfrm>
            <a:off x="6840538" y="4781550"/>
            <a:ext cx="138112" cy="434975"/>
            <a:chOff x="4523" y="2442"/>
            <a:chExt cx="62" cy="168"/>
          </a:xfrm>
        </p:grpSpPr>
        <p:sp>
          <p:nvSpPr>
            <p:cNvPr id="47154" name="Line 50"/>
            <p:cNvSpPr>
              <a:spLocks noChangeShapeType="1"/>
            </p:cNvSpPr>
            <p:nvPr/>
          </p:nvSpPr>
          <p:spPr bwMode="auto">
            <a:xfrm>
              <a:off x="4554" y="2442"/>
              <a:ext cx="1" cy="10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155" name="Freeform 51"/>
            <p:cNvSpPr>
              <a:spLocks/>
            </p:cNvSpPr>
            <p:nvPr/>
          </p:nvSpPr>
          <p:spPr bwMode="auto">
            <a:xfrm>
              <a:off x="4523" y="2548"/>
              <a:ext cx="62" cy="62"/>
            </a:xfrm>
            <a:custGeom>
              <a:avLst/>
              <a:gdLst>
                <a:gd name="T0" fmla="*/ 0 w 125"/>
                <a:gd name="T1" fmla="*/ 0 h 124"/>
                <a:gd name="T2" fmla="*/ 63 w 125"/>
                <a:gd name="T3" fmla="*/ 124 h 124"/>
                <a:gd name="T4" fmla="*/ 125 w 125"/>
                <a:gd name="T5" fmla="*/ 0 h 124"/>
                <a:gd name="T6" fmla="*/ 0 w 125"/>
                <a:gd name="T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24">
                  <a:moveTo>
                    <a:pt x="0" y="0"/>
                  </a:moveTo>
                  <a:lnTo>
                    <a:pt x="63" y="124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47156" name="Group 52"/>
          <p:cNvGrpSpPr>
            <a:grpSpLocks/>
          </p:cNvGrpSpPr>
          <p:nvPr/>
        </p:nvGrpSpPr>
        <p:grpSpPr bwMode="auto">
          <a:xfrm>
            <a:off x="5565775" y="4048125"/>
            <a:ext cx="323850" cy="160338"/>
            <a:chOff x="3954" y="2159"/>
            <a:chExt cx="144" cy="62"/>
          </a:xfrm>
        </p:grpSpPr>
        <p:sp>
          <p:nvSpPr>
            <p:cNvPr id="47157" name="Line 53"/>
            <p:cNvSpPr>
              <a:spLocks noChangeShapeType="1"/>
            </p:cNvSpPr>
            <p:nvPr/>
          </p:nvSpPr>
          <p:spPr bwMode="auto">
            <a:xfrm>
              <a:off x="3954" y="2190"/>
              <a:ext cx="84" cy="1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158" name="Freeform 54"/>
            <p:cNvSpPr>
              <a:spLocks/>
            </p:cNvSpPr>
            <p:nvPr/>
          </p:nvSpPr>
          <p:spPr bwMode="auto">
            <a:xfrm>
              <a:off x="4036" y="2159"/>
              <a:ext cx="62" cy="62"/>
            </a:xfrm>
            <a:custGeom>
              <a:avLst/>
              <a:gdLst>
                <a:gd name="T0" fmla="*/ 0 w 124"/>
                <a:gd name="T1" fmla="*/ 125 h 125"/>
                <a:gd name="T2" fmla="*/ 124 w 124"/>
                <a:gd name="T3" fmla="*/ 62 h 125"/>
                <a:gd name="T4" fmla="*/ 0 w 124"/>
                <a:gd name="T5" fmla="*/ 0 h 125"/>
                <a:gd name="T6" fmla="*/ 0 w 124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125">
                  <a:moveTo>
                    <a:pt x="0" y="125"/>
                  </a:moveTo>
                  <a:lnTo>
                    <a:pt x="124" y="62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aphicFrame>
        <p:nvGraphicFramePr>
          <p:cNvPr id="47159" name="Object 55"/>
          <p:cNvGraphicFramePr>
            <a:graphicFrameLocks noChangeAspect="1"/>
          </p:cNvGraphicFramePr>
          <p:nvPr/>
        </p:nvGraphicFramePr>
        <p:xfrm>
          <a:off x="7040563" y="3770313"/>
          <a:ext cx="88106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CorelDRAW 6.0" r:id="rId5" imgW="3239640" imgH="3639960" progId="CorelDRAW.Graphic.6">
                  <p:embed/>
                </p:oleObj>
              </mc:Choice>
              <mc:Fallback>
                <p:oleObj name="CorelDRAW 6.0" r:id="rId5" imgW="3239640" imgH="3639960" progId="CorelDRAW.Graphic.6">
                  <p:embed/>
                  <p:pic>
                    <p:nvPicPr>
                      <p:cNvPr id="47159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563" y="3770313"/>
                        <a:ext cx="881062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4800600" y="4365625"/>
            <a:ext cx="800100" cy="423863"/>
            <a:chOff x="2640" y="2796"/>
            <a:chExt cx="905" cy="469"/>
          </a:xfrm>
        </p:grpSpPr>
        <p:sp>
          <p:nvSpPr>
            <p:cNvPr id="47161" name="Freeform 57"/>
            <p:cNvSpPr>
              <a:spLocks/>
            </p:cNvSpPr>
            <p:nvPr/>
          </p:nvSpPr>
          <p:spPr bwMode="auto">
            <a:xfrm>
              <a:off x="2640" y="2808"/>
              <a:ext cx="899" cy="457"/>
            </a:xfrm>
            <a:custGeom>
              <a:avLst/>
              <a:gdLst>
                <a:gd name="T0" fmla="*/ 0 w 899"/>
                <a:gd name="T1" fmla="*/ 292 h 457"/>
                <a:gd name="T2" fmla="*/ 0 w 899"/>
                <a:gd name="T3" fmla="*/ 154 h 457"/>
                <a:gd name="T4" fmla="*/ 34 w 899"/>
                <a:gd name="T5" fmla="*/ 180 h 457"/>
                <a:gd name="T6" fmla="*/ 34 w 899"/>
                <a:gd name="T7" fmla="*/ 261 h 457"/>
                <a:gd name="T8" fmla="*/ 89 w 899"/>
                <a:gd name="T9" fmla="*/ 291 h 457"/>
                <a:gd name="T10" fmla="*/ 89 w 899"/>
                <a:gd name="T11" fmla="*/ 153 h 457"/>
                <a:gd name="T12" fmla="*/ 34 w 899"/>
                <a:gd name="T13" fmla="*/ 181 h 457"/>
                <a:gd name="T14" fmla="*/ 0 w 899"/>
                <a:gd name="T15" fmla="*/ 154 h 457"/>
                <a:gd name="T16" fmla="*/ 85 w 899"/>
                <a:gd name="T17" fmla="*/ 106 h 457"/>
                <a:gd name="T18" fmla="*/ 86 w 899"/>
                <a:gd name="T19" fmla="*/ 80 h 457"/>
                <a:gd name="T20" fmla="*/ 115 w 899"/>
                <a:gd name="T21" fmla="*/ 71 h 457"/>
                <a:gd name="T22" fmla="*/ 115 w 899"/>
                <a:gd name="T23" fmla="*/ 30 h 457"/>
                <a:gd name="T24" fmla="*/ 135 w 899"/>
                <a:gd name="T25" fmla="*/ 29 h 457"/>
                <a:gd name="T26" fmla="*/ 136 w 899"/>
                <a:gd name="T27" fmla="*/ 14 h 457"/>
                <a:gd name="T28" fmla="*/ 136 w 899"/>
                <a:gd name="T29" fmla="*/ 0 h 457"/>
                <a:gd name="T30" fmla="*/ 261 w 899"/>
                <a:gd name="T31" fmla="*/ 0 h 457"/>
                <a:gd name="T32" fmla="*/ 262 w 899"/>
                <a:gd name="T33" fmla="*/ 30 h 457"/>
                <a:gd name="T34" fmla="*/ 288 w 899"/>
                <a:gd name="T35" fmla="*/ 30 h 457"/>
                <a:gd name="T36" fmla="*/ 288 w 899"/>
                <a:gd name="T37" fmla="*/ 69 h 457"/>
                <a:gd name="T38" fmla="*/ 320 w 899"/>
                <a:gd name="T39" fmla="*/ 80 h 457"/>
                <a:gd name="T40" fmla="*/ 321 w 899"/>
                <a:gd name="T41" fmla="*/ 101 h 457"/>
                <a:gd name="T42" fmla="*/ 384 w 899"/>
                <a:gd name="T43" fmla="*/ 103 h 457"/>
                <a:gd name="T44" fmla="*/ 384 w 899"/>
                <a:gd name="T45" fmla="*/ 117 h 457"/>
                <a:gd name="T46" fmla="*/ 394 w 899"/>
                <a:gd name="T47" fmla="*/ 122 h 457"/>
                <a:gd name="T48" fmla="*/ 457 w 899"/>
                <a:gd name="T49" fmla="*/ 122 h 457"/>
                <a:gd name="T50" fmla="*/ 458 w 899"/>
                <a:gd name="T51" fmla="*/ 148 h 457"/>
                <a:gd name="T52" fmla="*/ 840 w 899"/>
                <a:gd name="T53" fmla="*/ 146 h 457"/>
                <a:gd name="T54" fmla="*/ 898 w 899"/>
                <a:gd name="T55" fmla="*/ 207 h 457"/>
                <a:gd name="T56" fmla="*/ 832 w 899"/>
                <a:gd name="T57" fmla="*/ 285 h 457"/>
                <a:gd name="T58" fmla="*/ 812 w 899"/>
                <a:gd name="T59" fmla="*/ 257 h 457"/>
                <a:gd name="T60" fmla="*/ 790 w 899"/>
                <a:gd name="T61" fmla="*/ 257 h 457"/>
                <a:gd name="T62" fmla="*/ 771 w 899"/>
                <a:gd name="T63" fmla="*/ 285 h 457"/>
                <a:gd name="T64" fmla="*/ 753 w 899"/>
                <a:gd name="T65" fmla="*/ 257 h 457"/>
                <a:gd name="T66" fmla="*/ 747 w 899"/>
                <a:gd name="T67" fmla="*/ 261 h 457"/>
                <a:gd name="T68" fmla="*/ 731 w 899"/>
                <a:gd name="T69" fmla="*/ 285 h 457"/>
                <a:gd name="T70" fmla="*/ 681 w 899"/>
                <a:gd name="T71" fmla="*/ 289 h 457"/>
                <a:gd name="T72" fmla="*/ 676 w 899"/>
                <a:gd name="T73" fmla="*/ 292 h 457"/>
                <a:gd name="T74" fmla="*/ 647 w 899"/>
                <a:gd name="T75" fmla="*/ 256 h 457"/>
                <a:gd name="T76" fmla="*/ 623 w 899"/>
                <a:gd name="T77" fmla="*/ 256 h 457"/>
                <a:gd name="T78" fmla="*/ 594 w 899"/>
                <a:gd name="T79" fmla="*/ 285 h 457"/>
                <a:gd name="T80" fmla="*/ 568 w 899"/>
                <a:gd name="T81" fmla="*/ 257 h 457"/>
                <a:gd name="T82" fmla="*/ 542 w 899"/>
                <a:gd name="T83" fmla="*/ 257 h 457"/>
                <a:gd name="T84" fmla="*/ 509 w 899"/>
                <a:gd name="T85" fmla="*/ 285 h 457"/>
                <a:gd name="T86" fmla="*/ 454 w 899"/>
                <a:gd name="T87" fmla="*/ 290 h 457"/>
                <a:gd name="T88" fmla="*/ 455 w 899"/>
                <a:gd name="T89" fmla="*/ 323 h 457"/>
                <a:gd name="T90" fmla="*/ 381 w 899"/>
                <a:gd name="T91" fmla="*/ 323 h 457"/>
                <a:gd name="T92" fmla="*/ 381 w 899"/>
                <a:gd name="T93" fmla="*/ 343 h 457"/>
                <a:gd name="T94" fmla="*/ 317 w 899"/>
                <a:gd name="T95" fmla="*/ 343 h 457"/>
                <a:gd name="T96" fmla="*/ 317 w 899"/>
                <a:gd name="T97" fmla="*/ 366 h 457"/>
                <a:gd name="T98" fmla="*/ 286 w 899"/>
                <a:gd name="T99" fmla="*/ 376 h 457"/>
                <a:gd name="T100" fmla="*/ 286 w 899"/>
                <a:gd name="T101" fmla="*/ 421 h 457"/>
                <a:gd name="T102" fmla="*/ 259 w 899"/>
                <a:gd name="T103" fmla="*/ 421 h 457"/>
                <a:gd name="T104" fmla="*/ 259 w 899"/>
                <a:gd name="T105" fmla="*/ 456 h 457"/>
                <a:gd name="T106" fmla="*/ 133 w 899"/>
                <a:gd name="T107" fmla="*/ 456 h 457"/>
                <a:gd name="T108" fmla="*/ 132 w 899"/>
                <a:gd name="T109" fmla="*/ 421 h 457"/>
                <a:gd name="T110" fmla="*/ 114 w 899"/>
                <a:gd name="T111" fmla="*/ 421 h 457"/>
                <a:gd name="T112" fmla="*/ 114 w 899"/>
                <a:gd name="T113" fmla="*/ 383 h 457"/>
                <a:gd name="T114" fmla="*/ 106 w 899"/>
                <a:gd name="T115" fmla="*/ 374 h 457"/>
                <a:gd name="T116" fmla="*/ 86 w 899"/>
                <a:gd name="T117" fmla="*/ 365 h 457"/>
                <a:gd name="T118" fmla="*/ 86 w 899"/>
                <a:gd name="T119" fmla="*/ 343 h 457"/>
                <a:gd name="T120" fmla="*/ 0 w 899"/>
                <a:gd name="T121" fmla="*/ 29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9" h="457">
                  <a:moveTo>
                    <a:pt x="0" y="292"/>
                  </a:moveTo>
                  <a:lnTo>
                    <a:pt x="0" y="154"/>
                  </a:lnTo>
                  <a:lnTo>
                    <a:pt x="34" y="180"/>
                  </a:lnTo>
                  <a:lnTo>
                    <a:pt x="34" y="261"/>
                  </a:lnTo>
                  <a:lnTo>
                    <a:pt x="89" y="291"/>
                  </a:lnTo>
                  <a:lnTo>
                    <a:pt x="89" y="153"/>
                  </a:lnTo>
                  <a:lnTo>
                    <a:pt x="34" y="181"/>
                  </a:lnTo>
                  <a:lnTo>
                    <a:pt x="0" y="154"/>
                  </a:lnTo>
                  <a:lnTo>
                    <a:pt x="85" y="106"/>
                  </a:lnTo>
                  <a:lnTo>
                    <a:pt x="86" y="80"/>
                  </a:lnTo>
                  <a:lnTo>
                    <a:pt x="115" y="71"/>
                  </a:lnTo>
                  <a:lnTo>
                    <a:pt x="115" y="30"/>
                  </a:lnTo>
                  <a:lnTo>
                    <a:pt x="135" y="29"/>
                  </a:lnTo>
                  <a:lnTo>
                    <a:pt x="136" y="14"/>
                  </a:lnTo>
                  <a:lnTo>
                    <a:pt x="136" y="0"/>
                  </a:lnTo>
                  <a:lnTo>
                    <a:pt x="261" y="0"/>
                  </a:lnTo>
                  <a:lnTo>
                    <a:pt x="262" y="30"/>
                  </a:lnTo>
                  <a:lnTo>
                    <a:pt x="288" y="30"/>
                  </a:lnTo>
                  <a:lnTo>
                    <a:pt x="288" y="69"/>
                  </a:lnTo>
                  <a:lnTo>
                    <a:pt x="320" y="80"/>
                  </a:lnTo>
                  <a:lnTo>
                    <a:pt x="321" y="101"/>
                  </a:lnTo>
                  <a:lnTo>
                    <a:pt x="384" y="103"/>
                  </a:lnTo>
                  <a:lnTo>
                    <a:pt x="384" y="117"/>
                  </a:lnTo>
                  <a:lnTo>
                    <a:pt x="394" y="122"/>
                  </a:lnTo>
                  <a:lnTo>
                    <a:pt x="457" y="122"/>
                  </a:lnTo>
                  <a:lnTo>
                    <a:pt x="458" y="148"/>
                  </a:lnTo>
                  <a:lnTo>
                    <a:pt x="840" y="146"/>
                  </a:lnTo>
                  <a:lnTo>
                    <a:pt x="898" y="207"/>
                  </a:lnTo>
                  <a:lnTo>
                    <a:pt x="832" y="285"/>
                  </a:lnTo>
                  <a:lnTo>
                    <a:pt x="812" y="257"/>
                  </a:lnTo>
                  <a:lnTo>
                    <a:pt x="790" y="257"/>
                  </a:lnTo>
                  <a:lnTo>
                    <a:pt x="771" y="285"/>
                  </a:lnTo>
                  <a:lnTo>
                    <a:pt x="753" y="257"/>
                  </a:lnTo>
                  <a:lnTo>
                    <a:pt x="747" y="261"/>
                  </a:lnTo>
                  <a:lnTo>
                    <a:pt x="731" y="285"/>
                  </a:lnTo>
                  <a:lnTo>
                    <a:pt x="681" y="289"/>
                  </a:lnTo>
                  <a:lnTo>
                    <a:pt x="676" y="292"/>
                  </a:lnTo>
                  <a:lnTo>
                    <a:pt x="647" y="256"/>
                  </a:lnTo>
                  <a:lnTo>
                    <a:pt x="623" y="256"/>
                  </a:lnTo>
                  <a:lnTo>
                    <a:pt x="594" y="285"/>
                  </a:lnTo>
                  <a:lnTo>
                    <a:pt x="568" y="257"/>
                  </a:lnTo>
                  <a:lnTo>
                    <a:pt x="542" y="257"/>
                  </a:lnTo>
                  <a:lnTo>
                    <a:pt x="509" y="285"/>
                  </a:lnTo>
                  <a:lnTo>
                    <a:pt x="454" y="290"/>
                  </a:lnTo>
                  <a:lnTo>
                    <a:pt x="455" y="323"/>
                  </a:lnTo>
                  <a:lnTo>
                    <a:pt x="381" y="323"/>
                  </a:lnTo>
                  <a:lnTo>
                    <a:pt x="381" y="343"/>
                  </a:lnTo>
                  <a:lnTo>
                    <a:pt x="317" y="343"/>
                  </a:lnTo>
                  <a:lnTo>
                    <a:pt x="317" y="366"/>
                  </a:lnTo>
                  <a:lnTo>
                    <a:pt x="286" y="376"/>
                  </a:lnTo>
                  <a:lnTo>
                    <a:pt x="286" y="421"/>
                  </a:lnTo>
                  <a:lnTo>
                    <a:pt x="259" y="421"/>
                  </a:lnTo>
                  <a:lnTo>
                    <a:pt x="259" y="456"/>
                  </a:lnTo>
                  <a:lnTo>
                    <a:pt x="133" y="456"/>
                  </a:lnTo>
                  <a:lnTo>
                    <a:pt x="132" y="421"/>
                  </a:lnTo>
                  <a:lnTo>
                    <a:pt x="114" y="421"/>
                  </a:lnTo>
                  <a:lnTo>
                    <a:pt x="114" y="383"/>
                  </a:lnTo>
                  <a:lnTo>
                    <a:pt x="106" y="374"/>
                  </a:lnTo>
                  <a:lnTo>
                    <a:pt x="86" y="365"/>
                  </a:lnTo>
                  <a:lnTo>
                    <a:pt x="86" y="343"/>
                  </a:lnTo>
                  <a:lnTo>
                    <a:pt x="0" y="29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162" name="Freeform 58"/>
            <p:cNvSpPr>
              <a:spLocks/>
            </p:cNvSpPr>
            <p:nvPr/>
          </p:nvSpPr>
          <p:spPr bwMode="auto">
            <a:xfrm>
              <a:off x="2645" y="2796"/>
              <a:ext cx="900" cy="458"/>
            </a:xfrm>
            <a:custGeom>
              <a:avLst/>
              <a:gdLst>
                <a:gd name="T0" fmla="*/ 0 w 900"/>
                <a:gd name="T1" fmla="*/ 293 h 458"/>
                <a:gd name="T2" fmla="*/ 0 w 900"/>
                <a:gd name="T3" fmla="*/ 155 h 458"/>
                <a:gd name="T4" fmla="*/ 34 w 900"/>
                <a:gd name="T5" fmla="*/ 181 h 458"/>
                <a:gd name="T6" fmla="*/ 34 w 900"/>
                <a:gd name="T7" fmla="*/ 261 h 458"/>
                <a:gd name="T8" fmla="*/ 89 w 900"/>
                <a:gd name="T9" fmla="*/ 291 h 458"/>
                <a:gd name="T10" fmla="*/ 89 w 900"/>
                <a:gd name="T11" fmla="*/ 153 h 458"/>
                <a:gd name="T12" fmla="*/ 35 w 900"/>
                <a:gd name="T13" fmla="*/ 182 h 458"/>
                <a:gd name="T14" fmla="*/ 1 w 900"/>
                <a:gd name="T15" fmla="*/ 155 h 458"/>
                <a:gd name="T16" fmla="*/ 85 w 900"/>
                <a:gd name="T17" fmla="*/ 106 h 458"/>
                <a:gd name="T18" fmla="*/ 86 w 900"/>
                <a:gd name="T19" fmla="*/ 80 h 458"/>
                <a:gd name="T20" fmla="*/ 115 w 900"/>
                <a:gd name="T21" fmla="*/ 71 h 458"/>
                <a:gd name="T22" fmla="*/ 115 w 900"/>
                <a:gd name="T23" fmla="*/ 30 h 458"/>
                <a:gd name="T24" fmla="*/ 135 w 900"/>
                <a:gd name="T25" fmla="*/ 30 h 458"/>
                <a:gd name="T26" fmla="*/ 136 w 900"/>
                <a:gd name="T27" fmla="*/ 14 h 458"/>
                <a:gd name="T28" fmla="*/ 136 w 900"/>
                <a:gd name="T29" fmla="*/ 0 h 458"/>
                <a:gd name="T30" fmla="*/ 262 w 900"/>
                <a:gd name="T31" fmla="*/ 0 h 458"/>
                <a:gd name="T32" fmla="*/ 262 w 900"/>
                <a:gd name="T33" fmla="*/ 30 h 458"/>
                <a:gd name="T34" fmla="*/ 288 w 900"/>
                <a:gd name="T35" fmla="*/ 31 h 458"/>
                <a:gd name="T36" fmla="*/ 288 w 900"/>
                <a:gd name="T37" fmla="*/ 70 h 458"/>
                <a:gd name="T38" fmla="*/ 320 w 900"/>
                <a:gd name="T39" fmla="*/ 81 h 458"/>
                <a:gd name="T40" fmla="*/ 320 w 900"/>
                <a:gd name="T41" fmla="*/ 102 h 458"/>
                <a:gd name="T42" fmla="*/ 384 w 900"/>
                <a:gd name="T43" fmla="*/ 104 h 458"/>
                <a:gd name="T44" fmla="*/ 384 w 900"/>
                <a:gd name="T45" fmla="*/ 118 h 458"/>
                <a:gd name="T46" fmla="*/ 389 w 900"/>
                <a:gd name="T47" fmla="*/ 122 h 458"/>
                <a:gd name="T48" fmla="*/ 457 w 900"/>
                <a:gd name="T49" fmla="*/ 122 h 458"/>
                <a:gd name="T50" fmla="*/ 457 w 900"/>
                <a:gd name="T51" fmla="*/ 149 h 458"/>
                <a:gd name="T52" fmla="*/ 840 w 900"/>
                <a:gd name="T53" fmla="*/ 147 h 458"/>
                <a:gd name="T54" fmla="*/ 899 w 900"/>
                <a:gd name="T55" fmla="*/ 208 h 458"/>
                <a:gd name="T56" fmla="*/ 831 w 900"/>
                <a:gd name="T57" fmla="*/ 285 h 458"/>
                <a:gd name="T58" fmla="*/ 812 w 900"/>
                <a:gd name="T59" fmla="*/ 258 h 458"/>
                <a:gd name="T60" fmla="*/ 790 w 900"/>
                <a:gd name="T61" fmla="*/ 258 h 458"/>
                <a:gd name="T62" fmla="*/ 770 w 900"/>
                <a:gd name="T63" fmla="*/ 285 h 458"/>
                <a:gd name="T64" fmla="*/ 753 w 900"/>
                <a:gd name="T65" fmla="*/ 258 h 458"/>
                <a:gd name="T66" fmla="*/ 746 w 900"/>
                <a:gd name="T67" fmla="*/ 262 h 458"/>
                <a:gd name="T68" fmla="*/ 730 w 900"/>
                <a:gd name="T69" fmla="*/ 286 h 458"/>
                <a:gd name="T70" fmla="*/ 681 w 900"/>
                <a:gd name="T71" fmla="*/ 290 h 458"/>
                <a:gd name="T72" fmla="*/ 677 w 900"/>
                <a:gd name="T73" fmla="*/ 293 h 458"/>
                <a:gd name="T74" fmla="*/ 648 w 900"/>
                <a:gd name="T75" fmla="*/ 257 h 458"/>
                <a:gd name="T76" fmla="*/ 623 w 900"/>
                <a:gd name="T77" fmla="*/ 257 h 458"/>
                <a:gd name="T78" fmla="*/ 594 w 900"/>
                <a:gd name="T79" fmla="*/ 286 h 458"/>
                <a:gd name="T80" fmla="*/ 568 w 900"/>
                <a:gd name="T81" fmla="*/ 258 h 458"/>
                <a:gd name="T82" fmla="*/ 542 w 900"/>
                <a:gd name="T83" fmla="*/ 258 h 458"/>
                <a:gd name="T84" fmla="*/ 509 w 900"/>
                <a:gd name="T85" fmla="*/ 285 h 458"/>
                <a:gd name="T86" fmla="*/ 454 w 900"/>
                <a:gd name="T87" fmla="*/ 291 h 458"/>
                <a:gd name="T88" fmla="*/ 454 w 900"/>
                <a:gd name="T89" fmla="*/ 324 h 458"/>
                <a:gd name="T90" fmla="*/ 381 w 900"/>
                <a:gd name="T91" fmla="*/ 324 h 458"/>
                <a:gd name="T92" fmla="*/ 381 w 900"/>
                <a:gd name="T93" fmla="*/ 344 h 458"/>
                <a:gd name="T94" fmla="*/ 317 w 900"/>
                <a:gd name="T95" fmla="*/ 344 h 458"/>
                <a:gd name="T96" fmla="*/ 317 w 900"/>
                <a:gd name="T97" fmla="*/ 367 h 458"/>
                <a:gd name="T98" fmla="*/ 286 w 900"/>
                <a:gd name="T99" fmla="*/ 377 h 458"/>
                <a:gd name="T100" fmla="*/ 286 w 900"/>
                <a:gd name="T101" fmla="*/ 422 h 458"/>
                <a:gd name="T102" fmla="*/ 260 w 900"/>
                <a:gd name="T103" fmla="*/ 422 h 458"/>
                <a:gd name="T104" fmla="*/ 259 w 900"/>
                <a:gd name="T105" fmla="*/ 457 h 458"/>
                <a:gd name="T106" fmla="*/ 133 w 900"/>
                <a:gd name="T107" fmla="*/ 457 h 458"/>
                <a:gd name="T108" fmla="*/ 133 w 900"/>
                <a:gd name="T109" fmla="*/ 423 h 458"/>
                <a:gd name="T110" fmla="*/ 115 w 900"/>
                <a:gd name="T111" fmla="*/ 423 h 458"/>
                <a:gd name="T112" fmla="*/ 114 w 900"/>
                <a:gd name="T113" fmla="*/ 384 h 458"/>
                <a:gd name="T114" fmla="*/ 106 w 900"/>
                <a:gd name="T115" fmla="*/ 375 h 458"/>
                <a:gd name="T116" fmla="*/ 86 w 900"/>
                <a:gd name="T117" fmla="*/ 366 h 458"/>
                <a:gd name="T118" fmla="*/ 86 w 900"/>
                <a:gd name="T119" fmla="*/ 344 h 458"/>
                <a:gd name="T120" fmla="*/ 0 w 900"/>
                <a:gd name="T121" fmla="*/ 293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0" h="458">
                  <a:moveTo>
                    <a:pt x="0" y="293"/>
                  </a:moveTo>
                  <a:lnTo>
                    <a:pt x="0" y="155"/>
                  </a:lnTo>
                  <a:lnTo>
                    <a:pt x="34" y="181"/>
                  </a:lnTo>
                  <a:lnTo>
                    <a:pt x="34" y="261"/>
                  </a:lnTo>
                  <a:lnTo>
                    <a:pt x="89" y="291"/>
                  </a:lnTo>
                  <a:lnTo>
                    <a:pt x="89" y="153"/>
                  </a:lnTo>
                  <a:lnTo>
                    <a:pt x="35" y="182"/>
                  </a:lnTo>
                  <a:lnTo>
                    <a:pt x="1" y="155"/>
                  </a:lnTo>
                  <a:lnTo>
                    <a:pt x="85" y="106"/>
                  </a:lnTo>
                  <a:lnTo>
                    <a:pt x="86" y="80"/>
                  </a:lnTo>
                  <a:lnTo>
                    <a:pt x="115" y="71"/>
                  </a:lnTo>
                  <a:lnTo>
                    <a:pt x="115" y="30"/>
                  </a:lnTo>
                  <a:lnTo>
                    <a:pt x="135" y="30"/>
                  </a:lnTo>
                  <a:lnTo>
                    <a:pt x="136" y="14"/>
                  </a:lnTo>
                  <a:lnTo>
                    <a:pt x="136" y="0"/>
                  </a:lnTo>
                  <a:lnTo>
                    <a:pt x="262" y="0"/>
                  </a:lnTo>
                  <a:lnTo>
                    <a:pt x="262" y="30"/>
                  </a:lnTo>
                  <a:lnTo>
                    <a:pt x="288" y="31"/>
                  </a:lnTo>
                  <a:lnTo>
                    <a:pt x="288" y="70"/>
                  </a:lnTo>
                  <a:lnTo>
                    <a:pt x="320" y="81"/>
                  </a:lnTo>
                  <a:lnTo>
                    <a:pt x="320" y="102"/>
                  </a:lnTo>
                  <a:lnTo>
                    <a:pt x="384" y="104"/>
                  </a:lnTo>
                  <a:lnTo>
                    <a:pt x="384" y="118"/>
                  </a:lnTo>
                  <a:lnTo>
                    <a:pt x="389" y="122"/>
                  </a:lnTo>
                  <a:lnTo>
                    <a:pt x="457" y="122"/>
                  </a:lnTo>
                  <a:lnTo>
                    <a:pt x="457" y="149"/>
                  </a:lnTo>
                  <a:lnTo>
                    <a:pt x="840" y="147"/>
                  </a:lnTo>
                  <a:lnTo>
                    <a:pt x="899" y="208"/>
                  </a:lnTo>
                  <a:lnTo>
                    <a:pt x="831" y="285"/>
                  </a:lnTo>
                  <a:lnTo>
                    <a:pt x="812" y="258"/>
                  </a:lnTo>
                  <a:lnTo>
                    <a:pt x="790" y="258"/>
                  </a:lnTo>
                  <a:lnTo>
                    <a:pt x="770" y="285"/>
                  </a:lnTo>
                  <a:lnTo>
                    <a:pt x="753" y="258"/>
                  </a:lnTo>
                  <a:lnTo>
                    <a:pt x="746" y="262"/>
                  </a:lnTo>
                  <a:lnTo>
                    <a:pt x="730" y="286"/>
                  </a:lnTo>
                  <a:lnTo>
                    <a:pt x="681" y="290"/>
                  </a:lnTo>
                  <a:lnTo>
                    <a:pt x="677" y="293"/>
                  </a:lnTo>
                  <a:lnTo>
                    <a:pt x="648" y="257"/>
                  </a:lnTo>
                  <a:lnTo>
                    <a:pt x="623" y="257"/>
                  </a:lnTo>
                  <a:lnTo>
                    <a:pt x="594" y="286"/>
                  </a:lnTo>
                  <a:lnTo>
                    <a:pt x="568" y="258"/>
                  </a:lnTo>
                  <a:lnTo>
                    <a:pt x="542" y="258"/>
                  </a:lnTo>
                  <a:lnTo>
                    <a:pt x="509" y="285"/>
                  </a:lnTo>
                  <a:lnTo>
                    <a:pt x="454" y="291"/>
                  </a:lnTo>
                  <a:lnTo>
                    <a:pt x="454" y="324"/>
                  </a:lnTo>
                  <a:lnTo>
                    <a:pt x="381" y="324"/>
                  </a:lnTo>
                  <a:lnTo>
                    <a:pt x="381" y="344"/>
                  </a:lnTo>
                  <a:lnTo>
                    <a:pt x="317" y="344"/>
                  </a:lnTo>
                  <a:lnTo>
                    <a:pt x="317" y="367"/>
                  </a:lnTo>
                  <a:lnTo>
                    <a:pt x="286" y="377"/>
                  </a:lnTo>
                  <a:lnTo>
                    <a:pt x="286" y="422"/>
                  </a:lnTo>
                  <a:lnTo>
                    <a:pt x="260" y="422"/>
                  </a:lnTo>
                  <a:lnTo>
                    <a:pt x="259" y="457"/>
                  </a:lnTo>
                  <a:lnTo>
                    <a:pt x="133" y="457"/>
                  </a:lnTo>
                  <a:lnTo>
                    <a:pt x="133" y="423"/>
                  </a:lnTo>
                  <a:lnTo>
                    <a:pt x="115" y="423"/>
                  </a:lnTo>
                  <a:lnTo>
                    <a:pt x="114" y="384"/>
                  </a:lnTo>
                  <a:lnTo>
                    <a:pt x="106" y="375"/>
                  </a:lnTo>
                  <a:lnTo>
                    <a:pt x="86" y="366"/>
                  </a:lnTo>
                  <a:lnTo>
                    <a:pt x="86" y="344"/>
                  </a:lnTo>
                  <a:lnTo>
                    <a:pt x="0" y="29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47163" name="Group 59"/>
            <p:cNvGrpSpPr>
              <a:grpSpLocks/>
            </p:cNvGrpSpPr>
            <p:nvPr/>
          </p:nvGrpSpPr>
          <p:grpSpPr bwMode="auto">
            <a:xfrm>
              <a:off x="2789" y="2841"/>
              <a:ext cx="104" cy="349"/>
              <a:chOff x="2789" y="2841"/>
              <a:chExt cx="104" cy="349"/>
            </a:xfrm>
          </p:grpSpPr>
          <p:sp>
            <p:nvSpPr>
              <p:cNvPr id="47164" name="Freeform 60"/>
              <p:cNvSpPr>
                <a:spLocks/>
              </p:cNvSpPr>
              <p:nvPr/>
            </p:nvSpPr>
            <p:spPr bwMode="auto">
              <a:xfrm>
                <a:off x="2789" y="2867"/>
                <a:ext cx="104" cy="323"/>
              </a:xfrm>
              <a:custGeom>
                <a:avLst/>
                <a:gdLst>
                  <a:gd name="T0" fmla="*/ 53 w 104"/>
                  <a:gd name="T1" fmla="*/ 322 h 323"/>
                  <a:gd name="T2" fmla="*/ 0 w 104"/>
                  <a:gd name="T3" fmla="*/ 293 h 323"/>
                  <a:gd name="T4" fmla="*/ 0 w 104"/>
                  <a:gd name="T5" fmla="*/ 0 h 323"/>
                  <a:gd name="T6" fmla="*/ 3 w 104"/>
                  <a:gd name="T7" fmla="*/ 2 h 323"/>
                  <a:gd name="T8" fmla="*/ 3 w 104"/>
                  <a:gd name="T9" fmla="*/ 290 h 323"/>
                  <a:gd name="T10" fmla="*/ 53 w 104"/>
                  <a:gd name="T11" fmla="*/ 316 h 323"/>
                  <a:gd name="T12" fmla="*/ 99 w 104"/>
                  <a:gd name="T13" fmla="*/ 291 h 323"/>
                  <a:gd name="T14" fmla="*/ 103 w 104"/>
                  <a:gd name="T15" fmla="*/ 296 h 323"/>
                  <a:gd name="T16" fmla="*/ 53 w 104"/>
                  <a:gd name="T17" fmla="*/ 32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323">
                    <a:moveTo>
                      <a:pt x="53" y="322"/>
                    </a:moveTo>
                    <a:lnTo>
                      <a:pt x="0" y="293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90"/>
                    </a:lnTo>
                    <a:lnTo>
                      <a:pt x="53" y="316"/>
                    </a:lnTo>
                    <a:lnTo>
                      <a:pt x="99" y="291"/>
                    </a:lnTo>
                    <a:lnTo>
                      <a:pt x="103" y="296"/>
                    </a:lnTo>
                    <a:lnTo>
                      <a:pt x="53" y="322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7165" name="Freeform 61"/>
              <p:cNvSpPr>
                <a:spLocks/>
              </p:cNvSpPr>
              <p:nvPr/>
            </p:nvSpPr>
            <p:spPr bwMode="auto">
              <a:xfrm>
                <a:off x="2789" y="2841"/>
                <a:ext cx="104" cy="323"/>
              </a:xfrm>
              <a:custGeom>
                <a:avLst/>
                <a:gdLst>
                  <a:gd name="T0" fmla="*/ 49 w 104"/>
                  <a:gd name="T1" fmla="*/ 0 h 323"/>
                  <a:gd name="T2" fmla="*/ 103 w 104"/>
                  <a:gd name="T3" fmla="*/ 28 h 323"/>
                  <a:gd name="T4" fmla="*/ 103 w 104"/>
                  <a:gd name="T5" fmla="*/ 322 h 323"/>
                  <a:gd name="T6" fmla="*/ 99 w 104"/>
                  <a:gd name="T7" fmla="*/ 319 h 323"/>
                  <a:gd name="T8" fmla="*/ 99 w 104"/>
                  <a:gd name="T9" fmla="*/ 31 h 323"/>
                  <a:gd name="T10" fmla="*/ 48 w 104"/>
                  <a:gd name="T11" fmla="*/ 5 h 323"/>
                  <a:gd name="T12" fmla="*/ 3 w 104"/>
                  <a:gd name="T13" fmla="*/ 30 h 323"/>
                  <a:gd name="T14" fmla="*/ 0 w 104"/>
                  <a:gd name="T15" fmla="*/ 26 h 323"/>
                  <a:gd name="T16" fmla="*/ 49 w 104"/>
                  <a:gd name="T17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323">
                    <a:moveTo>
                      <a:pt x="49" y="0"/>
                    </a:moveTo>
                    <a:lnTo>
                      <a:pt x="103" y="28"/>
                    </a:lnTo>
                    <a:lnTo>
                      <a:pt x="103" y="322"/>
                    </a:lnTo>
                    <a:lnTo>
                      <a:pt x="99" y="319"/>
                    </a:lnTo>
                    <a:lnTo>
                      <a:pt x="99" y="31"/>
                    </a:lnTo>
                    <a:lnTo>
                      <a:pt x="48" y="5"/>
                    </a:lnTo>
                    <a:lnTo>
                      <a:pt x="3" y="30"/>
                    </a:lnTo>
                    <a:lnTo>
                      <a:pt x="0" y="26"/>
                    </a:lnTo>
                    <a:lnTo>
                      <a:pt x="4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47166" name="Rectangle 62"/>
            <p:cNvSpPr>
              <a:spLocks noChangeArrowheads="1"/>
            </p:cNvSpPr>
            <p:nvPr/>
          </p:nvSpPr>
          <p:spPr bwMode="auto">
            <a:xfrm>
              <a:off x="2777" y="2833"/>
              <a:ext cx="8" cy="38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167" name="Rectangle 63"/>
            <p:cNvSpPr>
              <a:spLocks noChangeArrowheads="1"/>
            </p:cNvSpPr>
            <p:nvPr/>
          </p:nvSpPr>
          <p:spPr bwMode="auto">
            <a:xfrm>
              <a:off x="2757" y="2880"/>
              <a:ext cx="8" cy="29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47168" name="Group 64"/>
            <p:cNvGrpSpPr>
              <a:grpSpLocks/>
            </p:cNvGrpSpPr>
            <p:nvPr/>
          </p:nvGrpSpPr>
          <p:grpSpPr bwMode="auto">
            <a:xfrm>
              <a:off x="2909" y="2831"/>
              <a:ext cx="635" cy="382"/>
              <a:chOff x="2909" y="2831"/>
              <a:chExt cx="635" cy="382"/>
            </a:xfrm>
          </p:grpSpPr>
          <p:sp>
            <p:nvSpPr>
              <p:cNvPr id="47169" name="Freeform 65"/>
              <p:cNvSpPr>
                <a:spLocks/>
              </p:cNvSpPr>
              <p:nvPr/>
            </p:nvSpPr>
            <p:spPr bwMode="auto">
              <a:xfrm>
                <a:off x="3030" y="3030"/>
                <a:ext cx="492" cy="17"/>
              </a:xfrm>
              <a:custGeom>
                <a:avLst/>
                <a:gdLst>
                  <a:gd name="T0" fmla="*/ 0 w 492"/>
                  <a:gd name="T1" fmla="*/ 0 h 17"/>
                  <a:gd name="T2" fmla="*/ 491 w 492"/>
                  <a:gd name="T3" fmla="*/ 0 h 17"/>
                  <a:gd name="T4" fmla="*/ 483 w 492"/>
                  <a:gd name="T5" fmla="*/ 14 h 17"/>
                  <a:gd name="T6" fmla="*/ 14 w 492"/>
                  <a:gd name="T7" fmla="*/ 16 h 17"/>
                  <a:gd name="T8" fmla="*/ 0 w 49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7">
                    <a:moveTo>
                      <a:pt x="0" y="0"/>
                    </a:moveTo>
                    <a:lnTo>
                      <a:pt x="491" y="0"/>
                    </a:lnTo>
                    <a:lnTo>
                      <a:pt x="483" y="14"/>
                    </a:lnTo>
                    <a:lnTo>
                      <a:pt x="14" y="16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7170" name="Freeform 66"/>
              <p:cNvSpPr>
                <a:spLocks/>
              </p:cNvSpPr>
              <p:nvPr/>
            </p:nvSpPr>
            <p:spPr bwMode="auto">
              <a:xfrm>
                <a:off x="3043" y="2975"/>
                <a:ext cx="480" cy="17"/>
              </a:xfrm>
              <a:custGeom>
                <a:avLst/>
                <a:gdLst>
                  <a:gd name="T0" fmla="*/ 0 w 480"/>
                  <a:gd name="T1" fmla="*/ 2 h 17"/>
                  <a:gd name="T2" fmla="*/ 470 w 480"/>
                  <a:gd name="T3" fmla="*/ 0 h 17"/>
                  <a:gd name="T4" fmla="*/ 479 w 480"/>
                  <a:gd name="T5" fmla="*/ 14 h 17"/>
                  <a:gd name="T6" fmla="*/ 38 w 480"/>
                  <a:gd name="T7" fmla="*/ 16 h 17"/>
                  <a:gd name="T8" fmla="*/ 0 w 480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17">
                    <a:moveTo>
                      <a:pt x="0" y="2"/>
                    </a:moveTo>
                    <a:lnTo>
                      <a:pt x="470" y="0"/>
                    </a:lnTo>
                    <a:lnTo>
                      <a:pt x="479" y="14"/>
                    </a:lnTo>
                    <a:lnTo>
                      <a:pt x="38" y="16"/>
                    </a:lnTo>
                    <a:lnTo>
                      <a:pt x="0" y="2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18900000" scaled="1"/>
              </a:gradFill>
              <a:ln w="952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47171" name="Group 67"/>
              <p:cNvGrpSpPr>
                <a:grpSpLocks/>
              </p:cNvGrpSpPr>
              <p:nvPr/>
            </p:nvGrpSpPr>
            <p:grpSpPr bwMode="auto">
              <a:xfrm>
                <a:off x="2909" y="2831"/>
                <a:ext cx="635" cy="382"/>
                <a:chOff x="2909" y="2831"/>
                <a:chExt cx="635" cy="382"/>
              </a:xfrm>
            </p:grpSpPr>
            <p:sp>
              <p:nvSpPr>
                <p:cNvPr id="47172" name="Rectangle 68"/>
                <p:cNvSpPr>
                  <a:spLocks noChangeArrowheads="1"/>
                </p:cNvSpPr>
                <p:nvPr/>
              </p:nvSpPr>
              <p:spPr bwMode="auto">
                <a:xfrm>
                  <a:off x="2909" y="2831"/>
                  <a:ext cx="8" cy="382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7173" name="Rectangle 69"/>
                <p:cNvSpPr>
                  <a:spLocks noChangeArrowheads="1"/>
                </p:cNvSpPr>
                <p:nvPr/>
              </p:nvSpPr>
              <p:spPr bwMode="auto">
                <a:xfrm>
                  <a:off x="2968" y="2902"/>
                  <a:ext cx="8" cy="23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7174" name="Freeform 70"/>
                <p:cNvSpPr>
                  <a:spLocks/>
                </p:cNvSpPr>
                <p:nvPr/>
              </p:nvSpPr>
              <p:spPr bwMode="auto">
                <a:xfrm>
                  <a:off x="3045" y="2976"/>
                  <a:ext cx="499" cy="31"/>
                </a:xfrm>
                <a:custGeom>
                  <a:avLst/>
                  <a:gdLst>
                    <a:gd name="T0" fmla="*/ 0 w 499"/>
                    <a:gd name="T1" fmla="*/ 0 h 31"/>
                    <a:gd name="T2" fmla="*/ 31 w 499"/>
                    <a:gd name="T3" fmla="*/ 7 h 31"/>
                    <a:gd name="T4" fmla="*/ 59 w 499"/>
                    <a:gd name="T5" fmla="*/ 18 h 31"/>
                    <a:gd name="T6" fmla="*/ 488 w 499"/>
                    <a:gd name="T7" fmla="*/ 18 h 31"/>
                    <a:gd name="T8" fmla="*/ 498 w 499"/>
                    <a:gd name="T9" fmla="*/ 28 h 31"/>
                    <a:gd name="T10" fmla="*/ 51 w 499"/>
                    <a:gd name="T11" fmla="*/ 30 h 31"/>
                    <a:gd name="T12" fmla="*/ 0 w 499"/>
                    <a:gd name="T1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9" h="31">
                      <a:moveTo>
                        <a:pt x="0" y="0"/>
                      </a:moveTo>
                      <a:lnTo>
                        <a:pt x="31" y="7"/>
                      </a:lnTo>
                      <a:lnTo>
                        <a:pt x="59" y="18"/>
                      </a:lnTo>
                      <a:lnTo>
                        <a:pt x="488" y="18"/>
                      </a:lnTo>
                      <a:lnTo>
                        <a:pt x="498" y="28"/>
                      </a:lnTo>
                      <a:lnTo>
                        <a:pt x="51" y="3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7175" name="Freeform 71"/>
                <p:cNvSpPr>
                  <a:spLocks/>
                </p:cNvSpPr>
                <p:nvPr/>
              </p:nvSpPr>
              <p:spPr bwMode="auto">
                <a:xfrm>
                  <a:off x="3026" y="2912"/>
                  <a:ext cx="76" cy="210"/>
                </a:xfrm>
                <a:custGeom>
                  <a:avLst/>
                  <a:gdLst>
                    <a:gd name="T0" fmla="*/ 75 w 76"/>
                    <a:gd name="T1" fmla="*/ 173 h 210"/>
                    <a:gd name="T2" fmla="*/ 58 w 76"/>
                    <a:gd name="T3" fmla="*/ 187 h 210"/>
                    <a:gd name="T4" fmla="*/ 8 w 76"/>
                    <a:gd name="T5" fmla="*/ 187 h 210"/>
                    <a:gd name="T6" fmla="*/ 8 w 76"/>
                    <a:gd name="T7" fmla="*/ 209 h 210"/>
                    <a:gd name="T8" fmla="*/ 0 w 76"/>
                    <a:gd name="T9" fmla="*/ 208 h 210"/>
                    <a:gd name="T10" fmla="*/ 0 w 76"/>
                    <a:gd name="T11" fmla="*/ 0 h 210"/>
                    <a:gd name="T12" fmla="*/ 8 w 76"/>
                    <a:gd name="T13" fmla="*/ 5 h 210"/>
                    <a:gd name="T14" fmla="*/ 8 w 76"/>
                    <a:gd name="T15" fmla="*/ 117 h 210"/>
                    <a:gd name="T16" fmla="*/ 22 w 76"/>
                    <a:gd name="T17" fmla="*/ 127 h 210"/>
                    <a:gd name="T18" fmla="*/ 22 w 76"/>
                    <a:gd name="T19" fmla="*/ 169 h 210"/>
                    <a:gd name="T20" fmla="*/ 75 w 76"/>
                    <a:gd name="T21" fmla="*/ 173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" h="210">
                      <a:moveTo>
                        <a:pt x="75" y="173"/>
                      </a:moveTo>
                      <a:lnTo>
                        <a:pt x="58" y="187"/>
                      </a:lnTo>
                      <a:lnTo>
                        <a:pt x="8" y="187"/>
                      </a:lnTo>
                      <a:lnTo>
                        <a:pt x="8" y="209"/>
                      </a:lnTo>
                      <a:lnTo>
                        <a:pt x="0" y="208"/>
                      </a:lnTo>
                      <a:lnTo>
                        <a:pt x="0" y="0"/>
                      </a:lnTo>
                      <a:lnTo>
                        <a:pt x="8" y="5"/>
                      </a:lnTo>
                      <a:lnTo>
                        <a:pt x="8" y="117"/>
                      </a:lnTo>
                      <a:lnTo>
                        <a:pt x="22" y="127"/>
                      </a:lnTo>
                      <a:lnTo>
                        <a:pt x="22" y="169"/>
                      </a:lnTo>
                      <a:lnTo>
                        <a:pt x="75" y="173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7176" name="Freeform 72"/>
                <p:cNvSpPr>
                  <a:spLocks/>
                </p:cNvSpPr>
                <p:nvPr/>
              </p:nvSpPr>
              <p:spPr bwMode="auto">
                <a:xfrm>
                  <a:off x="2931" y="2865"/>
                  <a:ext cx="17" cy="308"/>
                </a:xfrm>
                <a:custGeom>
                  <a:avLst/>
                  <a:gdLst>
                    <a:gd name="T0" fmla="*/ 0 w 17"/>
                    <a:gd name="T1" fmla="*/ 307 h 308"/>
                    <a:gd name="T2" fmla="*/ 0 w 17"/>
                    <a:gd name="T3" fmla="*/ 0 h 308"/>
                    <a:gd name="T4" fmla="*/ 14 w 17"/>
                    <a:gd name="T5" fmla="*/ 3 h 308"/>
                    <a:gd name="T6" fmla="*/ 16 w 17"/>
                    <a:gd name="T7" fmla="*/ 304 h 308"/>
                    <a:gd name="T8" fmla="*/ 0 w 17"/>
                    <a:gd name="T9" fmla="*/ 307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308">
                      <a:moveTo>
                        <a:pt x="0" y="307"/>
                      </a:move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16" y="304"/>
                      </a:lnTo>
                      <a:lnTo>
                        <a:pt x="0" y="307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</p:grpSp>
      <p:sp>
        <p:nvSpPr>
          <p:cNvPr id="47177" name="Line 73"/>
          <p:cNvSpPr>
            <a:spLocks noChangeShapeType="1"/>
          </p:cNvSpPr>
          <p:nvPr/>
        </p:nvSpPr>
        <p:spPr bwMode="auto">
          <a:xfrm flipH="1">
            <a:off x="4262906" y="1219200"/>
            <a:ext cx="4293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7178" name="Text Box 74"/>
          <p:cNvSpPr txBox="1">
            <a:spLocks noChangeArrowheads="1"/>
          </p:cNvSpPr>
          <p:nvPr/>
        </p:nvSpPr>
        <p:spPr bwMode="auto">
          <a:xfrm>
            <a:off x="1203325" y="1524000"/>
            <a:ext cx="17573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j-lt"/>
              </a:rPr>
              <a:t>Encryption</a:t>
            </a:r>
          </a:p>
        </p:txBody>
      </p:sp>
      <p:sp>
        <p:nvSpPr>
          <p:cNvPr id="47179" name="Text Box 75"/>
          <p:cNvSpPr txBox="1">
            <a:spLocks noChangeArrowheads="1"/>
          </p:cNvSpPr>
          <p:nvPr/>
        </p:nvSpPr>
        <p:spPr bwMode="auto">
          <a:xfrm>
            <a:off x="5562600" y="1524000"/>
            <a:ext cx="2187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+mj-lt"/>
              </a:rPr>
              <a:t>Decryption</a:t>
            </a:r>
          </a:p>
          <a:p>
            <a:r>
              <a:rPr lang="en-US" altLang="en-US" sz="2000">
                <a:latin typeface="+mj-lt"/>
              </a:rPr>
              <a:t>Reverse encryption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7348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Key Cryptosystems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574546"/>
          </a:xfrm>
        </p:spPr>
        <p:txBody>
          <a:bodyPr>
            <a:noAutofit/>
          </a:bodyPr>
          <a:lstStyle/>
          <a:p>
            <a:r>
              <a:rPr lang="en-US" sz="2000" dirty="0"/>
              <a:t>In a symmetric key system, the </a:t>
            </a:r>
            <a:r>
              <a:rPr lang="en-US" sz="2000" i="1" dirty="0"/>
              <a:t>same key </a:t>
            </a:r>
            <a:r>
              <a:rPr lang="en-US" sz="2000" dirty="0"/>
              <a:t>is used for encryption and decryption</a:t>
            </a:r>
          </a:p>
          <a:p>
            <a:pPr lvl="1"/>
            <a:r>
              <a:rPr lang="en-US" sz="2000" dirty="0"/>
              <a:t>Such keys must be kept secret</a:t>
            </a:r>
          </a:p>
          <a:p>
            <a:pPr lvl="1"/>
            <a:r>
              <a:rPr lang="en-US" sz="2000" dirty="0"/>
              <a:t>Alice and Bob must both know the same secret key to use a symmetric cryptosystem with that key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2" descr="C:\Users\mibelenk.REDMOND\AppData\Local\Microsoft\Windows\Temporary Internet Files\Content.IE5\GG9VGOXA\MCj034912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693519" y="4551824"/>
            <a:ext cx="1069006" cy="97155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64" y="4248217"/>
            <a:ext cx="691286" cy="574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19" y="4248217"/>
            <a:ext cx="760553" cy="6076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97372" y="5078685"/>
            <a:ext cx="2984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4161" y="5046563"/>
            <a:ext cx="2984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805078" y="4396237"/>
            <a:ext cx="4845889" cy="12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62472" y="4125707"/>
            <a:ext cx="9396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 = E</a:t>
            </a:r>
            <a:r>
              <a:rPr lang="en-US" sz="1350" baseline="-25000" dirty="0"/>
              <a:t>K</a:t>
            </a:r>
            <a:r>
              <a:rPr lang="en-US" sz="1350" dirty="0"/>
              <a:t>(M)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5172" y="4071544"/>
            <a:ext cx="9701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 = D</a:t>
            </a:r>
            <a:r>
              <a:rPr lang="en-US" sz="1350" baseline="-25000" dirty="0"/>
              <a:t>K</a:t>
            </a:r>
            <a:r>
              <a:rPr lang="en-US" sz="1350" dirty="0"/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3153114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Practical Aspects of Modern Cryptography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83B2-B5DF-4E62-9EE8-45295EF4409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Common Cryptographic Algorithms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9272" y="1982804"/>
            <a:ext cx="7897528" cy="3762359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Public-key</a:t>
            </a:r>
          </a:p>
          <a:p>
            <a:pPr lvl="1"/>
            <a:r>
              <a:rPr lang="en-US" altLang="en-US" sz="2400" dirty="0"/>
              <a:t>RSA, DSA, DH, ECDSA, ECDH</a:t>
            </a:r>
          </a:p>
          <a:p>
            <a:r>
              <a:rPr lang="en-US" altLang="en-US" sz="2400" dirty="0"/>
              <a:t>Symmetric</a:t>
            </a:r>
          </a:p>
          <a:p>
            <a:pPr lvl="1"/>
            <a:r>
              <a:rPr lang="en-US" altLang="en-US" sz="2400" dirty="0"/>
              <a:t>3DES, AES, RC2, RC4</a:t>
            </a:r>
          </a:p>
          <a:p>
            <a:r>
              <a:rPr lang="en-US" altLang="en-US" sz="2400" dirty="0"/>
              <a:t>Message Digest (Hash Functions)</a:t>
            </a:r>
          </a:p>
          <a:p>
            <a:pPr lvl="1"/>
            <a:r>
              <a:rPr lang="en-US" altLang="en-US" sz="2400" dirty="0"/>
              <a:t>MD5*, SHA-1*, SHA-256</a:t>
            </a:r>
          </a:p>
          <a:p>
            <a:r>
              <a:rPr lang="en-US" altLang="en-US" sz="2400" dirty="0"/>
              <a:t>Message Authentication Codes</a:t>
            </a:r>
          </a:p>
          <a:p>
            <a:pPr lvl="1"/>
            <a:r>
              <a:rPr lang="en-US" altLang="en-US" sz="2400" dirty="0"/>
              <a:t>HMAC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9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056722" cy="3456652"/>
          </a:xfrm>
        </p:spPr>
        <p:txBody>
          <a:bodyPr>
            <a:normAutofit/>
          </a:bodyPr>
          <a:lstStyle/>
          <a:p>
            <a:r>
              <a:rPr lang="en-US" sz="2400" dirty="0"/>
              <a:t>Secret-key cryptographic algorithms</a:t>
            </a:r>
          </a:p>
          <a:p>
            <a:pPr lvl="1"/>
            <a:r>
              <a:rPr lang="en-US" sz="2400" dirty="0"/>
              <a:t>Stream ciphers</a:t>
            </a:r>
          </a:p>
          <a:p>
            <a:pPr lvl="1"/>
            <a:r>
              <a:rPr lang="en-US" sz="2400" dirty="0"/>
              <a:t>Block ciphers</a:t>
            </a:r>
          </a:p>
          <a:p>
            <a:pPr lvl="1"/>
            <a:r>
              <a:rPr lang="en-US" sz="2400" dirty="0"/>
              <a:t>Modes of Operation</a:t>
            </a:r>
          </a:p>
          <a:p>
            <a:r>
              <a:rPr lang="en-US" sz="2400" dirty="0"/>
              <a:t>Hash functions</a:t>
            </a:r>
          </a:p>
          <a:p>
            <a:pPr lvl="1"/>
            <a:r>
              <a:rPr lang="en-US" sz="2400" dirty="0"/>
              <a:t>[SHA-1,] SHA-2, SHA-3</a:t>
            </a:r>
          </a:p>
          <a:p>
            <a:pPr lvl="1"/>
            <a:r>
              <a:rPr lang="en-US" sz="2400" dirty="0"/>
              <a:t>Message Authentication Codes</a:t>
            </a:r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E58-0ED7-462E-83C3-6F7BC863E7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2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Symmetric Ciphers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mbol" pitchFamily="18" charset="2"/>
              <a:buNone/>
            </a:pPr>
            <a:r>
              <a:rPr lang="en-US" sz="2400" dirty="0"/>
              <a:t>Secret-key (symmetric) ciphers are usually divided into two classes:</a:t>
            </a:r>
          </a:p>
          <a:p>
            <a:pPr>
              <a:buFont typeface="Symbol" pitchFamily="18" charset="2"/>
              <a:buNone/>
            </a:pPr>
            <a:endParaRPr lang="en-US" sz="2400" dirty="0"/>
          </a:p>
          <a:p>
            <a:r>
              <a:rPr lang="en-US" sz="2400" dirty="0">
                <a:solidFill>
                  <a:srgbClr val="C00000"/>
                </a:solidFill>
              </a:rPr>
              <a:t>Stream ciphers</a:t>
            </a:r>
          </a:p>
          <a:p>
            <a:endParaRPr lang="en-US" sz="2400" dirty="0"/>
          </a:p>
          <a:p>
            <a:r>
              <a:rPr lang="en-US" sz="2400" dirty="0"/>
              <a:t>Block ciphers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4A32-0891-46CD-BA13-4C56139E308F}" type="slidenum">
              <a:rPr lang="en-US"/>
              <a:pPr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261880"/>
      </p:ext>
    </p:extLst>
  </p:cSld>
  <p:clrMapOvr>
    <a:masterClrMapping/>
  </p:clrMapOvr>
  <p:transition advTm="59535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 Ciphers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828800"/>
            <a:ext cx="5829300" cy="1882712"/>
          </a:xfrm>
        </p:spPr>
        <p:txBody>
          <a:bodyPr/>
          <a:lstStyle/>
          <a:p>
            <a:r>
              <a:rPr lang="en-US" dirty="0"/>
              <a:t>Examples: RC4, A5/1, SEAL, etc.</a:t>
            </a:r>
          </a:p>
          <a:p>
            <a:r>
              <a:rPr lang="en-US" dirty="0"/>
              <a:t>Use the key as a seed to a </a:t>
            </a:r>
            <a:r>
              <a:rPr lang="en-US" i="1" dirty="0"/>
              <a:t>pseudo-random number-generator</a:t>
            </a:r>
            <a:r>
              <a:rPr lang="en-US" dirty="0"/>
              <a:t> (PRNG)</a:t>
            </a:r>
          </a:p>
          <a:p>
            <a:r>
              <a:rPr lang="en-US" dirty="0"/>
              <a:t>Take the stream of output bits from the PRNG and XOR it with the </a:t>
            </a:r>
            <a:r>
              <a:rPr lang="en-US" i="1" dirty="0"/>
              <a:t>plaintext</a:t>
            </a:r>
            <a:r>
              <a:rPr lang="en-US" dirty="0"/>
              <a:t> to form the </a:t>
            </a:r>
            <a:r>
              <a:rPr lang="en-US" i="1" dirty="0" err="1"/>
              <a:t>ciphertext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89A-F1F2-4B4F-83FB-CBC4CFA3185E}" type="slidenum">
              <a:rPr lang="en-US"/>
              <a:pPr/>
              <a:t>21</a:t>
            </a:fld>
            <a:endParaRPr lang="en-US"/>
          </a:p>
        </p:txBody>
      </p:sp>
      <p:pic>
        <p:nvPicPr>
          <p:cNvPr id="146441" name="Picture 9" descr="C:\Users\tolga.REDMOND\AppData\Local\Microsoft\Windows\Temporary Internet Files\Content.IE5\2TBKCAZB\MCj0432614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6100" y="4123418"/>
            <a:ext cx="1028700" cy="1028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6450" name="Picture 18" descr="C:\Users\tolga.REDMOND\AppData\Local\Microsoft\Windows\Temporary Internet Files\Content.IE5\40I8F4MU\MPj040107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0" y="4409168"/>
            <a:ext cx="642938" cy="51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ight Arrow 20"/>
          <p:cNvSpPr/>
          <p:nvPr/>
        </p:nvSpPr>
        <p:spPr bwMode="auto">
          <a:xfrm>
            <a:off x="2743200" y="4580618"/>
            <a:ext cx="342900" cy="192024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171950" y="4580618"/>
            <a:ext cx="342900" cy="192024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629150" y="4066268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800600" y="4066268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972050" y="4066268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143500" y="4066268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314950" y="4066268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5486400" y="4066268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5657850" y="4066268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5829300" y="4066268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6000750" y="4066268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172200" y="4066268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6343650" y="4066268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6515100" y="4066268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9" name="Oval 51"/>
          <p:cNvSpPr>
            <a:spLocks noChangeArrowheads="1"/>
          </p:cNvSpPr>
          <p:nvPr/>
        </p:nvSpPr>
        <p:spPr bwMode="auto">
          <a:xfrm>
            <a:off x="4629150" y="4409168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0" name="Oval 52"/>
          <p:cNvSpPr>
            <a:spLocks noChangeArrowheads="1"/>
          </p:cNvSpPr>
          <p:nvPr/>
        </p:nvSpPr>
        <p:spPr bwMode="auto">
          <a:xfrm>
            <a:off x="4800600" y="4409168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" name="Oval 53"/>
          <p:cNvSpPr>
            <a:spLocks noChangeArrowheads="1"/>
          </p:cNvSpPr>
          <p:nvPr/>
        </p:nvSpPr>
        <p:spPr bwMode="auto">
          <a:xfrm>
            <a:off x="4972050" y="4409168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2" name="Oval 54"/>
          <p:cNvSpPr>
            <a:spLocks noChangeArrowheads="1"/>
          </p:cNvSpPr>
          <p:nvPr/>
        </p:nvSpPr>
        <p:spPr bwMode="auto">
          <a:xfrm>
            <a:off x="5143500" y="4409168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3" name="Oval 55"/>
          <p:cNvSpPr>
            <a:spLocks noChangeArrowheads="1"/>
          </p:cNvSpPr>
          <p:nvPr/>
        </p:nvSpPr>
        <p:spPr bwMode="auto">
          <a:xfrm>
            <a:off x="5314950" y="4409168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4" name="Oval 56"/>
          <p:cNvSpPr>
            <a:spLocks noChangeArrowheads="1"/>
          </p:cNvSpPr>
          <p:nvPr/>
        </p:nvSpPr>
        <p:spPr bwMode="auto">
          <a:xfrm>
            <a:off x="5486400" y="4409168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5" name="Oval 57"/>
          <p:cNvSpPr>
            <a:spLocks noChangeArrowheads="1"/>
          </p:cNvSpPr>
          <p:nvPr/>
        </p:nvSpPr>
        <p:spPr bwMode="auto">
          <a:xfrm>
            <a:off x="5657850" y="4409168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6" name="Oval 58"/>
          <p:cNvSpPr>
            <a:spLocks noChangeArrowheads="1"/>
          </p:cNvSpPr>
          <p:nvPr/>
        </p:nvSpPr>
        <p:spPr bwMode="auto">
          <a:xfrm>
            <a:off x="5829300" y="4409168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7" name="Oval 59"/>
          <p:cNvSpPr>
            <a:spLocks noChangeArrowheads="1"/>
          </p:cNvSpPr>
          <p:nvPr/>
        </p:nvSpPr>
        <p:spPr bwMode="auto">
          <a:xfrm>
            <a:off x="6000750" y="4409168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8" name="Oval 60"/>
          <p:cNvSpPr>
            <a:spLocks noChangeArrowheads="1"/>
          </p:cNvSpPr>
          <p:nvPr/>
        </p:nvSpPr>
        <p:spPr bwMode="auto">
          <a:xfrm>
            <a:off x="6172200" y="4409168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9" name="Oval 61"/>
          <p:cNvSpPr>
            <a:spLocks noChangeArrowheads="1"/>
          </p:cNvSpPr>
          <p:nvPr/>
        </p:nvSpPr>
        <p:spPr bwMode="auto">
          <a:xfrm>
            <a:off x="6343650" y="4409168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0" name="Oval 62"/>
          <p:cNvSpPr>
            <a:spLocks noChangeArrowheads="1"/>
          </p:cNvSpPr>
          <p:nvPr/>
        </p:nvSpPr>
        <p:spPr bwMode="auto">
          <a:xfrm>
            <a:off x="6515100" y="4409168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5" name="Line 67"/>
          <p:cNvSpPr>
            <a:spLocks noChangeShapeType="1"/>
          </p:cNvSpPr>
          <p:nvPr/>
        </p:nvSpPr>
        <p:spPr bwMode="auto">
          <a:xfrm>
            <a:off x="4629150" y="4466318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" name="Line 68"/>
          <p:cNvSpPr>
            <a:spLocks noChangeShapeType="1"/>
          </p:cNvSpPr>
          <p:nvPr/>
        </p:nvSpPr>
        <p:spPr bwMode="auto">
          <a:xfrm>
            <a:off x="4800600" y="4466318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" name="Line 69"/>
          <p:cNvSpPr>
            <a:spLocks noChangeShapeType="1"/>
          </p:cNvSpPr>
          <p:nvPr/>
        </p:nvSpPr>
        <p:spPr bwMode="auto">
          <a:xfrm>
            <a:off x="4972050" y="4466318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8" name="Line 70"/>
          <p:cNvSpPr>
            <a:spLocks noChangeShapeType="1"/>
          </p:cNvSpPr>
          <p:nvPr/>
        </p:nvSpPr>
        <p:spPr bwMode="auto">
          <a:xfrm>
            <a:off x="5143500" y="4466318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9" name="Line 71"/>
          <p:cNvSpPr>
            <a:spLocks noChangeShapeType="1"/>
          </p:cNvSpPr>
          <p:nvPr/>
        </p:nvSpPr>
        <p:spPr bwMode="auto">
          <a:xfrm>
            <a:off x="5314950" y="4466318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0" name="Line 72"/>
          <p:cNvSpPr>
            <a:spLocks noChangeShapeType="1"/>
          </p:cNvSpPr>
          <p:nvPr/>
        </p:nvSpPr>
        <p:spPr bwMode="auto">
          <a:xfrm>
            <a:off x="5486400" y="4466318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1" name="Line 73"/>
          <p:cNvSpPr>
            <a:spLocks noChangeShapeType="1"/>
          </p:cNvSpPr>
          <p:nvPr/>
        </p:nvSpPr>
        <p:spPr bwMode="auto">
          <a:xfrm>
            <a:off x="5657850" y="4466318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" name="Line 74"/>
          <p:cNvSpPr>
            <a:spLocks noChangeShapeType="1"/>
          </p:cNvSpPr>
          <p:nvPr/>
        </p:nvSpPr>
        <p:spPr bwMode="auto">
          <a:xfrm>
            <a:off x="5829300" y="4466318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3" name="Line 75"/>
          <p:cNvSpPr>
            <a:spLocks noChangeShapeType="1"/>
          </p:cNvSpPr>
          <p:nvPr/>
        </p:nvSpPr>
        <p:spPr bwMode="auto">
          <a:xfrm>
            <a:off x="6000750" y="4466318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4" name="Line 76"/>
          <p:cNvSpPr>
            <a:spLocks noChangeShapeType="1"/>
          </p:cNvSpPr>
          <p:nvPr/>
        </p:nvSpPr>
        <p:spPr bwMode="auto">
          <a:xfrm>
            <a:off x="6172200" y="4466318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5" name="Line 77"/>
          <p:cNvSpPr>
            <a:spLocks noChangeShapeType="1"/>
          </p:cNvSpPr>
          <p:nvPr/>
        </p:nvSpPr>
        <p:spPr bwMode="auto">
          <a:xfrm>
            <a:off x="6343650" y="4466318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" name="Line 78"/>
          <p:cNvSpPr>
            <a:spLocks noChangeShapeType="1"/>
          </p:cNvSpPr>
          <p:nvPr/>
        </p:nvSpPr>
        <p:spPr bwMode="auto">
          <a:xfrm>
            <a:off x="6515100" y="4466318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1" name="Line 83"/>
          <p:cNvSpPr>
            <a:spLocks noChangeShapeType="1"/>
          </p:cNvSpPr>
          <p:nvPr/>
        </p:nvSpPr>
        <p:spPr bwMode="auto">
          <a:xfrm>
            <a:off x="4686300" y="4409168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2" name="Line 84"/>
          <p:cNvSpPr>
            <a:spLocks noChangeShapeType="1"/>
          </p:cNvSpPr>
          <p:nvPr/>
        </p:nvSpPr>
        <p:spPr bwMode="auto">
          <a:xfrm>
            <a:off x="4857750" y="4409168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3" name="Line 85"/>
          <p:cNvSpPr>
            <a:spLocks noChangeShapeType="1"/>
          </p:cNvSpPr>
          <p:nvPr/>
        </p:nvSpPr>
        <p:spPr bwMode="auto">
          <a:xfrm>
            <a:off x="5029200" y="4409168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4" name="Line 86"/>
          <p:cNvSpPr>
            <a:spLocks noChangeShapeType="1"/>
          </p:cNvSpPr>
          <p:nvPr/>
        </p:nvSpPr>
        <p:spPr bwMode="auto">
          <a:xfrm>
            <a:off x="5200650" y="4409168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5" name="Line 87"/>
          <p:cNvSpPr>
            <a:spLocks noChangeShapeType="1"/>
          </p:cNvSpPr>
          <p:nvPr/>
        </p:nvSpPr>
        <p:spPr bwMode="auto">
          <a:xfrm>
            <a:off x="5372100" y="4409168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6" name="Line 88"/>
          <p:cNvSpPr>
            <a:spLocks noChangeShapeType="1"/>
          </p:cNvSpPr>
          <p:nvPr/>
        </p:nvSpPr>
        <p:spPr bwMode="auto">
          <a:xfrm>
            <a:off x="5543550" y="4409168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7" name="Line 89"/>
          <p:cNvSpPr>
            <a:spLocks noChangeShapeType="1"/>
          </p:cNvSpPr>
          <p:nvPr/>
        </p:nvSpPr>
        <p:spPr bwMode="auto">
          <a:xfrm>
            <a:off x="5715000" y="4409168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8" name="Line 90"/>
          <p:cNvSpPr>
            <a:spLocks noChangeShapeType="1"/>
          </p:cNvSpPr>
          <p:nvPr/>
        </p:nvSpPr>
        <p:spPr bwMode="auto">
          <a:xfrm>
            <a:off x="5886450" y="4409168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9" name="Line 91"/>
          <p:cNvSpPr>
            <a:spLocks noChangeShapeType="1"/>
          </p:cNvSpPr>
          <p:nvPr/>
        </p:nvSpPr>
        <p:spPr bwMode="auto">
          <a:xfrm>
            <a:off x="6057900" y="4409168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0" name="Line 92"/>
          <p:cNvSpPr>
            <a:spLocks noChangeShapeType="1"/>
          </p:cNvSpPr>
          <p:nvPr/>
        </p:nvSpPr>
        <p:spPr bwMode="auto">
          <a:xfrm>
            <a:off x="6229350" y="4409168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1" name="Line 93"/>
          <p:cNvSpPr>
            <a:spLocks noChangeShapeType="1"/>
          </p:cNvSpPr>
          <p:nvPr/>
        </p:nvSpPr>
        <p:spPr bwMode="auto">
          <a:xfrm>
            <a:off x="6400800" y="4409168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2" name="Line 94"/>
          <p:cNvSpPr>
            <a:spLocks noChangeShapeType="1"/>
          </p:cNvSpPr>
          <p:nvPr/>
        </p:nvSpPr>
        <p:spPr bwMode="auto">
          <a:xfrm>
            <a:off x="6572250" y="4409168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7" name="Text Box 115"/>
          <p:cNvSpPr txBox="1">
            <a:spLocks noChangeArrowheads="1"/>
          </p:cNvSpPr>
          <p:nvPr/>
        </p:nvSpPr>
        <p:spPr bwMode="auto">
          <a:xfrm>
            <a:off x="6743701" y="3951968"/>
            <a:ext cx="853760" cy="3000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350" dirty="0"/>
              <a:t>Plaintext</a:t>
            </a: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4629150" y="4637768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9" name="Rectangle 20"/>
          <p:cNvSpPr>
            <a:spLocks noChangeArrowheads="1"/>
          </p:cNvSpPr>
          <p:nvPr/>
        </p:nvSpPr>
        <p:spPr bwMode="auto">
          <a:xfrm>
            <a:off x="4800600" y="4637768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0" name="Rectangle 21"/>
          <p:cNvSpPr>
            <a:spLocks noChangeArrowheads="1"/>
          </p:cNvSpPr>
          <p:nvPr/>
        </p:nvSpPr>
        <p:spPr bwMode="auto">
          <a:xfrm>
            <a:off x="4972050" y="4637768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1" name="Rectangle 22"/>
          <p:cNvSpPr>
            <a:spLocks noChangeArrowheads="1"/>
          </p:cNvSpPr>
          <p:nvPr/>
        </p:nvSpPr>
        <p:spPr bwMode="auto">
          <a:xfrm>
            <a:off x="5143500" y="4637768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2" name="Rectangle 23"/>
          <p:cNvSpPr>
            <a:spLocks noChangeArrowheads="1"/>
          </p:cNvSpPr>
          <p:nvPr/>
        </p:nvSpPr>
        <p:spPr bwMode="auto">
          <a:xfrm>
            <a:off x="5314950" y="4637768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3" name="Rectangle 24"/>
          <p:cNvSpPr>
            <a:spLocks noChangeArrowheads="1"/>
          </p:cNvSpPr>
          <p:nvPr/>
        </p:nvSpPr>
        <p:spPr bwMode="auto">
          <a:xfrm>
            <a:off x="5486400" y="4637768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4" name="Rectangle 25"/>
          <p:cNvSpPr>
            <a:spLocks noChangeArrowheads="1"/>
          </p:cNvSpPr>
          <p:nvPr/>
        </p:nvSpPr>
        <p:spPr bwMode="auto">
          <a:xfrm>
            <a:off x="5657850" y="4637768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5" name="Rectangle 26"/>
          <p:cNvSpPr>
            <a:spLocks noChangeArrowheads="1"/>
          </p:cNvSpPr>
          <p:nvPr/>
        </p:nvSpPr>
        <p:spPr bwMode="auto">
          <a:xfrm>
            <a:off x="5829300" y="4637768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6" name="Rectangle 27"/>
          <p:cNvSpPr>
            <a:spLocks noChangeArrowheads="1"/>
          </p:cNvSpPr>
          <p:nvPr/>
        </p:nvSpPr>
        <p:spPr bwMode="auto">
          <a:xfrm>
            <a:off x="6000750" y="4637768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6172200" y="4637768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8" name="Rectangle 29"/>
          <p:cNvSpPr>
            <a:spLocks noChangeArrowheads="1"/>
          </p:cNvSpPr>
          <p:nvPr/>
        </p:nvSpPr>
        <p:spPr bwMode="auto">
          <a:xfrm>
            <a:off x="6343650" y="4637768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" name="Rectangle 30"/>
          <p:cNvSpPr>
            <a:spLocks noChangeArrowheads="1"/>
          </p:cNvSpPr>
          <p:nvPr/>
        </p:nvSpPr>
        <p:spPr bwMode="auto">
          <a:xfrm>
            <a:off x="6515100" y="4637768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4" name="Rectangle 35"/>
          <p:cNvSpPr>
            <a:spLocks noChangeArrowheads="1"/>
          </p:cNvSpPr>
          <p:nvPr/>
        </p:nvSpPr>
        <p:spPr bwMode="auto">
          <a:xfrm>
            <a:off x="4629150" y="5323568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5" name="Rectangle 36"/>
          <p:cNvSpPr>
            <a:spLocks noChangeArrowheads="1"/>
          </p:cNvSpPr>
          <p:nvPr/>
        </p:nvSpPr>
        <p:spPr bwMode="auto">
          <a:xfrm>
            <a:off x="4800600" y="5323568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6" name="Rectangle 37"/>
          <p:cNvSpPr>
            <a:spLocks noChangeArrowheads="1"/>
          </p:cNvSpPr>
          <p:nvPr/>
        </p:nvSpPr>
        <p:spPr bwMode="auto">
          <a:xfrm>
            <a:off x="4972050" y="5323568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7" name="Rectangle 38"/>
          <p:cNvSpPr>
            <a:spLocks noChangeArrowheads="1"/>
          </p:cNvSpPr>
          <p:nvPr/>
        </p:nvSpPr>
        <p:spPr bwMode="auto">
          <a:xfrm>
            <a:off x="5143500" y="5323568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8" name="Rectangle 39"/>
          <p:cNvSpPr>
            <a:spLocks noChangeArrowheads="1"/>
          </p:cNvSpPr>
          <p:nvPr/>
        </p:nvSpPr>
        <p:spPr bwMode="auto">
          <a:xfrm>
            <a:off x="5314950" y="5323568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9" name="Rectangle 40"/>
          <p:cNvSpPr>
            <a:spLocks noChangeArrowheads="1"/>
          </p:cNvSpPr>
          <p:nvPr/>
        </p:nvSpPr>
        <p:spPr bwMode="auto">
          <a:xfrm>
            <a:off x="5486400" y="5323568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0" name="Rectangle 41"/>
          <p:cNvSpPr>
            <a:spLocks noChangeArrowheads="1"/>
          </p:cNvSpPr>
          <p:nvPr/>
        </p:nvSpPr>
        <p:spPr bwMode="auto">
          <a:xfrm>
            <a:off x="5657850" y="5323568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1" name="Rectangle 42"/>
          <p:cNvSpPr>
            <a:spLocks noChangeArrowheads="1"/>
          </p:cNvSpPr>
          <p:nvPr/>
        </p:nvSpPr>
        <p:spPr bwMode="auto">
          <a:xfrm>
            <a:off x="5829300" y="5323568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2" name="Rectangle 43"/>
          <p:cNvSpPr>
            <a:spLocks noChangeArrowheads="1"/>
          </p:cNvSpPr>
          <p:nvPr/>
        </p:nvSpPr>
        <p:spPr bwMode="auto">
          <a:xfrm>
            <a:off x="6000750" y="5323568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3" name="Rectangle 44"/>
          <p:cNvSpPr>
            <a:spLocks noChangeArrowheads="1"/>
          </p:cNvSpPr>
          <p:nvPr/>
        </p:nvSpPr>
        <p:spPr bwMode="auto">
          <a:xfrm>
            <a:off x="6172200" y="5323568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4" name="Rectangle 45"/>
          <p:cNvSpPr>
            <a:spLocks noChangeArrowheads="1"/>
          </p:cNvSpPr>
          <p:nvPr/>
        </p:nvSpPr>
        <p:spPr bwMode="auto">
          <a:xfrm>
            <a:off x="6343650" y="5323568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5" name="Rectangle 46"/>
          <p:cNvSpPr>
            <a:spLocks noChangeArrowheads="1"/>
          </p:cNvSpPr>
          <p:nvPr/>
        </p:nvSpPr>
        <p:spPr bwMode="auto">
          <a:xfrm>
            <a:off x="6515100" y="5323568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0" name="Line 99"/>
          <p:cNvSpPr>
            <a:spLocks noChangeShapeType="1"/>
          </p:cNvSpPr>
          <p:nvPr/>
        </p:nvSpPr>
        <p:spPr bwMode="auto">
          <a:xfrm>
            <a:off x="4686300" y="4866368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1" name="Line 100"/>
          <p:cNvSpPr>
            <a:spLocks noChangeShapeType="1"/>
          </p:cNvSpPr>
          <p:nvPr/>
        </p:nvSpPr>
        <p:spPr bwMode="auto">
          <a:xfrm>
            <a:off x="4857750" y="4866368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2" name="Line 101"/>
          <p:cNvSpPr>
            <a:spLocks noChangeShapeType="1"/>
          </p:cNvSpPr>
          <p:nvPr/>
        </p:nvSpPr>
        <p:spPr bwMode="auto">
          <a:xfrm>
            <a:off x="5029200" y="4866368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3" name="Line 102"/>
          <p:cNvSpPr>
            <a:spLocks noChangeShapeType="1"/>
          </p:cNvSpPr>
          <p:nvPr/>
        </p:nvSpPr>
        <p:spPr bwMode="auto">
          <a:xfrm>
            <a:off x="5200650" y="4866368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4" name="Line 103"/>
          <p:cNvSpPr>
            <a:spLocks noChangeShapeType="1"/>
          </p:cNvSpPr>
          <p:nvPr/>
        </p:nvSpPr>
        <p:spPr bwMode="auto">
          <a:xfrm>
            <a:off x="5372100" y="4866368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5" name="Line 104"/>
          <p:cNvSpPr>
            <a:spLocks noChangeShapeType="1"/>
          </p:cNvSpPr>
          <p:nvPr/>
        </p:nvSpPr>
        <p:spPr bwMode="auto">
          <a:xfrm>
            <a:off x="5543550" y="4866368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6" name="Line 105"/>
          <p:cNvSpPr>
            <a:spLocks noChangeShapeType="1"/>
          </p:cNvSpPr>
          <p:nvPr/>
        </p:nvSpPr>
        <p:spPr bwMode="auto">
          <a:xfrm>
            <a:off x="5715000" y="4866368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7" name="Line 106"/>
          <p:cNvSpPr>
            <a:spLocks noChangeShapeType="1"/>
          </p:cNvSpPr>
          <p:nvPr/>
        </p:nvSpPr>
        <p:spPr bwMode="auto">
          <a:xfrm>
            <a:off x="5886450" y="4866368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8" name="Line 107"/>
          <p:cNvSpPr>
            <a:spLocks noChangeShapeType="1"/>
          </p:cNvSpPr>
          <p:nvPr/>
        </p:nvSpPr>
        <p:spPr bwMode="auto">
          <a:xfrm>
            <a:off x="6057900" y="4866368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9" name="Line 108"/>
          <p:cNvSpPr>
            <a:spLocks noChangeShapeType="1"/>
          </p:cNvSpPr>
          <p:nvPr/>
        </p:nvSpPr>
        <p:spPr bwMode="auto">
          <a:xfrm>
            <a:off x="6229350" y="4866368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0" name="Line 109"/>
          <p:cNvSpPr>
            <a:spLocks noChangeShapeType="1"/>
          </p:cNvSpPr>
          <p:nvPr/>
        </p:nvSpPr>
        <p:spPr bwMode="auto">
          <a:xfrm>
            <a:off x="6400800" y="4866368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1" name="Line 110"/>
          <p:cNvSpPr>
            <a:spLocks noChangeShapeType="1"/>
          </p:cNvSpPr>
          <p:nvPr/>
        </p:nvSpPr>
        <p:spPr bwMode="auto">
          <a:xfrm>
            <a:off x="6572250" y="4866368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6" name="Text Box 115"/>
          <p:cNvSpPr txBox="1">
            <a:spLocks noChangeArrowheads="1"/>
          </p:cNvSpPr>
          <p:nvPr/>
        </p:nvSpPr>
        <p:spPr bwMode="auto">
          <a:xfrm>
            <a:off x="6800850" y="5152118"/>
            <a:ext cx="978794" cy="3000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350" dirty="0"/>
              <a:t>Ciphertext</a:t>
            </a:r>
          </a:p>
        </p:txBody>
      </p:sp>
      <p:sp>
        <p:nvSpPr>
          <p:cNvPr id="137" name="Text Box 115"/>
          <p:cNvSpPr txBox="1">
            <a:spLocks noChangeArrowheads="1"/>
          </p:cNvSpPr>
          <p:nvPr/>
        </p:nvSpPr>
        <p:spPr bwMode="auto">
          <a:xfrm>
            <a:off x="6767250" y="4523468"/>
            <a:ext cx="1030475" cy="3000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350" dirty="0"/>
              <a:t>Key Stream</a:t>
            </a:r>
          </a:p>
        </p:txBody>
      </p:sp>
    </p:spTree>
    <p:extLst>
      <p:ext uri="{BB962C8B-B14F-4D97-AF65-F5344CB8AC3E}">
        <p14:creationId xmlns:p14="http://schemas.microsoft.com/office/powerpoint/2010/main" val="931753419"/>
      </p:ext>
    </p:extLst>
  </p:cSld>
  <p:clrMapOvr>
    <a:masterClrMapping/>
  </p:clrMapOvr>
  <p:transition advTm="51784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 Cipher Encryption</a:t>
            </a:r>
          </a:p>
        </p:txBody>
      </p:sp>
      <p:sp>
        <p:nvSpPr>
          <p:cNvPr id="1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6FBC-4BAC-4661-AC41-243B04129AE2}" type="slidenum">
              <a:rPr lang="en-US"/>
              <a:pPr/>
              <a:t>22</a:t>
            </a:fld>
            <a:endParaRPr lang="en-US"/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4457700" y="30289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4629150" y="30289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4800600" y="30289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4972050" y="30289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5143500" y="30289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5314950" y="30289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5486400" y="30289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5657850" y="30289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5829300" y="30289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6000750" y="30289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6172200" y="30289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6343650" y="30289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6515100" y="30289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6686550" y="30289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6858000" y="30289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74" name="Rectangle 18"/>
          <p:cNvSpPr>
            <a:spLocks noChangeArrowheads="1"/>
          </p:cNvSpPr>
          <p:nvPr/>
        </p:nvSpPr>
        <p:spPr bwMode="auto">
          <a:xfrm>
            <a:off x="7029450" y="30289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445770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76" name="Rectangle 20"/>
          <p:cNvSpPr>
            <a:spLocks noChangeArrowheads="1"/>
          </p:cNvSpPr>
          <p:nvPr/>
        </p:nvSpPr>
        <p:spPr bwMode="auto">
          <a:xfrm>
            <a:off x="462915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77" name="Rectangle 21"/>
          <p:cNvSpPr>
            <a:spLocks noChangeArrowheads="1"/>
          </p:cNvSpPr>
          <p:nvPr/>
        </p:nvSpPr>
        <p:spPr bwMode="auto">
          <a:xfrm>
            <a:off x="480060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78" name="Rectangle 22"/>
          <p:cNvSpPr>
            <a:spLocks noChangeArrowheads="1"/>
          </p:cNvSpPr>
          <p:nvPr/>
        </p:nvSpPr>
        <p:spPr bwMode="auto">
          <a:xfrm>
            <a:off x="497205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79" name="Rectangle 23"/>
          <p:cNvSpPr>
            <a:spLocks noChangeArrowheads="1"/>
          </p:cNvSpPr>
          <p:nvPr/>
        </p:nvSpPr>
        <p:spPr bwMode="auto">
          <a:xfrm>
            <a:off x="514350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80" name="Rectangle 24"/>
          <p:cNvSpPr>
            <a:spLocks noChangeArrowheads="1"/>
          </p:cNvSpPr>
          <p:nvPr/>
        </p:nvSpPr>
        <p:spPr bwMode="auto">
          <a:xfrm>
            <a:off x="531495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81" name="Rectangle 25"/>
          <p:cNvSpPr>
            <a:spLocks noChangeArrowheads="1"/>
          </p:cNvSpPr>
          <p:nvPr/>
        </p:nvSpPr>
        <p:spPr bwMode="auto">
          <a:xfrm>
            <a:off x="548640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82" name="Rectangle 26"/>
          <p:cNvSpPr>
            <a:spLocks noChangeArrowheads="1"/>
          </p:cNvSpPr>
          <p:nvPr/>
        </p:nvSpPr>
        <p:spPr bwMode="auto">
          <a:xfrm>
            <a:off x="565785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83" name="Rectangle 27"/>
          <p:cNvSpPr>
            <a:spLocks noChangeArrowheads="1"/>
          </p:cNvSpPr>
          <p:nvPr/>
        </p:nvSpPr>
        <p:spPr bwMode="auto">
          <a:xfrm>
            <a:off x="582930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84" name="Rectangle 28"/>
          <p:cNvSpPr>
            <a:spLocks noChangeArrowheads="1"/>
          </p:cNvSpPr>
          <p:nvPr/>
        </p:nvSpPr>
        <p:spPr bwMode="auto">
          <a:xfrm>
            <a:off x="600075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85" name="Rectangle 29"/>
          <p:cNvSpPr>
            <a:spLocks noChangeArrowheads="1"/>
          </p:cNvSpPr>
          <p:nvPr/>
        </p:nvSpPr>
        <p:spPr bwMode="auto">
          <a:xfrm>
            <a:off x="617220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86" name="Rectangle 30"/>
          <p:cNvSpPr>
            <a:spLocks noChangeArrowheads="1"/>
          </p:cNvSpPr>
          <p:nvPr/>
        </p:nvSpPr>
        <p:spPr bwMode="auto">
          <a:xfrm>
            <a:off x="634365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87" name="Rectangle 31"/>
          <p:cNvSpPr>
            <a:spLocks noChangeArrowheads="1"/>
          </p:cNvSpPr>
          <p:nvPr/>
        </p:nvSpPr>
        <p:spPr bwMode="auto">
          <a:xfrm>
            <a:off x="651510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88" name="Rectangle 32"/>
          <p:cNvSpPr>
            <a:spLocks noChangeArrowheads="1"/>
          </p:cNvSpPr>
          <p:nvPr/>
        </p:nvSpPr>
        <p:spPr bwMode="auto">
          <a:xfrm>
            <a:off x="668655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89" name="Rectangle 33"/>
          <p:cNvSpPr>
            <a:spLocks noChangeArrowheads="1"/>
          </p:cNvSpPr>
          <p:nvPr/>
        </p:nvSpPr>
        <p:spPr bwMode="auto">
          <a:xfrm>
            <a:off x="685800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90" name="Rectangle 34"/>
          <p:cNvSpPr>
            <a:spLocks noChangeArrowheads="1"/>
          </p:cNvSpPr>
          <p:nvPr/>
        </p:nvSpPr>
        <p:spPr bwMode="auto">
          <a:xfrm>
            <a:off x="702945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91" name="Rectangle 35"/>
          <p:cNvSpPr>
            <a:spLocks noChangeArrowheads="1"/>
          </p:cNvSpPr>
          <p:nvPr/>
        </p:nvSpPr>
        <p:spPr bwMode="auto">
          <a:xfrm>
            <a:off x="4457700" y="44005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92" name="Rectangle 36"/>
          <p:cNvSpPr>
            <a:spLocks noChangeArrowheads="1"/>
          </p:cNvSpPr>
          <p:nvPr/>
        </p:nvSpPr>
        <p:spPr bwMode="auto">
          <a:xfrm>
            <a:off x="4629150" y="44005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93" name="Rectangle 37"/>
          <p:cNvSpPr>
            <a:spLocks noChangeArrowheads="1"/>
          </p:cNvSpPr>
          <p:nvPr/>
        </p:nvSpPr>
        <p:spPr bwMode="auto">
          <a:xfrm>
            <a:off x="4800600" y="44005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94" name="Rectangle 38"/>
          <p:cNvSpPr>
            <a:spLocks noChangeArrowheads="1"/>
          </p:cNvSpPr>
          <p:nvPr/>
        </p:nvSpPr>
        <p:spPr bwMode="auto">
          <a:xfrm>
            <a:off x="4972050" y="44005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95" name="Rectangle 39"/>
          <p:cNvSpPr>
            <a:spLocks noChangeArrowheads="1"/>
          </p:cNvSpPr>
          <p:nvPr/>
        </p:nvSpPr>
        <p:spPr bwMode="auto">
          <a:xfrm>
            <a:off x="5143500" y="44005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96" name="Rectangle 40"/>
          <p:cNvSpPr>
            <a:spLocks noChangeArrowheads="1"/>
          </p:cNvSpPr>
          <p:nvPr/>
        </p:nvSpPr>
        <p:spPr bwMode="auto">
          <a:xfrm>
            <a:off x="5314950" y="44005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97" name="Rectangle 41"/>
          <p:cNvSpPr>
            <a:spLocks noChangeArrowheads="1"/>
          </p:cNvSpPr>
          <p:nvPr/>
        </p:nvSpPr>
        <p:spPr bwMode="auto">
          <a:xfrm>
            <a:off x="5486400" y="44005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98" name="Rectangle 42"/>
          <p:cNvSpPr>
            <a:spLocks noChangeArrowheads="1"/>
          </p:cNvSpPr>
          <p:nvPr/>
        </p:nvSpPr>
        <p:spPr bwMode="auto">
          <a:xfrm>
            <a:off x="5657850" y="44005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499" name="Rectangle 43"/>
          <p:cNvSpPr>
            <a:spLocks noChangeArrowheads="1"/>
          </p:cNvSpPr>
          <p:nvPr/>
        </p:nvSpPr>
        <p:spPr bwMode="auto">
          <a:xfrm>
            <a:off x="5829300" y="44005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00" name="Rectangle 44"/>
          <p:cNvSpPr>
            <a:spLocks noChangeArrowheads="1"/>
          </p:cNvSpPr>
          <p:nvPr/>
        </p:nvSpPr>
        <p:spPr bwMode="auto">
          <a:xfrm>
            <a:off x="6000750" y="44005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01" name="Rectangle 45"/>
          <p:cNvSpPr>
            <a:spLocks noChangeArrowheads="1"/>
          </p:cNvSpPr>
          <p:nvPr/>
        </p:nvSpPr>
        <p:spPr bwMode="auto">
          <a:xfrm>
            <a:off x="6172200" y="44005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02" name="Rectangle 46"/>
          <p:cNvSpPr>
            <a:spLocks noChangeArrowheads="1"/>
          </p:cNvSpPr>
          <p:nvPr/>
        </p:nvSpPr>
        <p:spPr bwMode="auto">
          <a:xfrm>
            <a:off x="6343650" y="44005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03" name="Rectangle 47"/>
          <p:cNvSpPr>
            <a:spLocks noChangeArrowheads="1"/>
          </p:cNvSpPr>
          <p:nvPr/>
        </p:nvSpPr>
        <p:spPr bwMode="auto">
          <a:xfrm>
            <a:off x="6515100" y="44005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04" name="Rectangle 48"/>
          <p:cNvSpPr>
            <a:spLocks noChangeArrowheads="1"/>
          </p:cNvSpPr>
          <p:nvPr/>
        </p:nvSpPr>
        <p:spPr bwMode="auto">
          <a:xfrm>
            <a:off x="6686550" y="44005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05" name="Rectangle 49"/>
          <p:cNvSpPr>
            <a:spLocks noChangeArrowheads="1"/>
          </p:cNvSpPr>
          <p:nvPr/>
        </p:nvSpPr>
        <p:spPr bwMode="auto">
          <a:xfrm>
            <a:off x="6858000" y="44005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06" name="Rectangle 50"/>
          <p:cNvSpPr>
            <a:spLocks noChangeArrowheads="1"/>
          </p:cNvSpPr>
          <p:nvPr/>
        </p:nvSpPr>
        <p:spPr bwMode="auto">
          <a:xfrm>
            <a:off x="7029450" y="44005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07" name="Oval 51"/>
          <p:cNvSpPr>
            <a:spLocks noChangeArrowheads="1"/>
          </p:cNvSpPr>
          <p:nvPr/>
        </p:nvSpPr>
        <p:spPr bwMode="auto">
          <a:xfrm>
            <a:off x="445770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08" name="Oval 52"/>
          <p:cNvSpPr>
            <a:spLocks noChangeArrowheads="1"/>
          </p:cNvSpPr>
          <p:nvPr/>
        </p:nvSpPr>
        <p:spPr bwMode="auto">
          <a:xfrm>
            <a:off x="462915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09" name="Oval 53"/>
          <p:cNvSpPr>
            <a:spLocks noChangeArrowheads="1"/>
          </p:cNvSpPr>
          <p:nvPr/>
        </p:nvSpPr>
        <p:spPr bwMode="auto">
          <a:xfrm>
            <a:off x="480060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10" name="Oval 54"/>
          <p:cNvSpPr>
            <a:spLocks noChangeArrowheads="1"/>
          </p:cNvSpPr>
          <p:nvPr/>
        </p:nvSpPr>
        <p:spPr bwMode="auto">
          <a:xfrm>
            <a:off x="497205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11" name="Oval 55"/>
          <p:cNvSpPr>
            <a:spLocks noChangeArrowheads="1"/>
          </p:cNvSpPr>
          <p:nvPr/>
        </p:nvSpPr>
        <p:spPr bwMode="auto">
          <a:xfrm>
            <a:off x="514350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12" name="Oval 56"/>
          <p:cNvSpPr>
            <a:spLocks noChangeArrowheads="1"/>
          </p:cNvSpPr>
          <p:nvPr/>
        </p:nvSpPr>
        <p:spPr bwMode="auto">
          <a:xfrm>
            <a:off x="531495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13" name="Oval 57"/>
          <p:cNvSpPr>
            <a:spLocks noChangeArrowheads="1"/>
          </p:cNvSpPr>
          <p:nvPr/>
        </p:nvSpPr>
        <p:spPr bwMode="auto">
          <a:xfrm>
            <a:off x="548640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14" name="Oval 58"/>
          <p:cNvSpPr>
            <a:spLocks noChangeArrowheads="1"/>
          </p:cNvSpPr>
          <p:nvPr/>
        </p:nvSpPr>
        <p:spPr bwMode="auto">
          <a:xfrm>
            <a:off x="565785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15" name="Oval 59"/>
          <p:cNvSpPr>
            <a:spLocks noChangeArrowheads="1"/>
          </p:cNvSpPr>
          <p:nvPr/>
        </p:nvSpPr>
        <p:spPr bwMode="auto">
          <a:xfrm>
            <a:off x="582930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16" name="Oval 60"/>
          <p:cNvSpPr>
            <a:spLocks noChangeArrowheads="1"/>
          </p:cNvSpPr>
          <p:nvPr/>
        </p:nvSpPr>
        <p:spPr bwMode="auto">
          <a:xfrm>
            <a:off x="600075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17" name="Oval 61"/>
          <p:cNvSpPr>
            <a:spLocks noChangeArrowheads="1"/>
          </p:cNvSpPr>
          <p:nvPr/>
        </p:nvSpPr>
        <p:spPr bwMode="auto">
          <a:xfrm>
            <a:off x="617220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18" name="Oval 62"/>
          <p:cNvSpPr>
            <a:spLocks noChangeArrowheads="1"/>
          </p:cNvSpPr>
          <p:nvPr/>
        </p:nvSpPr>
        <p:spPr bwMode="auto">
          <a:xfrm>
            <a:off x="634365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19" name="Oval 63"/>
          <p:cNvSpPr>
            <a:spLocks noChangeArrowheads="1"/>
          </p:cNvSpPr>
          <p:nvPr/>
        </p:nvSpPr>
        <p:spPr bwMode="auto">
          <a:xfrm>
            <a:off x="651510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20" name="Oval 64"/>
          <p:cNvSpPr>
            <a:spLocks noChangeArrowheads="1"/>
          </p:cNvSpPr>
          <p:nvPr/>
        </p:nvSpPr>
        <p:spPr bwMode="auto">
          <a:xfrm>
            <a:off x="668655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21" name="Oval 65"/>
          <p:cNvSpPr>
            <a:spLocks noChangeArrowheads="1"/>
          </p:cNvSpPr>
          <p:nvPr/>
        </p:nvSpPr>
        <p:spPr bwMode="auto">
          <a:xfrm>
            <a:off x="685800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22" name="Oval 66"/>
          <p:cNvSpPr>
            <a:spLocks noChangeArrowheads="1"/>
          </p:cNvSpPr>
          <p:nvPr/>
        </p:nvSpPr>
        <p:spPr bwMode="auto">
          <a:xfrm>
            <a:off x="702945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23" name="Line 67"/>
          <p:cNvSpPr>
            <a:spLocks noChangeShapeType="1"/>
          </p:cNvSpPr>
          <p:nvPr/>
        </p:nvSpPr>
        <p:spPr bwMode="auto">
          <a:xfrm>
            <a:off x="445770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24" name="Line 68"/>
          <p:cNvSpPr>
            <a:spLocks noChangeShapeType="1"/>
          </p:cNvSpPr>
          <p:nvPr/>
        </p:nvSpPr>
        <p:spPr bwMode="auto">
          <a:xfrm>
            <a:off x="462915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25" name="Line 69"/>
          <p:cNvSpPr>
            <a:spLocks noChangeShapeType="1"/>
          </p:cNvSpPr>
          <p:nvPr/>
        </p:nvSpPr>
        <p:spPr bwMode="auto">
          <a:xfrm>
            <a:off x="480060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26" name="Line 70"/>
          <p:cNvSpPr>
            <a:spLocks noChangeShapeType="1"/>
          </p:cNvSpPr>
          <p:nvPr/>
        </p:nvSpPr>
        <p:spPr bwMode="auto">
          <a:xfrm>
            <a:off x="497205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27" name="Line 71"/>
          <p:cNvSpPr>
            <a:spLocks noChangeShapeType="1"/>
          </p:cNvSpPr>
          <p:nvPr/>
        </p:nvSpPr>
        <p:spPr bwMode="auto">
          <a:xfrm>
            <a:off x="514350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28" name="Line 72"/>
          <p:cNvSpPr>
            <a:spLocks noChangeShapeType="1"/>
          </p:cNvSpPr>
          <p:nvPr/>
        </p:nvSpPr>
        <p:spPr bwMode="auto">
          <a:xfrm>
            <a:off x="531495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29" name="Line 73"/>
          <p:cNvSpPr>
            <a:spLocks noChangeShapeType="1"/>
          </p:cNvSpPr>
          <p:nvPr/>
        </p:nvSpPr>
        <p:spPr bwMode="auto">
          <a:xfrm>
            <a:off x="548640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30" name="Line 74"/>
          <p:cNvSpPr>
            <a:spLocks noChangeShapeType="1"/>
          </p:cNvSpPr>
          <p:nvPr/>
        </p:nvSpPr>
        <p:spPr bwMode="auto">
          <a:xfrm>
            <a:off x="565785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31" name="Line 75"/>
          <p:cNvSpPr>
            <a:spLocks noChangeShapeType="1"/>
          </p:cNvSpPr>
          <p:nvPr/>
        </p:nvSpPr>
        <p:spPr bwMode="auto">
          <a:xfrm>
            <a:off x="582930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32" name="Line 76"/>
          <p:cNvSpPr>
            <a:spLocks noChangeShapeType="1"/>
          </p:cNvSpPr>
          <p:nvPr/>
        </p:nvSpPr>
        <p:spPr bwMode="auto">
          <a:xfrm>
            <a:off x="600075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33" name="Line 77"/>
          <p:cNvSpPr>
            <a:spLocks noChangeShapeType="1"/>
          </p:cNvSpPr>
          <p:nvPr/>
        </p:nvSpPr>
        <p:spPr bwMode="auto">
          <a:xfrm>
            <a:off x="617220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34" name="Line 78"/>
          <p:cNvSpPr>
            <a:spLocks noChangeShapeType="1"/>
          </p:cNvSpPr>
          <p:nvPr/>
        </p:nvSpPr>
        <p:spPr bwMode="auto">
          <a:xfrm>
            <a:off x="634365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35" name="Line 79"/>
          <p:cNvSpPr>
            <a:spLocks noChangeShapeType="1"/>
          </p:cNvSpPr>
          <p:nvPr/>
        </p:nvSpPr>
        <p:spPr bwMode="auto">
          <a:xfrm>
            <a:off x="651510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36" name="Line 80"/>
          <p:cNvSpPr>
            <a:spLocks noChangeShapeType="1"/>
          </p:cNvSpPr>
          <p:nvPr/>
        </p:nvSpPr>
        <p:spPr bwMode="auto">
          <a:xfrm>
            <a:off x="668655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37" name="Line 81"/>
          <p:cNvSpPr>
            <a:spLocks noChangeShapeType="1"/>
          </p:cNvSpPr>
          <p:nvPr/>
        </p:nvSpPr>
        <p:spPr bwMode="auto">
          <a:xfrm>
            <a:off x="685800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38" name="Line 82"/>
          <p:cNvSpPr>
            <a:spLocks noChangeShapeType="1"/>
          </p:cNvSpPr>
          <p:nvPr/>
        </p:nvSpPr>
        <p:spPr bwMode="auto">
          <a:xfrm>
            <a:off x="702945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39" name="Line 83"/>
          <p:cNvSpPr>
            <a:spLocks noChangeShapeType="1"/>
          </p:cNvSpPr>
          <p:nvPr/>
        </p:nvSpPr>
        <p:spPr bwMode="auto">
          <a:xfrm>
            <a:off x="451485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40" name="Line 84"/>
          <p:cNvSpPr>
            <a:spLocks noChangeShapeType="1"/>
          </p:cNvSpPr>
          <p:nvPr/>
        </p:nvSpPr>
        <p:spPr bwMode="auto">
          <a:xfrm>
            <a:off x="468630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41" name="Line 85"/>
          <p:cNvSpPr>
            <a:spLocks noChangeShapeType="1"/>
          </p:cNvSpPr>
          <p:nvPr/>
        </p:nvSpPr>
        <p:spPr bwMode="auto">
          <a:xfrm>
            <a:off x="485775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42" name="Line 86"/>
          <p:cNvSpPr>
            <a:spLocks noChangeShapeType="1"/>
          </p:cNvSpPr>
          <p:nvPr/>
        </p:nvSpPr>
        <p:spPr bwMode="auto">
          <a:xfrm>
            <a:off x="502920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43" name="Line 87"/>
          <p:cNvSpPr>
            <a:spLocks noChangeShapeType="1"/>
          </p:cNvSpPr>
          <p:nvPr/>
        </p:nvSpPr>
        <p:spPr bwMode="auto">
          <a:xfrm>
            <a:off x="520065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44" name="Line 88"/>
          <p:cNvSpPr>
            <a:spLocks noChangeShapeType="1"/>
          </p:cNvSpPr>
          <p:nvPr/>
        </p:nvSpPr>
        <p:spPr bwMode="auto">
          <a:xfrm>
            <a:off x="537210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45" name="Line 89"/>
          <p:cNvSpPr>
            <a:spLocks noChangeShapeType="1"/>
          </p:cNvSpPr>
          <p:nvPr/>
        </p:nvSpPr>
        <p:spPr bwMode="auto">
          <a:xfrm>
            <a:off x="554355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46" name="Line 90"/>
          <p:cNvSpPr>
            <a:spLocks noChangeShapeType="1"/>
          </p:cNvSpPr>
          <p:nvPr/>
        </p:nvSpPr>
        <p:spPr bwMode="auto">
          <a:xfrm>
            <a:off x="571500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47" name="Line 91"/>
          <p:cNvSpPr>
            <a:spLocks noChangeShapeType="1"/>
          </p:cNvSpPr>
          <p:nvPr/>
        </p:nvSpPr>
        <p:spPr bwMode="auto">
          <a:xfrm>
            <a:off x="588645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48" name="Line 92"/>
          <p:cNvSpPr>
            <a:spLocks noChangeShapeType="1"/>
          </p:cNvSpPr>
          <p:nvPr/>
        </p:nvSpPr>
        <p:spPr bwMode="auto">
          <a:xfrm>
            <a:off x="605790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49" name="Line 93"/>
          <p:cNvSpPr>
            <a:spLocks noChangeShapeType="1"/>
          </p:cNvSpPr>
          <p:nvPr/>
        </p:nvSpPr>
        <p:spPr bwMode="auto">
          <a:xfrm>
            <a:off x="622935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50" name="Line 94"/>
          <p:cNvSpPr>
            <a:spLocks noChangeShapeType="1"/>
          </p:cNvSpPr>
          <p:nvPr/>
        </p:nvSpPr>
        <p:spPr bwMode="auto">
          <a:xfrm>
            <a:off x="640080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51" name="Line 95"/>
          <p:cNvSpPr>
            <a:spLocks noChangeShapeType="1"/>
          </p:cNvSpPr>
          <p:nvPr/>
        </p:nvSpPr>
        <p:spPr bwMode="auto">
          <a:xfrm>
            <a:off x="657225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52" name="Line 96"/>
          <p:cNvSpPr>
            <a:spLocks noChangeShapeType="1"/>
          </p:cNvSpPr>
          <p:nvPr/>
        </p:nvSpPr>
        <p:spPr bwMode="auto">
          <a:xfrm>
            <a:off x="674370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53" name="Line 97"/>
          <p:cNvSpPr>
            <a:spLocks noChangeShapeType="1"/>
          </p:cNvSpPr>
          <p:nvPr/>
        </p:nvSpPr>
        <p:spPr bwMode="auto">
          <a:xfrm>
            <a:off x="691515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54" name="Line 98"/>
          <p:cNvSpPr>
            <a:spLocks noChangeShapeType="1"/>
          </p:cNvSpPr>
          <p:nvPr/>
        </p:nvSpPr>
        <p:spPr bwMode="auto">
          <a:xfrm>
            <a:off x="708660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55" name="Line 99"/>
          <p:cNvSpPr>
            <a:spLocks noChangeShapeType="1"/>
          </p:cNvSpPr>
          <p:nvPr/>
        </p:nvSpPr>
        <p:spPr bwMode="auto">
          <a:xfrm>
            <a:off x="451485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56" name="Line 100"/>
          <p:cNvSpPr>
            <a:spLocks noChangeShapeType="1"/>
          </p:cNvSpPr>
          <p:nvPr/>
        </p:nvSpPr>
        <p:spPr bwMode="auto">
          <a:xfrm>
            <a:off x="468630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57" name="Line 101"/>
          <p:cNvSpPr>
            <a:spLocks noChangeShapeType="1"/>
          </p:cNvSpPr>
          <p:nvPr/>
        </p:nvSpPr>
        <p:spPr bwMode="auto">
          <a:xfrm>
            <a:off x="485775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58" name="Line 102"/>
          <p:cNvSpPr>
            <a:spLocks noChangeShapeType="1"/>
          </p:cNvSpPr>
          <p:nvPr/>
        </p:nvSpPr>
        <p:spPr bwMode="auto">
          <a:xfrm>
            <a:off x="502920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59" name="Line 103"/>
          <p:cNvSpPr>
            <a:spLocks noChangeShapeType="1"/>
          </p:cNvSpPr>
          <p:nvPr/>
        </p:nvSpPr>
        <p:spPr bwMode="auto">
          <a:xfrm>
            <a:off x="520065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60" name="Line 104"/>
          <p:cNvSpPr>
            <a:spLocks noChangeShapeType="1"/>
          </p:cNvSpPr>
          <p:nvPr/>
        </p:nvSpPr>
        <p:spPr bwMode="auto">
          <a:xfrm>
            <a:off x="537210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61" name="Line 105"/>
          <p:cNvSpPr>
            <a:spLocks noChangeShapeType="1"/>
          </p:cNvSpPr>
          <p:nvPr/>
        </p:nvSpPr>
        <p:spPr bwMode="auto">
          <a:xfrm>
            <a:off x="554355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62" name="Line 106"/>
          <p:cNvSpPr>
            <a:spLocks noChangeShapeType="1"/>
          </p:cNvSpPr>
          <p:nvPr/>
        </p:nvSpPr>
        <p:spPr bwMode="auto">
          <a:xfrm>
            <a:off x="571500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63" name="Line 107"/>
          <p:cNvSpPr>
            <a:spLocks noChangeShapeType="1"/>
          </p:cNvSpPr>
          <p:nvPr/>
        </p:nvSpPr>
        <p:spPr bwMode="auto">
          <a:xfrm>
            <a:off x="588645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64" name="Line 108"/>
          <p:cNvSpPr>
            <a:spLocks noChangeShapeType="1"/>
          </p:cNvSpPr>
          <p:nvPr/>
        </p:nvSpPr>
        <p:spPr bwMode="auto">
          <a:xfrm>
            <a:off x="605790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65" name="Line 109"/>
          <p:cNvSpPr>
            <a:spLocks noChangeShapeType="1"/>
          </p:cNvSpPr>
          <p:nvPr/>
        </p:nvSpPr>
        <p:spPr bwMode="auto">
          <a:xfrm>
            <a:off x="622935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66" name="Line 110"/>
          <p:cNvSpPr>
            <a:spLocks noChangeShapeType="1"/>
          </p:cNvSpPr>
          <p:nvPr/>
        </p:nvSpPr>
        <p:spPr bwMode="auto">
          <a:xfrm>
            <a:off x="640080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67" name="Line 111"/>
          <p:cNvSpPr>
            <a:spLocks noChangeShapeType="1"/>
          </p:cNvSpPr>
          <p:nvPr/>
        </p:nvSpPr>
        <p:spPr bwMode="auto">
          <a:xfrm>
            <a:off x="657225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68" name="Line 112"/>
          <p:cNvSpPr>
            <a:spLocks noChangeShapeType="1"/>
          </p:cNvSpPr>
          <p:nvPr/>
        </p:nvSpPr>
        <p:spPr bwMode="auto">
          <a:xfrm>
            <a:off x="674370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69" name="Line 113"/>
          <p:cNvSpPr>
            <a:spLocks noChangeShapeType="1"/>
          </p:cNvSpPr>
          <p:nvPr/>
        </p:nvSpPr>
        <p:spPr bwMode="auto">
          <a:xfrm>
            <a:off x="691515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70" name="Line 114"/>
          <p:cNvSpPr>
            <a:spLocks noChangeShapeType="1"/>
          </p:cNvSpPr>
          <p:nvPr/>
        </p:nvSpPr>
        <p:spPr bwMode="auto">
          <a:xfrm>
            <a:off x="708660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7571" name="Text Box 115"/>
          <p:cNvSpPr txBox="1">
            <a:spLocks noChangeArrowheads="1"/>
          </p:cNvSpPr>
          <p:nvPr/>
        </p:nvSpPr>
        <p:spPr bwMode="auto">
          <a:xfrm>
            <a:off x="2857500" y="2800351"/>
            <a:ext cx="1609480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/>
              <a:t>Plaintext:</a:t>
            </a:r>
          </a:p>
        </p:txBody>
      </p:sp>
      <p:sp>
        <p:nvSpPr>
          <p:cNvPr id="147572" name="Text Box 116"/>
          <p:cNvSpPr txBox="1">
            <a:spLocks noChangeArrowheads="1"/>
          </p:cNvSpPr>
          <p:nvPr/>
        </p:nvSpPr>
        <p:spPr bwMode="auto">
          <a:xfrm>
            <a:off x="2343151" y="3486151"/>
            <a:ext cx="2111155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/>
              <a:t>PRNG(seed):</a:t>
            </a:r>
          </a:p>
        </p:txBody>
      </p:sp>
      <p:sp>
        <p:nvSpPr>
          <p:cNvPr id="147573" name="Text Box 117"/>
          <p:cNvSpPr txBox="1">
            <a:spLocks noChangeArrowheads="1"/>
          </p:cNvSpPr>
          <p:nvPr/>
        </p:nvSpPr>
        <p:spPr bwMode="auto">
          <a:xfrm>
            <a:off x="2628900" y="4171951"/>
            <a:ext cx="1859548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 dirty="0"/>
              <a:t>Ciphertext:</a:t>
            </a:r>
          </a:p>
        </p:txBody>
      </p:sp>
    </p:spTree>
    <p:extLst>
      <p:ext uri="{BB962C8B-B14F-4D97-AF65-F5344CB8AC3E}">
        <p14:creationId xmlns:p14="http://schemas.microsoft.com/office/powerpoint/2010/main" val="3583009708"/>
      </p:ext>
    </p:extLst>
  </p:cSld>
  <p:clrMapOvr>
    <a:masterClrMapping/>
  </p:clrMapOvr>
  <p:transition advTm="43833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 Cipher Decryption</a:t>
            </a:r>
          </a:p>
        </p:txBody>
      </p:sp>
      <p:sp>
        <p:nvSpPr>
          <p:cNvPr id="1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A41E-2D47-4305-AE4B-D5D7D575336F}" type="slidenum">
              <a:rPr lang="en-US"/>
              <a:pPr/>
              <a:t>23</a:t>
            </a:fld>
            <a:endParaRPr lang="en-US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4457700" y="30289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4629150" y="30289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4800600" y="30289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4972050" y="30289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5143500" y="30289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5314950" y="30289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5486400" y="30289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5657850" y="30289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5829300" y="30289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6000750" y="30289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37" name="Rectangle 13"/>
          <p:cNvSpPr>
            <a:spLocks noChangeArrowheads="1"/>
          </p:cNvSpPr>
          <p:nvPr/>
        </p:nvSpPr>
        <p:spPr bwMode="auto">
          <a:xfrm>
            <a:off x="6172200" y="30289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38" name="Rectangle 14"/>
          <p:cNvSpPr>
            <a:spLocks noChangeArrowheads="1"/>
          </p:cNvSpPr>
          <p:nvPr/>
        </p:nvSpPr>
        <p:spPr bwMode="auto">
          <a:xfrm>
            <a:off x="6343650" y="30289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39" name="Rectangle 15"/>
          <p:cNvSpPr>
            <a:spLocks noChangeArrowheads="1"/>
          </p:cNvSpPr>
          <p:nvPr/>
        </p:nvSpPr>
        <p:spPr bwMode="auto">
          <a:xfrm>
            <a:off x="6515100" y="30289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40" name="Rectangle 16"/>
          <p:cNvSpPr>
            <a:spLocks noChangeArrowheads="1"/>
          </p:cNvSpPr>
          <p:nvPr/>
        </p:nvSpPr>
        <p:spPr bwMode="auto">
          <a:xfrm>
            <a:off x="6686550" y="30289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41" name="Rectangle 17"/>
          <p:cNvSpPr>
            <a:spLocks noChangeArrowheads="1"/>
          </p:cNvSpPr>
          <p:nvPr/>
        </p:nvSpPr>
        <p:spPr bwMode="auto">
          <a:xfrm>
            <a:off x="6858000" y="30289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42" name="Rectangle 18"/>
          <p:cNvSpPr>
            <a:spLocks noChangeArrowheads="1"/>
          </p:cNvSpPr>
          <p:nvPr/>
        </p:nvSpPr>
        <p:spPr bwMode="auto">
          <a:xfrm>
            <a:off x="7029450" y="3028950"/>
            <a:ext cx="114300" cy="1143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43" name="Rectangle 19"/>
          <p:cNvSpPr>
            <a:spLocks noChangeArrowheads="1"/>
          </p:cNvSpPr>
          <p:nvPr/>
        </p:nvSpPr>
        <p:spPr bwMode="auto">
          <a:xfrm>
            <a:off x="445770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44" name="Rectangle 20"/>
          <p:cNvSpPr>
            <a:spLocks noChangeArrowheads="1"/>
          </p:cNvSpPr>
          <p:nvPr/>
        </p:nvSpPr>
        <p:spPr bwMode="auto">
          <a:xfrm>
            <a:off x="462915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45" name="Rectangle 21"/>
          <p:cNvSpPr>
            <a:spLocks noChangeArrowheads="1"/>
          </p:cNvSpPr>
          <p:nvPr/>
        </p:nvSpPr>
        <p:spPr bwMode="auto">
          <a:xfrm>
            <a:off x="480060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46" name="Rectangle 22"/>
          <p:cNvSpPr>
            <a:spLocks noChangeArrowheads="1"/>
          </p:cNvSpPr>
          <p:nvPr/>
        </p:nvSpPr>
        <p:spPr bwMode="auto">
          <a:xfrm>
            <a:off x="497205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47" name="Rectangle 23"/>
          <p:cNvSpPr>
            <a:spLocks noChangeArrowheads="1"/>
          </p:cNvSpPr>
          <p:nvPr/>
        </p:nvSpPr>
        <p:spPr bwMode="auto">
          <a:xfrm>
            <a:off x="514350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48" name="Rectangle 24"/>
          <p:cNvSpPr>
            <a:spLocks noChangeArrowheads="1"/>
          </p:cNvSpPr>
          <p:nvPr/>
        </p:nvSpPr>
        <p:spPr bwMode="auto">
          <a:xfrm>
            <a:off x="531495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49" name="Rectangle 25"/>
          <p:cNvSpPr>
            <a:spLocks noChangeArrowheads="1"/>
          </p:cNvSpPr>
          <p:nvPr/>
        </p:nvSpPr>
        <p:spPr bwMode="auto">
          <a:xfrm>
            <a:off x="548640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50" name="Rectangle 26"/>
          <p:cNvSpPr>
            <a:spLocks noChangeArrowheads="1"/>
          </p:cNvSpPr>
          <p:nvPr/>
        </p:nvSpPr>
        <p:spPr bwMode="auto">
          <a:xfrm>
            <a:off x="565785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51" name="Rectangle 27"/>
          <p:cNvSpPr>
            <a:spLocks noChangeArrowheads="1"/>
          </p:cNvSpPr>
          <p:nvPr/>
        </p:nvSpPr>
        <p:spPr bwMode="auto">
          <a:xfrm>
            <a:off x="582930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52" name="Rectangle 28"/>
          <p:cNvSpPr>
            <a:spLocks noChangeArrowheads="1"/>
          </p:cNvSpPr>
          <p:nvPr/>
        </p:nvSpPr>
        <p:spPr bwMode="auto">
          <a:xfrm>
            <a:off x="600075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53" name="Rectangle 29"/>
          <p:cNvSpPr>
            <a:spLocks noChangeArrowheads="1"/>
          </p:cNvSpPr>
          <p:nvPr/>
        </p:nvSpPr>
        <p:spPr bwMode="auto">
          <a:xfrm>
            <a:off x="617220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54" name="Rectangle 30"/>
          <p:cNvSpPr>
            <a:spLocks noChangeArrowheads="1"/>
          </p:cNvSpPr>
          <p:nvPr/>
        </p:nvSpPr>
        <p:spPr bwMode="auto">
          <a:xfrm>
            <a:off x="634365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55" name="Rectangle 31"/>
          <p:cNvSpPr>
            <a:spLocks noChangeArrowheads="1"/>
          </p:cNvSpPr>
          <p:nvPr/>
        </p:nvSpPr>
        <p:spPr bwMode="auto">
          <a:xfrm>
            <a:off x="651510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56" name="Rectangle 32"/>
          <p:cNvSpPr>
            <a:spLocks noChangeArrowheads="1"/>
          </p:cNvSpPr>
          <p:nvPr/>
        </p:nvSpPr>
        <p:spPr bwMode="auto">
          <a:xfrm>
            <a:off x="668655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685800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58" name="Rectangle 34"/>
          <p:cNvSpPr>
            <a:spLocks noChangeArrowheads="1"/>
          </p:cNvSpPr>
          <p:nvPr/>
        </p:nvSpPr>
        <p:spPr bwMode="auto">
          <a:xfrm>
            <a:off x="7029450" y="3714750"/>
            <a:ext cx="114300" cy="114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59" name="Rectangle 35"/>
          <p:cNvSpPr>
            <a:spLocks noChangeArrowheads="1"/>
          </p:cNvSpPr>
          <p:nvPr/>
        </p:nvSpPr>
        <p:spPr bwMode="auto">
          <a:xfrm>
            <a:off x="4457700" y="44005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60" name="Rectangle 36"/>
          <p:cNvSpPr>
            <a:spLocks noChangeArrowheads="1"/>
          </p:cNvSpPr>
          <p:nvPr/>
        </p:nvSpPr>
        <p:spPr bwMode="auto">
          <a:xfrm>
            <a:off x="4629150" y="44005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61" name="Rectangle 37"/>
          <p:cNvSpPr>
            <a:spLocks noChangeArrowheads="1"/>
          </p:cNvSpPr>
          <p:nvPr/>
        </p:nvSpPr>
        <p:spPr bwMode="auto">
          <a:xfrm>
            <a:off x="4800600" y="44005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62" name="Rectangle 38"/>
          <p:cNvSpPr>
            <a:spLocks noChangeArrowheads="1"/>
          </p:cNvSpPr>
          <p:nvPr/>
        </p:nvSpPr>
        <p:spPr bwMode="auto">
          <a:xfrm>
            <a:off x="4972050" y="44005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63" name="Rectangle 39"/>
          <p:cNvSpPr>
            <a:spLocks noChangeArrowheads="1"/>
          </p:cNvSpPr>
          <p:nvPr/>
        </p:nvSpPr>
        <p:spPr bwMode="auto">
          <a:xfrm>
            <a:off x="5143500" y="44005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64" name="Rectangle 40"/>
          <p:cNvSpPr>
            <a:spLocks noChangeArrowheads="1"/>
          </p:cNvSpPr>
          <p:nvPr/>
        </p:nvSpPr>
        <p:spPr bwMode="auto">
          <a:xfrm>
            <a:off x="5314950" y="44005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65" name="Rectangle 41"/>
          <p:cNvSpPr>
            <a:spLocks noChangeArrowheads="1"/>
          </p:cNvSpPr>
          <p:nvPr/>
        </p:nvSpPr>
        <p:spPr bwMode="auto">
          <a:xfrm>
            <a:off x="5486400" y="44005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66" name="Rectangle 42"/>
          <p:cNvSpPr>
            <a:spLocks noChangeArrowheads="1"/>
          </p:cNvSpPr>
          <p:nvPr/>
        </p:nvSpPr>
        <p:spPr bwMode="auto">
          <a:xfrm>
            <a:off x="5657850" y="44005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67" name="Rectangle 43"/>
          <p:cNvSpPr>
            <a:spLocks noChangeArrowheads="1"/>
          </p:cNvSpPr>
          <p:nvPr/>
        </p:nvSpPr>
        <p:spPr bwMode="auto">
          <a:xfrm>
            <a:off x="5829300" y="44005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68" name="Rectangle 44"/>
          <p:cNvSpPr>
            <a:spLocks noChangeArrowheads="1"/>
          </p:cNvSpPr>
          <p:nvPr/>
        </p:nvSpPr>
        <p:spPr bwMode="auto">
          <a:xfrm>
            <a:off x="6000750" y="44005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69" name="Rectangle 45"/>
          <p:cNvSpPr>
            <a:spLocks noChangeArrowheads="1"/>
          </p:cNvSpPr>
          <p:nvPr/>
        </p:nvSpPr>
        <p:spPr bwMode="auto">
          <a:xfrm>
            <a:off x="6172200" y="44005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70" name="Rectangle 46"/>
          <p:cNvSpPr>
            <a:spLocks noChangeArrowheads="1"/>
          </p:cNvSpPr>
          <p:nvPr/>
        </p:nvSpPr>
        <p:spPr bwMode="auto">
          <a:xfrm>
            <a:off x="6343650" y="44005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71" name="Rectangle 47"/>
          <p:cNvSpPr>
            <a:spLocks noChangeArrowheads="1"/>
          </p:cNvSpPr>
          <p:nvPr/>
        </p:nvSpPr>
        <p:spPr bwMode="auto">
          <a:xfrm>
            <a:off x="6515100" y="44005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72" name="Rectangle 48"/>
          <p:cNvSpPr>
            <a:spLocks noChangeArrowheads="1"/>
          </p:cNvSpPr>
          <p:nvPr/>
        </p:nvSpPr>
        <p:spPr bwMode="auto">
          <a:xfrm>
            <a:off x="6686550" y="44005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73" name="Rectangle 49"/>
          <p:cNvSpPr>
            <a:spLocks noChangeArrowheads="1"/>
          </p:cNvSpPr>
          <p:nvPr/>
        </p:nvSpPr>
        <p:spPr bwMode="auto">
          <a:xfrm>
            <a:off x="6858000" y="44005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74" name="Rectangle 50"/>
          <p:cNvSpPr>
            <a:spLocks noChangeArrowheads="1"/>
          </p:cNvSpPr>
          <p:nvPr/>
        </p:nvSpPr>
        <p:spPr bwMode="auto">
          <a:xfrm>
            <a:off x="7029450" y="4400550"/>
            <a:ext cx="114300" cy="1143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75" name="Oval 51"/>
          <p:cNvSpPr>
            <a:spLocks noChangeArrowheads="1"/>
          </p:cNvSpPr>
          <p:nvPr/>
        </p:nvSpPr>
        <p:spPr bwMode="auto">
          <a:xfrm>
            <a:off x="445770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76" name="Oval 52"/>
          <p:cNvSpPr>
            <a:spLocks noChangeArrowheads="1"/>
          </p:cNvSpPr>
          <p:nvPr/>
        </p:nvSpPr>
        <p:spPr bwMode="auto">
          <a:xfrm>
            <a:off x="462915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77" name="Oval 53"/>
          <p:cNvSpPr>
            <a:spLocks noChangeArrowheads="1"/>
          </p:cNvSpPr>
          <p:nvPr/>
        </p:nvSpPr>
        <p:spPr bwMode="auto">
          <a:xfrm>
            <a:off x="480060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78" name="Oval 54"/>
          <p:cNvSpPr>
            <a:spLocks noChangeArrowheads="1"/>
          </p:cNvSpPr>
          <p:nvPr/>
        </p:nvSpPr>
        <p:spPr bwMode="auto">
          <a:xfrm>
            <a:off x="497205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79" name="Oval 55"/>
          <p:cNvSpPr>
            <a:spLocks noChangeArrowheads="1"/>
          </p:cNvSpPr>
          <p:nvPr/>
        </p:nvSpPr>
        <p:spPr bwMode="auto">
          <a:xfrm>
            <a:off x="514350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80" name="Oval 56"/>
          <p:cNvSpPr>
            <a:spLocks noChangeArrowheads="1"/>
          </p:cNvSpPr>
          <p:nvPr/>
        </p:nvSpPr>
        <p:spPr bwMode="auto">
          <a:xfrm>
            <a:off x="531495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81" name="Oval 57"/>
          <p:cNvSpPr>
            <a:spLocks noChangeArrowheads="1"/>
          </p:cNvSpPr>
          <p:nvPr/>
        </p:nvSpPr>
        <p:spPr bwMode="auto">
          <a:xfrm>
            <a:off x="548640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82" name="Oval 58"/>
          <p:cNvSpPr>
            <a:spLocks noChangeArrowheads="1"/>
          </p:cNvSpPr>
          <p:nvPr/>
        </p:nvSpPr>
        <p:spPr bwMode="auto">
          <a:xfrm>
            <a:off x="565785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83" name="Oval 59"/>
          <p:cNvSpPr>
            <a:spLocks noChangeArrowheads="1"/>
          </p:cNvSpPr>
          <p:nvPr/>
        </p:nvSpPr>
        <p:spPr bwMode="auto">
          <a:xfrm>
            <a:off x="582930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84" name="Oval 60"/>
          <p:cNvSpPr>
            <a:spLocks noChangeArrowheads="1"/>
          </p:cNvSpPr>
          <p:nvPr/>
        </p:nvSpPr>
        <p:spPr bwMode="auto">
          <a:xfrm>
            <a:off x="600075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85" name="Oval 61"/>
          <p:cNvSpPr>
            <a:spLocks noChangeArrowheads="1"/>
          </p:cNvSpPr>
          <p:nvPr/>
        </p:nvSpPr>
        <p:spPr bwMode="auto">
          <a:xfrm>
            <a:off x="617220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86" name="Oval 62"/>
          <p:cNvSpPr>
            <a:spLocks noChangeArrowheads="1"/>
          </p:cNvSpPr>
          <p:nvPr/>
        </p:nvSpPr>
        <p:spPr bwMode="auto">
          <a:xfrm>
            <a:off x="634365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87" name="Oval 63"/>
          <p:cNvSpPr>
            <a:spLocks noChangeArrowheads="1"/>
          </p:cNvSpPr>
          <p:nvPr/>
        </p:nvSpPr>
        <p:spPr bwMode="auto">
          <a:xfrm>
            <a:off x="651510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88" name="Oval 64"/>
          <p:cNvSpPr>
            <a:spLocks noChangeArrowheads="1"/>
          </p:cNvSpPr>
          <p:nvPr/>
        </p:nvSpPr>
        <p:spPr bwMode="auto">
          <a:xfrm>
            <a:off x="668655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89" name="Oval 65"/>
          <p:cNvSpPr>
            <a:spLocks noChangeArrowheads="1"/>
          </p:cNvSpPr>
          <p:nvPr/>
        </p:nvSpPr>
        <p:spPr bwMode="auto">
          <a:xfrm>
            <a:off x="685800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90" name="Oval 66"/>
          <p:cNvSpPr>
            <a:spLocks noChangeArrowheads="1"/>
          </p:cNvSpPr>
          <p:nvPr/>
        </p:nvSpPr>
        <p:spPr bwMode="auto">
          <a:xfrm>
            <a:off x="7029450" y="33718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91" name="Line 67"/>
          <p:cNvSpPr>
            <a:spLocks noChangeShapeType="1"/>
          </p:cNvSpPr>
          <p:nvPr/>
        </p:nvSpPr>
        <p:spPr bwMode="auto">
          <a:xfrm>
            <a:off x="445770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92" name="Line 68"/>
          <p:cNvSpPr>
            <a:spLocks noChangeShapeType="1"/>
          </p:cNvSpPr>
          <p:nvPr/>
        </p:nvSpPr>
        <p:spPr bwMode="auto">
          <a:xfrm>
            <a:off x="462915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93" name="Line 69"/>
          <p:cNvSpPr>
            <a:spLocks noChangeShapeType="1"/>
          </p:cNvSpPr>
          <p:nvPr/>
        </p:nvSpPr>
        <p:spPr bwMode="auto">
          <a:xfrm>
            <a:off x="480060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94" name="Line 70"/>
          <p:cNvSpPr>
            <a:spLocks noChangeShapeType="1"/>
          </p:cNvSpPr>
          <p:nvPr/>
        </p:nvSpPr>
        <p:spPr bwMode="auto">
          <a:xfrm>
            <a:off x="497205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95" name="Line 71"/>
          <p:cNvSpPr>
            <a:spLocks noChangeShapeType="1"/>
          </p:cNvSpPr>
          <p:nvPr/>
        </p:nvSpPr>
        <p:spPr bwMode="auto">
          <a:xfrm>
            <a:off x="514350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96" name="Line 72"/>
          <p:cNvSpPr>
            <a:spLocks noChangeShapeType="1"/>
          </p:cNvSpPr>
          <p:nvPr/>
        </p:nvSpPr>
        <p:spPr bwMode="auto">
          <a:xfrm>
            <a:off x="531495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97" name="Line 73"/>
          <p:cNvSpPr>
            <a:spLocks noChangeShapeType="1"/>
          </p:cNvSpPr>
          <p:nvPr/>
        </p:nvSpPr>
        <p:spPr bwMode="auto">
          <a:xfrm>
            <a:off x="548640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98" name="Line 74"/>
          <p:cNvSpPr>
            <a:spLocks noChangeShapeType="1"/>
          </p:cNvSpPr>
          <p:nvPr/>
        </p:nvSpPr>
        <p:spPr bwMode="auto">
          <a:xfrm>
            <a:off x="565785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299" name="Line 75"/>
          <p:cNvSpPr>
            <a:spLocks noChangeShapeType="1"/>
          </p:cNvSpPr>
          <p:nvPr/>
        </p:nvSpPr>
        <p:spPr bwMode="auto">
          <a:xfrm>
            <a:off x="582930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00" name="Line 76"/>
          <p:cNvSpPr>
            <a:spLocks noChangeShapeType="1"/>
          </p:cNvSpPr>
          <p:nvPr/>
        </p:nvSpPr>
        <p:spPr bwMode="auto">
          <a:xfrm>
            <a:off x="600075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01" name="Line 77"/>
          <p:cNvSpPr>
            <a:spLocks noChangeShapeType="1"/>
          </p:cNvSpPr>
          <p:nvPr/>
        </p:nvSpPr>
        <p:spPr bwMode="auto">
          <a:xfrm>
            <a:off x="617220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02" name="Line 78"/>
          <p:cNvSpPr>
            <a:spLocks noChangeShapeType="1"/>
          </p:cNvSpPr>
          <p:nvPr/>
        </p:nvSpPr>
        <p:spPr bwMode="auto">
          <a:xfrm>
            <a:off x="634365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03" name="Line 79"/>
          <p:cNvSpPr>
            <a:spLocks noChangeShapeType="1"/>
          </p:cNvSpPr>
          <p:nvPr/>
        </p:nvSpPr>
        <p:spPr bwMode="auto">
          <a:xfrm>
            <a:off x="651510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04" name="Line 80"/>
          <p:cNvSpPr>
            <a:spLocks noChangeShapeType="1"/>
          </p:cNvSpPr>
          <p:nvPr/>
        </p:nvSpPr>
        <p:spPr bwMode="auto">
          <a:xfrm>
            <a:off x="668655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05" name="Line 81"/>
          <p:cNvSpPr>
            <a:spLocks noChangeShapeType="1"/>
          </p:cNvSpPr>
          <p:nvPr/>
        </p:nvSpPr>
        <p:spPr bwMode="auto">
          <a:xfrm>
            <a:off x="685800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06" name="Line 82"/>
          <p:cNvSpPr>
            <a:spLocks noChangeShapeType="1"/>
          </p:cNvSpPr>
          <p:nvPr/>
        </p:nvSpPr>
        <p:spPr bwMode="auto">
          <a:xfrm>
            <a:off x="7029450" y="3429000"/>
            <a:ext cx="11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07" name="Line 83"/>
          <p:cNvSpPr>
            <a:spLocks noChangeShapeType="1"/>
          </p:cNvSpPr>
          <p:nvPr/>
        </p:nvSpPr>
        <p:spPr bwMode="auto">
          <a:xfrm>
            <a:off x="451485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08" name="Line 84"/>
          <p:cNvSpPr>
            <a:spLocks noChangeShapeType="1"/>
          </p:cNvSpPr>
          <p:nvPr/>
        </p:nvSpPr>
        <p:spPr bwMode="auto">
          <a:xfrm>
            <a:off x="468630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09" name="Line 85"/>
          <p:cNvSpPr>
            <a:spLocks noChangeShapeType="1"/>
          </p:cNvSpPr>
          <p:nvPr/>
        </p:nvSpPr>
        <p:spPr bwMode="auto">
          <a:xfrm>
            <a:off x="485775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10" name="Line 86"/>
          <p:cNvSpPr>
            <a:spLocks noChangeShapeType="1"/>
          </p:cNvSpPr>
          <p:nvPr/>
        </p:nvSpPr>
        <p:spPr bwMode="auto">
          <a:xfrm>
            <a:off x="502920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11" name="Line 87"/>
          <p:cNvSpPr>
            <a:spLocks noChangeShapeType="1"/>
          </p:cNvSpPr>
          <p:nvPr/>
        </p:nvSpPr>
        <p:spPr bwMode="auto">
          <a:xfrm>
            <a:off x="520065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12" name="Line 88"/>
          <p:cNvSpPr>
            <a:spLocks noChangeShapeType="1"/>
          </p:cNvSpPr>
          <p:nvPr/>
        </p:nvSpPr>
        <p:spPr bwMode="auto">
          <a:xfrm>
            <a:off x="537210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13" name="Line 89"/>
          <p:cNvSpPr>
            <a:spLocks noChangeShapeType="1"/>
          </p:cNvSpPr>
          <p:nvPr/>
        </p:nvSpPr>
        <p:spPr bwMode="auto">
          <a:xfrm>
            <a:off x="554355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14" name="Line 90"/>
          <p:cNvSpPr>
            <a:spLocks noChangeShapeType="1"/>
          </p:cNvSpPr>
          <p:nvPr/>
        </p:nvSpPr>
        <p:spPr bwMode="auto">
          <a:xfrm>
            <a:off x="571500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15" name="Line 91"/>
          <p:cNvSpPr>
            <a:spLocks noChangeShapeType="1"/>
          </p:cNvSpPr>
          <p:nvPr/>
        </p:nvSpPr>
        <p:spPr bwMode="auto">
          <a:xfrm>
            <a:off x="588645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16" name="Line 92"/>
          <p:cNvSpPr>
            <a:spLocks noChangeShapeType="1"/>
          </p:cNvSpPr>
          <p:nvPr/>
        </p:nvSpPr>
        <p:spPr bwMode="auto">
          <a:xfrm>
            <a:off x="605790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17" name="Line 93"/>
          <p:cNvSpPr>
            <a:spLocks noChangeShapeType="1"/>
          </p:cNvSpPr>
          <p:nvPr/>
        </p:nvSpPr>
        <p:spPr bwMode="auto">
          <a:xfrm>
            <a:off x="622935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18" name="Line 94"/>
          <p:cNvSpPr>
            <a:spLocks noChangeShapeType="1"/>
          </p:cNvSpPr>
          <p:nvPr/>
        </p:nvSpPr>
        <p:spPr bwMode="auto">
          <a:xfrm>
            <a:off x="640080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19" name="Line 95"/>
          <p:cNvSpPr>
            <a:spLocks noChangeShapeType="1"/>
          </p:cNvSpPr>
          <p:nvPr/>
        </p:nvSpPr>
        <p:spPr bwMode="auto">
          <a:xfrm>
            <a:off x="657225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20" name="Line 96"/>
          <p:cNvSpPr>
            <a:spLocks noChangeShapeType="1"/>
          </p:cNvSpPr>
          <p:nvPr/>
        </p:nvSpPr>
        <p:spPr bwMode="auto">
          <a:xfrm>
            <a:off x="674370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21" name="Line 97"/>
          <p:cNvSpPr>
            <a:spLocks noChangeShapeType="1"/>
          </p:cNvSpPr>
          <p:nvPr/>
        </p:nvSpPr>
        <p:spPr bwMode="auto">
          <a:xfrm>
            <a:off x="691515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22" name="Line 98"/>
          <p:cNvSpPr>
            <a:spLocks noChangeShapeType="1"/>
          </p:cNvSpPr>
          <p:nvPr/>
        </p:nvSpPr>
        <p:spPr bwMode="auto">
          <a:xfrm>
            <a:off x="7086600" y="33718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23" name="Line 99"/>
          <p:cNvSpPr>
            <a:spLocks noChangeShapeType="1"/>
          </p:cNvSpPr>
          <p:nvPr/>
        </p:nvSpPr>
        <p:spPr bwMode="auto">
          <a:xfrm>
            <a:off x="451485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24" name="Line 100"/>
          <p:cNvSpPr>
            <a:spLocks noChangeShapeType="1"/>
          </p:cNvSpPr>
          <p:nvPr/>
        </p:nvSpPr>
        <p:spPr bwMode="auto">
          <a:xfrm>
            <a:off x="468630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25" name="Line 101"/>
          <p:cNvSpPr>
            <a:spLocks noChangeShapeType="1"/>
          </p:cNvSpPr>
          <p:nvPr/>
        </p:nvSpPr>
        <p:spPr bwMode="auto">
          <a:xfrm>
            <a:off x="485775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26" name="Line 102"/>
          <p:cNvSpPr>
            <a:spLocks noChangeShapeType="1"/>
          </p:cNvSpPr>
          <p:nvPr/>
        </p:nvSpPr>
        <p:spPr bwMode="auto">
          <a:xfrm>
            <a:off x="502920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27" name="Line 103"/>
          <p:cNvSpPr>
            <a:spLocks noChangeShapeType="1"/>
          </p:cNvSpPr>
          <p:nvPr/>
        </p:nvSpPr>
        <p:spPr bwMode="auto">
          <a:xfrm>
            <a:off x="520065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28" name="Line 104"/>
          <p:cNvSpPr>
            <a:spLocks noChangeShapeType="1"/>
          </p:cNvSpPr>
          <p:nvPr/>
        </p:nvSpPr>
        <p:spPr bwMode="auto">
          <a:xfrm>
            <a:off x="537210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29" name="Line 105"/>
          <p:cNvSpPr>
            <a:spLocks noChangeShapeType="1"/>
          </p:cNvSpPr>
          <p:nvPr/>
        </p:nvSpPr>
        <p:spPr bwMode="auto">
          <a:xfrm>
            <a:off x="554355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30" name="Line 106"/>
          <p:cNvSpPr>
            <a:spLocks noChangeShapeType="1"/>
          </p:cNvSpPr>
          <p:nvPr/>
        </p:nvSpPr>
        <p:spPr bwMode="auto">
          <a:xfrm>
            <a:off x="571500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31" name="Line 107"/>
          <p:cNvSpPr>
            <a:spLocks noChangeShapeType="1"/>
          </p:cNvSpPr>
          <p:nvPr/>
        </p:nvSpPr>
        <p:spPr bwMode="auto">
          <a:xfrm>
            <a:off x="588645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32" name="Line 108"/>
          <p:cNvSpPr>
            <a:spLocks noChangeShapeType="1"/>
          </p:cNvSpPr>
          <p:nvPr/>
        </p:nvSpPr>
        <p:spPr bwMode="auto">
          <a:xfrm>
            <a:off x="605790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33" name="Line 109"/>
          <p:cNvSpPr>
            <a:spLocks noChangeShapeType="1"/>
          </p:cNvSpPr>
          <p:nvPr/>
        </p:nvSpPr>
        <p:spPr bwMode="auto">
          <a:xfrm>
            <a:off x="622935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34" name="Line 110"/>
          <p:cNvSpPr>
            <a:spLocks noChangeShapeType="1"/>
          </p:cNvSpPr>
          <p:nvPr/>
        </p:nvSpPr>
        <p:spPr bwMode="auto">
          <a:xfrm>
            <a:off x="640080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35" name="Line 111"/>
          <p:cNvSpPr>
            <a:spLocks noChangeShapeType="1"/>
          </p:cNvSpPr>
          <p:nvPr/>
        </p:nvSpPr>
        <p:spPr bwMode="auto">
          <a:xfrm>
            <a:off x="657225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36" name="Line 112"/>
          <p:cNvSpPr>
            <a:spLocks noChangeShapeType="1"/>
          </p:cNvSpPr>
          <p:nvPr/>
        </p:nvSpPr>
        <p:spPr bwMode="auto">
          <a:xfrm>
            <a:off x="674370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37" name="Line 113"/>
          <p:cNvSpPr>
            <a:spLocks noChangeShapeType="1"/>
          </p:cNvSpPr>
          <p:nvPr/>
        </p:nvSpPr>
        <p:spPr bwMode="auto">
          <a:xfrm>
            <a:off x="691515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38" name="Line 114"/>
          <p:cNvSpPr>
            <a:spLocks noChangeShapeType="1"/>
          </p:cNvSpPr>
          <p:nvPr/>
        </p:nvSpPr>
        <p:spPr bwMode="auto">
          <a:xfrm>
            <a:off x="7086600" y="39433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339" name="Text Box 115"/>
          <p:cNvSpPr txBox="1">
            <a:spLocks noChangeArrowheads="1"/>
          </p:cNvSpPr>
          <p:nvPr/>
        </p:nvSpPr>
        <p:spPr bwMode="auto">
          <a:xfrm>
            <a:off x="2628900" y="2800351"/>
            <a:ext cx="1859548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 dirty="0"/>
              <a:t>Ciphertext:</a:t>
            </a:r>
          </a:p>
        </p:txBody>
      </p:sp>
      <p:sp>
        <p:nvSpPr>
          <p:cNvPr id="180340" name="Text Box 116"/>
          <p:cNvSpPr txBox="1">
            <a:spLocks noChangeArrowheads="1"/>
          </p:cNvSpPr>
          <p:nvPr/>
        </p:nvSpPr>
        <p:spPr bwMode="auto">
          <a:xfrm>
            <a:off x="2343151" y="3486151"/>
            <a:ext cx="2111155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/>
              <a:t>PRNG(seed):</a:t>
            </a:r>
          </a:p>
        </p:txBody>
      </p:sp>
      <p:sp>
        <p:nvSpPr>
          <p:cNvPr id="180341" name="Text Box 117"/>
          <p:cNvSpPr txBox="1">
            <a:spLocks noChangeArrowheads="1"/>
          </p:cNvSpPr>
          <p:nvPr/>
        </p:nvSpPr>
        <p:spPr bwMode="auto">
          <a:xfrm>
            <a:off x="2857500" y="4171951"/>
            <a:ext cx="1609480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/>
              <a:t>Plaintext:</a:t>
            </a:r>
          </a:p>
        </p:txBody>
      </p:sp>
    </p:spTree>
    <p:extLst>
      <p:ext uri="{BB962C8B-B14F-4D97-AF65-F5344CB8AC3E}">
        <p14:creationId xmlns:p14="http://schemas.microsoft.com/office/powerpoint/2010/main" val="1970517846"/>
      </p:ext>
    </p:extLst>
  </p:cSld>
  <p:clrMapOvr>
    <a:masterClrMapping/>
  </p:clrMapOvr>
  <p:transition advTm="16333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Good Properties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/>
              <a:t>Stream ciphers are typically very fast</a:t>
            </a:r>
          </a:p>
          <a:p>
            <a:r>
              <a:rPr lang="en-US" sz="2700" dirty="0"/>
              <a:t>Stream ciphers can be very simple</a:t>
            </a:r>
          </a:p>
          <a:p>
            <a:r>
              <a:rPr lang="en-US" sz="2700" dirty="0"/>
              <a:t>The same function is used for encryption and decryption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98B2-3F7A-4280-88F2-2D784753AE98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58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 Cipher Security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two plaintexts are </a:t>
            </a:r>
            <a:r>
              <a:rPr lang="en-US" sz="2400" i="1" dirty="0"/>
              <a:t>ever</a:t>
            </a:r>
            <a:r>
              <a:rPr lang="en-US" sz="2400" dirty="0"/>
              <a:t> encrypted with the same stream cipher and key</a:t>
            </a:r>
          </a:p>
          <a:p>
            <a:pPr algn="ctr">
              <a:buFont typeface="Symbol" pitchFamily="18" charset="2"/>
              <a:buNone/>
            </a:pPr>
            <a:r>
              <a:rPr lang="en-US" sz="2400" dirty="0">
                <a:solidFill>
                  <a:schemeClr val="accent1"/>
                </a:solidFill>
              </a:rPr>
              <a:t>C</a:t>
            </a:r>
            <a:r>
              <a:rPr lang="en-US" sz="2400" baseline="-25000" dirty="0">
                <a:solidFill>
                  <a:schemeClr val="accent1"/>
                </a:solidFill>
              </a:rPr>
              <a:t>1</a:t>
            </a:r>
            <a:r>
              <a:rPr lang="en-US" sz="2400" dirty="0">
                <a:solidFill>
                  <a:schemeClr val="accent1"/>
                </a:solidFill>
              </a:rPr>
              <a:t> = K </a:t>
            </a: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 P</a:t>
            </a:r>
            <a:r>
              <a:rPr lang="en-US" sz="2400" baseline="-25000" dirty="0">
                <a:solidFill>
                  <a:schemeClr val="accent1"/>
                </a:solidFill>
                <a:sym typeface="Symbol" pitchFamily="18" charset="2"/>
              </a:rPr>
              <a:t>1</a:t>
            </a:r>
          </a:p>
          <a:p>
            <a:pPr algn="ctr">
              <a:buFont typeface="Symbol" pitchFamily="18" charset="2"/>
              <a:buNone/>
            </a:pP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C</a:t>
            </a:r>
            <a:r>
              <a:rPr lang="en-US" sz="2400" baseline="-25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 = K  P</a:t>
            </a:r>
            <a:r>
              <a:rPr lang="en-US" sz="2400" baseline="-25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endParaRPr lang="en-US" sz="2400" dirty="0">
              <a:solidFill>
                <a:schemeClr val="accent1"/>
              </a:solidFill>
              <a:sym typeface="Symbol" pitchFamily="18" charset="2"/>
            </a:endParaRPr>
          </a:p>
          <a:p>
            <a:pPr lvl="1">
              <a:buFontTx/>
              <a:buNone/>
            </a:pPr>
            <a:r>
              <a:rPr lang="en-US" sz="2400" dirty="0">
                <a:sym typeface="Symbol" pitchFamily="18" charset="2"/>
              </a:rPr>
              <a:t>an attacker can easily compute</a:t>
            </a:r>
          </a:p>
          <a:p>
            <a:pPr lvl="1" algn="ctr">
              <a:buFontTx/>
              <a:buNone/>
            </a:pP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C</a:t>
            </a:r>
            <a:r>
              <a:rPr lang="en-US" sz="2400" baseline="-25000" dirty="0">
                <a:solidFill>
                  <a:schemeClr val="accent1"/>
                </a:solidFill>
                <a:sym typeface="Symbol" pitchFamily="18" charset="2"/>
              </a:rPr>
              <a:t>1</a:t>
            </a: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  C</a:t>
            </a:r>
            <a:r>
              <a:rPr lang="en-US" sz="2400" baseline="-25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 = P</a:t>
            </a:r>
            <a:r>
              <a:rPr lang="en-US" sz="2400" baseline="-25000" dirty="0">
                <a:solidFill>
                  <a:schemeClr val="accent1"/>
                </a:solidFill>
                <a:sym typeface="Symbol" pitchFamily="18" charset="2"/>
              </a:rPr>
              <a:t>1</a:t>
            </a: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  P</a:t>
            </a:r>
            <a:r>
              <a:rPr lang="en-US" sz="2400" baseline="-25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endParaRPr lang="en-US" sz="2400" dirty="0">
              <a:solidFill>
                <a:schemeClr val="accent1"/>
              </a:solidFill>
              <a:sym typeface="Symbol" pitchFamily="18" charset="2"/>
            </a:endParaRPr>
          </a:p>
          <a:p>
            <a:pPr lvl="1">
              <a:buFontTx/>
              <a:buNone/>
            </a:pPr>
            <a:r>
              <a:rPr lang="en-US" sz="2400" dirty="0">
                <a:sym typeface="Symbol" pitchFamily="18" charset="2"/>
              </a:rPr>
              <a:t>from which </a:t>
            </a: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US" sz="2400" baseline="-25000" dirty="0">
                <a:solidFill>
                  <a:schemeClr val="accent1"/>
                </a:solidFill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 and </a:t>
            </a: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US" sz="2400" baseline="-25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sz="2400" dirty="0">
                <a:sym typeface="Symbol" pitchFamily="18" charset="2"/>
              </a:rPr>
              <a:t> can usually be teased apart easily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533-EDDD-414A-ABBE-76A9371776FD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63305"/>
      </p:ext>
    </p:extLst>
  </p:cSld>
  <p:clrMapOvr>
    <a:masterClrMapping/>
  </p:clrMapOvr>
  <p:transition advTm="8315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 Cipher Integrity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 is easy for an adversary (even one who can’t decrypt the ciphertext) to alter the plaintext P in a known way</a:t>
            </a:r>
          </a:p>
          <a:p>
            <a:pPr marL="257175" lvl="1" indent="-257175"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sz="2400" dirty="0"/>
              <a:t>Let P</a:t>
            </a:r>
            <a:r>
              <a:rPr lang="en-US" sz="2400" baseline="-25000" dirty="0"/>
              <a:t>i </a:t>
            </a:r>
            <a:r>
              <a:rPr lang="en-US" sz="2400" dirty="0"/>
              <a:t>be the </a:t>
            </a:r>
            <a:r>
              <a:rPr lang="en-US" sz="2400" dirty="0" err="1"/>
              <a:t>i</a:t>
            </a:r>
            <a:r>
              <a:rPr lang="en-US" sz="2400" baseline="30000" dirty="0" err="1"/>
              <a:t>th</a:t>
            </a:r>
            <a:r>
              <a:rPr lang="en-US" sz="2400" dirty="0"/>
              <a:t> bit of P.</a:t>
            </a:r>
          </a:p>
          <a:p>
            <a:pPr lvl="1"/>
            <a:r>
              <a:rPr lang="en-US" sz="2400" dirty="0"/>
              <a:t>Attacker changes the ciphertext </a:t>
            </a:r>
            <a:r>
              <a:rPr lang="en-US" sz="2400" dirty="0" err="1"/>
              <a:t>C</a:t>
            </a:r>
            <a:r>
              <a:rPr lang="en-US" sz="2400" baseline="-25000" dirty="0" err="1"/>
              <a:t>i</a:t>
            </a:r>
            <a:r>
              <a:rPr lang="en-US" sz="2400" dirty="0"/>
              <a:t> to </a:t>
            </a:r>
            <a:r>
              <a:rPr lang="en-US" sz="2400" dirty="0" err="1"/>
              <a:t>C</a:t>
            </a:r>
            <a:r>
              <a:rPr lang="en-US" sz="2400" baseline="-25000" dirty="0" err="1"/>
              <a:t>i</a:t>
            </a:r>
            <a:r>
              <a:rPr lang="en-US" sz="2400" dirty="0"/>
              <a:t>'</a:t>
            </a:r>
          </a:p>
          <a:p>
            <a:pPr lvl="1"/>
            <a:r>
              <a:rPr lang="en-US" sz="2400" dirty="0"/>
              <a:t>P</a:t>
            </a:r>
            <a:r>
              <a:rPr lang="en-US" sz="2400" baseline="-25000" dirty="0"/>
              <a:t>i</a:t>
            </a:r>
            <a:r>
              <a:rPr lang="en-US" sz="2400" dirty="0"/>
              <a:t>'</a:t>
            </a:r>
            <a:r>
              <a:rPr lang="en-US" sz="2400" baseline="-25000" dirty="0"/>
              <a:t> </a:t>
            </a:r>
            <a:r>
              <a:rPr lang="en-US" sz="2400" dirty="0"/>
              <a:t>= </a:t>
            </a:r>
            <a:r>
              <a:rPr lang="en-US" sz="2400" dirty="0" err="1"/>
              <a:t>K</a:t>
            </a:r>
            <a:r>
              <a:rPr lang="en-US" sz="2400" baseline="-25000" dirty="0" err="1"/>
              <a:t>i</a:t>
            </a:r>
            <a:r>
              <a:rPr lang="en-US" sz="2400" dirty="0"/>
              <a:t> XOR </a:t>
            </a:r>
            <a:r>
              <a:rPr lang="en-US" sz="2400" dirty="0" err="1"/>
              <a:t>C</a:t>
            </a:r>
            <a:r>
              <a:rPr lang="en-US" sz="2400" baseline="-25000" dirty="0" err="1"/>
              <a:t>i</a:t>
            </a:r>
            <a:r>
              <a:rPr lang="en-US" sz="2400" dirty="0"/>
              <a:t>'</a:t>
            </a:r>
            <a:endParaRPr lang="en-US" sz="24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9B97-3F8C-4EF2-9234-FB2A3233FF0A}" type="slidenum">
              <a:rPr lang="en-US"/>
              <a:pPr/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444227"/>
      </p:ext>
    </p:extLst>
  </p:cSld>
  <p:clrMapOvr>
    <a:masterClrMapping/>
  </p:clrMapOvr>
  <p:transition advTm="368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 Cipher Integrity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 is easy for an adversary (even one who can’t decrypt the ciphertext) to alter the plaintext in a known way</a:t>
            </a:r>
          </a:p>
          <a:p>
            <a:pPr>
              <a:buFont typeface="Symbol" pitchFamily="18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Bob to Bob’s Bank:</a:t>
            </a:r>
          </a:p>
          <a:p>
            <a:pPr>
              <a:buFont typeface="Symbol" pitchFamily="18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	Transfer $0,000,002.00 to the account of my good friend Alice.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472A-F3A8-49FB-93E8-7EC89AE29778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43715"/>
      </p:ext>
    </p:extLst>
  </p:cSld>
  <p:clrMapOvr>
    <a:masterClrMapping/>
  </p:clrMapOvr>
  <p:transition spd="slow" advTm="952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 Cipher Integrity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 is easy for an adversary (even one who can’t decrypt the ciphertext) to alter the plaintext in a known way</a:t>
            </a:r>
          </a:p>
          <a:p>
            <a:pPr>
              <a:buFont typeface="Symbol" pitchFamily="18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Bob to Bob’s Bank:</a:t>
            </a:r>
          </a:p>
          <a:p>
            <a:pPr>
              <a:buFont typeface="Symbol" pitchFamily="18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	Transfer $1,000,002.00 to the account of my good friend Alice.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C512-D109-4D87-9061-939C42334870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99225"/>
      </p:ext>
    </p:extLst>
  </p:cSld>
  <p:clrMapOvr>
    <a:masterClrMapping/>
  </p:clrMapOvr>
  <p:transition spd="slow" advTm="952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Sample PRNG:  “Alleged RC4”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u="sng" dirty="0"/>
              <a:t>Initialization</a:t>
            </a:r>
          </a:p>
          <a:p>
            <a:pPr>
              <a:buFontTx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B050"/>
                </a:solidFill>
              </a:rPr>
              <a:t>S[0..255] = 0,1,…,255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00B050"/>
                </a:solidFill>
              </a:rPr>
              <a:t>	K[0..255] = Key, Key, Key,…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66FF66"/>
                </a:solidFill>
              </a:rPr>
              <a:t>	</a:t>
            </a:r>
            <a:r>
              <a:rPr lang="en-US" sz="2400" dirty="0">
                <a:solidFill>
                  <a:schemeClr val="accent2"/>
                </a:solidFill>
              </a:rPr>
              <a:t>for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i = 0 </a:t>
            </a:r>
            <a:r>
              <a:rPr lang="en-US" sz="2400" dirty="0">
                <a:solidFill>
                  <a:schemeClr val="accent2"/>
                </a:solidFill>
              </a:rPr>
              <a:t>to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255</a:t>
            </a:r>
          </a:p>
          <a:p>
            <a:pPr>
              <a:buFontTx/>
              <a:buNone/>
            </a:pPr>
            <a:r>
              <a:rPr lang="en-US" sz="2400" dirty="0"/>
              <a:t>		</a:t>
            </a:r>
            <a:r>
              <a:rPr lang="en-US" sz="2400" dirty="0">
                <a:solidFill>
                  <a:srgbClr val="00B050"/>
                </a:solidFill>
              </a:rPr>
              <a:t>j = (j + S[i] + K[i]) mod 256</a:t>
            </a:r>
          </a:p>
          <a:p>
            <a:pPr>
              <a:buFontTx/>
              <a:buNone/>
            </a:pPr>
            <a:r>
              <a:rPr lang="en-US" sz="2400" dirty="0"/>
              <a:t>		</a:t>
            </a:r>
            <a:r>
              <a:rPr lang="en-US" sz="2400" dirty="0">
                <a:solidFill>
                  <a:schemeClr val="accent2"/>
                </a:solidFill>
              </a:rPr>
              <a:t>swap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S[i]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and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S[j]</a:t>
            </a:r>
            <a:endParaRPr lang="en-US" sz="2400" u="sng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9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vs. Symmetric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Recall from last time that in a public key cryptosystem, each participant has a key pair consisting of related keys</a:t>
            </a:r>
          </a:p>
          <a:p>
            <a:pPr lvl="1"/>
            <a:r>
              <a:rPr lang="en-US" sz="2000" dirty="0"/>
              <a:t>Alice (or anyone) encrypts to Bob using Bob’s public key</a:t>
            </a:r>
          </a:p>
          <a:p>
            <a:pPr lvl="1"/>
            <a:r>
              <a:rPr lang="en-US" sz="2000" dirty="0"/>
              <a:t>Bob decrypts with Bob’s private key</a:t>
            </a:r>
          </a:p>
          <a:p>
            <a:r>
              <a:rPr lang="en-US" sz="2000" dirty="0"/>
              <a:t>Public keys are public</a:t>
            </a:r>
          </a:p>
          <a:p>
            <a:pPr lvl="1"/>
            <a:r>
              <a:rPr lang="en-US" sz="2000" dirty="0"/>
              <a:t>They can be published in a directory, on a website,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71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Sample PRNG:  “Alleged RC4”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u="sng" dirty="0"/>
              <a:t>Iteration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00B050"/>
                </a:solidFill>
              </a:rPr>
              <a:t>	i = (i + 1) mod 256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00B050"/>
                </a:solidFill>
              </a:rPr>
              <a:t>	j = (j + S[i]) mod 256</a:t>
            </a:r>
          </a:p>
          <a:p>
            <a:pPr>
              <a:buFontTx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2"/>
                </a:solidFill>
              </a:rPr>
              <a:t>swap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S[i]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and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S[j]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66FF66"/>
                </a:solidFill>
              </a:rPr>
              <a:t>	</a:t>
            </a:r>
            <a:r>
              <a:rPr lang="en-US" sz="2400" dirty="0">
                <a:solidFill>
                  <a:srgbClr val="00B050"/>
                </a:solidFill>
              </a:rPr>
              <a:t>t = (S[i] + S[j]) mod 256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66FF66"/>
                </a:solidFill>
              </a:rPr>
              <a:t>	</a:t>
            </a:r>
            <a:r>
              <a:rPr lang="en-US" sz="2400" dirty="0">
                <a:solidFill>
                  <a:schemeClr val="accent2"/>
                </a:solidFill>
              </a:rPr>
              <a:t>Output</a:t>
            </a:r>
            <a:r>
              <a:rPr lang="en-US" sz="2400" dirty="0">
                <a:solidFill>
                  <a:srgbClr val="66FF66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S[t</a:t>
            </a:r>
            <a:r>
              <a:rPr lang="en-US" dirty="0">
                <a:solidFill>
                  <a:srgbClr val="00B050"/>
                </a:solidFill>
              </a:rPr>
              <a:t>]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67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Ciphers are Fragile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They are broken by key re-use</a:t>
            </a:r>
          </a:p>
          <a:p>
            <a:r>
              <a:rPr lang="en-US" sz="2000" dirty="0"/>
              <a:t>They require integrity checking</a:t>
            </a:r>
          </a:p>
          <a:p>
            <a:r>
              <a:rPr lang="en-US" sz="2000" dirty="0"/>
              <a:t>If you’re going to use a stream cipher</a:t>
            </a:r>
          </a:p>
          <a:p>
            <a:pPr lvl="1"/>
            <a:r>
              <a:rPr lang="en-US" sz="2000" dirty="0"/>
              <a:t>Consider other options</a:t>
            </a:r>
          </a:p>
          <a:p>
            <a:pPr lvl="1"/>
            <a:r>
              <a:rPr lang="en-US" sz="2000" dirty="0"/>
              <a:t>Make sure you understand the risks if you make a mistake in use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78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Symmetric Ciphers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mbol" pitchFamily="18" charset="2"/>
              <a:buNone/>
            </a:pPr>
            <a:r>
              <a:rPr lang="en-US" sz="2000" dirty="0"/>
              <a:t>Secret-key (symmetric) ciphers are usually divided into two classes:</a:t>
            </a:r>
          </a:p>
          <a:p>
            <a:pPr>
              <a:buFont typeface="Symbol" pitchFamily="18" charset="2"/>
              <a:buNone/>
            </a:pPr>
            <a:endParaRPr lang="en-US" sz="2000" dirty="0"/>
          </a:p>
          <a:p>
            <a:r>
              <a:rPr lang="en-US" sz="2000" dirty="0"/>
              <a:t>Stream ciphers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C00000"/>
                </a:solidFill>
              </a:rPr>
              <a:t>Block ciphers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4A32-0891-46CD-BA13-4C56139E308F}" type="slidenum">
              <a:rPr lang="en-US"/>
              <a:pPr/>
              <a:t>32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32568"/>
      </p:ext>
    </p:extLst>
  </p:cSld>
  <p:clrMapOvr>
    <a:masterClrMapping/>
  </p:clrMapOvr>
  <p:transition advTm="59535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Why are they called “block” ciphers?</a:t>
            </a:r>
          </a:p>
          <a:p>
            <a:pPr lvl="1"/>
            <a:r>
              <a:rPr lang="en-US" sz="2000" dirty="0"/>
              <a:t>Because the cipher is defined as a function on a fixed-size block of data</a:t>
            </a:r>
          </a:p>
          <a:p>
            <a:pPr lvl="1"/>
            <a:r>
              <a:rPr lang="en-US" sz="2000" dirty="0"/>
              <a:t>This is called the “block size” and is a fundamental parameter of the cipher</a:t>
            </a:r>
          </a:p>
          <a:p>
            <a:pPr lvl="1"/>
            <a:r>
              <a:rPr lang="en-US" sz="2000" dirty="0"/>
              <a:t>8- or 16-byte blocks are common</a:t>
            </a:r>
          </a:p>
          <a:p>
            <a:r>
              <a:rPr lang="en-US" sz="2000" dirty="0"/>
              <a:t>What’s the “block size” of a stream cipher?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63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Block Ciphers</a:t>
            </a:r>
            <a:endParaRPr lang="en-US" dirty="0"/>
          </a:p>
        </p:txBody>
      </p:sp>
      <p:sp>
        <p:nvSpPr>
          <p:cNvPr id="7" name="Text Box 11"/>
          <p:cNvSpPr txBox="1">
            <a:spLocks noGrp="1" noChangeArrowheads="1"/>
          </p:cNvSpPr>
          <p:nvPr>
            <p:ph idx="1"/>
          </p:nvPr>
        </p:nvSpPr>
        <p:spPr bwMode="auto">
          <a:xfrm>
            <a:off x="1485901" y="2308860"/>
            <a:ext cx="5199052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DES</a:t>
            </a:r>
          </a:p>
          <a:p>
            <a:pPr eaLnBrk="1" hangingPunct="1"/>
            <a:r>
              <a:rPr lang="en-US" sz="2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3DES</a:t>
            </a:r>
          </a:p>
          <a:p>
            <a:pPr eaLnBrk="1" hangingPunct="1"/>
            <a:r>
              <a:rPr lang="en-US" sz="2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AES</a:t>
            </a:r>
          </a:p>
          <a:p>
            <a:pPr eaLnBrk="1" hangingPunct="1"/>
            <a:r>
              <a:rPr lang="en-US" sz="2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RC2, RC5, </a:t>
            </a:r>
            <a:r>
              <a:rPr lang="en-US" sz="2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TwoFish</a:t>
            </a:r>
            <a:r>
              <a:rPr lang="en-US" sz="2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Serpent, etc.</a:t>
            </a:r>
          </a:p>
          <a:p>
            <a:pPr eaLnBrk="1" hangingPunct="1"/>
            <a:endParaRPr lang="en-US" sz="27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hangingPunct="1"/>
            <a:endParaRPr lang="en-US" sz="27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82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Build a Block Cipher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997379" name="Group 3"/>
          <p:cNvGrpSpPr>
            <a:grpSpLocks/>
          </p:cNvGrpSpPr>
          <p:nvPr/>
        </p:nvGrpSpPr>
        <p:grpSpPr bwMode="auto">
          <a:xfrm>
            <a:off x="2971800" y="2662238"/>
            <a:ext cx="3174207" cy="2700338"/>
            <a:chOff x="1536" y="1516"/>
            <a:chExt cx="2666" cy="2268"/>
          </a:xfrm>
        </p:grpSpPr>
        <p:sp>
          <p:nvSpPr>
            <p:cNvPr id="997380" name="Rectangle 4"/>
            <p:cNvSpPr>
              <a:spLocks noChangeArrowheads="1"/>
            </p:cNvSpPr>
            <p:nvPr/>
          </p:nvSpPr>
          <p:spPr bwMode="auto">
            <a:xfrm>
              <a:off x="2496" y="1893"/>
              <a:ext cx="1152" cy="1563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350"/>
                <a:t>Block</a:t>
              </a:r>
            </a:p>
            <a:p>
              <a:pPr algn="ctr"/>
              <a:r>
                <a:rPr lang="en-US" sz="1350"/>
                <a:t>Cipher</a:t>
              </a:r>
            </a:p>
          </p:txBody>
        </p:sp>
        <p:sp>
          <p:nvSpPr>
            <p:cNvPr id="997381" name="Line 5"/>
            <p:cNvSpPr>
              <a:spLocks noChangeShapeType="1"/>
            </p:cNvSpPr>
            <p:nvPr/>
          </p:nvSpPr>
          <p:spPr bwMode="auto">
            <a:xfrm>
              <a:off x="1536" y="2688"/>
              <a:ext cx="960" cy="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97382" name="Text Box 6"/>
            <p:cNvSpPr txBox="1">
              <a:spLocks noChangeArrowheads="1"/>
            </p:cNvSpPr>
            <p:nvPr/>
          </p:nvSpPr>
          <p:spPr bwMode="auto">
            <a:xfrm>
              <a:off x="2220" y="1516"/>
              <a:ext cx="71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dirty="0"/>
                <a:t>Plaintext</a:t>
              </a:r>
            </a:p>
          </p:txBody>
        </p:sp>
        <p:sp>
          <p:nvSpPr>
            <p:cNvPr id="997383" name="Text Box 7"/>
            <p:cNvSpPr txBox="1">
              <a:spLocks noChangeArrowheads="1"/>
            </p:cNvSpPr>
            <p:nvPr/>
          </p:nvSpPr>
          <p:spPr bwMode="auto">
            <a:xfrm>
              <a:off x="3380" y="3532"/>
              <a:ext cx="82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dirty="0" err="1"/>
                <a:t>Ciphertext</a:t>
              </a:r>
              <a:endParaRPr lang="en-US" sz="1350" dirty="0"/>
            </a:p>
          </p:txBody>
        </p:sp>
        <p:sp>
          <p:nvSpPr>
            <p:cNvPr id="997384" name="Text Box 8"/>
            <p:cNvSpPr txBox="1">
              <a:spLocks noChangeArrowheads="1"/>
            </p:cNvSpPr>
            <p:nvPr/>
          </p:nvSpPr>
          <p:spPr bwMode="auto">
            <a:xfrm>
              <a:off x="1680" y="2476"/>
              <a:ext cx="76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350" dirty="0"/>
                <a:t>Key </a:t>
              </a:r>
            </a:p>
          </p:txBody>
        </p:sp>
        <p:sp>
          <p:nvSpPr>
            <p:cNvPr id="997385" name="Line 9"/>
            <p:cNvSpPr>
              <a:spLocks noChangeShapeType="1"/>
            </p:cNvSpPr>
            <p:nvPr/>
          </p:nvSpPr>
          <p:spPr bwMode="auto">
            <a:xfrm>
              <a:off x="3072" y="1632"/>
              <a:ext cx="0" cy="2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97386" name="Line 10"/>
            <p:cNvSpPr>
              <a:spLocks noChangeShapeType="1"/>
            </p:cNvSpPr>
            <p:nvPr/>
          </p:nvSpPr>
          <p:spPr bwMode="auto">
            <a:xfrm flipH="1">
              <a:off x="2832" y="1632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97387" name="Line 11"/>
            <p:cNvSpPr>
              <a:spLocks noChangeShapeType="1"/>
            </p:cNvSpPr>
            <p:nvPr/>
          </p:nvSpPr>
          <p:spPr bwMode="auto">
            <a:xfrm>
              <a:off x="3072" y="3456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97388" name="Line 12"/>
            <p:cNvSpPr>
              <a:spLocks noChangeShapeType="1"/>
            </p:cNvSpPr>
            <p:nvPr/>
          </p:nvSpPr>
          <p:spPr bwMode="auto">
            <a:xfrm>
              <a:off x="3072" y="3648"/>
              <a:ext cx="28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607806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Feistel Ciphers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98403" name="Rectangle 3"/>
          <p:cNvSpPr>
            <a:spLocks noChangeArrowheads="1"/>
          </p:cNvSpPr>
          <p:nvPr/>
        </p:nvSpPr>
        <p:spPr bwMode="auto">
          <a:xfrm>
            <a:off x="3371850" y="2800350"/>
            <a:ext cx="1143000" cy="17145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8404" name="Rectangle 4"/>
          <p:cNvSpPr>
            <a:spLocks noChangeArrowheads="1"/>
          </p:cNvSpPr>
          <p:nvPr/>
        </p:nvSpPr>
        <p:spPr bwMode="auto">
          <a:xfrm>
            <a:off x="4572000" y="2800350"/>
            <a:ext cx="1143000" cy="17145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8405" name="Rectangle 5"/>
          <p:cNvSpPr>
            <a:spLocks noChangeArrowheads="1"/>
          </p:cNvSpPr>
          <p:nvPr/>
        </p:nvSpPr>
        <p:spPr bwMode="auto">
          <a:xfrm>
            <a:off x="4229100" y="3143250"/>
            <a:ext cx="62865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/>
              <a:t>Ugly</a:t>
            </a:r>
            <a:endParaRPr lang="en-US" sz="1350"/>
          </a:p>
        </p:txBody>
      </p:sp>
      <p:sp>
        <p:nvSpPr>
          <p:cNvPr id="998406" name="Rectangle 6"/>
          <p:cNvSpPr>
            <a:spLocks noChangeArrowheads="1"/>
          </p:cNvSpPr>
          <p:nvPr/>
        </p:nvSpPr>
        <p:spPr bwMode="auto">
          <a:xfrm>
            <a:off x="3371850" y="4457700"/>
            <a:ext cx="1143000" cy="17145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8407" name="Rectangle 7"/>
          <p:cNvSpPr>
            <a:spLocks noChangeArrowheads="1"/>
          </p:cNvSpPr>
          <p:nvPr/>
        </p:nvSpPr>
        <p:spPr bwMode="auto">
          <a:xfrm>
            <a:off x="4572000" y="4457700"/>
            <a:ext cx="1143000" cy="17145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8408" name="Line 8"/>
          <p:cNvSpPr>
            <a:spLocks noChangeShapeType="1"/>
          </p:cNvSpPr>
          <p:nvPr/>
        </p:nvSpPr>
        <p:spPr bwMode="auto">
          <a:xfrm>
            <a:off x="4857750" y="3371850"/>
            <a:ext cx="2857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8409" name="Line 9"/>
          <p:cNvSpPr>
            <a:spLocks noChangeShapeType="1"/>
          </p:cNvSpPr>
          <p:nvPr/>
        </p:nvSpPr>
        <p:spPr bwMode="auto">
          <a:xfrm>
            <a:off x="4057650" y="3371850"/>
            <a:ext cx="1714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8410" name="Oval 10"/>
          <p:cNvSpPr>
            <a:spLocks noChangeArrowheads="1"/>
          </p:cNvSpPr>
          <p:nvPr/>
        </p:nvSpPr>
        <p:spPr bwMode="auto">
          <a:xfrm>
            <a:off x="3829050" y="3257550"/>
            <a:ext cx="228600" cy="2286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8411" name="Line 11"/>
          <p:cNvSpPr>
            <a:spLocks noChangeShapeType="1"/>
          </p:cNvSpPr>
          <p:nvPr/>
        </p:nvSpPr>
        <p:spPr bwMode="auto">
          <a:xfrm>
            <a:off x="3943350" y="3086100"/>
            <a:ext cx="0" cy="5715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8412" name="Line 12"/>
          <p:cNvSpPr>
            <a:spLocks noChangeShapeType="1"/>
          </p:cNvSpPr>
          <p:nvPr/>
        </p:nvSpPr>
        <p:spPr bwMode="auto">
          <a:xfrm>
            <a:off x="5143500" y="2971800"/>
            <a:ext cx="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8413" name="Line 13"/>
          <p:cNvSpPr>
            <a:spLocks noChangeShapeType="1"/>
          </p:cNvSpPr>
          <p:nvPr/>
        </p:nvSpPr>
        <p:spPr bwMode="auto">
          <a:xfrm flipH="1">
            <a:off x="3829050" y="3371850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8414" name="Line 14"/>
          <p:cNvSpPr>
            <a:spLocks noChangeShapeType="1"/>
          </p:cNvSpPr>
          <p:nvPr/>
        </p:nvSpPr>
        <p:spPr bwMode="auto">
          <a:xfrm>
            <a:off x="3943350" y="4171950"/>
            <a:ext cx="0" cy="2857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8415" name="Line 15"/>
          <p:cNvSpPr>
            <a:spLocks noChangeShapeType="1"/>
          </p:cNvSpPr>
          <p:nvPr/>
        </p:nvSpPr>
        <p:spPr bwMode="auto">
          <a:xfrm>
            <a:off x="5143500" y="4171950"/>
            <a:ext cx="0" cy="2857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8416" name="Line 16"/>
          <p:cNvSpPr>
            <a:spLocks noChangeShapeType="1"/>
          </p:cNvSpPr>
          <p:nvPr/>
        </p:nvSpPr>
        <p:spPr bwMode="auto">
          <a:xfrm>
            <a:off x="3943350" y="3657600"/>
            <a:ext cx="1200150" cy="5143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8417" name="Line 17"/>
          <p:cNvSpPr>
            <a:spLocks noChangeShapeType="1"/>
          </p:cNvSpPr>
          <p:nvPr/>
        </p:nvSpPr>
        <p:spPr bwMode="auto">
          <a:xfrm flipH="1">
            <a:off x="3943350" y="3657600"/>
            <a:ext cx="1200150" cy="5143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8418" name="Line 18"/>
          <p:cNvSpPr>
            <a:spLocks noChangeShapeType="1"/>
          </p:cNvSpPr>
          <p:nvPr/>
        </p:nvSpPr>
        <p:spPr bwMode="auto">
          <a:xfrm>
            <a:off x="3943350" y="2971800"/>
            <a:ext cx="0" cy="2857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8419" name="Rectangle 19"/>
          <p:cNvSpPr>
            <a:spLocks noChangeArrowheads="1"/>
          </p:cNvSpPr>
          <p:nvPr/>
        </p:nvSpPr>
        <p:spPr bwMode="auto">
          <a:xfrm>
            <a:off x="4514850" y="2800350"/>
            <a:ext cx="57150" cy="17145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8420" name="Rectangle 20"/>
          <p:cNvSpPr>
            <a:spLocks noChangeArrowheads="1"/>
          </p:cNvSpPr>
          <p:nvPr/>
        </p:nvSpPr>
        <p:spPr bwMode="auto">
          <a:xfrm>
            <a:off x="4514850" y="4457700"/>
            <a:ext cx="57150" cy="17145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95376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Feistel Ciphers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99427" name="Rectangle 3"/>
          <p:cNvSpPr>
            <a:spLocks noChangeArrowheads="1"/>
          </p:cNvSpPr>
          <p:nvPr/>
        </p:nvSpPr>
        <p:spPr bwMode="auto">
          <a:xfrm>
            <a:off x="3371850" y="2800350"/>
            <a:ext cx="1143000" cy="17145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9428" name="Rectangle 4"/>
          <p:cNvSpPr>
            <a:spLocks noChangeArrowheads="1"/>
          </p:cNvSpPr>
          <p:nvPr/>
        </p:nvSpPr>
        <p:spPr bwMode="auto">
          <a:xfrm>
            <a:off x="4572000" y="2800350"/>
            <a:ext cx="1143000" cy="17145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9429" name="Rectangle 5"/>
          <p:cNvSpPr>
            <a:spLocks noChangeArrowheads="1"/>
          </p:cNvSpPr>
          <p:nvPr/>
        </p:nvSpPr>
        <p:spPr bwMode="auto">
          <a:xfrm>
            <a:off x="4229100" y="3143250"/>
            <a:ext cx="62865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/>
              <a:t>Ugly</a:t>
            </a:r>
            <a:endParaRPr lang="en-US" sz="1350"/>
          </a:p>
        </p:txBody>
      </p:sp>
      <p:sp>
        <p:nvSpPr>
          <p:cNvPr id="999430" name="Rectangle 6"/>
          <p:cNvSpPr>
            <a:spLocks noChangeArrowheads="1"/>
          </p:cNvSpPr>
          <p:nvPr/>
        </p:nvSpPr>
        <p:spPr bwMode="auto">
          <a:xfrm>
            <a:off x="3371850" y="4457700"/>
            <a:ext cx="1143000" cy="17145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9431" name="Rectangle 7"/>
          <p:cNvSpPr>
            <a:spLocks noChangeArrowheads="1"/>
          </p:cNvSpPr>
          <p:nvPr/>
        </p:nvSpPr>
        <p:spPr bwMode="auto">
          <a:xfrm>
            <a:off x="4572000" y="4457700"/>
            <a:ext cx="1143000" cy="17145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9432" name="Line 8"/>
          <p:cNvSpPr>
            <a:spLocks noChangeShapeType="1"/>
          </p:cNvSpPr>
          <p:nvPr/>
        </p:nvSpPr>
        <p:spPr bwMode="auto">
          <a:xfrm>
            <a:off x="4857750" y="3371850"/>
            <a:ext cx="2857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9433" name="Line 9"/>
          <p:cNvSpPr>
            <a:spLocks noChangeShapeType="1"/>
          </p:cNvSpPr>
          <p:nvPr/>
        </p:nvSpPr>
        <p:spPr bwMode="auto">
          <a:xfrm>
            <a:off x="4057650" y="3371850"/>
            <a:ext cx="1714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9434" name="Oval 10"/>
          <p:cNvSpPr>
            <a:spLocks noChangeArrowheads="1"/>
          </p:cNvSpPr>
          <p:nvPr/>
        </p:nvSpPr>
        <p:spPr bwMode="auto">
          <a:xfrm>
            <a:off x="3829050" y="3257550"/>
            <a:ext cx="228600" cy="2286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9435" name="Line 11"/>
          <p:cNvSpPr>
            <a:spLocks noChangeShapeType="1"/>
          </p:cNvSpPr>
          <p:nvPr/>
        </p:nvSpPr>
        <p:spPr bwMode="auto">
          <a:xfrm>
            <a:off x="3943350" y="3086100"/>
            <a:ext cx="0" cy="5715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9436" name="Line 12"/>
          <p:cNvSpPr>
            <a:spLocks noChangeShapeType="1"/>
          </p:cNvSpPr>
          <p:nvPr/>
        </p:nvSpPr>
        <p:spPr bwMode="auto">
          <a:xfrm>
            <a:off x="5143500" y="2971800"/>
            <a:ext cx="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9437" name="Line 13"/>
          <p:cNvSpPr>
            <a:spLocks noChangeShapeType="1"/>
          </p:cNvSpPr>
          <p:nvPr/>
        </p:nvSpPr>
        <p:spPr bwMode="auto">
          <a:xfrm flipH="1">
            <a:off x="3829050" y="3371850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9438" name="Line 14"/>
          <p:cNvSpPr>
            <a:spLocks noChangeShapeType="1"/>
          </p:cNvSpPr>
          <p:nvPr/>
        </p:nvSpPr>
        <p:spPr bwMode="auto">
          <a:xfrm>
            <a:off x="3943350" y="4171950"/>
            <a:ext cx="0" cy="2857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9439" name="Line 15"/>
          <p:cNvSpPr>
            <a:spLocks noChangeShapeType="1"/>
          </p:cNvSpPr>
          <p:nvPr/>
        </p:nvSpPr>
        <p:spPr bwMode="auto">
          <a:xfrm>
            <a:off x="5143500" y="4171950"/>
            <a:ext cx="0" cy="2857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9440" name="Line 16"/>
          <p:cNvSpPr>
            <a:spLocks noChangeShapeType="1"/>
          </p:cNvSpPr>
          <p:nvPr/>
        </p:nvSpPr>
        <p:spPr bwMode="auto">
          <a:xfrm>
            <a:off x="3943350" y="3657600"/>
            <a:ext cx="1200150" cy="5143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9441" name="Line 17"/>
          <p:cNvSpPr>
            <a:spLocks noChangeShapeType="1"/>
          </p:cNvSpPr>
          <p:nvPr/>
        </p:nvSpPr>
        <p:spPr bwMode="auto">
          <a:xfrm flipH="1">
            <a:off x="3943350" y="3657600"/>
            <a:ext cx="1200150" cy="5143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9442" name="Line 18"/>
          <p:cNvSpPr>
            <a:spLocks noChangeShapeType="1"/>
          </p:cNvSpPr>
          <p:nvPr/>
        </p:nvSpPr>
        <p:spPr bwMode="auto">
          <a:xfrm>
            <a:off x="3943350" y="297180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9443" name="Line 19"/>
          <p:cNvSpPr>
            <a:spLocks noChangeShapeType="1"/>
          </p:cNvSpPr>
          <p:nvPr/>
        </p:nvSpPr>
        <p:spPr bwMode="auto">
          <a:xfrm flipV="1">
            <a:off x="3943350" y="34861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9444" name="Rectangle 20"/>
          <p:cNvSpPr>
            <a:spLocks noChangeArrowheads="1"/>
          </p:cNvSpPr>
          <p:nvPr/>
        </p:nvSpPr>
        <p:spPr bwMode="auto">
          <a:xfrm>
            <a:off x="4514850" y="2800350"/>
            <a:ext cx="57150" cy="17145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9445" name="Rectangle 21"/>
          <p:cNvSpPr>
            <a:spLocks noChangeArrowheads="1"/>
          </p:cNvSpPr>
          <p:nvPr/>
        </p:nvSpPr>
        <p:spPr bwMode="auto">
          <a:xfrm>
            <a:off x="4514850" y="4457700"/>
            <a:ext cx="57150" cy="17145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69669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9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Feistel Ciphers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1001474" name="Group 2"/>
          <p:cNvGrpSpPr>
            <a:grpSpLocks/>
          </p:cNvGrpSpPr>
          <p:nvPr/>
        </p:nvGrpSpPr>
        <p:grpSpPr bwMode="auto">
          <a:xfrm>
            <a:off x="3371850" y="2228850"/>
            <a:ext cx="2343150" cy="1828800"/>
            <a:chOff x="1872" y="1632"/>
            <a:chExt cx="1968" cy="1536"/>
          </a:xfrm>
        </p:grpSpPr>
        <p:sp>
          <p:nvSpPr>
            <p:cNvPr id="1001475" name="Rectangle 3"/>
            <p:cNvSpPr>
              <a:spLocks noChangeArrowheads="1"/>
            </p:cNvSpPr>
            <p:nvPr/>
          </p:nvSpPr>
          <p:spPr bwMode="auto">
            <a:xfrm>
              <a:off x="1872" y="1632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1476" name="Rectangle 4"/>
            <p:cNvSpPr>
              <a:spLocks noChangeArrowheads="1"/>
            </p:cNvSpPr>
            <p:nvPr/>
          </p:nvSpPr>
          <p:spPr bwMode="auto">
            <a:xfrm>
              <a:off x="2880" y="1632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1477" name="Rectangle 5"/>
            <p:cNvSpPr>
              <a:spLocks noChangeArrowheads="1"/>
            </p:cNvSpPr>
            <p:nvPr/>
          </p:nvSpPr>
          <p:spPr bwMode="auto">
            <a:xfrm>
              <a:off x="2592" y="1920"/>
              <a:ext cx="528" cy="3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500"/>
                <a:t>Ugly</a:t>
              </a:r>
              <a:endParaRPr lang="en-US" sz="1350"/>
            </a:p>
          </p:txBody>
        </p:sp>
        <p:sp>
          <p:nvSpPr>
            <p:cNvPr id="1001478" name="Rectangle 6"/>
            <p:cNvSpPr>
              <a:spLocks noChangeArrowheads="1"/>
            </p:cNvSpPr>
            <p:nvPr/>
          </p:nvSpPr>
          <p:spPr bwMode="auto">
            <a:xfrm>
              <a:off x="1872" y="3024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1479" name="Rectangle 7"/>
            <p:cNvSpPr>
              <a:spLocks noChangeArrowheads="1"/>
            </p:cNvSpPr>
            <p:nvPr/>
          </p:nvSpPr>
          <p:spPr bwMode="auto">
            <a:xfrm>
              <a:off x="2880" y="3024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1480" name="Line 8"/>
            <p:cNvSpPr>
              <a:spLocks noChangeShapeType="1"/>
            </p:cNvSpPr>
            <p:nvPr/>
          </p:nvSpPr>
          <p:spPr bwMode="auto">
            <a:xfrm>
              <a:off x="3120" y="2112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1481" name="Line 9"/>
            <p:cNvSpPr>
              <a:spLocks noChangeShapeType="1"/>
            </p:cNvSpPr>
            <p:nvPr/>
          </p:nvSpPr>
          <p:spPr bwMode="auto">
            <a:xfrm>
              <a:off x="2448" y="2112"/>
              <a:ext cx="14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1482" name="Oval 10"/>
            <p:cNvSpPr>
              <a:spLocks noChangeArrowheads="1"/>
            </p:cNvSpPr>
            <p:nvPr/>
          </p:nvSpPr>
          <p:spPr bwMode="auto">
            <a:xfrm>
              <a:off x="2256" y="2016"/>
              <a:ext cx="192" cy="192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1483" name="Line 11"/>
            <p:cNvSpPr>
              <a:spLocks noChangeShapeType="1"/>
            </p:cNvSpPr>
            <p:nvPr/>
          </p:nvSpPr>
          <p:spPr bwMode="auto">
            <a:xfrm>
              <a:off x="2352" y="1872"/>
              <a:ext cx="0" cy="48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1484" name="Line 12"/>
            <p:cNvSpPr>
              <a:spLocks noChangeShapeType="1"/>
            </p:cNvSpPr>
            <p:nvPr/>
          </p:nvSpPr>
          <p:spPr bwMode="auto">
            <a:xfrm>
              <a:off x="3360" y="1776"/>
              <a:ext cx="0" cy="5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1485" name="Line 13"/>
            <p:cNvSpPr>
              <a:spLocks noChangeShapeType="1"/>
            </p:cNvSpPr>
            <p:nvPr/>
          </p:nvSpPr>
          <p:spPr bwMode="auto">
            <a:xfrm flipH="1">
              <a:off x="2256" y="2112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1486" name="Line 14"/>
            <p:cNvSpPr>
              <a:spLocks noChangeShapeType="1"/>
            </p:cNvSpPr>
            <p:nvPr/>
          </p:nvSpPr>
          <p:spPr bwMode="auto">
            <a:xfrm>
              <a:off x="2352" y="2784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1487" name="Line 15"/>
            <p:cNvSpPr>
              <a:spLocks noChangeShapeType="1"/>
            </p:cNvSpPr>
            <p:nvPr/>
          </p:nvSpPr>
          <p:spPr bwMode="auto">
            <a:xfrm>
              <a:off x="3360" y="2784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1488" name="Line 16"/>
            <p:cNvSpPr>
              <a:spLocks noChangeShapeType="1"/>
            </p:cNvSpPr>
            <p:nvPr/>
          </p:nvSpPr>
          <p:spPr bwMode="auto">
            <a:xfrm>
              <a:off x="2352" y="2352"/>
              <a:ext cx="1008" cy="4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1489" name="Line 17"/>
            <p:cNvSpPr>
              <a:spLocks noChangeShapeType="1"/>
            </p:cNvSpPr>
            <p:nvPr/>
          </p:nvSpPr>
          <p:spPr bwMode="auto">
            <a:xfrm flipH="1">
              <a:off x="2352" y="2352"/>
              <a:ext cx="1008" cy="4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1490" name="Line 18"/>
            <p:cNvSpPr>
              <a:spLocks noChangeShapeType="1"/>
            </p:cNvSpPr>
            <p:nvPr/>
          </p:nvSpPr>
          <p:spPr bwMode="auto">
            <a:xfrm>
              <a:off x="2352" y="177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1491" name="Rectangle 19"/>
            <p:cNvSpPr>
              <a:spLocks noChangeArrowheads="1"/>
            </p:cNvSpPr>
            <p:nvPr/>
          </p:nvSpPr>
          <p:spPr bwMode="auto">
            <a:xfrm>
              <a:off x="2832" y="1632"/>
              <a:ext cx="48" cy="14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1492" name="Rectangle 20"/>
            <p:cNvSpPr>
              <a:spLocks noChangeArrowheads="1"/>
            </p:cNvSpPr>
            <p:nvPr/>
          </p:nvSpPr>
          <p:spPr bwMode="auto">
            <a:xfrm>
              <a:off x="2832" y="3024"/>
              <a:ext cx="48" cy="14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049979078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Feistel Ciphers</a:t>
            </a:r>
          </a:p>
        </p:txBody>
      </p:sp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1002499" name="Group 3"/>
          <p:cNvGrpSpPr>
            <a:grpSpLocks/>
          </p:cNvGrpSpPr>
          <p:nvPr/>
        </p:nvGrpSpPr>
        <p:grpSpPr bwMode="auto">
          <a:xfrm>
            <a:off x="3371850" y="2228850"/>
            <a:ext cx="2343150" cy="1828800"/>
            <a:chOff x="1872" y="1632"/>
            <a:chExt cx="1968" cy="1536"/>
          </a:xfrm>
        </p:grpSpPr>
        <p:sp>
          <p:nvSpPr>
            <p:cNvPr id="1002500" name="Rectangle 4"/>
            <p:cNvSpPr>
              <a:spLocks noChangeArrowheads="1"/>
            </p:cNvSpPr>
            <p:nvPr/>
          </p:nvSpPr>
          <p:spPr bwMode="auto">
            <a:xfrm>
              <a:off x="1872" y="1632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01" name="Rectangle 5"/>
            <p:cNvSpPr>
              <a:spLocks noChangeArrowheads="1"/>
            </p:cNvSpPr>
            <p:nvPr/>
          </p:nvSpPr>
          <p:spPr bwMode="auto">
            <a:xfrm>
              <a:off x="2880" y="1632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02" name="Rectangle 6"/>
            <p:cNvSpPr>
              <a:spLocks noChangeArrowheads="1"/>
            </p:cNvSpPr>
            <p:nvPr/>
          </p:nvSpPr>
          <p:spPr bwMode="auto">
            <a:xfrm>
              <a:off x="2592" y="1920"/>
              <a:ext cx="528" cy="3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500"/>
                <a:t>Ugly</a:t>
              </a:r>
              <a:endParaRPr lang="en-US" sz="1350"/>
            </a:p>
          </p:txBody>
        </p:sp>
        <p:sp>
          <p:nvSpPr>
            <p:cNvPr id="1002503" name="Rectangle 7"/>
            <p:cNvSpPr>
              <a:spLocks noChangeArrowheads="1"/>
            </p:cNvSpPr>
            <p:nvPr/>
          </p:nvSpPr>
          <p:spPr bwMode="auto">
            <a:xfrm>
              <a:off x="1872" y="3024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04" name="Rectangle 8"/>
            <p:cNvSpPr>
              <a:spLocks noChangeArrowheads="1"/>
            </p:cNvSpPr>
            <p:nvPr/>
          </p:nvSpPr>
          <p:spPr bwMode="auto">
            <a:xfrm>
              <a:off x="2880" y="3024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05" name="Line 9"/>
            <p:cNvSpPr>
              <a:spLocks noChangeShapeType="1"/>
            </p:cNvSpPr>
            <p:nvPr/>
          </p:nvSpPr>
          <p:spPr bwMode="auto">
            <a:xfrm>
              <a:off x="3120" y="2112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06" name="Line 10"/>
            <p:cNvSpPr>
              <a:spLocks noChangeShapeType="1"/>
            </p:cNvSpPr>
            <p:nvPr/>
          </p:nvSpPr>
          <p:spPr bwMode="auto">
            <a:xfrm>
              <a:off x="2448" y="2112"/>
              <a:ext cx="14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07" name="Oval 11"/>
            <p:cNvSpPr>
              <a:spLocks noChangeArrowheads="1"/>
            </p:cNvSpPr>
            <p:nvPr/>
          </p:nvSpPr>
          <p:spPr bwMode="auto">
            <a:xfrm>
              <a:off x="2256" y="2016"/>
              <a:ext cx="192" cy="192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08" name="Line 12"/>
            <p:cNvSpPr>
              <a:spLocks noChangeShapeType="1"/>
            </p:cNvSpPr>
            <p:nvPr/>
          </p:nvSpPr>
          <p:spPr bwMode="auto">
            <a:xfrm>
              <a:off x="2352" y="1872"/>
              <a:ext cx="0" cy="48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09" name="Line 13"/>
            <p:cNvSpPr>
              <a:spLocks noChangeShapeType="1"/>
            </p:cNvSpPr>
            <p:nvPr/>
          </p:nvSpPr>
          <p:spPr bwMode="auto">
            <a:xfrm>
              <a:off x="3360" y="1776"/>
              <a:ext cx="0" cy="5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10" name="Line 14"/>
            <p:cNvSpPr>
              <a:spLocks noChangeShapeType="1"/>
            </p:cNvSpPr>
            <p:nvPr/>
          </p:nvSpPr>
          <p:spPr bwMode="auto">
            <a:xfrm flipH="1">
              <a:off x="2256" y="2112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11" name="Line 15"/>
            <p:cNvSpPr>
              <a:spLocks noChangeShapeType="1"/>
            </p:cNvSpPr>
            <p:nvPr/>
          </p:nvSpPr>
          <p:spPr bwMode="auto">
            <a:xfrm>
              <a:off x="2352" y="2784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12" name="Line 16"/>
            <p:cNvSpPr>
              <a:spLocks noChangeShapeType="1"/>
            </p:cNvSpPr>
            <p:nvPr/>
          </p:nvSpPr>
          <p:spPr bwMode="auto">
            <a:xfrm>
              <a:off x="3360" y="2784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13" name="Line 17"/>
            <p:cNvSpPr>
              <a:spLocks noChangeShapeType="1"/>
            </p:cNvSpPr>
            <p:nvPr/>
          </p:nvSpPr>
          <p:spPr bwMode="auto">
            <a:xfrm>
              <a:off x="2352" y="2352"/>
              <a:ext cx="1008" cy="4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14" name="Line 18"/>
            <p:cNvSpPr>
              <a:spLocks noChangeShapeType="1"/>
            </p:cNvSpPr>
            <p:nvPr/>
          </p:nvSpPr>
          <p:spPr bwMode="auto">
            <a:xfrm flipH="1">
              <a:off x="2352" y="2352"/>
              <a:ext cx="1008" cy="4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15" name="Line 19"/>
            <p:cNvSpPr>
              <a:spLocks noChangeShapeType="1"/>
            </p:cNvSpPr>
            <p:nvPr/>
          </p:nvSpPr>
          <p:spPr bwMode="auto">
            <a:xfrm>
              <a:off x="2352" y="177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16" name="Rectangle 20"/>
            <p:cNvSpPr>
              <a:spLocks noChangeArrowheads="1"/>
            </p:cNvSpPr>
            <p:nvPr/>
          </p:nvSpPr>
          <p:spPr bwMode="auto">
            <a:xfrm>
              <a:off x="2832" y="1632"/>
              <a:ext cx="48" cy="14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17" name="Rectangle 21"/>
            <p:cNvSpPr>
              <a:spLocks noChangeArrowheads="1"/>
            </p:cNvSpPr>
            <p:nvPr/>
          </p:nvSpPr>
          <p:spPr bwMode="auto">
            <a:xfrm>
              <a:off x="2832" y="3024"/>
              <a:ext cx="48" cy="14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002518" name="Group 22"/>
          <p:cNvGrpSpPr>
            <a:grpSpLocks/>
          </p:cNvGrpSpPr>
          <p:nvPr/>
        </p:nvGrpSpPr>
        <p:grpSpPr bwMode="auto">
          <a:xfrm>
            <a:off x="3371850" y="3886200"/>
            <a:ext cx="2343150" cy="1828800"/>
            <a:chOff x="1872" y="1632"/>
            <a:chExt cx="1968" cy="1536"/>
          </a:xfrm>
        </p:grpSpPr>
        <p:sp>
          <p:nvSpPr>
            <p:cNvPr id="1002519" name="Rectangle 23"/>
            <p:cNvSpPr>
              <a:spLocks noChangeArrowheads="1"/>
            </p:cNvSpPr>
            <p:nvPr/>
          </p:nvSpPr>
          <p:spPr bwMode="auto">
            <a:xfrm>
              <a:off x="1872" y="1632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20" name="Rectangle 24"/>
            <p:cNvSpPr>
              <a:spLocks noChangeArrowheads="1"/>
            </p:cNvSpPr>
            <p:nvPr/>
          </p:nvSpPr>
          <p:spPr bwMode="auto">
            <a:xfrm>
              <a:off x="2880" y="1632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21" name="Rectangle 25"/>
            <p:cNvSpPr>
              <a:spLocks noChangeArrowheads="1"/>
            </p:cNvSpPr>
            <p:nvPr/>
          </p:nvSpPr>
          <p:spPr bwMode="auto">
            <a:xfrm>
              <a:off x="2592" y="1920"/>
              <a:ext cx="528" cy="3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500"/>
                <a:t>Ugly</a:t>
              </a:r>
              <a:endParaRPr lang="en-US" sz="1350"/>
            </a:p>
          </p:txBody>
        </p:sp>
        <p:sp>
          <p:nvSpPr>
            <p:cNvPr id="1002522" name="Rectangle 26"/>
            <p:cNvSpPr>
              <a:spLocks noChangeArrowheads="1"/>
            </p:cNvSpPr>
            <p:nvPr/>
          </p:nvSpPr>
          <p:spPr bwMode="auto">
            <a:xfrm>
              <a:off x="1872" y="3024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23" name="Rectangle 27"/>
            <p:cNvSpPr>
              <a:spLocks noChangeArrowheads="1"/>
            </p:cNvSpPr>
            <p:nvPr/>
          </p:nvSpPr>
          <p:spPr bwMode="auto">
            <a:xfrm>
              <a:off x="2880" y="3024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24" name="Line 28"/>
            <p:cNvSpPr>
              <a:spLocks noChangeShapeType="1"/>
            </p:cNvSpPr>
            <p:nvPr/>
          </p:nvSpPr>
          <p:spPr bwMode="auto">
            <a:xfrm>
              <a:off x="3120" y="2112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25" name="Line 29"/>
            <p:cNvSpPr>
              <a:spLocks noChangeShapeType="1"/>
            </p:cNvSpPr>
            <p:nvPr/>
          </p:nvSpPr>
          <p:spPr bwMode="auto">
            <a:xfrm>
              <a:off x="2448" y="2112"/>
              <a:ext cx="14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26" name="Oval 30"/>
            <p:cNvSpPr>
              <a:spLocks noChangeArrowheads="1"/>
            </p:cNvSpPr>
            <p:nvPr/>
          </p:nvSpPr>
          <p:spPr bwMode="auto">
            <a:xfrm>
              <a:off x="2256" y="2016"/>
              <a:ext cx="192" cy="192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27" name="Line 31"/>
            <p:cNvSpPr>
              <a:spLocks noChangeShapeType="1"/>
            </p:cNvSpPr>
            <p:nvPr/>
          </p:nvSpPr>
          <p:spPr bwMode="auto">
            <a:xfrm>
              <a:off x="2352" y="1872"/>
              <a:ext cx="0" cy="48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28" name="Line 32"/>
            <p:cNvSpPr>
              <a:spLocks noChangeShapeType="1"/>
            </p:cNvSpPr>
            <p:nvPr/>
          </p:nvSpPr>
          <p:spPr bwMode="auto">
            <a:xfrm>
              <a:off x="3360" y="1776"/>
              <a:ext cx="0" cy="5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29" name="Line 33"/>
            <p:cNvSpPr>
              <a:spLocks noChangeShapeType="1"/>
            </p:cNvSpPr>
            <p:nvPr/>
          </p:nvSpPr>
          <p:spPr bwMode="auto">
            <a:xfrm flipH="1">
              <a:off x="2256" y="2112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30" name="Line 34"/>
            <p:cNvSpPr>
              <a:spLocks noChangeShapeType="1"/>
            </p:cNvSpPr>
            <p:nvPr/>
          </p:nvSpPr>
          <p:spPr bwMode="auto">
            <a:xfrm>
              <a:off x="2352" y="2784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31" name="Line 35"/>
            <p:cNvSpPr>
              <a:spLocks noChangeShapeType="1"/>
            </p:cNvSpPr>
            <p:nvPr/>
          </p:nvSpPr>
          <p:spPr bwMode="auto">
            <a:xfrm>
              <a:off x="3360" y="2784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32" name="Line 36"/>
            <p:cNvSpPr>
              <a:spLocks noChangeShapeType="1"/>
            </p:cNvSpPr>
            <p:nvPr/>
          </p:nvSpPr>
          <p:spPr bwMode="auto">
            <a:xfrm>
              <a:off x="2352" y="2352"/>
              <a:ext cx="1008" cy="4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33" name="Line 37"/>
            <p:cNvSpPr>
              <a:spLocks noChangeShapeType="1"/>
            </p:cNvSpPr>
            <p:nvPr/>
          </p:nvSpPr>
          <p:spPr bwMode="auto">
            <a:xfrm flipH="1">
              <a:off x="2352" y="2352"/>
              <a:ext cx="1008" cy="4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34" name="Line 38"/>
            <p:cNvSpPr>
              <a:spLocks noChangeShapeType="1"/>
            </p:cNvSpPr>
            <p:nvPr/>
          </p:nvSpPr>
          <p:spPr bwMode="auto">
            <a:xfrm>
              <a:off x="2352" y="177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35" name="Rectangle 39"/>
            <p:cNvSpPr>
              <a:spLocks noChangeArrowheads="1"/>
            </p:cNvSpPr>
            <p:nvPr/>
          </p:nvSpPr>
          <p:spPr bwMode="auto">
            <a:xfrm>
              <a:off x="2832" y="1632"/>
              <a:ext cx="48" cy="14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2536" name="Rectangle 40"/>
            <p:cNvSpPr>
              <a:spLocks noChangeArrowheads="1"/>
            </p:cNvSpPr>
            <p:nvPr/>
          </p:nvSpPr>
          <p:spPr bwMode="auto">
            <a:xfrm>
              <a:off x="2832" y="3024"/>
              <a:ext cx="48" cy="14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63223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vs. Symmetric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contrast, in a symmetric key system, the </a:t>
            </a:r>
            <a:r>
              <a:rPr lang="en-US" sz="2000" u="sng" dirty="0"/>
              <a:t>same key</a:t>
            </a:r>
            <a:r>
              <a:rPr lang="en-US" sz="2000" dirty="0"/>
              <a:t> is used for encryption and decryption</a:t>
            </a:r>
          </a:p>
          <a:p>
            <a:pPr lvl="1"/>
            <a:r>
              <a:rPr lang="en-US" sz="2000" dirty="0"/>
              <a:t>Such keys must be kept secret</a:t>
            </a:r>
          </a:p>
          <a:p>
            <a:pPr lvl="1"/>
            <a:r>
              <a:rPr lang="en-US" sz="2000" dirty="0"/>
              <a:t>Alice and Bob must both know the same secret key to use a symmetric cryptosystem with that key</a:t>
            </a:r>
          </a:p>
          <a:p>
            <a:r>
              <a:rPr lang="en-US" sz="2000" dirty="0"/>
              <a:t>Common pattern we will come back to later:</a:t>
            </a:r>
          </a:p>
          <a:p>
            <a:pPr lvl="1"/>
            <a:r>
              <a:rPr lang="en-US" sz="2000" dirty="0"/>
              <a:t>Use a public key cryptosystem to send/negotiate a randomly-generated secret key with the party to whom you wish to communicate</a:t>
            </a:r>
          </a:p>
          <a:p>
            <a:pPr lvl="1"/>
            <a:r>
              <a:rPr lang="en-US" sz="2000" dirty="0"/>
              <a:t>Then use that secret key with a symmetric key cryptosystem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01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Feistel Ciphers</a:t>
            </a:r>
          </a:p>
        </p:txBody>
      </p:sp>
      <p:sp>
        <p:nvSpPr>
          <p:cNvPr id="1003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Typically, most </a:t>
            </a:r>
            <a:r>
              <a:rPr lang="en-US" sz="2400" dirty="0" err="1"/>
              <a:t>Feistel</a:t>
            </a:r>
            <a:r>
              <a:rPr lang="en-US" sz="2400" dirty="0"/>
              <a:t> ciphers are iterated for about 16 rounds.</a:t>
            </a:r>
          </a:p>
          <a:p>
            <a:r>
              <a:rPr lang="en-US" sz="2400" dirty="0"/>
              <a:t>Different “sub-keys” are used for each round.</a:t>
            </a:r>
          </a:p>
          <a:p>
            <a:endParaRPr lang="en-US" sz="2400" dirty="0"/>
          </a:p>
          <a:p>
            <a:r>
              <a:rPr lang="en-US" sz="2400" dirty="0"/>
              <a:t>Even a weak round function can yield a strong </a:t>
            </a:r>
            <a:r>
              <a:rPr lang="en-US" sz="2400" dirty="0" err="1"/>
              <a:t>Feistel</a:t>
            </a:r>
            <a:r>
              <a:rPr lang="en-US" sz="2400" dirty="0"/>
              <a:t> cipher if iterated sufficiently.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52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Encryption Standard (DES)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04547" name="Rectangle 3"/>
          <p:cNvSpPr>
            <a:spLocks noChangeArrowheads="1"/>
          </p:cNvSpPr>
          <p:nvPr/>
        </p:nvSpPr>
        <p:spPr bwMode="auto">
          <a:xfrm>
            <a:off x="4114800" y="3143250"/>
            <a:ext cx="1371600" cy="1828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/>
              <a:t>Block</a:t>
            </a:r>
          </a:p>
          <a:p>
            <a:pPr algn="ctr"/>
            <a:r>
              <a:rPr lang="en-US" sz="1350"/>
              <a:t>Cipher</a:t>
            </a:r>
          </a:p>
        </p:txBody>
      </p:sp>
      <p:sp>
        <p:nvSpPr>
          <p:cNvPr id="1004548" name="Line 4"/>
          <p:cNvSpPr>
            <a:spLocks noChangeShapeType="1"/>
          </p:cNvSpPr>
          <p:nvPr/>
        </p:nvSpPr>
        <p:spPr bwMode="auto">
          <a:xfrm>
            <a:off x="1828800" y="4057650"/>
            <a:ext cx="2286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4549" name="Text Box 5"/>
          <p:cNvSpPr txBox="1">
            <a:spLocks noChangeArrowheads="1"/>
          </p:cNvSpPr>
          <p:nvPr/>
        </p:nvSpPr>
        <p:spPr bwMode="auto">
          <a:xfrm>
            <a:off x="3281363" y="2662237"/>
            <a:ext cx="134479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64-bit Plaintext</a:t>
            </a:r>
          </a:p>
        </p:txBody>
      </p:sp>
      <p:sp>
        <p:nvSpPr>
          <p:cNvPr id="1004550" name="Text Box 6"/>
          <p:cNvSpPr txBox="1">
            <a:spLocks noChangeArrowheads="1"/>
          </p:cNvSpPr>
          <p:nvPr/>
        </p:nvSpPr>
        <p:spPr bwMode="auto">
          <a:xfrm>
            <a:off x="5167313" y="5062537"/>
            <a:ext cx="146982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64-bit </a:t>
            </a:r>
            <a:r>
              <a:rPr lang="en-US" sz="1350" dirty="0" err="1"/>
              <a:t>Ciphertext</a:t>
            </a:r>
            <a:endParaRPr lang="en-US" sz="1350" dirty="0"/>
          </a:p>
        </p:txBody>
      </p:sp>
      <p:sp>
        <p:nvSpPr>
          <p:cNvPr id="1004551" name="Freeform 7"/>
          <p:cNvSpPr>
            <a:spLocks/>
          </p:cNvSpPr>
          <p:nvPr/>
        </p:nvSpPr>
        <p:spPr bwMode="auto">
          <a:xfrm>
            <a:off x="4492228" y="2806303"/>
            <a:ext cx="308372" cy="336947"/>
          </a:xfrm>
          <a:custGeom>
            <a:avLst/>
            <a:gdLst>
              <a:gd name="T0" fmla="*/ 0 w 259"/>
              <a:gd name="T1" fmla="*/ 0 h 331"/>
              <a:gd name="T2" fmla="*/ 257 w 259"/>
              <a:gd name="T3" fmla="*/ 0 h 331"/>
              <a:gd name="T4" fmla="*/ 259 w 259"/>
              <a:gd name="T5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9" h="331">
                <a:moveTo>
                  <a:pt x="0" y="0"/>
                </a:moveTo>
                <a:lnTo>
                  <a:pt x="257" y="0"/>
                </a:lnTo>
                <a:lnTo>
                  <a:pt x="259" y="331"/>
                </a:ln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4552" name="Text Box 8"/>
          <p:cNvSpPr txBox="1">
            <a:spLocks noChangeArrowheads="1"/>
          </p:cNvSpPr>
          <p:nvPr/>
        </p:nvSpPr>
        <p:spPr bwMode="auto">
          <a:xfrm>
            <a:off x="2457451" y="3748087"/>
            <a:ext cx="94404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56-bit Key</a:t>
            </a:r>
          </a:p>
        </p:txBody>
      </p:sp>
      <p:sp>
        <p:nvSpPr>
          <p:cNvPr id="1004553" name="Freeform 9"/>
          <p:cNvSpPr>
            <a:spLocks/>
          </p:cNvSpPr>
          <p:nvPr/>
        </p:nvSpPr>
        <p:spPr bwMode="auto">
          <a:xfrm>
            <a:off x="4798219" y="4972051"/>
            <a:ext cx="361950" cy="246460"/>
          </a:xfrm>
          <a:custGeom>
            <a:avLst/>
            <a:gdLst>
              <a:gd name="T0" fmla="*/ 2 w 304"/>
              <a:gd name="T1" fmla="*/ 0 h 207"/>
              <a:gd name="T2" fmla="*/ 0 w 304"/>
              <a:gd name="T3" fmla="*/ 207 h 207"/>
              <a:gd name="T4" fmla="*/ 304 w 304"/>
              <a:gd name="T5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" h="207">
                <a:moveTo>
                  <a:pt x="2" y="0"/>
                </a:moveTo>
                <a:lnTo>
                  <a:pt x="0" y="207"/>
                </a:lnTo>
                <a:lnTo>
                  <a:pt x="304" y="207"/>
                </a:ln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98997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Encryption Standard (DES)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DES was the most popular algorithm during the 1980-1990s</a:t>
            </a:r>
          </a:p>
          <a:p>
            <a:r>
              <a:rPr lang="en-US" sz="2000" dirty="0"/>
              <a:t>DES was published in 1975, standardized in 1977</a:t>
            </a:r>
          </a:p>
          <a:p>
            <a:pPr lvl="1"/>
            <a:r>
              <a:rPr lang="en-US" sz="2000" dirty="0"/>
              <a:t>64-bit block size</a:t>
            </a:r>
          </a:p>
          <a:p>
            <a:pPr lvl="1"/>
            <a:r>
              <a:rPr lang="en-US" sz="2000" dirty="0"/>
              <a:t>56-bit key</a:t>
            </a:r>
          </a:p>
          <a:p>
            <a:r>
              <a:rPr lang="en-US" sz="2000" dirty="0"/>
              <a:t>US Standard (FIPS) expired in 1998, no longer an approved algorithm</a:t>
            </a:r>
          </a:p>
          <a:p>
            <a:r>
              <a:rPr lang="en-US" sz="2000" dirty="0"/>
              <a:t>3DES (Triple DES) EDE is still in use (3x56 = 168 bit key)</a:t>
            </a:r>
          </a:p>
          <a:p>
            <a:r>
              <a:rPr lang="en-US" sz="2000" dirty="0"/>
              <a:t>DES influenced many other cipher designs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E58-0ED7-462E-83C3-6F7BC863E7F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62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Encryption Standard (DES)</a:t>
            </a: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05571" name="Rectangle 3"/>
          <p:cNvSpPr>
            <a:spLocks noChangeArrowheads="1"/>
          </p:cNvSpPr>
          <p:nvPr/>
        </p:nvSpPr>
        <p:spPr bwMode="auto">
          <a:xfrm>
            <a:off x="4114800" y="3143250"/>
            <a:ext cx="1371600" cy="1828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1005572" name="Line 4"/>
          <p:cNvSpPr>
            <a:spLocks noChangeShapeType="1"/>
          </p:cNvSpPr>
          <p:nvPr/>
        </p:nvSpPr>
        <p:spPr bwMode="auto">
          <a:xfrm>
            <a:off x="1828800" y="4057650"/>
            <a:ext cx="2286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5575" name="Freeform 7"/>
          <p:cNvSpPr>
            <a:spLocks/>
          </p:cNvSpPr>
          <p:nvPr/>
        </p:nvSpPr>
        <p:spPr bwMode="auto">
          <a:xfrm>
            <a:off x="4492228" y="2806303"/>
            <a:ext cx="308372" cy="336947"/>
          </a:xfrm>
          <a:custGeom>
            <a:avLst/>
            <a:gdLst>
              <a:gd name="T0" fmla="*/ 0 w 259"/>
              <a:gd name="T1" fmla="*/ 0 h 331"/>
              <a:gd name="T2" fmla="*/ 257 w 259"/>
              <a:gd name="T3" fmla="*/ 0 h 331"/>
              <a:gd name="T4" fmla="*/ 259 w 259"/>
              <a:gd name="T5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9" h="331">
                <a:moveTo>
                  <a:pt x="0" y="0"/>
                </a:moveTo>
                <a:lnTo>
                  <a:pt x="257" y="0"/>
                </a:lnTo>
                <a:lnTo>
                  <a:pt x="259" y="331"/>
                </a:ln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5577" name="Freeform 9"/>
          <p:cNvSpPr>
            <a:spLocks/>
          </p:cNvSpPr>
          <p:nvPr/>
        </p:nvSpPr>
        <p:spPr bwMode="auto">
          <a:xfrm>
            <a:off x="4798219" y="4972051"/>
            <a:ext cx="361950" cy="246460"/>
          </a:xfrm>
          <a:custGeom>
            <a:avLst/>
            <a:gdLst>
              <a:gd name="T0" fmla="*/ 2 w 304"/>
              <a:gd name="T1" fmla="*/ 0 h 207"/>
              <a:gd name="T2" fmla="*/ 0 w 304"/>
              <a:gd name="T3" fmla="*/ 207 h 207"/>
              <a:gd name="T4" fmla="*/ 304 w 304"/>
              <a:gd name="T5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" h="207">
                <a:moveTo>
                  <a:pt x="2" y="0"/>
                </a:moveTo>
                <a:lnTo>
                  <a:pt x="0" y="207"/>
                </a:lnTo>
                <a:lnTo>
                  <a:pt x="304" y="207"/>
                </a:ln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5578" name="Line 10"/>
          <p:cNvSpPr>
            <a:spLocks noChangeShapeType="1"/>
          </p:cNvSpPr>
          <p:nvPr/>
        </p:nvSpPr>
        <p:spPr bwMode="auto">
          <a:xfrm>
            <a:off x="4114800" y="32575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5579" name="Line 11"/>
          <p:cNvSpPr>
            <a:spLocks noChangeShapeType="1"/>
          </p:cNvSpPr>
          <p:nvPr/>
        </p:nvSpPr>
        <p:spPr bwMode="auto">
          <a:xfrm>
            <a:off x="4114800" y="33718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5580" name="Line 12"/>
          <p:cNvSpPr>
            <a:spLocks noChangeShapeType="1"/>
          </p:cNvSpPr>
          <p:nvPr/>
        </p:nvSpPr>
        <p:spPr bwMode="auto">
          <a:xfrm>
            <a:off x="4114800" y="34861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5581" name="Line 13"/>
          <p:cNvSpPr>
            <a:spLocks noChangeShapeType="1"/>
          </p:cNvSpPr>
          <p:nvPr/>
        </p:nvSpPr>
        <p:spPr bwMode="auto">
          <a:xfrm>
            <a:off x="4114800" y="36004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5582" name="Line 14"/>
          <p:cNvSpPr>
            <a:spLocks noChangeShapeType="1"/>
          </p:cNvSpPr>
          <p:nvPr/>
        </p:nvSpPr>
        <p:spPr bwMode="auto">
          <a:xfrm>
            <a:off x="4114800" y="37147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5583" name="Line 15"/>
          <p:cNvSpPr>
            <a:spLocks noChangeShapeType="1"/>
          </p:cNvSpPr>
          <p:nvPr/>
        </p:nvSpPr>
        <p:spPr bwMode="auto">
          <a:xfrm>
            <a:off x="4114800" y="38290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5584" name="Line 16"/>
          <p:cNvSpPr>
            <a:spLocks noChangeShapeType="1"/>
          </p:cNvSpPr>
          <p:nvPr/>
        </p:nvSpPr>
        <p:spPr bwMode="auto">
          <a:xfrm>
            <a:off x="4114800" y="39433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5585" name="Line 17"/>
          <p:cNvSpPr>
            <a:spLocks noChangeShapeType="1"/>
          </p:cNvSpPr>
          <p:nvPr/>
        </p:nvSpPr>
        <p:spPr bwMode="auto">
          <a:xfrm>
            <a:off x="4114800" y="40576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5586" name="Line 18"/>
          <p:cNvSpPr>
            <a:spLocks noChangeShapeType="1"/>
          </p:cNvSpPr>
          <p:nvPr/>
        </p:nvSpPr>
        <p:spPr bwMode="auto">
          <a:xfrm>
            <a:off x="4114800" y="41719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5587" name="Line 19"/>
          <p:cNvSpPr>
            <a:spLocks noChangeShapeType="1"/>
          </p:cNvSpPr>
          <p:nvPr/>
        </p:nvSpPr>
        <p:spPr bwMode="auto">
          <a:xfrm>
            <a:off x="4114800" y="42862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5588" name="Line 20"/>
          <p:cNvSpPr>
            <a:spLocks noChangeShapeType="1"/>
          </p:cNvSpPr>
          <p:nvPr/>
        </p:nvSpPr>
        <p:spPr bwMode="auto">
          <a:xfrm>
            <a:off x="4114800" y="44005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5589" name="Line 21"/>
          <p:cNvSpPr>
            <a:spLocks noChangeShapeType="1"/>
          </p:cNvSpPr>
          <p:nvPr/>
        </p:nvSpPr>
        <p:spPr bwMode="auto">
          <a:xfrm>
            <a:off x="4114800" y="45148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5590" name="Line 22"/>
          <p:cNvSpPr>
            <a:spLocks noChangeShapeType="1"/>
          </p:cNvSpPr>
          <p:nvPr/>
        </p:nvSpPr>
        <p:spPr bwMode="auto">
          <a:xfrm>
            <a:off x="4114800" y="46291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5591" name="Line 23"/>
          <p:cNvSpPr>
            <a:spLocks noChangeShapeType="1"/>
          </p:cNvSpPr>
          <p:nvPr/>
        </p:nvSpPr>
        <p:spPr bwMode="auto">
          <a:xfrm>
            <a:off x="4114800" y="47434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5592" name="Line 24"/>
          <p:cNvSpPr>
            <a:spLocks noChangeShapeType="1"/>
          </p:cNvSpPr>
          <p:nvPr/>
        </p:nvSpPr>
        <p:spPr bwMode="auto">
          <a:xfrm>
            <a:off x="4114800" y="48577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5593" name="AutoShape 25"/>
          <p:cNvSpPr>
            <a:spLocks/>
          </p:cNvSpPr>
          <p:nvPr/>
        </p:nvSpPr>
        <p:spPr bwMode="auto">
          <a:xfrm>
            <a:off x="5657850" y="3143250"/>
            <a:ext cx="342900" cy="1828800"/>
          </a:xfrm>
          <a:prstGeom prst="rightBrace">
            <a:avLst>
              <a:gd name="adj1" fmla="val 44444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5594" name="Text Box 26"/>
          <p:cNvSpPr txBox="1">
            <a:spLocks noChangeArrowheads="1"/>
          </p:cNvSpPr>
          <p:nvPr/>
        </p:nvSpPr>
        <p:spPr bwMode="auto">
          <a:xfrm>
            <a:off x="6172201" y="3621883"/>
            <a:ext cx="8558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/>
              <a:t>16 Feistel</a:t>
            </a:r>
          </a:p>
          <a:p>
            <a:r>
              <a:rPr lang="en-US" sz="1350"/>
              <a:t>Rounds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81363" y="2662237"/>
            <a:ext cx="134479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64-bit Plaintext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457451" y="3748087"/>
            <a:ext cx="94404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56-bit Key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167313" y="5062537"/>
            <a:ext cx="146982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64-bit </a:t>
            </a:r>
            <a:r>
              <a:rPr lang="en-US" sz="1350" dirty="0" err="1"/>
              <a:t>Ciphertext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485194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Encryption Standard (DES)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006595" name="Rectangle 3"/>
          <p:cNvSpPr>
            <a:spLocks noChangeArrowheads="1"/>
          </p:cNvSpPr>
          <p:nvPr/>
        </p:nvSpPr>
        <p:spPr bwMode="auto">
          <a:xfrm>
            <a:off x="4114800" y="3143250"/>
            <a:ext cx="1371600" cy="1828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1006596" name="Line 4"/>
          <p:cNvSpPr>
            <a:spLocks noChangeShapeType="1"/>
          </p:cNvSpPr>
          <p:nvPr/>
        </p:nvSpPr>
        <p:spPr bwMode="auto">
          <a:xfrm>
            <a:off x="1828800" y="4057650"/>
            <a:ext cx="2286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6599" name="Freeform 7"/>
          <p:cNvSpPr>
            <a:spLocks/>
          </p:cNvSpPr>
          <p:nvPr/>
        </p:nvSpPr>
        <p:spPr bwMode="auto">
          <a:xfrm>
            <a:off x="4492228" y="2806303"/>
            <a:ext cx="308372" cy="336947"/>
          </a:xfrm>
          <a:custGeom>
            <a:avLst/>
            <a:gdLst>
              <a:gd name="T0" fmla="*/ 0 w 259"/>
              <a:gd name="T1" fmla="*/ 0 h 331"/>
              <a:gd name="T2" fmla="*/ 257 w 259"/>
              <a:gd name="T3" fmla="*/ 0 h 331"/>
              <a:gd name="T4" fmla="*/ 259 w 259"/>
              <a:gd name="T5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9" h="331">
                <a:moveTo>
                  <a:pt x="0" y="0"/>
                </a:moveTo>
                <a:lnTo>
                  <a:pt x="257" y="0"/>
                </a:lnTo>
                <a:lnTo>
                  <a:pt x="259" y="331"/>
                </a:ln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6601" name="Freeform 9"/>
          <p:cNvSpPr>
            <a:spLocks/>
          </p:cNvSpPr>
          <p:nvPr/>
        </p:nvSpPr>
        <p:spPr bwMode="auto">
          <a:xfrm>
            <a:off x="4798219" y="4972051"/>
            <a:ext cx="361950" cy="246460"/>
          </a:xfrm>
          <a:custGeom>
            <a:avLst/>
            <a:gdLst>
              <a:gd name="T0" fmla="*/ 2 w 304"/>
              <a:gd name="T1" fmla="*/ 0 h 207"/>
              <a:gd name="T2" fmla="*/ 0 w 304"/>
              <a:gd name="T3" fmla="*/ 207 h 207"/>
              <a:gd name="T4" fmla="*/ 304 w 304"/>
              <a:gd name="T5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" h="207">
                <a:moveTo>
                  <a:pt x="2" y="0"/>
                </a:moveTo>
                <a:lnTo>
                  <a:pt x="0" y="207"/>
                </a:lnTo>
                <a:lnTo>
                  <a:pt x="304" y="207"/>
                </a:ln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6602" name="Line 10"/>
          <p:cNvSpPr>
            <a:spLocks noChangeShapeType="1"/>
          </p:cNvSpPr>
          <p:nvPr/>
        </p:nvSpPr>
        <p:spPr bwMode="auto">
          <a:xfrm>
            <a:off x="4114800" y="32575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6603" name="Line 11"/>
          <p:cNvSpPr>
            <a:spLocks noChangeShapeType="1"/>
          </p:cNvSpPr>
          <p:nvPr/>
        </p:nvSpPr>
        <p:spPr bwMode="auto">
          <a:xfrm>
            <a:off x="4114800" y="33718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6604" name="Line 12"/>
          <p:cNvSpPr>
            <a:spLocks noChangeShapeType="1"/>
          </p:cNvSpPr>
          <p:nvPr/>
        </p:nvSpPr>
        <p:spPr bwMode="auto">
          <a:xfrm>
            <a:off x="4114800" y="34861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6605" name="Line 13"/>
          <p:cNvSpPr>
            <a:spLocks noChangeShapeType="1"/>
          </p:cNvSpPr>
          <p:nvPr/>
        </p:nvSpPr>
        <p:spPr bwMode="auto">
          <a:xfrm>
            <a:off x="4114800" y="36004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6606" name="Line 14"/>
          <p:cNvSpPr>
            <a:spLocks noChangeShapeType="1"/>
          </p:cNvSpPr>
          <p:nvPr/>
        </p:nvSpPr>
        <p:spPr bwMode="auto">
          <a:xfrm>
            <a:off x="4114800" y="37147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6607" name="Line 15"/>
          <p:cNvSpPr>
            <a:spLocks noChangeShapeType="1"/>
          </p:cNvSpPr>
          <p:nvPr/>
        </p:nvSpPr>
        <p:spPr bwMode="auto">
          <a:xfrm>
            <a:off x="4114800" y="38290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6608" name="Line 16"/>
          <p:cNvSpPr>
            <a:spLocks noChangeShapeType="1"/>
          </p:cNvSpPr>
          <p:nvPr/>
        </p:nvSpPr>
        <p:spPr bwMode="auto">
          <a:xfrm>
            <a:off x="4114800" y="39433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6609" name="Line 17"/>
          <p:cNvSpPr>
            <a:spLocks noChangeShapeType="1"/>
          </p:cNvSpPr>
          <p:nvPr/>
        </p:nvSpPr>
        <p:spPr bwMode="auto">
          <a:xfrm>
            <a:off x="4114800" y="40576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6610" name="Line 18"/>
          <p:cNvSpPr>
            <a:spLocks noChangeShapeType="1"/>
          </p:cNvSpPr>
          <p:nvPr/>
        </p:nvSpPr>
        <p:spPr bwMode="auto">
          <a:xfrm>
            <a:off x="4114800" y="41719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6611" name="Line 19"/>
          <p:cNvSpPr>
            <a:spLocks noChangeShapeType="1"/>
          </p:cNvSpPr>
          <p:nvPr/>
        </p:nvSpPr>
        <p:spPr bwMode="auto">
          <a:xfrm>
            <a:off x="4114800" y="42862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6612" name="Line 20"/>
          <p:cNvSpPr>
            <a:spLocks noChangeShapeType="1"/>
          </p:cNvSpPr>
          <p:nvPr/>
        </p:nvSpPr>
        <p:spPr bwMode="auto">
          <a:xfrm>
            <a:off x="4114800" y="44005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6613" name="Line 21"/>
          <p:cNvSpPr>
            <a:spLocks noChangeShapeType="1"/>
          </p:cNvSpPr>
          <p:nvPr/>
        </p:nvSpPr>
        <p:spPr bwMode="auto">
          <a:xfrm>
            <a:off x="4114800" y="45148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6614" name="Line 22"/>
          <p:cNvSpPr>
            <a:spLocks noChangeShapeType="1"/>
          </p:cNvSpPr>
          <p:nvPr/>
        </p:nvSpPr>
        <p:spPr bwMode="auto">
          <a:xfrm>
            <a:off x="4114800" y="46291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6615" name="Line 23"/>
          <p:cNvSpPr>
            <a:spLocks noChangeShapeType="1"/>
          </p:cNvSpPr>
          <p:nvPr/>
        </p:nvSpPr>
        <p:spPr bwMode="auto">
          <a:xfrm>
            <a:off x="4114800" y="47434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6616" name="Line 24"/>
          <p:cNvSpPr>
            <a:spLocks noChangeShapeType="1"/>
          </p:cNvSpPr>
          <p:nvPr/>
        </p:nvSpPr>
        <p:spPr bwMode="auto">
          <a:xfrm>
            <a:off x="4114800" y="485775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6617" name="AutoShape 25"/>
          <p:cNvSpPr>
            <a:spLocks/>
          </p:cNvSpPr>
          <p:nvPr/>
        </p:nvSpPr>
        <p:spPr bwMode="auto">
          <a:xfrm>
            <a:off x="5657850" y="3143250"/>
            <a:ext cx="342900" cy="1828800"/>
          </a:xfrm>
          <a:prstGeom prst="rightBrace">
            <a:avLst>
              <a:gd name="adj1" fmla="val 44444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6618" name="Text Box 26"/>
          <p:cNvSpPr txBox="1">
            <a:spLocks noChangeArrowheads="1"/>
          </p:cNvSpPr>
          <p:nvPr/>
        </p:nvSpPr>
        <p:spPr bwMode="auto">
          <a:xfrm>
            <a:off x="6172201" y="3621883"/>
            <a:ext cx="8558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/>
              <a:t>16 Feistel</a:t>
            </a:r>
          </a:p>
          <a:p>
            <a:r>
              <a:rPr lang="en-US" sz="1350"/>
              <a:t>Rounds</a:t>
            </a:r>
          </a:p>
        </p:txBody>
      </p:sp>
      <p:sp>
        <p:nvSpPr>
          <p:cNvPr id="1006619" name="Rectangle 27"/>
          <p:cNvSpPr>
            <a:spLocks noChangeArrowheads="1"/>
          </p:cNvSpPr>
          <p:nvPr/>
        </p:nvSpPr>
        <p:spPr bwMode="auto">
          <a:xfrm>
            <a:off x="4114800" y="3257550"/>
            <a:ext cx="1371600" cy="1143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281363" y="2662237"/>
            <a:ext cx="134479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64-bit Plaintext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457451" y="3748087"/>
            <a:ext cx="94404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56-bit Key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5167313" y="5062537"/>
            <a:ext cx="146982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64-bit </a:t>
            </a:r>
            <a:r>
              <a:rPr lang="en-US" sz="1350" dirty="0" err="1"/>
              <a:t>Ciphertext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019173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 Round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1007619" name="Group 3"/>
          <p:cNvGrpSpPr>
            <a:grpSpLocks/>
          </p:cNvGrpSpPr>
          <p:nvPr/>
        </p:nvGrpSpPr>
        <p:grpSpPr bwMode="auto">
          <a:xfrm>
            <a:off x="3371850" y="2800350"/>
            <a:ext cx="2343150" cy="1828800"/>
            <a:chOff x="1872" y="1632"/>
            <a:chExt cx="1968" cy="1536"/>
          </a:xfrm>
        </p:grpSpPr>
        <p:sp>
          <p:nvSpPr>
            <p:cNvPr id="1007620" name="Rectangle 4"/>
            <p:cNvSpPr>
              <a:spLocks noChangeArrowheads="1"/>
            </p:cNvSpPr>
            <p:nvPr/>
          </p:nvSpPr>
          <p:spPr bwMode="auto">
            <a:xfrm>
              <a:off x="1872" y="1632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7621" name="Rectangle 5"/>
            <p:cNvSpPr>
              <a:spLocks noChangeArrowheads="1"/>
            </p:cNvSpPr>
            <p:nvPr/>
          </p:nvSpPr>
          <p:spPr bwMode="auto">
            <a:xfrm>
              <a:off x="2880" y="1632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7622" name="Rectangle 6"/>
            <p:cNvSpPr>
              <a:spLocks noChangeArrowheads="1"/>
            </p:cNvSpPr>
            <p:nvPr/>
          </p:nvSpPr>
          <p:spPr bwMode="auto">
            <a:xfrm>
              <a:off x="2592" y="1920"/>
              <a:ext cx="528" cy="3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500" dirty="0"/>
                <a:t>F</a:t>
              </a:r>
              <a:endParaRPr lang="en-US" sz="1350" dirty="0"/>
            </a:p>
          </p:txBody>
        </p:sp>
        <p:sp>
          <p:nvSpPr>
            <p:cNvPr id="1007623" name="Rectangle 7"/>
            <p:cNvSpPr>
              <a:spLocks noChangeArrowheads="1"/>
            </p:cNvSpPr>
            <p:nvPr/>
          </p:nvSpPr>
          <p:spPr bwMode="auto">
            <a:xfrm>
              <a:off x="1872" y="3024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7624" name="Rectangle 8"/>
            <p:cNvSpPr>
              <a:spLocks noChangeArrowheads="1"/>
            </p:cNvSpPr>
            <p:nvPr/>
          </p:nvSpPr>
          <p:spPr bwMode="auto">
            <a:xfrm>
              <a:off x="2880" y="3024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7625" name="Line 9"/>
            <p:cNvSpPr>
              <a:spLocks noChangeShapeType="1"/>
            </p:cNvSpPr>
            <p:nvPr/>
          </p:nvSpPr>
          <p:spPr bwMode="auto">
            <a:xfrm>
              <a:off x="3120" y="2112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7626" name="Line 10"/>
            <p:cNvSpPr>
              <a:spLocks noChangeShapeType="1"/>
            </p:cNvSpPr>
            <p:nvPr/>
          </p:nvSpPr>
          <p:spPr bwMode="auto">
            <a:xfrm>
              <a:off x="2448" y="2112"/>
              <a:ext cx="14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7627" name="Oval 11"/>
            <p:cNvSpPr>
              <a:spLocks noChangeArrowheads="1"/>
            </p:cNvSpPr>
            <p:nvPr/>
          </p:nvSpPr>
          <p:spPr bwMode="auto">
            <a:xfrm>
              <a:off x="2256" y="2016"/>
              <a:ext cx="192" cy="192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7628" name="Line 12"/>
            <p:cNvSpPr>
              <a:spLocks noChangeShapeType="1"/>
            </p:cNvSpPr>
            <p:nvPr/>
          </p:nvSpPr>
          <p:spPr bwMode="auto">
            <a:xfrm>
              <a:off x="2352" y="1872"/>
              <a:ext cx="0" cy="48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7629" name="Line 13"/>
            <p:cNvSpPr>
              <a:spLocks noChangeShapeType="1"/>
            </p:cNvSpPr>
            <p:nvPr/>
          </p:nvSpPr>
          <p:spPr bwMode="auto">
            <a:xfrm>
              <a:off x="3360" y="1776"/>
              <a:ext cx="0" cy="5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7630" name="Line 14"/>
            <p:cNvSpPr>
              <a:spLocks noChangeShapeType="1"/>
            </p:cNvSpPr>
            <p:nvPr/>
          </p:nvSpPr>
          <p:spPr bwMode="auto">
            <a:xfrm flipH="1">
              <a:off x="2256" y="2112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7631" name="Line 15"/>
            <p:cNvSpPr>
              <a:spLocks noChangeShapeType="1"/>
            </p:cNvSpPr>
            <p:nvPr/>
          </p:nvSpPr>
          <p:spPr bwMode="auto">
            <a:xfrm>
              <a:off x="2352" y="2784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7632" name="Line 16"/>
            <p:cNvSpPr>
              <a:spLocks noChangeShapeType="1"/>
            </p:cNvSpPr>
            <p:nvPr/>
          </p:nvSpPr>
          <p:spPr bwMode="auto">
            <a:xfrm>
              <a:off x="3360" y="2784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7633" name="Line 17"/>
            <p:cNvSpPr>
              <a:spLocks noChangeShapeType="1"/>
            </p:cNvSpPr>
            <p:nvPr/>
          </p:nvSpPr>
          <p:spPr bwMode="auto">
            <a:xfrm>
              <a:off x="2352" y="2352"/>
              <a:ext cx="1008" cy="4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7634" name="Line 18"/>
            <p:cNvSpPr>
              <a:spLocks noChangeShapeType="1"/>
            </p:cNvSpPr>
            <p:nvPr/>
          </p:nvSpPr>
          <p:spPr bwMode="auto">
            <a:xfrm flipH="1">
              <a:off x="2352" y="2352"/>
              <a:ext cx="1008" cy="4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7635" name="Line 19"/>
            <p:cNvSpPr>
              <a:spLocks noChangeShapeType="1"/>
            </p:cNvSpPr>
            <p:nvPr/>
          </p:nvSpPr>
          <p:spPr bwMode="auto">
            <a:xfrm>
              <a:off x="2352" y="177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7636" name="Rectangle 20"/>
            <p:cNvSpPr>
              <a:spLocks noChangeArrowheads="1"/>
            </p:cNvSpPr>
            <p:nvPr/>
          </p:nvSpPr>
          <p:spPr bwMode="auto">
            <a:xfrm>
              <a:off x="2832" y="1632"/>
              <a:ext cx="48" cy="14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7637" name="Rectangle 21"/>
            <p:cNvSpPr>
              <a:spLocks noChangeArrowheads="1"/>
            </p:cNvSpPr>
            <p:nvPr/>
          </p:nvSpPr>
          <p:spPr bwMode="auto">
            <a:xfrm>
              <a:off x="2832" y="3024"/>
              <a:ext cx="48" cy="14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7945326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DES Round Function</a:t>
            </a:r>
          </a:p>
        </p:txBody>
      </p:sp>
      <p:sp>
        <p:nvSpPr>
          <p:cNvPr id="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1008643" name="Group 3"/>
          <p:cNvGrpSpPr>
            <a:grpSpLocks/>
          </p:cNvGrpSpPr>
          <p:nvPr/>
        </p:nvGrpSpPr>
        <p:grpSpPr bwMode="auto">
          <a:xfrm>
            <a:off x="1657350" y="2171700"/>
            <a:ext cx="6229350" cy="3452813"/>
            <a:chOff x="432" y="1104"/>
            <a:chExt cx="5232" cy="2900"/>
          </a:xfrm>
        </p:grpSpPr>
        <p:sp>
          <p:nvSpPr>
            <p:cNvPr id="1008644" name="Rectangle 4"/>
            <p:cNvSpPr>
              <a:spLocks noChangeArrowheads="1"/>
            </p:cNvSpPr>
            <p:nvPr/>
          </p:nvSpPr>
          <p:spPr bwMode="auto">
            <a:xfrm>
              <a:off x="432" y="1248"/>
              <a:ext cx="5232" cy="268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350"/>
            </a:p>
          </p:txBody>
        </p:sp>
        <p:sp>
          <p:nvSpPr>
            <p:cNvPr id="1008646" name="Rectangle 6"/>
            <p:cNvSpPr>
              <a:spLocks noChangeArrowheads="1"/>
            </p:cNvSpPr>
            <p:nvPr/>
          </p:nvSpPr>
          <p:spPr bwMode="auto">
            <a:xfrm>
              <a:off x="2160" y="1632"/>
              <a:ext cx="1152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47" name="Oval 7"/>
            <p:cNvSpPr>
              <a:spLocks noChangeArrowheads="1"/>
            </p:cNvSpPr>
            <p:nvPr/>
          </p:nvSpPr>
          <p:spPr bwMode="auto">
            <a:xfrm>
              <a:off x="2640" y="2016"/>
              <a:ext cx="192" cy="192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48" name="Line 8"/>
            <p:cNvSpPr>
              <a:spLocks noChangeShapeType="1"/>
            </p:cNvSpPr>
            <p:nvPr/>
          </p:nvSpPr>
          <p:spPr bwMode="auto">
            <a:xfrm flipH="1">
              <a:off x="2640" y="2112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49" name="Rectangle 9"/>
            <p:cNvSpPr>
              <a:spLocks noChangeArrowheads="1"/>
            </p:cNvSpPr>
            <p:nvPr/>
          </p:nvSpPr>
          <p:spPr bwMode="auto">
            <a:xfrm>
              <a:off x="672" y="2016"/>
              <a:ext cx="1152" cy="19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50" name="Text Box 10"/>
            <p:cNvSpPr txBox="1">
              <a:spLocks noChangeArrowheads="1"/>
            </p:cNvSpPr>
            <p:nvPr/>
          </p:nvSpPr>
          <p:spPr bwMode="auto">
            <a:xfrm>
              <a:off x="720" y="1612"/>
              <a:ext cx="6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/>
                <a:t>Sub-key</a:t>
              </a:r>
            </a:p>
          </p:txBody>
        </p:sp>
        <p:sp>
          <p:nvSpPr>
            <p:cNvPr id="1008651" name="Line 11"/>
            <p:cNvSpPr>
              <a:spLocks noChangeShapeType="1"/>
            </p:cNvSpPr>
            <p:nvPr/>
          </p:nvSpPr>
          <p:spPr bwMode="auto">
            <a:xfrm>
              <a:off x="1824" y="2112"/>
              <a:ext cx="81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52" name="Line 12"/>
            <p:cNvSpPr>
              <a:spLocks noChangeShapeType="1"/>
            </p:cNvSpPr>
            <p:nvPr/>
          </p:nvSpPr>
          <p:spPr bwMode="auto">
            <a:xfrm>
              <a:off x="2736" y="177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53" name="Line 13"/>
            <p:cNvSpPr>
              <a:spLocks noChangeShapeType="1"/>
            </p:cNvSpPr>
            <p:nvPr/>
          </p:nvSpPr>
          <p:spPr bwMode="auto">
            <a:xfrm>
              <a:off x="2736" y="2016"/>
              <a:ext cx="0" cy="52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54" name="Rectangle 14"/>
            <p:cNvSpPr>
              <a:spLocks noChangeArrowheads="1"/>
            </p:cNvSpPr>
            <p:nvPr/>
          </p:nvSpPr>
          <p:spPr bwMode="auto">
            <a:xfrm>
              <a:off x="2160" y="2544"/>
              <a:ext cx="1152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55" name="Line 15"/>
            <p:cNvSpPr>
              <a:spLocks noChangeShapeType="1"/>
            </p:cNvSpPr>
            <p:nvPr/>
          </p:nvSpPr>
          <p:spPr bwMode="auto">
            <a:xfrm>
              <a:off x="2304" y="254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56" name="Line 16"/>
            <p:cNvSpPr>
              <a:spLocks noChangeShapeType="1"/>
            </p:cNvSpPr>
            <p:nvPr/>
          </p:nvSpPr>
          <p:spPr bwMode="auto">
            <a:xfrm>
              <a:off x="2448" y="254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57" name="Line 17"/>
            <p:cNvSpPr>
              <a:spLocks noChangeShapeType="1"/>
            </p:cNvSpPr>
            <p:nvPr/>
          </p:nvSpPr>
          <p:spPr bwMode="auto">
            <a:xfrm>
              <a:off x="2592" y="254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58" name="Line 18"/>
            <p:cNvSpPr>
              <a:spLocks noChangeShapeType="1"/>
            </p:cNvSpPr>
            <p:nvPr/>
          </p:nvSpPr>
          <p:spPr bwMode="auto">
            <a:xfrm>
              <a:off x="2736" y="254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59" name="Line 19"/>
            <p:cNvSpPr>
              <a:spLocks noChangeShapeType="1"/>
            </p:cNvSpPr>
            <p:nvPr/>
          </p:nvSpPr>
          <p:spPr bwMode="auto">
            <a:xfrm>
              <a:off x="2880" y="254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60" name="Line 20"/>
            <p:cNvSpPr>
              <a:spLocks noChangeShapeType="1"/>
            </p:cNvSpPr>
            <p:nvPr/>
          </p:nvSpPr>
          <p:spPr bwMode="auto">
            <a:xfrm>
              <a:off x="3024" y="254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61" name="Line 21"/>
            <p:cNvSpPr>
              <a:spLocks noChangeShapeType="1"/>
            </p:cNvSpPr>
            <p:nvPr/>
          </p:nvSpPr>
          <p:spPr bwMode="auto">
            <a:xfrm>
              <a:off x="3168" y="254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62" name="Rectangle 22"/>
            <p:cNvSpPr>
              <a:spLocks noChangeArrowheads="1"/>
            </p:cNvSpPr>
            <p:nvPr/>
          </p:nvSpPr>
          <p:spPr bwMode="auto">
            <a:xfrm>
              <a:off x="2160" y="3024"/>
              <a:ext cx="1152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63" name="Line 23"/>
            <p:cNvSpPr>
              <a:spLocks noChangeShapeType="1"/>
            </p:cNvSpPr>
            <p:nvPr/>
          </p:nvSpPr>
          <p:spPr bwMode="auto">
            <a:xfrm>
              <a:off x="2304" y="302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64" name="Line 24"/>
            <p:cNvSpPr>
              <a:spLocks noChangeShapeType="1"/>
            </p:cNvSpPr>
            <p:nvPr/>
          </p:nvSpPr>
          <p:spPr bwMode="auto">
            <a:xfrm>
              <a:off x="2448" y="302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65" name="Line 25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66" name="Line 26"/>
            <p:cNvSpPr>
              <a:spLocks noChangeShapeType="1"/>
            </p:cNvSpPr>
            <p:nvPr/>
          </p:nvSpPr>
          <p:spPr bwMode="auto">
            <a:xfrm>
              <a:off x="2736" y="302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67" name="Line 27"/>
            <p:cNvSpPr>
              <a:spLocks noChangeShapeType="1"/>
            </p:cNvSpPr>
            <p:nvPr/>
          </p:nvSpPr>
          <p:spPr bwMode="auto">
            <a:xfrm>
              <a:off x="2880" y="302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68" name="Line 28"/>
            <p:cNvSpPr>
              <a:spLocks noChangeShapeType="1"/>
            </p:cNvSpPr>
            <p:nvPr/>
          </p:nvSpPr>
          <p:spPr bwMode="auto">
            <a:xfrm>
              <a:off x="3024" y="302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69" name="Line 29"/>
            <p:cNvSpPr>
              <a:spLocks noChangeShapeType="1"/>
            </p:cNvSpPr>
            <p:nvPr/>
          </p:nvSpPr>
          <p:spPr bwMode="auto">
            <a:xfrm>
              <a:off x="3168" y="302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70" name="Line 30"/>
            <p:cNvSpPr>
              <a:spLocks noChangeShapeType="1"/>
            </p:cNvSpPr>
            <p:nvPr/>
          </p:nvSpPr>
          <p:spPr bwMode="auto">
            <a:xfrm>
              <a:off x="2256" y="268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71" name="Line 31"/>
            <p:cNvSpPr>
              <a:spLocks noChangeShapeType="1"/>
            </p:cNvSpPr>
            <p:nvPr/>
          </p:nvSpPr>
          <p:spPr bwMode="auto">
            <a:xfrm>
              <a:off x="2400" y="268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72" name="Line 32"/>
            <p:cNvSpPr>
              <a:spLocks noChangeShapeType="1"/>
            </p:cNvSpPr>
            <p:nvPr/>
          </p:nvSpPr>
          <p:spPr bwMode="auto">
            <a:xfrm>
              <a:off x="2544" y="268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73" name="Line 33"/>
            <p:cNvSpPr>
              <a:spLocks noChangeShapeType="1"/>
            </p:cNvSpPr>
            <p:nvPr/>
          </p:nvSpPr>
          <p:spPr bwMode="auto">
            <a:xfrm>
              <a:off x="2688" y="268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74" name="Line 34"/>
            <p:cNvSpPr>
              <a:spLocks noChangeShapeType="1"/>
            </p:cNvSpPr>
            <p:nvPr/>
          </p:nvSpPr>
          <p:spPr bwMode="auto">
            <a:xfrm>
              <a:off x="2832" y="268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75" name="Line 35"/>
            <p:cNvSpPr>
              <a:spLocks noChangeShapeType="1"/>
            </p:cNvSpPr>
            <p:nvPr/>
          </p:nvSpPr>
          <p:spPr bwMode="auto">
            <a:xfrm>
              <a:off x="2976" y="268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76" name="Line 36"/>
            <p:cNvSpPr>
              <a:spLocks noChangeShapeType="1"/>
            </p:cNvSpPr>
            <p:nvPr/>
          </p:nvSpPr>
          <p:spPr bwMode="auto">
            <a:xfrm>
              <a:off x="3120" y="268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77" name="Line 37"/>
            <p:cNvSpPr>
              <a:spLocks noChangeShapeType="1"/>
            </p:cNvSpPr>
            <p:nvPr/>
          </p:nvSpPr>
          <p:spPr bwMode="auto">
            <a:xfrm>
              <a:off x="3264" y="268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78" name="Text Box 38"/>
            <p:cNvSpPr txBox="1">
              <a:spLocks noChangeArrowheads="1"/>
            </p:cNvSpPr>
            <p:nvPr/>
          </p:nvSpPr>
          <p:spPr bwMode="auto">
            <a:xfrm>
              <a:off x="3428" y="2640"/>
              <a:ext cx="13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dirty="0"/>
                <a:t>4-bit substitutions</a:t>
              </a:r>
            </a:p>
          </p:txBody>
        </p:sp>
        <p:sp>
          <p:nvSpPr>
            <p:cNvPr id="1008679" name="Rectangle 39"/>
            <p:cNvSpPr>
              <a:spLocks noChangeArrowheads="1"/>
            </p:cNvSpPr>
            <p:nvPr/>
          </p:nvSpPr>
          <p:spPr bwMode="auto">
            <a:xfrm>
              <a:off x="2160" y="3552"/>
              <a:ext cx="1152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80" name="Line 40"/>
            <p:cNvSpPr>
              <a:spLocks noChangeShapeType="1"/>
            </p:cNvSpPr>
            <p:nvPr/>
          </p:nvSpPr>
          <p:spPr bwMode="auto">
            <a:xfrm>
              <a:off x="2208" y="3168"/>
              <a:ext cx="192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81" name="Line 41"/>
            <p:cNvSpPr>
              <a:spLocks noChangeShapeType="1"/>
            </p:cNvSpPr>
            <p:nvPr/>
          </p:nvSpPr>
          <p:spPr bwMode="auto">
            <a:xfrm>
              <a:off x="2304" y="3168"/>
              <a:ext cx="720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82" name="Line 42"/>
            <p:cNvSpPr>
              <a:spLocks noChangeShapeType="1"/>
            </p:cNvSpPr>
            <p:nvPr/>
          </p:nvSpPr>
          <p:spPr bwMode="auto">
            <a:xfrm flipH="1">
              <a:off x="2208" y="3168"/>
              <a:ext cx="192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83" name="Line 43"/>
            <p:cNvSpPr>
              <a:spLocks noChangeShapeType="1"/>
            </p:cNvSpPr>
            <p:nvPr/>
          </p:nvSpPr>
          <p:spPr bwMode="auto">
            <a:xfrm flipH="1">
              <a:off x="2496" y="3168"/>
              <a:ext cx="0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84" name="Line 44"/>
            <p:cNvSpPr>
              <a:spLocks noChangeShapeType="1"/>
            </p:cNvSpPr>
            <p:nvPr/>
          </p:nvSpPr>
          <p:spPr bwMode="auto">
            <a:xfrm>
              <a:off x="2592" y="3168"/>
              <a:ext cx="240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85" name="Line 45"/>
            <p:cNvSpPr>
              <a:spLocks noChangeShapeType="1"/>
            </p:cNvSpPr>
            <p:nvPr/>
          </p:nvSpPr>
          <p:spPr bwMode="auto">
            <a:xfrm flipH="1">
              <a:off x="2592" y="3168"/>
              <a:ext cx="96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86" name="Line 46"/>
            <p:cNvSpPr>
              <a:spLocks noChangeShapeType="1"/>
            </p:cNvSpPr>
            <p:nvPr/>
          </p:nvSpPr>
          <p:spPr bwMode="auto">
            <a:xfrm>
              <a:off x="2784" y="3168"/>
              <a:ext cx="528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87" name="Line 47"/>
            <p:cNvSpPr>
              <a:spLocks noChangeShapeType="1"/>
            </p:cNvSpPr>
            <p:nvPr/>
          </p:nvSpPr>
          <p:spPr bwMode="auto">
            <a:xfrm flipH="1">
              <a:off x="2688" y="3168"/>
              <a:ext cx="192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88" name="Line 48"/>
            <p:cNvSpPr>
              <a:spLocks noChangeShapeType="1"/>
            </p:cNvSpPr>
            <p:nvPr/>
          </p:nvSpPr>
          <p:spPr bwMode="auto">
            <a:xfrm flipH="1">
              <a:off x="2880" y="3168"/>
              <a:ext cx="96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89" name="Line 49"/>
            <p:cNvSpPr>
              <a:spLocks noChangeShapeType="1"/>
            </p:cNvSpPr>
            <p:nvPr/>
          </p:nvSpPr>
          <p:spPr bwMode="auto">
            <a:xfrm>
              <a:off x="3072" y="3168"/>
              <a:ext cx="96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90" name="Line 50"/>
            <p:cNvSpPr>
              <a:spLocks noChangeShapeType="1"/>
            </p:cNvSpPr>
            <p:nvPr/>
          </p:nvSpPr>
          <p:spPr bwMode="auto">
            <a:xfrm flipH="1">
              <a:off x="2256" y="3168"/>
              <a:ext cx="912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91" name="Line 51"/>
            <p:cNvSpPr>
              <a:spLocks noChangeShapeType="1"/>
            </p:cNvSpPr>
            <p:nvPr/>
          </p:nvSpPr>
          <p:spPr bwMode="auto">
            <a:xfrm flipH="1">
              <a:off x="3072" y="3168"/>
              <a:ext cx="192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92" name="Text Box 52"/>
            <p:cNvSpPr txBox="1">
              <a:spLocks noChangeArrowheads="1"/>
            </p:cNvSpPr>
            <p:nvPr/>
          </p:nvSpPr>
          <p:spPr bwMode="auto">
            <a:xfrm>
              <a:off x="3348" y="3168"/>
              <a:ext cx="13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/>
                <a:t>32-bit permutation</a:t>
              </a:r>
            </a:p>
          </p:txBody>
        </p:sp>
        <p:sp>
          <p:nvSpPr>
            <p:cNvPr id="1008694" name="Line 54"/>
            <p:cNvSpPr>
              <a:spLocks noChangeShapeType="1"/>
            </p:cNvSpPr>
            <p:nvPr/>
          </p:nvSpPr>
          <p:spPr bwMode="auto">
            <a:xfrm>
              <a:off x="2736" y="1104"/>
              <a:ext cx="0" cy="52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95" name="Line 55"/>
            <p:cNvSpPr>
              <a:spLocks noChangeShapeType="1"/>
            </p:cNvSpPr>
            <p:nvPr/>
          </p:nvSpPr>
          <p:spPr bwMode="auto">
            <a:xfrm>
              <a:off x="2736" y="3696"/>
              <a:ext cx="0" cy="30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96" name="Line 56"/>
            <p:cNvSpPr>
              <a:spLocks noChangeShapeType="1"/>
            </p:cNvSpPr>
            <p:nvPr/>
          </p:nvSpPr>
          <p:spPr bwMode="auto">
            <a:xfrm>
              <a:off x="2304" y="1632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97" name="Line 57"/>
            <p:cNvSpPr>
              <a:spLocks noChangeShapeType="1"/>
            </p:cNvSpPr>
            <p:nvPr/>
          </p:nvSpPr>
          <p:spPr bwMode="auto">
            <a:xfrm>
              <a:off x="2448" y="1632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98" name="Line 58"/>
            <p:cNvSpPr>
              <a:spLocks noChangeShapeType="1"/>
            </p:cNvSpPr>
            <p:nvPr/>
          </p:nvSpPr>
          <p:spPr bwMode="auto">
            <a:xfrm>
              <a:off x="2592" y="1632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699" name="Line 59"/>
            <p:cNvSpPr>
              <a:spLocks noChangeShapeType="1"/>
            </p:cNvSpPr>
            <p:nvPr/>
          </p:nvSpPr>
          <p:spPr bwMode="auto">
            <a:xfrm>
              <a:off x="2736" y="1632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700" name="Line 60"/>
            <p:cNvSpPr>
              <a:spLocks noChangeShapeType="1"/>
            </p:cNvSpPr>
            <p:nvPr/>
          </p:nvSpPr>
          <p:spPr bwMode="auto">
            <a:xfrm>
              <a:off x="2880" y="1632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701" name="Line 61"/>
            <p:cNvSpPr>
              <a:spLocks noChangeShapeType="1"/>
            </p:cNvSpPr>
            <p:nvPr/>
          </p:nvSpPr>
          <p:spPr bwMode="auto">
            <a:xfrm>
              <a:off x="3024" y="1632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702" name="Line 62"/>
            <p:cNvSpPr>
              <a:spLocks noChangeShapeType="1"/>
            </p:cNvSpPr>
            <p:nvPr/>
          </p:nvSpPr>
          <p:spPr bwMode="auto">
            <a:xfrm>
              <a:off x="3168" y="1632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8703" name="Text Box 63"/>
            <p:cNvSpPr txBox="1">
              <a:spLocks noChangeArrowheads="1"/>
            </p:cNvSpPr>
            <p:nvPr/>
          </p:nvSpPr>
          <p:spPr bwMode="auto">
            <a:xfrm>
              <a:off x="2784" y="1228"/>
              <a:ext cx="5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/>
                <a:t>32 bits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72643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Actual DES Round Function</a:t>
            </a:r>
          </a:p>
        </p:txBody>
      </p:sp>
      <p:sp>
        <p:nvSpPr>
          <p:cNvPr id="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09666" name="Rectangle 2"/>
          <p:cNvSpPr>
            <a:spLocks noChangeArrowheads="1"/>
          </p:cNvSpPr>
          <p:nvPr/>
        </p:nvSpPr>
        <p:spPr bwMode="auto">
          <a:xfrm>
            <a:off x="1657350" y="2343150"/>
            <a:ext cx="5026385" cy="3200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 dirty="0"/>
          </a:p>
        </p:txBody>
      </p:sp>
      <p:sp>
        <p:nvSpPr>
          <p:cNvPr id="1009667" name="AutoShape 3"/>
          <p:cNvSpPr>
            <a:spLocks noChangeArrowheads="1"/>
          </p:cNvSpPr>
          <p:nvPr/>
        </p:nvSpPr>
        <p:spPr bwMode="auto">
          <a:xfrm flipV="1">
            <a:off x="3371850" y="2800350"/>
            <a:ext cx="2057400" cy="171450"/>
          </a:xfrm>
          <a:custGeom>
            <a:avLst/>
            <a:gdLst>
              <a:gd name="G0" fmla="+- 3688 0 0"/>
              <a:gd name="G1" fmla="+- 21600 0 3688"/>
              <a:gd name="G2" fmla="*/ 3688 1 2"/>
              <a:gd name="G3" fmla="+- 21600 0 G2"/>
              <a:gd name="G4" fmla="+/ 3688 21600 2"/>
              <a:gd name="G5" fmla="+/ G1 0 2"/>
              <a:gd name="G6" fmla="*/ 21600 21600 3688"/>
              <a:gd name="G7" fmla="*/ G6 1 2"/>
              <a:gd name="G8" fmla="+- 21600 0 G7"/>
              <a:gd name="G9" fmla="*/ 21600 1 2"/>
              <a:gd name="G10" fmla="+- 3688 0 G9"/>
              <a:gd name="G11" fmla="?: G10 G8 0"/>
              <a:gd name="G12" fmla="?: G10 G7 21600"/>
              <a:gd name="T0" fmla="*/ 19756 w 21600"/>
              <a:gd name="T1" fmla="*/ 10800 h 21600"/>
              <a:gd name="T2" fmla="*/ 10800 w 21600"/>
              <a:gd name="T3" fmla="*/ 21600 h 21600"/>
              <a:gd name="T4" fmla="*/ 1844 w 21600"/>
              <a:gd name="T5" fmla="*/ 10800 h 21600"/>
              <a:gd name="T6" fmla="*/ 10800 w 21600"/>
              <a:gd name="T7" fmla="*/ 0 h 21600"/>
              <a:gd name="T8" fmla="*/ 3644 w 21600"/>
              <a:gd name="T9" fmla="*/ 3644 h 21600"/>
              <a:gd name="T10" fmla="*/ 17956 w 21600"/>
              <a:gd name="T11" fmla="*/ 179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688" y="21600"/>
                </a:lnTo>
                <a:lnTo>
                  <a:pt x="1791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70" name="Oval 6"/>
          <p:cNvSpPr>
            <a:spLocks noChangeArrowheads="1"/>
          </p:cNvSpPr>
          <p:nvPr/>
        </p:nvSpPr>
        <p:spPr bwMode="auto">
          <a:xfrm>
            <a:off x="4286250" y="3257550"/>
            <a:ext cx="228600" cy="2286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71" name="Line 7"/>
          <p:cNvSpPr>
            <a:spLocks noChangeShapeType="1"/>
          </p:cNvSpPr>
          <p:nvPr/>
        </p:nvSpPr>
        <p:spPr bwMode="auto">
          <a:xfrm flipH="1">
            <a:off x="4286250" y="3371850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72" name="Rectangle 8"/>
          <p:cNvSpPr>
            <a:spLocks noChangeArrowheads="1"/>
          </p:cNvSpPr>
          <p:nvPr/>
        </p:nvSpPr>
        <p:spPr bwMode="auto">
          <a:xfrm>
            <a:off x="1943100" y="3257550"/>
            <a:ext cx="18288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1009673" name="Text Box 9"/>
          <p:cNvSpPr txBox="1">
            <a:spLocks noChangeArrowheads="1"/>
          </p:cNvSpPr>
          <p:nvPr/>
        </p:nvSpPr>
        <p:spPr bwMode="auto">
          <a:xfrm>
            <a:off x="2000251" y="2776537"/>
            <a:ext cx="78521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/>
              <a:t>Sub-key</a:t>
            </a:r>
          </a:p>
        </p:txBody>
      </p:sp>
      <p:sp>
        <p:nvSpPr>
          <p:cNvPr id="1009674" name="Line 10"/>
          <p:cNvSpPr>
            <a:spLocks noChangeShapeType="1"/>
          </p:cNvSpPr>
          <p:nvPr/>
        </p:nvSpPr>
        <p:spPr bwMode="auto">
          <a:xfrm>
            <a:off x="3771900" y="337185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75" name="Line 11"/>
          <p:cNvSpPr>
            <a:spLocks noChangeShapeType="1"/>
          </p:cNvSpPr>
          <p:nvPr/>
        </p:nvSpPr>
        <p:spPr bwMode="auto">
          <a:xfrm>
            <a:off x="4400550" y="2971800"/>
            <a:ext cx="0" cy="2857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76" name="Line 12"/>
          <p:cNvSpPr>
            <a:spLocks noChangeShapeType="1"/>
          </p:cNvSpPr>
          <p:nvPr/>
        </p:nvSpPr>
        <p:spPr bwMode="auto">
          <a:xfrm>
            <a:off x="4400550" y="3257550"/>
            <a:ext cx="0" cy="6286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77" name="Rectangle 13"/>
          <p:cNvSpPr>
            <a:spLocks noChangeArrowheads="1"/>
          </p:cNvSpPr>
          <p:nvPr/>
        </p:nvSpPr>
        <p:spPr bwMode="auto">
          <a:xfrm>
            <a:off x="3714750" y="4457700"/>
            <a:ext cx="1371600" cy="17145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78" name="Line 14"/>
          <p:cNvSpPr>
            <a:spLocks noChangeShapeType="1"/>
          </p:cNvSpPr>
          <p:nvPr/>
        </p:nvSpPr>
        <p:spPr bwMode="auto">
          <a:xfrm>
            <a:off x="3886200" y="4457700"/>
            <a:ext cx="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79" name="Line 15"/>
          <p:cNvSpPr>
            <a:spLocks noChangeShapeType="1"/>
          </p:cNvSpPr>
          <p:nvPr/>
        </p:nvSpPr>
        <p:spPr bwMode="auto">
          <a:xfrm>
            <a:off x="4057650" y="4457700"/>
            <a:ext cx="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80" name="Line 16"/>
          <p:cNvSpPr>
            <a:spLocks noChangeShapeType="1"/>
          </p:cNvSpPr>
          <p:nvPr/>
        </p:nvSpPr>
        <p:spPr bwMode="auto">
          <a:xfrm>
            <a:off x="4229100" y="4457700"/>
            <a:ext cx="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81" name="Line 17"/>
          <p:cNvSpPr>
            <a:spLocks noChangeShapeType="1"/>
          </p:cNvSpPr>
          <p:nvPr/>
        </p:nvSpPr>
        <p:spPr bwMode="auto">
          <a:xfrm>
            <a:off x="4400550" y="4457700"/>
            <a:ext cx="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82" name="Line 18"/>
          <p:cNvSpPr>
            <a:spLocks noChangeShapeType="1"/>
          </p:cNvSpPr>
          <p:nvPr/>
        </p:nvSpPr>
        <p:spPr bwMode="auto">
          <a:xfrm>
            <a:off x="4572000" y="4457700"/>
            <a:ext cx="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83" name="Line 19"/>
          <p:cNvSpPr>
            <a:spLocks noChangeShapeType="1"/>
          </p:cNvSpPr>
          <p:nvPr/>
        </p:nvSpPr>
        <p:spPr bwMode="auto">
          <a:xfrm>
            <a:off x="4743450" y="4457700"/>
            <a:ext cx="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84" name="Line 20"/>
          <p:cNvSpPr>
            <a:spLocks noChangeShapeType="1"/>
          </p:cNvSpPr>
          <p:nvPr/>
        </p:nvSpPr>
        <p:spPr bwMode="auto">
          <a:xfrm>
            <a:off x="4914900" y="4457700"/>
            <a:ext cx="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85" name="Line 21"/>
          <p:cNvSpPr>
            <a:spLocks noChangeShapeType="1"/>
          </p:cNvSpPr>
          <p:nvPr/>
        </p:nvSpPr>
        <p:spPr bwMode="auto">
          <a:xfrm>
            <a:off x="3829050" y="4057650"/>
            <a:ext cx="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86" name="Line 22"/>
          <p:cNvSpPr>
            <a:spLocks noChangeShapeType="1"/>
          </p:cNvSpPr>
          <p:nvPr/>
        </p:nvSpPr>
        <p:spPr bwMode="auto">
          <a:xfrm>
            <a:off x="4000500" y="4057650"/>
            <a:ext cx="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87" name="Line 23"/>
          <p:cNvSpPr>
            <a:spLocks noChangeShapeType="1"/>
          </p:cNvSpPr>
          <p:nvPr/>
        </p:nvSpPr>
        <p:spPr bwMode="auto">
          <a:xfrm>
            <a:off x="4171950" y="4057650"/>
            <a:ext cx="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88" name="Line 24"/>
          <p:cNvSpPr>
            <a:spLocks noChangeShapeType="1"/>
          </p:cNvSpPr>
          <p:nvPr/>
        </p:nvSpPr>
        <p:spPr bwMode="auto">
          <a:xfrm>
            <a:off x="4343400" y="4057650"/>
            <a:ext cx="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89" name="Line 25"/>
          <p:cNvSpPr>
            <a:spLocks noChangeShapeType="1"/>
          </p:cNvSpPr>
          <p:nvPr/>
        </p:nvSpPr>
        <p:spPr bwMode="auto">
          <a:xfrm>
            <a:off x="4514850" y="4057650"/>
            <a:ext cx="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90" name="Line 26"/>
          <p:cNvSpPr>
            <a:spLocks noChangeShapeType="1"/>
          </p:cNvSpPr>
          <p:nvPr/>
        </p:nvSpPr>
        <p:spPr bwMode="auto">
          <a:xfrm>
            <a:off x="4686300" y="4057650"/>
            <a:ext cx="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91" name="Line 27"/>
          <p:cNvSpPr>
            <a:spLocks noChangeShapeType="1"/>
          </p:cNvSpPr>
          <p:nvPr/>
        </p:nvSpPr>
        <p:spPr bwMode="auto">
          <a:xfrm>
            <a:off x="4857750" y="4057650"/>
            <a:ext cx="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92" name="Line 28"/>
          <p:cNvSpPr>
            <a:spLocks noChangeShapeType="1"/>
          </p:cNvSpPr>
          <p:nvPr/>
        </p:nvSpPr>
        <p:spPr bwMode="auto">
          <a:xfrm>
            <a:off x="5029200" y="4057650"/>
            <a:ext cx="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93" name="Text Box 29"/>
          <p:cNvSpPr txBox="1">
            <a:spLocks noChangeArrowheads="1"/>
          </p:cNvSpPr>
          <p:nvPr/>
        </p:nvSpPr>
        <p:spPr bwMode="auto">
          <a:xfrm>
            <a:off x="5029200" y="4000500"/>
            <a:ext cx="172393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/>
              <a:t>6/4-bit substitutions</a:t>
            </a:r>
          </a:p>
        </p:txBody>
      </p:sp>
      <p:sp>
        <p:nvSpPr>
          <p:cNvPr id="1009694" name="Rectangle 30"/>
          <p:cNvSpPr>
            <a:spLocks noChangeArrowheads="1"/>
          </p:cNvSpPr>
          <p:nvPr/>
        </p:nvSpPr>
        <p:spPr bwMode="auto">
          <a:xfrm>
            <a:off x="3714750" y="5086350"/>
            <a:ext cx="1371600" cy="17145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95" name="Line 31"/>
          <p:cNvSpPr>
            <a:spLocks noChangeShapeType="1"/>
          </p:cNvSpPr>
          <p:nvPr/>
        </p:nvSpPr>
        <p:spPr bwMode="auto">
          <a:xfrm>
            <a:off x="3771900" y="4629150"/>
            <a:ext cx="2286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96" name="Line 32"/>
          <p:cNvSpPr>
            <a:spLocks noChangeShapeType="1"/>
          </p:cNvSpPr>
          <p:nvPr/>
        </p:nvSpPr>
        <p:spPr bwMode="auto">
          <a:xfrm>
            <a:off x="3886200" y="4629150"/>
            <a:ext cx="85725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97" name="Line 33"/>
          <p:cNvSpPr>
            <a:spLocks noChangeShapeType="1"/>
          </p:cNvSpPr>
          <p:nvPr/>
        </p:nvSpPr>
        <p:spPr bwMode="auto">
          <a:xfrm flipH="1">
            <a:off x="3771900" y="4629150"/>
            <a:ext cx="2286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98" name="Line 34"/>
          <p:cNvSpPr>
            <a:spLocks noChangeShapeType="1"/>
          </p:cNvSpPr>
          <p:nvPr/>
        </p:nvSpPr>
        <p:spPr bwMode="auto">
          <a:xfrm flipH="1">
            <a:off x="4114800" y="462915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699" name="Line 35"/>
          <p:cNvSpPr>
            <a:spLocks noChangeShapeType="1"/>
          </p:cNvSpPr>
          <p:nvPr/>
        </p:nvSpPr>
        <p:spPr bwMode="auto">
          <a:xfrm>
            <a:off x="4229100" y="4629150"/>
            <a:ext cx="28575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00" name="Line 36"/>
          <p:cNvSpPr>
            <a:spLocks noChangeShapeType="1"/>
          </p:cNvSpPr>
          <p:nvPr/>
        </p:nvSpPr>
        <p:spPr bwMode="auto">
          <a:xfrm flipH="1">
            <a:off x="4229100" y="4629150"/>
            <a:ext cx="1143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01" name="Line 37"/>
          <p:cNvSpPr>
            <a:spLocks noChangeShapeType="1"/>
          </p:cNvSpPr>
          <p:nvPr/>
        </p:nvSpPr>
        <p:spPr bwMode="auto">
          <a:xfrm>
            <a:off x="4457700" y="4629150"/>
            <a:ext cx="62865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02" name="Line 38"/>
          <p:cNvSpPr>
            <a:spLocks noChangeShapeType="1"/>
          </p:cNvSpPr>
          <p:nvPr/>
        </p:nvSpPr>
        <p:spPr bwMode="auto">
          <a:xfrm flipH="1">
            <a:off x="4343400" y="4629150"/>
            <a:ext cx="2286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03" name="Line 39"/>
          <p:cNvSpPr>
            <a:spLocks noChangeShapeType="1"/>
          </p:cNvSpPr>
          <p:nvPr/>
        </p:nvSpPr>
        <p:spPr bwMode="auto">
          <a:xfrm flipH="1">
            <a:off x="4572000" y="4629150"/>
            <a:ext cx="1143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04" name="Line 40"/>
          <p:cNvSpPr>
            <a:spLocks noChangeShapeType="1"/>
          </p:cNvSpPr>
          <p:nvPr/>
        </p:nvSpPr>
        <p:spPr bwMode="auto">
          <a:xfrm>
            <a:off x="4800600" y="4629150"/>
            <a:ext cx="1143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05" name="Line 41"/>
          <p:cNvSpPr>
            <a:spLocks noChangeShapeType="1"/>
          </p:cNvSpPr>
          <p:nvPr/>
        </p:nvSpPr>
        <p:spPr bwMode="auto">
          <a:xfrm flipH="1">
            <a:off x="3829050" y="4629150"/>
            <a:ext cx="108585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06" name="Line 42"/>
          <p:cNvSpPr>
            <a:spLocks noChangeShapeType="1"/>
          </p:cNvSpPr>
          <p:nvPr/>
        </p:nvSpPr>
        <p:spPr bwMode="auto">
          <a:xfrm flipH="1">
            <a:off x="4800600" y="4629150"/>
            <a:ext cx="2286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07" name="Text Box 43"/>
          <p:cNvSpPr txBox="1">
            <a:spLocks noChangeArrowheads="1"/>
          </p:cNvSpPr>
          <p:nvPr/>
        </p:nvSpPr>
        <p:spPr bwMode="auto">
          <a:xfrm>
            <a:off x="5129213" y="4629150"/>
            <a:ext cx="159575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/>
              <a:t>32-bit permutation</a:t>
            </a:r>
          </a:p>
        </p:txBody>
      </p:sp>
      <p:sp>
        <p:nvSpPr>
          <p:cNvPr id="1009709" name="Line 45"/>
          <p:cNvSpPr>
            <a:spLocks noChangeShapeType="1"/>
          </p:cNvSpPr>
          <p:nvPr/>
        </p:nvSpPr>
        <p:spPr bwMode="auto">
          <a:xfrm>
            <a:off x="4400550" y="2171700"/>
            <a:ext cx="0" cy="6286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10" name="Line 46"/>
          <p:cNvSpPr>
            <a:spLocks noChangeShapeType="1"/>
          </p:cNvSpPr>
          <p:nvPr/>
        </p:nvSpPr>
        <p:spPr bwMode="auto">
          <a:xfrm>
            <a:off x="4400550" y="5257800"/>
            <a:ext cx="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11" name="Line 47"/>
          <p:cNvSpPr>
            <a:spLocks noChangeShapeType="1"/>
          </p:cNvSpPr>
          <p:nvPr/>
        </p:nvSpPr>
        <p:spPr bwMode="auto">
          <a:xfrm flipH="1">
            <a:off x="3657600" y="2800350"/>
            <a:ext cx="22860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12" name="Line 48"/>
          <p:cNvSpPr>
            <a:spLocks noChangeShapeType="1"/>
          </p:cNvSpPr>
          <p:nvPr/>
        </p:nvSpPr>
        <p:spPr bwMode="auto">
          <a:xfrm flipH="1">
            <a:off x="3943350" y="2800350"/>
            <a:ext cx="11430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13" name="Line 49"/>
          <p:cNvSpPr>
            <a:spLocks noChangeShapeType="1"/>
          </p:cNvSpPr>
          <p:nvPr/>
        </p:nvSpPr>
        <p:spPr bwMode="auto">
          <a:xfrm flipH="1">
            <a:off x="4171950" y="2800350"/>
            <a:ext cx="5715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14" name="Line 50"/>
          <p:cNvSpPr>
            <a:spLocks noChangeShapeType="1"/>
          </p:cNvSpPr>
          <p:nvPr/>
        </p:nvSpPr>
        <p:spPr bwMode="auto">
          <a:xfrm>
            <a:off x="4400550" y="2800350"/>
            <a:ext cx="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15" name="Line 51"/>
          <p:cNvSpPr>
            <a:spLocks noChangeShapeType="1"/>
          </p:cNvSpPr>
          <p:nvPr/>
        </p:nvSpPr>
        <p:spPr bwMode="auto">
          <a:xfrm>
            <a:off x="4572000" y="2800350"/>
            <a:ext cx="5715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16" name="Line 52"/>
          <p:cNvSpPr>
            <a:spLocks noChangeShapeType="1"/>
          </p:cNvSpPr>
          <p:nvPr/>
        </p:nvSpPr>
        <p:spPr bwMode="auto">
          <a:xfrm>
            <a:off x="4743450" y="2800350"/>
            <a:ext cx="11430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17" name="Line 53"/>
          <p:cNvSpPr>
            <a:spLocks noChangeShapeType="1"/>
          </p:cNvSpPr>
          <p:nvPr/>
        </p:nvSpPr>
        <p:spPr bwMode="auto">
          <a:xfrm>
            <a:off x="4914900" y="2800350"/>
            <a:ext cx="22860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18" name="AutoShape 54"/>
          <p:cNvSpPr>
            <a:spLocks noChangeArrowheads="1"/>
          </p:cNvSpPr>
          <p:nvPr/>
        </p:nvSpPr>
        <p:spPr bwMode="auto">
          <a:xfrm>
            <a:off x="3371850" y="3886200"/>
            <a:ext cx="2057400" cy="171450"/>
          </a:xfrm>
          <a:custGeom>
            <a:avLst/>
            <a:gdLst>
              <a:gd name="G0" fmla="+- 3688 0 0"/>
              <a:gd name="G1" fmla="+- 21600 0 3688"/>
              <a:gd name="G2" fmla="*/ 3688 1 2"/>
              <a:gd name="G3" fmla="+- 21600 0 G2"/>
              <a:gd name="G4" fmla="+/ 3688 21600 2"/>
              <a:gd name="G5" fmla="+/ G1 0 2"/>
              <a:gd name="G6" fmla="*/ 21600 21600 3688"/>
              <a:gd name="G7" fmla="*/ G6 1 2"/>
              <a:gd name="G8" fmla="+- 21600 0 G7"/>
              <a:gd name="G9" fmla="*/ 21600 1 2"/>
              <a:gd name="G10" fmla="+- 3688 0 G9"/>
              <a:gd name="G11" fmla="?: G10 G8 0"/>
              <a:gd name="G12" fmla="?: G10 G7 21600"/>
              <a:gd name="T0" fmla="*/ 19756 w 21600"/>
              <a:gd name="T1" fmla="*/ 10800 h 21600"/>
              <a:gd name="T2" fmla="*/ 10800 w 21600"/>
              <a:gd name="T3" fmla="*/ 21600 h 21600"/>
              <a:gd name="T4" fmla="*/ 1844 w 21600"/>
              <a:gd name="T5" fmla="*/ 10800 h 21600"/>
              <a:gd name="T6" fmla="*/ 10800 w 21600"/>
              <a:gd name="T7" fmla="*/ 0 h 21600"/>
              <a:gd name="T8" fmla="*/ 3644 w 21600"/>
              <a:gd name="T9" fmla="*/ 3644 h 21600"/>
              <a:gd name="T10" fmla="*/ 17956 w 21600"/>
              <a:gd name="T11" fmla="*/ 179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688" y="21600"/>
                </a:lnTo>
                <a:lnTo>
                  <a:pt x="1791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19" name="Line 55"/>
          <p:cNvSpPr>
            <a:spLocks noChangeShapeType="1"/>
          </p:cNvSpPr>
          <p:nvPr/>
        </p:nvSpPr>
        <p:spPr bwMode="auto">
          <a:xfrm>
            <a:off x="3657600" y="3886200"/>
            <a:ext cx="22860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20" name="Line 56"/>
          <p:cNvSpPr>
            <a:spLocks noChangeShapeType="1"/>
          </p:cNvSpPr>
          <p:nvPr/>
        </p:nvSpPr>
        <p:spPr bwMode="auto">
          <a:xfrm>
            <a:off x="3943350" y="3886200"/>
            <a:ext cx="11430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21" name="Line 57"/>
          <p:cNvSpPr>
            <a:spLocks noChangeShapeType="1"/>
          </p:cNvSpPr>
          <p:nvPr/>
        </p:nvSpPr>
        <p:spPr bwMode="auto">
          <a:xfrm>
            <a:off x="4171950" y="3886200"/>
            <a:ext cx="5715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22" name="Line 58"/>
          <p:cNvSpPr>
            <a:spLocks noChangeShapeType="1"/>
          </p:cNvSpPr>
          <p:nvPr/>
        </p:nvSpPr>
        <p:spPr bwMode="auto">
          <a:xfrm>
            <a:off x="4400550" y="3886200"/>
            <a:ext cx="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23" name="Line 59"/>
          <p:cNvSpPr>
            <a:spLocks noChangeShapeType="1"/>
          </p:cNvSpPr>
          <p:nvPr/>
        </p:nvSpPr>
        <p:spPr bwMode="auto">
          <a:xfrm flipH="1">
            <a:off x="4572000" y="3886200"/>
            <a:ext cx="5715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24" name="Line 60"/>
          <p:cNvSpPr>
            <a:spLocks noChangeShapeType="1"/>
          </p:cNvSpPr>
          <p:nvPr/>
        </p:nvSpPr>
        <p:spPr bwMode="auto">
          <a:xfrm flipH="1">
            <a:off x="4743450" y="3886200"/>
            <a:ext cx="11430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25" name="Line 61"/>
          <p:cNvSpPr>
            <a:spLocks noChangeShapeType="1"/>
          </p:cNvSpPr>
          <p:nvPr/>
        </p:nvSpPr>
        <p:spPr bwMode="auto">
          <a:xfrm flipH="1">
            <a:off x="4914900" y="3886200"/>
            <a:ext cx="228600" cy="171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9726" name="Text Box 62"/>
          <p:cNvSpPr txBox="1">
            <a:spLocks noChangeArrowheads="1"/>
          </p:cNvSpPr>
          <p:nvPr/>
        </p:nvSpPr>
        <p:spPr bwMode="auto">
          <a:xfrm>
            <a:off x="4457701" y="2319337"/>
            <a:ext cx="66800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/>
              <a:t>32 bits</a:t>
            </a:r>
          </a:p>
        </p:txBody>
      </p:sp>
      <p:sp>
        <p:nvSpPr>
          <p:cNvPr id="1009727" name="Text Box 63"/>
          <p:cNvSpPr txBox="1">
            <a:spLocks noChangeArrowheads="1"/>
          </p:cNvSpPr>
          <p:nvPr/>
        </p:nvSpPr>
        <p:spPr bwMode="auto">
          <a:xfrm>
            <a:off x="4457701" y="2890837"/>
            <a:ext cx="68961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/>
              <a:t>48 bits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83735" y="4629150"/>
            <a:ext cx="13065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4. Permutation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683735" y="2752338"/>
            <a:ext cx="11351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AutoNum type="arabicPeriod"/>
            </a:pPr>
            <a:r>
              <a:rPr lang="en-US" sz="1350" dirty="0"/>
              <a:t>Expansion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683735" y="3247221"/>
            <a:ext cx="21573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2. XOR with the round key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683735" y="3992969"/>
            <a:ext cx="17213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3. S-Box substitution</a:t>
            </a:r>
          </a:p>
        </p:txBody>
      </p:sp>
    </p:spTree>
    <p:extLst>
      <p:ext uri="{BB962C8B-B14F-4D97-AF65-F5344CB8AC3E}">
        <p14:creationId xmlns:p14="http://schemas.microsoft.com/office/powerpoint/2010/main" val="774397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 S-Boxes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different Lookup Tables (6x4) S</a:t>
            </a:r>
            <a:r>
              <a:rPr lang="en-US" baseline="-25000" dirty="0"/>
              <a:t>1</a:t>
            </a:r>
            <a:r>
              <a:rPr lang="en-US" dirty="0"/>
              <a:t> .. S</a:t>
            </a:r>
            <a:r>
              <a:rPr lang="en-US" baseline="-25000" dirty="0"/>
              <a:t>8</a:t>
            </a:r>
            <a:r>
              <a:rPr lang="en-US" dirty="0"/>
              <a:t> </a:t>
            </a:r>
            <a:endParaRPr lang="en-US" baseline="-25000" dirty="0"/>
          </a:p>
          <a:p>
            <a:r>
              <a:rPr lang="en-US" dirty="0"/>
              <a:t>Non-linearity in DES needed for security</a:t>
            </a:r>
          </a:p>
          <a:p>
            <a:r>
              <a:rPr lang="en-US" dirty="0"/>
              <a:t>6-bit to 4-bit substitution</a:t>
            </a:r>
          </a:p>
          <a:p>
            <a:pPr lvl="1"/>
            <a:r>
              <a:rPr lang="en-US" dirty="0"/>
              <a:t>2 bits select a substitution row</a:t>
            </a:r>
          </a:p>
          <a:p>
            <a:pPr lvl="1"/>
            <a:r>
              <a:rPr lang="en-US" dirty="0"/>
              <a:t>4 bits is the substitution look-up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E58-0ED7-462E-83C3-6F7BC863E7F7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930508"/>
              </p:ext>
            </p:extLst>
          </p:nvPr>
        </p:nvGraphicFramePr>
        <p:xfrm>
          <a:off x="860929" y="4315476"/>
          <a:ext cx="6095996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b="0" dirty="0"/>
                        <a:t>S</a:t>
                      </a:r>
                      <a:r>
                        <a:rPr lang="en-US" sz="1400" b="0" baseline="-250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6334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AES: Advanced Encryption Standard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Open competition run by NIST to replace DES (began 1/2/1997)</a:t>
            </a:r>
          </a:p>
          <a:p>
            <a:r>
              <a:rPr lang="en-US" sz="2000" dirty="0"/>
              <a:t>128-bit block size</a:t>
            </a:r>
          </a:p>
          <a:p>
            <a:r>
              <a:rPr lang="en-US" sz="2000" dirty="0"/>
              <a:t>Key sizes of 128, 192, and 256 bits</a:t>
            </a:r>
          </a:p>
          <a:p>
            <a:endParaRPr lang="en-US" sz="2000" dirty="0"/>
          </a:p>
          <a:p>
            <a:r>
              <a:rPr lang="en-US" sz="2000" dirty="0"/>
              <a:t>15 ciphers were submitted (August 1998)</a:t>
            </a:r>
          </a:p>
          <a:p>
            <a:r>
              <a:rPr lang="en-US" sz="2000" dirty="0"/>
              <a:t>5 finalists were chosen (August 1999)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03D1-E47A-4B0B-AF44-6EFFFE12A72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5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 sz="3600" dirty="0"/>
              <a:t>You’ve got some data you want to protect.</a:t>
            </a:r>
          </a:p>
          <a:p>
            <a:pPr>
              <a:buFont typeface="Symbol" pitchFamily="18" charset="2"/>
              <a:buNone/>
            </a:pPr>
            <a:endParaRPr lang="en-US" sz="3600" dirty="0"/>
          </a:p>
          <a:p>
            <a:pPr>
              <a:buFont typeface="Symbol" pitchFamily="18" charset="2"/>
              <a:buNone/>
            </a:pPr>
            <a:r>
              <a:rPr lang="en-US" sz="3600" dirty="0"/>
              <a:t>Of course you’d encrypt</a:t>
            </a:r>
          </a:p>
          <a:p>
            <a:pPr>
              <a:buFont typeface="Symbol" pitchFamily="18" charset="2"/>
              <a:buNone/>
            </a:pPr>
            <a:endParaRPr lang="en-US" sz="3600" dirty="0"/>
          </a:p>
          <a:p>
            <a:pPr>
              <a:buFont typeface="Symbol" pitchFamily="18" charset="2"/>
              <a:buNone/>
            </a:pPr>
            <a:r>
              <a:rPr lang="en-US" sz="3600" dirty="0"/>
              <a:t>You take your key and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0F5F-D3AA-4FED-A5C3-6F7E69FA4449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18156"/>
      </p:ext>
    </p:extLst>
  </p:cSld>
  <p:clrMapOvr>
    <a:masterClrMapping/>
  </p:clrMapOvr>
  <p:transition advTm="40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AES Finalists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MARS (IBM submission)</a:t>
            </a:r>
          </a:p>
          <a:p>
            <a:r>
              <a:rPr lang="en-US" sz="2000" dirty="0"/>
              <a:t>RC6 (RSA Labs submission)</a:t>
            </a:r>
          </a:p>
          <a:p>
            <a:r>
              <a:rPr lang="en-US" sz="2000" dirty="0" err="1"/>
              <a:t>Rijndael</a:t>
            </a:r>
            <a:r>
              <a:rPr lang="en-US" sz="2000" dirty="0"/>
              <a:t> (Joan </a:t>
            </a:r>
            <a:r>
              <a:rPr lang="en-US" sz="2000" dirty="0" err="1"/>
              <a:t>Daemen</a:t>
            </a:r>
            <a:r>
              <a:rPr lang="en-US" sz="2000" dirty="0"/>
              <a:t> and Vincent </a:t>
            </a:r>
            <a:r>
              <a:rPr lang="en-US" sz="2000" dirty="0" err="1"/>
              <a:t>Rijmen</a:t>
            </a:r>
            <a:r>
              <a:rPr lang="en-US" sz="2000" dirty="0"/>
              <a:t>)</a:t>
            </a:r>
          </a:p>
          <a:p>
            <a:r>
              <a:rPr lang="en-US" sz="2000" dirty="0"/>
              <a:t>Serpent (Anderson, </a:t>
            </a:r>
            <a:r>
              <a:rPr lang="en-US" sz="2000" dirty="0" err="1"/>
              <a:t>Biham</a:t>
            </a:r>
            <a:r>
              <a:rPr lang="en-US" sz="2000" dirty="0"/>
              <a:t>, and Knudsen)</a:t>
            </a:r>
          </a:p>
          <a:p>
            <a:r>
              <a:rPr lang="en-US" sz="2000" dirty="0" err="1"/>
              <a:t>Twofish</a:t>
            </a:r>
            <a:r>
              <a:rPr lang="en-US" sz="2000" dirty="0"/>
              <a:t> (Schneier, et. al.)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08A-FE0E-4A33-8677-7AC6F9B1523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461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AES Finalists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MARS (IBM submission)</a:t>
            </a:r>
          </a:p>
          <a:p>
            <a:r>
              <a:rPr lang="en-US" sz="2000" dirty="0"/>
              <a:t>RC6 (RSA Labs submission)</a:t>
            </a:r>
          </a:p>
          <a:p>
            <a:r>
              <a:rPr lang="en-US" sz="2000" b="1" dirty="0" err="1">
                <a:solidFill>
                  <a:srgbClr val="00B0F0"/>
                </a:solidFill>
              </a:rPr>
              <a:t>Rijndael</a:t>
            </a:r>
            <a:r>
              <a:rPr lang="en-US" sz="2000" b="1" dirty="0">
                <a:solidFill>
                  <a:srgbClr val="00B0F0"/>
                </a:solidFill>
              </a:rPr>
              <a:t> (Joan </a:t>
            </a:r>
            <a:r>
              <a:rPr lang="en-US" sz="2000" b="1" dirty="0" err="1">
                <a:solidFill>
                  <a:srgbClr val="00B0F0"/>
                </a:solidFill>
              </a:rPr>
              <a:t>Daemen</a:t>
            </a:r>
            <a:r>
              <a:rPr lang="en-US" sz="2000" b="1" dirty="0">
                <a:solidFill>
                  <a:srgbClr val="00B0F0"/>
                </a:solidFill>
              </a:rPr>
              <a:t> and Vincent </a:t>
            </a:r>
            <a:r>
              <a:rPr lang="en-US" sz="2000" b="1" dirty="0" err="1">
                <a:solidFill>
                  <a:srgbClr val="00B0F0"/>
                </a:solidFill>
              </a:rPr>
              <a:t>Rijmen</a:t>
            </a:r>
            <a:r>
              <a:rPr lang="en-US" sz="2000" b="1" dirty="0">
                <a:solidFill>
                  <a:srgbClr val="00B0F0"/>
                </a:solidFill>
              </a:rPr>
              <a:t>) </a:t>
            </a:r>
            <a:r>
              <a:rPr lang="en-US" sz="2000" dirty="0">
                <a:solidFill>
                  <a:srgbClr val="00B0F0"/>
                </a:solidFill>
              </a:rPr>
              <a:t>– October 2, 2000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128-bit block size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128, 192, 256 bit keys (10, 12, 14 rounds, respectively)</a:t>
            </a:r>
          </a:p>
          <a:p>
            <a:r>
              <a:rPr lang="en-US" sz="2000" dirty="0"/>
              <a:t>Serpent (Anderson, </a:t>
            </a:r>
            <a:r>
              <a:rPr lang="en-US" sz="2000" dirty="0" err="1"/>
              <a:t>Biham</a:t>
            </a:r>
            <a:r>
              <a:rPr lang="en-US" sz="2000" dirty="0"/>
              <a:t>, and Knudsen)</a:t>
            </a:r>
          </a:p>
          <a:p>
            <a:r>
              <a:rPr lang="en-US" sz="2000" dirty="0" err="1"/>
              <a:t>Twofish</a:t>
            </a:r>
            <a:r>
              <a:rPr lang="en-US" sz="2000" dirty="0"/>
              <a:t> (</a:t>
            </a:r>
            <a:r>
              <a:rPr lang="en-US" sz="2000" dirty="0" err="1"/>
              <a:t>Schneier</a:t>
            </a:r>
            <a:r>
              <a:rPr lang="en-US" sz="2000" dirty="0"/>
              <a:t>, et. al.)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08A-FE0E-4A33-8677-7AC6F9B1523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642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Rijndael</a:t>
            </a:r>
            <a:r>
              <a:rPr lang="en-US" dirty="0"/>
              <a:t>: Key Sizes and Block Lengths</a:t>
            </a:r>
          </a:p>
        </p:txBody>
      </p:sp>
      <p:graphicFrame>
        <p:nvGraphicFramePr>
          <p:cNvPr id="524802" name="Group 51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428750" y="2116836"/>
          <a:ext cx="4000504" cy="1426464"/>
        </p:xfrm>
        <a:graphic>
          <a:graphicData uri="http://schemas.openxmlformats.org/drawingml/2006/table">
            <a:tbl>
              <a:tblPr/>
              <a:tblGrid>
                <a:gridCol w="50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12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4803" name="Group 51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714750" y="3771900"/>
          <a:ext cx="4000503" cy="1426464"/>
        </p:xfrm>
        <a:graphic>
          <a:graphicData uri="http://schemas.openxmlformats.org/drawingml/2006/table">
            <a:tbl>
              <a:tblPr/>
              <a:tblGrid>
                <a:gridCol w="49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2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October 18, 2016</a:t>
            </a:r>
          </a:p>
        </p:txBody>
      </p:sp>
      <p:sp>
        <p:nvSpPr>
          <p:cNvPr id="1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Practical Aspects of Modern Cryptography</a:t>
            </a:r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3F54-A47C-41F5-B797-7C9B092E7424}" type="slidenum">
              <a:rPr lang="en-US">
                <a:solidFill>
                  <a:srgbClr val="FFFFFF"/>
                </a:solidFill>
              </a:rPr>
              <a:pPr/>
              <a:t>52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24804" name="Text Box 516"/>
          <p:cNvSpPr txBox="1">
            <a:spLocks noChangeArrowheads="1"/>
          </p:cNvSpPr>
          <p:nvPr/>
        </p:nvSpPr>
        <p:spPr bwMode="auto">
          <a:xfrm>
            <a:off x="5543551" y="2223993"/>
            <a:ext cx="20026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B0F0"/>
                </a:solidFill>
                <a:latin typeface="Arial" charset="0"/>
              </a:rPr>
              <a:t>16, 24, or 32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B0F0"/>
                </a:solidFill>
                <a:latin typeface="Arial" charset="0"/>
              </a:rPr>
              <a:t> bytes of key</a:t>
            </a:r>
          </a:p>
        </p:txBody>
      </p:sp>
      <p:sp>
        <p:nvSpPr>
          <p:cNvPr id="524805" name="Text Box 517"/>
          <p:cNvSpPr txBox="1">
            <a:spLocks noChangeArrowheads="1"/>
          </p:cNvSpPr>
          <p:nvPr/>
        </p:nvSpPr>
        <p:spPr bwMode="auto">
          <a:xfrm>
            <a:off x="1540670" y="4057650"/>
            <a:ext cx="20026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B0F0"/>
                </a:solidFill>
                <a:latin typeface="Arial" charset="0"/>
              </a:rPr>
              <a:t>16, 24, or 32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B0F0"/>
                </a:solidFill>
                <a:latin typeface="Arial" charset="0"/>
              </a:rPr>
              <a:t> bytes of data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28194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2">
                    <a:shade val="9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801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Rijndael</a:t>
            </a:r>
            <a:r>
              <a:rPr lang="en-US" dirty="0"/>
              <a:t> Round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>
          <a:xfrm>
            <a:off x="628651" y="2226469"/>
            <a:ext cx="4942478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Each round has 4 transformations:</a:t>
            </a:r>
          </a:p>
          <a:p>
            <a:r>
              <a:rPr lang="en-US" sz="2400" dirty="0" err="1"/>
              <a:t>ByteSub</a:t>
            </a:r>
            <a:r>
              <a:rPr lang="en-US" sz="2400" dirty="0"/>
              <a:t>: nonlinearity</a:t>
            </a:r>
          </a:p>
          <a:p>
            <a:r>
              <a:rPr lang="en-US" sz="2400" dirty="0" err="1"/>
              <a:t>ShiftRow</a:t>
            </a:r>
            <a:r>
              <a:rPr lang="en-US" sz="2400" dirty="0"/>
              <a:t>: inter-column diffusion</a:t>
            </a:r>
          </a:p>
          <a:p>
            <a:r>
              <a:rPr lang="en-US" sz="2400" dirty="0" err="1"/>
              <a:t>MixColumn</a:t>
            </a:r>
            <a:r>
              <a:rPr lang="en-US" sz="2400" dirty="0"/>
              <a:t>: inter-byte diffusion</a:t>
            </a:r>
          </a:p>
          <a:p>
            <a:r>
              <a:rPr lang="en-US" sz="2400" dirty="0"/>
              <a:t>Round key addition (XOR)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A09A-6D10-4574-8DF5-3B060C0383D4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115050" y="2044135"/>
            <a:ext cx="2330210" cy="2342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6302673" y="3844090"/>
            <a:ext cx="2005642" cy="386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Key Addition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302673" y="2283793"/>
            <a:ext cx="2005642" cy="386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Byte Substitution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302673" y="2805129"/>
            <a:ext cx="2005642" cy="386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Shift Rows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02673" y="3326465"/>
            <a:ext cx="2005642" cy="386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Mix Columns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02673" y="1023504"/>
            <a:ext cx="2005642" cy="3370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Plaintext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02673" y="5262670"/>
            <a:ext cx="2005642" cy="4987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Ciphertext</a:t>
            </a:r>
            <a:endParaRPr lang="en-US" sz="1350" dirty="0"/>
          </a:p>
        </p:txBody>
      </p:sp>
      <p:sp>
        <p:nvSpPr>
          <p:cNvPr id="16" name="Rectangle 15"/>
          <p:cNvSpPr/>
          <p:nvPr/>
        </p:nvSpPr>
        <p:spPr>
          <a:xfrm>
            <a:off x="6277334" y="4575057"/>
            <a:ext cx="2005642" cy="4987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More Rounds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5708074" y="2044136"/>
            <a:ext cx="270032" cy="2403959"/>
          </a:xfrm>
          <a:prstGeom prst="leftBrace">
            <a:avLst>
              <a:gd name="adj1" fmla="val 8333"/>
              <a:gd name="adj2" fmla="val 508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350" dirty="0"/>
              <a:t>Round</a:t>
            </a:r>
          </a:p>
        </p:txBody>
      </p:sp>
      <p:cxnSp>
        <p:nvCxnSpPr>
          <p:cNvPr id="17" name="Straight Arrow Connector 16"/>
          <p:cNvCxnSpPr>
            <a:stCxn id="11" idx="2"/>
          </p:cNvCxnSpPr>
          <p:nvPr/>
        </p:nvCxnSpPr>
        <p:spPr>
          <a:xfrm flipH="1">
            <a:off x="7301345" y="1360559"/>
            <a:ext cx="4149" cy="18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280564" y="4386207"/>
            <a:ext cx="0" cy="18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0"/>
          </p:cNvCxnSpPr>
          <p:nvPr/>
        </p:nvCxnSpPr>
        <p:spPr>
          <a:xfrm>
            <a:off x="7301345" y="5073821"/>
            <a:ext cx="4149" cy="18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302673" y="1534307"/>
            <a:ext cx="2005642" cy="386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Key Addition</a:t>
            </a:r>
          </a:p>
        </p:txBody>
      </p:sp>
      <p:cxnSp>
        <p:nvCxnSpPr>
          <p:cNvPr id="531456" name="Straight Arrow Connector 531455"/>
          <p:cNvCxnSpPr>
            <a:stCxn id="30" idx="2"/>
          </p:cNvCxnSpPr>
          <p:nvPr/>
        </p:nvCxnSpPr>
        <p:spPr>
          <a:xfrm flipH="1">
            <a:off x="7301345" y="1921103"/>
            <a:ext cx="4149" cy="362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8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Round Structure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1" y="2226469"/>
            <a:ext cx="3382241" cy="3263504"/>
          </a:xfrm>
        </p:spPr>
        <p:txBody>
          <a:bodyPr>
            <a:normAutofit/>
          </a:bodyPr>
          <a:lstStyle/>
          <a:p>
            <a:r>
              <a:rPr lang="en-US" sz="2000" dirty="0"/>
              <a:t>Rounds 1..9 are the same</a:t>
            </a:r>
          </a:p>
          <a:p>
            <a:r>
              <a:rPr lang="en-US" sz="2000" dirty="0" err="1"/>
              <a:t>MixColumn</a:t>
            </a:r>
            <a:r>
              <a:rPr lang="en-US" sz="2000" dirty="0"/>
              <a:t> is omitted in the last 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18,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E58-0ED7-462E-83C3-6F7BC863E7F7}" type="slidenum">
              <a:rPr lang="en-US" smtClean="0"/>
              <a:t>54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955" y="1785343"/>
            <a:ext cx="472201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858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881" y="1305642"/>
            <a:ext cx="6323410" cy="56316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Rijndael</a:t>
            </a:r>
            <a:r>
              <a:rPr lang="en-US" dirty="0"/>
              <a:t> </a:t>
            </a:r>
            <a:r>
              <a:rPr lang="en-US" dirty="0" err="1"/>
              <a:t>ByteSub</a:t>
            </a:r>
            <a:endParaRPr lang="en-US" dirty="0"/>
          </a:p>
        </p:txBody>
      </p:sp>
      <p:graphicFrame>
        <p:nvGraphicFramePr>
          <p:cNvPr id="532596" name="Group 11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43024209"/>
              </p:ext>
            </p:extLst>
          </p:nvPr>
        </p:nvGraphicFramePr>
        <p:xfrm>
          <a:off x="1336206" y="2108069"/>
          <a:ext cx="2114551" cy="1426464"/>
        </p:xfrm>
        <a:graphic>
          <a:graphicData uri="http://schemas.openxmlformats.org/drawingml/2006/table">
            <a:tbl>
              <a:tblPr/>
              <a:tblGrid>
                <a:gridCol w="527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32597" name="Group 11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81802513"/>
              </p:ext>
            </p:extLst>
          </p:nvPr>
        </p:nvGraphicFramePr>
        <p:xfrm>
          <a:off x="4879506" y="2108069"/>
          <a:ext cx="2082405" cy="1426464"/>
        </p:xfrm>
        <a:graphic>
          <a:graphicData uri="http://schemas.openxmlformats.org/drawingml/2006/table">
            <a:tbl>
              <a:tblPr/>
              <a:tblGrid>
                <a:gridCol w="51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9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October 18, 2016</a:t>
            </a:r>
          </a:p>
        </p:txBody>
      </p:sp>
      <p:sp>
        <p:nvSpPr>
          <p:cNvPr id="6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Practical Aspects of Modern Cryptography</a:t>
            </a:r>
          </a:p>
        </p:txBody>
      </p:sp>
      <p:sp>
        <p:nvSpPr>
          <p:cNvPr id="6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1438-5B84-413C-B18D-C0D653CA8819}" type="slidenum">
              <a:rPr lang="en-US" smtClean="0">
                <a:solidFill>
                  <a:srgbClr val="FFFFFF"/>
                </a:solidFill>
              </a:rPr>
              <a:pPr/>
              <a:t>55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32591" name="Text Box 111"/>
          <p:cNvSpPr txBox="1">
            <a:spLocks noChangeArrowheads="1"/>
          </p:cNvSpPr>
          <p:nvPr/>
        </p:nvSpPr>
        <p:spPr bwMode="auto">
          <a:xfrm>
            <a:off x="3850807" y="2473592"/>
            <a:ext cx="6399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rial" charset="0"/>
                <a:sym typeface="Symbol" pitchFamily="18" charset="2"/>
              </a:rPr>
              <a:t>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136073" y="3905251"/>
            <a:ext cx="5950527" cy="163830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16 identical </a:t>
            </a:r>
            <a:r>
              <a:rPr lang="en-US" sz="2100" dirty="0" err="1"/>
              <a:t>XBoxes</a:t>
            </a:r>
            <a:endParaRPr lang="en-US" sz="2100" dirty="0"/>
          </a:p>
          <a:p>
            <a:pPr lvl="1"/>
            <a:r>
              <a:rPr lang="en-US" sz="1800" dirty="0"/>
              <a:t>Only nonlinear element in </a:t>
            </a:r>
            <a:r>
              <a:rPr lang="en-US" sz="1800" dirty="0" err="1"/>
              <a:t>Rijndael</a:t>
            </a:r>
            <a:endParaRPr lang="en-US" sz="1800" dirty="0"/>
          </a:p>
          <a:p>
            <a:pPr lvl="1"/>
            <a:r>
              <a:rPr lang="en-US" sz="1800" dirty="0"/>
              <a:t>8-bit to 8-bit substitution</a:t>
            </a:r>
          </a:p>
          <a:p>
            <a:pPr lvl="1"/>
            <a:r>
              <a:rPr lang="en-US" sz="1800" dirty="0" err="1"/>
              <a:t>Bijective</a:t>
            </a:r>
            <a:r>
              <a:rPr lang="en-US" sz="1800" dirty="0"/>
              <a:t> (1:1): reversible operation</a:t>
            </a:r>
          </a:p>
          <a:p>
            <a:r>
              <a:rPr lang="en-US" sz="2100" dirty="0"/>
              <a:t>Software implementation: Lookup table</a:t>
            </a:r>
          </a:p>
        </p:txBody>
      </p:sp>
      <p:sp>
        <p:nvSpPr>
          <p:cNvPr id="16" name="Footer Placeholder 4"/>
          <p:cNvSpPr txBox="1">
            <a:spLocks/>
          </p:cNvSpPr>
          <p:nvPr/>
        </p:nvSpPr>
        <p:spPr>
          <a:xfrm>
            <a:off x="2708186" y="630396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2">
                    <a:shade val="9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2">
                    <a:shade val="9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9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77AE58-0ED7-462E-83C3-6F7BC863E7F7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9568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6845" y="1604963"/>
            <a:ext cx="6323410" cy="563166"/>
          </a:xfrm>
        </p:spPr>
        <p:txBody>
          <a:bodyPr>
            <a:normAutofit fontScale="90000"/>
          </a:bodyPr>
          <a:lstStyle/>
          <a:p>
            <a:r>
              <a:rPr lang="en-US"/>
              <a:t>Rijndael ShiftRow</a:t>
            </a:r>
          </a:p>
        </p:txBody>
      </p:sp>
      <p:graphicFrame>
        <p:nvGraphicFramePr>
          <p:cNvPr id="537692" name="Group 92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771650" y="2496741"/>
          <a:ext cx="2114551" cy="1426464"/>
        </p:xfrm>
        <a:graphic>
          <a:graphicData uri="http://schemas.openxmlformats.org/drawingml/2006/table">
            <a:tbl>
              <a:tblPr/>
              <a:tblGrid>
                <a:gridCol w="527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37695" name="Group 95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5314950" y="2496741"/>
          <a:ext cx="2082405" cy="1426464"/>
        </p:xfrm>
        <a:graphic>
          <a:graphicData uri="http://schemas.openxmlformats.org/drawingml/2006/table">
            <a:tbl>
              <a:tblPr/>
              <a:tblGrid>
                <a:gridCol w="51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7657" name="Rectangle 57"/>
          <p:cNvSpPr>
            <a:spLocks noGrp="1" noChangeArrowheads="1"/>
          </p:cNvSpPr>
          <p:nvPr>
            <p:ph type="body" sz="half" idx="3"/>
          </p:nvPr>
        </p:nvSpPr>
        <p:spPr>
          <a:xfrm>
            <a:off x="1428750" y="4562475"/>
            <a:ext cx="6311504" cy="8096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/>
              <a:t>A different cyclic shift is applied to each row</a:t>
            </a:r>
          </a:p>
        </p:txBody>
      </p:sp>
      <p:sp>
        <p:nvSpPr>
          <p:cNvPr id="59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October 18, 2016</a:t>
            </a:r>
          </a:p>
        </p:txBody>
      </p:sp>
      <p:sp>
        <p:nvSpPr>
          <p:cNvPr id="6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Practical Aspects of Modern Cryptography</a:t>
            </a:r>
          </a:p>
        </p:txBody>
      </p:sp>
      <p:sp>
        <p:nvSpPr>
          <p:cNvPr id="6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A7D5-8480-44EA-9F64-96D525123079}" type="slidenum">
              <a:rPr lang="en-US">
                <a:solidFill>
                  <a:srgbClr val="FFFFFF"/>
                </a:solidFill>
              </a:rPr>
              <a:pPr/>
              <a:t>56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37658" name="Text Box 58"/>
          <p:cNvSpPr txBox="1">
            <a:spLocks noChangeArrowheads="1"/>
          </p:cNvSpPr>
          <p:nvPr/>
        </p:nvSpPr>
        <p:spPr bwMode="auto">
          <a:xfrm>
            <a:off x="4286251" y="2862264"/>
            <a:ext cx="6399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rial" charset="0"/>
                <a:sym typeface="Symbol" pitchFamily="18" charset="2"/>
              </a:rPr>
              <a:t></a:t>
            </a: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2">
                    <a:shade val="9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2">
                    <a:shade val="9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9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77AE58-0ED7-462E-83C3-6F7BC863E7F7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679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6845" y="1662113"/>
            <a:ext cx="6323410" cy="563166"/>
          </a:xfrm>
        </p:spPr>
        <p:txBody>
          <a:bodyPr>
            <a:normAutofit fontScale="90000"/>
          </a:bodyPr>
          <a:lstStyle/>
          <a:p>
            <a:r>
              <a:rPr lang="en-US"/>
              <a:t>Rijndael MixColumn</a:t>
            </a:r>
          </a:p>
        </p:txBody>
      </p:sp>
      <p:graphicFrame>
        <p:nvGraphicFramePr>
          <p:cNvPr id="12" name="Group 11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20364166"/>
              </p:ext>
            </p:extLst>
          </p:nvPr>
        </p:nvGraphicFramePr>
        <p:xfrm>
          <a:off x="1660814" y="2461466"/>
          <a:ext cx="2114551" cy="1426464"/>
        </p:xfrm>
        <a:graphic>
          <a:graphicData uri="http://schemas.openxmlformats.org/drawingml/2006/table">
            <a:tbl>
              <a:tblPr/>
              <a:tblGrid>
                <a:gridCol w="527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Group 11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80117706"/>
              </p:ext>
            </p:extLst>
          </p:nvPr>
        </p:nvGraphicFramePr>
        <p:xfrm>
          <a:off x="5204114" y="2461466"/>
          <a:ext cx="2082405" cy="1426464"/>
        </p:xfrm>
        <a:graphic>
          <a:graphicData uri="http://schemas.openxmlformats.org/drawingml/2006/table">
            <a:tbl>
              <a:tblPr/>
              <a:tblGrid>
                <a:gridCol w="51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6633" name="Rectangle 57"/>
          <p:cNvSpPr>
            <a:spLocks noGrp="1" noChangeArrowheads="1"/>
          </p:cNvSpPr>
          <p:nvPr>
            <p:ph type="body" sz="half" idx="3"/>
          </p:nvPr>
        </p:nvSpPr>
        <p:spPr>
          <a:xfrm>
            <a:off x="1165514" y="4488008"/>
            <a:ext cx="4466359" cy="80962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700" dirty="0"/>
              <a:t>An (invertible) linear transform is applied to each column.</a:t>
            </a:r>
          </a:p>
        </p:txBody>
      </p:sp>
      <p:sp>
        <p:nvSpPr>
          <p:cNvPr id="59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October 18, 2016</a:t>
            </a:r>
          </a:p>
        </p:txBody>
      </p:sp>
      <p:sp>
        <p:nvSpPr>
          <p:cNvPr id="6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Practical Aspects of Modern Cryptography</a:t>
            </a:r>
          </a:p>
        </p:txBody>
      </p:sp>
      <p:sp>
        <p:nvSpPr>
          <p:cNvPr id="6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0C96-CED0-4D61-9A6D-6795175DCC51}" type="slidenum">
              <a:rPr lang="en-US">
                <a:solidFill>
                  <a:srgbClr val="FFFFFF"/>
                </a:solidFill>
              </a:rPr>
              <a:pPr/>
              <a:t>57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 Box 111"/>
          <p:cNvSpPr txBox="1">
            <a:spLocks noChangeArrowheads="1"/>
          </p:cNvSpPr>
          <p:nvPr/>
        </p:nvSpPr>
        <p:spPr bwMode="auto">
          <a:xfrm>
            <a:off x="4175416" y="2826988"/>
            <a:ext cx="6399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rial" charset="0"/>
                <a:sym typeface="Symbol" pitchFamily="18" charset="2"/>
              </a:rPr>
              <a:t>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326732"/>
            <a:ext cx="2664619" cy="1257300"/>
          </a:xfrm>
          <a:prstGeom prst="rect">
            <a:avLst/>
          </a:prstGeom>
        </p:spPr>
      </p:pic>
      <p:sp>
        <p:nvSpPr>
          <p:cNvPr id="18" name="Footer Placeholder 4"/>
          <p:cNvSpPr txBox="1">
            <a:spLocks/>
          </p:cNvSpPr>
          <p:nvPr/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2">
                    <a:shade val="9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2">
                    <a:shade val="9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9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77AE58-0ED7-462E-83C3-6F7BC863E7F7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4875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Diffusion (</a:t>
            </a:r>
            <a:r>
              <a:rPr lang="en-US" dirty="0" err="1"/>
              <a:t>ShiftRow</a:t>
            </a:r>
            <a:r>
              <a:rPr lang="en-US" dirty="0"/>
              <a:t> and </a:t>
            </a:r>
            <a:r>
              <a:rPr lang="en-US" dirty="0" err="1"/>
              <a:t>MixColumn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Linear operation on state matrices</a:t>
            </a:r>
          </a:p>
          <a:p>
            <a:pPr lvl="1"/>
            <a:r>
              <a:rPr lang="en-US" sz="2000" dirty="0"/>
              <a:t>Diffusion(A) + Diffusion(B) = Diffusion(A+B)</a:t>
            </a:r>
          </a:p>
          <a:p>
            <a:r>
              <a:rPr lang="en-US" sz="2000" dirty="0" err="1"/>
              <a:t>ShiftRow</a:t>
            </a:r>
            <a:r>
              <a:rPr lang="en-US" sz="2000" dirty="0"/>
              <a:t>: Byte permutation</a:t>
            </a:r>
          </a:p>
          <a:p>
            <a:r>
              <a:rPr lang="en-US" sz="2000" dirty="0" err="1"/>
              <a:t>Mixcolumn</a:t>
            </a:r>
            <a:r>
              <a:rPr lang="en-US" sz="2000" dirty="0"/>
              <a:t>: Combination of 4-byte blocks via matrix operation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E58-0ED7-462E-83C3-6F7BC863E7F7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375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6845" y="1662113"/>
            <a:ext cx="6323410" cy="563166"/>
          </a:xfrm>
        </p:spPr>
        <p:txBody>
          <a:bodyPr>
            <a:normAutofit fontScale="90000"/>
          </a:bodyPr>
          <a:lstStyle/>
          <a:p>
            <a:r>
              <a:rPr lang="en-US"/>
              <a:t>Rijndael Round key addition</a:t>
            </a:r>
          </a:p>
        </p:txBody>
      </p:sp>
      <p:graphicFrame>
        <p:nvGraphicFramePr>
          <p:cNvPr id="538725" name="Group 101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428750" y="2581275"/>
          <a:ext cx="1771651" cy="1261872"/>
        </p:xfrm>
        <a:graphic>
          <a:graphicData uri="http://schemas.openxmlformats.org/drawingml/2006/table">
            <a:tbl>
              <a:tblPr/>
              <a:tblGrid>
                <a:gridCol w="441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38732" name="Group 108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5829300" y="2581275"/>
          <a:ext cx="1828800" cy="1261872"/>
        </p:xfrm>
        <a:graphic>
          <a:graphicData uri="http://schemas.openxmlformats.org/drawingml/2006/table">
            <a:tbl>
              <a:tblPr/>
              <a:tblGrid>
                <a:gridCol w="45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8681" name="Rectangle 57"/>
          <p:cNvSpPr>
            <a:spLocks noGrp="1" noChangeArrowheads="1"/>
          </p:cNvSpPr>
          <p:nvPr>
            <p:ph type="body" sz="half" idx="3"/>
          </p:nvPr>
        </p:nvSpPr>
        <p:spPr>
          <a:xfrm>
            <a:off x="1428750" y="4619625"/>
            <a:ext cx="6311504" cy="8096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700" dirty="0"/>
              <a:t>The round key is </a:t>
            </a:r>
            <a:r>
              <a:rPr lang="en-US" sz="2700" dirty="0" err="1"/>
              <a:t>XORed</a:t>
            </a:r>
            <a:r>
              <a:rPr lang="en-US" sz="2700" dirty="0"/>
              <a:t> to complete the round.</a:t>
            </a:r>
          </a:p>
        </p:txBody>
      </p:sp>
      <p:sp>
        <p:nvSpPr>
          <p:cNvPr id="8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October 18, 2016</a:t>
            </a:r>
          </a:p>
        </p:txBody>
      </p:sp>
      <p:sp>
        <p:nvSpPr>
          <p:cNvPr id="8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Practical Aspects of Modern Cryptography</a:t>
            </a:r>
          </a:p>
        </p:txBody>
      </p:sp>
      <p:sp>
        <p:nvSpPr>
          <p:cNvPr id="8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6FB6-0EEF-4983-BE75-F684EC22953F}" type="slidenum">
              <a:rPr lang="en-US">
                <a:solidFill>
                  <a:srgbClr val="FFFFFF"/>
                </a:solidFill>
              </a:rPr>
              <a:pPr/>
              <a:t>59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38682" name="Text Box 58"/>
          <p:cNvSpPr txBox="1">
            <a:spLocks noChangeArrowheads="1"/>
          </p:cNvSpPr>
          <p:nvPr/>
        </p:nvSpPr>
        <p:spPr bwMode="auto">
          <a:xfrm>
            <a:off x="3168253" y="2872979"/>
            <a:ext cx="5389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rial" charset="0"/>
                <a:sym typeface="Symbol" pitchFamily="18" charset="2"/>
              </a:rPr>
              <a:t></a:t>
            </a:r>
          </a:p>
        </p:txBody>
      </p:sp>
      <p:graphicFrame>
        <p:nvGraphicFramePr>
          <p:cNvPr id="538728" name="Group 104"/>
          <p:cNvGraphicFramePr>
            <a:graphicFrameLocks noGrp="1"/>
          </p:cNvGraphicFramePr>
          <p:nvPr>
            <p:extLst/>
          </p:nvPr>
        </p:nvGraphicFramePr>
        <p:xfrm>
          <a:off x="3600450" y="2581275"/>
          <a:ext cx="1828800" cy="1261872"/>
        </p:xfrm>
        <a:graphic>
          <a:graphicData uri="http://schemas.openxmlformats.org/drawingml/2006/table">
            <a:tbl>
              <a:tblPr/>
              <a:tblGrid>
                <a:gridCol w="45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8733" name="Text Box 109"/>
          <p:cNvSpPr txBox="1">
            <a:spLocks noChangeArrowheads="1"/>
          </p:cNvSpPr>
          <p:nvPr/>
        </p:nvSpPr>
        <p:spPr bwMode="auto">
          <a:xfrm>
            <a:off x="5424487" y="2930129"/>
            <a:ext cx="4539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rial" charset="0"/>
              </a:rPr>
              <a:t>=</a:t>
            </a: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822511" y="6356352"/>
            <a:ext cx="1600200" cy="273844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October 18, 2016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7086600" y="6248400"/>
            <a:ext cx="571500" cy="273844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EFA09A-6D10-4574-8DF5-3B060C0383D4}" type="slidenum">
              <a:rPr lang="en-US" sz="900"/>
              <a:pPr/>
              <a:t>59</a:t>
            </a:fld>
            <a:endParaRPr lang="en-US" sz="900"/>
          </a:p>
        </p:txBody>
      </p:sp>
      <p:sp>
        <p:nvSpPr>
          <p:cNvPr id="16" name="Footer Placeholder 4"/>
          <p:cNvSpPr txBox="1">
            <a:spLocks/>
          </p:cNvSpPr>
          <p:nvPr/>
        </p:nvSpPr>
        <p:spPr>
          <a:xfrm>
            <a:off x="2651311" y="626544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2">
                    <a:shade val="9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Practical Aspects of Modern Cryptography</a:t>
            </a:r>
          </a:p>
        </p:txBody>
      </p:sp>
    </p:spTree>
    <p:extLst>
      <p:ext uri="{BB962C8B-B14F-4D97-AF65-F5344CB8AC3E}">
        <p14:creationId xmlns:p14="http://schemas.microsoft.com/office/powerpoint/2010/main" val="19339264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Kerckhoffs’s Principle  (1883)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endParaRPr lang="en-US" sz="3000" dirty="0"/>
          </a:p>
          <a:p>
            <a:pPr>
              <a:buFont typeface="Symbol" pitchFamily="18" charset="2"/>
              <a:buNone/>
            </a:pPr>
            <a:r>
              <a:rPr lang="en-US" sz="3000" dirty="0"/>
              <a:t>The security of a cryptosystem must depend only on the key.</a:t>
            </a:r>
          </a:p>
          <a:p>
            <a:pPr>
              <a:buFont typeface="Symbol" pitchFamily="18" charset="2"/>
              <a:buNone/>
            </a:pPr>
            <a:endParaRPr lang="en-US" sz="2700" dirty="0"/>
          </a:p>
          <a:p>
            <a:pPr>
              <a:buFont typeface="Symbol" pitchFamily="18" charset="2"/>
              <a:buNone/>
            </a:pPr>
            <a:r>
              <a:rPr lang="en-US" sz="2700" dirty="0"/>
              <a:t>You should assume that attackers know everything about your system </a:t>
            </a:r>
            <a:r>
              <a:rPr lang="en-US" sz="2700" i="1" dirty="0"/>
              <a:t>except</a:t>
            </a:r>
            <a:r>
              <a:rPr lang="en-US" sz="2700" dirty="0"/>
              <a:t> the key.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0ED8-82F7-4E34-B676-BF34EEF6E0F5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89526"/>
      </p:ext>
    </p:extLst>
  </p:cSld>
  <p:clrMapOvr>
    <a:masterClrMapping/>
  </p:clrMapOvr>
  <p:transition advTm="68819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6845" y="1678781"/>
            <a:ext cx="6323410" cy="563166"/>
          </a:xfrm>
        </p:spPr>
        <p:txBody>
          <a:bodyPr>
            <a:normAutofit fontScale="90000"/>
          </a:bodyPr>
          <a:lstStyle/>
          <a:p>
            <a:r>
              <a:rPr lang="en-US"/>
              <a:t>Rijndael Key Schedule</a:t>
            </a:r>
          </a:p>
        </p:txBody>
      </p:sp>
      <p:graphicFrame>
        <p:nvGraphicFramePr>
          <p:cNvPr id="539933" name="Group 28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428750" y="2570561"/>
          <a:ext cx="6229349" cy="365522"/>
        </p:xfrm>
        <a:graphic>
          <a:graphicData uri="http://schemas.openxmlformats.org/drawingml/2006/table">
            <a:tbl>
              <a:tblPr/>
              <a:tblGrid>
                <a:gridCol w="478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86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86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86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98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86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863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6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9898" name="Group 250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1428750" y="3164681"/>
          <a:ext cx="6229350" cy="457200"/>
        </p:xfrm>
        <a:graphic>
          <a:graphicData uri="http://schemas.openxmlformats.org/drawingml/2006/table">
            <a:tbl>
              <a:tblPr/>
              <a:tblGrid>
                <a:gridCol w="1918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Round key 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Round key 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Round key 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9900" name="Rectangle 252"/>
          <p:cNvSpPr>
            <a:spLocks noGrp="1" noChangeArrowheads="1"/>
          </p:cNvSpPr>
          <p:nvPr>
            <p:ph type="body" sz="half" idx="3"/>
          </p:nvPr>
        </p:nvSpPr>
        <p:spPr>
          <a:xfrm>
            <a:off x="1428750" y="4021932"/>
            <a:ext cx="6311504" cy="152161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000" dirty="0">
                <a:latin typeface="+mj-lt"/>
              </a:rPr>
              <a:t>The key schedule is defined on 4-byte words by</a:t>
            </a:r>
          </a:p>
          <a:p>
            <a:pPr>
              <a:buFont typeface="Wingdings" pitchFamily="2" charset="2"/>
              <a:buNone/>
            </a:pPr>
            <a:endParaRPr lang="en-US" sz="1400" dirty="0">
              <a:latin typeface="+mj-lt"/>
            </a:endParaRPr>
          </a:p>
          <a:p>
            <a:r>
              <a:rPr lang="en-US" sz="2000" dirty="0" err="1">
                <a:solidFill>
                  <a:schemeClr val="accent1"/>
                </a:solidFill>
                <a:latin typeface="+mj-lt"/>
              </a:rPr>
              <a:t>k</a:t>
            </a:r>
            <a:r>
              <a:rPr lang="en-US" sz="2000" i="1" baseline="-25000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= k</a:t>
            </a:r>
            <a:r>
              <a:rPr lang="en-US" sz="2000" i="1" baseline="-25000" dirty="0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2000" baseline="-25000" dirty="0">
                <a:solidFill>
                  <a:schemeClr val="accent1"/>
                </a:solidFill>
                <a:latin typeface="+mj-lt"/>
              </a:rPr>
              <a:t>-4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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k</a:t>
            </a:r>
            <a:r>
              <a:rPr lang="en-US" sz="2000" i="1" baseline="-25000" dirty="0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2000" baseline="-25000" dirty="0">
                <a:solidFill>
                  <a:schemeClr val="accent1"/>
                </a:solidFill>
                <a:latin typeface="+mj-lt"/>
              </a:rPr>
              <a:t>-1</a:t>
            </a:r>
            <a:r>
              <a:rPr lang="en-US" sz="2000" baseline="-25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when </a:t>
            </a:r>
            <a:r>
              <a:rPr lang="en-US" sz="2000" i="1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2000" dirty="0">
                <a:latin typeface="+mj-lt"/>
              </a:rPr>
              <a:t> is not a multiple of 4</a:t>
            </a:r>
            <a:endParaRPr lang="en-US" sz="2000" baseline="-25000" dirty="0">
              <a:latin typeface="+mj-lt"/>
            </a:endParaRPr>
          </a:p>
          <a:p>
            <a:r>
              <a:rPr lang="en-US" sz="2000" dirty="0" err="1">
                <a:solidFill>
                  <a:schemeClr val="accent1"/>
                </a:solidFill>
                <a:latin typeface="+mj-lt"/>
              </a:rPr>
              <a:t>k</a:t>
            </a:r>
            <a:r>
              <a:rPr lang="en-US" sz="2000" i="1" baseline="-25000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= k</a:t>
            </a:r>
            <a:r>
              <a:rPr lang="en-US" sz="2000" i="1" baseline="-25000" dirty="0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2000" baseline="-25000" dirty="0">
                <a:solidFill>
                  <a:schemeClr val="accent1"/>
                </a:solidFill>
                <a:latin typeface="+mj-lt"/>
              </a:rPr>
              <a:t>-4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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f(k</a:t>
            </a:r>
            <a:r>
              <a:rPr lang="en-US" sz="2000" i="1" baseline="-25000" dirty="0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2000" baseline="-25000" dirty="0">
                <a:solidFill>
                  <a:schemeClr val="accent1"/>
                </a:solidFill>
                <a:latin typeface="+mj-lt"/>
              </a:rPr>
              <a:t>-1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)</a:t>
            </a:r>
            <a:r>
              <a:rPr lang="en-US" sz="2000" dirty="0">
                <a:latin typeface="+mj-lt"/>
              </a:rPr>
              <a:t> when </a:t>
            </a:r>
            <a:r>
              <a:rPr lang="en-US" sz="2000" i="1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2000" dirty="0">
                <a:latin typeface="+mj-lt"/>
              </a:rPr>
              <a:t> is a multiple of 4</a:t>
            </a:r>
          </a:p>
        </p:txBody>
      </p:sp>
      <p:sp>
        <p:nvSpPr>
          <p:cNvPr id="4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October 18, 2016</a:t>
            </a:r>
          </a:p>
        </p:txBody>
      </p:sp>
      <p:sp>
        <p:nvSpPr>
          <p:cNvPr id="4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Practical Aspects of Modern Cryptography</a:t>
            </a:r>
          </a:p>
        </p:txBody>
      </p:sp>
      <p:sp>
        <p:nvSpPr>
          <p:cNvPr id="4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431-B4B7-4BBC-B313-FC8A1B1212EF}" type="slidenum">
              <a:rPr lang="en-US">
                <a:solidFill>
                  <a:srgbClr val="FFFFFF"/>
                </a:solidFill>
              </a:rPr>
              <a:pPr/>
              <a:t>60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867336" y="6401992"/>
            <a:ext cx="1600200" cy="273844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October 18, 2016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7086599" y="6401992"/>
            <a:ext cx="571500" cy="273844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EFA09A-6D10-4574-8DF5-3B060C0383D4}" type="slidenum">
              <a:rPr lang="en-US" sz="900"/>
              <a:pPr/>
              <a:t>60</a:t>
            </a:fld>
            <a:endParaRPr lang="en-US" sz="900" dirty="0"/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2690532" y="631071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2">
                    <a:shade val="9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Practical Aspects of Modern Cryptography</a:t>
            </a:r>
          </a:p>
        </p:txBody>
      </p:sp>
    </p:spTree>
    <p:extLst>
      <p:ext uri="{BB962C8B-B14F-4D97-AF65-F5344CB8AC3E}">
        <p14:creationId xmlns:p14="http://schemas.microsoft.com/office/powerpoint/2010/main" val="60361087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do I do if I want to encrypt more that one block of data with a block cipher?</a:t>
            </a:r>
          </a:p>
          <a:p>
            <a:endParaRPr lang="en-US" sz="2000" dirty="0"/>
          </a:p>
          <a:p>
            <a:r>
              <a:rPr lang="en-US" sz="2000" dirty="0"/>
              <a:t>Simple A: Divide the to-be-encrypted plaintext into block-size chunks, and then apply the cipher to each block.</a:t>
            </a:r>
          </a:p>
          <a:p>
            <a:endParaRPr lang="en-US" sz="2000" dirty="0"/>
          </a:p>
          <a:p>
            <a:r>
              <a:rPr lang="en-US" sz="2000" dirty="0"/>
              <a:t>Real A: Divide the to-be-encrypted plaintext into block-size chunks, and then apply the cipher to the sequence of blocks using a </a:t>
            </a:r>
            <a:r>
              <a:rPr lang="en-US" sz="2000" i="1" dirty="0"/>
              <a:t>mode of operation</a:t>
            </a:r>
            <a:r>
              <a:rPr lang="en-US" sz="20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76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Cipher Modes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/>
              <a:t>Electronic Code Book (ECB) Encryption: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E3-7866-4085-A6F7-BAC156E5E29E}" type="slidenum">
              <a:rPr lang="en-US"/>
              <a:pPr/>
              <a:t>62</a:t>
            </a:fld>
            <a:endParaRPr lang="en-US"/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257175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Block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365760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Block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474345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Block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582930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Block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257175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365760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474345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582930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8124" name="Rectangle 12"/>
          <p:cNvSpPr>
            <a:spLocks noChangeArrowheads="1"/>
          </p:cNvSpPr>
          <p:nvPr/>
        </p:nvSpPr>
        <p:spPr bwMode="auto">
          <a:xfrm>
            <a:off x="257175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8125" name="Rectangle 13"/>
          <p:cNvSpPr>
            <a:spLocks noChangeArrowheads="1"/>
          </p:cNvSpPr>
          <p:nvPr/>
        </p:nvSpPr>
        <p:spPr bwMode="auto">
          <a:xfrm>
            <a:off x="365760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474345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582930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8128" name="Text Box 16"/>
          <p:cNvSpPr txBox="1">
            <a:spLocks noChangeArrowheads="1"/>
          </p:cNvSpPr>
          <p:nvPr/>
        </p:nvSpPr>
        <p:spPr bwMode="auto">
          <a:xfrm>
            <a:off x="3886200" y="2857501"/>
            <a:ext cx="1521314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/>
              <a:t>Plaintext</a:t>
            </a:r>
          </a:p>
        </p:txBody>
      </p:sp>
      <p:sp>
        <p:nvSpPr>
          <p:cNvPr id="218129" name="Text Box 17"/>
          <p:cNvSpPr txBox="1">
            <a:spLocks noChangeArrowheads="1"/>
          </p:cNvSpPr>
          <p:nvPr/>
        </p:nvSpPr>
        <p:spPr bwMode="auto">
          <a:xfrm>
            <a:off x="3829051" y="4857751"/>
            <a:ext cx="1771382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 dirty="0"/>
              <a:t>Ciphertext</a:t>
            </a:r>
          </a:p>
        </p:txBody>
      </p:sp>
      <p:sp>
        <p:nvSpPr>
          <p:cNvPr id="218130" name="Line 18"/>
          <p:cNvSpPr>
            <a:spLocks noChangeShapeType="1"/>
          </p:cNvSpPr>
          <p:nvPr/>
        </p:nvSpPr>
        <p:spPr bwMode="auto">
          <a:xfrm>
            <a:off x="302895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8131" name="Line 19"/>
          <p:cNvSpPr>
            <a:spLocks noChangeShapeType="1"/>
          </p:cNvSpPr>
          <p:nvPr/>
        </p:nvSpPr>
        <p:spPr bwMode="auto">
          <a:xfrm>
            <a:off x="411480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8132" name="Line 20"/>
          <p:cNvSpPr>
            <a:spLocks noChangeShapeType="1"/>
          </p:cNvSpPr>
          <p:nvPr/>
        </p:nvSpPr>
        <p:spPr bwMode="auto">
          <a:xfrm>
            <a:off x="520065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8133" name="Line 21"/>
          <p:cNvSpPr>
            <a:spLocks noChangeShapeType="1"/>
          </p:cNvSpPr>
          <p:nvPr/>
        </p:nvSpPr>
        <p:spPr bwMode="auto">
          <a:xfrm>
            <a:off x="628650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8134" name="Line 22"/>
          <p:cNvSpPr>
            <a:spLocks noChangeShapeType="1"/>
          </p:cNvSpPr>
          <p:nvPr/>
        </p:nvSpPr>
        <p:spPr bwMode="auto">
          <a:xfrm>
            <a:off x="302895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8135" name="Line 23"/>
          <p:cNvSpPr>
            <a:spLocks noChangeShapeType="1"/>
          </p:cNvSpPr>
          <p:nvPr/>
        </p:nvSpPr>
        <p:spPr bwMode="auto">
          <a:xfrm>
            <a:off x="411480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8136" name="Line 24"/>
          <p:cNvSpPr>
            <a:spLocks noChangeShapeType="1"/>
          </p:cNvSpPr>
          <p:nvPr/>
        </p:nvSpPr>
        <p:spPr bwMode="auto">
          <a:xfrm>
            <a:off x="520065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8137" name="Line 25"/>
          <p:cNvSpPr>
            <a:spLocks noChangeShapeType="1"/>
          </p:cNvSpPr>
          <p:nvPr/>
        </p:nvSpPr>
        <p:spPr bwMode="auto">
          <a:xfrm>
            <a:off x="628650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17910308"/>
      </p:ext>
    </p:extLst>
  </p:cSld>
  <p:clrMapOvr>
    <a:masterClrMapping/>
  </p:clrMapOvr>
  <p:transition advTm="226876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Cipher Modes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/>
              <a:t>Electronic Code Book (ECB) Decryption: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D096-DCA3-4E2B-94C4-32F3558C012F}" type="slidenum">
              <a:rPr lang="en-US"/>
              <a:pPr/>
              <a:t>63</a:t>
            </a:fld>
            <a:endParaRPr lang="en-US"/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257175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365760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474345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582930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257175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365760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9146" name="Rectangle 10"/>
          <p:cNvSpPr>
            <a:spLocks noChangeArrowheads="1"/>
          </p:cNvSpPr>
          <p:nvPr/>
        </p:nvSpPr>
        <p:spPr bwMode="auto">
          <a:xfrm>
            <a:off x="474345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582930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9148" name="Rectangle 12"/>
          <p:cNvSpPr>
            <a:spLocks noChangeArrowheads="1"/>
          </p:cNvSpPr>
          <p:nvPr/>
        </p:nvSpPr>
        <p:spPr bwMode="auto">
          <a:xfrm>
            <a:off x="257175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9149" name="Rectangle 13"/>
          <p:cNvSpPr>
            <a:spLocks noChangeArrowheads="1"/>
          </p:cNvSpPr>
          <p:nvPr/>
        </p:nvSpPr>
        <p:spPr bwMode="auto">
          <a:xfrm>
            <a:off x="365760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9150" name="Rectangle 14"/>
          <p:cNvSpPr>
            <a:spLocks noChangeArrowheads="1"/>
          </p:cNvSpPr>
          <p:nvPr/>
        </p:nvSpPr>
        <p:spPr bwMode="auto">
          <a:xfrm>
            <a:off x="474345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9151" name="Rectangle 15"/>
          <p:cNvSpPr>
            <a:spLocks noChangeArrowheads="1"/>
          </p:cNvSpPr>
          <p:nvPr/>
        </p:nvSpPr>
        <p:spPr bwMode="auto">
          <a:xfrm>
            <a:off x="582930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3886200" y="2857501"/>
            <a:ext cx="1521314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/>
              <a:t>Plaintext</a:t>
            </a:r>
          </a:p>
        </p:txBody>
      </p:sp>
      <p:sp>
        <p:nvSpPr>
          <p:cNvPr id="219153" name="Text Box 17"/>
          <p:cNvSpPr txBox="1">
            <a:spLocks noChangeArrowheads="1"/>
          </p:cNvSpPr>
          <p:nvPr/>
        </p:nvSpPr>
        <p:spPr bwMode="auto">
          <a:xfrm>
            <a:off x="3829051" y="4857751"/>
            <a:ext cx="1771382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 dirty="0"/>
              <a:t>Ciphertext</a:t>
            </a:r>
          </a:p>
        </p:txBody>
      </p:sp>
      <p:sp>
        <p:nvSpPr>
          <p:cNvPr id="219154" name="Line 18"/>
          <p:cNvSpPr>
            <a:spLocks noChangeShapeType="1"/>
          </p:cNvSpPr>
          <p:nvPr/>
        </p:nvSpPr>
        <p:spPr bwMode="auto">
          <a:xfrm>
            <a:off x="302895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9155" name="Line 19"/>
          <p:cNvSpPr>
            <a:spLocks noChangeShapeType="1"/>
          </p:cNvSpPr>
          <p:nvPr/>
        </p:nvSpPr>
        <p:spPr bwMode="auto">
          <a:xfrm>
            <a:off x="411480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9156" name="Line 20"/>
          <p:cNvSpPr>
            <a:spLocks noChangeShapeType="1"/>
          </p:cNvSpPr>
          <p:nvPr/>
        </p:nvSpPr>
        <p:spPr bwMode="auto">
          <a:xfrm>
            <a:off x="520065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9157" name="Line 21"/>
          <p:cNvSpPr>
            <a:spLocks noChangeShapeType="1"/>
          </p:cNvSpPr>
          <p:nvPr/>
        </p:nvSpPr>
        <p:spPr bwMode="auto">
          <a:xfrm>
            <a:off x="628650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9158" name="Line 22"/>
          <p:cNvSpPr>
            <a:spLocks noChangeShapeType="1"/>
          </p:cNvSpPr>
          <p:nvPr/>
        </p:nvSpPr>
        <p:spPr bwMode="auto">
          <a:xfrm>
            <a:off x="302895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9159" name="Line 23"/>
          <p:cNvSpPr>
            <a:spLocks noChangeShapeType="1"/>
          </p:cNvSpPr>
          <p:nvPr/>
        </p:nvSpPr>
        <p:spPr bwMode="auto">
          <a:xfrm>
            <a:off x="411480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9160" name="Line 24"/>
          <p:cNvSpPr>
            <a:spLocks noChangeShapeType="1"/>
          </p:cNvSpPr>
          <p:nvPr/>
        </p:nvSpPr>
        <p:spPr bwMode="auto">
          <a:xfrm>
            <a:off x="520065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9161" name="Line 25"/>
          <p:cNvSpPr>
            <a:spLocks noChangeShapeType="1"/>
          </p:cNvSpPr>
          <p:nvPr/>
        </p:nvSpPr>
        <p:spPr bwMode="auto">
          <a:xfrm>
            <a:off x="628650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0646209"/>
      </p:ext>
    </p:extLst>
  </p:cSld>
  <p:clrMapOvr>
    <a:masterClrMapping/>
  </p:clrMapOvr>
  <p:transition advTm="5017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ECB of Concern? 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C4D-EF2F-44B6-A35C-A27D716CD56A}" type="slidenum">
              <a:rPr lang="en-US"/>
              <a:pPr/>
              <a:t>64</a:t>
            </a:fld>
            <a:endParaRPr lang="en-US"/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2228850"/>
            <a:ext cx="3571875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21188" name="Group 4"/>
          <p:cNvGrpSpPr>
            <a:grpSpLocks/>
          </p:cNvGrpSpPr>
          <p:nvPr/>
        </p:nvGrpSpPr>
        <p:grpSpPr bwMode="auto">
          <a:xfrm>
            <a:off x="3771900" y="3771901"/>
            <a:ext cx="3575447" cy="1708547"/>
            <a:chOff x="1206" y="1511"/>
            <a:chExt cx="3003" cy="1435"/>
          </a:xfrm>
        </p:grpSpPr>
        <p:pic>
          <p:nvPicPr>
            <p:cNvPr id="22118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6" y="1746"/>
              <a:ext cx="3000" cy="1200"/>
            </a:xfrm>
            <a:prstGeom prst="rect">
              <a:avLst/>
            </a:prstGeom>
            <a:noFill/>
          </p:spPr>
        </p:pic>
        <p:sp>
          <p:nvSpPr>
            <p:cNvPr id="221190" name="Text Box 6"/>
            <p:cNvSpPr txBox="1">
              <a:spLocks noChangeArrowheads="1"/>
            </p:cNvSpPr>
            <p:nvPr/>
          </p:nvSpPr>
          <p:spPr bwMode="auto">
            <a:xfrm>
              <a:off x="3782" y="1511"/>
              <a:ext cx="42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50" b="1">
                  <a:latin typeface="Comic Sans MS" pitchFamily="66" charset="0"/>
                </a:rPr>
                <a:t>ECB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5770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Block Cipher Modes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n-US" sz="2000" dirty="0"/>
              <a:t>Cipher Block Chaining (CBC) Encryption:</a:t>
            </a:r>
          </a:p>
          <a:p>
            <a:pPr eaLnBrk="1" hangingPunct="1">
              <a:buFont typeface="Symbol" pitchFamily="18" charset="2"/>
              <a:buNone/>
            </a:pPr>
            <a:endParaRPr lang="en-US" sz="2000" dirty="0"/>
          </a:p>
          <a:p>
            <a:pPr eaLnBrk="1" hangingPunct="1">
              <a:buFont typeface="Symbol" pitchFamily="18" charset="2"/>
              <a:buNone/>
            </a:pPr>
            <a:r>
              <a:rPr lang="en-US" sz="2000" dirty="0"/>
              <a:t>Incorporate an </a:t>
            </a:r>
            <a:r>
              <a:rPr lang="en-US" sz="2000" i="1" dirty="0"/>
              <a:t>Initial Value (IV)</a:t>
            </a:r>
            <a:r>
              <a:rPr lang="en-US" sz="2000" dirty="0"/>
              <a:t> which changes with each encryption.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2000" dirty="0"/>
              <a:t>The IV can be</a:t>
            </a:r>
          </a:p>
          <a:p>
            <a:pPr lvl="1" eaLnBrk="1" hangingPunct="1"/>
            <a:r>
              <a:rPr lang="en-US" sz="2000" dirty="0"/>
              <a:t>A counter</a:t>
            </a:r>
          </a:p>
          <a:p>
            <a:pPr lvl="1" eaLnBrk="1" hangingPunct="1"/>
            <a:r>
              <a:rPr lang="en-US" sz="2000" dirty="0"/>
              <a:t>A random value</a:t>
            </a:r>
          </a:p>
          <a:p>
            <a:pPr lvl="1" eaLnBrk="1" hangingPunct="1"/>
            <a:r>
              <a:rPr lang="en-US" sz="2000" dirty="0"/>
              <a:t>Openly known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81519"/>
      </p:ext>
    </p:extLst>
  </p:cSld>
  <p:clrMapOvr>
    <a:masterClrMapping/>
  </p:clrMapOvr>
  <p:transition advTm="32076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Cipher Modes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/>
              <a:t>Cipher Block Chaining (CBC) Encryption: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9199-8C84-4833-9671-7837E681132A}" type="slidenum">
              <a:rPr lang="en-US"/>
              <a:pPr/>
              <a:t>66</a:t>
            </a:fld>
            <a:endParaRPr lang="en-US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257175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Block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365760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Block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474345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Block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582930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Block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22216" name="Rectangle 8"/>
          <p:cNvSpPr>
            <a:spLocks noChangeArrowheads="1"/>
          </p:cNvSpPr>
          <p:nvPr/>
        </p:nvSpPr>
        <p:spPr bwMode="auto">
          <a:xfrm>
            <a:off x="257175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17" name="Rectangle 9"/>
          <p:cNvSpPr>
            <a:spLocks noChangeArrowheads="1"/>
          </p:cNvSpPr>
          <p:nvPr/>
        </p:nvSpPr>
        <p:spPr bwMode="auto">
          <a:xfrm>
            <a:off x="365760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18" name="Rectangle 10"/>
          <p:cNvSpPr>
            <a:spLocks noChangeArrowheads="1"/>
          </p:cNvSpPr>
          <p:nvPr/>
        </p:nvSpPr>
        <p:spPr bwMode="auto">
          <a:xfrm>
            <a:off x="474345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582930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20" name="Rectangle 12"/>
          <p:cNvSpPr>
            <a:spLocks noChangeArrowheads="1"/>
          </p:cNvSpPr>
          <p:nvPr/>
        </p:nvSpPr>
        <p:spPr bwMode="auto">
          <a:xfrm>
            <a:off x="257175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21" name="Rectangle 13"/>
          <p:cNvSpPr>
            <a:spLocks noChangeArrowheads="1"/>
          </p:cNvSpPr>
          <p:nvPr/>
        </p:nvSpPr>
        <p:spPr bwMode="auto">
          <a:xfrm>
            <a:off x="365760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22" name="Rectangle 14"/>
          <p:cNvSpPr>
            <a:spLocks noChangeArrowheads="1"/>
          </p:cNvSpPr>
          <p:nvPr/>
        </p:nvSpPr>
        <p:spPr bwMode="auto">
          <a:xfrm>
            <a:off x="474345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23" name="Rectangle 15"/>
          <p:cNvSpPr>
            <a:spLocks noChangeArrowheads="1"/>
          </p:cNvSpPr>
          <p:nvPr/>
        </p:nvSpPr>
        <p:spPr bwMode="auto">
          <a:xfrm>
            <a:off x="582930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24" name="Text Box 16"/>
          <p:cNvSpPr txBox="1">
            <a:spLocks noChangeArrowheads="1"/>
          </p:cNvSpPr>
          <p:nvPr/>
        </p:nvSpPr>
        <p:spPr bwMode="auto">
          <a:xfrm>
            <a:off x="3886200" y="2857501"/>
            <a:ext cx="1521314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/>
              <a:t>Plaintext</a:t>
            </a:r>
          </a:p>
        </p:txBody>
      </p:sp>
      <p:sp>
        <p:nvSpPr>
          <p:cNvPr id="222225" name="Text Box 17"/>
          <p:cNvSpPr txBox="1">
            <a:spLocks noChangeArrowheads="1"/>
          </p:cNvSpPr>
          <p:nvPr/>
        </p:nvSpPr>
        <p:spPr bwMode="auto">
          <a:xfrm>
            <a:off x="3829051" y="4857751"/>
            <a:ext cx="1771382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 dirty="0"/>
              <a:t>Ciphertext</a:t>
            </a:r>
          </a:p>
        </p:txBody>
      </p:sp>
      <p:sp>
        <p:nvSpPr>
          <p:cNvPr id="222226" name="Line 18"/>
          <p:cNvSpPr>
            <a:spLocks noChangeShapeType="1"/>
          </p:cNvSpPr>
          <p:nvPr/>
        </p:nvSpPr>
        <p:spPr bwMode="auto">
          <a:xfrm>
            <a:off x="411480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27" name="Line 19"/>
          <p:cNvSpPr>
            <a:spLocks noChangeShapeType="1"/>
          </p:cNvSpPr>
          <p:nvPr/>
        </p:nvSpPr>
        <p:spPr bwMode="auto">
          <a:xfrm>
            <a:off x="302895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28" name="Line 20"/>
          <p:cNvSpPr>
            <a:spLocks noChangeShapeType="1"/>
          </p:cNvSpPr>
          <p:nvPr/>
        </p:nvSpPr>
        <p:spPr bwMode="auto">
          <a:xfrm>
            <a:off x="3028950" y="45720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29" name="Line 21"/>
          <p:cNvSpPr>
            <a:spLocks noChangeShapeType="1"/>
          </p:cNvSpPr>
          <p:nvPr/>
        </p:nvSpPr>
        <p:spPr bwMode="auto">
          <a:xfrm flipV="1">
            <a:off x="3543300" y="36576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30" name="Oval 22"/>
          <p:cNvSpPr>
            <a:spLocks noChangeArrowheads="1"/>
          </p:cNvSpPr>
          <p:nvPr/>
        </p:nvSpPr>
        <p:spPr bwMode="auto">
          <a:xfrm>
            <a:off x="405765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31" name="Line 23"/>
          <p:cNvSpPr>
            <a:spLocks noChangeShapeType="1"/>
          </p:cNvSpPr>
          <p:nvPr/>
        </p:nvSpPr>
        <p:spPr bwMode="auto">
          <a:xfrm>
            <a:off x="354330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32" name="Line 24"/>
          <p:cNvSpPr>
            <a:spLocks noChangeShapeType="1"/>
          </p:cNvSpPr>
          <p:nvPr/>
        </p:nvSpPr>
        <p:spPr bwMode="auto">
          <a:xfrm>
            <a:off x="354330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33" name="Line 25"/>
          <p:cNvSpPr>
            <a:spLocks noChangeShapeType="1"/>
          </p:cNvSpPr>
          <p:nvPr/>
        </p:nvSpPr>
        <p:spPr bwMode="auto">
          <a:xfrm>
            <a:off x="4114800" y="34861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34" name="Line 26"/>
          <p:cNvSpPr>
            <a:spLocks noChangeShapeType="1"/>
          </p:cNvSpPr>
          <p:nvPr/>
        </p:nvSpPr>
        <p:spPr bwMode="auto">
          <a:xfrm>
            <a:off x="520065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35" name="Line 27"/>
          <p:cNvSpPr>
            <a:spLocks noChangeShapeType="1"/>
          </p:cNvSpPr>
          <p:nvPr/>
        </p:nvSpPr>
        <p:spPr bwMode="auto">
          <a:xfrm>
            <a:off x="411480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36" name="Line 28"/>
          <p:cNvSpPr>
            <a:spLocks noChangeShapeType="1"/>
          </p:cNvSpPr>
          <p:nvPr/>
        </p:nvSpPr>
        <p:spPr bwMode="auto">
          <a:xfrm>
            <a:off x="4114800" y="45720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37" name="Line 29"/>
          <p:cNvSpPr>
            <a:spLocks noChangeShapeType="1"/>
          </p:cNvSpPr>
          <p:nvPr/>
        </p:nvSpPr>
        <p:spPr bwMode="auto">
          <a:xfrm flipV="1">
            <a:off x="4629150" y="36576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38" name="Oval 30"/>
          <p:cNvSpPr>
            <a:spLocks noChangeArrowheads="1"/>
          </p:cNvSpPr>
          <p:nvPr/>
        </p:nvSpPr>
        <p:spPr bwMode="auto">
          <a:xfrm>
            <a:off x="514350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39" name="Line 31"/>
          <p:cNvSpPr>
            <a:spLocks noChangeShapeType="1"/>
          </p:cNvSpPr>
          <p:nvPr/>
        </p:nvSpPr>
        <p:spPr bwMode="auto">
          <a:xfrm>
            <a:off x="462915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40" name="Line 32"/>
          <p:cNvSpPr>
            <a:spLocks noChangeShapeType="1"/>
          </p:cNvSpPr>
          <p:nvPr/>
        </p:nvSpPr>
        <p:spPr bwMode="auto">
          <a:xfrm>
            <a:off x="462915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41" name="Line 33"/>
          <p:cNvSpPr>
            <a:spLocks noChangeShapeType="1"/>
          </p:cNvSpPr>
          <p:nvPr/>
        </p:nvSpPr>
        <p:spPr bwMode="auto">
          <a:xfrm>
            <a:off x="5200650" y="34861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42" name="Line 34"/>
          <p:cNvSpPr>
            <a:spLocks noChangeShapeType="1"/>
          </p:cNvSpPr>
          <p:nvPr/>
        </p:nvSpPr>
        <p:spPr bwMode="auto">
          <a:xfrm>
            <a:off x="628650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43" name="Line 35"/>
          <p:cNvSpPr>
            <a:spLocks noChangeShapeType="1"/>
          </p:cNvSpPr>
          <p:nvPr/>
        </p:nvSpPr>
        <p:spPr bwMode="auto">
          <a:xfrm>
            <a:off x="520065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44" name="Line 36"/>
          <p:cNvSpPr>
            <a:spLocks noChangeShapeType="1"/>
          </p:cNvSpPr>
          <p:nvPr/>
        </p:nvSpPr>
        <p:spPr bwMode="auto">
          <a:xfrm>
            <a:off x="5200650" y="45720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45" name="Line 37"/>
          <p:cNvSpPr>
            <a:spLocks noChangeShapeType="1"/>
          </p:cNvSpPr>
          <p:nvPr/>
        </p:nvSpPr>
        <p:spPr bwMode="auto">
          <a:xfrm flipV="1">
            <a:off x="5715000" y="36576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46" name="Oval 38"/>
          <p:cNvSpPr>
            <a:spLocks noChangeArrowheads="1"/>
          </p:cNvSpPr>
          <p:nvPr/>
        </p:nvSpPr>
        <p:spPr bwMode="auto">
          <a:xfrm>
            <a:off x="622935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47" name="Line 39"/>
          <p:cNvSpPr>
            <a:spLocks noChangeShapeType="1"/>
          </p:cNvSpPr>
          <p:nvPr/>
        </p:nvSpPr>
        <p:spPr bwMode="auto">
          <a:xfrm>
            <a:off x="571500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48" name="Line 40"/>
          <p:cNvSpPr>
            <a:spLocks noChangeShapeType="1"/>
          </p:cNvSpPr>
          <p:nvPr/>
        </p:nvSpPr>
        <p:spPr bwMode="auto">
          <a:xfrm>
            <a:off x="571500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49" name="Line 41"/>
          <p:cNvSpPr>
            <a:spLocks noChangeShapeType="1"/>
          </p:cNvSpPr>
          <p:nvPr/>
        </p:nvSpPr>
        <p:spPr bwMode="auto">
          <a:xfrm>
            <a:off x="6286500" y="34861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50" name="Line 42"/>
          <p:cNvSpPr>
            <a:spLocks noChangeShapeType="1"/>
          </p:cNvSpPr>
          <p:nvPr/>
        </p:nvSpPr>
        <p:spPr bwMode="auto">
          <a:xfrm>
            <a:off x="628650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51" name="Line 43"/>
          <p:cNvSpPr>
            <a:spLocks noChangeShapeType="1"/>
          </p:cNvSpPr>
          <p:nvPr/>
        </p:nvSpPr>
        <p:spPr bwMode="auto">
          <a:xfrm>
            <a:off x="302895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52" name="Oval 44"/>
          <p:cNvSpPr>
            <a:spLocks noChangeArrowheads="1"/>
          </p:cNvSpPr>
          <p:nvPr/>
        </p:nvSpPr>
        <p:spPr bwMode="auto">
          <a:xfrm>
            <a:off x="297180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53" name="Line 45"/>
          <p:cNvSpPr>
            <a:spLocks noChangeShapeType="1"/>
          </p:cNvSpPr>
          <p:nvPr/>
        </p:nvSpPr>
        <p:spPr bwMode="auto">
          <a:xfrm>
            <a:off x="245745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54" name="Line 46"/>
          <p:cNvSpPr>
            <a:spLocks noChangeShapeType="1"/>
          </p:cNvSpPr>
          <p:nvPr/>
        </p:nvSpPr>
        <p:spPr bwMode="auto">
          <a:xfrm>
            <a:off x="245745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55" name="Line 47"/>
          <p:cNvSpPr>
            <a:spLocks noChangeShapeType="1"/>
          </p:cNvSpPr>
          <p:nvPr/>
        </p:nvSpPr>
        <p:spPr bwMode="auto">
          <a:xfrm>
            <a:off x="3028950" y="34861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256" name="Text Box 48"/>
          <p:cNvSpPr txBox="1">
            <a:spLocks noChangeArrowheads="1"/>
          </p:cNvSpPr>
          <p:nvPr/>
        </p:nvSpPr>
        <p:spPr bwMode="auto">
          <a:xfrm>
            <a:off x="2159794" y="3514725"/>
            <a:ext cx="359394" cy="3000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350"/>
              <a:t>IV</a:t>
            </a: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4035030403"/>
      </p:ext>
    </p:extLst>
  </p:cSld>
  <p:clrMapOvr>
    <a:masterClrMapping/>
  </p:clrMapOvr>
  <p:transition advTm="32076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Cipher Modes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/>
              <a:t>Cipher Block Chaining (CBC) Decryption: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7554-7BED-47B7-BDAC-DBD2D6F6C1F2}" type="slidenum">
              <a:rPr lang="en-US"/>
              <a:pPr/>
              <a:t>67</a:t>
            </a:fld>
            <a:endParaRPr lang="en-US"/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257175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365760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474345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582930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257175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365760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474345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582930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44" name="Rectangle 12"/>
          <p:cNvSpPr>
            <a:spLocks noChangeArrowheads="1"/>
          </p:cNvSpPr>
          <p:nvPr/>
        </p:nvSpPr>
        <p:spPr bwMode="auto">
          <a:xfrm>
            <a:off x="257175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45" name="Rectangle 13"/>
          <p:cNvSpPr>
            <a:spLocks noChangeArrowheads="1"/>
          </p:cNvSpPr>
          <p:nvPr/>
        </p:nvSpPr>
        <p:spPr bwMode="auto">
          <a:xfrm>
            <a:off x="365760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46" name="Rectangle 14"/>
          <p:cNvSpPr>
            <a:spLocks noChangeArrowheads="1"/>
          </p:cNvSpPr>
          <p:nvPr/>
        </p:nvSpPr>
        <p:spPr bwMode="auto">
          <a:xfrm>
            <a:off x="474345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47" name="Rectangle 15"/>
          <p:cNvSpPr>
            <a:spLocks noChangeArrowheads="1"/>
          </p:cNvSpPr>
          <p:nvPr/>
        </p:nvSpPr>
        <p:spPr bwMode="auto">
          <a:xfrm>
            <a:off x="582930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48" name="Text Box 16"/>
          <p:cNvSpPr txBox="1">
            <a:spLocks noChangeArrowheads="1"/>
          </p:cNvSpPr>
          <p:nvPr/>
        </p:nvSpPr>
        <p:spPr bwMode="auto">
          <a:xfrm>
            <a:off x="3886200" y="2857501"/>
            <a:ext cx="1521314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/>
              <a:t>Plaintext</a:t>
            </a:r>
          </a:p>
        </p:txBody>
      </p:sp>
      <p:sp>
        <p:nvSpPr>
          <p:cNvPr id="223249" name="Text Box 17"/>
          <p:cNvSpPr txBox="1">
            <a:spLocks noChangeArrowheads="1"/>
          </p:cNvSpPr>
          <p:nvPr/>
        </p:nvSpPr>
        <p:spPr bwMode="auto">
          <a:xfrm>
            <a:off x="3829051" y="4857751"/>
            <a:ext cx="1771382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 dirty="0"/>
              <a:t>Ciphertext</a:t>
            </a:r>
          </a:p>
        </p:txBody>
      </p:sp>
      <p:sp>
        <p:nvSpPr>
          <p:cNvPr id="223250" name="Line 18"/>
          <p:cNvSpPr>
            <a:spLocks noChangeShapeType="1"/>
          </p:cNvSpPr>
          <p:nvPr/>
        </p:nvSpPr>
        <p:spPr bwMode="auto">
          <a:xfrm>
            <a:off x="411480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51" name="Line 19"/>
          <p:cNvSpPr>
            <a:spLocks noChangeShapeType="1"/>
          </p:cNvSpPr>
          <p:nvPr/>
        </p:nvSpPr>
        <p:spPr bwMode="auto">
          <a:xfrm>
            <a:off x="302895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52" name="Line 20"/>
          <p:cNvSpPr>
            <a:spLocks noChangeShapeType="1"/>
          </p:cNvSpPr>
          <p:nvPr/>
        </p:nvSpPr>
        <p:spPr bwMode="auto">
          <a:xfrm>
            <a:off x="3028950" y="45720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53" name="Line 21"/>
          <p:cNvSpPr>
            <a:spLocks noChangeShapeType="1"/>
          </p:cNvSpPr>
          <p:nvPr/>
        </p:nvSpPr>
        <p:spPr bwMode="auto">
          <a:xfrm flipV="1">
            <a:off x="3543300" y="36576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54" name="Oval 22"/>
          <p:cNvSpPr>
            <a:spLocks noChangeArrowheads="1"/>
          </p:cNvSpPr>
          <p:nvPr/>
        </p:nvSpPr>
        <p:spPr bwMode="auto">
          <a:xfrm>
            <a:off x="405765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55" name="Line 23"/>
          <p:cNvSpPr>
            <a:spLocks noChangeShapeType="1"/>
          </p:cNvSpPr>
          <p:nvPr/>
        </p:nvSpPr>
        <p:spPr bwMode="auto">
          <a:xfrm>
            <a:off x="354330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56" name="Line 24"/>
          <p:cNvSpPr>
            <a:spLocks noChangeShapeType="1"/>
          </p:cNvSpPr>
          <p:nvPr/>
        </p:nvSpPr>
        <p:spPr bwMode="auto">
          <a:xfrm>
            <a:off x="354330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57" name="Line 25"/>
          <p:cNvSpPr>
            <a:spLocks noChangeShapeType="1"/>
          </p:cNvSpPr>
          <p:nvPr/>
        </p:nvSpPr>
        <p:spPr bwMode="auto">
          <a:xfrm>
            <a:off x="4114800" y="37147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58" name="Line 26"/>
          <p:cNvSpPr>
            <a:spLocks noChangeShapeType="1"/>
          </p:cNvSpPr>
          <p:nvPr/>
        </p:nvSpPr>
        <p:spPr bwMode="auto">
          <a:xfrm>
            <a:off x="520065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59" name="Line 27"/>
          <p:cNvSpPr>
            <a:spLocks noChangeShapeType="1"/>
          </p:cNvSpPr>
          <p:nvPr/>
        </p:nvSpPr>
        <p:spPr bwMode="auto">
          <a:xfrm>
            <a:off x="411480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60" name="Line 28"/>
          <p:cNvSpPr>
            <a:spLocks noChangeShapeType="1"/>
          </p:cNvSpPr>
          <p:nvPr/>
        </p:nvSpPr>
        <p:spPr bwMode="auto">
          <a:xfrm>
            <a:off x="4114800" y="45720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61" name="Line 29"/>
          <p:cNvSpPr>
            <a:spLocks noChangeShapeType="1"/>
          </p:cNvSpPr>
          <p:nvPr/>
        </p:nvSpPr>
        <p:spPr bwMode="auto">
          <a:xfrm flipV="1">
            <a:off x="4629150" y="36576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62" name="Oval 30"/>
          <p:cNvSpPr>
            <a:spLocks noChangeArrowheads="1"/>
          </p:cNvSpPr>
          <p:nvPr/>
        </p:nvSpPr>
        <p:spPr bwMode="auto">
          <a:xfrm>
            <a:off x="514350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63" name="Line 31"/>
          <p:cNvSpPr>
            <a:spLocks noChangeShapeType="1"/>
          </p:cNvSpPr>
          <p:nvPr/>
        </p:nvSpPr>
        <p:spPr bwMode="auto">
          <a:xfrm>
            <a:off x="462915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64" name="Line 32"/>
          <p:cNvSpPr>
            <a:spLocks noChangeShapeType="1"/>
          </p:cNvSpPr>
          <p:nvPr/>
        </p:nvSpPr>
        <p:spPr bwMode="auto">
          <a:xfrm>
            <a:off x="462915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65" name="Line 33"/>
          <p:cNvSpPr>
            <a:spLocks noChangeShapeType="1"/>
          </p:cNvSpPr>
          <p:nvPr/>
        </p:nvSpPr>
        <p:spPr bwMode="auto">
          <a:xfrm>
            <a:off x="5200650" y="37147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66" name="Line 34"/>
          <p:cNvSpPr>
            <a:spLocks noChangeShapeType="1"/>
          </p:cNvSpPr>
          <p:nvPr/>
        </p:nvSpPr>
        <p:spPr bwMode="auto">
          <a:xfrm>
            <a:off x="628650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67" name="Line 35"/>
          <p:cNvSpPr>
            <a:spLocks noChangeShapeType="1"/>
          </p:cNvSpPr>
          <p:nvPr/>
        </p:nvSpPr>
        <p:spPr bwMode="auto">
          <a:xfrm>
            <a:off x="520065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68" name="Line 36"/>
          <p:cNvSpPr>
            <a:spLocks noChangeShapeType="1"/>
          </p:cNvSpPr>
          <p:nvPr/>
        </p:nvSpPr>
        <p:spPr bwMode="auto">
          <a:xfrm>
            <a:off x="5200650" y="45720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69" name="Line 37"/>
          <p:cNvSpPr>
            <a:spLocks noChangeShapeType="1"/>
          </p:cNvSpPr>
          <p:nvPr/>
        </p:nvSpPr>
        <p:spPr bwMode="auto">
          <a:xfrm flipV="1">
            <a:off x="5715000" y="36576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70" name="Oval 38"/>
          <p:cNvSpPr>
            <a:spLocks noChangeArrowheads="1"/>
          </p:cNvSpPr>
          <p:nvPr/>
        </p:nvSpPr>
        <p:spPr bwMode="auto">
          <a:xfrm>
            <a:off x="622935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71" name="Line 39"/>
          <p:cNvSpPr>
            <a:spLocks noChangeShapeType="1"/>
          </p:cNvSpPr>
          <p:nvPr/>
        </p:nvSpPr>
        <p:spPr bwMode="auto">
          <a:xfrm>
            <a:off x="571500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72" name="Line 40"/>
          <p:cNvSpPr>
            <a:spLocks noChangeShapeType="1"/>
          </p:cNvSpPr>
          <p:nvPr/>
        </p:nvSpPr>
        <p:spPr bwMode="auto">
          <a:xfrm>
            <a:off x="571500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73" name="Line 41"/>
          <p:cNvSpPr>
            <a:spLocks noChangeShapeType="1"/>
          </p:cNvSpPr>
          <p:nvPr/>
        </p:nvSpPr>
        <p:spPr bwMode="auto">
          <a:xfrm>
            <a:off x="6286500" y="37147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74" name="Line 42"/>
          <p:cNvSpPr>
            <a:spLocks noChangeShapeType="1"/>
          </p:cNvSpPr>
          <p:nvPr/>
        </p:nvSpPr>
        <p:spPr bwMode="auto">
          <a:xfrm>
            <a:off x="628650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75" name="Line 43"/>
          <p:cNvSpPr>
            <a:spLocks noChangeShapeType="1"/>
          </p:cNvSpPr>
          <p:nvPr/>
        </p:nvSpPr>
        <p:spPr bwMode="auto">
          <a:xfrm>
            <a:off x="302895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76" name="Oval 44"/>
          <p:cNvSpPr>
            <a:spLocks noChangeArrowheads="1"/>
          </p:cNvSpPr>
          <p:nvPr/>
        </p:nvSpPr>
        <p:spPr bwMode="auto">
          <a:xfrm>
            <a:off x="297180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77" name="Line 45"/>
          <p:cNvSpPr>
            <a:spLocks noChangeShapeType="1"/>
          </p:cNvSpPr>
          <p:nvPr/>
        </p:nvSpPr>
        <p:spPr bwMode="auto">
          <a:xfrm>
            <a:off x="245745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78" name="Line 46"/>
          <p:cNvSpPr>
            <a:spLocks noChangeShapeType="1"/>
          </p:cNvSpPr>
          <p:nvPr/>
        </p:nvSpPr>
        <p:spPr bwMode="auto">
          <a:xfrm>
            <a:off x="245745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79" name="Line 47"/>
          <p:cNvSpPr>
            <a:spLocks noChangeShapeType="1"/>
          </p:cNvSpPr>
          <p:nvPr/>
        </p:nvSpPr>
        <p:spPr bwMode="auto">
          <a:xfrm>
            <a:off x="3028950" y="37147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280" name="Text Box 48"/>
          <p:cNvSpPr txBox="1">
            <a:spLocks noChangeArrowheads="1"/>
          </p:cNvSpPr>
          <p:nvPr/>
        </p:nvSpPr>
        <p:spPr bwMode="auto">
          <a:xfrm>
            <a:off x="2159794" y="3514725"/>
            <a:ext cx="359394" cy="3000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350"/>
              <a:t>IV</a:t>
            </a: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297069591"/>
      </p:ext>
    </p:extLst>
  </p:cSld>
  <p:clrMapOvr>
    <a:masterClrMapping/>
  </p:clrMapOvr>
  <p:transition advTm="33618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CBC-Mode Myths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I can’t use CBC mode because I need random-access decryption.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D8D6-3C9F-4D5B-9AAE-91DBC6C05B44}" type="slidenum">
              <a:rPr lang="en-US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Cipher Modes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/>
              <a:t>Cipher Block Chaining (CBC) Decryption: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9C32-7793-4357-89A0-3149DC3E2C26}" type="slidenum">
              <a:rPr lang="en-US"/>
              <a:pPr/>
              <a:t>69</a:t>
            </a:fld>
            <a:endParaRPr lang="en-US"/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257175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365760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474345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582930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257175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auto">
          <a:xfrm>
            <a:off x="365760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474345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387" name="Rectangle 11"/>
          <p:cNvSpPr>
            <a:spLocks noChangeArrowheads="1"/>
          </p:cNvSpPr>
          <p:nvPr/>
        </p:nvSpPr>
        <p:spPr bwMode="auto">
          <a:xfrm>
            <a:off x="582930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388" name="Rectangle 12"/>
          <p:cNvSpPr>
            <a:spLocks noChangeArrowheads="1"/>
          </p:cNvSpPr>
          <p:nvPr/>
        </p:nvSpPr>
        <p:spPr bwMode="auto">
          <a:xfrm>
            <a:off x="257175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389" name="Rectangle 13"/>
          <p:cNvSpPr>
            <a:spLocks noChangeArrowheads="1"/>
          </p:cNvSpPr>
          <p:nvPr/>
        </p:nvSpPr>
        <p:spPr bwMode="auto">
          <a:xfrm>
            <a:off x="365760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390" name="Rectangle 14"/>
          <p:cNvSpPr>
            <a:spLocks noChangeArrowheads="1"/>
          </p:cNvSpPr>
          <p:nvPr/>
        </p:nvSpPr>
        <p:spPr bwMode="auto">
          <a:xfrm>
            <a:off x="474345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391" name="Rectangle 15"/>
          <p:cNvSpPr>
            <a:spLocks noChangeArrowheads="1"/>
          </p:cNvSpPr>
          <p:nvPr/>
        </p:nvSpPr>
        <p:spPr bwMode="auto">
          <a:xfrm>
            <a:off x="582930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392" name="Text Box 16"/>
          <p:cNvSpPr txBox="1">
            <a:spLocks noChangeArrowheads="1"/>
          </p:cNvSpPr>
          <p:nvPr/>
        </p:nvSpPr>
        <p:spPr bwMode="auto">
          <a:xfrm>
            <a:off x="3886200" y="2857501"/>
            <a:ext cx="1521314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/>
              <a:t>Plaintext</a:t>
            </a:r>
          </a:p>
        </p:txBody>
      </p:sp>
      <p:sp>
        <p:nvSpPr>
          <p:cNvPr id="229393" name="Text Box 17"/>
          <p:cNvSpPr txBox="1">
            <a:spLocks noChangeArrowheads="1"/>
          </p:cNvSpPr>
          <p:nvPr/>
        </p:nvSpPr>
        <p:spPr bwMode="auto">
          <a:xfrm>
            <a:off x="3829051" y="4857751"/>
            <a:ext cx="1771382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 dirty="0"/>
              <a:t>Ciphertext</a:t>
            </a:r>
          </a:p>
        </p:txBody>
      </p:sp>
      <p:sp>
        <p:nvSpPr>
          <p:cNvPr id="229394" name="Line 18"/>
          <p:cNvSpPr>
            <a:spLocks noChangeShapeType="1"/>
          </p:cNvSpPr>
          <p:nvPr/>
        </p:nvSpPr>
        <p:spPr bwMode="auto">
          <a:xfrm>
            <a:off x="411480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395" name="Line 19"/>
          <p:cNvSpPr>
            <a:spLocks noChangeShapeType="1"/>
          </p:cNvSpPr>
          <p:nvPr/>
        </p:nvSpPr>
        <p:spPr bwMode="auto">
          <a:xfrm>
            <a:off x="302895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396" name="Line 20"/>
          <p:cNvSpPr>
            <a:spLocks noChangeShapeType="1"/>
          </p:cNvSpPr>
          <p:nvPr/>
        </p:nvSpPr>
        <p:spPr bwMode="auto">
          <a:xfrm>
            <a:off x="3028950" y="45720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397" name="Line 21"/>
          <p:cNvSpPr>
            <a:spLocks noChangeShapeType="1"/>
          </p:cNvSpPr>
          <p:nvPr/>
        </p:nvSpPr>
        <p:spPr bwMode="auto">
          <a:xfrm flipV="1">
            <a:off x="3543300" y="36576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398" name="Oval 22"/>
          <p:cNvSpPr>
            <a:spLocks noChangeArrowheads="1"/>
          </p:cNvSpPr>
          <p:nvPr/>
        </p:nvSpPr>
        <p:spPr bwMode="auto">
          <a:xfrm>
            <a:off x="405765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399" name="Line 23"/>
          <p:cNvSpPr>
            <a:spLocks noChangeShapeType="1"/>
          </p:cNvSpPr>
          <p:nvPr/>
        </p:nvSpPr>
        <p:spPr bwMode="auto">
          <a:xfrm>
            <a:off x="354330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00" name="Line 24"/>
          <p:cNvSpPr>
            <a:spLocks noChangeShapeType="1"/>
          </p:cNvSpPr>
          <p:nvPr/>
        </p:nvSpPr>
        <p:spPr bwMode="auto">
          <a:xfrm>
            <a:off x="354330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01" name="Line 25"/>
          <p:cNvSpPr>
            <a:spLocks noChangeShapeType="1"/>
          </p:cNvSpPr>
          <p:nvPr/>
        </p:nvSpPr>
        <p:spPr bwMode="auto">
          <a:xfrm>
            <a:off x="4114800" y="37147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02" name="Line 26"/>
          <p:cNvSpPr>
            <a:spLocks noChangeShapeType="1"/>
          </p:cNvSpPr>
          <p:nvPr/>
        </p:nvSpPr>
        <p:spPr bwMode="auto">
          <a:xfrm>
            <a:off x="520065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03" name="Line 27"/>
          <p:cNvSpPr>
            <a:spLocks noChangeShapeType="1"/>
          </p:cNvSpPr>
          <p:nvPr/>
        </p:nvSpPr>
        <p:spPr bwMode="auto">
          <a:xfrm>
            <a:off x="411480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04" name="Line 28"/>
          <p:cNvSpPr>
            <a:spLocks noChangeShapeType="1"/>
          </p:cNvSpPr>
          <p:nvPr/>
        </p:nvSpPr>
        <p:spPr bwMode="auto">
          <a:xfrm>
            <a:off x="4114800" y="45720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05" name="Line 29"/>
          <p:cNvSpPr>
            <a:spLocks noChangeShapeType="1"/>
          </p:cNvSpPr>
          <p:nvPr/>
        </p:nvSpPr>
        <p:spPr bwMode="auto">
          <a:xfrm flipV="1">
            <a:off x="4629150" y="36576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06" name="Oval 30"/>
          <p:cNvSpPr>
            <a:spLocks noChangeArrowheads="1"/>
          </p:cNvSpPr>
          <p:nvPr/>
        </p:nvSpPr>
        <p:spPr bwMode="auto">
          <a:xfrm>
            <a:off x="514350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07" name="Line 31"/>
          <p:cNvSpPr>
            <a:spLocks noChangeShapeType="1"/>
          </p:cNvSpPr>
          <p:nvPr/>
        </p:nvSpPr>
        <p:spPr bwMode="auto">
          <a:xfrm>
            <a:off x="462915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08" name="Line 32"/>
          <p:cNvSpPr>
            <a:spLocks noChangeShapeType="1"/>
          </p:cNvSpPr>
          <p:nvPr/>
        </p:nvSpPr>
        <p:spPr bwMode="auto">
          <a:xfrm>
            <a:off x="462915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09" name="Line 33"/>
          <p:cNvSpPr>
            <a:spLocks noChangeShapeType="1"/>
          </p:cNvSpPr>
          <p:nvPr/>
        </p:nvSpPr>
        <p:spPr bwMode="auto">
          <a:xfrm>
            <a:off x="5200650" y="37147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10" name="Line 34"/>
          <p:cNvSpPr>
            <a:spLocks noChangeShapeType="1"/>
          </p:cNvSpPr>
          <p:nvPr/>
        </p:nvSpPr>
        <p:spPr bwMode="auto">
          <a:xfrm>
            <a:off x="628650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11" name="Line 35"/>
          <p:cNvSpPr>
            <a:spLocks noChangeShapeType="1"/>
          </p:cNvSpPr>
          <p:nvPr/>
        </p:nvSpPr>
        <p:spPr bwMode="auto">
          <a:xfrm>
            <a:off x="520065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12" name="Line 36"/>
          <p:cNvSpPr>
            <a:spLocks noChangeShapeType="1"/>
          </p:cNvSpPr>
          <p:nvPr/>
        </p:nvSpPr>
        <p:spPr bwMode="auto">
          <a:xfrm>
            <a:off x="5200650" y="45720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13" name="Line 37"/>
          <p:cNvSpPr>
            <a:spLocks noChangeShapeType="1"/>
          </p:cNvSpPr>
          <p:nvPr/>
        </p:nvSpPr>
        <p:spPr bwMode="auto">
          <a:xfrm flipV="1">
            <a:off x="5715000" y="36576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14" name="Oval 38"/>
          <p:cNvSpPr>
            <a:spLocks noChangeArrowheads="1"/>
          </p:cNvSpPr>
          <p:nvPr/>
        </p:nvSpPr>
        <p:spPr bwMode="auto">
          <a:xfrm>
            <a:off x="622935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15" name="Line 39"/>
          <p:cNvSpPr>
            <a:spLocks noChangeShapeType="1"/>
          </p:cNvSpPr>
          <p:nvPr/>
        </p:nvSpPr>
        <p:spPr bwMode="auto">
          <a:xfrm>
            <a:off x="571500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16" name="Line 40"/>
          <p:cNvSpPr>
            <a:spLocks noChangeShapeType="1"/>
          </p:cNvSpPr>
          <p:nvPr/>
        </p:nvSpPr>
        <p:spPr bwMode="auto">
          <a:xfrm>
            <a:off x="571500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17" name="Line 41"/>
          <p:cNvSpPr>
            <a:spLocks noChangeShapeType="1"/>
          </p:cNvSpPr>
          <p:nvPr/>
        </p:nvSpPr>
        <p:spPr bwMode="auto">
          <a:xfrm>
            <a:off x="6286500" y="37147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18" name="Line 42"/>
          <p:cNvSpPr>
            <a:spLocks noChangeShapeType="1"/>
          </p:cNvSpPr>
          <p:nvPr/>
        </p:nvSpPr>
        <p:spPr bwMode="auto">
          <a:xfrm>
            <a:off x="628650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19" name="Line 43"/>
          <p:cNvSpPr>
            <a:spLocks noChangeShapeType="1"/>
          </p:cNvSpPr>
          <p:nvPr/>
        </p:nvSpPr>
        <p:spPr bwMode="auto">
          <a:xfrm>
            <a:off x="302895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20" name="Oval 44"/>
          <p:cNvSpPr>
            <a:spLocks noChangeArrowheads="1"/>
          </p:cNvSpPr>
          <p:nvPr/>
        </p:nvSpPr>
        <p:spPr bwMode="auto">
          <a:xfrm>
            <a:off x="297180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21" name="Line 45"/>
          <p:cNvSpPr>
            <a:spLocks noChangeShapeType="1"/>
          </p:cNvSpPr>
          <p:nvPr/>
        </p:nvSpPr>
        <p:spPr bwMode="auto">
          <a:xfrm>
            <a:off x="245745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22" name="Line 46"/>
          <p:cNvSpPr>
            <a:spLocks noChangeShapeType="1"/>
          </p:cNvSpPr>
          <p:nvPr/>
        </p:nvSpPr>
        <p:spPr bwMode="auto">
          <a:xfrm>
            <a:off x="245745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23" name="Line 47"/>
          <p:cNvSpPr>
            <a:spLocks noChangeShapeType="1"/>
          </p:cNvSpPr>
          <p:nvPr/>
        </p:nvSpPr>
        <p:spPr bwMode="auto">
          <a:xfrm>
            <a:off x="3028950" y="37147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9424" name="Text Box 48"/>
          <p:cNvSpPr txBox="1">
            <a:spLocks noChangeArrowheads="1"/>
          </p:cNvSpPr>
          <p:nvPr/>
        </p:nvSpPr>
        <p:spPr bwMode="auto">
          <a:xfrm>
            <a:off x="2159794" y="3514725"/>
            <a:ext cx="359394" cy="3000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350"/>
              <a:t>IV</a:t>
            </a: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4036852847"/>
      </p:ext>
    </p:extLst>
  </p:cSld>
  <p:clrMapOvr>
    <a:masterClrMapping/>
  </p:clrMapOvr>
  <p:transition advTm="33618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Oracle (RO)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Random Oracle (RO)</a:t>
            </a:r>
          </a:p>
          <a:p>
            <a:pPr lvl="1"/>
            <a:r>
              <a:rPr lang="en-US" sz="2000" dirty="0"/>
              <a:t>Responds to every unique query with a random response</a:t>
            </a:r>
          </a:p>
          <a:p>
            <a:r>
              <a:rPr lang="en-US" sz="2000" dirty="0"/>
              <a:t>Response is chosen uniformly in the output domain</a:t>
            </a:r>
          </a:p>
          <a:p>
            <a:r>
              <a:rPr lang="en-US" sz="2000" dirty="0"/>
              <a:t>Given the same input, responds with the same output</a:t>
            </a:r>
          </a:p>
          <a:p>
            <a:r>
              <a:rPr lang="en-US" sz="2000" dirty="0"/>
              <a:t>Typical Implementations</a:t>
            </a:r>
          </a:p>
          <a:p>
            <a:pPr lvl="1"/>
            <a:r>
              <a:rPr lang="en-US" sz="2000" dirty="0"/>
              <a:t>Table look-up</a:t>
            </a:r>
          </a:p>
          <a:p>
            <a:pPr lvl="1"/>
            <a:r>
              <a:rPr lang="en-US" sz="2000" dirty="0"/>
              <a:t>Hash functions</a:t>
            </a:r>
          </a:p>
          <a:p>
            <a:pPr lvl="1"/>
            <a:r>
              <a:rPr lang="en-US" sz="2000" dirty="0"/>
              <a:t>HMAC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231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Cipher Modes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/>
              <a:t>Cipher Block Chaining (CBC) Decryption:</a:t>
            </a:r>
          </a:p>
        </p:txBody>
      </p:sp>
      <p:sp>
        <p:nvSpPr>
          <p:cNvPr id="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0CBA-1E73-4F50-98E5-C52F2FC803BC}" type="slidenum">
              <a:rPr lang="en-US"/>
              <a:pPr/>
              <a:t>70</a:t>
            </a:fld>
            <a:endParaRPr lang="en-US"/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257175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365760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474345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582930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257175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365760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474345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582930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257175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13" name="Rectangle 13"/>
          <p:cNvSpPr>
            <a:spLocks noChangeArrowheads="1"/>
          </p:cNvSpPr>
          <p:nvPr/>
        </p:nvSpPr>
        <p:spPr bwMode="auto">
          <a:xfrm>
            <a:off x="365760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14" name="Rectangle 14"/>
          <p:cNvSpPr>
            <a:spLocks noChangeArrowheads="1"/>
          </p:cNvSpPr>
          <p:nvPr/>
        </p:nvSpPr>
        <p:spPr bwMode="auto">
          <a:xfrm>
            <a:off x="474345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15" name="Rectangle 15"/>
          <p:cNvSpPr>
            <a:spLocks noChangeArrowheads="1"/>
          </p:cNvSpPr>
          <p:nvPr/>
        </p:nvSpPr>
        <p:spPr bwMode="auto">
          <a:xfrm>
            <a:off x="582930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16" name="Text Box 16"/>
          <p:cNvSpPr txBox="1">
            <a:spLocks noChangeArrowheads="1"/>
          </p:cNvSpPr>
          <p:nvPr/>
        </p:nvSpPr>
        <p:spPr bwMode="auto">
          <a:xfrm>
            <a:off x="3886200" y="2857501"/>
            <a:ext cx="1521314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/>
              <a:t>Plaintext</a:t>
            </a:r>
          </a:p>
        </p:txBody>
      </p:sp>
      <p:sp>
        <p:nvSpPr>
          <p:cNvPr id="230417" name="Text Box 17"/>
          <p:cNvSpPr txBox="1">
            <a:spLocks noChangeArrowheads="1"/>
          </p:cNvSpPr>
          <p:nvPr/>
        </p:nvSpPr>
        <p:spPr bwMode="auto">
          <a:xfrm>
            <a:off x="3829051" y="4857751"/>
            <a:ext cx="1771382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 dirty="0"/>
              <a:t>Ciphertext</a:t>
            </a:r>
          </a:p>
        </p:txBody>
      </p:sp>
      <p:sp>
        <p:nvSpPr>
          <p:cNvPr id="230418" name="Line 18"/>
          <p:cNvSpPr>
            <a:spLocks noChangeShapeType="1"/>
          </p:cNvSpPr>
          <p:nvPr/>
        </p:nvSpPr>
        <p:spPr bwMode="auto">
          <a:xfrm>
            <a:off x="411480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19" name="Line 19"/>
          <p:cNvSpPr>
            <a:spLocks noChangeShapeType="1"/>
          </p:cNvSpPr>
          <p:nvPr/>
        </p:nvSpPr>
        <p:spPr bwMode="auto">
          <a:xfrm>
            <a:off x="302895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20" name="Line 20"/>
          <p:cNvSpPr>
            <a:spLocks noChangeShapeType="1"/>
          </p:cNvSpPr>
          <p:nvPr/>
        </p:nvSpPr>
        <p:spPr bwMode="auto">
          <a:xfrm>
            <a:off x="3028950" y="45720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21" name="Line 21"/>
          <p:cNvSpPr>
            <a:spLocks noChangeShapeType="1"/>
          </p:cNvSpPr>
          <p:nvPr/>
        </p:nvSpPr>
        <p:spPr bwMode="auto">
          <a:xfrm flipV="1">
            <a:off x="3543300" y="36576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22" name="Oval 22"/>
          <p:cNvSpPr>
            <a:spLocks noChangeArrowheads="1"/>
          </p:cNvSpPr>
          <p:nvPr/>
        </p:nvSpPr>
        <p:spPr bwMode="auto">
          <a:xfrm>
            <a:off x="405765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23" name="Line 23"/>
          <p:cNvSpPr>
            <a:spLocks noChangeShapeType="1"/>
          </p:cNvSpPr>
          <p:nvPr/>
        </p:nvSpPr>
        <p:spPr bwMode="auto">
          <a:xfrm>
            <a:off x="354330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24" name="Line 24"/>
          <p:cNvSpPr>
            <a:spLocks noChangeShapeType="1"/>
          </p:cNvSpPr>
          <p:nvPr/>
        </p:nvSpPr>
        <p:spPr bwMode="auto">
          <a:xfrm>
            <a:off x="354330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25" name="Line 25"/>
          <p:cNvSpPr>
            <a:spLocks noChangeShapeType="1"/>
          </p:cNvSpPr>
          <p:nvPr/>
        </p:nvSpPr>
        <p:spPr bwMode="auto">
          <a:xfrm>
            <a:off x="4114800" y="37147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26" name="Line 26"/>
          <p:cNvSpPr>
            <a:spLocks noChangeShapeType="1"/>
          </p:cNvSpPr>
          <p:nvPr/>
        </p:nvSpPr>
        <p:spPr bwMode="auto">
          <a:xfrm>
            <a:off x="520065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27" name="Line 27"/>
          <p:cNvSpPr>
            <a:spLocks noChangeShapeType="1"/>
          </p:cNvSpPr>
          <p:nvPr/>
        </p:nvSpPr>
        <p:spPr bwMode="auto">
          <a:xfrm>
            <a:off x="411480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28" name="Line 28"/>
          <p:cNvSpPr>
            <a:spLocks noChangeShapeType="1"/>
          </p:cNvSpPr>
          <p:nvPr/>
        </p:nvSpPr>
        <p:spPr bwMode="auto">
          <a:xfrm>
            <a:off x="4114800" y="45720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29" name="Line 29"/>
          <p:cNvSpPr>
            <a:spLocks noChangeShapeType="1"/>
          </p:cNvSpPr>
          <p:nvPr/>
        </p:nvSpPr>
        <p:spPr bwMode="auto">
          <a:xfrm flipV="1">
            <a:off x="4629150" y="36576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30" name="Oval 30"/>
          <p:cNvSpPr>
            <a:spLocks noChangeArrowheads="1"/>
          </p:cNvSpPr>
          <p:nvPr/>
        </p:nvSpPr>
        <p:spPr bwMode="auto">
          <a:xfrm>
            <a:off x="514350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31" name="Line 31"/>
          <p:cNvSpPr>
            <a:spLocks noChangeShapeType="1"/>
          </p:cNvSpPr>
          <p:nvPr/>
        </p:nvSpPr>
        <p:spPr bwMode="auto">
          <a:xfrm>
            <a:off x="462915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32" name="Line 32"/>
          <p:cNvSpPr>
            <a:spLocks noChangeShapeType="1"/>
          </p:cNvSpPr>
          <p:nvPr/>
        </p:nvSpPr>
        <p:spPr bwMode="auto">
          <a:xfrm>
            <a:off x="462915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33" name="Line 33"/>
          <p:cNvSpPr>
            <a:spLocks noChangeShapeType="1"/>
          </p:cNvSpPr>
          <p:nvPr/>
        </p:nvSpPr>
        <p:spPr bwMode="auto">
          <a:xfrm>
            <a:off x="5200650" y="37147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34" name="Line 34"/>
          <p:cNvSpPr>
            <a:spLocks noChangeShapeType="1"/>
          </p:cNvSpPr>
          <p:nvPr/>
        </p:nvSpPr>
        <p:spPr bwMode="auto">
          <a:xfrm>
            <a:off x="628650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35" name="Line 35"/>
          <p:cNvSpPr>
            <a:spLocks noChangeShapeType="1"/>
          </p:cNvSpPr>
          <p:nvPr/>
        </p:nvSpPr>
        <p:spPr bwMode="auto">
          <a:xfrm>
            <a:off x="520065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36" name="Line 36"/>
          <p:cNvSpPr>
            <a:spLocks noChangeShapeType="1"/>
          </p:cNvSpPr>
          <p:nvPr/>
        </p:nvSpPr>
        <p:spPr bwMode="auto">
          <a:xfrm>
            <a:off x="5200650" y="45720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37" name="Line 37"/>
          <p:cNvSpPr>
            <a:spLocks noChangeShapeType="1"/>
          </p:cNvSpPr>
          <p:nvPr/>
        </p:nvSpPr>
        <p:spPr bwMode="auto">
          <a:xfrm flipV="1">
            <a:off x="5715000" y="36576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38" name="Oval 38"/>
          <p:cNvSpPr>
            <a:spLocks noChangeArrowheads="1"/>
          </p:cNvSpPr>
          <p:nvPr/>
        </p:nvSpPr>
        <p:spPr bwMode="auto">
          <a:xfrm>
            <a:off x="622935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39" name="Line 39"/>
          <p:cNvSpPr>
            <a:spLocks noChangeShapeType="1"/>
          </p:cNvSpPr>
          <p:nvPr/>
        </p:nvSpPr>
        <p:spPr bwMode="auto">
          <a:xfrm>
            <a:off x="571500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40" name="Line 40"/>
          <p:cNvSpPr>
            <a:spLocks noChangeShapeType="1"/>
          </p:cNvSpPr>
          <p:nvPr/>
        </p:nvSpPr>
        <p:spPr bwMode="auto">
          <a:xfrm>
            <a:off x="571500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41" name="Line 41"/>
          <p:cNvSpPr>
            <a:spLocks noChangeShapeType="1"/>
          </p:cNvSpPr>
          <p:nvPr/>
        </p:nvSpPr>
        <p:spPr bwMode="auto">
          <a:xfrm>
            <a:off x="6286500" y="37147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42" name="Line 42"/>
          <p:cNvSpPr>
            <a:spLocks noChangeShapeType="1"/>
          </p:cNvSpPr>
          <p:nvPr/>
        </p:nvSpPr>
        <p:spPr bwMode="auto">
          <a:xfrm>
            <a:off x="628650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43" name="Line 43"/>
          <p:cNvSpPr>
            <a:spLocks noChangeShapeType="1"/>
          </p:cNvSpPr>
          <p:nvPr/>
        </p:nvSpPr>
        <p:spPr bwMode="auto">
          <a:xfrm>
            <a:off x="302895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44" name="Oval 44"/>
          <p:cNvSpPr>
            <a:spLocks noChangeArrowheads="1"/>
          </p:cNvSpPr>
          <p:nvPr/>
        </p:nvSpPr>
        <p:spPr bwMode="auto">
          <a:xfrm>
            <a:off x="297180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45" name="Line 45"/>
          <p:cNvSpPr>
            <a:spLocks noChangeShapeType="1"/>
          </p:cNvSpPr>
          <p:nvPr/>
        </p:nvSpPr>
        <p:spPr bwMode="auto">
          <a:xfrm>
            <a:off x="245745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46" name="Line 46"/>
          <p:cNvSpPr>
            <a:spLocks noChangeShapeType="1"/>
          </p:cNvSpPr>
          <p:nvPr/>
        </p:nvSpPr>
        <p:spPr bwMode="auto">
          <a:xfrm>
            <a:off x="245745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47" name="Line 47"/>
          <p:cNvSpPr>
            <a:spLocks noChangeShapeType="1"/>
          </p:cNvSpPr>
          <p:nvPr/>
        </p:nvSpPr>
        <p:spPr bwMode="auto">
          <a:xfrm>
            <a:off x="3028950" y="37147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48" name="Text Box 48"/>
          <p:cNvSpPr txBox="1">
            <a:spLocks noChangeArrowheads="1"/>
          </p:cNvSpPr>
          <p:nvPr/>
        </p:nvSpPr>
        <p:spPr bwMode="auto">
          <a:xfrm>
            <a:off x="2159794" y="3514725"/>
            <a:ext cx="359394" cy="3000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350"/>
              <a:t>IV</a:t>
            </a:r>
            <a:endParaRPr lang="en-US" sz="2700"/>
          </a:p>
        </p:txBody>
      </p:sp>
      <p:sp>
        <p:nvSpPr>
          <p:cNvPr id="230449" name="Oval 49"/>
          <p:cNvSpPr>
            <a:spLocks noChangeArrowheads="1"/>
          </p:cNvSpPr>
          <p:nvPr/>
        </p:nvSpPr>
        <p:spPr bwMode="auto">
          <a:xfrm>
            <a:off x="4572000" y="4457700"/>
            <a:ext cx="2286000" cy="742950"/>
          </a:xfrm>
          <a:prstGeom prst="ellipse">
            <a:avLst/>
          </a:prstGeom>
          <a:gradFill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gamma/>
                  <a:shade val="46275"/>
                  <a:invGamma/>
                  <a:alpha val="20000"/>
                </a:schemeClr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50" name="Line 50"/>
          <p:cNvSpPr>
            <a:spLocks noChangeShapeType="1"/>
          </p:cNvSpPr>
          <p:nvPr/>
        </p:nvSpPr>
        <p:spPr bwMode="auto">
          <a:xfrm>
            <a:off x="451485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0452" name="Text Box 52"/>
          <p:cNvSpPr txBox="1">
            <a:spLocks noChangeArrowheads="1"/>
          </p:cNvSpPr>
          <p:nvPr/>
        </p:nvSpPr>
        <p:spPr bwMode="auto">
          <a:xfrm>
            <a:off x="3257550" y="3496866"/>
            <a:ext cx="359394" cy="3000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350"/>
              <a:t>IV</a:t>
            </a: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019727028"/>
      </p:ext>
    </p:extLst>
  </p:cSld>
  <p:clrMapOvr>
    <a:masterClrMapping/>
  </p:clrMapOvr>
  <p:transition advTm="33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30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30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0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0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3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30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30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0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30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30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30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30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30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30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30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30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0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0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230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30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230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-0.2277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3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3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 animBg="1"/>
      <p:bldP spid="230405" grpId="0" animBg="1"/>
      <p:bldP spid="230408" grpId="0" animBg="1"/>
      <p:bldP spid="230409" grpId="0" animBg="1"/>
      <p:bldP spid="230412" grpId="0" animBg="1"/>
      <p:bldP spid="230413" grpId="0" animBg="1"/>
      <p:bldP spid="230418" grpId="0" animBg="1"/>
      <p:bldP spid="230419" grpId="0" animBg="1"/>
      <p:bldP spid="230420" grpId="0" animBg="1"/>
      <p:bldP spid="230421" grpId="0" animBg="1"/>
      <p:bldP spid="230422" grpId="0" animBg="1"/>
      <p:bldP spid="230423" grpId="0" animBg="1"/>
      <p:bldP spid="230424" grpId="0" animBg="1"/>
      <p:bldP spid="230425" grpId="0" animBg="1"/>
      <p:bldP spid="230427" grpId="0" animBg="1"/>
      <p:bldP spid="230428" grpId="0" animBg="1"/>
      <p:bldP spid="230429" grpId="0" animBg="1"/>
      <p:bldP spid="230443" grpId="0" animBg="1"/>
      <p:bldP spid="230444" grpId="0" animBg="1"/>
      <p:bldP spid="230445" grpId="0" animBg="1"/>
      <p:bldP spid="230446" grpId="0" animBg="1"/>
      <p:bldP spid="230447" grpId="0" animBg="1"/>
      <p:bldP spid="230448" grpId="0"/>
      <p:bldP spid="230449" grpId="0" animBg="1"/>
      <p:bldP spid="230450" grpId="0" animBg="1"/>
      <p:bldP spid="23045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CBC-Mode Myths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I can’t use CBC mode because I need random-access decryption.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F495-EBAF-4422-8F1E-5E734CC74857}" type="slidenum">
              <a:rPr lang="en-US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612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CBC-Mode Myths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>
                <a:solidFill>
                  <a:srgbClr val="969696"/>
                </a:solidFill>
              </a:rPr>
              <a:t>I can’t use CBC mode because I need random-access decryption.</a:t>
            </a:r>
          </a:p>
          <a:p>
            <a:endParaRPr lang="en-US" sz="2000" dirty="0">
              <a:solidFill>
                <a:srgbClr val="96969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D3E4-A192-4AD5-B66A-0D8E87200BE2}" type="slidenum">
              <a:rPr lang="en-US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882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CBC-Mode Myths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>
                <a:solidFill>
                  <a:srgbClr val="969696"/>
                </a:solidFill>
              </a:rPr>
              <a:t>I can’t use CBC mode because I need random-access decryption.</a:t>
            </a:r>
          </a:p>
          <a:p>
            <a:endParaRPr lang="en-US" sz="2000" dirty="0">
              <a:solidFill>
                <a:srgbClr val="969696"/>
              </a:solidFill>
            </a:endParaRPr>
          </a:p>
          <a:p>
            <a:r>
              <a:rPr lang="en-US" sz="2000" dirty="0"/>
              <a:t>I can’t use a block cipher because of data expansion.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3F16-C986-4849-8D0E-EC1D850D43F0}" type="slidenum">
              <a:rPr lang="en-US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1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Ciphertext Stealing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/>
              <a:t>Cipher Block Chaining (CBC) Encryption:</a:t>
            </a:r>
          </a:p>
        </p:txBody>
      </p:sp>
      <p:sp>
        <p:nvSpPr>
          <p:cNvPr id="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9FFD-C04F-43D9-A243-F63475178FB4}" type="slidenum">
              <a:rPr lang="en-US"/>
              <a:pPr/>
              <a:t>74</a:t>
            </a:fld>
            <a:endParaRPr lang="en-US"/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257175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Block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365760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Block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474345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Block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582930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Block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257175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365760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474345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582930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257175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293" name="Rectangle 13"/>
          <p:cNvSpPr>
            <a:spLocks noChangeArrowheads="1"/>
          </p:cNvSpPr>
          <p:nvPr/>
        </p:nvSpPr>
        <p:spPr bwMode="auto">
          <a:xfrm>
            <a:off x="365760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474345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295" name="Rectangle 15"/>
          <p:cNvSpPr>
            <a:spLocks noChangeArrowheads="1"/>
          </p:cNvSpPr>
          <p:nvPr/>
        </p:nvSpPr>
        <p:spPr bwMode="auto">
          <a:xfrm>
            <a:off x="582930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296" name="Text Box 16"/>
          <p:cNvSpPr txBox="1">
            <a:spLocks noChangeArrowheads="1"/>
          </p:cNvSpPr>
          <p:nvPr/>
        </p:nvSpPr>
        <p:spPr bwMode="auto">
          <a:xfrm>
            <a:off x="3886200" y="2857501"/>
            <a:ext cx="1521314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/>
              <a:t>Plaintext</a:t>
            </a:r>
          </a:p>
        </p:txBody>
      </p:sp>
      <p:sp>
        <p:nvSpPr>
          <p:cNvPr id="225297" name="Text Box 17"/>
          <p:cNvSpPr txBox="1">
            <a:spLocks noChangeArrowheads="1"/>
          </p:cNvSpPr>
          <p:nvPr/>
        </p:nvSpPr>
        <p:spPr bwMode="auto">
          <a:xfrm>
            <a:off x="3829051" y="4857751"/>
            <a:ext cx="1771382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 dirty="0"/>
              <a:t>Ciphertext</a:t>
            </a:r>
          </a:p>
        </p:txBody>
      </p:sp>
      <p:sp>
        <p:nvSpPr>
          <p:cNvPr id="225298" name="Line 18"/>
          <p:cNvSpPr>
            <a:spLocks noChangeShapeType="1"/>
          </p:cNvSpPr>
          <p:nvPr/>
        </p:nvSpPr>
        <p:spPr bwMode="auto">
          <a:xfrm>
            <a:off x="411480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299" name="Line 19"/>
          <p:cNvSpPr>
            <a:spLocks noChangeShapeType="1"/>
          </p:cNvSpPr>
          <p:nvPr/>
        </p:nvSpPr>
        <p:spPr bwMode="auto">
          <a:xfrm>
            <a:off x="302895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00" name="Line 20"/>
          <p:cNvSpPr>
            <a:spLocks noChangeShapeType="1"/>
          </p:cNvSpPr>
          <p:nvPr/>
        </p:nvSpPr>
        <p:spPr bwMode="auto">
          <a:xfrm>
            <a:off x="3028950" y="45720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01" name="Line 21"/>
          <p:cNvSpPr>
            <a:spLocks noChangeShapeType="1"/>
          </p:cNvSpPr>
          <p:nvPr/>
        </p:nvSpPr>
        <p:spPr bwMode="auto">
          <a:xfrm flipV="1">
            <a:off x="3543300" y="36576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02" name="Oval 22"/>
          <p:cNvSpPr>
            <a:spLocks noChangeArrowheads="1"/>
          </p:cNvSpPr>
          <p:nvPr/>
        </p:nvSpPr>
        <p:spPr bwMode="auto">
          <a:xfrm>
            <a:off x="405765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03" name="Line 23"/>
          <p:cNvSpPr>
            <a:spLocks noChangeShapeType="1"/>
          </p:cNvSpPr>
          <p:nvPr/>
        </p:nvSpPr>
        <p:spPr bwMode="auto">
          <a:xfrm>
            <a:off x="354330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04" name="Line 24"/>
          <p:cNvSpPr>
            <a:spLocks noChangeShapeType="1"/>
          </p:cNvSpPr>
          <p:nvPr/>
        </p:nvSpPr>
        <p:spPr bwMode="auto">
          <a:xfrm>
            <a:off x="354330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05" name="Line 25"/>
          <p:cNvSpPr>
            <a:spLocks noChangeShapeType="1"/>
          </p:cNvSpPr>
          <p:nvPr/>
        </p:nvSpPr>
        <p:spPr bwMode="auto">
          <a:xfrm>
            <a:off x="4114800" y="34861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06" name="Line 26"/>
          <p:cNvSpPr>
            <a:spLocks noChangeShapeType="1"/>
          </p:cNvSpPr>
          <p:nvPr/>
        </p:nvSpPr>
        <p:spPr bwMode="auto">
          <a:xfrm>
            <a:off x="520065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07" name="Line 27"/>
          <p:cNvSpPr>
            <a:spLocks noChangeShapeType="1"/>
          </p:cNvSpPr>
          <p:nvPr/>
        </p:nvSpPr>
        <p:spPr bwMode="auto">
          <a:xfrm>
            <a:off x="411480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08" name="Line 28"/>
          <p:cNvSpPr>
            <a:spLocks noChangeShapeType="1"/>
          </p:cNvSpPr>
          <p:nvPr/>
        </p:nvSpPr>
        <p:spPr bwMode="auto">
          <a:xfrm>
            <a:off x="4114800" y="45720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09" name="Line 29"/>
          <p:cNvSpPr>
            <a:spLocks noChangeShapeType="1"/>
          </p:cNvSpPr>
          <p:nvPr/>
        </p:nvSpPr>
        <p:spPr bwMode="auto">
          <a:xfrm flipV="1">
            <a:off x="4629150" y="36576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10" name="Oval 30"/>
          <p:cNvSpPr>
            <a:spLocks noChangeArrowheads="1"/>
          </p:cNvSpPr>
          <p:nvPr/>
        </p:nvSpPr>
        <p:spPr bwMode="auto">
          <a:xfrm>
            <a:off x="514350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11" name="Line 31"/>
          <p:cNvSpPr>
            <a:spLocks noChangeShapeType="1"/>
          </p:cNvSpPr>
          <p:nvPr/>
        </p:nvSpPr>
        <p:spPr bwMode="auto">
          <a:xfrm>
            <a:off x="462915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12" name="Line 32"/>
          <p:cNvSpPr>
            <a:spLocks noChangeShapeType="1"/>
          </p:cNvSpPr>
          <p:nvPr/>
        </p:nvSpPr>
        <p:spPr bwMode="auto">
          <a:xfrm>
            <a:off x="462915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13" name="Line 33"/>
          <p:cNvSpPr>
            <a:spLocks noChangeShapeType="1"/>
          </p:cNvSpPr>
          <p:nvPr/>
        </p:nvSpPr>
        <p:spPr bwMode="auto">
          <a:xfrm>
            <a:off x="5200650" y="34861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14" name="Line 34"/>
          <p:cNvSpPr>
            <a:spLocks noChangeShapeType="1"/>
          </p:cNvSpPr>
          <p:nvPr/>
        </p:nvSpPr>
        <p:spPr bwMode="auto">
          <a:xfrm>
            <a:off x="628650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15" name="Line 35"/>
          <p:cNvSpPr>
            <a:spLocks noChangeShapeType="1"/>
          </p:cNvSpPr>
          <p:nvPr/>
        </p:nvSpPr>
        <p:spPr bwMode="auto">
          <a:xfrm>
            <a:off x="520065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16" name="Line 36"/>
          <p:cNvSpPr>
            <a:spLocks noChangeShapeType="1"/>
          </p:cNvSpPr>
          <p:nvPr/>
        </p:nvSpPr>
        <p:spPr bwMode="auto">
          <a:xfrm>
            <a:off x="5200650" y="45720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17" name="Line 37"/>
          <p:cNvSpPr>
            <a:spLocks noChangeShapeType="1"/>
          </p:cNvSpPr>
          <p:nvPr/>
        </p:nvSpPr>
        <p:spPr bwMode="auto">
          <a:xfrm flipV="1">
            <a:off x="5715000" y="36576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18" name="Oval 38"/>
          <p:cNvSpPr>
            <a:spLocks noChangeArrowheads="1"/>
          </p:cNvSpPr>
          <p:nvPr/>
        </p:nvSpPr>
        <p:spPr bwMode="auto">
          <a:xfrm>
            <a:off x="622935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19" name="Line 39"/>
          <p:cNvSpPr>
            <a:spLocks noChangeShapeType="1"/>
          </p:cNvSpPr>
          <p:nvPr/>
        </p:nvSpPr>
        <p:spPr bwMode="auto">
          <a:xfrm>
            <a:off x="571500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20" name="Line 40"/>
          <p:cNvSpPr>
            <a:spLocks noChangeShapeType="1"/>
          </p:cNvSpPr>
          <p:nvPr/>
        </p:nvSpPr>
        <p:spPr bwMode="auto">
          <a:xfrm>
            <a:off x="571500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21" name="Line 41"/>
          <p:cNvSpPr>
            <a:spLocks noChangeShapeType="1"/>
          </p:cNvSpPr>
          <p:nvPr/>
        </p:nvSpPr>
        <p:spPr bwMode="auto">
          <a:xfrm>
            <a:off x="6286500" y="34861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22" name="Line 42"/>
          <p:cNvSpPr>
            <a:spLocks noChangeShapeType="1"/>
          </p:cNvSpPr>
          <p:nvPr/>
        </p:nvSpPr>
        <p:spPr bwMode="auto">
          <a:xfrm>
            <a:off x="628650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23" name="Line 43"/>
          <p:cNvSpPr>
            <a:spLocks noChangeShapeType="1"/>
          </p:cNvSpPr>
          <p:nvPr/>
        </p:nvSpPr>
        <p:spPr bwMode="auto">
          <a:xfrm>
            <a:off x="302895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24" name="Oval 44"/>
          <p:cNvSpPr>
            <a:spLocks noChangeArrowheads="1"/>
          </p:cNvSpPr>
          <p:nvPr/>
        </p:nvSpPr>
        <p:spPr bwMode="auto">
          <a:xfrm>
            <a:off x="297180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25" name="Line 45"/>
          <p:cNvSpPr>
            <a:spLocks noChangeShapeType="1"/>
          </p:cNvSpPr>
          <p:nvPr/>
        </p:nvSpPr>
        <p:spPr bwMode="auto">
          <a:xfrm>
            <a:off x="245745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26" name="Line 46"/>
          <p:cNvSpPr>
            <a:spLocks noChangeShapeType="1"/>
          </p:cNvSpPr>
          <p:nvPr/>
        </p:nvSpPr>
        <p:spPr bwMode="auto">
          <a:xfrm>
            <a:off x="245745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27" name="Line 47"/>
          <p:cNvSpPr>
            <a:spLocks noChangeShapeType="1"/>
          </p:cNvSpPr>
          <p:nvPr/>
        </p:nvSpPr>
        <p:spPr bwMode="auto">
          <a:xfrm>
            <a:off x="3028950" y="34861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28" name="Text Box 48"/>
          <p:cNvSpPr txBox="1">
            <a:spLocks noChangeArrowheads="1"/>
          </p:cNvSpPr>
          <p:nvPr/>
        </p:nvSpPr>
        <p:spPr bwMode="auto">
          <a:xfrm>
            <a:off x="2159794" y="3514725"/>
            <a:ext cx="359394" cy="3000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350"/>
              <a:t>IV</a:t>
            </a:r>
            <a:endParaRPr lang="en-US" sz="2700"/>
          </a:p>
        </p:txBody>
      </p:sp>
      <p:sp>
        <p:nvSpPr>
          <p:cNvPr id="225329" name="Rectangle 49"/>
          <p:cNvSpPr>
            <a:spLocks noChangeArrowheads="1"/>
          </p:cNvSpPr>
          <p:nvPr/>
        </p:nvSpPr>
        <p:spPr bwMode="auto">
          <a:xfrm>
            <a:off x="6172200" y="3314700"/>
            <a:ext cx="514350" cy="17145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bg2"/>
                </a:solidFill>
              </a:rPr>
              <a:t>00…0</a:t>
            </a:r>
          </a:p>
        </p:txBody>
      </p:sp>
      <p:sp>
        <p:nvSpPr>
          <p:cNvPr id="225330" name="Rectangle 50"/>
          <p:cNvSpPr>
            <a:spLocks noChangeArrowheads="1"/>
          </p:cNvSpPr>
          <p:nvPr/>
        </p:nvSpPr>
        <p:spPr bwMode="auto">
          <a:xfrm>
            <a:off x="5086350" y="4743450"/>
            <a:ext cx="514350" cy="17145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2126323"/>
      </p:ext>
    </p:extLst>
  </p:cSld>
  <p:clrMapOvr>
    <a:masterClrMapping/>
  </p:clrMapOvr>
  <p:transition advTm="575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9" grpId="0" animBg="1"/>
      <p:bldP spid="22533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Ciphertext Stealing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/>
              <a:t>Cipher Block Chaining (CBC) Decryption:</a:t>
            </a:r>
          </a:p>
        </p:txBody>
      </p:sp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A92E-652F-4712-A1A2-3CE03F163B3B}" type="slidenum">
              <a:rPr lang="en-US"/>
              <a:pPr/>
              <a:t>75</a:t>
            </a:fld>
            <a:endParaRPr lang="en-US"/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257175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  <a:endParaRPr lang="en-US" sz="2700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365760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474345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5829300" y="3829050"/>
            <a:ext cx="857250" cy="5715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350"/>
              <a:t>Inverse</a:t>
            </a:r>
          </a:p>
          <a:p>
            <a:pPr algn="ctr" eaLnBrk="0" hangingPunct="0"/>
            <a:r>
              <a:rPr lang="en-US" sz="1350"/>
              <a:t>Cipher</a:t>
            </a:r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257175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365760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474345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5829300" y="331470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257175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365760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474345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5829300" y="4743450"/>
            <a:ext cx="857250" cy="17145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20" name="Text Box 16"/>
          <p:cNvSpPr txBox="1">
            <a:spLocks noChangeArrowheads="1"/>
          </p:cNvSpPr>
          <p:nvPr/>
        </p:nvSpPr>
        <p:spPr bwMode="auto">
          <a:xfrm>
            <a:off x="3886200" y="2857501"/>
            <a:ext cx="1521314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/>
              <a:t>Plaintext</a:t>
            </a:r>
          </a:p>
        </p:txBody>
      </p:sp>
      <p:sp>
        <p:nvSpPr>
          <p:cNvPr id="226321" name="Text Box 17"/>
          <p:cNvSpPr txBox="1">
            <a:spLocks noChangeArrowheads="1"/>
          </p:cNvSpPr>
          <p:nvPr/>
        </p:nvSpPr>
        <p:spPr bwMode="auto">
          <a:xfrm>
            <a:off x="3829051" y="4857751"/>
            <a:ext cx="1771382" cy="5078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700" dirty="0"/>
              <a:t>Ciphertext</a:t>
            </a:r>
          </a:p>
        </p:txBody>
      </p:sp>
      <p:sp>
        <p:nvSpPr>
          <p:cNvPr id="226322" name="Line 18"/>
          <p:cNvSpPr>
            <a:spLocks noChangeShapeType="1"/>
          </p:cNvSpPr>
          <p:nvPr/>
        </p:nvSpPr>
        <p:spPr bwMode="auto">
          <a:xfrm>
            <a:off x="411480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23" name="Line 19"/>
          <p:cNvSpPr>
            <a:spLocks noChangeShapeType="1"/>
          </p:cNvSpPr>
          <p:nvPr/>
        </p:nvSpPr>
        <p:spPr bwMode="auto">
          <a:xfrm>
            <a:off x="302895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24" name="Line 20"/>
          <p:cNvSpPr>
            <a:spLocks noChangeShapeType="1"/>
          </p:cNvSpPr>
          <p:nvPr/>
        </p:nvSpPr>
        <p:spPr bwMode="auto">
          <a:xfrm>
            <a:off x="3028950" y="45720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25" name="Line 21"/>
          <p:cNvSpPr>
            <a:spLocks noChangeShapeType="1"/>
          </p:cNvSpPr>
          <p:nvPr/>
        </p:nvSpPr>
        <p:spPr bwMode="auto">
          <a:xfrm flipV="1">
            <a:off x="3543300" y="36576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26" name="Oval 22"/>
          <p:cNvSpPr>
            <a:spLocks noChangeArrowheads="1"/>
          </p:cNvSpPr>
          <p:nvPr/>
        </p:nvSpPr>
        <p:spPr bwMode="auto">
          <a:xfrm>
            <a:off x="405765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27" name="Line 23"/>
          <p:cNvSpPr>
            <a:spLocks noChangeShapeType="1"/>
          </p:cNvSpPr>
          <p:nvPr/>
        </p:nvSpPr>
        <p:spPr bwMode="auto">
          <a:xfrm>
            <a:off x="354330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28" name="Line 24"/>
          <p:cNvSpPr>
            <a:spLocks noChangeShapeType="1"/>
          </p:cNvSpPr>
          <p:nvPr/>
        </p:nvSpPr>
        <p:spPr bwMode="auto">
          <a:xfrm>
            <a:off x="354330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29" name="Line 25"/>
          <p:cNvSpPr>
            <a:spLocks noChangeShapeType="1"/>
          </p:cNvSpPr>
          <p:nvPr/>
        </p:nvSpPr>
        <p:spPr bwMode="auto">
          <a:xfrm>
            <a:off x="4114800" y="37147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30" name="Line 26"/>
          <p:cNvSpPr>
            <a:spLocks noChangeShapeType="1"/>
          </p:cNvSpPr>
          <p:nvPr/>
        </p:nvSpPr>
        <p:spPr bwMode="auto">
          <a:xfrm>
            <a:off x="520065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>
            <a:off x="411480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32" name="Line 28"/>
          <p:cNvSpPr>
            <a:spLocks noChangeShapeType="1"/>
          </p:cNvSpPr>
          <p:nvPr/>
        </p:nvSpPr>
        <p:spPr bwMode="auto">
          <a:xfrm>
            <a:off x="4114800" y="45720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33" name="Line 29"/>
          <p:cNvSpPr>
            <a:spLocks noChangeShapeType="1"/>
          </p:cNvSpPr>
          <p:nvPr/>
        </p:nvSpPr>
        <p:spPr bwMode="auto">
          <a:xfrm flipV="1">
            <a:off x="4629150" y="36576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34" name="Oval 30"/>
          <p:cNvSpPr>
            <a:spLocks noChangeArrowheads="1"/>
          </p:cNvSpPr>
          <p:nvPr/>
        </p:nvSpPr>
        <p:spPr bwMode="auto">
          <a:xfrm>
            <a:off x="514350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35" name="Line 31"/>
          <p:cNvSpPr>
            <a:spLocks noChangeShapeType="1"/>
          </p:cNvSpPr>
          <p:nvPr/>
        </p:nvSpPr>
        <p:spPr bwMode="auto">
          <a:xfrm>
            <a:off x="462915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36" name="Line 32"/>
          <p:cNvSpPr>
            <a:spLocks noChangeShapeType="1"/>
          </p:cNvSpPr>
          <p:nvPr/>
        </p:nvSpPr>
        <p:spPr bwMode="auto">
          <a:xfrm>
            <a:off x="462915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37" name="Line 33"/>
          <p:cNvSpPr>
            <a:spLocks noChangeShapeType="1"/>
          </p:cNvSpPr>
          <p:nvPr/>
        </p:nvSpPr>
        <p:spPr bwMode="auto">
          <a:xfrm>
            <a:off x="5200650" y="37147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38" name="Line 34"/>
          <p:cNvSpPr>
            <a:spLocks noChangeShapeType="1"/>
          </p:cNvSpPr>
          <p:nvPr/>
        </p:nvSpPr>
        <p:spPr bwMode="auto">
          <a:xfrm>
            <a:off x="628650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39" name="Line 35"/>
          <p:cNvSpPr>
            <a:spLocks noChangeShapeType="1"/>
          </p:cNvSpPr>
          <p:nvPr/>
        </p:nvSpPr>
        <p:spPr bwMode="auto">
          <a:xfrm>
            <a:off x="520065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40" name="Line 36"/>
          <p:cNvSpPr>
            <a:spLocks noChangeShapeType="1"/>
          </p:cNvSpPr>
          <p:nvPr/>
        </p:nvSpPr>
        <p:spPr bwMode="auto">
          <a:xfrm>
            <a:off x="5200650" y="45720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41" name="Line 37"/>
          <p:cNvSpPr>
            <a:spLocks noChangeShapeType="1"/>
          </p:cNvSpPr>
          <p:nvPr/>
        </p:nvSpPr>
        <p:spPr bwMode="auto">
          <a:xfrm flipV="1">
            <a:off x="5715000" y="36576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42" name="Oval 38"/>
          <p:cNvSpPr>
            <a:spLocks noChangeArrowheads="1"/>
          </p:cNvSpPr>
          <p:nvPr/>
        </p:nvSpPr>
        <p:spPr bwMode="auto">
          <a:xfrm>
            <a:off x="622935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43" name="Line 39"/>
          <p:cNvSpPr>
            <a:spLocks noChangeShapeType="1"/>
          </p:cNvSpPr>
          <p:nvPr/>
        </p:nvSpPr>
        <p:spPr bwMode="auto">
          <a:xfrm>
            <a:off x="571500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44" name="Line 40"/>
          <p:cNvSpPr>
            <a:spLocks noChangeShapeType="1"/>
          </p:cNvSpPr>
          <p:nvPr/>
        </p:nvSpPr>
        <p:spPr bwMode="auto">
          <a:xfrm>
            <a:off x="571500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45" name="Line 41"/>
          <p:cNvSpPr>
            <a:spLocks noChangeShapeType="1"/>
          </p:cNvSpPr>
          <p:nvPr/>
        </p:nvSpPr>
        <p:spPr bwMode="auto">
          <a:xfrm>
            <a:off x="6286500" y="37147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46" name="Line 42"/>
          <p:cNvSpPr>
            <a:spLocks noChangeShapeType="1"/>
          </p:cNvSpPr>
          <p:nvPr/>
        </p:nvSpPr>
        <p:spPr bwMode="auto">
          <a:xfrm>
            <a:off x="6286500" y="44005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47" name="Line 43"/>
          <p:cNvSpPr>
            <a:spLocks noChangeShapeType="1"/>
          </p:cNvSpPr>
          <p:nvPr/>
        </p:nvSpPr>
        <p:spPr bwMode="auto">
          <a:xfrm>
            <a:off x="3028950" y="3486150"/>
            <a:ext cx="0" cy="342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48" name="Oval 44"/>
          <p:cNvSpPr>
            <a:spLocks noChangeArrowheads="1"/>
          </p:cNvSpPr>
          <p:nvPr/>
        </p:nvSpPr>
        <p:spPr bwMode="auto">
          <a:xfrm>
            <a:off x="2971800" y="3600450"/>
            <a:ext cx="114300" cy="1143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49" name="Line 45"/>
          <p:cNvSpPr>
            <a:spLocks noChangeShapeType="1"/>
          </p:cNvSpPr>
          <p:nvPr/>
        </p:nvSpPr>
        <p:spPr bwMode="auto">
          <a:xfrm>
            <a:off x="2457450" y="3657600"/>
            <a:ext cx="6286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50" name="Line 46"/>
          <p:cNvSpPr>
            <a:spLocks noChangeShapeType="1"/>
          </p:cNvSpPr>
          <p:nvPr/>
        </p:nvSpPr>
        <p:spPr bwMode="auto">
          <a:xfrm>
            <a:off x="2457450" y="3657600"/>
            <a:ext cx="5143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51" name="Line 47"/>
          <p:cNvSpPr>
            <a:spLocks noChangeShapeType="1"/>
          </p:cNvSpPr>
          <p:nvPr/>
        </p:nvSpPr>
        <p:spPr bwMode="auto">
          <a:xfrm>
            <a:off x="3028950" y="3714750"/>
            <a:ext cx="0" cy="11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52" name="Text Box 48"/>
          <p:cNvSpPr txBox="1">
            <a:spLocks noChangeArrowheads="1"/>
          </p:cNvSpPr>
          <p:nvPr/>
        </p:nvSpPr>
        <p:spPr bwMode="auto">
          <a:xfrm>
            <a:off x="2159794" y="3514725"/>
            <a:ext cx="359394" cy="3000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350"/>
              <a:t>IV</a:t>
            </a:r>
            <a:endParaRPr lang="en-US" sz="2700"/>
          </a:p>
        </p:txBody>
      </p:sp>
      <p:sp>
        <p:nvSpPr>
          <p:cNvPr id="226353" name="Rectangle 49"/>
          <p:cNvSpPr>
            <a:spLocks noChangeArrowheads="1"/>
          </p:cNvSpPr>
          <p:nvPr/>
        </p:nvSpPr>
        <p:spPr bwMode="auto">
          <a:xfrm>
            <a:off x="5086350" y="4743450"/>
            <a:ext cx="514350" cy="17145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26354" name="Rectangle 50"/>
          <p:cNvSpPr>
            <a:spLocks noChangeArrowheads="1"/>
          </p:cNvSpPr>
          <p:nvPr/>
        </p:nvSpPr>
        <p:spPr bwMode="auto">
          <a:xfrm>
            <a:off x="6172200" y="3314700"/>
            <a:ext cx="514350" cy="17145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bg2"/>
                </a:solidFill>
              </a:rPr>
              <a:t>110101</a:t>
            </a:r>
          </a:p>
        </p:txBody>
      </p:sp>
      <p:sp>
        <p:nvSpPr>
          <p:cNvPr id="226355" name="Rectangle 51"/>
          <p:cNvSpPr>
            <a:spLocks noChangeArrowheads="1"/>
          </p:cNvSpPr>
          <p:nvPr/>
        </p:nvSpPr>
        <p:spPr bwMode="auto">
          <a:xfrm>
            <a:off x="5086350" y="4743450"/>
            <a:ext cx="514350" cy="17145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bg2"/>
                </a:solidFill>
              </a:rPr>
              <a:t>110101</a:t>
            </a:r>
          </a:p>
        </p:txBody>
      </p:sp>
      <p:sp>
        <p:nvSpPr>
          <p:cNvPr id="226356" name="Rectangle 52"/>
          <p:cNvSpPr>
            <a:spLocks noChangeArrowheads="1"/>
          </p:cNvSpPr>
          <p:nvPr/>
        </p:nvSpPr>
        <p:spPr bwMode="auto">
          <a:xfrm>
            <a:off x="6172200" y="3314700"/>
            <a:ext cx="514350" cy="17145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bg2"/>
                </a:solidFill>
              </a:rPr>
              <a:t>00…0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406449"/>
      </p:ext>
    </p:extLst>
  </p:cSld>
  <p:clrMapOvr>
    <a:masterClrMapping/>
  </p:clrMapOvr>
  <p:transition advTm="436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53" grpId="0" animBg="1"/>
      <p:bldP spid="226354" grpId="0" animBg="1"/>
      <p:bldP spid="226355" grpId="0" animBg="1"/>
      <p:bldP spid="22635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CBC-Mode Myths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>
                <a:solidFill>
                  <a:srgbClr val="969696"/>
                </a:solidFill>
              </a:rPr>
              <a:t>I can’t use CBC mode because I need random-access decryption.</a:t>
            </a:r>
          </a:p>
          <a:p>
            <a:endParaRPr lang="en-US" sz="2000" dirty="0">
              <a:solidFill>
                <a:srgbClr val="969696"/>
              </a:solidFill>
            </a:endParaRPr>
          </a:p>
          <a:p>
            <a:r>
              <a:rPr lang="en-US" sz="2000" dirty="0"/>
              <a:t>I can’t use a block cipher because of data expansion.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BA94-A93D-4A75-ADE3-FD47905AE2AA}" type="slidenum">
              <a:rPr lang="en-US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175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CBC-Mode Myths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>
                <a:solidFill>
                  <a:srgbClr val="969696"/>
                </a:solidFill>
              </a:rPr>
              <a:t>I can’t use CBC mode because I need random-access decryption.</a:t>
            </a:r>
          </a:p>
          <a:p>
            <a:endParaRPr lang="en-US" sz="2000" dirty="0">
              <a:solidFill>
                <a:srgbClr val="969696"/>
              </a:solidFill>
            </a:endParaRPr>
          </a:p>
          <a:p>
            <a:r>
              <a:rPr lang="en-US" sz="2000" dirty="0">
                <a:solidFill>
                  <a:srgbClr val="969696"/>
                </a:solidFill>
              </a:rPr>
              <a:t>I can’t use a block cipher because of data expansion.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982A-C6CE-4DA2-AD1F-A678F4F2213D}" type="slidenum">
              <a:rPr lang="en-US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831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Integrity Checking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Encrypted text: decryption succeeds, but is it the correct plaintext?</a:t>
            </a:r>
          </a:p>
          <a:p>
            <a:r>
              <a:rPr lang="en-US" sz="2000" dirty="0"/>
              <a:t>Straightforward encryption does not provide integrity</a:t>
            </a:r>
          </a:p>
          <a:p>
            <a:r>
              <a:rPr lang="en-US" sz="2000" dirty="0"/>
              <a:t>Stream ciphers offer no integrity at all</a:t>
            </a:r>
          </a:p>
          <a:p>
            <a:r>
              <a:rPr lang="en-US" sz="2000" dirty="0"/>
              <a:t>Block cipher “integrity” has been compromised many times</a:t>
            </a:r>
          </a:p>
          <a:p>
            <a:r>
              <a:rPr lang="en-US" sz="2000" dirty="0">
                <a:sym typeface="Wingdings" panose="05000000000000000000" pitchFamily="2" charset="2"/>
              </a:rPr>
              <a:t> </a:t>
            </a:r>
            <a:r>
              <a:rPr lang="en-US" sz="2000" i="1" dirty="0">
                <a:sym typeface="Wingdings" panose="05000000000000000000" pitchFamily="2" charset="2"/>
              </a:rPr>
              <a:t>Authenticated Encryption</a:t>
            </a:r>
            <a:endParaRPr lang="en-US" sz="2000" dirty="0">
              <a:sym typeface="Wingdings" panose="05000000000000000000" pitchFamily="2" charset="2"/>
            </a:endParaRP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Modes of operation that </a:t>
            </a:r>
            <a:r>
              <a:rPr lang="en-US" sz="2000" i="1" dirty="0">
                <a:sym typeface="Wingdings" panose="05000000000000000000" pitchFamily="2" charset="2"/>
              </a:rPr>
              <a:t>encrypts</a:t>
            </a:r>
            <a:r>
              <a:rPr lang="en-US" sz="2000" dirty="0">
                <a:sym typeface="Wingdings" panose="05000000000000000000" pitchFamily="2" charset="2"/>
              </a:rPr>
              <a:t> and provides an integrity </a:t>
            </a:r>
            <a:r>
              <a:rPr lang="en-US" sz="2000" i="1" dirty="0">
                <a:sym typeface="Wingdings" panose="05000000000000000000" pitchFamily="2" charset="2"/>
              </a:rPr>
              <a:t>Tag</a:t>
            </a:r>
          </a:p>
          <a:p>
            <a:pPr lvl="2"/>
            <a:r>
              <a:rPr lang="en-US" sz="1600" i="1" dirty="0">
                <a:sym typeface="Wingdings" panose="05000000000000000000" pitchFamily="2" charset="2"/>
              </a:rPr>
              <a:t>CCM (CBC Counter Mode)</a:t>
            </a:r>
          </a:p>
          <a:p>
            <a:pPr lvl="2"/>
            <a:r>
              <a:rPr lang="en-US" sz="1600" i="1" dirty="0">
                <a:sym typeface="Wingdings" panose="05000000000000000000" pitchFamily="2" charset="2"/>
              </a:rPr>
              <a:t>GCM (Galois Counter Mode)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Beware of repeating nonce!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333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Symmetric key ciphers</a:t>
            </a:r>
          </a:p>
          <a:p>
            <a:pPr lvl="1"/>
            <a:r>
              <a:rPr lang="en-US" sz="2400" dirty="0"/>
              <a:t>Stream ciphers</a:t>
            </a:r>
          </a:p>
          <a:p>
            <a:pPr lvl="1"/>
            <a:r>
              <a:rPr lang="en-US" sz="2400" dirty="0"/>
              <a:t>Block ciphers</a:t>
            </a:r>
          </a:p>
          <a:p>
            <a:r>
              <a:rPr lang="en-US" sz="2400" dirty="0">
                <a:solidFill>
                  <a:srgbClr val="00B0F0"/>
                </a:solidFill>
              </a:rPr>
              <a:t>Cryptographic hash functions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6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PRF, PRP, Ideal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Pseudo Random Function (PRF)</a:t>
            </a:r>
          </a:p>
          <a:p>
            <a:pPr lvl="1"/>
            <a:r>
              <a:rPr lang="en-US" dirty="0"/>
              <a:t>Efficiently computable function to emulate a RO</a:t>
            </a:r>
          </a:p>
          <a:p>
            <a:pPr lvl="1"/>
            <a:r>
              <a:rPr lang="en-US" dirty="0"/>
              <a:t>No efficient algorithm can distinguish between a PRF and a RO</a:t>
            </a:r>
          </a:p>
          <a:p>
            <a:pPr lvl="1"/>
            <a:r>
              <a:rPr lang="en-US" dirty="0"/>
              <a:t>Hash functions and HMAC are typical examples</a:t>
            </a:r>
          </a:p>
          <a:p>
            <a:r>
              <a:rPr lang="en-US" dirty="0"/>
              <a:t>Random Permutation</a:t>
            </a:r>
          </a:p>
          <a:p>
            <a:pPr lvl="1"/>
            <a:r>
              <a:rPr lang="en-US" dirty="0"/>
              <a:t>Selected at random with uniform probability</a:t>
            </a:r>
          </a:p>
          <a:p>
            <a:r>
              <a:rPr lang="en-US" dirty="0"/>
              <a:t>Pseudo Random Permutation (PRP)</a:t>
            </a:r>
          </a:p>
          <a:p>
            <a:pPr lvl="1"/>
            <a:r>
              <a:rPr lang="en-US" dirty="0"/>
              <a:t>A permutation</a:t>
            </a:r>
          </a:p>
          <a:p>
            <a:pPr lvl="1"/>
            <a:r>
              <a:rPr lang="en-US" dirty="0"/>
              <a:t>No efficient algorithm can distinguish from a random permutation</a:t>
            </a:r>
          </a:p>
          <a:p>
            <a:r>
              <a:rPr lang="en-US" dirty="0"/>
              <a:t>Ideal Cipher</a:t>
            </a:r>
          </a:p>
          <a:p>
            <a:pPr lvl="1"/>
            <a:r>
              <a:rPr lang="en-US" dirty="0"/>
              <a:t>Random permutation oracle</a:t>
            </a:r>
          </a:p>
          <a:p>
            <a:pPr lvl="1"/>
            <a:r>
              <a:rPr lang="en-US" dirty="0"/>
              <a:t>Forward and Reverse permutations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596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Hash Functions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mbol" pitchFamily="18" charset="2"/>
              <a:buNone/>
            </a:pPr>
            <a:r>
              <a:rPr lang="en-US" sz="2400" dirty="0"/>
              <a:t>The idea of a </a:t>
            </a:r>
            <a:r>
              <a:rPr lang="en-US" sz="2400" i="1" dirty="0"/>
              <a:t>check sum </a:t>
            </a:r>
            <a:r>
              <a:rPr lang="en-US" sz="2400" dirty="0"/>
              <a:t>is great, but it is designed to prevent accidental changes in a message. Example: CRC</a:t>
            </a:r>
          </a:p>
          <a:p>
            <a:pPr>
              <a:buFont typeface="Symbol" pitchFamily="18" charset="2"/>
              <a:buNone/>
            </a:pPr>
            <a:r>
              <a:rPr lang="en-US" sz="2400" dirty="0"/>
              <a:t>For cryptographic integrity, we need an integrity check that is resilient against a smart and a determined adversary.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A706-F829-4918-8DF1-DFA943DBE206}" type="slidenum">
              <a:rPr lang="en-US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58163"/>
      </p:ext>
    </p:extLst>
  </p:cSld>
  <p:clrMapOvr>
    <a:masterClrMapping/>
  </p:clrMapOvr>
  <p:transition advTm="60317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Hash Functions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mbol" pitchFamily="18" charset="2"/>
              <a:buNone/>
            </a:pPr>
            <a:r>
              <a:rPr lang="en-US" sz="2400" dirty="0"/>
              <a:t>Common Hash Functions:</a:t>
            </a:r>
          </a:p>
          <a:p>
            <a:r>
              <a:rPr lang="en-US" sz="2400" dirty="0"/>
              <a:t>MD2, MD4, MD5 (RFC)</a:t>
            </a:r>
          </a:p>
          <a:p>
            <a:r>
              <a:rPr lang="en-US" sz="2400" dirty="0"/>
              <a:t>SHA-1, SHA-256, SHA-384, SHA-512 (FIPS 180-4)</a:t>
            </a:r>
          </a:p>
          <a:p>
            <a:pPr>
              <a:buFont typeface="Symbol" pitchFamily="18" charset="2"/>
              <a:buNone/>
            </a:pPr>
            <a:endParaRPr lang="en-US" sz="2400" dirty="0"/>
          </a:p>
          <a:p>
            <a:pPr>
              <a:buFont typeface="Symbol" pitchFamily="18" charset="2"/>
              <a:buNone/>
            </a:pPr>
            <a:r>
              <a:rPr lang="en-US" sz="2400" dirty="0"/>
              <a:t>Generally, a </a:t>
            </a:r>
            <a:r>
              <a:rPr lang="en-US" sz="2400" i="1" dirty="0"/>
              <a:t>one-way hash function</a:t>
            </a:r>
            <a:r>
              <a:rPr lang="en-US" sz="2400" dirty="0"/>
              <a:t> is a function</a:t>
            </a:r>
          </a:p>
          <a:p>
            <a:pPr algn="ctr">
              <a:buFont typeface="Symbol" pitchFamily="18" charset="2"/>
              <a:buNone/>
            </a:pPr>
            <a:r>
              <a:rPr lang="en-US" sz="2400" dirty="0">
                <a:solidFill>
                  <a:schemeClr val="accent5"/>
                </a:solidFill>
              </a:rPr>
              <a:t> H : {0,1}* </a:t>
            </a:r>
            <a:r>
              <a:rPr lang="en-US" sz="2400" dirty="0">
                <a:solidFill>
                  <a:schemeClr val="accent5"/>
                </a:solidFill>
                <a:sym typeface="Symbol" pitchFamily="18" charset="2"/>
              </a:rPr>
              <a:t> </a:t>
            </a:r>
            <a:r>
              <a:rPr lang="en-US" sz="2400" dirty="0">
                <a:solidFill>
                  <a:schemeClr val="accent5"/>
                </a:solidFill>
              </a:rPr>
              <a:t>{0,1}</a:t>
            </a:r>
            <a:r>
              <a:rPr lang="en-US" sz="2400" baseline="30000" dirty="0">
                <a:solidFill>
                  <a:schemeClr val="accent5"/>
                </a:solidFill>
              </a:rPr>
              <a:t>k</a:t>
            </a:r>
          </a:p>
          <a:p>
            <a:pPr algn="ctr">
              <a:buFont typeface="Symbol" pitchFamily="18" charset="2"/>
              <a:buNone/>
            </a:pPr>
            <a:endParaRPr lang="en-US" sz="1050" baseline="30000" dirty="0">
              <a:solidFill>
                <a:srgbClr val="66FF66"/>
              </a:solidFill>
            </a:endParaRPr>
          </a:p>
          <a:p>
            <a:pPr algn="ctr">
              <a:buNone/>
            </a:pPr>
            <a:r>
              <a:rPr lang="en-US" sz="2400" dirty="0"/>
              <a:t> (typically </a:t>
            </a:r>
            <a:r>
              <a:rPr lang="en-US" sz="2400" dirty="0">
                <a:solidFill>
                  <a:schemeClr val="accent5"/>
                </a:solidFill>
                <a:sym typeface="Symbol" pitchFamily="18" charset="2"/>
              </a:rPr>
              <a:t>k</a:t>
            </a:r>
            <a:r>
              <a:rPr lang="en-US" sz="2400" dirty="0"/>
              <a:t> is </a:t>
            </a:r>
            <a:r>
              <a:rPr lang="en-US" sz="2400" dirty="0">
                <a:solidFill>
                  <a:schemeClr val="accent5"/>
                </a:solidFill>
                <a:sym typeface="Symbol" pitchFamily="18" charset="2"/>
              </a:rPr>
              <a:t>128</a:t>
            </a:r>
            <a:r>
              <a:rPr lang="en-US" sz="2400" dirty="0">
                <a:solidFill>
                  <a:schemeClr val="accent5"/>
                </a:solidFill>
              </a:rPr>
              <a:t>, </a:t>
            </a:r>
            <a:r>
              <a:rPr lang="en-US" sz="2400" dirty="0">
                <a:solidFill>
                  <a:schemeClr val="accent5"/>
                </a:solidFill>
                <a:sym typeface="Symbol" pitchFamily="18" charset="2"/>
              </a:rPr>
              <a:t>160</a:t>
            </a:r>
            <a:r>
              <a:rPr lang="en-US" sz="2400" dirty="0">
                <a:solidFill>
                  <a:schemeClr val="accent5"/>
                </a:solidFill>
              </a:rPr>
              <a:t>, or </a:t>
            </a:r>
            <a:r>
              <a:rPr lang="en-US" sz="2400" dirty="0">
                <a:solidFill>
                  <a:schemeClr val="accent5"/>
                </a:solidFill>
                <a:sym typeface="Symbol" pitchFamily="18" charset="2"/>
              </a:rPr>
              <a:t>256</a:t>
            </a:r>
            <a:r>
              <a:rPr lang="en-US" sz="240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21F4-DEB2-4A20-B161-3B490512BB9A}" type="slidenum">
              <a:rPr lang="en-US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01310"/>
      </p:ext>
    </p:extLst>
  </p:cSld>
  <p:clrMapOvr>
    <a:masterClrMapping/>
  </p:clrMapOvr>
  <p:transition advTm="101666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Hash Functions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mbol" pitchFamily="18" charset="2"/>
              <a:buNone/>
            </a:pPr>
            <a:r>
              <a:rPr lang="en-US" sz="2400" dirty="0"/>
              <a:t>There are many properties of one-way hashes</a:t>
            </a:r>
          </a:p>
          <a:p>
            <a:pPr>
              <a:buFont typeface="Symbol" pitchFamily="18" charset="2"/>
              <a:buNone/>
            </a:pPr>
            <a:r>
              <a:rPr lang="en-US" sz="2400" dirty="0"/>
              <a:t> </a:t>
            </a:r>
          </a:p>
          <a:p>
            <a:r>
              <a:rPr lang="en-US" sz="2400" i="1" dirty="0"/>
              <a:t>Non-</a:t>
            </a:r>
            <a:r>
              <a:rPr lang="en-US" sz="2400" i="1" dirty="0" err="1"/>
              <a:t>invertability</a:t>
            </a:r>
            <a:endParaRPr lang="en-US" sz="2400" i="1" dirty="0"/>
          </a:p>
          <a:p>
            <a:pPr lvl="1"/>
            <a:r>
              <a:rPr lang="en-US" sz="2400" dirty="0"/>
              <a:t>Given </a:t>
            </a:r>
            <a:r>
              <a:rPr lang="en-US" sz="2400" i="1" dirty="0">
                <a:solidFill>
                  <a:schemeClr val="accent5"/>
                </a:solidFill>
              </a:rPr>
              <a:t>y</a:t>
            </a:r>
            <a:r>
              <a:rPr lang="en-US" sz="2400" dirty="0"/>
              <a:t>, it’s difficult to find any </a:t>
            </a:r>
            <a:r>
              <a:rPr lang="en-US" sz="2400" dirty="0">
                <a:solidFill>
                  <a:schemeClr val="accent5"/>
                </a:solidFill>
              </a:rPr>
              <a:t>x</a:t>
            </a:r>
            <a:r>
              <a:rPr lang="en-US" sz="2400" dirty="0"/>
              <a:t> such that </a:t>
            </a:r>
            <a:r>
              <a:rPr lang="en-US" sz="2400" dirty="0">
                <a:solidFill>
                  <a:schemeClr val="accent5"/>
                </a:solidFill>
              </a:rPr>
              <a:t>H(</a:t>
            </a:r>
            <a:r>
              <a:rPr lang="en-US" sz="2400" i="1" dirty="0">
                <a:solidFill>
                  <a:schemeClr val="accent5"/>
                </a:solidFill>
                <a:sym typeface="Symbol" pitchFamily="18" charset="2"/>
              </a:rPr>
              <a:t>x</a:t>
            </a:r>
            <a:r>
              <a:rPr lang="en-US" sz="2400" dirty="0">
                <a:solidFill>
                  <a:schemeClr val="accent5"/>
                </a:solidFill>
              </a:rPr>
              <a:t>) = </a:t>
            </a:r>
            <a:r>
              <a:rPr lang="en-US" sz="2400" i="1" dirty="0">
                <a:solidFill>
                  <a:schemeClr val="accent5"/>
                </a:solidFill>
              </a:rPr>
              <a:t>y</a:t>
            </a:r>
            <a:endParaRPr lang="en-US" sz="2400" dirty="0"/>
          </a:p>
          <a:p>
            <a:r>
              <a:rPr lang="en-US" sz="2400" i="1" dirty="0"/>
              <a:t>Second-preimage</a:t>
            </a:r>
          </a:p>
          <a:p>
            <a:pPr lvl="1"/>
            <a:r>
              <a:rPr lang="en-US" sz="2400" dirty="0"/>
              <a:t>Given </a:t>
            </a:r>
            <a:r>
              <a:rPr lang="en-US" sz="2400" i="1" dirty="0">
                <a:solidFill>
                  <a:schemeClr val="accent5"/>
                </a:solidFill>
                <a:sym typeface="Symbol" pitchFamily="18" charset="2"/>
              </a:rPr>
              <a:t>x</a:t>
            </a:r>
            <a:r>
              <a:rPr lang="en-US" sz="2400" dirty="0"/>
              <a:t>, it’s difficult to find </a:t>
            </a:r>
            <a:r>
              <a:rPr lang="en-US" sz="2400" i="1" dirty="0">
                <a:solidFill>
                  <a:schemeClr val="accent5"/>
                </a:solidFill>
                <a:sym typeface="Symbol" pitchFamily="18" charset="2"/>
              </a:rPr>
              <a:t>x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>
                <a:solidFill>
                  <a:schemeClr val="accent5"/>
                </a:solidFill>
                <a:sym typeface="Symbol" pitchFamily="18" charset="2"/>
              </a:rPr>
              <a:t> </a:t>
            </a:r>
            <a:r>
              <a:rPr lang="en-US" sz="2400" i="1" dirty="0">
                <a:solidFill>
                  <a:schemeClr val="accent5"/>
                </a:solidFill>
                <a:sym typeface="Symbol" pitchFamily="18" charset="2"/>
              </a:rPr>
              <a:t>x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/>
              <a:t>such that </a:t>
            </a:r>
            <a:r>
              <a:rPr lang="en-US" sz="2400" dirty="0">
                <a:solidFill>
                  <a:schemeClr val="accent5"/>
                </a:solidFill>
              </a:rPr>
              <a:t>H(</a:t>
            </a:r>
            <a:r>
              <a:rPr lang="en-US" sz="2400" i="1" dirty="0">
                <a:solidFill>
                  <a:schemeClr val="accent5"/>
                </a:solidFill>
              </a:rPr>
              <a:t>x</a:t>
            </a:r>
            <a:r>
              <a:rPr lang="en-US" sz="2400" dirty="0">
                <a:solidFill>
                  <a:schemeClr val="accent5"/>
                </a:solidFill>
              </a:rPr>
              <a:t>) = H(</a:t>
            </a:r>
            <a:r>
              <a:rPr lang="en-US" sz="2400" i="1" dirty="0">
                <a:solidFill>
                  <a:schemeClr val="accent5"/>
                </a:solidFill>
                <a:sym typeface="Symbol" pitchFamily="18" charset="2"/>
              </a:rPr>
              <a:t>x</a:t>
            </a:r>
            <a:r>
              <a:rPr lang="en-US" sz="2400" dirty="0">
                <a:solidFill>
                  <a:schemeClr val="accent5"/>
                </a:solidFill>
              </a:rPr>
              <a:t> )</a:t>
            </a:r>
            <a:endParaRPr lang="en-US" sz="2400" dirty="0"/>
          </a:p>
          <a:p>
            <a:r>
              <a:rPr lang="en-US" sz="2400" i="1" dirty="0"/>
              <a:t>Collision-intractability</a:t>
            </a:r>
          </a:p>
          <a:p>
            <a:pPr lvl="1"/>
            <a:r>
              <a:rPr lang="en-US" sz="2400" dirty="0"/>
              <a:t>One cannot find a pair of values </a:t>
            </a:r>
            <a:r>
              <a:rPr lang="en-US" sz="2400" i="1" dirty="0">
                <a:solidFill>
                  <a:schemeClr val="accent5"/>
                </a:solidFill>
                <a:sym typeface="Symbol" pitchFamily="18" charset="2"/>
              </a:rPr>
              <a:t>x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>
                <a:solidFill>
                  <a:schemeClr val="accent5"/>
                </a:solidFill>
                <a:sym typeface="Symbol" pitchFamily="18" charset="2"/>
              </a:rPr>
              <a:t> </a:t>
            </a:r>
            <a:r>
              <a:rPr lang="en-US" sz="2400" i="1" dirty="0">
                <a:solidFill>
                  <a:schemeClr val="accent5"/>
                </a:solidFill>
                <a:sym typeface="Symbol" pitchFamily="18" charset="2"/>
              </a:rPr>
              <a:t>x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/>
              <a:t>such that </a:t>
            </a:r>
            <a:r>
              <a:rPr lang="en-US" sz="2400" dirty="0">
                <a:solidFill>
                  <a:schemeClr val="accent5"/>
                </a:solidFill>
              </a:rPr>
              <a:t>H(</a:t>
            </a:r>
            <a:r>
              <a:rPr lang="en-US" sz="2400" i="1" dirty="0">
                <a:solidFill>
                  <a:schemeClr val="accent5"/>
                </a:solidFill>
              </a:rPr>
              <a:t>x</a:t>
            </a:r>
            <a:r>
              <a:rPr lang="en-US" sz="2400" dirty="0">
                <a:solidFill>
                  <a:schemeClr val="accent5"/>
                </a:solidFill>
              </a:rPr>
              <a:t>) = H(</a:t>
            </a:r>
            <a:r>
              <a:rPr lang="en-US" sz="2400" i="1" dirty="0">
                <a:solidFill>
                  <a:schemeClr val="accent5"/>
                </a:solidFill>
                <a:sym typeface="Symbol" pitchFamily="18" charset="2"/>
              </a:rPr>
              <a:t>x</a:t>
            </a:r>
            <a:r>
              <a:rPr lang="en-US" sz="2400" dirty="0">
                <a:solidFill>
                  <a:schemeClr val="accent5"/>
                </a:solidFill>
              </a:rPr>
              <a:t> 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609E-C5E3-46A0-B159-181797759A93}" type="slidenum">
              <a:rPr lang="en-US"/>
              <a:pPr/>
              <a:t>82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225249"/>
      </p:ext>
    </p:extLst>
  </p:cSld>
  <p:clrMapOvr>
    <a:masterClrMapping/>
  </p:clrMapOvr>
  <p:transition advTm="443118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of the Art for Hashes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Collisions have been demonstrated for MD4 and MD5</a:t>
            </a:r>
          </a:p>
          <a:p>
            <a:r>
              <a:rPr lang="en-US" sz="2400" dirty="0"/>
              <a:t>MD5 Collisions and pre-image attack</a:t>
            </a:r>
          </a:p>
          <a:p>
            <a:pPr lvl="1"/>
            <a:r>
              <a:rPr lang="en-US" sz="2400" dirty="0"/>
              <a:t>[Improved] Wang attack complexity 2</a:t>
            </a:r>
            <a:r>
              <a:rPr lang="en-US" sz="2400" baseline="30000" dirty="0"/>
              <a:t>24</a:t>
            </a:r>
            <a:r>
              <a:rPr lang="en-US" sz="2400" dirty="0"/>
              <a:t> compressions</a:t>
            </a:r>
          </a:p>
          <a:p>
            <a:pPr lvl="1"/>
            <a:r>
              <a:rPr lang="en-US" sz="2400" dirty="0"/>
              <a:t>Preimage (full) is theoretical with 2</a:t>
            </a:r>
            <a:r>
              <a:rPr lang="en-US" sz="2400" baseline="30000" dirty="0"/>
              <a:t>123</a:t>
            </a:r>
            <a:r>
              <a:rPr lang="en-US" sz="2400" dirty="0"/>
              <a:t> complexity</a:t>
            </a:r>
          </a:p>
          <a:p>
            <a:r>
              <a:rPr lang="en-US" sz="2400" dirty="0"/>
              <a:t>SHA-1 Collision attacks</a:t>
            </a:r>
          </a:p>
          <a:p>
            <a:pPr lvl="1"/>
            <a:r>
              <a:rPr lang="en-US" sz="2400" dirty="0"/>
              <a:t>Free-start collision attack on SHA-1 compression function with 2</a:t>
            </a:r>
            <a:r>
              <a:rPr lang="en-US" sz="2400" baseline="30000" dirty="0"/>
              <a:t>57</a:t>
            </a:r>
            <a:r>
              <a:rPr lang="en-US" sz="2400" dirty="0"/>
              <a:t> collisions</a:t>
            </a:r>
          </a:p>
          <a:p>
            <a:pPr lvl="1"/>
            <a:r>
              <a:rPr lang="en-US" sz="2400" dirty="0"/>
              <a:t>Near collisions with 2</a:t>
            </a:r>
            <a:r>
              <a:rPr lang="en-US" sz="2400" baseline="30000" dirty="0"/>
              <a:t>57.5</a:t>
            </a:r>
            <a:r>
              <a:rPr lang="en-US" sz="2400" dirty="0"/>
              <a:t> compressions, 2</a:t>
            </a:r>
            <a:r>
              <a:rPr lang="en-US" sz="2400" baseline="30000" dirty="0"/>
              <a:t>61</a:t>
            </a:r>
            <a:r>
              <a:rPr lang="en-US" sz="2400" dirty="0"/>
              <a:t> for full collision (claimed)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253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417698" y="3107531"/>
            <a:ext cx="5029200" cy="642938"/>
          </a:xfrm>
        </p:spPr>
        <p:txBody>
          <a:bodyPr/>
          <a:lstStyle/>
          <a:p>
            <a:r>
              <a:rPr lang="en-US" dirty="0"/>
              <a:t>Call from Copenhagen …</a:t>
            </a:r>
          </a:p>
        </p:txBody>
      </p:sp>
      <p:pic>
        <p:nvPicPr>
          <p:cNvPr id="2050" name="Picture 2" descr="C:\Users\phillipm\Pictures\headlines\flame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63" y="933650"/>
            <a:ext cx="3793332" cy="4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hillipm\Pictures\headlines\flame01-quo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070" y="4419600"/>
            <a:ext cx="5344716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hillipm\Pictures\may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2" y="1600200"/>
            <a:ext cx="1487321" cy="250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Hash Functions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872836" y="2057400"/>
            <a:ext cx="7013864" cy="3543300"/>
          </a:xfrm>
        </p:spPr>
        <p:txBody>
          <a:bodyPr>
            <a:normAutofit/>
          </a:bodyPr>
          <a:lstStyle/>
          <a:p>
            <a:r>
              <a:rPr lang="en-US" sz="2400" dirty="0"/>
              <a:t>When encrypting, a hash of the message can be appended to ensure integrity</a:t>
            </a:r>
          </a:p>
          <a:p>
            <a:pPr lvl="1"/>
            <a:r>
              <a:rPr lang="en-US" sz="2400" dirty="0"/>
              <a:t>Especially when using a stream cipher</a:t>
            </a:r>
          </a:p>
          <a:p>
            <a:pPr lvl="1"/>
            <a:r>
              <a:rPr lang="en-US" sz="2400" dirty="0"/>
              <a:t>MAC: Message Authentication Code</a:t>
            </a:r>
          </a:p>
          <a:p>
            <a:endParaRPr lang="en-US" sz="2400" dirty="0"/>
          </a:p>
          <a:p>
            <a:r>
              <a:rPr lang="en-US" sz="2400" dirty="0"/>
              <a:t>When forming a digital signature, the signature need only be applied to a hash of the message</a:t>
            </a:r>
          </a:p>
          <a:p>
            <a:pPr lvl="1"/>
            <a:r>
              <a:rPr lang="en-US" sz="2400" dirty="0"/>
              <a:t>Message Digest (more later in public key crypto)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E059-DAA0-401C-8E67-1A94D545FB2C}" type="slidenum">
              <a:rPr lang="en-US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75753"/>
      </p:ext>
    </p:extLst>
  </p:cSld>
  <p:clrMapOvr>
    <a:masterClrMapping/>
  </p:clrMapOvr>
  <p:transition advTm="52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Authentication Codes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mbol" pitchFamily="18" charset="2"/>
              <a:buNone/>
            </a:pPr>
            <a:r>
              <a:rPr lang="en-US" sz="2400" dirty="0"/>
              <a:t>A </a:t>
            </a:r>
            <a:r>
              <a:rPr lang="en-US" sz="2400" i="1" dirty="0"/>
              <a:t>Message Authentication Code</a:t>
            </a:r>
            <a:r>
              <a:rPr lang="en-US" sz="2400" dirty="0"/>
              <a:t> (MAC) is often constructed with a </a:t>
            </a:r>
            <a:r>
              <a:rPr lang="en-US" sz="2400" i="1" dirty="0"/>
              <a:t>keyed hash</a:t>
            </a:r>
            <a:endParaRPr lang="en-US" sz="2400" dirty="0"/>
          </a:p>
          <a:p>
            <a:pPr>
              <a:buFont typeface="Symbol" pitchFamily="18" charset="2"/>
              <a:buNone/>
            </a:pPr>
            <a:r>
              <a:rPr lang="en-US" sz="2400" dirty="0"/>
              <a:t>If one hashes a secret key together with the correct message, an attacker who doesn’t know the key will be unable to change the message without detection</a:t>
            </a:r>
          </a:p>
          <a:p>
            <a:pPr>
              <a:buFont typeface="Symbol" pitchFamily="18" charset="2"/>
              <a:buNone/>
            </a:pPr>
            <a:endParaRPr lang="en-US" sz="2400" dirty="0"/>
          </a:p>
          <a:p>
            <a:pPr>
              <a:buFont typeface="Symbol" pitchFamily="18" charset="2"/>
              <a:buNone/>
            </a:pPr>
            <a:r>
              <a:rPr lang="en-US" sz="2400" dirty="0"/>
              <a:t>But how?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0BFC-DF31-42F2-9915-795C435EB584}" type="slidenum">
              <a:rPr lang="en-US"/>
              <a:pPr/>
              <a:t>86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864188"/>
      </p:ext>
    </p:extLst>
  </p:cSld>
  <p:clrMapOvr>
    <a:masterClrMapping/>
  </p:clrMapOvr>
  <p:transition advTm="145910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Cipher Integrity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sz="2400" dirty="0"/>
              <a:t>Original plaintext </a:t>
            </a:r>
            <a:r>
              <a:rPr lang="en-US" sz="2400" dirty="0">
                <a:solidFill>
                  <a:schemeClr val="accent5"/>
                </a:solidFill>
              </a:rPr>
              <a:t>P</a:t>
            </a:r>
            <a:r>
              <a:rPr lang="en-US" sz="2400" dirty="0"/>
              <a:t>.</a:t>
            </a:r>
          </a:p>
          <a:p>
            <a:pPr lvl="1" eaLnBrk="1" hangingPunct="1"/>
            <a:r>
              <a:rPr lang="en-US" sz="2400" dirty="0"/>
              <a:t>Encryption key </a:t>
            </a:r>
            <a:r>
              <a:rPr lang="en-US" sz="2400" dirty="0">
                <a:solidFill>
                  <a:schemeClr val="accent5"/>
                </a:solidFill>
              </a:rPr>
              <a:t>K</a:t>
            </a:r>
            <a:r>
              <a:rPr lang="en-US" sz="2400" baseline="-25000" dirty="0">
                <a:solidFill>
                  <a:schemeClr val="accent5"/>
                </a:solidFill>
              </a:rPr>
              <a:t>1</a:t>
            </a:r>
            <a:r>
              <a:rPr lang="en-US" sz="2400" dirty="0"/>
              <a:t>.</a:t>
            </a:r>
          </a:p>
          <a:p>
            <a:pPr lvl="1" eaLnBrk="1" hangingPunct="1"/>
            <a:r>
              <a:rPr lang="en-US" sz="2400" dirty="0"/>
              <a:t>MAC key </a:t>
            </a:r>
            <a:r>
              <a:rPr lang="en-US" sz="2400" dirty="0">
                <a:solidFill>
                  <a:schemeClr val="accent5"/>
                </a:solidFill>
              </a:rPr>
              <a:t>K</a:t>
            </a:r>
            <a:r>
              <a:rPr lang="en-US" sz="2400" baseline="-25000" dirty="0">
                <a:solidFill>
                  <a:schemeClr val="accent5"/>
                </a:solidFill>
              </a:rPr>
              <a:t>2</a:t>
            </a:r>
            <a:r>
              <a:rPr lang="en-US" sz="2400" dirty="0"/>
              <a:t>.</a:t>
            </a:r>
          </a:p>
          <a:p>
            <a:pPr lvl="1" eaLnBrk="1" hangingPunct="1"/>
            <a:r>
              <a:rPr lang="en-US" sz="2400" dirty="0" err="1"/>
              <a:t>Ciphertext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/>
                </a:solidFill>
              </a:rPr>
              <a:t>C=E</a:t>
            </a:r>
            <a:r>
              <a:rPr lang="en-US" sz="2400" baseline="-25000" dirty="0">
                <a:solidFill>
                  <a:schemeClr val="accent5"/>
                </a:solidFill>
              </a:rPr>
              <a:t>K</a:t>
            </a:r>
            <a:r>
              <a:rPr lang="en-US" baseline="-50000" dirty="0">
                <a:solidFill>
                  <a:schemeClr val="accent5"/>
                </a:solidFill>
              </a:rPr>
              <a:t>1</a:t>
            </a:r>
            <a:r>
              <a:rPr lang="en-US" sz="2400" dirty="0">
                <a:solidFill>
                  <a:schemeClr val="accent5"/>
                </a:solidFill>
              </a:rPr>
              <a:t>(P)</a:t>
            </a:r>
            <a:r>
              <a:rPr lang="en-US" sz="2400" dirty="0"/>
              <a:t>.</a:t>
            </a:r>
          </a:p>
          <a:p>
            <a:pPr lvl="1" eaLnBrk="1" hangingPunct="1"/>
            <a:r>
              <a:rPr lang="en-US" sz="2400" dirty="0"/>
              <a:t>MAC </a:t>
            </a:r>
            <a:r>
              <a:rPr lang="en-US" sz="2400" dirty="0">
                <a:solidFill>
                  <a:schemeClr val="accent5"/>
                </a:solidFill>
              </a:rPr>
              <a:t>M=H</a:t>
            </a:r>
            <a:r>
              <a:rPr lang="en-US" sz="2400" baseline="-25000" dirty="0">
                <a:solidFill>
                  <a:schemeClr val="accent5"/>
                </a:solidFill>
              </a:rPr>
              <a:t>K</a:t>
            </a:r>
            <a:r>
              <a:rPr lang="en-US" baseline="-50000" dirty="0">
                <a:solidFill>
                  <a:schemeClr val="accent5"/>
                </a:solidFill>
              </a:rPr>
              <a:t>2</a:t>
            </a:r>
            <a:r>
              <a:rPr lang="en-US" sz="2400" dirty="0">
                <a:solidFill>
                  <a:schemeClr val="accent5"/>
                </a:solidFill>
              </a:rPr>
              <a:t>(P)</a:t>
            </a:r>
            <a:r>
              <a:rPr lang="en-US" sz="2400" dirty="0"/>
              <a:t> or </a:t>
            </a:r>
            <a:r>
              <a:rPr lang="en-US" sz="2400" dirty="0">
                <a:solidFill>
                  <a:schemeClr val="accent5"/>
                </a:solidFill>
              </a:rPr>
              <a:t>M=H</a:t>
            </a:r>
            <a:r>
              <a:rPr lang="en-US" sz="2400" baseline="-25000" dirty="0">
                <a:solidFill>
                  <a:schemeClr val="accent5"/>
                </a:solidFill>
              </a:rPr>
              <a:t>K</a:t>
            </a:r>
            <a:r>
              <a:rPr lang="en-US" baseline="-50000" dirty="0">
                <a:solidFill>
                  <a:schemeClr val="accent5"/>
                </a:solidFill>
              </a:rPr>
              <a:t>2</a:t>
            </a:r>
            <a:r>
              <a:rPr lang="en-US" sz="2400" dirty="0">
                <a:solidFill>
                  <a:schemeClr val="accent5"/>
                </a:solidFill>
              </a:rPr>
              <a:t>(C).</a:t>
            </a:r>
          </a:p>
          <a:p>
            <a:pPr lvl="1" eaLnBrk="1" hangingPunct="1"/>
            <a:endParaRPr lang="en-US" sz="1050" dirty="0"/>
          </a:p>
          <a:p>
            <a:pPr lvl="1" eaLnBrk="1" hangingPunct="1"/>
            <a:r>
              <a:rPr lang="en-US" sz="2400" dirty="0"/>
              <a:t>Transmit </a:t>
            </a:r>
            <a:r>
              <a:rPr lang="en-US" sz="2400" dirty="0">
                <a:solidFill>
                  <a:schemeClr val="accent5"/>
                </a:solidFill>
              </a:rPr>
              <a:t>(C,M)</a:t>
            </a:r>
            <a:r>
              <a:rPr lang="en-US" sz="2400" dirty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038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Authentication Codes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2400" dirty="0"/>
              <a:t>MAC key </a:t>
            </a:r>
            <a:r>
              <a:rPr lang="en-US" sz="2400" i="1" dirty="0">
                <a:solidFill>
                  <a:schemeClr val="accent5"/>
                </a:solidFill>
              </a:rPr>
              <a:t>K</a:t>
            </a:r>
            <a:r>
              <a:rPr lang="en-US" sz="2400" dirty="0"/>
              <a:t>, plaintext </a:t>
            </a:r>
            <a:r>
              <a:rPr lang="en-US" sz="2400" i="1" dirty="0">
                <a:solidFill>
                  <a:schemeClr val="accent5"/>
                </a:solidFill>
              </a:rPr>
              <a:t>P</a:t>
            </a:r>
            <a:r>
              <a:rPr lang="en-US" sz="2400" dirty="0"/>
              <a:t>, ciphertext </a:t>
            </a:r>
            <a:r>
              <a:rPr lang="en-US" sz="2400" i="1" dirty="0">
                <a:solidFill>
                  <a:schemeClr val="accent5"/>
                </a:solidFill>
              </a:rPr>
              <a:t>C</a:t>
            </a:r>
            <a:r>
              <a:rPr lang="en-US" sz="2400" dirty="0">
                <a:solidFill>
                  <a:schemeClr val="accent5"/>
                </a:solidFill>
              </a:rPr>
              <a:t>=E(</a:t>
            </a:r>
            <a:r>
              <a:rPr lang="en-US" sz="2400" i="1" dirty="0">
                <a:solidFill>
                  <a:schemeClr val="accent5"/>
                </a:solidFill>
              </a:rPr>
              <a:t>P</a:t>
            </a:r>
            <a:r>
              <a:rPr lang="en-US" sz="2400" dirty="0">
                <a:solidFill>
                  <a:schemeClr val="accent5"/>
                </a:solidFill>
              </a:rPr>
              <a:t>)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 lang="en-US" sz="2400" dirty="0"/>
          </a:p>
          <a:p>
            <a:pPr algn="ctr">
              <a:lnSpc>
                <a:spcPct val="90000"/>
              </a:lnSpc>
              <a:buFont typeface="Symbol" pitchFamily="18" charset="2"/>
              <a:buNone/>
            </a:pPr>
            <a:r>
              <a:rPr lang="en-US" sz="2400" dirty="0">
                <a:solidFill>
                  <a:schemeClr val="accent5"/>
                </a:solidFill>
              </a:rPr>
              <a:t>MAC=H(</a:t>
            </a:r>
            <a:r>
              <a:rPr lang="en-US" sz="2400" i="1" dirty="0">
                <a:solidFill>
                  <a:schemeClr val="accent5"/>
                </a:solidFill>
              </a:rPr>
              <a:t>K</a:t>
            </a:r>
            <a:r>
              <a:rPr lang="en-US" sz="2400" dirty="0">
                <a:solidFill>
                  <a:schemeClr val="accent5"/>
                </a:solidFill>
              </a:rPr>
              <a:t>,</a:t>
            </a:r>
            <a:r>
              <a:rPr lang="en-US" sz="2400" i="1" dirty="0">
                <a:solidFill>
                  <a:schemeClr val="accent5"/>
                </a:solidFill>
              </a:rPr>
              <a:t>P</a:t>
            </a:r>
            <a:r>
              <a:rPr lang="en-US" sz="2400" dirty="0">
                <a:solidFill>
                  <a:schemeClr val="accent5"/>
                </a:solidFill>
              </a:rPr>
              <a:t>)?   MAC=H(</a:t>
            </a:r>
            <a:r>
              <a:rPr lang="en-US" sz="2400" i="1" dirty="0">
                <a:solidFill>
                  <a:schemeClr val="accent5"/>
                </a:solidFill>
              </a:rPr>
              <a:t>P</a:t>
            </a:r>
            <a:r>
              <a:rPr lang="en-US" sz="2400" dirty="0">
                <a:solidFill>
                  <a:schemeClr val="accent5"/>
                </a:solidFill>
              </a:rPr>
              <a:t>,</a:t>
            </a:r>
            <a:r>
              <a:rPr lang="en-US" sz="2400" i="1" dirty="0">
                <a:solidFill>
                  <a:schemeClr val="accent5"/>
                </a:solidFill>
              </a:rPr>
              <a:t>K</a:t>
            </a:r>
            <a:r>
              <a:rPr lang="en-US" sz="2400" dirty="0">
                <a:solidFill>
                  <a:schemeClr val="accent5"/>
                </a:solidFill>
              </a:rPr>
              <a:t>)?</a:t>
            </a:r>
          </a:p>
          <a:p>
            <a:pPr algn="ctr">
              <a:lnSpc>
                <a:spcPct val="90000"/>
              </a:lnSpc>
              <a:buFont typeface="Symbol" pitchFamily="18" charset="2"/>
              <a:buNone/>
            </a:pPr>
            <a:r>
              <a:rPr lang="en-US" sz="2400" dirty="0">
                <a:solidFill>
                  <a:schemeClr val="accent5"/>
                </a:solidFill>
              </a:rPr>
              <a:t>MAC=H(</a:t>
            </a:r>
            <a:r>
              <a:rPr lang="en-US" sz="2400" i="1" dirty="0">
                <a:solidFill>
                  <a:schemeClr val="accent5"/>
                </a:solidFill>
              </a:rPr>
              <a:t>K</a:t>
            </a:r>
            <a:r>
              <a:rPr lang="en-US" sz="2400" dirty="0">
                <a:solidFill>
                  <a:schemeClr val="accent5"/>
                </a:solidFill>
              </a:rPr>
              <a:t>,</a:t>
            </a:r>
            <a:r>
              <a:rPr lang="en-US" sz="2400" i="1" dirty="0">
                <a:solidFill>
                  <a:schemeClr val="accent5"/>
                </a:solidFill>
              </a:rPr>
              <a:t>C</a:t>
            </a:r>
            <a:r>
              <a:rPr lang="en-US" sz="2400" dirty="0">
                <a:solidFill>
                  <a:schemeClr val="accent5"/>
                </a:solidFill>
              </a:rPr>
              <a:t>)?   MAC=H(</a:t>
            </a:r>
            <a:r>
              <a:rPr lang="en-US" sz="2400" i="1" dirty="0">
                <a:solidFill>
                  <a:schemeClr val="accent5"/>
                </a:solidFill>
              </a:rPr>
              <a:t>C</a:t>
            </a:r>
            <a:r>
              <a:rPr lang="en-US" sz="2400" dirty="0">
                <a:solidFill>
                  <a:schemeClr val="accent5"/>
                </a:solidFill>
              </a:rPr>
              <a:t>,</a:t>
            </a:r>
            <a:r>
              <a:rPr lang="en-US" sz="2400" i="1" dirty="0">
                <a:solidFill>
                  <a:schemeClr val="accent5"/>
                </a:solidFill>
              </a:rPr>
              <a:t>K</a:t>
            </a:r>
            <a:r>
              <a:rPr lang="en-US" sz="2400" dirty="0">
                <a:solidFill>
                  <a:schemeClr val="accent5"/>
                </a:solidFill>
              </a:rPr>
              <a:t>)?</a:t>
            </a:r>
          </a:p>
          <a:p>
            <a:pPr algn="ctr">
              <a:lnSpc>
                <a:spcPct val="90000"/>
              </a:lnSpc>
              <a:buFont typeface="Symbol" pitchFamily="18" charset="2"/>
              <a:buNone/>
            </a:pPr>
            <a:endParaRPr lang="en-US" sz="2400" dirty="0">
              <a:solidFill>
                <a:srgbClr val="99FF33"/>
              </a:solidFill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2400" dirty="0"/>
              <a:t>There are weaknesses with </a:t>
            </a:r>
            <a:r>
              <a:rPr lang="en-US" sz="2400" i="1" dirty="0"/>
              <a:t>all</a:t>
            </a:r>
            <a:r>
              <a:rPr lang="en-US" sz="2400" dirty="0"/>
              <a:t> of the above.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 lang="en-US" sz="2400" dirty="0"/>
          </a:p>
          <a:p>
            <a:pPr algn="ctr">
              <a:lnSpc>
                <a:spcPct val="90000"/>
              </a:lnSpc>
              <a:buFont typeface="Symbol" pitchFamily="18" charset="2"/>
              <a:buNone/>
            </a:pPr>
            <a:r>
              <a:rPr lang="en-US" sz="2400" dirty="0">
                <a:solidFill>
                  <a:schemeClr val="accent5"/>
                </a:solidFill>
              </a:rPr>
              <a:t>HMAC = H(</a:t>
            </a:r>
            <a:r>
              <a:rPr lang="en-US" sz="2400" i="1" dirty="0">
                <a:solidFill>
                  <a:schemeClr val="accent5"/>
                </a:solidFill>
              </a:rPr>
              <a:t>K</a:t>
            </a:r>
            <a:r>
              <a:rPr lang="en-US" sz="2400" dirty="0">
                <a:solidFill>
                  <a:schemeClr val="accent5"/>
                </a:solidFill>
              </a:rPr>
              <a:t>,H(</a:t>
            </a:r>
            <a:r>
              <a:rPr lang="en-US" sz="2400" i="1" dirty="0">
                <a:solidFill>
                  <a:schemeClr val="accent5"/>
                </a:solidFill>
              </a:rPr>
              <a:t>K</a:t>
            </a:r>
            <a:r>
              <a:rPr lang="en-US" sz="2400" dirty="0">
                <a:solidFill>
                  <a:schemeClr val="accent5"/>
                </a:solidFill>
              </a:rPr>
              <a:t>,</a:t>
            </a:r>
            <a:r>
              <a:rPr lang="en-US" sz="2400" i="1" dirty="0">
                <a:solidFill>
                  <a:schemeClr val="accent5"/>
                </a:solidFill>
              </a:rPr>
              <a:t>P</a:t>
            </a:r>
            <a:r>
              <a:rPr lang="en-US" sz="2400" dirty="0">
                <a:solidFill>
                  <a:schemeClr val="accent5"/>
                </a:solidFill>
              </a:rPr>
              <a:t>))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EAA-4639-40BD-A5C2-A48E9116E832}" type="slidenum">
              <a:rPr lang="en-US"/>
              <a:pPr/>
              <a:t>88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874582"/>
      </p:ext>
    </p:extLst>
  </p:cSld>
  <p:clrMapOvr>
    <a:masterClrMapping/>
  </p:clrMapOvr>
  <p:transition advTm="1575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HMAC (RFC 2401, FIPS 198)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Keyed digest with a security proof</a:t>
            </a:r>
            <a:endParaRPr lang="en-US" sz="2400" i="1" dirty="0"/>
          </a:p>
          <a:p>
            <a:r>
              <a:rPr lang="en-US" sz="2400" i="1" dirty="0"/>
              <a:t>HMAC(</a:t>
            </a:r>
            <a:r>
              <a:rPr lang="en-US" sz="2400" i="1" dirty="0" err="1"/>
              <a:t>K,m</a:t>
            </a:r>
            <a:r>
              <a:rPr lang="en-US" sz="2400" i="1" dirty="0"/>
              <a:t>) = H( (K XOR </a:t>
            </a:r>
            <a:r>
              <a:rPr lang="en-US" sz="2400" i="1" dirty="0" err="1"/>
              <a:t>opad</a:t>
            </a:r>
            <a:r>
              <a:rPr lang="en-US" sz="2400" i="1" dirty="0"/>
              <a:t>) || H(K XOR </a:t>
            </a:r>
            <a:r>
              <a:rPr lang="en-US" sz="2400" i="1" dirty="0" err="1"/>
              <a:t>ipad</a:t>
            </a:r>
            <a:r>
              <a:rPr lang="en-US" sz="2400" i="1" dirty="0"/>
              <a:t>) || m )</a:t>
            </a:r>
            <a:endParaRPr lang="en-US" sz="2400" dirty="0"/>
          </a:p>
          <a:p>
            <a:r>
              <a:rPr lang="en-US" sz="2400" i="1" dirty="0" err="1"/>
              <a:t>opad</a:t>
            </a:r>
            <a:r>
              <a:rPr lang="en-US" sz="2400" i="1" dirty="0"/>
              <a:t> = 0x5c5c5c5c5c……5c, one block long</a:t>
            </a:r>
          </a:p>
          <a:p>
            <a:r>
              <a:rPr lang="en-US" sz="2400" i="1" dirty="0" err="1"/>
              <a:t>ipad</a:t>
            </a:r>
            <a:r>
              <a:rPr lang="en-US" sz="2400" i="1" dirty="0"/>
              <a:t> = 0x3636363636……36, one block long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E58-0ED7-462E-83C3-6F7BC863E7F7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6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PINs, Passwords, Keys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mbol" pitchFamily="18" charset="2"/>
              <a:buNone/>
            </a:pPr>
            <a:r>
              <a:rPr lang="en-US" sz="2400" dirty="0"/>
              <a:t>Informally …</a:t>
            </a:r>
          </a:p>
          <a:p>
            <a:r>
              <a:rPr lang="en-US" sz="2400" dirty="0"/>
              <a:t>A </a:t>
            </a:r>
            <a:r>
              <a:rPr lang="en-US" sz="2400" i="1" dirty="0"/>
              <a:t>PIN</a:t>
            </a:r>
            <a:r>
              <a:rPr lang="en-US" sz="2400" dirty="0"/>
              <a:t> is a 4-6 digit speed bump</a:t>
            </a:r>
          </a:p>
          <a:p>
            <a:r>
              <a:rPr lang="en-US" sz="2400" dirty="0"/>
              <a:t>A </a:t>
            </a:r>
            <a:r>
              <a:rPr lang="en-US" sz="2400" i="1" dirty="0"/>
              <a:t>password</a:t>
            </a:r>
            <a:r>
              <a:rPr lang="en-US" sz="2400" dirty="0"/>
              <a:t> is a short, user-chosen, usually guessable selection from a small dictionary</a:t>
            </a:r>
          </a:p>
          <a:p>
            <a:r>
              <a:rPr lang="en-US" sz="2400" dirty="0"/>
              <a:t>A </a:t>
            </a:r>
            <a:r>
              <a:rPr lang="en-US" sz="2400" i="1" dirty="0"/>
              <a:t>key</a:t>
            </a:r>
            <a:r>
              <a:rPr lang="en-US" sz="2400" dirty="0"/>
              <a:t> is an </a:t>
            </a:r>
            <a:r>
              <a:rPr lang="en-US" sz="2400" dirty="0" err="1"/>
              <a:t>unguessable</a:t>
            </a:r>
            <a:r>
              <a:rPr lang="en-US" sz="2400" dirty="0"/>
              <a:t>, randomly chosen string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6B2E-28D0-4F11-B6AC-EBCD444A826B}" type="slidenum">
              <a:rPr lang="en-US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065415"/>
      </p:ext>
    </p:extLst>
  </p:cSld>
  <p:clrMapOvr>
    <a:masterClrMapping/>
  </p:clrMapOvr>
  <p:transition advTm="1261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Crypto Hygiene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 sz="3000" u="sng" dirty="0"/>
              <a:t>Do I really need to use different keys for encryption and integrity?</a:t>
            </a:r>
          </a:p>
          <a:p>
            <a:pPr>
              <a:buFont typeface="Symbol" pitchFamily="18" charset="2"/>
              <a:buNone/>
            </a:pPr>
            <a:endParaRPr lang="en-US" sz="900" dirty="0"/>
          </a:p>
          <a:p>
            <a:r>
              <a:rPr lang="en-US" sz="2700" dirty="0"/>
              <a:t>Use different keys for separate functions</a:t>
            </a:r>
          </a:p>
          <a:p>
            <a:r>
              <a:rPr lang="en-US" sz="2700" dirty="0"/>
              <a:t>You can derive keys from the same master</a:t>
            </a:r>
          </a:p>
          <a:p>
            <a:pPr algn="ctr">
              <a:buFont typeface="Symbol" pitchFamily="18" charset="2"/>
              <a:buNone/>
            </a:pPr>
            <a:r>
              <a:rPr lang="en-US" sz="2700" dirty="0">
                <a:solidFill>
                  <a:schemeClr val="accent5"/>
                </a:solidFill>
              </a:rPr>
              <a:t>K</a:t>
            </a:r>
            <a:r>
              <a:rPr lang="en-US" sz="2700" baseline="-25000" dirty="0">
                <a:solidFill>
                  <a:schemeClr val="accent5"/>
                </a:solidFill>
              </a:rPr>
              <a:t>1</a:t>
            </a:r>
            <a:r>
              <a:rPr lang="en-US" sz="2700" dirty="0">
                <a:solidFill>
                  <a:schemeClr val="accent5"/>
                </a:solidFill>
              </a:rPr>
              <a:t>=H(“Key1”,K)     K</a:t>
            </a:r>
            <a:r>
              <a:rPr lang="en-US" sz="2700" baseline="-25000" dirty="0">
                <a:solidFill>
                  <a:schemeClr val="accent5"/>
                </a:solidFill>
              </a:rPr>
              <a:t>2</a:t>
            </a:r>
            <a:r>
              <a:rPr lang="en-US" sz="2700" dirty="0">
                <a:solidFill>
                  <a:schemeClr val="accent5"/>
                </a:solidFill>
              </a:rPr>
              <a:t>=H(“Key2”,K)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0100-7BF9-4626-BE6D-9F7A451B78C1}" type="slidenum">
              <a:rPr lang="en-US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57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428750"/>
            <a:ext cx="6172200" cy="514350"/>
          </a:xfrm>
        </p:spPr>
        <p:txBody>
          <a:bodyPr>
            <a:noAutofit/>
          </a:bodyPr>
          <a:lstStyle/>
          <a:p>
            <a:r>
              <a:rPr lang="en-US" sz="2700" dirty="0"/>
              <a:t>What else are Hash Functions Good for?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idx="1"/>
          </p:nvPr>
        </p:nvSpPr>
        <p:spPr>
          <a:xfrm>
            <a:off x="755073" y="2114550"/>
            <a:ext cx="6903027" cy="3291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Hash functions are very versatile; additional examples</a:t>
            </a:r>
          </a:p>
          <a:p>
            <a:r>
              <a:rPr lang="en-US" sz="2400" dirty="0"/>
              <a:t>Uniquely and securely identify bit streams like programs: Hash is strong name for program</a:t>
            </a:r>
          </a:p>
          <a:p>
            <a:r>
              <a:rPr lang="en-US" sz="2400" dirty="0"/>
              <a:t>Entropy mixing: Cryptographic hashes are random functions with fixed size blocks, they can “mix” biased input to produce a “seed” for a pseudo-random number generator</a:t>
            </a:r>
          </a:p>
          <a:p>
            <a:r>
              <a:rPr lang="en-US" sz="2400" dirty="0"/>
              <a:t>Password Protection: Store salted hash of password instead of password</a:t>
            </a:r>
          </a:p>
          <a:p>
            <a:r>
              <a:rPr lang="en-US" sz="2400" dirty="0"/>
              <a:t>Bit Commitment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C207-E7C7-43A0-9852-B7AA6BCF20E5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64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Construction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1024003" name="AutoShape 3"/>
          <p:cNvSpPr>
            <a:spLocks noChangeArrowheads="1"/>
          </p:cNvSpPr>
          <p:nvPr/>
        </p:nvSpPr>
        <p:spPr bwMode="auto">
          <a:xfrm>
            <a:off x="3200400" y="3314700"/>
            <a:ext cx="2743200" cy="8572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  <a:latin typeface="+mj-lt"/>
              </a:rPr>
              <a:t>Compression</a:t>
            </a:r>
          </a:p>
          <a:p>
            <a:pPr algn="ctr"/>
            <a:r>
              <a:rPr lang="en-US" sz="1350" dirty="0">
                <a:solidFill>
                  <a:srgbClr val="FFFF00"/>
                </a:solidFill>
                <a:latin typeface="+mj-lt"/>
              </a:rPr>
              <a:t>Function</a:t>
            </a:r>
          </a:p>
        </p:txBody>
      </p:sp>
      <p:sp>
        <p:nvSpPr>
          <p:cNvPr id="1024004" name="Line 4"/>
          <p:cNvSpPr>
            <a:spLocks noChangeShapeType="1"/>
          </p:cNvSpPr>
          <p:nvPr/>
        </p:nvSpPr>
        <p:spPr bwMode="auto">
          <a:xfrm>
            <a:off x="4572000" y="4171950"/>
            <a:ext cx="0" cy="8572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005" name="Text Box 5"/>
          <p:cNvSpPr txBox="1">
            <a:spLocks noChangeArrowheads="1"/>
          </p:cNvSpPr>
          <p:nvPr/>
        </p:nvSpPr>
        <p:spPr bwMode="auto">
          <a:xfrm>
            <a:off x="3432087" y="5029200"/>
            <a:ext cx="225600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>
                <a:latin typeface="+mj-lt"/>
              </a:rPr>
              <a:t>Smaller Output (e.g. 256 bits)</a:t>
            </a:r>
          </a:p>
        </p:txBody>
      </p:sp>
      <p:sp>
        <p:nvSpPr>
          <p:cNvPr id="1024006" name="Line 6"/>
          <p:cNvSpPr>
            <a:spLocks noChangeShapeType="1"/>
          </p:cNvSpPr>
          <p:nvPr/>
        </p:nvSpPr>
        <p:spPr bwMode="auto">
          <a:xfrm>
            <a:off x="5200650" y="2628900"/>
            <a:ext cx="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007" name="Text Box 7"/>
          <p:cNvSpPr txBox="1">
            <a:spLocks noChangeArrowheads="1"/>
          </p:cNvSpPr>
          <p:nvPr/>
        </p:nvSpPr>
        <p:spPr bwMode="auto">
          <a:xfrm>
            <a:off x="4500221" y="2376487"/>
            <a:ext cx="197810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>
                <a:latin typeface="+mj-lt"/>
              </a:rPr>
              <a:t>Large Input (e.g. 512 bits)</a:t>
            </a:r>
          </a:p>
        </p:txBody>
      </p:sp>
      <p:sp>
        <p:nvSpPr>
          <p:cNvPr id="1024008" name="Line 8"/>
          <p:cNvSpPr>
            <a:spLocks noChangeShapeType="1"/>
          </p:cNvSpPr>
          <p:nvPr/>
        </p:nvSpPr>
        <p:spPr bwMode="auto">
          <a:xfrm>
            <a:off x="3943350" y="2914650"/>
            <a:ext cx="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009" name="Line 9"/>
          <p:cNvSpPr>
            <a:spLocks noChangeShapeType="1"/>
          </p:cNvSpPr>
          <p:nvPr/>
        </p:nvSpPr>
        <p:spPr bwMode="auto">
          <a:xfrm flipH="1">
            <a:off x="2857500" y="2914650"/>
            <a:ext cx="10858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010" name="Line 10"/>
          <p:cNvSpPr>
            <a:spLocks noChangeShapeType="1"/>
          </p:cNvSpPr>
          <p:nvPr/>
        </p:nvSpPr>
        <p:spPr bwMode="auto">
          <a:xfrm>
            <a:off x="2857500" y="291465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011" name="Line 11"/>
          <p:cNvSpPr>
            <a:spLocks noChangeShapeType="1"/>
          </p:cNvSpPr>
          <p:nvPr/>
        </p:nvSpPr>
        <p:spPr bwMode="auto">
          <a:xfrm>
            <a:off x="2857500" y="4514850"/>
            <a:ext cx="17145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012" name="Text Box 12"/>
          <p:cNvSpPr txBox="1">
            <a:spLocks noChangeArrowheads="1"/>
          </p:cNvSpPr>
          <p:nvPr/>
        </p:nvSpPr>
        <p:spPr bwMode="auto">
          <a:xfrm>
            <a:off x="3771901" y="2376487"/>
            <a:ext cx="50046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350" dirty="0">
                <a:latin typeface="+mj-lt"/>
              </a:rPr>
              <a:t>(IV)</a:t>
            </a:r>
          </a:p>
        </p:txBody>
      </p:sp>
      <p:sp>
        <p:nvSpPr>
          <p:cNvPr id="1024013" name="Line 13"/>
          <p:cNvSpPr>
            <a:spLocks noChangeShapeType="1"/>
          </p:cNvSpPr>
          <p:nvPr/>
        </p:nvSpPr>
        <p:spPr bwMode="auto">
          <a:xfrm flipV="1">
            <a:off x="3943350" y="2628900"/>
            <a:ext cx="0" cy="2857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992873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93</a:t>
            </a:fld>
            <a:endParaRPr lang="en-US" dirty="0"/>
          </a:p>
        </p:txBody>
      </p:sp>
      <p:grpSp>
        <p:nvGrpSpPr>
          <p:cNvPr id="1025027" name="Group 3"/>
          <p:cNvGrpSpPr>
            <a:grpSpLocks/>
          </p:cNvGrpSpPr>
          <p:nvPr/>
        </p:nvGrpSpPr>
        <p:grpSpPr bwMode="auto">
          <a:xfrm>
            <a:off x="2057400" y="2057400"/>
            <a:ext cx="5029200" cy="3076575"/>
            <a:chOff x="768" y="1008"/>
            <a:chExt cx="4224" cy="2584"/>
          </a:xfrm>
        </p:grpSpPr>
        <p:sp>
          <p:nvSpPr>
            <p:cNvPr id="1025028" name="Text Box 4"/>
            <p:cNvSpPr txBox="1">
              <a:spLocks noChangeArrowheads="1"/>
            </p:cNvSpPr>
            <p:nvPr/>
          </p:nvSpPr>
          <p:spPr bwMode="auto">
            <a:xfrm>
              <a:off x="1644" y="1008"/>
              <a:ext cx="58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dirty="0"/>
                <a:t>160-bit</a:t>
              </a:r>
            </a:p>
          </p:txBody>
        </p:sp>
        <p:sp>
          <p:nvSpPr>
            <p:cNvPr id="1025029" name="Text Box 5"/>
            <p:cNvSpPr txBox="1">
              <a:spLocks noChangeArrowheads="1"/>
            </p:cNvSpPr>
            <p:nvPr/>
          </p:nvSpPr>
          <p:spPr bwMode="auto">
            <a:xfrm>
              <a:off x="3564" y="1008"/>
              <a:ext cx="56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dirty="0"/>
                <a:t>512-bit</a:t>
              </a:r>
            </a:p>
          </p:txBody>
        </p:sp>
        <p:sp>
          <p:nvSpPr>
            <p:cNvPr id="1025030" name="AutoShape 6"/>
            <p:cNvSpPr>
              <a:spLocks noChangeArrowheads="1"/>
            </p:cNvSpPr>
            <p:nvPr/>
          </p:nvSpPr>
          <p:spPr bwMode="auto">
            <a:xfrm>
              <a:off x="768" y="1584"/>
              <a:ext cx="4224" cy="168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350"/>
            </a:p>
          </p:txBody>
        </p:sp>
        <p:sp>
          <p:nvSpPr>
            <p:cNvPr id="1025031" name="Rectangle 7"/>
            <p:cNvSpPr>
              <a:spLocks noChangeArrowheads="1"/>
            </p:cNvSpPr>
            <p:nvPr/>
          </p:nvSpPr>
          <p:spPr bwMode="auto">
            <a:xfrm>
              <a:off x="268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32" name="Rectangle 8"/>
            <p:cNvSpPr>
              <a:spLocks noChangeArrowheads="1"/>
            </p:cNvSpPr>
            <p:nvPr/>
          </p:nvSpPr>
          <p:spPr bwMode="auto">
            <a:xfrm>
              <a:off x="220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33" name="Rectangle 9"/>
            <p:cNvSpPr>
              <a:spLocks noChangeArrowheads="1"/>
            </p:cNvSpPr>
            <p:nvPr/>
          </p:nvSpPr>
          <p:spPr bwMode="auto">
            <a:xfrm>
              <a:off x="172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34" name="Rectangle 10"/>
            <p:cNvSpPr>
              <a:spLocks noChangeArrowheads="1"/>
            </p:cNvSpPr>
            <p:nvPr/>
          </p:nvSpPr>
          <p:spPr bwMode="auto">
            <a:xfrm>
              <a:off x="364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35" name="Rectangle 11"/>
            <p:cNvSpPr>
              <a:spLocks noChangeArrowheads="1"/>
            </p:cNvSpPr>
            <p:nvPr/>
          </p:nvSpPr>
          <p:spPr bwMode="auto">
            <a:xfrm>
              <a:off x="316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36" name="Line 12"/>
            <p:cNvSpPr>
              <a:spLocks noChangeShapeType="1"/>
            </p:cNvSpPr>
            <p:nvPr/>
          </p:nvSpPr>
          <p:spPr bwMode="auto">
            <a:xfrm>
              <a:off x="1920" y="1584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37" name="Line 13"/>
            <p:cNvSpPr>
              <a:spLocks noChangeShapeType="1"/>
            </p:cNvSpPr>
            <p:nvPr/>
          </p:nvSpPr>
          <p:spPr bwMode="auto">
            <a:xfrm>
              <a:off x="1920" y="1584"/>
              <a:ext cx="48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38" name="Line 14"/>
            <p:cNvSpPr>
              <a:spLocks noChangeShapeType="1"/>
            </p:cNvSpPr>
            <p:nvPr/>
          </p:nvSpPr>
          <p:spPr bwMode="auto">
            <a:xfrm>
              <a:off x="1872" y="1584"/>
              <a:ext cx="1008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39" name="Line 15"/>
            <p:cNvSpPr>
              <a:spLocks noChangeShapeType="1"/>
            </p:cNvSpPr>
            <p:nvPr/>
          </p:nvSpPr>
          <p:spPr bwMode="auto">
            <a:xfrm>
              <a:off x="1920" y="1584"/>
              <a:ext cx="1488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40" name="Line 16"/>
            <p:cNvSpPr>
              <a:spLocks noChangeShapeType="1"/>
            </p:cNvSpPr>
            <p:nvPr/>
          </p:nvSpPr>
          <p:spPr bwMode="auto">
            <a:xfrm>
              <a:off x="1920" y="1584"/>
              <a:ext cx="1968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41" name="Line 17"/>
            <p:cNvSpPr>
              <a:spLocks noChangeShapeType="1"/>
            </p:cNvSpPr>
            <p:nvPr/>
          </p:nvSpPr>
          <p:spPr bwMode="auto">
            <a:xfrm>
              <a:off x="1920" y="1200"/>
              <a:ext cx="0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42" name="Line 18"/>
            <p:cNvSpPr>
              <a:spLocks noChangeShapeType="1"/>
            </p:cNvSpPr>
            <p:nvPr/>
          </p:nvSpPr>
          <p:spPr bwMode="auto">
            <a:xfrm>
              <a:off x="3840" y="1200"/>
              <a:ext cx="0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43" name="Rectangle 19"/>
            <p:cNvSpPr>
              <a:spLocks noChangeArrowheads="1"/>
            </p:cNvSpPr>
            <p:nvPr/>
          </p:nvSpPr>
          <p:spPr bwMode="auto">
            <a:xfrm>
              <a:off x="172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44" name="Rectangle 20"/>
            <p:cNvSpPr>
              <a:spLocks noChangeArrowheads="1"/>
            </p:cNvSpPr>
            <p:nvPr/>
          </p:nvSpPr>
          <p:spPr bwMode="auto">
            <a:xfrm>
              <a:off x="268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45" name="Rectangle 21"/>
            <p:cNvSpPr>
              <a:spLocks noChangeArrowheads="1"/>
            </p:cNvSpPr>
            <p:nvPr/>
          </p:nvSpPr>
          <p:spPr bwMode="auto">
            <a:xfrm>
              <a:off x="316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46" name="Rectangle 22"/>
            <p:cNvSpPr>
              <a:spLocks noChangeArrowheads="1"/>
            </p:cNvSpPr>
            <p:nvPr/>
          </p:nvSpPr>
          <p:spPr bwMode="auto">
            <a:xfrm>
              <a:off x="364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47" name="Rectangle 23"/>
            <p:cNvSpPr>
              <a:spLocks noChangeArrowheads="1"/>
            </p:cNvSpPr>
            <p:nvPr/>
          </p:nvSpPr>
          <p:spPr bwMode="auto">
            <a:xfrm>
              <a:off x="220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48" name="Line 24"/>
            <p:cNvSpPr>
              <a:spLocks noChangeShapeType="1"/>
            </p:cNvSpPr>
            <p:nvPr/>
          </p:nvSpPr>
          <p:spPr bwMode="auto">
            <a:xfrm>
              <a:off x="3360" y="2016"/>
              <a:ext cx="48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49" name="Line 25"/>
            <p:cNvSpPr>
              <a:spLocks noChangeShapeType="1"/>
            </p:cNvSpPr>
            <p:nvPr/>
          </p:nvSpPr>
          <p:spPr bwMode="auto">
            <a:xfrm flipH="1">
              <a:off x="1920" y="2016"/>
              <a:ext cx="192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50" name="Line 26"/>
            <p:cNvSpPr>
              <a:spLocks noChangeShapeType="1"/>
            </p:cNvSpPr>
            <p:nvPr/>
          </p:nvSpPr>
          <p:spPr bwMode="auto">
            <a:xfrm>
              <a:off x="1920" y="2016"/>
              <a:ext cx="48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51" name="Line 27"/>
            <p:cNvSpPr>
              <a:spLocks noChangeShapeType="1"/>
            </p:cNvSpPr>
            <p:nvPr/>
          </p:nvSpPr>
          <p:spPr bwMode="auto">
            <a:xfrm>
              <a:off x="2400" y="2016"/>
              <a:ext cx="48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52" name="Line 28"/>
            <p:cNvSpPr>
              <a:spLocks noChangeShapeType="1"/>
            </p:cNvSpPr>
            <p:nvPr/>
          </p:nvSpPr>
          <p:spPr bwMode="auto">
            <a:xfrm>
              <a:off x="2880" y="2016"/>
              <a:ext cx="48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25053" name="Text Box 29"/>
            <p:cNvSpPr txBox="1">
              <a:spLocks noChangeArrowheads="1"/>
            </p:cNvSpPr>
            <p:nvPr/>
          </p:nvSpPr>
          <p:spPr bwMode="auto">
            <a:xfrm>
              <a:off x="2244" y="3340"/>
              <a:ext cx="12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dirty="0"/>
                <a:t>One of 80 rounds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4773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1026050" name="AutoShape 2"/>
          <p:cNvSpPr>
            <a:spLocks noChangeArrowheads="1"/>
          </p:cNvSpPr>
          <p:nvPr/>
        </p:nvSpPr>
        <p:spPr bwMode="auto">
          <a:xfrm>
            <a:off x="2057400" y="2743200"/>
            <a:ext cx="5029200" cy="20002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1026052" name="Rectangle 4"/>
          <p:cNvSpPr>
            <a:spLocks noChangeArrowheads="1"/>
          </p:cNvSpPr>
          <p:nvPr/>
        </p:nvSpPr>
        <p:spPr bwMode="auto">
          <a:xfrm>
            <a:off x="43434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6053" name="Rectangle 5"/>
          <p:cNvSpPr>
            <a:spLocks noChangeArrowheads="1"/>
          </p:cNvSpPr>
          <p:nvPr/>
        </p:nvSpPr>
        <p:spPr bwMode="auto">
          <a:xfrm>
            <a:off x="37719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6054" name="Rectangle 6"/>
          <p:cNvSpPr>
            <a:spLocks noChangeArrowheads="1"/>
          </p:cNvSpPr>
          <p:nvPr/>
        </p:nvSpPr>
        <p:spPr bwMode="auto">
          <a:xfrm>
            <a:off x="32004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6055" name="Rectangle 7"/>
          <p:cNvSpPr>
            <a:spLocks noChangeArrowheads="1"/>
          </p:cNvSpPr>
          <p:nvPr/>
        </p:nvSpPr>
        <p:spPr bwMode="auto">
          <a:xfrm>
            <a:off x="54864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6056" name="Rectangle 8"/>
          <p:cNvSpPr>
            <a:spLocks noChangeArrowheads="1"/>
          </p:cNvSpPr>
          <p:nvPr/>
        </p:nvSpPr>
        <p:spPr bwMode="auto">
          <a:xfrm>
            <a:off x="49149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6057" name="Line 9"/>
          <p:cNvSpPr>
            <a:spLocks noChangeShapeType="1"/>
          </p:cNvSpPr>
          <p:nvPr/>
        </p:nvSpPr>
        <p:spPr bwMode="auto">
          <a:xfrm>
            <a:off x="3429000" y="22860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6058" name="Line 10"/>
          <p:cNvSpPr>
            <a:spLocks noChangeShapeType="1"/>
          </p:cNvSpPr>
          <p:nvPr/>
        </p:nvSpPr>
        <p:spPr bwMode="auto">
          <a:xfrm>
            <a:off x="5715000" y="22860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6061" name="Rectangle 13"/>
          <p:cNvSpPr>
            <a:spLocks noChangeArrowheads="1"/>
          </p:cNvSpPr>
          <p:nvPr/>
        </p:nvSpPr>
        <p:spPr bwMode="auto">
          <a:xfrm>
            <a:off x="32004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6062" name="Rectangle 14"/>
          <p:cNvSpPr>
            <a:spLocks noChangeArrowheads="1"/>
          </p:cNvSpPr>
          <p:nvPr/>
        </p:nvSpPr>
        <p:spPr bwMode="auto">
          <a:xfrm>
            <a:off x="43434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6063" name="Rectangle 15"/>
          <p:cNvSpPr>
            <a:spLocks noChangeArrowheads="1"/>
          </p:cNvSpPr>
          <p:nvPr/>
        </p:nvSpPr>
        <p:spPr bwMode="auto">
          <a:xfrm>
            <a:off x="49149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6064" name="Rectangle 16"/>
          <p:cNvSpPr>
            <a:spLocks noChangeArrowheads="1"/>
          </p:cNvSpPr>
          <p:nvPr/>
        </p:nvSpPr>
        <p:spPr bwMode="auto">
          <a:xfrm>
            <a:off x="54864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6065" name="Rectangle 17"/>
          <p:cNvSpPr>
            <a:spLocks noChangeArrowheads="1"/>
          </p:cNvSpPr>
          <p:nvPr/>
        </p:nvSpPr>
        <p:spPr bwMode="auto">
          <a:xfrm>
            <a:off x="37719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6066" name="Line 18"/>
          <p:cNvSpPr>
            <a:spLocks noChangeShapeType="1"/>
          </p:cNvSpPr>
          <p:nvPr/>
        </p:nvSpPr>
        <p:spPr bwMode="auto">
          <a:xfrm>
            <a:off x="3429000" y="3257550"/>
            <a:ext cx="57150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6068" name="Text Box 20"/>
          <p:cNvSpPr txBox="1">
            <a:spLocks noChangeArrowheads="1"/>
          </p:cNvSpPr>
          <p:nvPr/>
        </p:nvSpPr>
        <p:spPr bwMode="auto">
          <a:xfrm>
            <a:off x="3829050" y="3462337"/>
            <a:ext cx="100880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/>
              <a:t>No Change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100389" y="2057400"/>
            <a:ext cx="69442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160-bit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386389" y="2057400"/>
            <a:ext cx="6761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512-bit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3814763" y="4833937"/>
            <a:ext cx="148656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One of 80 rounds</a:t>
            </a:r>
          </a:p>
        </p:txBody>
      </p:sp>
    </p:spTree>
    <p:extLst>
      <p:ext uri="{BB962C8B-B14F-4D97-AF65-F5344CB8AC3E}">
        <p14:creationId xmlns:p14="http://schemas.microsoft.com/office/powerpoint/2010/main" val="400572758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1027074" name="AutoShape 2"/>
          <p:cNvSpPr>
            <a:spLocks noChangeArrowheads="1"/>
          </p:cNvSpPr>
          <p:nvPr/>
        </p:nvSpPr>
        <p:spPr bwMode="auto">
          <a:xfrm>
            <a:off x="2057400" y="2743200"/>
            <a:ext cx="5029200" cy="20002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1027076" name="Rectangle 4"/>
          <p:cNvSpPr>
            <a:spLocks noChangeArrowheads="1"/>
          </p:cNvSpPr>
          <p:nvPr/>
        </p:nvSpPr>
        <p:spPr bwMode="auto">
          <a:xfrm>
            <a:off x="43434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7077" name="Rectangle 5"/>
          <p:cNvSpPr>
            <a:spLocks noChangeArrowheads="1"/>
          </p:cNvSpPr>
          <p:nvPr/>
        </p:nvSpPr>
        <p:spPr bwMode="auto">
          <a:xfrm>
            <a:off x="37719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7078" name="Rectangle 6"/>
          <p:cNvSpPr>
            <a:spLocks noChangeArrowheads="1"/>
          </p:cNvSpPr>
          <p:nvPr/>
        </p:nvSpPr>
        <p:spPr bwMode="auto">
          <a:xfrm>
            <a:off x="32004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7079" name="Rectangle 7"/>
          <p:cNvSpPr>
            <a:spLocks noChangeArrowheads="1"/>
          </p:cNvSpPr>
          <p:nvPr/>
        </p:nvSpPr>
        <p:spPr bwMode="auto">
          <a:xfrm>
            <a:off x="54864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7080" name="Rectangle 8"/>
          <p:cNvSpPr>
            <a:spLocks noChangeArrowheads="1"/>
          </p:cNvSpPr>
          <p:nvPr/>
        </p:nvSpPr>
        <p:spPr bwMode="auto">
          <a:xfrm>
            <a:off x="49149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7081" name="Line 9"/>
          <p:cNvSpPr>
            <a:spLocks noChangeShapeType="1"/>
          </p:cNvSpPr>
          <p:nvPr/>
        </p:nvSpPr>
        <p:spPr bwMode="auto">
          <a:xfrm>
            <a:off x="3429000" y="22860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7082" name="Line 10"/>
          <p:cNvSpPr>
            <a:spLocks noChangeShapeType="1"/>
          </p:cNvSpPr>
          <p:nvPr/>
        </p:nvSpPr>
        <p:spPr bwMode="auto">
          <a:xfrm>
            <a:off x="5715000" y="22860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7085" name="Rectangle 13"/>
          <p:cNvSpPr>
            <a:spLocks noChangeArrowheads="1"/>
          </p:cNvSpPr>
          <p:nvPr/>
        </p:nvSpPr>
        <p:spPr bwMode="auto">
          <a:xfrm>
            <a:off x="32004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7086" name="Rectangle 14"/>
          <p:cNvSpPr>
            <a:spLocks noChangeArrowheads="1"/>
          </p:cNvSpPr>
          <p:nvPr/>
        </p:nvSpPr>
        <p:spPr bwMode="auto">
          <a:xfrm>
            <a:off x="43434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7087" name="Rectangle 15"/>
          <p:cNvSpPr>
            <a:spLocks noChangeArrowheads="1"/>
          </p:cNvSpPr>
          <p:nvPr/>
        </p:nvSpPr>
        <p:spPr bwMode="auto">
          <a:xfrm>
            <a:off x="49149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7088" name="Rectangle 16"/>
          <p:cNvSpPr>
            <a:spLocks noChangeArrowheads="1"/>
          </p:cNvSpPr>
          <p:nvPr/>
        </p:nvSpPr>
        <p:spPr bwMode="auto">
          <a:xfrm>
            <a:off x="54864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7089" name="Rectangle 17"/>
          <p:cNvSpPr>
            <a:spLocks noChangeArrowheads="1"/>
          </p:cNvSpPr>
          <p:nvPr/>
        </p:nvSpPr>
        <p:spPr bwMode="auto">
          <a:xfrm>
            <a:off x="37719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7090" name="Line 18"/>
          <p:cNvSpPr>
            <a:spLocks noChangeShapeType="1"/>
          </p:cNvSpPr>
          <p:nvPr/>
        </p:nvSpPr>
        <p:spPr bwMode="auto">
          <a:xfrm>
            <a:off x="4000500" y="3257550"/>
            <a:ext cx="57150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7092" name="Text Box 20"/>
          <p:cNvSpPr txBox="1">
            <a:spLocks noChangeArrowheads="1"/>
          </p:cNvSpPr>
          <p:nvPr/>
        </p:nvSpPr>
        <p:spPr bwMode="auto">
          <a:xfrm>
            <a:off x="4343400" y="3405187"/>
            <a:ext cx="120122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/>
              <a:t>Rotate 30 bits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100389" y="2057400"/>
            <a:ext cx="69442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160-bit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386389" y="2057400"/>
            <a:ext cx="6761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512-bit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3814763" y="4833937"/>
            <a:ext cx="148656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One of 80 rounds</a:t>
            </a:r>
          </a:p>
        </p:txBody>
      </p:sp>
    </p:spTree>
    <p:extLst>
      <p:ext uri="{BB962C8B-B14F-4D97-AF65-F5344CB8AC3E}">
        <p14:creationId xmlns:p14="http://schemas.microsoft.com/office/powerpoint/2010/main" val="338532512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1028098" name="AutoShape 2"/>
          <p:cNvSpPr>
            <a:spLocks noChangeArrowheads="1"/>
          </p:cNvSpPr>
          <p:nvPr/>
        </p:nvSpPr>
        <p:spPr bwMode="auto">
          <a:xfrm>
            <a:off x="2057400" y="2743200"/>
            <a:ext cx="5029200" cy="20002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1028100" name="Rectangle 4"/>
          <p:cNvSpPr>
            <a:spLocks noChangeArrowheads="1"/>
          </p:cNvSpPr>
          <p:nvPr/>
        </p:nvSpPr>
        <p:spPr bwMode="auto">
          <a:xfrm>
            <a:off x="43434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8101" name="Rectangle 5"/>
          <p:cNvSpPr>
            <a:spLocks noChangeArrowheads="1"/>
          </p:cNvSpPr>
          <p:nvPr/>
        </p:nvSpPr>
        <p:spPr bwMode="auto">
          <a:xfrm>
            <a:off x="37719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8102" name="Rectangle 6"/>
          <p:cNvSpPr>
            <a:spLocks noChangeArrowheads="1"/>
          </p:cNvSpPr>
          <p:nvPr/>
        </p:nvSpPr>
        <p:spPr bwMode="auto">
          <a:xfrm>
            <a:off x="32004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8103" name="Rectangle 7"/>
          <p:cNvSpPr>
            <a:spLocks noChangeArrowheads="1"/>
          </p:cNvSpPr>
          <p:nvPr/>
        </p:nvSpPr>
        <p:spPr bwMode="auto">
          <a:xfrm>
            <a:off x="54864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8104" name="Rectangle 8"/>
          <p:cNvSpPr>
            <a:spLocks noChangeArrowheads="1"/>
          </p:cNvSpPr>
          <p:nvPr/>
        </p:nvSpPr>
        <p:spPr bwMode="auto">
          <a:xfrm>
            <a:off x="49149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8105" name="Line 9"/>
          <p:cNvSpPr>
            <a:spLocks noChangeShapeType="1"/>
          </p:cNvSpPr>
          <p:nvPr/>
        </p:nvSpPr>
        <p:spPr bwMode="auto">
          <a:xfrm>
            <a:off x="3429000" y="22860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8106" name="Line 10"/>
          <p:cNvSpPr>
            <a:spLocks noChangeShapeType="1"/>
          </p:cNvSpPr>
          <p:nvPr/>
        </p:nvSpPr>
        <p:spPr bwMode="auto">
          <a:xfrm>
            <a:off x="5715000" y="22860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8109" name="Rectangle 13"/>
          <p:cNvSpPr>
            <a:spLocks noChangeArrowheads="1"/>
          </p:cNvSpPr>
          <p:nvPr/>
        </p:nvSpPr>
        <p:spPr bwMode="auto">
          <a:xfrm>
            <a:off x="32004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8110" name="Rectangle 14"/>
          <p:cNvSpPr>
            <a:spLocks noChangeArrowheads="1"/>
          </p:cNvSpPr>
          <p:nvPr/>
        </p:nvSpPr>
        <p:spPr bwMode="auto">
          <a:xfrm>
            <a:off x="43434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8111" name="Rectangle 15"/>
          <p:cNvSpPr>
            <a:spLocks noChangeArrowheads="1"/>
          </p:cNvSpPr>
          <p:nvPr/>
        </p:nvSpPr>
        <p:spPr bwMode="auto">
          <a:xfrm>
            <a:off x="49149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8112" name="Rectangle 16"/>
          <p:cNvSpPr>
            <a:spLocks noChangeArrowheads="1"/>
          </p:cNvSpPr>
          <p:nvPr/>
        </p:nvSpPr>
        <p:spPr bwMode="auto">
          <a:xfrm>
            <a:off x="54864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8113" name="Rectangle 17"/>
          <p:cNvSpPr>
            <a:spLocks noChangeArrowheads="1"/>
          </p:cNvSpPr>
          <p:nvPr/>
        </p:nvSpPr>
        <p:spPr bwMode="auto">
          <a:xfrm>
            <a:off x="37719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8114" name="Line 18"/>
          <p:cNvSpPr>
            <a:spLocks noChangeShapeType="1"/>
          </p:cNvSpPr>
          <p:nvPr/>
        </p:nvSpPr>
        <p:spPr bwMode="auto">
          <a:xfrm>
            <a:off x="4572000" y="3257550"/>
            <a:ext cx="57150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8116" name="Text Box 20"/>
          <p:cNvSpPr txBox="1">
            <a:spLocks noChangeArrowheads="1"/>
          </p:cNvSpPr>
          <p:nvPr/>
        </p:nvSpPr>
        <p:spPr bwMode="auto">
          <a:xfrm>
            <a:off x="3143250" y="3462337"/>
            <a:ext cx="100880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/>
              <a:t>No Change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100389" y="2057400"/>
            <a:ext cx="69442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160-bit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386389" y="2057400"/>
            <a:ext cx="6761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512-bit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3814763" y="4833937"/>
            <a:ext cx="148656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One of 80 rounds</a:t>
            </a:r>
          </a:p>
        </p:txBody>
      </p:sp>
    </p:spTree>
    <p:extLst>
      <p:ext uri="{BB962C8B-B14F-4D97-AF65-F5344CB8AC3E}">
        <p14:creationId xmlns:p14="http://schemas.microsoft.com/office/powerpoint/2010/main" val="225597402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1029122" name="AutoShape 2"/>
          <p:cNvSpPr>
            <a:spLocks noChangeArrowheads="1"/>
          </p:cNvSpPr>
          <p:nvPr/>
        </p:nvSpPr>
        <p:spPr bwMode="auto">
          <a:xfrm>
            <a:off x="2057400" y="2743200"/>
            <a:ext cx="5029200" cy="20002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1029124" name="Rectangle 4"/>
          <p:cNvSpPr>
            <a:spLocks noChangeArrowheads="1"/>
          </p:cNvSpPr>
          <p:nvPr/>
        </p:nvSpPr>
        <p:spPr bwMode="auto">
          <a:xfrm>
            <a:off x="43434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9125" name="Rectangle 5"/>
          <p:cNvSpPr>
            <a:spLocks noChangeArrowheads="1"/>
          </p:cNvSpPr>
          <p:nvPr/>
        </p:nvSpPr>
        <p:spPr bwMode="auto">
          <a:xfrm>
            <a:off x="37719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9126" name="Rectangle 6"/>
          <p:cNvSpPr>
            <a:spLocks noChangeArrowheads="1"/>
          </p:cNvSpPr>
          <p:nvPr/>
        </p:nvSpPr>
        <p:spPr bwMode="auto">
          <a:xfrm>
            <a:off x="32004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9127" name="Rectangle 7"/>
          <p:cNvSpPr>
            <a:spLocks noChangeArrowheads="1"/>
          </p:cNvSpPr>
          <p:nvPr/>
        </p:nvSpPr>
        <p:spPr bwMode="auto">
          <a:xfrm>
            <a:off x="54864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9128" name="Rectangle 8"/>
          <p:cNvSpPr>
            <a:spLocks noChangeArrowheads="1"/>
          </p:cNvSpPr>
          <p:nvPr/>
        </p:nvSpPr>
        <p:spPr bwMode="auto">
          <a:xfrm>
            <a:off x="49149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9129" name="Line 9"/>
          <p:cNvSpPr>
            <a:spLocks noChangeShapeType="1"/>
          </p:cNvSpPr>
          <p:nvPr/>
        </p:nvSpPr>
        <p:spPr bwMode="auto">
          <a:xfrm>
            <a:off x="3429000" y="22860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9130" name="Line 10"/>
          <p:cNvSpPr>
            <a:spLocks noChangeShapeType="1"/>
          </p:cNvSpPr>
          <p:nvPr/>
        </p:nvSpPr>
        <p:spPr bwMode="auto">
          <a:xfrm>
            <a:off x="5715000" y="22860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9133" name="Rectangle 13"/>
          <p:cNvSpPr>
            <a:spLocks noChangeArrowheads="1"/>
          </p:cNvSpPr>
          <p:nvPr/>
        </p:nvSpPr>
        <p:spPr bwMode="auto">
          <a:xfrm>
            <a:off x="32004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9134" name="Rectangle 14"/>
          <p:cNvSpPr>
            <a:spLocks noChangeArrowheads="1"/>
          </p:cNvSpPr>
          <p:nvPr/>
        </p:nvSpPr>
        <p:spPr bwMode="auto">
          <a:xfrm>
            <a:off x="43434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9135" name="Rectangle 15"/>
          <p:cNvSpPr>
            <a:spLocks noChangeArrowheads="1"/>
          </p:cNvSpPr>
          <p:nvPr/>
        </p:nvSpPr>
        <p:spPr bwMode="auto">
          <a:xfrm>
            <a:off x="49149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9136" name="Rectangle 16"/>
          <p:cNvSpPr>
            <a:spLocks noChangeArrowheads="1"/>
          </p:cNvSpPr>
          <p:nvPr/>
        </p:nvSpPr>
        <p:spPr bwMode="auto">
          <a:xfrm>
            <a:off x="54864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9137" name="Rectangle 17"/>
          <p:cNvSpPr>
            <a:spLocks noChangeArrowheads="1"/>
          </p:cNvSpPr>
          <p:nvPr/>
        </p:nvSpPr>
        <p:spPr bwMode="auto">
          <a:xfrm>
            <a:off x="37719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9138" name="Line 18"/>
          <p:cNvSpPr>
            <a:spLocks noChangeShapeType="1"/>
          </p:cNvSpPr>
          <p:nvPr/>
        </p:nvSpPr>
        <p:spPr bwMode="auto">
          <a:xfrm>
            <a:off x="5143500" y="3257550"/>
            <a:ext cx="57150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9140" name="Text Box 20"/>
          <p:cNvSpPr txBox="1">
            <a:spLocks noChangeArrowheads="1"/>
          </p:cNvSpPr>
          <p:nvPr/>
        </p:nvSpPr>
        <p:spPr bwMode="auto">
          <a:xfrm>
            <a:off x="3624262" y="3405187"/>
            <a:ext cx="100880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/>
              <a:t>No Change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100389" y="2057400"/>
            <a:ext cx="69442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160-bit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386389" y="2057400"/>
            <a:ext cx="6761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512-bit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3814763" y="4833937"/>
            <a:ext cx="148656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One of 80 rounds</a:t>
            </a:r>
          </a:p>
        </p:txBody>
      </p:sp>
    </p:spTree>
    <p:extLst>
      <p:ext uri="{BB962C8B-B14F-4D97-AF65-F5344CB8AC3E}">
        <p14:creationId xmlns:p14="http://schemas.microsoft.com/office/powerpoint/2010/main" val="36084065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1030146" name="AutoShape 2"/>
          <p:cNvSpPr>
            <a:spLocks noChangeArrowheads="1"/>
          </p:cNvSpPr>
          <p:nvPr/>
        </p:nvSpPr>
        <p:spPr bwMode="auto">
          <a:xfrm>
            <a:off x="2057400" y="2743200"/>
            <a:ext cx="5029200" cy="20002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1030148" name="Rectangle 4"/>
          <p:cNvSpPr>
            <a:spLocks noChangeArrowheads="1"/>
          </p:cNvSpPr>
          <p:nvPr/>
        </p:nvSpPr>
        <p:spPr bwMode="auto">
          <a:xfrm>
            <a:off x="43434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0149" name="Rectangle 5"/>
          <p:cNvSpPr>
            <a:spLocks noChangeArrowheads="1"/>
          </p:cNvSpPr>
          <p:nvPr/>
        </p:nvSpPr>
        <p:spPr bwMode="auto">
          <a:xfrm>
            <a:off x="37719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0150" name="Rectangle 6"/>
          <p:cNvSpPr>
            <a:spLocks noChangeArrowheads="1"/>
          </p:cNvSpPr>
          <p:nvPr/>
        </p:nvSpPr>
        <p:spPr bwMode="auto">
          <a:xfrm>
            <a:off x="32004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0151" name="Rectangle 7"/>
          <p:cNvSpPr>
            <a:spLocks noChangeArrowheads="1"/>
          </p:cNvSpPr>
          <p:nvPr/>
        </p:nvSpPr>
        <p:spPr bwMode="auto">
          <a:xfrm>
            <a:off x="54864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0152" name="Rectangle 8"/>
          <p:cNvSpPr>
            <a:spLocks noChangeArrowheads="1"/>
          </p:cNvSpPr>
          <p:nvPr/>
        </p:nvSpPr>
        <p:spPr bwMode="auto">
          <a:xfrm>
            <a:off x="4914900" y="31432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0153" name="Line 9"/>
          <p:cNvSpPr>
            <a:spLocks noChangeShapeType="1"/>
          </p:cNvSpPr>
          <p:nvPr/>
        </p:nvSpPr>
        <p:spPr bwMode="auto">
          <a:xfrm>
            <a:off x="3429000" y="22860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0154" name="Line 10"/>
          <p:cNvSpPr>
            <a:spLocks noChangeShapeType="1"/>
          </p:cNvSpPr>
          <p:nvPr/>
        </p:nvSpPr>
        <p:spPr bwMode="auto">
          <a:xfrm>
            <a:off x="5715000" y="22860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0157" name="Rectangle 13"/>
          <p:cNvSpPr>
            <a:spLocks noChangeArrowheads="1"/>
          </p:cNvSpPr>
          <p:nvPr/>
        </p:nvSpPr>
        <p:spPr bwMode="auto">
          <a:xfrm>
            <a:off x="32004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0158" name="Rectangle 14"/>
          <p:cNvSpPr>
            <a:spLocks noChangeArrowheads="1"/>
          </p:cNvSpPr>
          <p:nvPr/>
        </p:nvSpPr>
        <p:spPr bwMode="auto">
          <a:xfrm>
            <a:off x="43434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0159" name="Rectangle 15"/>
          <p:cNvSpPr>
            <a:spLocks noChangeArrowheads="1"/>
          </p:cNvSpPr>
          <p:nvPr/>
        </p:nvSpPr>
        <p:spPr bwMode="auto">
          <a:xfrm>
            <a:off x="49149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0160" name="Rectangle 16"/>
          <p:cNvSpPr>
            <a:spLocks noChangeArrowheads="1"/>
          </p:cNvSpPr>
          <p:nvPr/>
        </p:nvSpPr>
        <p:spPr bwMode="auto">
          <a:xfrm>
            <a:off x="54864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0161" name="Rectangle 17"/>
          <p:cNvSpPr>
            <a:spLocks noChangeArrowheads="1"/>
          </p:cNvSpPr>
          <p:nvPr/>
        </p:nvSpPr>
        <p:spPr bwMode="auto">
          <a:xfrm>
            <a:off x="3771900" y="4171950"/>
            <a:ext cx="457200" cy="1143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0162" name="Line 18"/>
          <p:cNvSpPr>
            <a:spLocks noChangeShapeType="1"/>
          </p:cNvSpPr>
          <p:nvPr/>
        </p:nvSpPr>
        <p:spPr bwMode="auto">
          <a:xfrm flipH="1">
            <a:off x="3429000" y="3257550"/>
            <a:ext cx="228600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0164" name="Text Box 20"/>
          <p:cNvSpPr txBox="1">
            <a:spLocks noChangeArrowheads="1"/>
          </p:cNvSpPr>
          <p:nvPr/>
        </p:nvSpPr>
        <p:spPr bwMode="auto">
          <a:xfrm>
            <a:off x="5131594" y="3462337"/>
            <a:ext cx="26000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/>
              <a:t>?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100389" y="2057400"/>
            <a:ext cx="69442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160-bit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386389" y="2057400"/>
            <a:ext cx="6761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512-bit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3814763" y="4833937"/>
            <a:ext cx="148656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/>
              <a:t>One of 80 rounds</a:t>
            </a:r>
          </a:p>
        </p:txBody>
      </p:sp>
    </p:spTree>
    <p:extLst>
      <p:ext uri="{BB962C8B-B14F-4D97-AF65-F5344CB8AC3E}">
        <p14:creationId xmlns:p14="http://schemas.microsoft.com/office/powerpoint/2010/main" val="34778486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700" dirty="0"/>
              <a:t>What’s in the final 32-bit transform?</a:t>
            </a:r>
          </a:p>
          <a:p>
            <a:r>
              <a:rPr lang="en-US" sz="2700" dirty="0"/>
              <a:t>Take the rightmost word.</a:t>
            </a:r>
          </a:p>
          <a:p>
            <a:r>
              <a:rPr lang="en-US" sz="2700" dirty="0"/>
              <a:t>Add in the leftmost word rotated 5 bits.</a:t>
            </a:r>
          </a:p>
          <a:p>
            <a:r>
              <a:rPr lang="en-US" sz="2700" dirty="0"/>
              <a:t>Add in a round-dependent function </a:t>
            </a:r>
            <a:r>
              <a:rPr lang="en-US" sz="2700" dirty="0">
                <a:solidFill>
                  <a:srgbClr val="00B050"/>
                </a:solidFill>
              </a:rPr>
              <a:t>f</a:t>
            </a:r>
            <a:r>
              <a:rPr lang="en-US" sz="2700" dirty="0"/>
              <a:t> of the middle three words.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48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6.4|22.6|2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6|10.1|13.8|59.7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25.4|81.5|17.6|20.3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4.2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4.2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8.5|11.7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8|2|23.5|58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9|22.9|2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5112</Words>
  <Application>Microsoft Office PowerPoint</Application>
  <PresentationFormat>On-screen Show (4:3)</PresentationFormat>
  <Paragraphs>1482</Paragraphs>
  <Slides>113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24" baseType="lpstr">
      <vt:lpstr>Arial</vt:lpstr>
      <vt:lpstr>Calibri</vt:lpstr>
      <vt:lpstr>Comic Sans MS</vt:lpstr>
      <vt:lpstr>Constantia</vt:lpstr>
      <vt:lpstr>Segoe UI</vt:lpstr>
      <vt:lpstr>Symbol</vt:lpstr>
      <vt:lpstr>Times New Roman</vt:lpstr>
      <vt:lpstr>Wingdings</vt:lpstr>
      <vt:lpstr>Wingdings 2</vt:lpstr>
      <vt:lpstr>Flow</vt:lpstr>
      <vt:lpstr>CorelDRAW 6.0</vt:lpstr>
      <vt:lpstr>Practical Aspects of Modern Cryptography</vt:lpstr>
      <vt:lpstr>Agenda</vt:lpstr>
      <vt:lpstr>Public Key vs. Symmetric Key</vt:lpstr>
      <vt:lpstr>Public Key vs. Symmetric Key</vt:lpstr>
      <vt:lpstr>Encryption</vt:lpstr>
      <vt:lpstr>Kerckhoffs’s Principle  (1883)</vt:lpstr>
      <vt:lpstr>Random Oracle (RO)</vt:lpstr>
      <vt:lpstr>PRF, PRP, Ideal Cipher</vt:lpstr>
      <vt:lpstr>PINs, Passwords, Keys</vt:lpstr>
      <vt:lpstr>Secrets: Off-Line Attacks</vt:lpstr>
      <vt:lpstr>Dictionary Attacks</vt:lpstr>
      <vt:lpstr>Example: Credit Card Numbers</vt:lpstr>
      <vt:lpstr>Common Security Services</vt:lpstr>
      <vt:lpstr> Cryptographic Primitives </vt:lpstr>
      <vt:lpstr>Encryption</vt:lpstr>
      <vt:lpstr>Asymmetric Encryption</vt:lpstr>
      <vt:lpstr>Symmetric Encryption</vt:lpstr>
      <vt:lpstr>Symmetric Key Cryptosystems</vt:lpstr>
      <vt:lpstr>Common Cryptographic Algorithms</vt:lpstr>
      <vt:lpstr>Symmetric Ciphers</vt:lpstr>
      <vt:lpstr>Stream Ciphers</vt:lpstr>
      <vt:lpstr>Stream Cipher Encryption</vt:lpstr>
      <vt:lpstr>Stream Cipher Decryption</vt:lpstr>
      <vt:lpstr>Some Good Properties</vt:lpstr>
      <vt:lpstr>Stream Cipher Security</vt:lpstr>
      <vt:lpstr>Stream Cipher Integrity</vt:lpstr>
      <vt:lpstr>Stream Cipher Integrity</vt:lpstr>
      <vt:lpstr>Stream Cipher Integrity</vt:lpstr>
      <vt:lpstr>A Sample PRNG:  “Alleged RC4”</vt:lpstr>
      <vt:lpstr>A Sample PRNG:  “Alleged RC4”</vt:lpstr>
      <vt:lpstr>Stream Ciphers are Fragile</vt:lpstr>
      <vt:lpstr>Symmetric Ciphers</vt:lpstr>
      <vt:lpstr>Block Ciphers</vt:lpstr>
      <vt:lpstr>Example Block Ciphers</vt:lpstr>
      <vt:lpstr>How to Build a Block Cipher</vt:lpstr>
      <vt:lpstr>Feistel Ciphers</vt:lpstr>
      <vt:lpstr>Feistel Ciphers</vt:lpstr>
      <vt:lpstr>Feistel Ciphers</vt:lpstr>
      <vt:lpstr>Feistel Ciphers</vt:lpstr>
      <vt:lpstr>Feistel Ciphers</vt:lpstr>
      <vt:lpstr>Data Encryption Standard (DES)</vt:lpstr>
      <vt:lpstr>Data Encryption Standard (DES)</vt:lpstr>
      <vt:lpstr>Data Encryption Standard (DES)</vt:lpstr>
      <vt:lpstr>Data Encryption Standard (DES)</vt:lpstr>
      <vt:lpstr>DES Round</vt:lpstr>
      <vt:lpstr>Simplified DES Round Function</vt:lpstr>
      <vt:lpstr>Actual DES Round Function</vt:lpstr>
      <vt:lpstr>DES S-Boxes</vt:lpstr>
      <vt:lpstr>AES: Advanced Encryption Standard</vt:lpstr>
      <vt:lpstr>AES Finalists</vt:lpstr>
      <vt:lpstr>AES Finalists</vt:lpstr>
      <vt:lpstr>Rijndael: Key Sizes and Block Lengths</vt:lpstr>
      <vt:lpstr>Rijndael Round</vt:lpstr>
      <vt:lpstr>AES Round Structure</vt:lpstr>
      <vt:lpstr>Rijndael ByteSub</vt:lpstr>
      <vt:lpstr>Rijndael ShiftRow</vt:lpstr>
      <vt:lpstr>Rijndael MixColumn</vt:lpstr>
      <vt:lpstr>AES Diffusion (ShiftRow and MixColumn)</vt:lpstr>
      <vt:lpstr>Rijndael Round key addition</vt:lpstr>
      <vt:lpstr>Rijndael Key Schedule</vt:lpstr>
      <vt:lpstr>Modes of Operation</vt:lpstr>
      <vt:lpstr>Block Cipher Modes</vt:lpstr>
      <vt:lpstr>Block Cipher Modes</vt:lpstr>
      <vt:lpstr>Why is ECB of Concern? </vt:lpstr>
      <vt:lpstr>Block Cipher Modes</vt:lpstr>
      <vt:lpstr>Block Cipher Modes</vt:lpstr>
      <vt:lpstr>Block Cipher Modes</vt:lpstr>
      <vt:lpstr>Some CBC-Mode Myths</vt:lpstr>
      <vt:lpstr>Block Cipher Modes</vt:lpstr>
      <vt:lpstr>Block Cipher Modes</vt:lpstr>
      <vt:lpstr>Some CBC-Mode Myths</vt:lpstr>
      <vt:lpstr>Some CBC-Mode Myths</vt:lpstr>
      <vt:lpstr>Some CBC-Mode Myths</vt:lpstr>
      <vt:lpstr>Ciphertext Stealing</vt:lpstr>
      <vt:lpstr>Ciphertext Stealing</vt:lpstr>
      <vt:lpstr>Some CBC-Mode Myths</vt:lpstr>
      <vt:lpstr>Some CBC-Mode Myths</vt:lpstr>
      <vt:lpstr>Integrity Checking</vt:lpstr>
      <vt:lpstr>Agenda</vt:lpstr>
      <vt:lpstr>One-Way Hash Functions</vt:lpstr>
      <vt:lpstr>One-Way Hash Functions</vt:lpstr>
      <vt:lpstr>One-Way Hash Functions</vt:lpstr>
      <vt:lpstr>State of the Art for Hashes</vt:lpstr>
      <vt:lpstr>Call from Copenhagen …</vt:lpstr>
      <vt:lpstr>One-Way Hash Functions</vt:lpstr>
      <vt:lpstr>Message Authentication Codes</vt:lpstr>
      <vt:lpstr>Cipher Integrity</vt:lpstr>
      <vt:lpstr>Message Authentication Codes</vt:lpstr>
      <vt:lpstr>HMAC (RFC 2401, FIPS 198)</vt:lpstr>
      <vt:lpstr>Crypto Hygiene</vt:lpstr>
      <vt:lpstr>What else are Hash Functions Good for?</vt:lpstr>
      <vt:lpstr>Merkle-Damgård Construction</vt:lpstr>
      <vt:lpstr>A Cryptographic Hash:  SHA-1</vt:lpstr>
      <vt:lpstr>A Cryptographic Hash:  SHA-1</vt:lpstr>
      <vt:lpstr>A Cryptographic Hash:  SHA-1</vt:lpstr>
      <vt:lpstr>A Cryptographic Hash:  SHA-1</vt:lpstr>
      <vt:lpstr>A Cryptographic Hash:  SHA-1</vt:lpstr>
      <vt:lpstr>A Cryptographic Hash:  SHA-1</vt:lpstr>
      <vt:lpstr>A Cryptographic Hash:  SHA-1</vt:lpstr>
      <vt:lpstr>A Cryptographic Hash:  SHA-1</vt:lpstr>
      <vt:lpstr>A Cryptographic Hash:  SHA-1</vt:lpstr>
      <vt:lpstr>A Cryptographic Hash:  SHA-1</vt:lpstr>
      <vt:lpstr>A Cryptographic Hash:  SHA-1</vt:lpstr>
      <vt:lpstr>A Cryptographic Hash:  SHA-1</vt:lpstr>
      <vt:lpstr>From SHA-1 to SHA-2</vt:lpstr>
      <vt:lpstr>Merkle-Damgård Construction</vt:lpstr>
      <vt:lpstr>A Cryptographic Hash:  SHA-2</vt:lpstr>
      <vt:lpstr>A Cryptographic Hash:  SHA-2</vt:lpstr>
      <vt:lpstr>A Cryptographic Hash:  SHA-2</vt:lpstr>
      <vt:lpstr>A Cryptographic Hash:  SHA-2</vt:lpstr>
      <vt:lpstr>From SHA-2 to SHA-3</vt:lpstr>
      <vt:lpstr>The SHA-3 Finalists</vt:lpstr>
      <vt:lpstr>Key Derivation Functions (KDF)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Secret-Key Cryptographic Algorithms and Modes of Operation</dc:title>
  <dc:creator>Tolga Acar</dc:creator>
  <cp:lastModifiedBy>Tolga Acar</cp:lastModifiedBy>
  <cp:revision>197</cp:revision>
  <cp:lastPrinted>2013-08-07T04:51:17Z</cp:lastPrinted>
  <dcterms:created xsi:type="dcterms:W3CDTF">2013-08-05T22:58:33Z</dcterms:created>
  <dcterms:modified xsi:type="dcterms:W3CDTF">2016-10-18T04:42:58Z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https://d.docs.live.net/5e7bebd4984d7599/Documents/CSEP590a%202016/slides/lecture3.pptx</vt:lpwstr>
  </property>
</Properties>
</file>