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30"/>
  </p:notesMasterIdLst>
  <p:sldIdLst>
    <p:sldId id="611" r:id="rId2"/>
    <p:sldId id="612" r:id="rId3"/>
    <p:sldId id="667" r:id="rId4"/>
    <p:sldId id="669" r:id="rId5"/>
    <p:sldId id="670" r:id="rId6"/>
    <p:sldId id="668" r:id="rId7"/>
    <p:sldId id="662" r:id="rId8"/>
    <p:sldId id="622" r:id="rId9"/>
    <p:sldId id="666" r:id="rId10"/>
    <p:sldId id="627" r:id="rId11"/>
    <p:sldId id="665" r:id="rId12"/>
    <p:sldId id="664" r:id="rId13"/>
    <p:sldId id="663" r:id="rId14"/>
    <p:sldId id="629" r:id="rId15"/>
    <p:sldId id="671" r:id="rId16"/>
    <p:sldId id="631" r:id="rId17"/>
    <p:sldId id="628" r:id="rId18"/>
    <p:sldId id="675" r:id="rId19"/>
    <p:sldId id="676" r:id="rId20"/>
    <p:sldId id="678" r:id="rId21"/>
    <p:sldId id="632" r:id="rId22"/>
    <p:sldId id="633" r:id="rId23"/>
    <p:sldId id="637" r:id="rId24"/>
    <p:sldId id="674" r:id="rId25"/>
    <p:sldId id="673" r:id="rId26"/>
    <p:sldId id="672" r:id="rId27"/>
    <p:sldId id="640" r:id="rId28"/>
    <p:sldId id="641" r:id="rId29"/>
    <p:sldId id="642" r:id="rId30"/>
    <p:sldId id="643" r:id="rId31"/>
    <p:sldId id="645" r:id="rId32"/>
    <p:sldId id="679" r:id="rId33"/>
    <p:sldId id="646" r:id="rId34"/>
    <p:sldId id="648" r:id="rId35"/>
    <p:sldId id="680" r:id="rId36"/>
    <p:sldId id="649" r:id="rId37"/>
    <p:sldId id="650" r:id="rId38"/>
    <p:sldId id="651" r:id="rId39"/>
    <p:sldId id="652" r:id="rId40"/>
    <p:sldId id="653" r:id="rId41"/>
    <p:sldId id="654" r:id="rId42"/>
    <p:sldId id="655" r:id="rId43"/>
    <p:sldId id="656" r:id="rId44"/>
    <p:sldId id="657" r:id="rId45"/>
    <p:sldId id="658" r:id="rId46"/>
    <p:sldId id="659" r:id="rId47"/>
    <p:sldId id="660" r:id="rId48"/>
    <p:sldId id="661" r:id="rId49"/>
    <p:sldId id="259" r:id="rId50"/>
    <p:sldId id="690" r:id="rId51"/>
    <p:sldId id="691" r:id="rId52"/>
    <p:sldId id="692" r:id="rId53"/>
    <p:sldId id="693" r:id="rId54"/>
    <p:sldId id="694" r:id="rId55"/>
    <p:sldId id="696" r:id="rId56"/>
    <p:sldId id="695" r:id="rId57"/>
    <p:sldId id="697" r:id="rId58"/>
    <p:sldId id="698" r:id="rId59"/>
    <p:sldId id="681" r:id="rId60"/>
    <p:sldId id="682" r:id="rId61"/>
    <p:sldId id="683" r:id="rId62"/>
    <p:sldId id="684" r:id="rId63"/>
    <p:sldId id="685" r:id="rId64"/>
    <p:sldId id="686" r:id="rId65"/>
    <p:sldId id="687" r:id="rId66"/>
    <p:sldId id="688" r:id="rId67"/>
    <p:sldId id="689" r:id="rId68"/>
    <p:sldId id="266" r:id="rId69"/>
    <p:sldId id="267" r:id="rId70"/>
    <p:sldId id="429" r:id="rId71"/>
    <p:sldId id="431" r:id="rId72"/>
    <p:sldId id="432" r:id="rId73"/>
    <p:sldId id="435" r:id="rId74"/>
    <p:sldId id="436" r:id="rId75"/>
    <p:sldId id="437" r:id="rId76"/>
    <p:sldId id="440" r:id="rId77"/>
    <p:sldId id="439" r:id="rId78"/>
    <p:sldId id="441" r:id="rId79"/>
    <p:sldId id="442" r:id="rId80"/>
    <p:sldId id="443" r:id="rId81"/>
    <p:sldId id="518" r:id="rId82"/>
    <p:sldId id="444" r:id="rId83"/>
    <p:sldId id="445" r:id="rId84"/>
    <p:sldId id="599" r:id="rId85"/>
    <p:sldId id="600" r:id="rId86"/>
    <p:sldId id="289" r:id="rId87"/>
    <p:sldId id="601" r:id="rId88"/>
    <p:sldId id="290" r:id="rId89"/>
    <p:sldId id="291" r:id="rId90"/>
    <p:sldId id="292" r:id="rId91"/>
    <p:sldId id="293" r:id="rId92"/>
    <p:sldId id="294" r:id="rId93"/>
    <p:sldId id="503" r:id="rId94"/>
    <p:sldId id="295" r:id="rId95"/>
    <p:sldId id="296" r:id="rId96"/>
    <p:sldId id="502" r:id="rId97"/>
    <p:sldId id="297" r:id="rId98"/>
    <p:sldId id="454" r:id="rId99"/>
    <p:sldId id="455" r:id="rId100"/>
    <p:sldId id="456" r:id="rId101"/>
    <p:sldId id="457" r:id="rId102"/>
    <p:sldId id="458" r:id="rId103"/>
    <p:sldId id="300" r:id="rId104"/>
    <p:sldId id="307" r:id="rId105"/>
    <p:sldId id="464" r:id="rId106"/>
    <p:sldId id="463" r:id="rId107"/>
    <p:sldId id="462" r:id="rId108"/>
    <p:sldId id="461" r:id="rId109"/>
    <p:sldId id="460" r:id="rId110"/>
    <p:sldId id="459" r:id="rId111"/>
    <p:sldId id="308" r:id="rId112"/>
    <p:sldId id="309" r:id="rId113"/>
    <p:sldId id="310" r:id="rId114"/>
    <p:sldId id="311" r:id="rId115"/>
    <p:sldId id="312" r:id="rId116"/>
    <p:sldId id="313" r:id="rId117"/>
    <p:sldId id="314" r:id="rId118"/>
    <p:sldId id="315" r:id="rId119"/>
    <p:sldId id="316" r:id="rId120"/>
    <p:sldId id="317" r:id="rId121"/>
    <p:sldId id="318" r:id="rId122"/>
    <p:sldId id="319" r:id="rId123"/>
    <p:sldId id="320" r:id="rId124"/>
    <p:sldId id="321" r:id="rId125"/>
    <p:sldId id="322" r:id="rId126"/>
    <p:sldId id="323" r:id="rId127"/>
    <p:sldId id="324" r:id="rId128"/>
    <p:sldId id="465" r:id="rId129"/>
    <p:sldId id="472" r:id="rId130"/>
    <p:sldId id="471" r:id="rId131"/>
    <p:sldId id="470" r:id="rId132"/>
    <p:sldId id="469" r:id="rId133"/>
    <p:sldId id="468" r:id="rId134"/>
    <p:sldId id="467" r:id="rId135"/>
    <p:sldId id="466" r:id="rId136"/>
    <p:sldId id="478" r:id="rId137"/>
    <p:sldId id="477" r:id="rId138"/>
    <p:sldId id="476" r:id="rId139"/>
    <p:sldId id="475" r:id="rId140"/>
    <p:sldId id="474" r:id="rId141"/>
    <p:sldId id="473" r:id="rId142"/>
    <p:sldId id="479" r:id="rId143"/>
    <p:sldId id="483" r:id="rId144"/>
    <p:sldId id="481" r:id="rId145"/>
    <p:sldId id="482" r:id="rId146"/>
    <p:sldId id="485" r:id="rId147"/>
    <p:sldId id="480" r:id="rId148"/>
    <p:sldId id="484" r:id="rId149"/>
    <p:sldId id="368" r:id="rId150"/>
    <p:sldId id="369" r:id="rId151"/>
    <p:sldId id="374" r:id="rId152"/>
    <p:sldId id="490" r:id="rId153"/>
    <p:sldId id="489" r:id="rId154"/>
    <p:sldId id="488" r:id="rId155"/>
    <p:sldId id="487" r:id="rId156"/>
    <p:sldId id="486" r:id="rId157"/>
    <p:sldId id="493" r:id="rId158"/>
    <p:sldId id="497" r:id="rId159"/>
    <p:sldId id="496" r:id="rId160"/>
    <p:sldId id="494" r:id="rId161"/>
    <p:sldId id="380" r:id="rId162"/>
    <p:sldId id="492" r:id="rId163"/>
    <p:sldId id="491" r:id="rId164"/>
    <p:sldId id="381" r:id="rId165"/>
    <p:sldId id="382" r:id="rId166"/>
    <p:sldId id="383" r:id="rId167"/>
    <p:sldId id="384" r:id="rId168"/>
    <p:sldId id="700" r:id="rId169"/>
    <p:sldId id="386" r:id="rId170"/>
    <p:sldId id="701" r:id="rId171"/>
    <p:sldId id="388" r:id="rId172"/>
    <p:sldId id="389" r:id="rId173"/>
    <p:sldId id="390" r:id="rId174"/>
    <p:sldId id="391" r:id="rId175"/>
    <p:sldId id="392" r:id="rId176"/>
    <p:sldId id="393" r:id="rId177"/>
    <p:sldId id="394" r:id="rId178"/>
    <p:sldId id="395" r:id="rId179"/>
    <p:sldId id="396" r:id="rId180"/>
    <p:sldId id="397" r:id="rId181"/>
    <p:sldId id="504" r:id="rId182"/>
    <p:sldId id="505" r:id="rId183"/>
    <p:sldId id="506" r:id="rId184"/>
    <p:sldId id="509" r:id="rId185"/>
    <p:sldId id="398" r:id="rId186"/>
    <p:sldId id="399" r:id="rId187"/>
    <p:sldId id="400" r:id="rId188"/>
    <p:sldId id="401" r:id="rId189"/>
    <p:sldId id="511" r:id="rId190"/>
    <p:sldId id="510" r:id="rId191"/>
    <p:sldId id="402" r:id="rId192"/>
    <p:sldId id="512" r:id="rId193"/>
    <p:sldId id="513" r:id="rId194"/>
    <p:sldId id="514" r:id="rId195"/>
    <p:sldId id="515" r:id="rId196"/>
    <p:sldId id="403" r:id="rId197"/>
    <p:sldId id="404" r:id="rId198"/>
    <p:sldId id="516" r:id="rId199"/>
    <p:sldId id="405" r:id="rId200"/>
    <p:sldId id="517" r:id="rId201"/>
    <p:sldId id="407" r:id="rId202"/>
    <p:sldId id="408" r:id="rId203"/>
    <p:sldId id="409" r:id="rId204"/>
    <p:sldId id="602" r:id="rId205"/>
    <p:sldId id="604" r:id="rId206"/>
    <p:sldId id="605" r:id="rId207"/>
    <p:sldId id="702" r:id="rId208"/>
    <p:sldId id="703" r:id="rId209"/>
    <p:sldId id="704" r:id="rId210"/>
    <p:sldId id="705" r:id="rId211"/>
    <p:sldId id="706" r:id="rId212"/>
    <p:sldId id="712" r:id="rId213"/>
    <p:sldId id="713" r:id="rId214"/>
    <p:sldId id="714" r:id="rId215"/>
    <p:sldId id="715" r:id="rId216"/>
    <p:sldId id="716" r:id="rId217"/>
    <p:sldId id="717" r:id="rId218"/>
    <p:sldId id="718" r:id="rId219"/>
    <p:sldId id="417" r:id="rId220"/>
    <p:sldId id="419" r:id="rId221"/>
    <p:sldId id="501" r:id="rId222"/>
    <p:sldId id="420" r:id="rId223"/>
    <p:sldId id="421" r:id="rId224"/>
    <p:sldId id="422" r:id="rId225"/>
    <p:sldId id="423" r:id="rId226"/>
    <p:sldId id="424" r:id="rId227"/>
    <p:sldId id="425" r:id="rId228"/>
    <p:sldId id="426" r:id="rId2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88A6"/>
    <a:srgbClr val="66FF6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828" y="3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slide" Target="slides/slide191.xml"/><Relationship Id="rId197" Type="http://schemas.openxmlformats.org/officeDocument/2006/relationships/slide" Target="slides/slide196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217" Type="http://schemas.openxmlformats.org/officeDocument/2006/relationships/slide" Target="slides/slide2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12" Type="http://schemas.openxmlformats.org/officeDocument/2006/relationships/slide" Target="slides/slide211.xml"/><Relationship Id="rId233" Type="http://schemas.openxmlformats.org/officeDocument/2006/relationships/theme" Target="theme/theme1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slide" Target="slides/slide201.xml"/><Relationship Id="rId207" Type="http://schemas.openxmlformats.org/officeDocument/2006/relationships/slide" Target="slides/slide206.xml"/><Relationship Id="rId223" Type="http://schemas.openxmlformats.org/officeDocument/2006/relationships/slide" Target="slides/slide222.xml"/><Relationship Id="rId228" Type="http://schemas.openxmlformats.org/officeDocument/2006/relationships/slide" Target="slides/slide22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3" Type="http://schemas.openxmlformats.org/officeDocument/2006/relationships/slide" Target="slides/slide212.xml"/><Relationship Id="rId218" Type="http://schemas.openxmlformats.org/officeDocument/2006/relationships/slide" Target="slides/slide217.xml"/><Relationship Id="rId234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219" Type="http://schemas.openxmlformats.org/officeDocument/2006/relationships/slide" Target="slides/slide21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0" Type="http://schemas.openxmlformats.org/officeDocument/2006/relationships/notesMaster" Target="notesMasters/notesMaster1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slide" Target="slides/slide219.xml"/><Relationship Id="rId225" Type="http://schemas.openxmlformats.org/officeDocument/2006/relationships/slide" Target="slides/slide224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6" Type="http://schemas.openxmlformats.org/officeDocument/2006/relationships/slide" Target="slides/slide25.xml"/><Relationship Id="rId231" Type="http://schemas.openxmlformats.org/officeDocument/2006/relationships/presProps" Target="presProps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DF72C-46E3-4F79-BB40-445F31E06253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732B8-84F4-4C6C-92B7-19A7F9775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83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2619A2-21B0-4F82-9098-9A67F05C8F21}" type="slidenum">
              <a:rPr lang="en-US"/>
              <a:pPr/>
              <a:t>1</a:t>
            </a:fld>
            <a:endParaRPr lang="en-US"/>
          </a:p>
        </p:txBody>
      </p:sp>
      <p:sp>
        <p:nvSpPr>
          <p:cNvPr id="96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6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610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8545F6-73A0-4440-A317-657DEA79053F}" type="slidenum">
              <a:rPr lang="en-US"/>
              <a:pPr/>
              <a:t>17</a:t>
            </a:fld>
            <a:endParaRPr lang="en-US"/>
          </a:p>
        </p:txBody>
      </p:sp>
      <p:sp>
        <p:nvSpPr>
          <p:cNvPr id="6748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907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8545F6-73A0-4440-A317-657DEA79053F}" type="slidenum">
              <a:rPr lang="en-US"/>
              <a:pPr/>
              <a:t>18</a:t>
            </a:fld>
            <a:endParaRPr lang="en-US"/>
          </a:p>
        </p:txBody>
      </p:sp>
      <p:sp>
        <p:nvSpPr>
          <p:cNvPr id="6748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585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October 11,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9AE78F1A-C5D7-4CDD-B860-BC70C668CF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October 11,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Practical Aspects of Modern Cryptography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AE78F1A-C5D7-4CDD-B860-BC70C668CFB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October 11, 2016</a:t>
            </a: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Practical Aspects of Modern Cryptography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AE78F1A-C5D7-4CDD-B860-BC70C668CFBE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5" Type="http://schemas.openxmlformats.org/officeDocument/2006/relationships/image" Target="../media/image280.png"/><Relationship Id="rId4" Type="http://schemas.openxmlformats.org/officeDocument/2006/relationships/tags" Target="../tags/tag70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5" Type="http://schemas.openxmlformats.org/officeDocument/2006/relationships/image" Target="../media/image290.png"/><Relationship Id="rId4" Type="http://schemas.openxmlformats.org/officeDocument/2006/relationships/tags" Target="../tags/tag7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3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5" Type="http://schemas.openxmlformats.org/officeDocument/2006/relationships/image" Target="../media/image300.png"/><Relationship Id="rId4" Type="http://schemas.openxmlformats.org/officeDocument/2006/relationships/tags" Target="../tags/tag75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5" Type="http://schemas.openxmlformats.org/officeDocument/2006/relationships/image" Target="../media/image311.png"/><Relationship Id="rId4" Type="http://schemas.openxmlformats.org/officeDocument/2006/relationships/tags" Target="../tags/tag77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5" Type="http://schemas.openxmlformats.org/officeDocument/2006/relationships/image" Target="../media/image320.png"/><Relationship Id="rId4" Type="http://schemas.openxmlformats.org/officeDocument/2006/relationships/tags" Target="../tags/tag79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5" Type="http://schemas.openxmlformats.org/officeDocument/2006/relationships/image" Target="../media/image330.png"/><Relationship Id="rId4" Type="http://schemas.openxmlformats.org/officeDocument/2006/relationships/tags" Target="../tags/tag81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5" Type="http://schemas.openxmlformats.org/officeDocument/2006/relationships/image" Target="../media/image34.png"/><Relationship Id="rId4" Type="http://schemas.openxmlformats.org/officeDocument/2006/relationships/tags" Target="../tags/tag8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5" Type="http://schemas.openxmlformats.org/officeDocument/2006/relationships/image" Target="../media/image35.png"/><Relationship Id="rId4" Type="http://schemas.openxmlformats.org/officeDocument/2006/relationships/tags" Target="../tags/tag85.xml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tags" Target="../tags/tag88.xml"/><Relationship Id="rId7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0.xml"/><Relationship Id="rId4" Type="http://schemas.openxmlformats.org/officeDocument/2006/relationships/tags" Target="../tags/tag89.xml"/></Relationships>
</file>

<file path=ppt/slides/_rels/slide1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93.xml"/><Relationship Id="rId7" Type="http://schemas.openxmlformats.org/officeDocument/2006/relationships/tags" Target="../tags/tag97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5" Type="http://schemas.openxmlformats.org/officeDocument/2006/relationships/tags" Target="../tags/tag95.xml"/><Relationship Id="rId10" Type="http://schemas.openxmlformats.org/officeDocument/2006/relationships/image" Target="../media/image36.png"/><Relationship Id="rId4" Type="http://schemas.openxmlformats.org/officeDocument/2006/relationships/tags" Target="../tags/tag94.xml"/><Relationship Id="rId9" Type="http://schemas.openxmlformats.org/officeDocument/2006/relationships/tags" Target="../tags/tag93.xml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tags" Target="../tags/tag105.xml"/><Relationship Id="rId3" Type="http://schemas.openxmlformats.org/officeDocument/2006/relationships/tags" Target="../tags/tag100.xml"/><Relationship Id="rId7" Type="http://schemas.openxmlformats.org/officeDocument/2006/relationships/tags" Target="../tags/tag104.xml"/><Relationship Id="rId12" Type="http://schemas.openxmlformats.org/officeDocument/2006/relationships/image" Target="../media/image36.png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tags" Target="../tags/tag103.xml"/><Relationship Id="rId11" Type="http://schemas.openxmlformats.org/officeDocument/2006/relationships/tags" Target="../tags/tag100.xml"/><Relationship Id="rId5" Type="http://schemas.openxmlformats.org/officeDocument/2006/relationships/tags" Target="../tags/tag102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01.xml"/><Relationship Id="rId9" Type="http://schemas.openxmlformats.org/officeDocument/2006/relationships/tags" Target="../tags/tag106.xml"/></Relationships>
</file>

<file path=ppt/slides/_rels/slide114.xml.rels><?xml version="1.0" encoding="UTF-8" standalone="yes"?>
<Relationships xmlns="http://schemas.openxmlformats.org/package/2006/relationships"><Relationship Id="rId8" Type="http://schemas.openxmlformats.org/officeDocument/2006/relationships/tags" Target="../tags/tag114.xml"/><Relationship Id="rId13" Type="http://schemas.openxmlformats.org/officeDocument/2006/relationships/tags" Target="../tags/tag109.xml"/><Relationship Id="rId3" Type="http://schemas.openxmlformats.org/officeDocument/2006/relationships/tags" Target="../tags/tag109.xml"/><Relationship Id="rId7" Type="http://schemas.openxmlformats.org/officeDocument/2006/relationships/tags" Target="../tags/tag113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tags" Target="../tags/tag112.xml"/><Relationship Id="rId11" Type="http://schemas.openxmlformats.org/officeDocument/2006/relationships/tags" Target="../tags/tag117.xml"/><Relationship Id="rId5" Type="http://schemas.openxmlformats.org/officeDocument/2006/relationships/tags" Target="../tags/tag111.xml"/><Relationship Id="rId10" Type="http://schemas.openxmlformats.org/officeDocument/2006/relationships/tags" Target="../tags/tag116.xml"/><Relationship Id="rId4" Type="http://schemas.openxmlformats.org/officeDocument/2006/relationships/tags" Target="../tags/tag110.xml"/><Relationship Id="rId9" Type="http://schemas.openxmlformats.org/officeDocument/2006/relationships/tags" Target="../tags/tag115.xml"/><Relationship Id="rId14" Type="http://schemas.openxmlformats.org/officeDocument/2006/relationships/image" Target="../media/image36.png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tags" Target="../tags/tag125.xml"/><Relationship Id="rId13" Type="http://schemas.openxmlformats.org/officeDocument/2006/relationships/tags" Target="../tags/tag130.xml"/><Relationship Id="rId3" Type="http://schemas.openxmlformats.org/officeDocument/2006/relationships/tags" Target="../tags/tag120.xml"/><Relationship Id="rId7" Type="http://schemas.openxmlformats.org/officeDocument/2006/relationships/tags" Target="../tags/tag124.xml"/><Relationship Id="rId12" Type="http://schemas.openxmlformats.org/officeDocument/2006/relationships/tags" Target="../tags/tag129.xml"/><Relationship Id="rId2" Type="http://schemas.openxmlformats.org/officeDocument/2006/relationships/tags" Target="../tags/tag119.xml"/><Relationship Id="rId16" Type="http://schemas.openxmlformats.org/officeDocument/2006/relationships/image" Target="../media/image36.png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11" Type="http://schemas.openxmlformats.org/officeDocument/2006/relationships/tags" Target="../tags/tag128.xml"/><Relationship Id="rId5" Type="http://schemas.openxmlformats.org/officeDocument/2006/relationships/tags" Target="../tags/tag122.xml"/><Relationship Id="rId15" Type="http://schemas.openxmlformats.org/officeDocument/2006/relationships/tags" Target="../tags/tag120.xml"/><Relationship Id="rId10" Type="http://schemas.openxmlformats.org/officeDocument/2006/relationships/tags" Target="../tags/tag127.xml"/><Relationship Id="rId4" Type="http://schemas.openxmlformats.org/officeDocument/2006/relationships/tags" Target="../tags/tag121.xml"/><Relationship Id="rId9" Type="http://schemas.openxmlformats.org/officeDocument/2006/relationships/tags" Target="../tags/tag126.xml"/><Relationship Id="rId14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tags" Target="../tags/tag138.xml"/><Relationship Id="rId13" Type="http://schemas.openxmlformats.org/officeDocument/2006/relationships/tags" Target="../tags/tag143.xml"/><Relationship Id="rId18" Type="http://schemas.openxmlformats.org/officeDocument/2006/relationships/image" Target="../media/image36.png"/><Relationship Id="rId3" Type="http://schemas.openxmlformats.org/officeDocument/2006/relationships/tags" Target="../tags/tag133.xml"/><Relationship Id="rId7" Type="http://schemas.openxmlformats.org/officeDocument/2006/relationships/tags" Target="../tags/tag137.xml"/><Relationship Id="rId12" Type="http://schemas.openxmlformats.org/officeDocument/2006/relationships/tags" Target="../tags/tag142.xml"/><Relationship Id="rId17" Type="http://schemas.openxmlformats.org/officeDocument/2006/relationships/tags" Target="../tags/tag133.xml"/><Relationship Id="rId2" Type="http://schemas.openxmlformats.org/officeDocument/2006/relationships/tags" Target="../tags/tag132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131.xml"/><Relationship Id="rId6" Type="http://schemas.openxmlformats.org/officeDocument/2006/relationships/tags" Target="../tags/tag136.xml"/><Relationship Id="rId11" Type="http://schemas.openxmlformats.org/officeDocument/2006/relationships/tags" Target="../tags/tag141.xml"/><Relationship Id="rId5" Type="http://schemas.openxmlformats.org/officeDocument/2006/relationships/tags" Target="../tags/tag135.xml"/><Relationship Id="rId15" Type="http://schemas.openxmlformats.org/officeDocument/2006/relationships/tags" Target="../tags/tag145.xml"/><Relationship Id="rId10" Type="http://schemas.openxmlformats.org/officeDocument/2006/relationships/tags" Target="../tags/tag140.xml"/><Relationship Id="rId4" Type="http://schemas.openxmlformats.org/officeDocument/2006/relationships/tags" Target="../tags/tag134.xml"/><Relationship Id="rId9" Type="http://schemas.openxmlformats.org/officeDocument/2006/relationships/tags" Target="../tags/tag139.xml"/><Relationship Id="rId14" Type="http://schemas.openxmlformats.org/officeDocument/2006/relationships/tags" Target="../tags/tag144.xml"/></Relationships>
</file>

<file path=ppt/slides/_rels/slide117.xml.rels><?xml version="1.0" encoding="UTF-8" standalone="yes"?>
<Relationships xmlns="http://schemas.openxmlformats.org/package/2006/relationships"><Relationship Id="rId8" Type="http://schemas.openxmlformats.org/officeDocument/2006/relationships/tags" Target="../tags/tag153.xml"/><Relationship Id="rId13" Type="http://schemas.openxmlformats.org/officeDocument/2006/relationships/tags" Target="../tags/tag158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48.xml"/><Relationship Id="rId7" Type="http://schemas.openxmlformats.org/officeDocument/2006/relationships/tags" Target="../tags/tag152.xml"/><Relationship Id="rId12" Type="http://schemas.openxmlformats.org/officeDocument/2006/relationships/tags" Target="../tags/tag157.xml"/><Relationship Id="rId17" Type="http://schemas.openxmlformats.org/officeDocument/2006/relationships/tags" Target="../tags/tag162.xml"/><Relationship Id="rId2" Type="http://schemas.openxmlformats.org/officeDocument/2006/relationships/tags" Target="../tags/tag147.xml"/><Relationship Id="rId16" Type="http://schemas.openxmlformats.org/officeDocument/2006/relationships/tags" Target="../tags/tag161.xml"/><Relationship Id="rId20" Type="http://schemas.openxmlformats.org/officeDocument/2006/relationships/image" Target="../media/image36.png"/><Relationship Id="rId1" Type="http://schemas.openxmlformats.org/officeDocument/2006/relationships/tags" Target="../tags/tag146.xml"/><Relationship Id="rId6" Type="http://schemas.openxmlformats.org/officeDocument/2006/relationships/tags" Target="../tags/tag151.xml"/><Relationship Id="rId11" Type="http://schemas.openxmlformats.org/officeDocument/2006/relationships/tags" Target="../tags/tag156.xml"/><Relationship Id="rId5" Type="http://schemas.openxmlformats.org/officeDocument/2006/relationships/tags" Target="../tags/tag150.xml"/><Relationship Id="rId15" Type="http://schemas.openxmlformats.org/officeDocument/2006/relationships/tags" Target="../tags/tag160.xml"/><Relationship Id="rId10" Type="http://schemas.openxmlformats.org/officeDocument/2006/relationships/tags" Target="../tags/tag155.xml"/><Relationship Id="rId19" Type="http://schemas.openxmlformats.org/officeDocument/2006/relationships/tags" Target="../tags/tag148.xml"/><Relationship Id="rId4" Type="http://schemas.openxmlformats.org/officeDocument/2006/relationships/tags" Target="../tags/tag149.xml"/><Relationship Id="rId9" Type="http://schemas.openxmlformats.org/officeDocument/2006/relationships/tags" Target="../tags/tag154.xml"/><Relationship Id="rId14" Type="http://schemas.openxmlformats.org/officeDocument/2006/relationships/tags" Target="../tags/tag159.xml"/></Relationships>
</file>

<file path=ppt/slides/_rels/slide118.xml.rels><?xml version="1.0" encoding="UTF-8" standalone="yes"?>
<Relationships xmlns="http://schemas.openxmlformats.org/package/2006/relationships"><Relationship Id="rId8" Type="http://schemas.openxmlformats.org/officeDocument/2006/relationships/tags" Target="../tags/tag170.xml"/><Relationship Id="rId13" Type="http://schemas.openxmlformats.org/officeDocument/2006/relationships/tags" Target="../tags/tag175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65.xml"/><Relationship Id="rId7" Type="http://schemas.openxmlformats.org/officeDocument/2006/relationships/tags" Target="../tags/tag169.xml"/><Relationship Id="rId12" Type="http://schemas.openxmlformats.org/officeDocument/2006/relationships/tags" Target="../tags/tag174.xml"/><Relationship Id="rId17" Type="http://schemas.openxmlformats.org/officeDocument/2006/relationships/tags" Target="../tags/tag179.xml"/><Relationship Id="rId2" Type="http://schemas.openxmlformats.org/officeDocument/2006/relationships/tags" Target="../tags/tag164.xml"/><Relationship Id="rId16" Type="http://schemas.openxmlformats.org/officeDocument/2006/relationships/tags" Target="../tags/tag178.xml"/><Relationship Id="rId20" Type="http://schemas.openxmlformats.org/officeDocument/2006/relationships/image" Target="../media/image36.png"/><Relationship Id="rId1" Type="http://schemas.openxmlformats.org/officeDocument/2006/relationships/tags" Target="../tags/tag163.xml"/><Relationship Id="rId6" Type="http://schemas.openxmlformats.org/officeDocument/2006/relationships/tags" Target="../tags/tag168.xml"/><Relationship Id="rId11" Type="http://schemas.openxmlformats.org/officeDocument/2006/relationships/tags" Target="../tags/tag173.xml"/><Relationship Id="rId5" Type="http://schemas.openxmlformats.org/officeDocument/2006/relationships/tags" Target="../tags/tag167.xml"/><Relationship Id="rId15" Type="http://schemas.openxmlformats.org/officeDocument/2006/relationships/tags" Target="../tags/tag177.xml"/><Relationship Id="rId10" Type="http://schemas.openxmlformats.org/officeDocument/2006/relationships/tags" Target="../tags/tag172.xml"/><Relationship Id="rId19" Type="http://schemas.openxmlformats.org/officeDocument/2006/relationships/tags" Target="../tags/tag165.xml"/><Relationship Id="rId4" Type="http://schemas.openxmlformats.org/officeDocument/2006/relationships/tags" Target="../tags/tag166.xml"/><Relationship Id="rId9" Type="http://schemas.openxmlformats.org/officeDocument/2006/relationships/tags" Target="../tags/tag171.xml"/><Relationship Id="rId14" Type="http://schemas.openxmlformats.org/officeDocument/2006/relationships/tags" Target="../tags/tag176.xml"/></Relationships>
</file>

<file path=ppt/slides/_rels/slide119.xml.rels><?xml version="1.0" encoding="UTF-8" standalone="yes"?>
<Relationships xmlns="http://schemas.openxmlformats.org/package/2006/relationships"><Relationship Id="rId8" Type="http://schemas.openxmlformats.org/officeDocument/2006/relationships/tags" Target="../tags/tag187.xml"/><Relationship Id="rId13" Type="http://schemas.openxmlformats.org/officeDocument/2006/relationships/tags" Target="../tags/tag192.xml"/><Relationship Id="rId18" Type="http://schemas.openxmlformats.org/officeDocument/2006/relationships/tags" Target="../tags/tag197.xml"/><Relationship Id="rId3" Type="http://schemas.openxmlformats.org/officeDocument/2006/relationships/tags" Target="../tags/tag182.xml"/><Relationship Id="rId21" Type="http://schemas.openxmlformats.org/officeDocument/2006/relationships/tags" Target="../tags/tag182.xml"/><Relationship Id="rId7" Type="http://schemas.openxmlformats.org/officeDocument/2006/relationships/tags" Target="../tags/tag186.xml"/><Relationship Id="rId12" Type="http://schemas.openxmlformats.org/officeDocument/2006/relationships/tags" Target="../tags/tag191.xml"/><Relationship Id="rId17" Type="http://schemas.openxmlformats.org/officeDocument/2006/relationships/tags" Target="../tags/tag196.xml"/><Relationship Id="rId2" Type="http://schemas.openxmlformats.org/officeDocument/2006/relationships/tags" Target="../tags/tag181.xml"/><Relationship Id="rId16" Type="http://schemas.openxmlformats.org/officeDocument/2006/relationships/tags" Target="../tags/tag195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180.xml"/><Relationship Id="rId6" Type="http://schemas.openxmlformats.org/officeDocument/2006/relationships/tags" Target="../tags/tag185.xml"/><Relationship Id="rId11" Type="http://schemas.openxmlformats.org/officeDocument/2006/relationships/tags" Target="../tags/tag190.xml"/><Relationship Id="rId5" Type="http://schemas.openxmlformats.org/officeDocument/2006/relationships/tags" Target="../tags/tag184.xml"/><Relationship Id="rId15" Type="http://schemas.openxmlformats.org/officeDocument/2006/relationships/tags" Target="../tags/tag194.xml"/><Relationship Id="rId10" Type="http://schemas.openxmlformats.org/officeDocument/2006/relationships/tags" Target="../tags/tag189.xml"/><Relationship Id="rId19" Type="http://schemas.openxmlformats.org/officeDocument/2006/relationships/tags" Target="../tags/tag198.xml"/><Relationship Id="rId4" Type="http://schemas.openxmlformats.org/officeDocument/2006/relationships/tags" Target="../tags/tag183.xml"/><Relationship Id="rId9" Type="http://schemas.openxmlformats.org/officeDocument/2006/relationships/tags" Target="../tags/tag188.xml"/><Relationship Id="rId14" Type="http://schemas.openxmlformats.org/officeDocument/2006/relationships/tags" Target="../tags/tag193.xml"/><Relationship Id="rId22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0.xml.rels><?xml version="1.0" encoding="UTF-8" standalone="yes"?>
<Relationships xmlns="http://schemas.openxmlformats.org/package/2006/relationships"><Relationship Id="rId8" Type="http://schemas.openxmlformats.org/officeDocument/2006/relationships/tags" Target="../tags/tag206.xml"/><Relationship Id="rId13" Type="http://schemas.openxmlformats.org/officeDocument/2006/relationships/tags" Target="../tags/tag211.xml"/><Relationship Id="rId18" Type="http://schemas.openxmlformats.org/officeDocument/2006/relationships/tags" Target="../tags/tag216.xml"/><Relationship Id="rId3" Type="http://schemas.openxmlformats.org/officeDocument/2006/relationships/tags" Target="../tags/tag201.xml"/><Relationship Id="rId21" Type="http://schemas.openxmlformats.org/officeDocument/2006/relationships/tags" Target="../tags/tag219.xml"/><Relationship Id="rId7" Type="http://schemas.openxmlformats.org/officeDocument/2006/relationships/tags" Target="../tags/tag205.xml"/><Relationship Id="rId12" Type="http://schemas.openxmlformats.org/officeDocument/2006/relationships/tags" Target="../tags/tag210.xml"/><Relationship Id="rId17" Type="http://schemas.openxmlformats.org/officeDocument/2006/relationships/tags" Target="../tags/tag215.xml"/><Relationship Id="rId2" Type="http://schemas.openxmlformats.org/officeDocument/2006/relationships/tags" Target="../tags/tag200.xml"/><Relationship Id="rId16" Type="http://schemas.openxmlformats.org/officeDocument/2006/relationships/tags" Target="../tags/tag214.xml"/><Relationship Id="rId20" Type="http://schemas.openxmlformats.org/officeDocument/2006/relationships/tags" Target="../tags/tag218.xml"/><Relationship Id="rId1" Type="http://schemas.openxmlformats.org/officeDocument/2006/relationships/tags" Target="../tags/tag199.xml"/><Relationship Id="rId6" Type="http://schemas.openxmlformats.org/officeDocument/2006/relationships/tags" Target="../tags/tag204.xml"/><Relationship Id="rId11" Type="http://schemas.openxmlformats.org/officeDocument/2006/relationships/tags" Target="../tags/tag209.xml"/><Relationship Id="rId24" Type="http://schemas.openxmlformats.org/officeDocument/2006/relationships/image" Target="../media/image37.png"/><Relationship Id="rId5" Type="http://schemas.openxmlformats.org/officeDocument/2006/relationships/tags" Target="../tags/tag203.xml"/><Relationship Id="rId15" Type="http://schemas.openxmlformats.org/officeDocument/2006/relationships/tags" Target="../tags/tag213.xml"/><Relationship Id="rId23" Type="http://schemas.openxmlformats.org/officeDocument/2006/relationships/tags" Target="../tags/tag201.xml"/><Relationship Id="rId10" Type="http://schemas.openxmlformats.org/officeDocument/2006/relationships/tags" Target="../tags/tag208.xml"/><Relationship Id="rId19" Type="http://schemas.openxmlformats.org/officeDocument/2006/relationships/tags" Target="../tags/tag217.xml"/><Relationship Id="rId4" Type="http://schemas.openxmlformats.org/officeDocument/2006/relationships/tags" Target="../tags/tag202.xml"/><Relationship Id="rId9" Type="http://schemas.openxmlformats.org/officeDocument/2006/relationships/tags" Target="../tags/tag207.xml"/><Relationship Id="rId14" Type="http://schemas.openxmlformats.org/officeDocument/2006/relationships/tags" Target="../tags/tag212.xml"/><Relationship Id="rId22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8" Type="http://schemas.openxmlformats.org/officeDocument/2006/relationships/tags" Target="../tags/tag227.xml"/><Relationship Id="rId13" Type="http://schemas.openxmlformats.org/officeDocument/2006/relationships/tags" Target="../tags/tag232.xml"/><Relationship Id="rId18" Type="http://schemas.openxmlformats.org/officeDocument/2006/relationships/tags" Target="../tags/tag237.xml"/><Relationship Id="rId26" Type="http://schemas.openxmlformats.org/officeDocument/2006/relationships/image" Target="../media/image36.png"/><Relationship Id="rId3" Type="http://schemas.openxmlformats.org/officeDocument/2006/relationships/tags" Target="../tags/tag222.xml"/><Relationship Id="rId21" Type="http://schemas.openxmlformats.org/officeDocument/2006/relationships/tags" Target="../tags/tag240.xml"/><Relationship Id="rId7" Type="http://schemas.openxmlformats.org/officeDocument/2006/relationships/tags" Target="../tags/tag226.xml"/><Relationship Id="rId12" Type="http://schemas.openxmlformats.org/officeDocument/2006/relationships/tags" Target="../tags/tag231.xml"/><Relationship Id="rId17" Type="http://schemas.openxmlformats.org/officeDocument/2006/relationships/tags" Target="../tags/tag236.xml"/><Relationship Id="rId25" Type="http://schemas.openxmlformats.org/officeDocument/2006/relationships/tags" Target="../tags/tag222.xml"/><Relationship Id="rId2" Type="http://schemas.openxmlformats.org/officeDocument/2006/relationships/tags" Target="../tags/tag221.xml"/><Relationship Id="rId16" Type="http://schemas.openxmlformats.org/officeDocument/2006/relationships/tags" Target="../tags/tag235.xml"/><Relationship Id="rId20" Type="http://schemas.openxmlformats.org/officeDocument/2006/relationships/tags" Target="../tags/tag239.xml"/><Relationship Id="rId1" Type="http://schemas.openxmlformats.org/officeDocument/2006/relationships/tags" Target="../tags/tag220.xml"/><Relationship Id="rId6" Type="http://schemas.openxmlformats.org/officeDocument/2006/relationships/tags" Target="../tags/tag225.xml"/><Relationship Id="rId11" Type="http://schemas.openxmlformats.org/officeDocument/2006/relationships/tags" Target="../tags/tag230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224.xml"/><Relationship Id="rId15" Type="http://schemas.openxmlformats.org/officeDocument/2006/relationships/tags" Target="../tags/tag234.xml"/><Relationship Id="rId23" Type="http://schemas.openxmlformats.org/officeDocument/2006/relationships/tags" Target="../tags/tag242.xml"/><Relationship Id="rId10" Type="http://schemas.openxmlformats.org/officeDocument/2006/relationships/tags" Target="../tags/tag229.xml"/><Relationship Id="rId19" Type="http://schemas.openxmlformats.org/officeDocument/2006/relationships/tags" Target="../tags/tag238.xml"/><Relationship Id="rId4" Type="http://schemas.openxmlformats.org/officeDocument/2006/relationships/tags" Target="../tags/tag223.xml"/><Relationship Id="rId9" Type="http://schemas.openxmlformats.org/officeDocument/2006/relationships/tags" Target="../tags/tag228.xml"/><Relationship Id="rId14" Type="http://schemas.openxmlformats.org/officeDocument/2006/relationships/tags" Target="../tags/tag233.xml"/><Relationship Id="rId22" Type="http://schemas.openxmlformats.org/officeDocument/2006/relationships/tags" Target="../tags/tag241.xml"/></Relationships>
</file>

<file path=ppt/slides/_rels/slide122.xml.rels><?xml version="1.0" encoding="UTF-8" standalone="yes"?>
<Relationships xmlns="http://schemas.openxmlformats.org/package/2006/relationships"><Relationship Id="rId8" Type="http://schemas.openxmlformats.org/officeDocument/2006/relationships/tags" Target="../tags/tag250.xml"/><Relationship Id="rId13" Type="http://schemas.openxmlformats.org/officeDocument/2006/relationships/tags" Target="../tags/tag255.xml"/><Relationship Id="rId18" Type="http://schemas.openxmlformats.org/officeDocument/2006/relationships/tags" Target="../tags/tag260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245.xml"/><Relationship Id="rId21" Type="http://schemas.openxmlformats.org/officeDocument/2006/relationships/tags" Target="../tags/tag263.xml"/><Relationship Id="rId7" Type="http://schemas.openxmlformats.org/officeDocument/2006/relationships/tags" Target="../tags/tag249.xml"/><Relationship Id="rId12" Type="http://schemas.openxmlformats.org/officeDocument/2006/relationships/tags" Target="../tags/tag254.xml"/><Relationship Id="rId17" Type="http://schemas.openxmlformats.org/officeDocument/2006/relationships/tags" Target="../tags/tag259.xml"/><Relationship Id="rId25" Type="http://schemas.openxmlformats.org/officeDocument/2006/relationships/tags" Target="../tags/tag267.xml"/><Relationship Id="rId2" Type="http://schemas.openxmlformats.org/officeDocument/2006/relationships/tags" Target="../tags/tag244.xml"/><Relationship Id="rId16" Type="http://schemas.openxmlformats.org/officeDocument/2006/relationships/tags" Target="../tags/tag258.xml"/><Relationship Id="rId20" Type="http://schemas.openxmlformats.org/officeDocument/2006/relationships/tags" Target="../tags/tag262.xml"/><Relationship Id="rId1" Type="http://schemas.openxmlformats.org/officeDocument/2006/relationships/tags" Target="../tags/tag243.xml"/><Relationship Id="rId6" Type="http://schemas.openxmlformats.org/officeDocument/2006/relationships/tags" Target="../tags/tag248.xml"/><Relationship Id="rId11" Type="http://schemas.openxmlformats.org/officeDocument/2006/relationships/tags" Target="../tags/tag253.xml"/><Relationship Id="rId24" Type="http://schemas.openxmlformats.org/officeDocument/2006/relationships/tags" Target="../tags/tag266.xml"/><Relationship Id="rId5" Type="http://schemas.openxmlformats.org/officeDocument/2006/relationships/tags" Target="../tags/tag247.xml"/><Relationship Id="rId15" Type="http://schemas.openxmlformats.org/officeDocument/2006/relationships/tags" Target="../tags/tag257.xml"/><Relationship Id="rId23" Type="http://schemas.openxmlformats.org/officeDocument/2006/relationships/tags" Target="../tags/tag265.xml"/><Relationship Id="rId28" Type="http://schemas.openxmlformats.org/officeDocument/2006/relationships/image" Target="../media/image36.png"/><Relationship Id="rId10" Type="http://schemas.openxmlformats.org/officeDocument/2006/relationships/tags" Target="../tags/tag252.xml"/><Relationship Id="rId19" Type="http://schemas.openxmlformats.org/officeDocument/2006/relationships/tags" Target="../tags/tag261.xml"/><Relationship Id="rId4" Type="http://schemas.openxmlformats.org/officeDocument/2006/relationships/tags" Target="../tags/tag246.xml"/><Relationship Id="rId9" Type="http://schemas.openxmlformats.org/officeDocument/2006/relationships/tags" Target="../tags/tag251.xml"/><Relationship Id="rId14" Type="http://schemas.openxmlformats.org/officeDocument/2006/relationships/tags" Target="../tags/tag256.xml"/><Relationship Id="rId22" Type="http://schemas.openxmlformats.org/officeDocument/2006/relationships/tags" Target="../tags/tag264.xml"/><Relationship Id="rId27" Type="http://schemas.openxmlformats.org/officeDocument/2006/relationships/tags" Target="../tags/tag245.xml"/></Relationships>
</file>

<file path=ppt/slides/_rels/slide123.xml.rels><?xml version="1.0" encoding="UTF-8" standalone="yes"?>
<Relationships xmlns="http://schemas.openxmlformats.org/package/2006/relationships"><Relationship Id="rId8" Type="http://schemas.openxmlformats.org/officeDocument/2006/relationships/tags" Target="../tags/tag275.xml"/><Relationship Id="rId13" Type="http://schemas.openxmlformats.org/officeDocument/2006/relationships/tags" Target="../tags/tag280.xml"/><Relationship Id="rId18" Type="http://schemas.openxmlformats.org/officeDocument/2006/relationships/tags" Target="../tags/tag285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270.xml"/><Relationship Id="rId21" Type="http://schemas.openxmlformats.org/officeDocument/2006/relationships/tags" Target="../tags/tag288.xml"/><Relationship Id="rId7" Type="http://schemas.openxmlformats.org/officeDocument/2006/relationships/tags" Target="../tags/tag274.xml"/><Relationship Id="rId12" Type="http://schemas.openxmlformats.org/officeDocument/2006/relationships/tags" Target="../tags/tag279.xml"/><Relationship Id="rId17" Type="http://schemas.openxmlformats.org/officeDocument/2006/relationships/tags" Target="../tags/tag284.xml"/><Relationship Id="rId25" Type="http://schemas.openxmlformats.org/officeDocument/2006/relationships/tags" Target="../tags/tag292.xml"/><Relationship Id="rId2" Type="http://schemas.openxmlformats.org/officeDocument/2006/relationships/tags" Target="../tags/tag269.xml"/><Relationship Id="rId16" Type="http://schemas.openxmlformats.org/officeDocument/2006/relationships/tags" Target="../tags/tag283.xml"/><Relationship Id="rId20" Type="http://schemas.openxmlformats.org/officeDocument/2006/relationships/tags" Target="../tags/tag287.xml"/><Relationship Id="rId1" Type="http://schemas.openxmlformats.org/officeDocument/2006/relationships/tags" Target="../tags/tag268.xml"/><Relationship Id="rId6" Type="http://schemas.openxmlformats.org/officeDocument/2006/relationships/tags" Target="../tags/tag273.xml"/><Relationship Id="rId11" Type="http://schemas.openxmlformats.org/officeDocument/2006/relationships/tags" Target="../tags/tag278.xml"/><Relationship Id="rId24" Type="http://schemas.openxmlformats.org/officeDocument/2006/relationships/tags" Target="../tags/tag291.xml"/><Relationship Id="rId5" Type="http://schemas.openxmlformats.org/officeDocument/2006/relationships/tags" Target="../tags/tag272.xml"/><Relationship Id="rId15" Type="http://schemas.openxmlformats.org/officeDocument/2006/relationships/tags" Target="../tags/tag282.xml"/><Relationship Id="rId23" Type="http://schemas.openxmlformats.org/officeDocument/2006/relationships/tags" Target="../tags/tag290.xml"/><Relationship Id="rId28" Type="http://schemas.openxmlformats.org/officeDocument/2006/relationships/image" Target="../media/image36.png"/><Relationship Id="rId10" Type="http://schemas.openxmlformats.org/officeDocument/2006/relationships/tags" Target="../tags/tag277.xml"/><Relationship Id="rId19" Type="http://schemas.openxmlformats.org/officeDocument/2006/relationships/tags" Target="../tags/tag286.xml"/><Relationship Id="rId4" Type="http://schemas.openxmlformats.org/officeDocument/2006/relationships/tags" Target="../tags/tag271.xml"/><Relationship Id="rId9" Type="http://schemas.openxmlformats.org/officeDocument/2006/relationships/tags" Target="../tags/tag276.xml"/><Relationship Id="rId14" Type="http://schemas.openxmlformats.org/officeDocument/2006/relationships/tags" Target="../tags/tag281.xml"/><Relationship Id="rId22" Type="http://schemas.openxmlformats.org/officeDocument/2006/relationships/tags" Target="../tags/tag289.xml"/><Relationship Id="rId27" Type="http://schemas.openxmlformats.org/officeDocument/2006/relationships/tags" Target="../tags/tag270.xml"/></Relationships>
</file>

<file path=ppt/slides/_rels/slide124.xml.rels><?xml version="1.0" encoding="UTF-8" standalone="yes"?>
<Relationships xmlns="http://schemas.openxmlformats.org/package/2006/relationships"><Relationship Id="rId8" Type="http://schemas.openxmlformats.org/officeDocument/2006/relationships/tags" Target="../tags/tag300.xml"/><Relationship Id="rId13" Type="http://schemas.openxmlformats.org/officeDocument/2006/relationships/tags" Target="../tags/tag305.xml"/><Relationship Id="rId18" Type="http://schemas.openxmlformats.org/officeDocument/2006/relationships/tags" Target="../tags/tag310.xml"/><Relationship Id="rId26" Type="http://schemas.openxmlformats.org/officeDocument/2006/relationships/tags" Target="../tags/tag318.xml"/><Relationship Id="rId3" Type="http://schemas.openxmlformats.org/officeDocument/2006/relationships/tags" Target="../tags/tag295.xml"/><Relationship Id="rId21" Type="http://schemas.openxmlformats.org/officeDocument/2006/relationships/tags" Target="../tags/tag313.xml"/><Relationship Id="rId7" Type="http://schemas.openxmlformats.org/officeDocument/2006/relationships/tags" Target="../tags/tag299.xml"/><Relationship Id="rId12" Type="http://schemas.openxmlformats.org/officeDocument/2006/relationships/tags" Target="../tags/tag304.xml"/><Relationship Id="rId17" Type="http://schemas.openxmlformats.org/officeDocument/2006/relationships/tags" Target="../tags/tag309.xml"/><Relationship Id="rId25" Type="http://schemas.openxmlformats.org/officeDocument/2006/relationships/tags" Target="../tags/tag317.xml"/><Relationship Id="rId2" Type="http://schemas.openxmlformats.org/officeDocument/2006/relationships/tags" Target="../tags/tag294.xml"/><Relationship Id="rId16" Type="http://schemas.openxmlformats.org/officeDocument/2006/relationships/tags" Target="../tags/tag308.xml"/><Relationship Id="rId20" Type="http://schemas.openxmlformats.org/officeDocument/2006/relationships/tags" Target="../tags/tag312.xml"/><Relationship Id="rId29" Type="http://schemas.openxmlformats.org/officeDocument/2006/relationships/tags" Target="../tags/tag295.xml"/><Relationship Id="rId1" Type="http://schemas.openxmlformats.org/officeDocument/2006/relationships/tags" Target="../tags/tag293.xml"/><Relationship Id="rId6" Type="http://schemas.openxmlformats.org/officeDocument/2006/relationships/tags" Target="../tags/tag298.xml"/><Relationship Id="rId11" Type="http://schemas.openxmlformats.org/officeDocument/2006/relationships/tags" Target="../tags/tag303.xml"/><Relationship Id="rId24" Type="http://schemas.openxmlformats.org/officeDocument/2006/relationships/tags" Target="../tags/tag316.xml"/><Relationship Id="rId5" Type="http://schemas.openxmlformats.org/officeDocument/2006/relationships/tags" Target="../tags/tag297.xml"/><Relationship Id="rId15" Type="http://schemas.openxmlformats.org/officeDocument/2006/relationships/tags" Target="../tags/tag307.xml"/><Relationship Id="rId23" Type="http://schemas.openxmlformats.org/officeDocument/2006/relationships/tags" Target="../tags/tag315.xml"/><Relationship Id="rId28" Type="http://schemas.openxmlformats.org/officeDocument/2006/relationships/slideLayout" Target="../slideLayouts/slideLayout2.xml"/><Relationship Id="rId10" Type="http://schemas.openxmlformats.org/officeDocument/2006/relationships/tags" Target="../tags/tag302.xml"/><Relationship Id="rId19" Type="http://schemas.openxmlformats.org/officeDocument/2006/relationships/tags" Target="../tags/tag311.xml"/><Relationship Id="rId4" Type="http://schemas.openxmlformats.org/officeDocument/2006/relationships/tags" Target="../tags/tag296.xml"/><Relationship Id="rId9" Type="http://schemas.openxmlformats.org/officeDocument/2006/relationships/tags" Target="../tags/tag301.xml"/><Relationship Id="rId14" Type="http://schemas.openxmlformats.org/officeDocument/2006/relationships/tags" Target="../tags/tag306.xml"/><Relationship Id="rId22" Type="http://schemas.openxmlformats.org/officeDocument/2006/relationships/tags" Target="../tags/tag314.xml"/><Relationship Id="rId27" Type="http://schemas.openxmlformats.org/officeDocument/2006/relationships/tags" Target="../tags/tag319.xml"/><Relationship Id="rId30" Type="http://schemas.openxmlformats.org/officeDocument/2006/relationships/image" Target="../media/image36.png"/></Relationships>
</file>

<file path=ppt/slides/_rels/slide125.xml.rels><?xml version="1.0" encoding="UTF-8" standalone="yes"?>
<Relationships xmlns="http://schemas.openxmlformats.org/package/2006/relationships"><Relationship Id="rId8" Type="http://schemas.openxmlformats.org/officeDocument/2006/relationships/tags" Target="../tags/tag327.xml"/><Relationship Id="rId13" Type="http://schemas.openxmlformats.org/officeDocument/2006/relationships/tags" Target="../tags/tag332.xml"/><Relationship Id="rId18" Type="http://schemas.openxmlformats.org/officeDocument/2006/relationships/tags" Target="../tags/tag337.xml"/><Relationship Id="rId26" Type="http://schemas.openxmlformats.org/officeDocument/2006/relationships/tags" Target="../tags/tag345.xml"/><Relationship Id="rId3" Type="http://schemas.openxmlformats.org/officeDocument/2006/relationships/tags" Target="../tags/tag322.xml"/><Relationship Id="rId21" Type="http://schemas.openxmlformats.org/officeDocument/2006/relationships/tags" Target="../tags/tag340.xml"/><Relationship Id="rId7" Type="http://schemas.openxmlformats.org/officeDocument/2006/relationships/tags" Target="../tags/tag326.xml"/><Relationship Id="rId12" Type="http://schemas.openxmlformats.org/officeDocument/2006/relationships/tags" Target="../tags/tag331.xml"/><Relationship Id="rId17" Type="http://schemas.openxmlformats.org/officeDocument/2006/relationships/tags" Target="../tags/tag336.xml"/><Relationship Id="rId25" Type="http://schemas.openxmlformats.org/officeDocument/2006/relationships/tags" Target="../tags/tag344.xml"/><Relationship Id="rId2" Type="http://schemas.openxmlformats.org/officeDocument/2006/relationships/tags" Target="../tags/tag321.xml"/><Relationship Id="rId16" Type="http://schemas.openxmlformats.org/officeDocument/2006/relationships/tags" Target="../tags/tag335.xml"/><Relationship Id="rId20" Type="http://schemas.openxmlformats.org/officeDocument/2006/relationships/tags" Target="../tags/tag339.xml"/><Relationship Id="rId29" Type="http://schemas.openxmlformats.org/officeDocument/2006/relationships/tags" Target="../tags/tag348.xml"/><Relationship Id="rId1" Type="http://schemas.openxmlformats.org/officeDocument/2006/relationships/tags" Target="../tags/tag320.xml"/><Relationship Id="rId6" Type="http://schemas.openxmlformats.org/officeDocument/2006/relationships/tags" Target="../tags/tag325.xml"/><Relationship Id="rId11" Type="http://schemas.openxmlformats.org/officeDocument/2006/relationships/tags" Target="../tags/tag330.xml"/><Relationship Id="rId24" Type="http://schemas.openxmlformats.org/officeDocument/2006/relationships/tags" Target="../tags/tag343.xml"/><Relationship Id="rId32" Type="http://schemas.openxmlformats.org/officeDocument/2006/relationships/image" Target="../media/image36.png"/><Relationship Id="rId5" Type="http://schemas.openxmlformats.org/officeDocument/2006/relationships/tags" Target="../tags/tag324.xml"/><Relationship Id="rId15" Type="http://schemas.openxmlformats.org/officeDocument/2006/relationships/tags" Target="../tags/tag334.xml"/><Relationship Id="rId23" Type="http://schemas.openxmlformats.org/officeDocument/2006/relationships/tags" Target="../tags/tag342.xml"/><Relationship Id="rId28" Type="http://schemas.openxmlformats.org/officeDocument/2006/relationships/tags" Target="../tags/tag347.xml"/><Relationship Id="rId10" Type="http://schemas.openxmlformats.org/officeDocument/2006/relationships/tags" Target="../tags/tag329.xml"/><Relationship Id="rId19" Type="http://schemas.openxmlformats.org/officeDocument/2006/relationships/tags" Target="../tags/tag338.xml"/><Relationship Id="rId31" Type="http://schemas.openxmlformats.org/officeDocument/2006/relationships/tags" Target="../tags/tag322.xml"/><Relationship Id="rId4" Type="http://schemas.openxmlformats.org/officeDocument/2006/relationships/tags" Target="../tags/tag323.xml"/><Relationship Id="rId9" Type="http://schemas.openxmlformats.org/officeDocument/2006/relationships/tags" Target="../tags/tag328.xml"/><Relationship Id="rId14" Type="http://schemas.openxmlformats.org/officeDocument/2006/relationships/tags" Target="../tags/tag333.xml"/><Relationship Id="rId22" Type="http://schemas.openxmlformats.org/officeDocument/2006/relationships/tags" Target="../tags/tag341.xml"/><Relationship Id="rId27" Type="http://schemas.openxmlformats.org/officeDocument/2006/relationships/tags" Target="../tags/tag346.xml"/><Relationship Id="rId30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8" Type="http://schemas.openxmlformats.org/officeDocument/2006/relationships/tags" Target="../tags/tag356.xml"/><Relationship Id="rId13" Type="http://schemas.openxmlformats.org/officeDocument/2006/relationships/tags" Target="../tags/tag361.xml"/><Relationship Id="rId18" Type="http://schemas.openxmlformats.org/officeDocument/2006/relationships/tags" Target="../tags/tag366.xml"/><Relationship Id="rId26" Type="http://schemas.openxmlformats.org/officeDocument/2006/relationships/tags" Target="../tags/tag374.xml"/><Relationship Id="rId3" Type="http://schemas.openxmlformats.org/officeDocument/2006/relationships/tags" Target="../tags/tag351.xml"/><Relationship Id="rId21" Type="http://schemas.openxmlformats.org/officeDocument/2006/relationships/tags" Target="../tags/tag369.xml"/><Relationship Id="rId34" Type="http://schemas.openxmlformats.org/officeDocument/2006/relationships/image" Target="../media/image36.png"/><Relationship Id="rId7" Type="http://schemas.openxmlformats.org/officeDocument/2006/relationships/tags" Target="../tags/tag355.xml"/><Relationship Id="rId12" Type="http://schemas.openxmlformats.org/officeDocument/2006/relationships/tags" Target="../tags/tag360.xml"/><Relationship Id="rId17" Type="http://schemas.openxmlformats.org/officeDocument/2006/relationships/tags" Target="../tags/tag365.xml"/><Relationship Id="rId25" Type="http://schemas.openxmlformats.org/officeDocument/2006/relationships/tags" Target="../tags/tag373.xml"/><Relationship Id="rId33" Type="http://schemas.openxmlformats.org/officeDocument/2006/relationships/tags" Target="../tags/tag351.xml"/><Relationship Id="rId2" Type="http://schemas.openxmlformats.org/officeDocument/2006/relationships/tags" Target="../tags/tag350.xml"/><Relationship Id="rId16" Type="http://schemas.openxmlformats.org/officeDocument/2006/relationships/tags" Target="../tags/tag364.xml"/><Relationship Id="rId20" Type="http://schemas.openxmlformats.org/officeDocument/2006/relationships/tags" Target="../tags/tag368.xml"/><Relationship Id="rId29" Type="http://schemas.openxmlformats.org/officeDocument/2006/relationships/tags" Target="../tags/tag377.xml"/><Relationship Id="rId1" Type="http://schemas.openxmlformats.org/officeDocument/2006/relationships/tags" Target="../tags/tag349.xml"/><Relationship Id="rId6" Type="http://schemas.openxmlformats.org/officeDocument/2006/relationships/tags" Target="../tags/tag354.xml"/><Relationship Id="rId11" Type="http://schemas.openxmlformats.org/officeDocument/2006/relationships/tags" Target="../tags/tag359.xml"/><Relationship Id="rId24" Type="http://schemas.openxmlformats.org/officeDocument/2006/relationships/tags" Target="../tags/tag372.xml"/><Relationship Id="rId32" Type="http://schemas.openxmlformats.org/officeDocument/2006/relationships/slideLayout" Target="../slideLayouts/slideLayout2.xml"/><Relationship Id="rId5" Type="http://schemas.openxmlformats.org/officeDocument/2006/relationships/tags" Target="../tags/tag353.xml"/><Relationship Id="rId15" Type="http://schemas.openxmlformats.org/officeDocument/2006/relationships/tags" Target="../tags/tag363.xml"/><Relationship Id="rId23" Type="http://schemas.openxmlformats.org/officeDocument/2006/relationships/tags" Target="../tags/tag371.xml"/><Relationship Id="rId28" Type="http://schemas.openxmlformats.org/officeDocument/2006/relationships/tags" Target="../tags/tag376.xml"/><Relationship Id="rId10" Type="http://schemas.openxmlformats.org/officeDocument/2006/relationships/tags" Target="../tags/tag358.xml"/><Relationship Id="rId19" Type="http://schemas.openxmlformats.org/officeDocument/2006/relationships/tags" Target="../tags/tag367.xml"/><Relationship Id="rId31" Type="http://schemas.openxmlformats.org/officeDocument/2006/relationships/tags" Target="../tags/tag379.xml"/><Relationship Id="rId4" Type="http://schemas.openxmlformats.org/officeDocument/2006/relationships/tags" Target="../tags/tag352.xml"/><Relationship Id="rId9" Type="http://schemas.openxmlformats.org/officeDocument/2006/relationships/tags" Target="../tags/tag357.xml"/><Relationship Id="rId14" Type="http://schemas.openxmlformats.org/officeDocument/2006/relationships/tags" Target="../tags/tag362.xml"/><Relationship Id="rId22" Type="http://schemas.openxmlformats.org/officeDocument/2006/relationships/tags" Target="../tags/tag370.xml"/><Relationship Id="rId27" Type="http://schemas.openxmlformats.org/officeDocument/2006/relationships/tags" Target="../tags/tag375.xml"/><Relationship Id="rId30" Type="http://schemas.openxmlformats.org/officeDocument/2006/relationships/tags" Target="../tags/tag378.xml"/></Relationships>
</file>

<file path=ppt/slides/_rels/slide127.xml.rels><?xml version="1.0" encoding="UTF-8" standalone="yes"?>
<Relationships xmlns="http://schemas.openxmlformats.org/package/2006/relationships"><Relationship Id="rId8" Type="http://schemas.openxmlformats.org/officeDocument/2006/relationships/tags" Target="../tags/tag387.xml"/><Relationship Id="rId13" Type="http://schemas.openxmlformats.org/officeDocument/2006/relationships/tags" Target="../tags/tag392.xml"/><Relationship Id="rId18" Type="http://schemas.openxmlformats.org/officeDocument/2006/relationships/tags" Target="../tags/tag397.xml"/><Relationship Id="rId26" Type="http://schemas.openxmlformats.org/officeDocument/2006/relationships/tags" Target="../tags/tag405.xml"/><Relationship Id="rId3" Type="http://schemas.openxmlformats.org/officeDocument/2006/relationships/tags" Target="../tags/tag382.xml"/><Relationship Id="rId21" Type="http://schemas.openxmlformats.org/officeDocument/2006/relationships/tags" Target="../tags/tag400.xml"/><Relationship Id="rId34" Type="http://schemas.openxmlformats.org/officeDocument/2006/relationships/tags" Target="../tags/tag382.xml"/><Relationship Id="rId7" Type="http://schemas.openxmlformats.org/officeDocument/2006/relationships/tags" Target="../tags/tag386.xml"/><Relationship Id="rId12" Type="http://schemas.openxmlformats.org/officeDocument/2006/relationships/tags" Target="../tags/tag391.xml"/><Relationship Id="rId17" Type="http://schemas.openxmlformats.org/officeDocument/2006/relationships/tags" Target="../tags/tag396.xml"/><Relationship Id="rId25" Type="http://schemas.openxmlformats.org/officeDocument/2006/relationships/tags" Target="../tags/tag404.xml"/><Relationship Id="rId33" Type="http://schemas.openxmlformats.org/officeDocument/2006/relationships/slideLayout" Target="../slideLayouts/slideLayout2.xml"/><Relationship Id="rId2" Type="http://schemas.openxmlformats.org/officeDocument/2006/relationships/tags" Target="../tags/tag381.xml"/><Relationship Id="rId16" Type="http://schemas.openxmlformats.org/officeDocument/2006/relationships/tags" Target="../tags/tag395.xml"/><Relationship Id="rId20" Type="http://schemas.openxmlformats.org/officeDocument/2006/relationships/tags" Target="../tags/tag399.xml"/><Relationship Id="rId29" Type="http://schemas.openxmlformats.org/officeDocument/2006/relationships/tags" Target="../tags/tag408.xml"/><Relationship Id="rId1" Type="http://schemas.openxmlformats.org/officeDocument/2006/relationships/tags" Target="../tags/tag380.xml"/><Relationship Id="rId6" Type="http://schemas.openxmlformats.org/officeDocument/2006/relationships/tags" Target="../tags/tag385.xml"/><Relationship Id="rId11" Type="http://schemas.openxmlformats.org/officeDocument/2006/relationships/tags" Target="../tags/tag390.xml"/><Relationship Id="rId24" Type="http://schemas.openxmlformats.org/officeDocument/2006/relationships/tags" Target="../tags/tag403.xml"/><Relationship Id="rId32" Type="http://schemas.openxmlformats.org/officeDocument/2006/relationships/tags" Target="../tags/tag411.xml"/><Relationship Id="rId5" Type="http://schemas.openxmlformats.org/officeDocument/2006/relationships/tags" Target="../tags/tag384.xml"/><Relationship Id="rId15" Type="http://schemas.openxmlformats.org/officeDocument/2006/relationships/tags" Target="../tags/tag394.xml"/><Relationship Id="rId23" Type="http://schemas.openxmlformats.org/officeDocument/2006/relationships/tags" Target="../tags/tag402.xml"/><Relationship Id="rId28" Type="http://schemas.openxmlformats.org/officeDocument/2006/relationships/tags" Target="../tags/tag407.xml"/><Relationship Id="rId10" Type="http://schemas.openxmlformats.org/officeDocument/2006/relationships/tags" Target="../tags/tag389.xml"/><Relationship Id="rId19" Type="http://schemas.openxmlformats.org/officeDocument/2006/relationships/tags" Target="../tags/tag398.xml"/><Relationship Id="rId31" Type="http://schemas.openxmlformats.org/officeDocument/2006/relationships/tags" Target="../tags/tag410.xml"/><Relationship Id="rId4" Type="http://schemas.openxmlformats.org/officeDocument/2006/relationships/tags" Target="../tags/tag383.xml"/><Relationship Id="rId9" Type="http://schemas.openxmlformats.org/officeDocument/2006/relationships/tags" Target="../tags/tag388.xml"/><Relationship Id="rId14" Type="http://schemas.openxmlformats.org/officeDocument/2006/relationships/tags" Target="../tags/tag393.xml"/><Relationship Id="rId22" Type="http://schemas.openxmlformats.org/officeDocument/2006/relationships/tags" Target="../tags/tag401.xml"/><Relationship Id="rId27" Type="http://schemas.openxmlformats.org/officeDocument/2006/relationships/tags" Target="../tags/tag406.xml"/><Relationship Id="rId30" Type="http://schemas.openxmlformats.org/officeDocument/2006/relationships/tags" Target="../tags/tag409.xml"/><Relationship Id="rId35" Type="http://schemas.openxmlformats.org/officeDocument/2006/relationships/image" Target="../media/image36.png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3.xml"/><Relationship Id="rId1" Type="http://schemas.openxmlformats.org/officeDocument/2006/relationships/tags" Target="../tags/tag4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5.xml"/><Relationship Id="rId1" Type="http://schemas.openxmlformats.org/officeDocument/2006/relationships/tags" Target="../tags/tag414.xml"/><Relationship Id="rId5" Type="http://schemas.openxmlformats.org/officeDocument/2006/relationships/image" Target="../media/image54.png"/><Relationship Id="rId4" Type="http://schemas.openxmlformats.org/officeDocument/2006/relationships/tags" Target="../tags/tag415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6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8.xml"/><Relationship Id="rId1" Type="http://schemas.openxmlformats.org/officeDocument/2006/relationships/tags" Target="../tags/tag417.xml"/><Relationship Id="rId5" Type="http://schemas.openxmlformats.org/officeDocument/2006/relationships/image" Target="../media/image55.png"/><Relationship Id="rId4" Type="http://schemas.openxmlformats.org/officeDocument/2006/relationships/tags" Target="../tags/tag418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0.xml"/><Relationship Id="rId1" Type="http://schemas.openxmlformats.org/officeDocument/2006/relationships/tags" Target="../tags/tag419.xml"/><Relationship Id="rId5" Type="http://schemas.openxmlformats.org/officeDocument/2006/relationships/image" Target="../media/image56.png"/><Relationship Id="rId4" Type="http://schemas.openxmlformats.org/officeDocument/2006/relationships/tags" Target="../tags/tag420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2.xml"/><Relationship Id="rId1" Type="http://schemas.openxmlformats.org/officeDocument/2006/relationships/tags" Target="../tags/tag421.xml"/><Relationship Id="rId5" Type="http://schemas.openxmlformats.org/officeDocument/2006/relationships/image" Target="../media/image57.png"/><Relationship Id="rId4" Type="http://schemas.openxmlformats.org/officeDocument/2006/relationships/tags" Target="../tags/tag422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4.xml"/><Relationship Id="rId1" Type="http://schemas.openxmlformats.org/officeDocument/2006/relationships/tags" Target="../tags/tag423.xml"/><Relationship Id="rId5" Type="http://schemas.openxmlformats.org/officeDocument/2006/relationships/image" Target="../media/image58.png"/><Relationship Id="rId4" Type="http://schemas.openxmlformats.org/officeDocument/2006/relationships/tags" Target="../tags/tag424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6.xml"/><Relationship Id="rId1" Type="http://schemas.openxmlformats.org/officeDocument/2006/relationships/tags" Target="../tags/tag425.xml"/><Relationship Id="rId5" Type="http://schemas.openxmlformats.org/officeDocument/2006/relationships/image" Target="../media/image59.png"/><Relationship Id="rId4" Type="http://schemas.openxmlformats.org/officeDocument/2006/relationships/tags" Target="../tags/tag426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7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9.xml"/><Relationship Id="rId1" Type="http://schemas.openxmlformats.org/officeDocument/2006/relationships/tags" Target="../tags/tag428.xml"/><Relationship Id="rId5" Type="http://schemas.openxmlformats.org/officeDocument/2006/relationships/image" Target="../media/image60.png"/><Relationship Id="rId4" Type="http://schemas.openxmlformats.org/officeDocument/2006/relationships/tags" Target="../tags/tag429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31.xml"/><Relationship Id="rId1" Type="http://schemas.openxmlformats.org/officeDocument/2006/relationships/tags" Target="../tags/tag430.xml"/><Relationship Id="rId5" Type="http://schemas.openxmlformats.org/officeDocument/2006/relationships/image" Target="../media/image61.png"/><Relationship Id="rId4" Type="http://schemas.openxmlformats.org/officeDocument/2006/relationships/tags" Target="../tags/tag43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33.xml"/><Relationship Id="rId1" Type="http://schemas.openxmlformats.org/officeDocument/2006/relationships/tags" Target="../tags/tag432.xml"/><Relationship Id="rId5" Type="http://schemas.openxmlformats.org/officeDocument/2006/relationships/image" Target="../media/image62.png"/><Relationship Id="rId4" Type="http://schemas.openxmlformats.org/officeDocument/2006/relationships/tags" Target="../tags/tag433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35.xml"/><Relationship Id="rId1" Type="http://schemas.openxmlformats.org/officeDocument/2006/relationships/tags" Target="../tags/tag434.xml"/><Relationship Id="rId5" Type="http://schemas.openxmlformats.org/officeDocument/2006/relationships/image" Target="../media/image63.png"/><Relationship Id="rId4" Type="http://schemas.openxmlformats.org/officeDocument/2006/relationships/tags" Target="../tags/tag435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37.xml"/><Relationship Id="rId1" Type="http://schemas.openxmlformats.org/officeDocument/2006/relationships/tags" Target="../tags/tag436.xml"/><Relationship Id="rId5" Type="http://schemas.openxmlformats.org/officeDocument/2006/relationships/image" Target="../media/image64.png"/><Relationship Id="rId4" Type="http://schemas.openxmlformats.org/officeDocument/2006/relationships/tags" Target="../tags/tag437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39.xml"/><Relationship Id="rId1" Type="http://schemas.openxmlformats.org/officeDocument/2006/relationships/tags" Target="../tags/tag438.xml"/><Relationship Id="rId5" Type="http://schemas.openxmlformats.org/officeDocument/2006/relationships/image" Target="../media/image65.png"/><Relationship Id="rId4" Type="http://schemas.openxmlformats.org/officeDocument/2006/relationships/tags" Target="../tags/tag439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0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2.xml"/><Relationship Id="rId1" Type="http://schemas.openxmlformats.org/officeDocument/2006/relationships/tags" Target="../tags/tag441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4.xml"/><Relationship Id="rId1" Type="http://schemas.openxmlformats.org/officeDocument/2006/relationships/tags" Target="../tags/tag443.xml"/><Relationship Id="rId5" Type="http://schemas.openxmlformats.org/officeDocument/2006/relationships/image" Target="../media/image66.png"/><Relationship Id="rId4" Type="http://schemas.openxmlformats.org/officeDocument/2006/relationships/tags" Target="../tags/tag444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6.xml"/><Relationship Id="rId1" Type="http://schemas.openxmlformats.org/officeDocument/2006/relationships/tags" Target="../tags/tag445.xml"/><Relationship Id="rId5" Type="http://schemas.openxmlformats.org/officeDocument/2006/relationships/image" Target="../media/image67.png"/><Relationship Id="rId4" Type="http://schemas.openxmlformats.org/officeDocument/2006/relationships/tags" Target="../tags/tag446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8.xml"/><Relationship Id="rId1" Type="http://schemas.openxmlformats.org/officeDocument/2006/relationships/tags" Target="../tags/tag447.xml"/><Relationship Id="rId5" Type="http://schemas.openxmlformats.org/officeDocument/2006/relationships/image" Target="../media/image68.png"/><Relationship Id="rId4" Type="http://schemas.openxmlformats.org/officeDocument/2006/relationships/tags" Target="../tags/tag448.xml"/></Relationships>
</file>

<file path=ppt/slides/_rels/slide16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451.xml"/><Relationship Id="rId7" Type="http://schemas.openxmlformats.org/officeDocument/2006/relationships/tags" Target="../tags/tag455.xml"/><Relationship Id="rId2" Type="http://schemas.openxmlformats.org/officeDocument/2006/relationships/tags" Target="../tags/tag450.xml"/><Relationship Id="rId1" Type="http://schemas.openxmlformats.org/officeDocument/2006/relationships/tags" Target="../tags/tag449.xml"/><Relationship Id="rId6" Type="http://schemas.openxmlformats.org/officeDocument/2006/relationships/tags" Target="../tags/tag454.xml"/><Relationship Id="rId5" Type="http://schemas.openxmlformats.org/officeDocument/2006/relationships/tags" Target="../tags/tag453.xml"/><Relationship Id="rId10" Type="http://schemas.openxmlformats.org/officeDocument/2006/relationships/image" Target="../media/image68.png"/><Relationship Id="rId4" Type="http://schemas.openxmlformats.org/officeDocument/2006/relationships/tags" Target="../tags/tag452.xml"/><Relationship Id="rId9" Type="http://schemas.openxmlformats.org/officeDocument/2006/relationships/tags" Target="../tags/tag45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458.xml"/><Relationship Id="rId7" Type="http://schemas.openxmlformats.org/officeDocument/2006/relationships/tags" Target="../tags/tag462.xml"/><Relationship Id="rId2" Type="http://schemas.openxmlformats.org/officeDocument/2006/relationships/tags" Target="../tags/tag457.xml"/><Relationship Id="rId1" Type="http://schemas.openxmlformats.org/officeDocument/2006/relationships/tags" Target="../tags/tag456.xml"/><Relationship Id="rId6" Type="http://schemas.openxmlformats.org/officeDocument/2006/relationships/tags" Target="../tags/tag461.xml"/><Relationship Id="rId5" Type="http://schemas.openxmlformats.org/officeDocument/2006/relationships/tags" Target="../tags/tag460.xml"/><Relationship Id="rId10" Type="http://schemas.openxmlformats.org/officeDocument/2006/relationships/image" Target="../media/image67.png"/><Relationship Id="rId4" Type="http://schemas.openxmlformats.org/officeDocument/2006/relationships/tags" Target="../tags/tag459.xml"/><Relationship Id="rId9" Type="http://schemas.openxmlformats.org/officeDocument/2006/relationships/tags" Target="../tags/tag457.xml"/></Relationships>
</file>

<file path=ppt/slides/_rels/slide171.xml.rels><?xml version="1.0" encoding="UTF-8" standalone="yes"?>
<Relationships xmlns="http://schemas.openxmlformats.org/package/2006/relationships"><Relationship Id="rId8" Type="http://schemas.openxmlformats.org/officeDocument/2006/relationships/tags" Target="../tags/tag470.xml"/><Relationship Id="rId13" Type="http://schemas.openxmlformats.org/officeDocument/2006/relationships/image" Target="../media/image67.png"/><Relationship Id="rId3" Type="http://schemas.openxmlformats.org/officeDocument/2006/relationships/tags" Target="../tags/tag465.xml"/><Relationship Id="rId7" Type="http://schemas.openxmlformats.org/officeDocument/2006/relationships/tags" Target="../tags/tag469.xml"/><Relationship Id="rId12" Type="http://schemas.openxmlformats.org/officeDocument/2006/relationships/tags" Target="../tags/tag464.xml"/><Relationship Id="rId2" Type="http://schemas.openxmlformats.org/officeDocument/2006/relationships/tags" Target="../tags/tag464.xml"/><Relationship Id="rId1" Type="http://schemas.openxmlformats.org/officeDocument/2006/relationships/tags" Target="../tags/tag463.xml"/><Relationship Id="rId6" Type="http://schemas.openxmlformats.org/officeDocument/2006/relationships/tags" Target="../tags/tag468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467.xml"/><Relationship Id="rId10" Type="http://schemas.openxmlformats.org/officeDocument/2006/relationships/tags" Target="../tags/tag472.xml"/><Relationship Id="rId4" Type="http://schemas.openxmlformats.org/officeDocument/2006/relationships/tags" Target="../tags/tag466.xml"/><Relationship Id="rId9" Type="http://schemas.openxmlformats.org/officeDocument/2006/relationships/tags" Target="../tags/tag471.xml"/></Relationships>
</file>

<file path=ppt/slides/_rels/slide172.xml.rels><?xml version="1.0" encoding="UTF-8" standalone="yes"?>
<Relationships xmlns="http://schemas.openxmlformats.org/package/2006/relationships"><Relationship Id="rId8" Type="http://schemas.openxmlformats.org/officeDocument/2006/relationships/tags" Target="../tags/tag480.xml"/><Relationship Id="rId13" Type="http://schemas.openxmlformats.org/officeDocument/2006/relationships/tags" Target="../tags/tag485.xml"/><Relationship Id="rId3" Type="http://schemas.openxmlformats.org/officeDocument/2006/relationships/tags" Target="../tags/tag475.xml"/><Relationship Id="rId7" Type="http://schemas.openxmlformats.org/officeDocument/2006/relationships/tags" Target="../tags/tag479.xml"/><Relationship Id="rId12" Type="http://schemas.openxmlformats.org/officeDocument/2006/relationships/tags" Target="../tags/tag484.xml"/><Relationship Id="rId17" Type="http://schemas.openxmlformats.org/officeDocument/2006/relationships/image" Target="../media/image67.png"/><Relationship Id="rId2" Type="http://schemas.openxmlformats.org/officeDocument/2006/relationships/tags" Target="../tags/tag474.xml"/><Relationship Id="rId16" Type="http://schemas.openxmlformats.org/officeDocument/2006/relationships/tags" Target="../tags/tag474.xml"/><Relationship Id="rId1" Type="http://schemas.openxmlformats.org/officeDocument/2006/relationships/tags" Target="../tags/tag473.xml"/><Relationship Id="rId6" Type="http://schemas.openxmlformats.org/officeDocument/2006/relationships/tags" Target="../tags/tag478.xml"/><Relationship Id="rId11" Type="http://schemas.openxmlformats.org/officeDocument/2006/relationships/tags" Target="../tags/tag483.xml"/><Relationship Id="rId5" Type="http://schemas.openxmlformats.org/officeDocument/2006/relationships/tags" Target="../tags/tag477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482.xml"/><Relationship Id="rId4" Type="http://schemas.openxmlformats.org/officeDocument/2006/relationships/tags" Target="../tags/tag476.xml"/><Relationship Id="rId9" Type="http://schemas.openxmlformats.org/officeDocument/2006/relationships/tags" Target="../tags/tag481.xml"/><Relationship Id="rId14" Type="http://schemas.openxmlformats.org/officeDocument/2006/relationships/tags" Target="../tags/tag486.xml"/></Relationships>
</file>

<file path=ppt/slides/_rels/slide17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489.xml"/><Relationship Id="rId7" Type="http://schemas.openxmlformats.org/officeDocument/2006/relationships/tags" Target="../tags/tag493.xml"/><Relationship Id="rId2" Type="http://schemas.openxmlformats.org/officeDocument/2006/relationships/tags" Target="../tags/tag488.xml"/><Relationship Id="rId1" Type="http://schemas.openxmlformats.org/officeDocument/2006/relationships/tags" Target="../tags/tag487.xml"/><Relationship Id="rId6" Type="http://schemas.openxmlformats.org/officeDocument/2006/relationships/tags" Target="../tags/tag492.xml"/><Relationship Id="rId5" Type="http://schemas.openxmlformats.org/officeDocument/2006/relationships/tags" Target="../tags/tag491.xml"/><Relationship Id="rId10" Type="http://schemas.openxmlformats.org/officeDocument/2006/relationships/image" Target="../media/image67.png"/><Relationship Id="rId4" Type="http://schemas.openxmlformats.org/officeDocument/2006/relationships/tags" Target="../tags/tag490.xml"/><Relationship Id="rId9" Type="http://schemas.openxmlformats.org/officeDocument/2006/relationships/tags" Target="../tags/tag488.xml"/></Relationships>
</file>

<file path=ppt/slides/_rels/slide174.xml.rels><?xml version="1.0" encoding="UTF-8" standalone="yes"?>
<Relationships xmlns="http://schemas.openxmlformats.org/package/2006/relationships"><Relationship Id="rId8" Type="http://schemas.openxmlformats.org/officeDocument/2006/relationships/tags" Target="../tags/tag501.xml"/><Relationship Id="rId13" Type="http://schemas.openxmlformats.org/officeDocument/2006/relationships/image" Target="../media/image67.png"/><Relationship Id="rId3" Type="http://schemas.openxmlformats.org/officeDocument/2006/relationships/tags" Target="../tags/tag496.xml"/><Relationship Id="rId7" Type="http://schemas.openxmlformats.org/officeDocument/2006/relationships/tags" Target="../tags/tag500.xml"/><Relationship Id="rId12" Type="http://schemas.openxmlformats.org/officeDocument/2006/relationships/tags" Target="../tags/tag495.xml"/><Relationship Id="rId2" Type="http://schemas.openxmlformats.org/officeDocument/2006/relationships/tags" Target="../tags/tag495.xml"/><Relationship Id="rId1" Type="http://schemas.openxmlformats.org/officeDocument/2006/relationships/tags" Target="../tags/tag494.xml"/><Relationship Id="rId6" Type="http://schemas.openxmlformats.org/officeDocument/2006/relationships/tags" Target="../tags/tag499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498.xml"/><Relationship Id="rId10" Type="http://schemas.openxmlformats.org/officeDocument/2006/relationships/tags" Target="../tags/tag503.xml"/><Relationship Id="rId4" Type="http://schemas.openxmlformats.org/officeDocument/2006/relationships/tags" Target="../tags/tag497.xml"/><Relationship Id="rId9" Type="http://schemas.openxmlformats.org/officeDocument/2006/relationships/tags" Target="../tags/tag502.xml"/></Relationships>
</file>

<file path=ppt/slides/_rels/slide175.xml.rels><?xml version="1.0" encoding="UTF-8" standalone="yes"?>
<Relationships xmlns="http://schemas.openxmlformats.org/package/2006/relationships"><Relationship Id="rId8" Type="http://schemas.openxmlformats.org/officeDocument/2006/relationships/tags" Target="../tags/tag511.xml"/><Relationship Id="rId13" Type="http://schemas.openxmlformats.org/officeDocument/2006/relationships/tags" Target="../tags/tag505.xml"/><Relationship Id="rId3" Type="http://schemas.openxmlformats.org/officeDocument/2006/relationships/tags" Target="../tags/tag506.xml"/><Relationship Id="rId7" Type="http://schemas.openxmlformats.org/officeDocument/2006/relationships/tags" Target="../tags/tag510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505.xml"/><Relationship Id="rId1" Type="http://schemas.openxmlformats.org/officeDocument/2006/relationships/tags" Target="../tags/tag504.xml"/><Relationship Id="rId6" Type="http://schemas.openxmlformats.org/officeDocument/2006/relationships/tags" Target="../tags/tag509.xml"/><Relationship Id="rId11" Type="http://schemas.openxmlformats.org/officeDocument/2006/relationships/tags" Target="../tags/tag514.xml"/><Relationship Id="rId5" Type="http://schemas.openxmlformats.org/officeDocument/2006/relationships/tags" Target="../tags/tag508.xml"/><Relationship Id="rId10" Type="http://schemas.openxmlformats.org/officeDocument/2006/relationships/tags" Target="../tags/tag513.xml"/><Relationship Id="rId4" Type="http://schemas.openxmlformats.org/officeDocument/2006/relationships/tags" Target="../tags/tag507.xml"/><Relationship Id="rId9" Type="http://schemas.openxmlformats.org/officeDocument/2006/relationships/tags" Target="../tags/tag512.xml"/><Relationship Id="rId14" Type="http://schemas.openxmlformats.org/officeDocument/2006/relationships/image" Target="../media/image67.png"/></Relationships>
</file>

<file path=ppt/slides/_rels/slide17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517.xml"/><Relationship Id="rId7" Type="http://schemas.openxmlformats.org/officeDocument/2006/relationships/tags" Target="../tags/tag521.xml"/><Relationship Id="rId2" Type="http://schemas.openxmlformats.org/officeDocument/2006/relationships/tags" Target="../tags/tag516.xml"/><Relationship Id="rId1" Type="http://schemas.openxmlformats.org/officeDocument/2006/relationships/tags" Target="../tags/tag515.xml"/><Relationship Id="rId6" Type="http://schemas.openxmlformats.org/officeDocument/2006/relationships/tags" Target="../tags/tag520.xml"/><Relationship Id="rId5" Type="http://schemas.openxmlformats.org/officeDocument/2006/relationships/tags" Target="../tags/tag519.xml"/><Relationship Id="rId10" Type="http://schemas.openxmlformats.org/officeDocument/2006/relationships/image" Target="../media/image67.png"/><Relationship Id="rId4" Type="http://schemas.openxmlformats.org/officeDocument/2006/relationships/tags" Target="../tags/tag518.xml"/><Relationship Id="rId9" Type="http://schemas.openxmlformats.org/officeDocument/2006/relationships/tags" Target="../tags/tag516.xml"/></Relationships>
</file>

<file path=ppt/slides/_rels/slide177.xml.rels><?xml version="1.0" encoding="UTF-8" standalone="yes"?>
<Relationships xmlns="http://schemas.openxmlformats.org/package/2006/relationships"><Relationship Id="rId8" Type="http://schemas.openxmlformats.org/officeDocument/2006/relationships/tags" Target="../tags/tag529.xml"/><Relationship Id="rId13" Type="http://schemas.openxmlformats.org/officeDocument/2006/relationships/tags" Target="../tags/tag523.xml"/><Relationship Id="rId3" Type="http://schemas.openxmlformats.org/officeDocument/2006/relationships/tags" Target="../tags/tag524.xml"/><Relationship Id="rId7" Type="http://schemas.openxmlformats.org/officeDocument/2006/relationships/tags" Target="../tags/tag528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523.xml"/><Relationship Id="rId1" Type="http://schemas.openxmlformats.org/officeDocument/2006/relationships/tags" Target="../tags/tag522.xml"/><Relationship Id="rId6" Type="http://schemas.openxmlformats.org/officeDocument/2006/relationships/tags" Target="../tags/tag527.xml"/><Relationship Id="rId11" Type="http://schemas.openxmlformats.org/officeDocument/2006/relationships/tags" Target="../tags/tag532.xml"/><Relationship Id="rId5" Type="http://schemas.openxmlformats.org/officeDocument/2006/relationships/tags" Target="../tags/tag526.xml"/><Relationship Id="rId10" Type="http://schemas.openxmlformats.org/officeDocument/2006/relationships/tags" Target="../tags/tag531.xml"/><Relationship Id="rId4" Type="http://schemas.openxmlformats.org/officeDocument/2006/relationships/tags" Target="../tags/tag525.xml"/><Relationship Id="rId9" Type="http://schemas.openxmlformats.org/officeDocument/2006/relationships/tags" Target="../tags/tag530.xml"/><Relationship Id="rId14" Type="http://schemas.openxmlformats.org/officeDocument/2006/relationships/image" Target="../media/image67.png"/></Relationships>
</file>

<file path=ppt/slides/_rels/slide178.xml.rels><?xml version="1.0" encoding="UTF-8" standalone="yes"?>
<Relationships xmlns="http://schemas.openxmlformats.org/package/2006/relationships"><Relationship Id="rId8" Type="http://schemas.openxmlformats.org/officeDocument/2006/relationships/tags" Target="../tags/tag540.xml"/><Relationship Id="rId13" Type="http://schemas.openxmlformats.org/officeDocument/2006/relationships/tags" Target="../tags/tag545.xml"/><Relationship Id="rId18" Type="http://schemas.openxmlformats.org/officeDocument/2006/relationships/image" Target="../media/image67.png"/><Relationship Id="rId3" Type="http://schemas.openxmlformats.org/officeDocument/2006/relationships/tags" Target="../tags/tag535.xml"/><Relationship Id="rId7" Type="http://schemas.openxmlformats.org/officeDocument/2006/relationships/tags" Target="../tags/tag539.xml"/><Relationship Id="rId12" Type="http://schemas.openxmlformats.org/officeDocument/2006/relationships/tags" Target="../tags/tag544.xml"/><Relationship Id="rId17" Type="http://schemas.openxmlformats.org/officeDocument/2006/relationships/tags" Target="../tags/tag533.xml"/><Relationship Id="rId2" Type="http://schemas.openxmlformats.org/officeDocument/2006/relationships/tags" Target="../tags/tag534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69.png"/><Relationship Id="rId1" Type="http://schemas.openxmlformats.org/officeDocument/2006/relationships/tags" Target="../tags/tag533.xml"/><Relationship Id="rId6" Type="http://schemas.openxmlformats.org/officeDocument/2006/relationships/tags" Target="../tags/tag538.xml"/><Relationship Id="rId11" Type="http://schemas.openxmlformats.org/officeDocument/2006/relationships/tags" Target="../tags/tag543.xml"/><Relationship Id="rId5" Type="http://schemas.openxmlformats.org/officeDocument/2006/relationships/tags" Target="../tags/tag537.xml"/><Relationship Id="rId15" Type="http://schemas.openxmlformats.org/officeDocument/2006/relationships/tags" Target="../tags/tag547.xml"/><Relationship Id="rId10" Type="http://schemas.openxmlformats.org/officeDocument/2006/relationships/tags" Target="../tags/tag542.xml"/><Relationship Id="rId19" Type="http://schemas.openxmlformats.org/officeDocument/2006/relationships/tags" Target="../tags/tag546.xml"/><Relationship Id="rId4" Type="http://schemas.openxmlformats.org/officeDocument/2006/relationships/tags" Target="../tags/tag536.xml"/><Relationship Id="rId9" Type="http://schemas.openxmlformats.org/officeDocument/2006/relationships/tags" Target="../tags/tag541.xml"/><Relationship Id="rId14" Type="http://schemas.openxmlformats.org/officeDocument/2006/relationships/tags" Target="../tags/tag546.xml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49.xml"/><Relationship Id="rId1" Type="http://schemas.openxmlformats.org/officeDocument/2006/relationships/tags" Target="../tags/tag548.xml"/><Relationship Id="rId5" Type="http://schemas.openxmlformats.org/officeDocument/2006/relationships/image" Target="../media/image71.png"/><Relationship Id="rId4" Type="http://schemas.openxmlformats.org/officeDocument/2006/relationships/tags" Target="../tags/tag54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8" Type="http://schemas.openxmlformats.org/officeDocument/2006/relationships/tags" Target="../tags/tag550.xml"/><Relationship Id="rId3" Type="http://schemas.openxmlformats.org/officeDocument/2006/relationships/tags" Target="../tags/tag552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551.xml"/><Relationship Id="rId1" Type="http://schemas.openxmlformats.org/officeDocument/2006/relationships/tags" Target="../tags/tag550.xml"/><Relationship Id="rId6" Type="http://schemas.openxmlformats.org/officeDocument/2006/relationships/tags" Target="../tags/tag555.xml"/><Relationship Id="rId5" Type="http://schemas.openxmlformats.org/officeDocument/2006/relationships/tags" Target="../tags/tag554.xml"/><Relationship Id="rId4" Type="http://schemas.openxmlformats.org/officeDocument/2006/relationships/tags" Target="../tags/tag553.xml"/><Relationship Id="rId9" Type="http://schemas.openxmlformats.org/officeDocument/2006/relationships/image" Target="../media/image72.png"/></Relationships>
</file>

<file path=ppt/slides/_rels/slide181.xml.rels><?xml version="1.0" encoding="UTF-8" standalone="yes"?>
<Relationships xmlns="http://schemas.openxmlformats.org/package/2006/relationships"><Relationship Id="rId8" Type="http://schemas.openxmlformats.org/officeDocument/2006/relationships/tags" Target="../tags/tag563.xml"/><Relationship Id="rId3" Type="http://schemas.openxmlformats.org/officeDocument/2006/relationships/tags" Target="../tags/tag558.xml"/><Relationship Id="rId7" Type="http://schemas.openxmlformats.org/officeDocument/2006/relationships/tags" Target="../tags/tag562.xml"/><Relationship Id="rId12" Type="http://schemas.openxmlformats.org/officeDocument/2006/relationships/image" Target="../media/image72.png"/><Relationship Id="rId2" Type="http://schemas.openxmlformats.org/officeDocument/2006/relationships/tags" Target="../tags/tag557.xml"/><Relationship Id="rId1" Type="http://schemas.openxmlformats.org/officeDocument/2006/relationships/tags" Target="../tags/tag556.xml"/><Relationship Id="rId6" Type="http://schemas.openxmlformats.org/officeDocument/2006/relationships/tags" Target="../tags/tag561.xml"/><Relationship Id="rId11" Type="http://schemas.openxmlformats.org/officeDocument/2006/relationships/tags" Target="../tags/tag556.xml"/><Relationship Id="rId5" Type="http://schemas.openxmlformats.org/officeDocument/2006/relationships/tags" Target="../tags/tag560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559.xml"/><Relationship Id="rId9" Type="http://schemas.openxmlformats.org/officeDocument/2006/relationships/tags" Target="../tags/tag564.xml"/></Relationships>
</file>

<file path=ppt/slides/_rels/slide182.xml.rels><?xml version="1.0" encoding="UTF-8" standalone="yes"?>
<Relationships xmlns="http://schemas.openxmlformats.org/package/2006/relationships"><Relationship Id="rId8" Type="http://schemas.openxmlformats.org/officeDocument/2006/relationships/tags" Target="../tags/tag572.xml"/><Relationship Id="rId3" Type="http://schemas.openxmlformats.org/officeDocument/2006/relationships/tags" Target="../tags/tag567.xml"/><Relationship Id="rId7" Type="http://schemas.openxmlformats.org/officeDocument/2006/relationships/tags" Target="../tags/tag571.xml"/><Relationship Id="rId2" Type="http://schemas.openxmlformats.org/officeDocument/2006/relationships/tags" Target="../tags/tag566.xml"/><Relationship Id="rId1" Type="http://schemas.openxmlformats.org/officeDocument/2006/relationships/tags" Target="../tags/tag565.xml"/><Relationship Id="rId6" Type="http://schemas.openxmlformats.org/officeDocument/2006/relationships/tags" Target="../tags/tag570.xml"/><Relationship Id="rId11" Type="http://schemas.openxmlformats.org/officeDocument/2006/relationships/image" Target="../media/image72.png"/><Relationship Id="rId5" Type="http://schemas.openxmlformats.org/officeDocument/2006/relationships/tags" Target="../tags/tag569.xml"/><Relationship Id="rId10" Type="http://schemas.openxmlformats.org/officeDocument/2006/relationships/tags" Target="../tags/tag566.xml"/><Relationship Id="rId4" Type="http://schemas.openxmlformats.org/officeDocument/2006/relationships/tags" Target="../tags/tag568.xml"/><Relationship Id="rId9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8" Type="http://schemas.openxmlformats.org/officeDocument/2006/relationships/tags" Target="../tags/tag580.xml"/><Relationship Id="rId3" Type="http://schemas.openxmlformats.org/officeDocument/2006/relationships/tags" Target="../tags/tag575.xml"/><Relationship Id="rId7" Type="http://schemas.openxmlformats.org/officeDocument/2006/relationships/tags" Target="../tags/tag579.xml"/><Relationship Id="rId2" Type="http://schemas.openxmlformats.org/officeDocument/2006/relationships/tags" Target="../tags/tag574.xml"/><Relationship Id="rId1" Type="http://schemas.openxmlformats.org/officeDocument/2006/relationships/tags" Target="../tags/tag573.xml"/><Relationship Id="rId6" Type="http://schemas.openxmlformats.org/officeDocument/2006/relationships/tags" Target="../tags/tag578.xml"/><Relationship Id="rId11" Type="http://schemas.openxmlformats.org/officeDocument/2006/relationships/image" Target="../media/image72.png"/><Relationship Id="rId5" Type="http://schemas.openxmlformats.org/officeDocument/2006/relationships/tags" Target="../tags/tag577.xml"/><Relationship Id="rId10" Type="http://schemas.openxmlformats.org/officeDocument/2006/relationships/tags" Target="../tags/tag574.xml"/><Relationship Id="rId4" Type="http://schemas.openxmlformats.org/officeDocument/2006/relationships/tags" Target="../tags/tag576.xml"/><Relationship Id="rId9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8" Type="http://schemas.openxmlformats.org/officeDocument/2006/relationships/tags" Target="../tags/tag588.xml"/><Relationship Id="rId3" Type="http://schemas.openxmlformats.org/officeDocument/2006/relationships/tags" Target="../tags/tag583.xml"/><Relationship Id="rId7" Type="http://schemas.openxmlformats.org/officeDocument/2006/relationships/tags" Target="../tags/tag587.xml"/><Relationship Id="rId12" Type="http://schemas.openxmlformats.org/officeDocument/2006/relationships/image" Target="../media/image72.png"/><Relationship Id="rId2" Type="http://schemas.openxmlformats.org/officeDocument/2006/relationships/tags" Target="../tags/tag582.xml"/><Relationship Id="rId1" Type="http://schemas.openxmlformats.org/officeDocument/2006/relationships/tags" Target="../tags/tag581.xml"/><Relationship Id="rId6" Type="http://schemas.openxmlformats.org/officeDocument/2006/relationships/tags" Target="../tags/tag586.xml"/><Relationship Id="rId11" Type="http://schemas.openxmlformats.org/officeDocument/2006/relationships/tags" Target="../tags/tag582.xml"/><Relationship Id="rId5" Type="http://schemas.openxmlformats.org/officeDocument/2006/relationships/tags" Target="../tags/tag585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584.xml"/><Relationship Id="rId9" Type="http://schemas.openxmlformats.org/officeDocument/2006/relationships/tags" Target="../tags/tag589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0.xml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92.xml"/><Relationship Id="rId1" Type="http://schemas.openxmlformats.org/officeDocument/2006/relationships/tags" Target="../tags/tag591.xml"/><Relationship Id="rId5" Type="http://schemas.openxmlformats.org/officeDocument/2006/relationships/image" Target="../media/image73.png"/><Relationship Id="rId4" Type="http://schemas.openxmlformats.org/officeDocument/2006/relationships/tags" Target="../tags/tag591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3.xml"/></Relationships>
</file>

<file path=ppt/slides/_rels/slide188.xml.rels><?xml version="1.0" encoding="UTF-8" standalone="yes"?>
<Relationships xmlns="http://schemas.openxmlformats.org/package/2006/relationships"><Relationship Id="rId8" Type="http://schemas.openxmlformats.org/officeDocument/2006/relationships/tags" Target="../tags/tag601.xml"/><Relationship Id="rId13" Type="http://schemas.openxmlformats.org/officeDocument/2006/relationships/tags" Target="../tags/tag606.xml"/><Relationship Id="rId3" Type="http://schemas.openxmlformats.org/officeDocument/2006/relationships/tags" Target="../tags/tag596.xml"/><Relationship Id="rId7" Type="http://schemas.openxmlformats.org/officeDocument/2006/relationships/tags" Target="../tags/tag600.xml"/><Relationship Id="rId12" Type="http://schemas.openxmlformats.org/officeDocument/2006/relationships/tags" Target="../tags/tag605.xml"/><Relationship Id="rId17" Type="http://schemas.openxmlformats.org/officeDocument/2006/relationships/image" Target="../media/image67.png"/><Relationship Id="rId2" Type="http://schemas.openxmlformats.org/officeDocument/2006/relationships/tags" Target="../tags/tag595.xml"/><Relationship Id="rId16" Type="http://schemas.openxmlformats.org/officeDocument/2006/relationships/tags" Target="../tags/tag595.xml"/><Relationship Id="rId1" Type="http://schemas.openxmlformats.org/officeDocument/2006/relationships/tags" Target="../tags/tag594.xml"/><Relationship Id="rId6" Type="http://schemas.openxmlformats.org/officeDocument/2006/relationships/tags" Target="../tags/tag599.xml"/><Relationship Id="rId11" Type="http://schemas.openxmlformats.org/officeDocument/2006/relationships/tags" Target="../tags/tag604.xml"/><Relationship Id="rId5" Type="http://schemas.openxmlformats.org/officeDocument/2006/relationships/tags" Target="../tags/tag598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603.xml"/><Relationship Id="rId4" Type="http://schemas.openxmlformats.org/officeDocument/2006/relationships/tags" Target="../tags/tag597.xml"/><Relationship Id="rId9" Type="http://schemas.openxmlformats.org/officeDocument/2006/relationships/tags" Target="../tags/tag602.xml"/><Relationship Id="rId14" Type="http://schemas.openxmlformats.org/officeDocument/2006/relationships/tags" Target="../tags/tag607.xml"/></Relationships>
</file>

<file path=ppt/slides/_rels/slide189.xml.rels><?xml version="1.0" encoding="UTF-8" standalone="yes"?>
<Relationships xmlns="http://schemas.openxmlformats.org/package/2006/relationships"><Relationship Id="rId8" Type="http://schemas.openxmlformats.org/officeDocument/2006/relationships/tags" Target="../tags/tag615.xml"/><Relationship Id="rId13" Type="http://schemas.openxmlformats.org/officeDocument/2006/relationships/tags" Target="../tags/tag620.xml"/><Relationship Id="rId18" Type="http://schemas.openxmlformats.org/officeDocument/2006/relationships/tags" Target="../tags/tag609.xml"/><Relationship Id="rId3" Type="http://schemas.openxmlformats.org/officeDocument/2006/relationships/tags" Target="../tags/tag610.xml"/><Relationship Id="rId7" Type="http://schemas.openxmlformats.org/officeDocument/2006/relationships/tags" Target="../tags/tag614.xml"/><Relationship Id="rId12" Type="http://schemas.openxmlformats.org/officeDocument/2006/relationships/tags" Target="../tags/tag619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609.xml"/><Relationship Id="rId16" Type="http://schemas.openxmlformats.org/officeDocument/2006/relationships/tags" Target="../tags/tag623.xml"/><Relationship Id="rId1" Type="http://schemas.openxmlformats.org/officeDocument/2006/relationships/tags" Target="../tags/tag608.xml"/><Relationship Id="rId6" Type="http://schemas.openxmlformats.org/officeDocument/2006/relationships/tags" Target="../tags/tag613.xml"/><Relationship Id="rId11" Type="http://schemas.openxmlformats.org/officeDocument/2006/relationships/tags" Target="../tags/tag618.xml"/><Relationship Id="rId5" Type="http://schemas.openxmlformats.org/officeDocument/2006/relationships/tags" Target="../tags/tag612.xml"/><Relationship Id="rId15" Type="http://schemas.openxmlformats.org/officeDocument/2006/relationships/tags" Target="../tags/tag622.xml"/><Relationship Id="rId10" Type="http://schemas.openxmlformats.org/officeDocument/2006/relationships/tags" Target="../tags/tag617.xml"/><Relationship Id="rId19" Type="http://schemas.openxmlformats.org/officeDocument/2006/relationships/image" Target="../media/image67.png"/><Relationship Id="rId4" Type="http://schemas.openxmlformats.org/officeDocument/2006/relationships/tags" Target="../tags/tag611.xml"/><Relationship Id="rId9" Type="http://schemas.openxmlformats.org/officeDocument/2006/relationships/tags" Target="../tags/tag616.xml"/><Relationship Id="rId14" Type="http://schemas.openxmlformats.org/officeDocument/2006/relationships/tags" Target="../tags/tag6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190.xml.rels><?xml version="1.0" encoding="UTF-8" standalone="yes"?>
<Relationships xmlns="http://schemas.openxmlformats.org/package/2006/relationships"><Relationship Id="rId8" Type="http://schemas.openxmlformats.org/officeDocument/2006/relationships/tags" Target="../tags/tag631.xml"/><Relationship Id="rId13" Type="http://schemas.openxmlformats.org/officeDocument/2006/relationships/tags" Target="../tags/tag636.xml"/><Relationship Id="rId18" Type="http://schemas.openxmlformats.org/officeDocument/2006/relationships/tags" Target="../tags/tag641.xml"/><Relationship Id="rId3" Type="http://schemas.openxmlformats.org/officeDocument/2006/relationships/tags" Target="../tags/tag626.xml"/><Relationship Id="rId21" Type="http://schemas.openxmlformats.org/officeDocument/2006/relationships/image" Target="../media/image67.png"/><Relationship Id="rId7" Type="http://schemas.openxmlformats.org/officeDocument/2006/relationships/tags" Target="../tags/tag630.xml"/><Relationship Id="rId12" Type="http://schemas.openxmlformats.org/officeDocument/2006/relationships/tags" Target="../tags/tag635.xml"/><Relationship Id="rId17" Type="http://schemas.openxmlformats.org/officeDocument/2006/relationships/tags" Target="../tags/tag640.xml"/><Relationship Id="rId2" Type="http://schemas.openxmlformats.org/officeDocument/2006/relationships/tags" Target="../tags/tag625.xml"/><Relationship Id="rId16" Type="http://schemas.openxmlformats.org/officeDocument/2006/relationships/tags" Target="../tags/tag639.xml"/><Relationship Id="rId20" Type="http://schemas.openxmlformats.org/officeDocument/2006/relationships/tags" Target="../tags/tag625.xml"/><Relationship Id="rId1" Type="http://schemas.openxmlformats.org/officeDocument/2006/relationships/tags" Target="../tags/tag624.xml"/><Relationship Id="rId6" Type="http://schemas.openxmlformats.org/officeDocument/2006/relationships/tags" Target="../tags/tag629.xml"/><Relationship Id="rId11" Type="http://schemas.openxmlformats.org/officeDocument/2006/relationships/tags" Target="../tags/tag634.xml"/><Relationship Id="rId5" Type="http://schemas.openxmlformats.org/officeDocument/2006/relationships/tags" Target="../tags/tag628.xml"/><Relationship Id="rId15" Type="http://schemas.openxmlformats.org/officeDocument/2006/relationships/tags" Target="../tags/tag638.xml"/><Relationship Id="rId23" Type="http://schemas.openxmlformats.org/officeDocument/2006/relationships/image" Target="../media/image69.png"/><Relationship Id="rId10" Type="http://schemas.openxmlformats.org/officeDocument/2006/relationships/tags" Target="../tags/tag633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627.xml"/><Relationship Id="rId9" Type="http://schemas.openxmlformats.org/officeDocument/2006/relationships/tags" Target="../tags/tag632.xml"/><Relationship Id="rId14" Type="http://schemas.openxmlformats.org/officeDocument/2006/relationships/tags" Target="../tags/tag637.xml"/><Relationship Id="rId22" Type="http://schemas.openxmlformats.org/officeDocument/2006/relationships/tags" Target="../tags/tag638.xml"/></Relationships>
</file>

<file path=ppt/slides/_rels/slide191.xml.rels><?xml version="1.0" encoding="UTF-8" standalone="yes"?>
<Relationships xmlns="http://schemas.openxmlformats.org/package/2006/relationships"><Relationship Id="rId8" Type="http://schemas.openxmlformats.org/officeDocument/2006/relationships/tags" Target="../tags/tag649.xml"/><Relationship Id="rId13" Type="http://schemas.openxmlformats.org/officeDocument/2006/relationships/tags" Target="../tags/tag654.xml"/><Relationship Id="rId18" Type="http://schemas.openxmlformats.org/officeDocument/2006/relationships/tags" Target="../tags/tag659.xml"/><Relationship Id="rId3" Type="http://schemas.openxmlformats.org/officeDocument/2006/relationships/tags" Target="../tags/tag644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648.xml"/><Relationship Id="rId12" Type="http://schemas.openxmlformats.org/officeDocument/2006/relationships/tags" Target="../tags/tag653.xml"/><Relationship Id="rId17" Type="http://schemas.openxmlformats.org/officeDocument/2006/relationships/tags" Target="../tags/tag658.xml"/><Relationship Id="rId25" Type="http://schemas.openxmlformats.org/officeDocument/2006/relationships/image" Target="../media/image69.png"/><Relationship Id="rId2" Type="http://schemas.openxmlformats.org/officeDocument/2006/relationships/tags" Target="../tags/tag643.xml"/><Relationship Id="rId16" Type="http://schemas.openxmlformats.org/officeDocument/2006/relationships/tags" Target="../tags/tag657.xml"/><Relationship Id="rId20" Type="http://schemas.openxmlformats.org/officeDocument/2006/relationships/tags" Target="../tags/tag661.xml"/><Relationship Id="rId1" Type="http://schemas.openxmlformats.org/officeDocument/2006/relationships/tags" Target="../tags/tag642.xml"/><Relationship Id="rId6" Type="http://schemas.openxmlformats.org/officeDocument/2006/relationships/tags" Target="../tags/tag647.xml"/><Relationship Id="rId11" Type="http://schemas.openxmlformats.org/officeDocument/2006/relationships/tags" Target="../tags/tag652.xml"/><Relationship Id="rId24" Type="http://schemas.openxmlformats.org/officeDocument/2006/relationships/tags" Target="../tags/tag656.xml"/><Relationship Id="rId5" Type="http://schemas.openxmlformats.org/officeDocument/2006/relationships/tags" Target="../tags/tag646.xml"/><Relationship Id="rId15" Type="http://schemas.openxmlformats.org/officeDocument/2006/relationships/tags" Target="../tags/tag656.xml"/><Relationship Id="rId23" Type="http://schemas.openxmlformats.org/officeDocument/2006/relationships/image" Target="../media/image67.png"/><Relationship Id="rId10" Type="http://schemas.openxmlformats.org/officeDocument/2006/relationships/tags" Target="../tags/tag651.xml"/><Relationship Id="rId19" Type="http://schemas.openxmlformats.org/officeDocument/2006/relationships/tags" Target="../tags/tag660.xml"/><Relationship Id="rId4" Type="http://schemas.openxmlformats.org/officeDocument/2006/relationships/tags" Target="../tags/tag645.xml"/><Relationship Id="rId9" Type="http://schemas.openxmlformats.org/officeDocument/2006/relationships/tags" Target="../tags/tag650.xml"/><Relationship Id="rId14" Type="http://schemas.openxmlformats.org/officeDocument/2006/relationships/tags" Target="../tags/tag655.xml"/><Relationship Id="rId22" Type="http://schemas.openxmlformats.org/officeDocument/2006/relationships/tags" Target="../tags/tag643.xml"/></Relationships>
</file>

<file path=ppt/slides/_rels/slide192.xml.rels><?xml version="1.0" encoding="UTF-8" standalone="yes"?>
<Relationships xmlns="http://schemas.openxmlformats.org/package/2006/relationships"><Relationship Id="rId8" Type="http://schemas.openxmlformats.org/officeDocument/2006/relationships/tags" Target="../tags/tag669.xml"/><Relationship Id="rId13" Type="http://schemas.openxmlformats.org/officeDocument/2006/relationships/tags" Target="../tags/tag674.xml"/><Relationship Id="rId18" Type="http://schemas.openxmlformats.org/officeDocument/2006/relationships/tags" Target="../tags/tag679.xml"/><Relationship Id="rId26" Type="http://schemas.openxmlformats.org/officeDocument/2006/relationships/image" Target="../media/image69.png"/><Relationship Id="rId3" Type="http://schemas.openxmlformats.org/officeDocument/2006/relationships/tags" Target="../tags/tag664.xml"/><Relationship Id="rId21" Type="http://schemas.openxmlformats.org/officeDocument/2006/relationships/tags" Target="../tags/tag682.xml"/><Relationship Id="rId7" Type="http://schemas.openxmlformats.org/officeDocument/2006/relationships/tags" Target="../tags/tag668.xml"/><Relationship Id="rId12" Type="http://schemas.openxmlformats.org/officeDocument/2006/relationships/tags" Target="../tags/tag673.xml"/><Relationship Id="rId17" Type="http://schemas.openxmlformats.org/officeDocument/2006/relationships/tags" Target="../tags/tag678.xml"/><Relationship Id="rId25" Type="http://schemas.openxmlformats.org/officeDocument/2006/relationships/tags" Target="../tags/tag676.xml"/><Relationship Id="rId2" Type="http://schemas.openxmlformats.org/officeDocument/2006/relationships/tags" Target="../tags/tag663.xml"/><Relationship Id="rId16" Type="http://schemas.openxmlformats.org/officeDocument/2006/relationships/tags" Target="../tags/tag677.xml"/><Relationship Id="rId20" Type="http://schemas.openxmlformats.org/officeDocument/2006/relationships/tags" Target="../tags/tag681.xml"/><Relationship Id="rId1" Type="http://schemas.openxmlformats.org/officeDocument/2006/relationships/tags" Target="../tags/tag662.xml"/><Relationship Id="rId6" Type="http://schemas.openxmlformats.org/officeDocument/2006/relationships/tags" Target="../tags/tag667.xml"/><Relationship Id="rId11" Type="http://schemas.openxmlformats.org/officeDocument/2006/relationships/tags" Target="../tags/tag672.xml"/><Relationship Id="rId5" Type="http://schemas.openxmlformats.org/officeDocument/2006/relationships/tags" Target="../tags/tag666.xml"/><Relationship Id="rId15" Type="http://schemas.openxmlformats.org/officeDocument/2006/relationships/tags" Target="../tags/tag676.xml"/><Relationship Id="rId23" Type="http://schemas.openxmlformats.org/officeDocument/2006/relationships/image" Target="../media/image74.png"/><Relationship Id="rId10" Type="http://schemas.openxmlformats.org/officeDocument/2006/relationships/tags" Target="../tags/tag671.xml"/><Relationship Id="rId19" Type="http://schemas.openxmlformats.org/officeDocument/2006/relationships/tags" Target="../tags/tag680.xml"/><Relationship Id="rId4" Type="http://schemas.openxmlformats.org/officeDocument/2006/relationships/tags" Target="../tags/tag665.xml"/><Relationship Id="rId9" Type="http://schemas.openxmlformats.org/officeDocument/2006/relationships/tags" Target="../tags/tag670.xml"/><Relationship Id="rId14" Type="http://schemas.openxmlformats.org/officeDocument/2006/relationships/tags" Target="../tags/tag675.xml"/><Relationship Id="rId22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8" Type="http://schemas.openxmlformats.org/officeDocument/2006/relationships/tags" Target="../tags/tag690.xml"/><Relationship Id="rId13" Type="http://schemas.openxmlformats.org/officeDocument/2006/relationships/tags" Target="../tags/tag695.xml"/><Relationship Id="rId18" Type="http://schemas.openxmlformats.org/officeDocument/2006/relationships/image" Target="../media/image67.png"/><Relationship Id="rId3" Type="http://schemas.openxmlformats.org/officeDocument/2006/relationships/tags" Target="../tags/tag685.xml"/><Relationship Id="rId7" Type="http://schemas.openxmlformats.org/officeDocument/2006/relationships/tags" Target="../tags/tag689.xml"/><Relationship Id="rId12" Type="http://schemas.openxmlformats.org/officeDocument/2006/relationships/tags" Target="../tags/tag694.xml"/><Relationship Id="rId17" Type="http://schemas.openxmlformats.org/officeDocument/2006/relationships/tags" Target="../tags/tag686.xml"/><Relationship Id="rId2" Type="http://schemas.openxmlformats.org/officeDocument/2006/relationships/tags" Target="../tags/tag684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69.png"/><Relationship Id="rId1" Type="http://schemas.openxmlformats.org/officeDocument/2006/relationships/tags" Target="../tags/tag683.xml"/><Relationship Id="rId6" Type="http://schemas.openxmlformats.org/officeDocument/2006/relationships/tags" Target="../tags/tag688.xml"/><Relationship Id="rId11" Type="http://schemas.openxmlformats.org/officeDocument/2006/relationships/tags" Target="../tags/tag693.xml"/><Relationship Id="rId5" Type="http://schemas.openxmlformats.org/officeDocument/2006/relationships/tags" Target="../tags/tag687.xml"/><Relationship Id="rId15" Type="http://schemas.openxmlformats.org/officeDocument/2006/relationships/tags" Target="../tags/tag697.xml"/><Relationship Id="rId10" Type="http://schemas.openxmlformats.org/officeDocument/2006/relationships/tags" Target="../tags/tag692.xml"/><Relationship Id="rId19" Type="http://schemas.openxmlformats.org/officeDocument/2006/relationships/tags" Target="../tags/tag696.xml"/><Relationship Id="rId4" Type="http://schemas.openxmlformats.org/officeDocument/2006/relationships/tags" Target="../tags/tag686.xml"/><Relationship Id="rId9" Type="http://schemas.openxmlformats.org/officeDocument/2006/relationships/tags" Target="../tags/tag691.xml"/><Relationship Id="rId14" Type="http://schemas.openxmlformats.org/officeDocument/2006/relationships/tags" Target="../tags/tag696.xml"/></Relationships>
</file>

<file path=ppt/slides/_rels/slide194.xml.rels><?xml version="1.0" encoding="UTF-8" standalone="yes"?>
<Relationships xmlns="http://schemas.openxmlformats.org/package/2006/relationships"><Relationship Id="rId8" Type="http://schemas.openxmlformats.org/officeDocument/2006/relationships/tags" Target="../tags/tag705.xml"/><Relationship Id="rId13" Type="http://schemas.openxmlformats.org/officeDocument/2006/relationships/tags" Target="../tags/tag710.xml"/><Relationship Id="rId18" Type="http://schemas.openxmlformats.org/officeDocument/2006/relationships/image" Target="../media/image67.png"/><Relationship Id="rId3" Type="http://schemas.openxmlformats.org/officeDocument/2006/relationships/tags" Target="../tags/tag700.xml"/><Relationship Id="rId7" Type="http://schemas.openxmlformats.org/officeDocument/2006/relationships/tags" Target="../tags/tag704.xml"/><Relationship Id="rId12" Type="http://schemas.openxmlformats.org/officeDocument/2006/relationships/tags" Target="../tags/tag709.xml"/><Relationship Id="rId17" Type="http://schemas.openxmlformats.org/officeDocument/2006/relationships/tags" Target="../tags/tag701.xml"/><Relationship Id="rId2" Type="http://schemas.openxmlformats.org/officeDocument/2006/relationships/tags" Target="../tags/tag699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698.xml"/><Relationship Id="rId6" Type="http://schemas.openxmlformats.org/officeDocument/2006/relationships/tags" Target="../tags/tag703.xml"/><Relationship Id="rId11" Type="http://schemas.openxmlformats.org/officeDocument/2006/relationships/tags" Target="../tags/tag708.xml"/><Relationship Id="rId5" Type="http://schemas.openxmlformats.org/officeDocument/2006/relationships/tags" Target="../tags/tag702.xml"/><Relationship Id="rId15" Type="http://schemas.openxmlformats.org/officeDocument/2006/relationships/tags" Target="../tags/tag712.xml"/><Relationship Id="rId10" Type="http://schemas.openxmlformats.org/officeDocument/2006/relationships/tags" Target="../tags/tag707.xml"/><Relationship Id="rId4" Type="http://schemas.openxmlformats.org/officeDocument/2006/relationships/tags" Target="../tags/tag701.xml"/><Relationship Id="rId9" Type="http://schemas.openxmlformats.org/officeDocument/2006/relationships/tags" Target="../tags/tag706.xml"/><Relationship Id="rId14" Type="http://schemas.openxmlformats.org/officeDocument/2006/relationships/tags" Target="../tags/tag711.xml"/></Relationships>
</file>

<file path=ppt/slides/_rels/slide195.xml.rels><?xml version="1.0" encoding="UTF-8" standalone="yes"?>
<Relationships xmlns="http://schemas.openxmlformats.org/package/2006/relationships"><Relationship Id="rId8" Type="http://schemas.openxmlformats.org/officeDocument/2006/relationships/tags" Target="../tags/tag720.xml"/><Relationship Id="rId13" Type="http://schemas.openxmlformats.org/officeDocument/2006/relationships/tags" Target="../tags/tag725.xml"/><Relationship Id="rId18" Type="http://schemas.openxmlformats.org/officeDocument/2006/relationships/tags" Target="../tags/tag730.xml"/><Relationship Id="rId3" Type="http://schemas.openxmlformats.org/officeDocument/2006/relationships/tags" Target="../tags/tag715.xml"/><Relationship Id="rId21" Type="http://schemas.openxmlformats.org/officeDocument/2006/relationships/tags" Target="../tags/tag716.xml"/><Relationship Id="rId7" Type="http://schemas.openxmlformats.org/officeDocument/2006/relationships/tags" Target="../tags/tag719.xml"/><Relationship Id="rId12" Type="http://schemas.openxmlformats.org/officeDocument/2006/relationships/tags" Target="../tags/tag724.xml"/><Relationship Id="rId17" Type="http://schemas.openxmlformats.org/officeDocument/2006/relationships/tags" Target="../tags/tag729.xml"/><Relationship Id="rId2" Type="http://schemas.openxmlformats.org/officeDocument/2006/relationships/tags" Target="../tags/tag714.xml"/><Relationship Id="rId16" Type="http://schemas.openxmlformats.org/officeDocument/2006/relationships/tags" Target="../tags/tag728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713.xml"/><Relationship Id="rId6" Type="http://schemas.openxmlformats.org/officeDocument/2006/relationships/tags" Target="../tags/tag718.xml"/><Relationship Id="rId11" Type="http://schemas.openxmlformats.org/officeDocument/2006/relationships/tags" Target="../tags/tag723.xml"/><Relationship Id="rId24" Type="http://schemas.openxmlformats.org/officeDocument/2006/relationships/image" Target="../media/image69.png"/><Relationship Id="rId5" Type="http://schemas.openxmlformats.org/officeDocument/2006/relationships/tags" Target="../tags/tag717.xml"/><Relationship Id="rId15" Type="http://schemas.openxmlformats.org/officeDocument/2006/relationships/tags" Target="../tags/tag727.xml"/><Relationship Id="rId23" Type="http://schemas.openxmlformats.org/officeDocument/2006/relationships/tags" Target="../tags/tag727.xml"/><Relationship Id="rId10" Type="http://schemas.openxmlformats.org/officeDocument/2006/relationships/tags" Target="../tags/tag722.xml"/><Relationship Id="rId19" Type="http://schemas.openxmlformats.org/officeDocument/2006/relationships/tags" Target="../tags/tag731.xml"/><Relationship Id="rId4" Type="http://schemas.openxmlformats.org/officeDocument/2006/relationships/tags" Target="../tags/tag716.xml"/><Relationship Id="rId9" Type="http://schemas.openxmlformats.org/officeDocument/2006/relationships/tags" Target="../tags/tag721.xml"/><Relationship Id="rId14" Type="http://schemas.openxmlformats.org/officeDocument/2006/relationships/tags" Target="../tags/tag726.xml"/><Relationship Id="rId22" Type="http://schemas.openxmlformats.org/officeDocument/2006/relationships/image" Target="../media/image67.png"/></Relationships>
</file>

<file path=ppt/slides/_rels/slide196.xml.rels><?xml version="1.0" encoding="UTF-8" standalone="yes"?>
<Relationships xmlns="http://schemas.openxmlformats.org/package/2006/relationships"><Relationship Id="rId8" Type="http://schemas.openxmlformats.org/officeDocument/2006/relationships/tags" Target="../tags/tag739.xml"/><Relationship Id="rId13" Type="http://schemas.openxmlformats.org/officeDocument/2006/relationships/tags" Target="../tags/tag744.xml"/><Relationship Id="rId18" Type="http://schemas.openxmlformats.org/officeDocument/2006/relationships/tags" Target="../tags/tag749.xml"/><Relationship Id="rId3" Type="http://schemas.openxmlformats.org/officeDocument/2006/relationships/tags" Target="../tags/tag734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738.xml"/><Relationship Id="rId12" Type="http://schemas.openxmlformats.org/officeDocument/2006/relationships/tags" Target="../tags/tag743.xml"/><Relationship Id="rId17" Type="http://schemas.openxmlformats.org/officeDocument/2006/relationships/tags" Target="../tags/tag748.xml"/><Relationship Id="rId25" Type="http://schemas.openxmlformats.org/officeDocument/2006/relationships/image" Target="../media/image69.png"/><Relationship Id="rId2" Type="http://schemas.openxmlformats.org/officeDocument/2006/relationships/tags" Target="../tags/tag733.xml"/><Relationship Id="rId16" Type="http://schemas.openxmlformats.org/officeDocument/2006/relationships/tags" Target="../tags/tag747.xml"/><Relationship Id="rId20" Type="http://schemas.openxmlformats.org/officeDocument/2006/relationships/tags" Target="../tags/tag751.xml"/><Relationship Id="rId1" Type="http://schemas.openxmlformats.org/officeDocument/2006/relationships/tags" Target="../tags/tag732.xml"/><Relationship Id="rId6" Type="http://schemas.openxmlformats.org/officeDocument/2006/relationships/tags" Target="../tags/tag737.xml"/><Relationship Id="rId11" Type="http://schemas.openxmlformats.org/officeDocument/2006/relationships/tags" Target="../tags/tag742.xml"/><Relationship Id="rId24" Type="http://schemas.openxmlformats.org/officeDocument/2006/relationships/tags" Target="../tags/tag746.xml"/><Relationship Id="rId5" Type="http://schemas.openxmlformats.org/officeDocument/2006/relationships/tags" Target="../tags/tag736.xml"/><Relationship Id="rId15" Type="http://schemas.openxmlformats.org/officeDocument/2006/relationships/tags" Target="../tags/tag746.xml"/><Relationship Id="rId23" Type="http://schemas.openxmlformats.org/officeDocument/2006/relationships/image" Target="../media/image67.png"/><Relationship Id="rId10" Type="http://schemas.openxmlformats.org/officeDocument/2006/relationships/tags" Target="../tags/tag741.xml"/><Relationship Id="rId19" Type="http://schemas.openxmlformats.org/officeDocument/2006/relationships/tags" Target="../tags/tag750.xml"/><Relationship Id="rId4" Type="http://schemas.openxmlformats.org/officeDocument/2006/relationships/tags" Target="../tags/tag735.xml"/><Relationship Id="rId9" Type="http://schemas.openxmlformats.org/officeDocument/2006/relationships/tags" Target="../tags/tag740.xml"/><Relationship Id="rId14" Type="http://schemas.openxmlformats.org/officeDocument/2006/relationships/tags" Target="../tags/tag745.xml"/><Relationship Id="rId22" Type="http://schemas.openxmlformats.org/officeDocument/2006/relationships/tags" Target="../tags/tag735.xml"/></Relationships>
</file>

<file path=ppt/slides/_rels/slide197.xml.rels><?xml version="1.0" encoding="UTF-8" standalone="yes"?>
<Relationships xmlns="http://schemas.openxmlformats.org/package/2006/relationships"><Relationship Id="rId8" Type="http://schemas.openxmlformats.org/officeDocument/2006/relationships/tags" Target="../tags/tag759.xml"/><Relationship Id="rId13" Type="http://schemas.openxmlformats.org/officeDocument/2006/relationships/tags" Target="../tags/tag764.xml"/><Relationship Id="rId18" Type="http://schemas.openxmlformats.org/officeDocument/2006/relationships/tags" Target="../tags/tag753.xml"/><Relationship Id="rId3" Type="http://schemas.openxmlformats.org/officeDocument/2006/relationships/tags" Target="../tags/tag754.xml"/><Relationship Id="rId7" Type="http://schemas.openxmlformats.org/officeDocument/2006/relationships/tags" Target="../tags/tag758.xml"/><Relationship Id="rId12" Type="http://schemas.openxmlformats.org/officeDocument/2006/relationships/tags" Target="../tags/tag763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753.xml"/><Relationship Id="rId16" Type="http://schemas.openxmlformats.org/officeDocument/2006/relationships/tags" Target="../tags/tag767.xml"/><Relationship Id="rId1" Type="http://schemas.openxmlformats.org/officeDocument/2006/relationships/tags" Target="../tags/tag752.xml"/><Relationship Id="rId6" Type="http://schemas.openxmlformats.org/officeDocument/2006/relationships/tags" Target="../tags/tag757.xml"/><Relationship Id="rId11" Type="http://schemas.openxmlformats.org/officeDocument/2006/relationships/tags" Target="../tags/tag762.xml"/><Relationship Id="rId5" Type="http://schemas.openxmlformats.org/officeDocument/2006/relationships/tags" Target="../tags/tag756.xml"/><Relationship Id="rId15" Type="http://schemas.openxmlformats.org/officeDocument/2006/relationships/tags" Target="../tags/tag766.xml"/><Relationship Id="rId10" Type="http://schemas.openxmlformats.org/officeDocument/2006/relationships/tags" Target="../tags/tag761.xml"/><Relationship Id="rId19" Type="http://schemas.openxmlformats.org/officeDocument/2006/relationships/image" Target="../media/image67.png"/><Relationship Id="rId4" Type="http://schemas.openxmlformats.org/officeDocument/2006/relationships/tags" Target="../tags/tag755.xml"/><Relationship Id="rId9" Type="http://schemas.openxmlformats.org/officeDocument/2006/relationships/tags" Target="../tags/tag760.xml"/><Relationship Id="rId14" Type="http://schemas.openxmlformats.org/officeDocument/2006/relationships/tags" Target="../tags/tag765.xml"/></Relationships>
</file>

<file path=ppt/slides/_rels/slide198.xml.rels><?xml version="1.0" encoding="UTF-8" standalone="yes"?>
<Relationships xmlns="http://schemas.openxmlformats.org/package/2006/relationships"><Relationship Id="rId8" Type="http://schemas.openxmlformats.org/officeDocument/2006/relationships/tags" Target="../tags/tag775.xml"/><Relationship Id="rId13" Type="http://schemas.openxmlformats.org/officeDocument/2006/relationships/tags" Target="../tags/tag780.xml"/><Relationship Id="rId18" Type="http://schemas.openxmlformats.org/officeDocument/2006/relationships/tags" Target="../tags/tag785.xml"/><Relationship Id="rId3" Type="http://schemas.openxmlformats.org/officeDocument/2006/relationships/tags" Target="../tags/tag770.xml"/><Relationship Id="rId21" Type="http://schemas.openxmlformats.org/officeDocument/2006/relationships/image" Target="../media/image67.png"/><Relationship Id="rId7" Type="http://schemas.openxmlformats.org/officeDocument/2006/relationships/tags" Target="../tags/tag774.xml"/><Relationship Id="rId12" Type="http://schemas.openxmlformats.org/officeDocument/2006/relationships/tags" Target="../tags/tag779.xml"/><Relationship Id="rId17" Type="http://schemas.openxmlformats.org/officeDocument/2006/relationships/tags" Target="../tags/tag784.xml"/><Relationship Id="rId2" Type="http://schemas.openxmlformats.org/officeDocument/2006/relationships/tags" Target="../tags/tag769.xml"/><Relationship Id="rId16" Type="http://schemas.openxmlformats.org/officeDocument/2006/relationships/tags" Target="../tags/tag783.xml"/><Relationship Id="rId20" Type="http://schemas.openxmlformats.org/officeDocument/2006/relationships/tags" Target="../tags/tag769.xml"/><Relationship Id="rId1" Type="http://schemas.openxmlformats.org/officeDocument/2006/relationships/tags" Target="../tags/tag768.xml"/><Relationship Id="rId6" Type="http://schemas.openxmlformats.org/officeDocument/2006/relationships/tags" Target="../tags/tag773.xml"/><Relationship Id="rId11" Type="http://schemas.openxmlformats.org/officeDocument/2006/relationships/tags" Target="../tags/tag778.xml"/><Relationship Id="rId5" Type="http://schemas.openxmlformats.org/officeDocument/2006/relationships/tags" Target="../tags/tag772.xml"/><Relationship Id="rId15" Type="http://schemas.openxmlformats.org/officeDocument/2006/relationships/tags" Target="../tags/tag782.xml"/><Relationship Id="rId23" Type="http://schemas.openxmlformats.org/officeDocument/2006/relationships/image" Target="../media/image75.png"/><Relationship Id="rId10" Type="http://schemas.openxmlformats.org/officeDocument/2006/relationships/tags" Target="../tags/tag777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771.xml"/><Relationship Id="rId9" Type="http://schemas.openxmlformats.org/officeDocument/2006/relationships/tags" Target="../tags/tag776.xml"/><Relationship Id="rId14" Type="http://schemas.openxmlformats.org/officeDocument/2006/relationships/tags" Target="../tags/tag781.xml"/><Relationship Id="rId22" Type="http://schemas.openxmlformats.org/officeDocument/2006/relationships/tags" Target="../tags/tag782.xml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87.xml"/><Relationship Id="rId1" Type="http://schemas.openxmlformats.org/officeDocument/2006/relationships/tags" Target="../tags/tag786.xml"/><Relationship Id="rId5" Type="http://schemas.openxmlformats.org/officeDocument/2006/relationships/image" Target="../media/image76.png"/><Relationship Id="rId4" Type="http://schemas.openxmlformats.org/officeDocument/2006/relationships/tags" Target="../tags/tag78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1.png"/><Relationship Id="rId4" Type="http://schemas.openxmlformats.org/officeDocument/2006/relationships/image" Target="../media/image2.emf"/></Relationships>
</file>

<file path=ppt/slides/_rels/slide200.xml.rels><?xml version="1.0" encoding="UTF-8" standalone="yes"?>
<Relationships xmlns="http://schemas.openxmlformats.org/package/2006/relationships"><Relationship Id="rId8" Type="http://schemas.openxmlformats.org/officeDocument/2006/relationships/tags" Target="../tags/tag795.xml"/><Relationship Id="rId13" Type="http://schemas.openxmlformats.org/officeDocument/2006/relationships/tags" Target="../tags/tag800.xml"/><Relationship Id="rId18" Type="http://schemas.openxmlformats.org/officeDocument/2006/relationships/tags" Target="../tags/tag805.xml"/><Relationship Id="rId3" Type="http://schemas.openxmlformats.org/officeDocument/2006/relationships/tags" Target="../tags/tag790.xml"/><Relationship Id="rId21" Type="http://schemas.openxmlformats.org/officeDocument/2006/relationships/image" Target="../media/image67.png"/><Relationship Id="rId7" Type="http://schemas.openxmlformats.org/officeDocument/2006/relationships/tags" Target="../tags/tag794.xml"/><Relationship Id="rId12" Type="http://schemas.openxmlformats.org/officeDocument/2006/relationships/tags" Target="../tags/tag799.xml"/><Relationship Id="rId17" Type="http://schemas.openxmlformats.org/officeDocument/2006/relationships/tags" Target="../tags/tag804.xml"/><Relationship Id="rId2" Type="http://schemas.openxmlformats.org/officeDocument/2006/relationships/tags" Target="../tags/tag789.xml"/><Relationship Id="rId16" Type="http://schemas.openxmlformats.org/officeDocument/2006/relationships/tags" Target="../tags/tag803.xml"/><Relationship Id="rId20" Type="http://schemas.openxmlformats.org/officeDocument/2006/relationships/tags" Target="../tags/tag789.xml"/><Relationship Id="rId1" Type="http://schemas.openxmlformats.org/officeDocument/2006/relationships/tags" Target="../tags/tag788.xml"/><Relationship Id="rId6" Type="http://schemas.openxmlformats.org/officeDocument/2006/relationships/tags" Target="../tags/tag793.xml"/><Relationship Id="rId11" Type="http://schemas.openxmlformats.org/officeDocument/2006/relationships/tags" Target="../tags/tag798.xml"/><Relationship Id="rId5" Type="http://schemas.openxmlformats.org/officeDocument/2006/relationships/tags" Target="../tags/tag792.xml"/><Relationship Id="rId15" Type="http://schemas.openxmlformats.org/officeDocument/2006/relationships/tags" Target="../tags/tag802.xml"/><Relationship Id="rId23" Type="http://schemas.openxmlformats.org/officeDocument/2006/relationships/image" Target="../media/image75.png"/><Relationship Id="rId10" Type="http://schemas.openxmlformats.org/officeDocument/2006/relationships/tags" Target="../tags/tag797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791.xml"/><Relationship Id="rId9" Type="http://schemas.openxmlformats.org/officeDocument/2006/relationships/tags" Target="../tags/tag796.xml"/><Relationship Id="rId14" Type="http://schemas.openxmlformats.org/officeDocument/2006/relationships/tags" Target="../tags/tag801.xml"/><Relationship Id="rId22" Type="http://schemas.openxmlformats.org/officeDocument/2006/relationships/tags" Target="../tags/tag802.xml"/></Relationships>
</file>

<file path=ppt/slides/_rels/slide20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07.xml"/><Relationship Id="rId1" Type="http://schemas.openxmlformats.org/officeDocument/2006/relationships/tags" Target="../tags/tag806.xml"/><Relationship Id="rId4" Type="http://schemas.openxmlformats.org/officeDocument/2006/relationships/image" Target="../media/image77.png"/></Relationships>
</file>

<file path=ppt/slides/_rels/slide20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09.xml"/><Relationship Id="rId1" Type="http://schemas.openxmlformats.org/officeDocument/2006/relationships/tags" Target="../tags/tag808.xml"/><Relationship Id="rId4" Type="http://schemas.openxmlformats.org/officeDocument/2006/relationships/image" Target="../media/image78.png"/></Relationships>
</file>

<file path=ppt/slides/_rels/slide20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11.xml"/><Relationship Id="rId1" Type="http://schemas.openxmlformats.org/officeDocument/2006/relationships/tags" Target="../tags/tag810.xml"/><Relationship Id="rId4" Type="http://schemas.openxmlformats.org/officeDocument/2006/relationships/image" Target="../media/image79.png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13.xml"/><Relationship Id="rId1" Type="http://schemas.openxmlformats.org/officeDocument/2006/relationships/tags" Target="../tags/tag812.xml"/><Relationship Id="rId6" Type="http://schemas.openxmlformats.org/officeDocument/2006/relationships/image" Target="../media/image77.png"/><Relationship Id="rId5" Type="http://schemas.openxmlformats.org/officeDocument/2006/relationships/image" Target="../media/image82.png"/><Relationship Id="rId4" Type="http://schemas.openxmlformats.org/officeDocument/2006/relationships/tags" Target="../tags/tag812.xml"/></Relationships>
</file>

<file path=ppt/slides/_rels/slide20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15.xml"/><Relationship Id="rId1" Type="http://schemas.openxmlformats.org/officeDocument/2006/relationships/tags" Target="../tags/tag814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tags" Target="../tags/tag814.xml"/></Relationships>
</file>

<file path=ppt/slides/_rels/slide20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17.xml"/><Relationship Id="rId1" Type="http://schemas.openxmlformats.org/officeDocument/2006/relationships/tags" Target="../tags/tag816.xml"/><Relationship Id="rId6" Type="http://schemas.openxmlformats.org/officeDocument/2006/relationships/image" Target="../media/image78.png"/><Relationship Id="rId5" Type="http://schemas.openxmlformats.org/officeDocument/2006/relationships/image" Target="../media/image82.png"/><Relationship Id="rId4" Type="http://schemas.openxmlformats.org/officeDocument/2006/relationships/tags" Target="../tags/tag8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19.xml"/><Relationship Id="rId1" Type="http://schemas.openxmlformats.org/officeDocument/2006/relationships/tags" Target="../tags/tag818.xml"/><Relationship Id="rId6" Type="http://schemas.openxmlformats.org/officeDocument/2006/relationships/image" Target="../media/image84.png"/><Relationship Id="rId5" Type="http://schemas.openxmlformats.org/officeDocument/2006/relationships/image" Target="../media/image82.png"/><Relationship Id="rId4" Type="http://schemas.openxmlformats.org/officeDocument/2006/relationships/tags" Target="../tags/tag818.xml"/></Relationships>
</file>

<file path=ppt/slides/_rels/slide2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21.xml"/><Relationship Id="rId1" Type="http://schemas.openxmlformats.org/officeDocument/2006/relationships/tags" Target="../tags/tag820.xml"/><Relationship Id="rId6" Type="http://schemas.openxmlformats.org/officeDocument/2006/relationships/image" Target="../media/image79.png"/><Relationship Id="rId5" Type="http://schemas.openxmlformats.org/officeDocument/2006/relationships/image" Target="../media/image82.png"/><Relationship Id="rId4" Type="http://schemas.openxmlformats.org/officeDocument/2006/relationships/tags" Target="../tags/tag820.xml"/></Relationships>
</file>

<file path=ppt/slides/_rels/slide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24.xml"/><Relationship Id="rId1" Type="http://schemas.openxmlformats.org/officeDocument/2006/relationships/tags" Target="../tags/tag823.xml"/></Relationships>
</file>

<file path=ppt/slides/_rels/slide2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26.xml"/><Relationship Id="rId1" Type="http://schemas.openxmlformats.org/officeDocument/2006/relationships/tags" Target="../tags/tag825.xml"/><Relationship Id="rId5" Type="http://schemas.openxmlformats.org/officeDocument/2006/relationships/image" Target="../media/image95.png"/><Relationship Id="rId4" Type="http://schemas.openxmlformats.org/officeDocument/2006/relationships/tags" Target="../tags/tag826.xml"/></Relationships>
</file>

<file path=ppt/slides/_rels/slide2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27.xml"/></Relationships>
</file>

<file path=ppt/slides/_rels/slide2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29.xml"/><Relationship Id="rId1" Type="http://schemas.openxmlformats.org/officeDocument/2006/relationships/tags" Target="../tags/tag828.xml"/></Relationships>
</file>

<file path=ppt/slides/_rels/slide2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31.xml"/><Relationship Id="rId1" Type="http://schemas.openxmlformats.org/officeDocument/2006/relationships/tags" Target="../tags/tag830.xml"/></Relationships>
</file>

<file path=ppt/slides/_rels/slide2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32.xml"/></Relationships>
</file>

<file path=ppt/slides/_rels/slide2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34.xml"/><Relationship Id="rId1" Type="http://schemas.openxmlformats.org/officeDocument/2006/relationships/tags" Target="../tags/tag833.xml"/></Relationships>
</file>

<file path=ppt/slides/_rels/slide2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36.xml"/><Relationship Id="rId1" Type="http://schemas.openxmlformats.org/officeDocument/2006/relationships/tags" Target="../tags/tag835.xml"/></Relationships>
</file>

<file path=ppt/slides/_rels/slide2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38.xml"/><Relationship Id="rId1" Type="http://schemas.openxmlformats.org/officeDocument/2006/relationships/tags" Target="../tags/tag83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3.png"/><Relationship Id="rId4" Type="http://schemas.openxmlformats.org/officeDocument/2006/relationships/image" Target="../media/image3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1.png"/><Relationship Id="rId4" Type="http://schemas.openxmlformats.org/officeDocument/2006/relationships/tags" Target="../tags/tag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310.png"/><Relationship Id="rId4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30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image" Target="../media/image32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image" Target="../media/image33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70.png"/><Relationship Id="rId4" Type="http://schemas.openxmlformats.org/officeDocument/2006/relationships/tags" Target="../tags/tag1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80.png"/><Relationship Id="rId4" Type="http://schemas.openxmlformats.org/officeDocument/2006/relationships/tags" Target="../tags/tag1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90.png"/><Relationship Id="rId4" Type="http://schemas.openxmlformats.org/officeDocument/2006/relationships/tags" Target="../tags/tag18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100.png"/><Relationship Id="rId4" Type="http://schemas.openxmlformats.org/officeDocument/2006/relationships/tags" Target="../tags/tag20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image" Target="../media/image110.png"/><Relationship Id="rId4" Type="http://schemas.openxmlformats.org/officeDocument/2006/relationships/tags" Target="../tags/tag2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image" Target="../media/image120.png"/><Relationship Id="rId4" Type="http://schemas.openxmlformats.org/officeDocument/2006/relationships/tags" Target="../tags/tag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image" Target="../media/image130.png"/><Relationship Id="rId4" Type="http://schemas.openxmlformats.org/officeDocument/2006/relationships/tags" Target="../tags/tag3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image" Target="../media/image140.png"/><Relationship Id="rId4" Type="http://schemas.openxmlformats.org/officeDocument/2006/relationships/tags" Target="../tags/tag34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image" Target="../media/image150.png"/><Relationship Id="rId4" Type="http://schemas.openxmlformats.org/officeDocument/2006/relationships/tags" Target="../tags/tag3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5" Type="http://schemas.openxmlformats.org/officeDocument/2006/relationships/image" Target="../media/image160.png"/><Relationship Id="rId4" Type="http://schemas.openxmlformats.org/officeDocument/2006/relationships/tags" Target="../tags/tag40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5" Type="http://schemas.openxmlformats.org/officeDocument/2006/relationships/image" Target="../media/image170.png"/><Relationship Id="rId4" Type="http://schemas.openxmlformats.org/officeDocument/2006/relationships/tags" Target="../tags/tag43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5" Type="http://schemas.openxmlformats.org/officeDocument/2006/relationships/image" Target="../media/image331.png"/><Relationship Id="rId4" Type="http://schemas.openxmlformats.org/officeDocument/2006/relationships/tags" Target="../tags/tag45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0.xml"/><Relationship Id="rId1" Type="http://schemas.openxmlformats.org/officeDocument/2006/relationships/tags" Target="../tags/tag49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5" Type="http://schemas.openxmlformats.org/officeDocument/2006/relationships/image" Target="../media/image200.png"/><Relationship Id="rId4" Type="http://schemas.openxmlformats.org/officeDocument/2006/relationships/tags" Target="../tags/tag5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5" Type="http://schemas.openxmlformats.org/officeDocument/2006/relationships/image" Target="../media/image211.png"/><Relationship Id="rId4" Type="http://schemas.openxmlformats.org/officeDocument/2006/relationships/tags" Target="../tags/tag54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image" Target="../media/image220.png"/><Relationship Id="rId4" Type="http://schemas.openxmlformats.org/officeDocument/2006/relationships/tags" Target="../tags/tag56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5" Type="http://schemas.openxmlformats.org/officeDocument/2006/relationships/image" Target="../media/image230.png"/><Relationship Id="rId4" Type="http://schemas.openxmlformats.org/officeDocument/2006/relationships/tags" Target="../tags/tag58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5" Type="http://schemas.openxmlformats.org/officeDocument/2006/relationships/image" Target="../media/image240.png"/><Relationship Id="rId4" Type="http://schemas.openxmlformats.org/officeDocument/2006/relationships/tags" Target="../tags/tag60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5" Type="http://schemas.openxmlformats.org/officeDocument/2006/relationships/image" Target="../media/image250.png"/><Relationship Id="rId4" Type="http://schemas.openxmlformats.org/officeDocument/2006/relationships/tags" Target="../tags/tag6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5" Type="http://schemas.openxmlformats.org/officeDocument/2006/relationships/image" Target="../media/image260.png"/><Relationship Id="rId4" Type="http://schemas.openxmlformats.org/officeDocument/2006/relationships/tags" Target="../tags/tag65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5" Type="http://schemas.openxmlformats.org/officeDocument/2006/relationships/image" Target="../media/image270.png"/><Relationship Id="rId4" Type="http://schemas.openxmlformats.org/officeDocument/2006/relationships/tags" Target="../tags/tag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586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5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Practical Aspects of Modern Cryptography</a:t>
            </a:r>
          </a:p>
        </p:txBody>
      </p:sp>
      <p:sp>
        <p:nvSpPr>
          <p:cNvPr id="9635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53000" y="3833813"/>
            <a:ext cx="3200400" cy="1314450"/>
          </a:xfrm>
        </p:spPr>
        <p:txBody>
          <a:bodyPr>
            <a:noAutofit/>
          </a:bodyPr>
          <a:lstStyle/>
          <a:p>
            <a:pPr algn="ctr"/>
            <a:r>
              <a:rPr lang="en-US" sz="4500" dirty="0">
                <a:solidFill>
                  <a:srgbClr val="FFFF66"/>
                </a:solidFill>
                <a:latin typeface="+mj-lt"/>
              </a:rPr>
              <a:t>Tolga Acar Josh Benaloh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56840" y="3371850"/>
            <a:ext cx="227228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dirty="0">
                <a:solidFill>
                  <a:srgbClr val="92D050"/>
                </a:solidFill>
                <a:latin typeface="+mj-lt"/>
              </a:rPr>
              <a:t>Fall 2016</a:t>
            </a:r>
          </a:p>
        </p:txBody>
      </p:sp>
    </p:spTree>
    <p:extLst>
      <p:ext uri="{BB962C8B-B14F-4D97-AF65-F5344CB8AC3E}">
        <p14:creationId xmlns:p14="http://schemas.microsoft.com/office/powerpoint/2010/main" val="376820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7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RSA Public-Key Cryptosystem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277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/>
            <p:txBody>
              <a:bodyPr/>
              <a:lstStyle/>
              <a:p>
                <a:pPr algn="ctr">
                  <a:buFontTx/>
                  <a:buNone/>
                </a:pPr>
                <a:r>
                  <a:rPr lang="en-US" sz="3600" u="sng" dirty="0">
                    <a:solidFill>
                      <a:schemeClr val="accent2"/>
                    </a:solidFill>
                  </a:rPr>
                  <a:t>Alice</a:t>
                </a:r>
              </a:p>
              <a:p>
                <a:r>
                  <a:rPr lang="en-US" sz="3000" dirty="0"/>
                  <a:t>Select two large random primes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3000" dirty="0"/>
                  <a:t> &amp;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3000" dirty="0"/>
                  <a:t>.</a:t>
                </a:r>
              </a:p>
              <a:p>
                <a:r>
                  <a:rPr lang="en-US" sz="3000" dirty="0"/>
                  <a:t>Publish the product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30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𝑃𝑄</m:t>
                    </m:r>
                  </m:oMath>
                </a14:m>
                <a:r>
                  <a:rPr lang="en-US" sz="3000" dirty="0"/>
                  <a:t>.</a:t>
                </a:r>
              </a:p>
            </p:txBody>
          </p:sp>
        </mc:Choice>
        <mc:Fallback xmlns="">
          <p:sp>
            <p:nvSpPr>
              <p:cNvPr id="6727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blipFill>
                <a:blip r:embed="rId2"/>
                <a:stretch>
                  <a:fillRect l="-2413" t="-2201" r="-1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277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sz="3600" u="sng" dirty="0">
                <a:solidFill>
                  <a:schemeClr val="accent2"/>
                </a:solidFill>
              </a:rPr>
              <a:t>Anyone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07416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How Do We Find Primes?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100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69201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796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Testing </a:t>
            </a:r>
            <a:r>
              <a:rPr lang="en-US" dirty="0" err="1"/>
              <a:t>Primality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101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89642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796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Testing </a:t>
            </a:r>
            <a:r>
              <a:rPr lang="en-US" dirty="0" err="1"/>
              <a:t>Primality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9651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>
              <a:xfrm>
                <a:off x="381000" y="1417638"/>
                <a:ext cx="8415338" cy="4830762"/>
              </a:xfrm>
            </p:spPr>
            <p:txBody>
              <a:bodyPr>
                <a:noAutofit/>
              </a:bodyPr>
              <a:lstStyle/>
              <a:p>
                <a:pPr>
                  <a:buFontTx/>
                  <a:buNone/>
                </a:pPr>
                <a:endParaRPr lang="en-US" sz="1200" u="sng" dirty="0"/>
              </a:p>
              <a:p>
                <a:pPr>
                  <a:buFontTx/>
                  <a:buNone/>
                </a:pPr>
                <a:r>
                  <a:rPr lang="en-US" sz="4000" u="sng" dirty="0"/>
                  <a:t>Recall Fermat’s Little Theorem</a:t>
                </a:r>
              </a:p>
              <a:p>
                <a:pPr>
                  <a:buFontTx/>
                  <a:buNone/>
                </a:pPr>
                <a:r>
                  <a:rPr lang="en-US" sz="4000" dirty="0"/>
                  <a:t>If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4000" dirty="0"/>
                  <a:t> is prime,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sz="40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rgbClr val="00B050"/>
                    </a:solidFill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a:rPr lang="en-US" sz="40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=1 </m:t>
                    </m:r>
                  </m:oMath>
                </a14:m>
                <a:r>
                  <a:rPr lang="en-US" sz="4000" dirty="0"/>
                  <a:t>for all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sz="4000" dirty="0"/>
                  <a:t> in the range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0&lt;</m:t>
                    </m:r>
                    <m:r>
                      <a:rPr lang="en-US" sz="40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𝑎</m:t>
                    </m:r>
                    <m:r>
                      <a:rPr lang="en-US" sz="40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&lt;</m:t>
                    </m:r>
                    <m:r>
                      <a:rPr lang="en-US" sz="40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4000" dirty="0"/>
                  <a:t>.</a:t>
                </a:r>
              </a:p>
            </p:txBody>
          </p:sp>
        </mc:Choice>
        <mc:Fallback xmlns="">
          <p:sp>
            <p:nvSpPr>
              <p:cNvPr id="11796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4"/>
                </p:custDataLst>
              </p:nvPr>
            </p:nvSpPr>
            <p:spPr>
              <a:xfrm>
                <a:off x="381000" y="1417638"/>
                <a:ext cx="8415338" cy="4830762"/>
              </a:xfrm>
              <a:blipFill rotWithShape="1">
                <a:blip r:embed="rId5"/>
                <a:stretch>
                  <a:fillRect l="-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102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469506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796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Testing </a:t>
            </a:r>
            <a:r>
              <a:rPr lang="en-US" dirty="0" err="1"/>
              <a:t>Primality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9651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>
              <a:xfrm>
                <a:off x="381000" y="1417638"/>
                <a:ext cx="8415338" cy="4830762"/>
              </a:xfrm>
            </p:spPr>
            <p:txBody>
              <a:bodyPr>
                <a:noAutofit/>
              </a:bodyPr>
              <a:lstStyle/>
              <a:p>
                <a:pPr>
                  <a:buFontTx/>
                  <a:buNone/>
                </a:pPr>
                <a:endParaRPr lang="en-US" sz="1200" u="sng" dirty="0"/>
              </a:p>
              <a:p>
                <a:pPr>
                  <a:buFontTx/>
                  <a:buNone/>
                </a:pPr>
                <a:r>
                  <a:rPr lang="en-US" sz="4000" u="sng" dirty="0"/>
                  <a:t>Recall Fermat’s Little Theorem</a:t>
                </a:r>
              </a:p>
              <a:p>
                <a:pPr>
                  <a:buFontTx/>
                  <a:buNone/>
                </a:pPr>
                <a:r>
                  <a:rPr lang="en-US" sz="4000" dirty="0"/>
                  <a:t>If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4000" dirty="0"/>
                  <a:t> is prime,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sz="40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rgbClr val="00B050"/>
                    </a:solidFill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a:rPr lang="en-US" sz="40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=1 </m:t>
                    </m:r>
                  </m:oMath>
                </a14:m>
                <a:r>
                  <a:rPr lang="en-US" sz="4000" dirty="0"/>
                  <a:t>for all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sz="4000" dirty="0"/>
                  <a:t> in the range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0&lt;</m:t>
                    </m:r>
                    <m:r>
                      <a:rPr lang="en-US" sz="40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𝑎</m:t>
                    </m:r>
                    <m:r>
                      <a:rPr lang="en-US" sz="40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&lt;</m:t>
                    </m:r>
                    <m:r>
                      <a:rPr lang="en-US" sz="40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4000" dirty="0"/>
                  <a:t>.</a:t>
                </a:r>
              </a:p>
              <a:p>
                <a:pPr>
                  <a:buFontTx/>
                  <a:buNone/>
                </a:pPr>
                <a:endParaRPr lang="en-US" sz="1200" dirty="0"/>
              </a:p>
              <a:p>
                <a:pPr>
                  <a:buFontTx/>
                  <a:buNone/>
                </a:pPr>
                <a:r>
                  <a:rPr lang="en-US" sz="4000" u="sng" dirty="0"/>
                  <a:t>Fact</a:t>
                </a:r>
              </a:p>
              <a:p>
                <a:pPr>
                  <a:buFontTx/>
                  <a:buNone/>
                </a:pPr>
                <a:r>
                  <a:rPr lang="en-US" sz="4000" dirty="0"/>
                  <a:t>For almost all composite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4000" dirty="0"/>
                  <a:t> and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B050"/>
                        </a:solidFill>
                        <a:latin typeface="Cambria Math"/>
                      </a:rPr>
                      <m:t>𝑎</m:t>
                    </m:r>
                    <m:r>
                      <a:rPr lang="en-US" sz="40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&gt;1</m:t>
                    </m:r>
                  </m:oMath>
                </a14:m>
                <a:r>
                  <a:rPr lang="en-US" sz="4000" dirty="0"/>
                  <a:t>,</a:t>
                </a:r>
              </a:p>
              <a:p>
                <a:pPr>
                  <a:buFontTx/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sz="40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rgbClr val="00B050"/>
                    </a:solidFill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4000" i="1" dirty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a:rPr lang="en-US" sz="4000" i="1" dirty="0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sz="4000" i="1" dirty="0">
                        <a:solidFill>
                          <a:srgbClr val="00B050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sz="4000" dirty="0"/>
                  <a:t>.</a:t>
                </a:r>
              </a:p>
            </p:txBody>
          </p:sp>
        </mc:Choice>
        <mc:Fallback xmlns="">
          <p:sp>
            <p:nvSpPr>
              <p:cNvPr id="11796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4"/>
                </p:custDataLst>
              </p:nvPr>
            </p:nvSpPr>
            <p:spPr>
              <a:xfrm>
                <a:off x="381000" y="1417638"/>
                <a:ext cx="8415338" cy="4830762"/>
              </a:xfrm>
              <a:blipFill rotWithShape="1">
                <a:blip r:embed="rId5"/>
                <a:stretch>
                  <a:fillRect l="-2609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103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2554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806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The Miller-Rabin Primality Test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104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72475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806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The Miller-Rabin Primality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0675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>
              <a:xfrm>
                <a:off x="381000" y="1920875"/>
                <a:ext cx="8415338" cy="4327525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en-US" dirty="0"/>
                  <a:t>To test an integer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/>
                  <a:t> for </a:t>
                </a:r>
                <a:r>
                  <a:rPr lang="en-US" dirty="0" err="1"/>
                  <a:t>primality</a:t>
                </a:r>
                <a:r>
                  <a:rPr lang="en-US" dirty="0"/>
                  <a:t>, write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–1</m:t>
                    </m:r>
                  </m:oMath>
                </a14:m>
                <a:r>
                  <a:rPr lang="en-US" dirty="0">
                    <a:solidFill>
                      <a:srgbClr val="66FF66"/>
                    </a:solidFill>
                  </a:rPr>
                  <a:t> </a:t>
                </a:r>
                <a:r>
                  <a:rPr lang="en-US" dirty="0"/>
                  <a:t>as             </a:t>
                </a:r>
                <a:r>
                  <a:rPr lang="en-US" dirty="0">
                    <a:solidFill>
                      <a:srgbClr val="66FF6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–1=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𝑚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2</m:t>
                    </m:r>
                    <m:r>
                      <a:rPr lang="en-US" i="1" baseline="30000" dirty="0">
                        <a:solidFill>
                          <a:srgbClr val="00B050"/>
                        </a:solidFill>
                        <a:latin typeface="Cambria Math"/>
                      </a:rPr>
                      <m:t>𝑘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/>
                  <a:t> is odd.</a:t>
                </a:r>
              </a:p>
            </p:txBody>
          </p:sp>
        </mc:Choice>
        <mc:Fallback xmlns="">
          <p:sp>
            <p:nvSpPr>
              <p:cNvPr id="1180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4"/>
                </p:custDataLst>
              </p:nvPr>
            </p:nvSpPr>
            <p:spPr>
              <a:xfrm>
                <a:off x="381000" y="1920875"/>
                <a:ext cx="8415338" cy="4327525"/>
              </a:xfrm>
              <a:blipFill rotWithShape="1">
                <a:blip r:embed="rId5"/>
                <a:stretch>
                  <a:fillRect l="-1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105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74611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806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The Miller-Rabin Primality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0675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>
              <a:xfrm>
                <a:off x="381000" y="1920875"/>
                <a:ext cx="8415338" cy="4327525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en-US" dirty="0"/>
                  <a:t>To test an integer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/>
                  <a:t> for </a:t>
                </a:r>
                <a:r>
                  <a:rPr lang="en-US" dirty="0" err="1"/>
                  <a:t>primality</a:t>
                </a:r>
                <a:r>
                  <a:rPr lang="en-US" dirty="0"/>
                  <a:t>, write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–1</m:t>
                    </m:r>
                  </m:oMath>
                </a14:m>
                <a:r>
                  <a:rPr lang="en-US" dirty="0">
                    <a:solidFill>
                      <a:srgbClr val="66FF66"/>
                    </a:solidFill>
                  </a:rPr>
                  <a:t> </a:t>
                </a:r>
                <a:r>
                  <a:rPr lang="en-US" dirty="0"/>
                  <a:t>as             </a:t>
                </a:r>
                <a:r>
                  <a:rPr lang="en-US" dirty="0">
                    <a:solidFill>
                      <a:srgbClr val="66FF6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–1=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𝑚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2</m:t>
                    </m:r>
                    <m:r>
                      <a:rPr lang="en-US" i="1" baseline="30000" dirty="0">
                        <a:solidFill>
                          <a:srgbClr val="00B050"/>
                        </a:solidFill>
                        <a:latin typeface="Cambria Math"/>
                      </a:rPr>
                      <m:t>𝑘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/>
                  <a:t> is odd.</a:t>
                </a:r>
              </a:p>
              <a:p>
                <a:pPr>
                  <a:buFontTx/>
                  <a:buNone/>
                </a:pPr>
                <a:r>
                  <a:rPr lang="en-US" dirty="0"/>
                  <a:t>Repeat several (many) times</a:t>
                </a:r>
              </a:p>
            </p:txBody>
          </p:sp>
        </mc:Choice>
        <mc:Fallback xmlns="">
          <p:sp>
            <p:nvSpPr>
              <p:cNvPr id="1180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4"/>
                </p:custDataLst>
              </p:nvPr>
            </p:nvSpPr>
            <p:spPr>
              <a:xfrm>
                <a:off x="381000" y="1920875"/>
                <a:ext cx="8415338" cy="4327525"/>
              </a:xfrm>
              <a:blipFill rotWithShape="1">
                <a:blip r:embed="rId5"/>
                <a:stretch>
                  <a:fillRect l="-1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106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01916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806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The Miller-Rabin Primality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0675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>
              <a:xfrm>
                <a:off x="381000" y="1920875"/>
                <a:ext cx="8415338" cy="4327525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en-US" dirty="0"/>
                  <a:t>To test an integer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/>
                  <a:t> for </a:t>
                </a:r>
                <a:r>
                  <a:rPr lang="en-US" dirty="0" err="1"/>
                  <a:t>primality</a:t>
                </a:r>
                <a:r>
                  <a:rPr lang="en-US" dirty="0"/>
                  <a:t>, write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–1</m:t>
                    </m:r>
                  </m:oMath>
                </a14:m>
                <a:r>
                  <a:rPr lang="en-US" dirty="0">
                    <a:solidFill>
                      <a:srgbClr val="66FF66"/>
                    </a:solidFill>
                  </a:rPr>
                  <a:t> </a:t>
                </a:r>
                <a:r>
                  <a:rPr lang="en-US" dirty="0"/>
                  <a:t>as             </a:t>
                </a:r>
                <a:r>
                  <a:rPr lang="en-US" dirty="0">
                    <a:solidFill>
                      <a:srgbClr val="66FF6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–1=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𝑚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2</m:t>
                    </m:r>
                    <m:r>
                      <a:rPr lang="en-US" i="1" baseline="30000" dirty="0">
                        <a:solidFill>
                          <a:srgbClr val="00B050"/>
                        </a:solidFill>
                        <a:latin typeface="Cambria Math"/>
                      </a:rPr>
                      <m:t>𝑘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/>
                  <a:t> is odd.</a:t>
                </a:r>
              </a:p>
              <a:p>
                <a:pPr>
                  <a:buFontTx/>
                  <a:buNone/>
                </a:pPr>
                <a:r>
                  <a:rPr lang="en-US" dirty="0"/>
                  <a:t>Repeat several (many) times</a:t>
                </a:r>
              </a:p>
              <a:p>
                <a:r>
                  <a:rPr lang="en-US" dirty="0"/>
                  <a:t>Select a random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1&lt;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𝑎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&lt;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–1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80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4"/>
                </p:custDataLst>
              </p:nvPr>
            </p:nvSpPr>
            <p:spPr>
              <a:xfrm>
                <a:off x="381000" y="1920875"/>
                <a:ext cx="8415338" cy="4327525"/>
              </a:xfrm>
              <a:blipFill rotWithShape="1">
                <a:blip r:embed="rId5"/>
                <a:stretch>
                  <a:fillRect l="-1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107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136882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806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The Miller-Rabin Primality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0675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>
              <a:xfrm>
                <a:off x="381000" y="1920875"/>
                <a:ext cx="8415338" cy="4327525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en-US" dirty="0"/>
                  <a:t>To test an integer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/>
                  <a:t> for </a:t>
                </a:r>
                <a:r>
                  <a:rPr lang="en-US" dirty="0" err="1"/>
                  <a:t>primality</a:t>
                </a:r>
                <a:r>
                  <a:rPr lang="en-US" dirty="0"/>
                  <a:t>, write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–1</m:t>
                    </m:r>
                  </m:oMath>
                </a14:m>
                <a:r>
                  <a:rPr lang="en-US" dirty="0">
                    <a:solidFill>
                      <a:srgbClr val="66FF66"/>
                    </a:solidFill>
                  </a:rPr>
                  <a:t> </a:t>
                </a:r>
                <a:r>
                  <a:rPr lang="en-US" dirty="0"/>
                  <a:t>as             </a:t>
                </a:r>
                <a:r>
                  <a:rPr lang="en-US" dirty="0">
                    <a:solidFill>
                      <a:srgbClr val="66FF6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–1=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𝑚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2</m:t>
                    </m:r>
                    <m:r>
                      <a:rPr lang="en-US" i="1" baseline="30000" dirty="0">
                        <a:solidFill>
                          <a:srgbClr val="00B050"/>
                        </a:solidFill>
                        <a:latin typeface="Cambria Math"/>
                      </a:rPr>
                      <m:t>𝑘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/>
                  <a:t> is odd.</a:t>
                </a:r>
              </a:p>
              <a:p>
                <a:pPr>
                  <a:buFontTx/>
                  <a:buNone/>
                </a:pPr>
                <a:r>
                  <a:rPr lang="en-US" dirty="0"/>
                  <a:t>Repeat several (many) times</a:t>
                </a:r>
              </a:p>
              <a:p>
                <a:r>
                  <a:rPr lang="en-US" dirty="0"/>
                  <a:t>Select a random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1&lt;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𝑎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&lt;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–1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r>
                  <a:rPr lang="en-US" dirty="0"/>
                  <a:t>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𝑚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𝑚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4</m:t>
                        </m:r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𝑚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 …, 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en-US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𝑁</m:t>
                            </m:r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−1)</m:t>
                            </m:r>
                          </m:num>
                          <m:den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/>
                  <a:t> all mod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180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4"/>
                </p:custDataLst>
              </p:nvPr>
            </p:nvSpPr>
            <p:spPr>
              <a:xfrm>
                <a:off x="381000" y="1920875"/>
                <a:ext cx="8415338" cy="4327525"/>
              </a:xfrm>
              <a:blipFill rotWithShape="1">
                <a:blip r:embed="rId5"/>
                <a:stretch>
                  <a:fillRect l="-1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108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142962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806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The Miller-Rabin Primality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0675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>
              <a:xfrm>
                <a:off x="381000" y="1920875"/>
                <a:ext cx="8415338" cy="4327525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en-US" dirty="0"/>
                  <a:t>To test an integer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/>
                  <a:t> for </a:t>
                </a:r>
                <a:r>
                  <a:rPr lang="en-US" dirty="0" err="1"/>
                  <a:t>primality</a:t>
                </a:r>
                <a:r>
                  <a:rPr lang="en-US" dirty="0"/>
                  <a:t>, write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–1</m:t>
                    </m:r>
                  </m:oMath>
                </a14:m>
                <a:r>
                  <a:rPr lang="en-US" dirty="0">
                    <a:solidFill>
                      <a:srgbClr val="66FF66"/>
                    </a:solidFill>
                  </a:rPr>
                  <a:t> </a:t>
                </a:r>
                <a:r>
                  <a:rPr lang="en-US" dirty="0"/>
                  <a:t>as             </a:t>
                </a:r>
                <a:r>
                  <a:rPr lang="en-US" dirty="0">
                    <a:solidFill>
                      <a:srgbClr val="66FF6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–1=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𝑚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2</m:t>
                    </m:r>
                    <m:r>
                      <a:rPr lang="en-US" i="1" baseline="30000" dirty="0">
                        <a:solidFill>
                          <a:srgbClr val="00B050"/>
                        </a:solidFill>
                        <a:latin typeface="Cambria Math"/>
                      </a:rPr>
                      <m:t>𝑘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/>
                  <a:t> is odd.</a:t>
                </a:r>
              </a:p>
              <a:p>
                <a:pPr>
                  <a:buFontTx/>
                  <a:buNone/>
                </a:pPr>
                <a:r>
                  <a:rPr lang="en-US" dirty="0"/>
                  <a:t>Repeat several (many) times</a:t>
                </a:r>
              </a:p>
              <a:p>
                <a:r>
                  <a:rPr lang="en-US" dirty="0"/>
                  <a:t>Select a random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1&lt;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𝑎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&lt;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–1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r>
                  <a:rPr lang="en-US" dirty="0"/>
                  <a:t>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𝑚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𝑚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4</m:t>
                        </m:r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𝑚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 …, 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en-US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𝑁</m:t>
                            </m:r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−1)</m:t>
                            </m:r>
                          </m:num>
                          <m:den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/>
                  <a:t> all mod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𝑚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±1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  <a:cs typeface="Times New Roman" pitchFamily="18" charset="0"/>
                  </a:rPr>
                  <a:t> </a:t>
                </a:r>
                <a:r>
                  <a:rPr lang="en-US" dirty="0">
                    <a:cs typeface="Times New Roman" pitchFamily="18" charset="0"/>
                  </a:rPr>
                  <a:t>or if some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sSup>
                          <m:sSupPr>
                            <m:ctrlPr>
                              <a:rPr lang="en-US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𝑚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=−1</m:t>
                    </m:r>
                  </m:oMath>
                </a14:m>
                <a:r>
                  <a:rPr lang="en-US" dirty="0">
                    <a:cs typeface="Times New Roman" pitchFamily="18" charset="0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𝑁</m:t>
                    </m:r>
                  </m:oMath>
                </a14:m>
                <a:r>
                  <a:rPr lang="en-US" dirty="0">
                    <a:cs typeface="Times New Roman" pitchFamily="18" charset="0"/>
                  </a:rPr>
                  <a:t> is </a:t>
                </a:r>
                <a:r>
                  <a:rPr lang="en-US" dirty="0">
                    <a:solidFill>
                      <a:schemeClr val="tx2"/>
                    </a:solidFill>
                    <a:cs typeface="Times New Roman" pitchFamily="18" charset="0"/>
                  </a:rPr>
                  <a:t>probably prime</a:t>
                </a:r>
                <a:r>
                  <a:rPr lang="en-US" dirty="0">
                    <a:cs typeface="Times New Roman" pitchFamily="18" charset="0"/>
                  </a:rPr>
                  <a:t> – continue.</a:t>
                </a:r>
              </a:p>
            </p:txBody>
          </p:sp>
        </mc:Choice>
        <mc:Fallback xmlns="">
          <p:sp>
            <p:nvSpPr>
              <p:cNvPr id="1180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4"/>
                </p:custDataLst>
              </p:nvPr>
            </p:nvSpPr>
            <p:spPr>
              <a:xfrm>
                <a:off x="381000" y="1920875"/>
                <a:ext cx="8415338" cy="4327525"/>
              </a:xfrm>
              <a:blipFill rotWithShape="1">
                <a:blip r:embed="rId5"/>
                <a:stretch>
                  <a:fillRect l="-1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109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831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7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RSA Public-Key Cryptosystem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277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/>
            <p:txBody>
              <a:bodyPr/>
              <a:lstStyle/>
              <a:p>
                <a:pPr algn="ctr">
                  <a:buFontTx/>
                  <a:buNone/>
                </a:pPr>
                <a:r>
                  <a:rPr lang="en-US" sz="3600" u="sng" dirty="0">
                    <a:solidFill>
                      <a:schemeClr val="accent2"/>
                    </a:solidFill>
                  </a:rPr>
                  <a:t>Alice</a:t>
                </a:r>
              </a:p>
              <a:p>
                <a:r>
                  <a:rPr lang="en-US" sz="3000" dirty="0"/>
                  <a:t>Select two large random primes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3000" dirty="0"/>
                  <a:t> &amp;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3000" dirty="0"/>
                  <a:t>.</a:t>
                </a:r>
              </a:p>
              <a:p>
                <a:r>
                  <a:rPr lang="en-US" sz="3000" dirty="0"/>
                  <a:t>Publish the product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30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𝑃𝑄</m:t>
                    </m:r>
                  </m:oMath>
                </a14:m>
                <a:r>
                  <a:rPr lang="en-US" sz="3000" dirty="0"/>
                  <a:t>.</a:t>
                </a:r>
              </a:p>
            </p:txBody>
          </p:sp>
        </mc:Choice>
        <mc:Fallback xmlns="">
          <p:sp>
            <p:nvSpPr>
              <p:cNvPr id="6727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blipFill>
                <a:blip r:embed="rId2"/>
                <a:stretch>
                  <a:fillRect l="-2413" t="-2201" r="-1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2772" name="Rectangle 4"/>
              <p:cNvSpPr>
                <a:spLocks noGrp="1" noChangeArrowheads="1"/>
              </p:cNvSpPr>
              <p:nvPr>
                <p:ph type="body" sz="half" idx="2"/>
              </p:nvPr>
            </p:nvSpPr>
            <p:spPr/>
            <p:txBody>
              <a:bodyPr/>
              <a:lstStyle/>
              <a:p>
                <a:pPr algn="ctr">
                  <a:buFontTx/>
                  <a:buNone/>
                </a:pPr>
                <a:r>
                  <a:rPr lang="en-US" sz="3600" u="sng" dirty="0">
                    <a:solidFill>
                      <a:schemeClr val="accent2"/>
                    </a:solidFill>
                  </a:rPr>
                  <a:t>Anyone</a:t>
                </a:r>
                <a:endParaRPr lang="en-US" sz="3600" dirty="0"/>
              </a:p>
              <a:p>
                <a:r>
                  <a:rPr lang="en-US" sz="3000" dirty="0"/>
                  <a:t>To send message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3000" dirty="0"/>
                  <a:t> to Alice, compute   	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30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sz="3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p>
                    </m:sSup>
                    <m:r>
                      <a:rPr lang="en-US" sz="3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00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3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3000" dirty="0"/>
                  <a:t>.</a:t>
                </a:r>
              </a:p>
            </p:txBody>
          </p:sp>
        </mc:Choice>
        <mc:Fallback xmlns="">
          <p:sp>
            <p:nvSpPr>
              <p:cNvPr id="672772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blipFill>
                <a:blip r:embed="rId3"/>
                <a:stretch>
                  <a:fillRect l="-2568" t="-22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35867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806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The Miller-Rabin Primality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0675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>
              <a:xfrm>
                <a:off x="381000" y="1920875"/>
                <a:ext cx="8415338" cy="4327525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en-US" dirty="0"/>
                  <a:t>To test an integer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/>
                  <a:t> for </a:t>
                </a:r>
                <a:r>
                  <a:rPr lang="en-US" dirty="0" err="1"/>
                  <a:t>primality</a:t>
                </a:r>
                <a:r>
                  <a:rPr lang="en-US" dirty="0"/>
                  <a:t>, write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–1</m:t>
                    </m:r>
                  </m:oMath>
                </a14:m>
                <a:r>
                  <a:rPr lang="en-US" dirty="0">
                    <a:solidFill>
                      <a:srgbClr val="66FF66"/>
                    </a:solidFill>
                  </a:rPr>
                  <a:t> </a:t>
                </a:r>
                <a:r>
                  <a:rPr lang="en-US" dirty="0"/>
                  <a:t>as             </a:t>
                </a:r>
                <a:r>
                  <a:rPr lang="en-US" dirty="0">
                    <a:solidFill>
                      <a:srgbClr val="66FF6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–1=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𝑚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2</m:t>
                    </m:r>
                    <m:r>
                      <a:rPr lang="en-US" i="1" baseline="30000" dirty="0">
                        <a:solidFill>
                          <a:srgbClr val="00B050"/>
                        </a:solidFill>
                        <a:latin typeface="Cambria Math"/>
                      </a:rPr>
                      <m:t>𝑘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/>
                  <a:t> is odd.</a:t>
                </a:r>
              </a:p>
              <a:p>
                <a:pPr>
                  <a:buFontTx/>
                  <a:buNone/>
                </a:pPr>
                <a:r>
                  <a:rPr lang="en-US" dirty="0"/>
                  <a:t>Repeat several (many) times</a:t>
                </a:r>
              </a:p>
              <a:p>
                <a:r>
                  <a:rPr lang="en-US" dirty="0"/>
                  <a:t>Select a random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1&lt;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𝑎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&lt;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–1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r>
                  <a:rPr lang="en-US" dirty="0"/>
                  <a:t>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𝑚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𝑚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4</m:t>
                        </m:r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𝑚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 …, 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en-US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𝑁</m:t>
                            </m:r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−1)</m:t>
                            </m:r>
                          </m:num>
                          <m:den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/>
                  <a:t> all mod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𝑚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±1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  <a:cs typeface="Times New Roman" pitchFamily="18" charset="0"/>
                  </a:rPr>
                  <a:t> </a:t>
                </a:r>
                <a:r>
                  <a:rPr lang="en-US" dirty="0">
                    <a:cs typeface="Times New Roman" pitchFamily="18" charset="0"/>
                  </a:rPr>
                  <a:t>or if some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sSup>
                          <m:sSupPr>
                            <m:ctrlPr>
                              <a:rPr lang="en-US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𝑚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=−1</m:t>
                    </m:r>
                  </m:oMath>
                </a14:m>
                <a:r>
                  <a:rPr lang="en-US" dirty="0">
                    <a:cs typeface="Times New Roman" pitchFamily="18" charset="0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𝑁</m:t>
                    </m:r>
                  </m:oMath>
                </a14:m>
                <a:r>
                  <a:rPr lang="en-US" dirty="0">
                    <a:cs typeface="Times New Roman" pitchFamily="18" charset="0"/>
                  </a:rPr>
                  <a:t> is </a:t>
                </a:r>
                <a:r>
                  <a:rPr lang="en-US" dirty="0">
                    <a:solidFill>
                      <a:schemeClr val="tx2"/>
                    </a:solidFill>
                    <a:cs typeface="Times New Roman" pitchFamily="18" charset="0"/>
                  </a:rPr>
                  <a:t>probably prime</a:t>
                </a:r>
                <a:r>
                  <a:rPr lang="en-US" dirty="0">
                    <a:cs typeface="Times New Roman" pitchFamily="18" charset="0"/>
                  </a:rPr>
                  <a:t> – continue.</a:t>
                </a:r>
              </a:p>
              <a:p>
                <a:r>
                  <a:rPr lang="en-US" dirty="0">
                    <a:cs typeface="Times New Roman" pitchFamily="18" charset="0"/>
                  </a:rPr>
                  <a:t>Otherwise,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𝑁</m:t>
                    </m:r>
                  </m:oMath>
                </a14:m>
                <a:r>
                  <a:rPr lang="en-US" dirty="0">
                    <a:cs typeface="Times New Roman" pitchFamily="18" charset="0"/>
                  </a:rPr>
                  <a:t> is </a:t>
                </a:r>
                <a:r>
                  <a:rPr lang="en-US" dirty="0">
                    <a:solidFill>
                      <a:schemeClr val="tx2"/>
                    </a:solidFill>
                    <a:cs typeface="Times New Roman" pitchFamily="18" charset="0"/>
                  </a:rPr>
                  <a:t>composite</a:t>
                </a:r>
                <a:r>
                  <a:rPr lang="en-US" dirty="0">
                    <a:cs typeface="Times New Roman" pitchFamily="18" charset="0"/>
                  </a:rPr>
                  <a:t> – stop.</a:t>
                </a:r>
              </a:p>
            </p:txBody>
          </p:sp>
        </mc:Choice>
        <mc:Fallback xmlns="">
          <p:sp>
            <p:nvSpPr>
              <p:cNvPr id="1180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4"/>
                </p:custDataLst>
              </p:nvPr>
            </p:nvSpPr>
            <p:spPr>
              <a:xfrm>
                <a:off x="381000" y="1920875"/>
                <a:ext cx="8415338" cy="4327525"/>
              </a:xfrm>
              <a:blipFill rotWithShape="1">
                <a:blip r:embed="rId5"/>
                <a:stretch>
                  <a:fillRect l="-1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759417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Date Placeholder 4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48" name="Footer Placeholder 4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210370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29200" y="4572000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tx2"/>
                </a:solidFill>
                <a:latin typeface="Arial" charset="0"/>
              </a:rPr>
              <a:t>2</a:t>
            </a:r>
          </a:p>
        </p:txBody>
      </p:sp>
      <p:sp>
        <p:nvSpPr>
          <p:cNvPr id="1210371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Sieving for Primes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0372" name="Rectangle 4"/>
              <p:cNvSpPr>
                <a:spLocks noGrp="1" noChangeArrowheads="1"/>
              </p:cNvSpPr>
              <p:nvPr>
                <p:ph type="body" idx="1"/>
                <p:custDataLst>
                  <p:tags r:id="rId3"/>
                </p:custDataLst>
              </p:nvPr>
            </p:nvSpPr>
            <p:spPr>
              <a:xfrm>
                <a:off x="685800" y="1981200"/>
                <a:ext cx="7772400" cy="1401763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en-US" dirty="0"/>
                  <a:t>Pick a random starting point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210372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7"/>
                </p:custDataLst>
              </p:nvPr>
            </p:nvSpPr>
            <p:spPr>
              <a:xfrm>
                <a:off x="685800" y="1981200"/>
                <a:ext cx="7772400" cy="1401763"/>
              </a:xfrm>
              <a:blipFill rotWithShape="1">
                <a:blip r:embed="rId8"/>
                <a:stretch>
                  <a:fillRect l="-1412" t="-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10373" name="Group 5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096886529"/>
              </p:ext>
            </p:extLst>
          </p:nvPr>
        </p:nvGraphicFramePr>
        <p:xfrm>
          <a:off x="152400" y="2971800"/>
          <a:ext cx="8763000" cy="1066800"/>
        </p:xfrm>
        <a:graphic>
          <a:graphicData uri="http://schemas.openxmlformats.org/drawingml/2006/table">
            <a:tbl>
              <a:tblPr/>
              <a:tblGrid>
                <a:gridCol w="73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10414" name="Text Box 4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200" y="4572000"/>
            <a:ext cx="43576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Arial" charset="0"/>
              </a:rPr>
              <a:t>Sieving out multiples of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486027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Date Placeholder 4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50" name="Footer Placeholder 4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214466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29200" y="4572000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tx2"/>
                </a:solidFill>
                <a:latin typeface="Arial" charset="0"/>
              </a:rPr>
              <a:t>2</a:t>
            </a:r>
          </a:p>
        </p:txBody>
      </p:sp>
      <p:sp>
        <p:nvSpPr>
          <p:cNvPr id="1214467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Sieving for Primes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4468" name="Rectangle 4"/>
              <p:cNvSpPr>
                <a:spLocks noGrp="1" noChangeArrowheads="1"/>
              </p:cNvSpPr>
              <p:nvPr>
                <p:ph type="body" idx="1"/>
                <p:custDataLst>
                  <p:tags r:id="rId3"/>
                </p:custDataLst>
              </p:nvPr>
            </p:nvSpPr>
            <p:spPr>
              <a:xfrm>
                <a:off x="685800" y="1981200"/>
                <a:ext cx="7772400" cy="1401763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en-US" dirty="0"/>
                  <a:t>Pick a random starting point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214468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9"/>
                </p:custDataLst>
              </p:nvPr>
            </p:nvSpPr>
            <p:spPr>
              <a:xfrm>
                <a:off x="685800" y="1981200"/>
                <a:ext cx="7772400" cy="1401763"/>
              </a:xfrm>
              <a:blipFill rotWithShape="1">
                <a:blip r:embed="rId10"/>
                <a:stretch>
                  <a:fillRect l="-1412" t="-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14469" name="Group 5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584111190"/>
              </p:ext>
            </p:extLst>
          </p:nvPr>
        </p:nvGraphicFramePr>
        <p:xfrm>
          <a:off x="152400" y="2971800"/>
          <a:ext cx="8763000" cy="1066800"/>
        </p:xfrm>
        <a:graphic>
          <a:graphicData uri="http://schemas.openxmlformats.org/drawingml/2006/table">
            <a:tbl>
              <a:tblPr/>
              <a:tblGrid>
                <a:gridCol w="73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14510" name="Text Box 4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200" y="4572000"/>
            <a:ext cx="43576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Arial" charset="0"/>
              </a:rPr>
              <a:t>Sieving out multiples of</a:t>
            </a:r>
          </a:p>
        </p:txBody>
      </p:sp>
      <p:sp>
        <p:nvSpPr>
          <p:cNvPr id="1214511" name="Line 4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9144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4512" name="Line 4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9144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698346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Date Placeholder 5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52" name="Footer Placeholder 5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213442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29200" y="4572000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tx2"/>
                </a:solidFill>
                <a:latin typeface="Arial" charset="0"/>
              </a:rPr>
              <a:t>2</a:t>
            </a:r>
          </a:p>
        </p:txBody>
      </p:sp>
      <p:sp>
        <p:nvSpPr>
          <p:cNvPr id="1213443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Sieving for Primes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3444" name="Rectangle 4"/>
              <p:cNvSpPr>
                <a:spLocks noGrp="1" noChangeArrowheads="1"/>
              </p:cNvSpPr>
              <p:nvPr>
                <p:ph type="body" idx="1"/>
                <p:custDataLst>
                  <p:tags r:id="rId3"/>
                </p:custDataLst>
              </p:nvPr>
            </p:nvSpPr>
            <p:spPr>
              <a:xfrm>
                <a:off x="685800" y="1981200"/>
                <a:ext cx="7772400" cy="1401763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en-US" dirty="0"/>
                  <a:t>Pick a random starting point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213444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11"/>
                </p:custDataLst>
              </p:nvPr>
            </p:nvSpPr>
            <p:spPr>
              <a:xfrm>
                <a:off x="685800" y="1981200"/>
                <a:ext cx="7772400" cy="1401763"/>
              </a:xfrm>
              <a:blipFill rotWithShape="1">
                <a:blip r:embed="rId12"/>
                <a:stretch>
                  <a:fillRect l="-1412" t="-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13445" name="Group 5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688234220"/>
              </p:ext>
            </p:extLst>
          </p:nvPr>
        </p:nvGraphicFramePr>
        <p:xfrm>
          <a:off x="152400" y="2971800"/>
          <a:ext cx="8763000" cy="1066800"/>
        </p:xfrm>
        <a:graphic>
          <a:graphicData uri="http://schemas.openxmlformats.org/drawingml/2006/table">
            <a:tbl>
              <a:tblPr/>
              <a:tblGrid>
                <a:gridCol w="73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13486" name="Text Box 4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200" y="4572000"/>
            <a:ext cx="43576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Arial" charset="0"/>
              </a:rPr>
              <a:t>Sieving out multiples of</a:t>
            </a:r>
          </a:p>
        </p:txBody>
      </p:sp>
      <p:sp>
        <p:nvSpPr>
          <p:cNvPr id="1213487" name="Line 4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9144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3488" name="Line 4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9144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3489" name="Line 4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23622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3490" name="Line 5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3622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244465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Date Placeholder 5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54" name="Footer Placeholder 5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212418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29200" y="4572000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tx2"/>
                </a:solidFill>
                <a:latin typeface="Arial" charset="0"/>
              </a:rPr>
              <a:t>2</a:t>
            </a:r>
          </a:p>
        </p:txBody>
      </p:sp>
      <p:sp>
        <p:nvSpPr>
          <p:cNvPr id="1212419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Sieving for Primes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2420" name="Rectangle 4"/>
              <p:cNvSpPr>
                <a:spLocks noGrp="1" noChangeArrowheads="1"/>
              </p:cNvSpPr>
              <p:nvPr>
                <p:ph type="body" idx="1"/>
                <p:custDataLst>
                  <p:tags r:id="rId3"/>
                </p:custDataLst>
              </p:nvPr>
            </p:nvSpPr>
            <p:spPr>
              <a:xfrm>
                <a:off x="685800" y="1981200"/>
                <a:ext cx="7772400" cy="1401763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en-US" dirty="0"/>
                  <a:t>Pick a random starting point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212420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13"/>
                </p:custDataLst>
              </p:nvPr>
            </p:nvSpPr>
            <p:spPr>
              <a:xfrm>
                <a:off x="685800" y="1981200"/>
                <a:ext cx="7772400" cy="1401763"/>
              </a:xfrm>
              <a:blipFill rotWithShape="1">
                <a:blip r:embed="rId14"/>
                <a:stretch>
                  <a:fillRect l="-1412" t="-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12421" name="Group 5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835373409"/>
              </p:ext>
            </p:extLst>
          </p:nvPr>
        </p:nvGraphicFramePr>
        <p:xfrm>
          <a:off x="152400" y="2971800"/>
          <a:ext cx="8763000" cy="1066800"/>
        </p:xfrm>
        <a:graphic>
          <a:graphicData uri="http://schemas.openxmlformats.org/drawingml/2006/table">
            <a:tbl>
              <a:tblPr/>
              <a:tblGrid>
                <a:gridCol w="73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12462" name="Text Box 4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200" y="4572000"/>
            <a:ext cx="43576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Arial" charset="0"/>
              </a:rPr>
              <a:t>Sieving out multiples of</a:t>
            </a:r>
          </a:p>
        </p:txBody>
      </p:sp>
      <p:sp>
        <p:nvSpPr>
          <p:cNvPr id="1212463" name="Line 4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9144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2464" name="Line 4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9144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2465" name="Line 4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23622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2466" name="Line 5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3622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2467" name="Line 5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38100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2468" name="Line 5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8100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642287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Date Placeholder 5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56" name="Footer Placeholder 5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211394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29200" y="4572000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tx2"/>
                </a:solidFill>
                <a:latin typeface="Arial" charset="0"/>
              </a:rPr>
              <a:t>2</a:t>
            </a:r>
          </a:p>
        </p:txBody>
      </p:sp>
      <p:sp>
        <p:nvSpPr>
          <p:cNvPr id="1211395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Sieving for Primes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1396" name="Rectangle 4"/>
              <p:cNvSpPr>
                <a:spLocks noGrp="1" noChangeArrowheads="1"/>
              </p:cNvSpPr>
              <p:nvPr>
                <p:ph type="body" idx="1"/>
                <p:custDataLst>
                  <p:tags r:id="rId3"/>
                </p:custDataLst>
              </p:nvPr>
            </p:nvSpPr>
            <p:spPr>
              <a:xfrm>
                <a:off x="685800" y="1981200"/>
                <a:ext cx="7772400" cy="1401763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en-US" dirty="0"/>
                  <a:t>Pick a random starting point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211396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15"/>
                </p:custDataLst>
              </p:nvPr>
            </p:nvSpPr>
            <p:spPr>
              <a:xfrm>
                <a:off x="685800" y="1981200"/>
                <a:ext cx="7772400" cy="1401763"/>
              </a:xfrm>
              <a:blipFill rotWithShape="1">
                <a:blip r:embed="rId16"/>
                <a:stretch>
                  <a:fillRect l="-1412" t="-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11397" name="Group 5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214875595"/>
              </p:ext>
            </p:extLst>
          </p:nvPr>
        </p:nvGraphicFramePr>
        <p:xfrm>
          <a:off x="152400" y="2971800"/>
          <a:ext cx="8763000" cy="1066800"/>
        </p:xfrm>
        <a:graphic>
          <a:graphicData uri="http://schemas.openxmlformats.org/drawingml/2006/table">
            <a:tbl>
              <a:tblPr/>
              <a:tblGrid>
                <a:gridCol w="73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11438" name="Text Box 4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200" y="4572000"/>
            <a:ext cx="43576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Arial" charset="0"/>
              </a:rPr>
              <a:t>Sieving out multiples of</a:t>
            </a:r>
          </a:p>
        </p:txBody>
      </p:sp>
      <p:sp>
        <p:nvSpPr>
          <p:cNvPr id="1211439" name="Line 4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9144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1440" name="Line 4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9144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1441" name="Line 4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23622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1442" name="Line 5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3622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1443" name="Line 5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38100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1444" name="Line 5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8100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1445" name="Line 5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52578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1446" name="Line 5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52578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921573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Date Placeholder 5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58" name="Footer Placeholder 5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207298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29200" y="4572000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tx2"/>
                </a:solidFill>
                <a:latin typeface="Arial" charset="0"/>
              </a:rPr>
              <a:t>2</a:t>
            </a:r>
          </a:p>
        </p:txBody>
      </p:sp>
      <p:sp>
        <p:nvSpPr>
          <p:cNvPr id="1207299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Sieving for Primes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7300" name="Rectangle 4"/>
              <p:cNvSpPr>
                <a:spLocks noGrp="1" noChangeArrowheads="1"/>
              </p:cNvSpPr>
              <p:nvPr>
                <p:ph type="body" idx="1"/>
                <p:custDataLst>
                  <p:tags r:id="rId3"/>
                </p:custDataLst>
              </p:nvPr>
            </p:nvSpPr>
            <p:spPr>
              <a:xfrm>
                <a:off x="685800" y="1981200"/>
                <a:ext cx="7772400" cy="1401763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en-US" dirty="0"/>
                  <a:t>Pick a random starting point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207300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17"/>
                </p:custDataLst>
              </p:nvPr>
            </p:nvSpPr>
            <p:spPr>
              <a:xfrm>
                <a:off x="685800" y="1981200"/>
                <a:ext cx="7772400" cy="1401763"/>
              </a:xfrm>
              <a:blipFill rotWithShape="1">
                <a:blip r:embed="rId18"/>
                <a:stretch>
                  <a:fillRect l="-1412" t="-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07301" name="Group 5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4133977093"/>
              </p:ext>
            </p:extLst>
          </p:nvPr>
        </p:nvGraphicFramePr>
        <p:xfrm>
          <a:off x="152400" y="2971800"/>
          <a:ext cx="8763000" cy="1066800"/>
        </p:xfrm>
        <a:graphic>
          <a:graphicData uri="http://schemas.openxmlformats.org/drawingml/2006/table">
            <a:tbl>
              <a:tblPr/>
              <a:tblGrid>
                <a:gridCol w="73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07342" name="Text Box 4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200" y="4572000"/>
            <a:ext cx="43576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Arial" charset="0"/>
              </a:rPr>
              <a:t>Sieving out multiples of</a:t>
            </a:r>
          </a:p>
        </p:txBody>
      </p:sp>
      <p:sp>
        <p:nvSpPr>
          <p:cNvPr id="1207343" name="Line 4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9144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7344" name="Line 4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9144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7345" name="Line 4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23622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7346" name="Line 5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3622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7347" name="Line 5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38100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7348" name="Line 5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8100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7349" name="Line 5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52578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7350" name="Line 5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52578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7351" name="Line 5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67056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7352" name="Line 5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67056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009922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Date Placeholder 5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60" name="Footer Placeholder 5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209346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29200" y="4572000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tx2"/>
                </a:solidFill>
                <a:latin typeface="Arial" charset="0"/>
              </a:rPr>
              <a:t>2</a:t>
            </a:r>
          </a:p>
        </p:txBody>
      </p:sp>
      <p:sp>
        <p:nvSpPr>
          <p:cNvPr id="1209347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Sieving for Primes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9348" name="Rectangle 4"/>
              <p:cNvSpPr>
                <a:spLocks noGrp="1" noChangeArrowheads="1"/>
              </p:cNvSpPr>
              <p:nvPr>
                <p:ph type="body" idx="1"/>
                <p:custDataLst>
                  <p:tags r:id="rId3"/>
                </p:custDataLst>
              </p:nvPr>
            </p:nvSpPr>
            <p:spPr>
              <a:xfrm>
                <a:off x="685800" y="1981200"/>
                <a:ext cx="7772400" cy="1401763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en-US" dirty="0"/>
                  <a:t>Pick a random starting point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209348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19"/>
                </p:custDataLst>
              </p:nvPr>
            </p:nvSpPr>
            <p:spPr>
              <a:xfrm>
                <a:off x="685800" y="1981200"/>
                <a:ext cx="7772400" cy="1401763"/>
              </a:xfrm>
              <a:blipFill rotWithShape="1">
                <a:blip r:embed="rId20"/>
                <a:stretch>
                  <a:fillRect l="-1412" t="-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09349" name="Group 5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45457133"/>
              </p:ext>
            </p:extLst>
          </p:nvPr>
        </p:nvGraphicFramePr>
        <p:xfrm>
          <a:off x="152400" y="2971800"/>
          <a:ext cx="8763000" cy="1066800"/>
        </p:xfrm>
        <a:graphic>
          <a:graphicData uri="http://schemas.openxmlformats.org/drawingml/2006/table">
            <a:tbl>
              <a:tblPr/>
              <a:tblGrid>
                <a:gridCol w="73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09390" name="Text Box 4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200" y="4572000"/>
            <a:ext cx="43576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Arial" charset="0"/>
              </a:rPr>
              <a:t>Sieving out multiples of</a:t>
            </a:r>
          </a:p>
        </p:txBody>
      </p:sp>
      <p:sp>
        <p:nvSpPr>
          <p:cNvPr id="1209391" name="Line 4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9144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9392" name="Line 4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9144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9393" name="Line 4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23622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9394" name="Line 5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3622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9395" name="Line 5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38100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9396" name="Line 5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8100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9397" name="Line 5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52578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9398" name="Line 5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52578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9399" name="Line 5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67056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9400" name="Line 5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67056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9401" name="Line 5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82296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9402" name="Line 5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82296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197477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Date Placeholder 5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60" name="Footer Placeholder 5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208322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29200" y="4572000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tx2"/>
                </a:solidFill>
                <a:latin typeface="Arial" charset="0"/>
              </a:rPr>
              <a:t>3</a:t>
            </a:r>
          </a:p>
        </p:txBody>
      </p:sp>
      <p:sp>
        <p:nvSpPr>
          <p:cNvPr id="1208323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Sieving for Primes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8324" name="Rectangle 4"/>
              <p:cNvSpPr>
                <a:spLocks noGrp="1" noChangeArrowheads="1"/>
              </p:cNvSpPr>
              <p:nvPr>
                <p:ph type="body" idx="1"/>
                <p:custDataLst>
                  <p:tags r:id="rId3"/>
                </p:custDataLst>
              </p:nvPr>
            </p:nvSpPr>
            <p:spPr>
              <a:xfrm>
                <a:off x="685800" y="1981200"/>
                <a:ext cx="7772400" cy="1401763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en-US" dirty="0"/>
                  <a:t>Pick a random starting point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208324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19"/>
                </p:custDataLst>
              </p:nvPr>
            </p:nvSpPr>
            <p:spPr>
              <a:xfrm>
                <a:off x="685800" y="1981200"/>
                <a:ext cx="7772400" cy="1401763"/>
              </a:xfrm>
              <a:blipFill rotWithShape="1">
                <a:blip r:embed="rId20"/>
                <a:stretch>
                  <a:fillRect l="-1412" t="-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08325" name="Group 5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327254498"/>
              </p:ext>
            </p:extLst>
          </p:nvPr>
        </p:nvGraphicFramePr>
        <p:xfrm>
          <a:off x="152400" y="2971800"/>
          <a:ext cx="8763000" cy="1066800"/>
        </p:xfrm>
        <a:graphic>
          <a:graphicData uri="http://schemas.openxmlformats.org/drawingml/2006/table">
            <a:tbl>
              <a:tblPr/>
              <a:tblGrid>
                <a:gridCol w="73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08366" name="Text Box 4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200" y="4572000"/>
            <a:ext cx="43576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Arial" charset="0"/>
              </a:rPr>
              <a:t>Sieving out multiples of</a:t>
            </a:r>
          </a:p>
        </p:txBody>
      </p:sp>
      <p:sp>
        <p:nvSpPr>
          <p:cNvPr id="1208367" name="Line 4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9144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368" name="Line 4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9144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369" name="Line 4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23622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370" name="Line 5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3622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371" name="Line 5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38100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372" name="Line 5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8100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373" name="Line 5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52578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374" name="Line 5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52578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375" name="Line 5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67056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376" name="Line 5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67056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377" name="Line 5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82296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378" name="Line 5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82296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060505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Date Placeholder 6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62" name="Footer Placeholder 6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204226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29200" y="4572000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tx2"/>
                </a:solidFill>
                <a:latin typeface="Arial" charset="0"/>
              </a:rPr>
              <a:t>3</a:t>
            </a:r>
          </a:p>
        </p:txBody>
      </p:sp>
      <p:sp>
        <p:nvSpPr>
          <p:cNvPr id="1204227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Sieving for Primes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4228" name="Rectangle 4"/>
              <p:cNvSpPr>
                <a:spLocks noGrp="1" noChangeArrowheads="1"/>
              </p:cNvSpPr>
              <p:nvPr>
                <p:ph type="body" idx="1"/>
                <p:custDataLst>
                  <p:tags r:id="rId3"/>
                </p:custDataLst>
              </p:nvPr>
            </p:nvSpPr>
            <p:spPr>
              <a:xfrm>
                <a:off x="685800" y="1981200"/>
                <a:ext cx="7772400" cy="1401763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en-US" dirty="0"/>
                  <a:t>Pick a random starting point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204228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21"/>
                </p:custDataLst>
              </p:nvPr>
            </p:nvSpPr>
            <p:spPr>
              <a:xfrm>
                <a:off x="685800" y="1981200"/>
                <a:ext cx="7772400" cy="1401763"/>
              </a:xfrm>
              <a:blipFill rotWithShape="1">
                <a:blip r:embed="rId22"/>
                <a:stretch>
                  <a:fillRect l="-1412" t="-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04229" name="Group 5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845449600"/>
              </p:ext>
            </p:extLst>
          </p:nvPr>
        </p:nvGraphicFramePr>
        <p:xfrm>
          <a:off x="152400" y="2971800"/>
          <a:ext cx="8763000" cy="1066800"/>
        </p:xfrm>
        <a:graphic>
          <a:graphicData uri="http://schemas.openxmlformats.org/drawingml/2006/table">
            <a:tbl>
              <a:tblPr/>
              <a:tblGrid>
                <a:gridCol w="73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04270" name="Text Box 4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200" y="4572000"/>
            <a:ext cx="43576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Arial" charset="0"/>
              </a:rPr>
              <a:t>Sieving out multiples of</a:t>
            </a:r>
          </a:p>
        </p:txBody>
      </p:sp>
      <p:sp>
        <p:nvSpPr>
          <p:cNvPr id="1204271" name="Line 4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9144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4272" name="Line 4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9144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4273" name="Line 4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23622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4274" name="Line 5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3622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4275" name="Line 5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38100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4276" name="Line 5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8100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4277" name="Line 5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52578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4278" name="Line 5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52578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4279" name="Line 5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67056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4280" name="Line 5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67056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4281" name="Line 5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82296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4282" name="Line 5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82296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4283" name="Line 5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16002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4284" name="Line 60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16002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541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7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RSA Public-Key Cryptosystem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277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/>
            <p:txBody>
              <a:bodyPr/>
              <a:lstStyle/>
              <a:p>
                <a:pPr algn="ctr">
                  <a:buFontTx/>
                  <a:buNone/>
                </a:pPr>
                <a:r>
                  <a:rPr lang="en-US" sz="3600" u="sng" dirty="0">
                    <a:solidFill>
                      <a:schemeClr val="accent2"/>
                    </a:solidFill>
                  </a:rPr>
                  <a:t>Alice</a:t>
                </a:r>
              </a:p>
              <a:p>
                <a:r>
                  <a:rPr lang="en-US" sz="3000" dirty="0"/>
                  <a:t>Select two large random primes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3000" dirty="0"/>
                  <a:t> &amp;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3000" dirty="0"/>
                  <a:t>.</a:t>
                </a:r>
              </a:p>
              <a:p>
                <a:r>
                  <a:rPr lang="en-US" sz="3000" dirty="0"/>
                  <a:t>Publish the product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30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𝑃𝑄</m:t>
                    </m:r>
                  </m:oMath>
                </a14:m>
                <a:r>
                  <a:rPr lang="en-US" sz="3000" dirty="0"/>
                  <a:t>.</a:t>
                </a:r>
              </a:p>
            </p:txBody>
          </p:sp>
        </mc:Choice>
        <mc:Fallback xmlns="">
          <p:sp>
            <p:nvSpPr>
              <p:cNvPr id="6727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blipFill>
                <a:blip r:embed="rId2"/>
                <a:stretch>
                  <a:fillRect l="-2413" t="-2201" r="-1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2772" name="Rectangle 4"/>
              <p:cNvSpPr>
                <a:spLocks noGrp="1" noChangeArrowheads="1"/>
              </p:cNvSpPr>
              <p:nvPr>
                <p:ph type="body" sz="half" idx="2"/>
              </p:nvPr>
            </p:nvSpPr>
            <p:spPr/>
            <p:txBody>
              <a:bodyPr/>
              <a:lstStyle/>
              <a:p>
                <a:pPr algn="ctr">
                  <a:buFontTx/>
                  <a:buNone/>
                </a:pPr>
                <a:r>
                  <a:rPr lang="en-US" sz="3600" u="sng" dirty="0">
                    <a:solidFill>
                      <a:schemeClr val="accent2"/>
                    </a:solidFill>
                  </a:rPr>
                  <a:t>Anyone</a:t>
                </a:r>
                <a:endParaRPr lang="en-US" sz="3600" dirty="0"/>
              </a:p>
              <a:p>
                <a:r>
                  <a:rPr lang="en-US" sz="3000" dirty="0"/>
                  <a:t>To send message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3000" dirty="0"/>
                  <a:t> to Alice, compute   	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30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sz="3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p>
                    </m:sSup>
                    <m:r>
                      <a:rPr lang="en-US" sz="3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00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3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3000" dirty="0"/>
                  <a:t>.</a:t>
                </a:r>
              </a:p>
              <a:p>
                <a:r>
                  <a:rPr lang="en-US" sz="3000" dirty="0"/>
                  <a:t>Send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3000" dirty="0"/>
                  <a:t> and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3000" dirty="0"/>
                  <a:t> to Alice.</a:t>
                </a:r>
              </a:p>
            </p:txBody>
          </p:sp>
        </mc:Choice>
        <mc:Fallback xmlns="">
          <p:sp>
            <p:nvSpPr>
              <p:cNvPr id="672772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blipFill>
                <a:blip r:embed="rId3"/>
                <a:stretch>
                  <a:fillRect l="-2568" t="-22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42448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Date Placeholder 6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64" name="Footer Placeholder 6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206274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29200" y="4572000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tx2"/>
                </a:solidFill>
                <a:latin typeface="Arial" charset="0"/>
              </a:rPr>
              <a:t>3</a:t>
            </a:r>
          </a:p>
        </p:txBody>
      </p:sp>
      <p:sp>
        <p:nvSpPr>
          <p:cNvPr id="1206275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Sieving for Primes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6276" name="Rectangle 4"/>
              <p:cNvSpPr>
                <a:spLocks noGrp="1" noChangeArrowheads="1"/>
              </p:cNvSpPr>
              <p:nvPr>
                <p:ph type="body" idx="1"/>
                <p:custDataLst>
                  <p:tags r:id="rId3"/>
                </p:custDataLst>
              </p:nvPr>
            </p:nvSpPr>
            <p:spPr>
              <a:xfrm>
                <a:off x="685800" y="1981200"/>
                <a:ext cx="7772400" cy="1401763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en-US" dirty="0"/>
                  <a:t>Pick a random starting point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206276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23"/>
                </p:custDataLst>
              </p:nvPr>
            </p:nvSpPr>
            <p:spPr>
              <a:xfrm>
                <a:off x="685800" y="1981200"/>
                <a:ext cx="7772400" cy="1401763"/>
              </a:xfrm>
              <a:blipFill>
                <a:blip r:embed="rId24"/>
                <a:stretch>
                  <a:fillRect l="-1412" t="-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06277" name="Group 5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245716161"/>
              </p:ext>
            </p:extLst>
          </p:nvPr>
        </p:nvGraphicFramePr>
        <p:xfrm>
          <a:off x="152400" y="2971800"/>
          <a:ext cx="8763000" cy="1066800"/>
        </p:xfrm>
        <a:graphic>
          <a:graphicData uri="http://schemas.openxmlformats.org/drawingml/2006/table">
            <a:tbl>
              <a:tblPr/>
              <a:tblGrid>
                <a:gridCol w="73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06318" name="Text Box 4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200" y="4572000"/>
            <a:ext cx="43576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Arial" charset="0"/>
              </a:rPr>
              <a:t>Sieving out multiples of</a:t>
            </a:r>
          </a:p>
        </p:txBody>
      </p:sp>
      <p:sp>
        <p:nvSpPr>
          <p:cNvPr id="1206319" name="Line 4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9144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6320" name="Line 4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9144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6321" name="Line 4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23622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6322" name="Line 5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3622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6323" name="Line 5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38100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6324" name="Line 5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8100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6325" name="Line 5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52578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6326" name="Line 5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52578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6327" name="Line 5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67056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6328" name="Line 5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67056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6329" name="Line 5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82296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6330" name="Line 5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82296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6331" name="Line 5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16002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6332" name="Line 60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16002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6333" name="Line 6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38862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6334" name="Line 62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38862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413461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Date Placeholder 6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66" name="Footer Placeholder 6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205250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29200" y="4572000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tx2"/>
                </a:solidFill>
                <a:latin typeface="Arial" charset="0"/>
              </a:rPr>
              <a:t>3</a:t>
            </a:r>
          </a:p>
        </p:txBody>
      </p:sp>
      <p:sp>
        <p:nvSpPr>
          <p:cNvPr id="1205251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Sieving for Primes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5252" name="Rectangle 4"/>
              <p:cNvSpPr>
                <a:spLocks noGrp="1" noChangeArrowheads="1"/>
              </p:cNvSpPr>
              <p:nvPr>
                <p:ph type="body" idx="1"/>
                <p:custDataLst>
                  <p:tags r:id="rId3"/>
                </p:custDataLst>
              </p:nvPr>
            </p:nvSpPr>
            <p:spPr>
              <a:xfrm>
                <a:off x="685800" y="1981200"/>
                <a:ext cx="7772400" cy="1401763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en-US" dirty="0"/>
                  <a:t>Pick a random starting point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205252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25"/>
                </p:custDataLst>
              </p:nvPr>
            </p:nvSpPr>
            <p:spPr>
              <a:xfrm>
                <a:off x="685800" y="1981200"/>
                <a:ext cx="7772400" cy="1401763"/>
              </a:xfrm>
              <a:blipFill rotWithShape="1">
                <a:blip r:embed="rId26"/>
                <a:stretch>
                  <a:fillRect l="-1412" t="-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05253" name="Group 5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112410356"/>
              </p:ext>
            </p:extLst>
          </p:nvPr>
        </p:nvGraphicFramePr>
        <p:xfrm>
          <a:off x="152400" y="2971800"/>
          <a:ext cx="8763000" cy="1066800"/>
        </p:xfrm>
        <a:graphic>
          <a:graphicData uri="http://schemas.openxmlformats.org/drawingml/2006/table">
            <a:tbl>
              <a:tblPr/>
              <a:tblGrid>
                <a:gridCol w="73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05294" name="Text Box 4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200" y="4572000"/>
            <a:ext cx="43576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Arial" charset="0"/>
              </a:rPr>
              <a:t>Sieving out multiples of</a:t>
            </a:r>
          </a:p>
        </p:txBody>
      </p:sp>
      <p:sp>
        <p:nvSpPr>
          <p:cNvPr id="1205295" name="Line 4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9144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5296" name="Line 4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9144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5297" name="Line 4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23622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5298" name="Line 5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3622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5299" name="Line 5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38100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5300" name="Line 5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8100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5301" name="Line 5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52578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5302" name="Line 5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52578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5303" name="Line 5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67056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5304" name="Line 5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67056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5305" name="Line 5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82296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5306" name="Line 5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82296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5307" name="Line 5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16002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5308" name="Line 60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16002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5309" name="Line 6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38862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5310" name="Line 62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38862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5311" name="Line 6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60198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5312" name="Line 6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60198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49109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Date Placeholder 6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68" name="Footer Placeholder 6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97124" name="Text Box 68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29200" y="4572000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tx2"/>
                </a:solidFill>
                <a:latin typeface="Arial" charset="0"/>
              </a:rPr>
              <a:t>3</a:t>
            </a:r>
          </a:p>
        </p:txBody>
      </p:sp>
      <p:sp>
        <p:nvSpPr>
          <p:cNvPr id="119705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Sieving for Primes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97059" name="Rectangle 3"/>
              <p:cNvSpPr>
                <a:spLocks noGrp="1" noChangeArrowheads="1"/>
              </p:cNvSpPr>
              <p:nvPr>
                <p:ph type="body" idx="1"/>
                <p:custDataLst>
                  <p:tags r:id="rId3"/>
                </p:custDataLst>
              </p:nvPr>
            </p:nvSpPr>
            <p:spPr>
              <a:xfrm>
                <a:off x="685800" y="1981200"/>
                <a:ext cx="7772400" cy="1401763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en-US" dirty="0"/>
                  <a:t>Pick a random starting point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197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27"/>
                </p:custDataLst>
              </p:nvPr>
            </p:nvSpPr>
            <p:spPr>
              <a:xfrm>
                <a:off x="685800" y="1981200"/>
                <a:ext cx="7772400" cy="1401763"/>
              </a:xfrm>
              <a:blipFill rotWithShape="1">
                <a:blip r:embed="rId28"/>
                <a:stretch>
                  <a:fillRect l="-1412" t="-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97060" name="Group 4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029089588"/>
              </p:ext>
            </p:extLst>
          </p:nvPr>
        </p:nvGraphicFramePr>
        <p:xfrm>
          <a:off x="152400" y="2971800"/>
          <a:ext cx="8763000" cy="1066800"/>
        </p:xfrm>
        <a:graphic>
          <a:graphicData uri="http://schemas.openxmlformats.org/drawingml/2006/table">
            <a:tbl>
              <a:tblPr/>
              <a:tblGrid>
                <a:gridCol w="73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97101" name="Text Box 4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200" y="4572000"/>
            <a:ext cx="43576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Arial" charset="0"/>
              </a:rPr>
              <a:t>Sieving out multiples of</a:t>
            </a:r>
          </a:p>
        </p:txBody>
      </p:sp>
      <p:sp>
        <p:nvSpPr>
          <p:cNvPr id="1197103" name="Line 4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9144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7104" name="Line 4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9144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7105" name="Line 4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23622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7106" name="Line 5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3622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7107" name="Line 5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38100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7108" name="Line 5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8100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7109" name="Line 5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52578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7110" name="Line 5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52578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7111" name="Line 5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67056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7112" name="Line 5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67056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7113" name="Line 5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82296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7114" name="Line 5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82296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7116" name="Line 60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16002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7117" name="Line 6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16002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7118" name="Line 62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38862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7119" name="Line 6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38862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7120" name="Line 64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60198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7121" name="Line 65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60198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7122" name="Line 66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81534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7123" name="Line 67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81534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861456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Date Placeholder 6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68" name="Footer Placeholder 6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203202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29200" y="4572000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tx2"/>
                </a:solidFill>
                <a:latin typeface="Arial" charset="0"/>
              </a:rPr>
              <a:t>5</a:t>
            </a:r>
          </a:p>
        </p:txBody>
      </p:sp>
      <p:sp>
        <p:nvSpPr>
          <p:cNvPr id="1203203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Sieving for Primes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3204" name="Rectangle 4"/>
              <p:cNvSpPr>
                <a:spLocks noGrp="1" noChangeArrowheads="1"/>
              </p:cNvSpPr>
              <p:nvPr>
                <p:ph type="body" idx="1"/>
                <p:custDataLst>
                  <p:tags r:id="rId3"/>
                </p:custDataLst>
              </p:nvPr>
            </p:nvSpPr>
            <p:spPr>
              <a:xfrm>
                <a:off x="685800" y="1981200"/>
                <a:ext cx="7772400" cy="1401763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en-US" dirty="0"/>
                  <a:t>Pick a random starting point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203204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27"/>
                </p:custDataLst>
              </p:nvPr>
            </p:nvSpPr>
            <p:spPr>
              <a:xfrm>
                <a:off x="685800" y="1981200"/>
                <a:ext cx="7772400" cy="1401763"/>
              </a:xfrm>
              <a:blipFill rotWithShape="1">
                <a:blip r:embed="rId28"/>
                <a:stretch>
                  <a:fillRect l="-1412" t="-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03205" name="Group 5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440982492"/>
              </p:ext>
            </p:extLst>
          </p:nvPr>
        </p:nvGraphicFramePr>
        <p:xfrm>
          <a:off x="152400" y="2971800"/>
          <a:ext cx="8763000" cy="1066800"/>
        </p:xfrm>
        <a:graphic>
          <a:graphicData uri="http://schemas.openxmlformats.org/drawingml/2006/table">
            <a:tbl>
              <a:tblPr/>
              <a:tblGrid>
                <a:gridCol w="73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03246" name="Text Box 4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200" y="4572000"/>
            <a:ext cx="43576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Arial" charset="0"/>
              </a:rPr>
              <a:t>Sieving out multiples of</a:t>
            </a:r>
          </a:p>
        </p:txBody>
      </p:sp>
      <p:sp>
        <p:nvSpPr>
          <p:cNvPr id="1203247" name="Line 4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9144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3248" name="Line 4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9144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3249" name="Line 4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23622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3250" name="Line 5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3622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3251" name="Line 5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38100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3252" name="Line 5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8100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3253" name="Line 5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52578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3254" name="Line 5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52578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3255" name="Line 5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67056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3256" name="Line 5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67056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3257" name="Line 5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82296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3258" name="Line 5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82296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3259" name="Line 5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16002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3260" name="Line 60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16002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3261" name="Line 6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38862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3262" name="Line 62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38862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3263" name="Line 6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60198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3264" name="Line 6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60198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3265" name="Line 6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81534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3266" name="Line 66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81534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075171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Date Placeholder 6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70" name="Footer Placeholder 6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200130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29200" y="4572000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tx2"/>
                </a:solidFill>
                <a:latin typeface="Arial" charset="0"/>
              </a:rPr>
              <a:t>5</a:t>
            </a:r>
          </a:p>
        </p:txBody>
      </p:sp>
      <p:sp>
        <p:nvSpPr>
          <p:cNvPr id="1200131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Sieving for Primes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0132" name="Rectangle 4"/>
              <p:cNvSpPr>
                <a:spLocks noGrp="1" noChangeArrowheads="1"/>
              </p:cNvSpPr>
              <p:nvPr>
                <p:ph type="body" idx="1"/>
                <p:custDataLst>
                  <p:tags r:id="rId3"/>
                </p:custDataLst>
              </p:nvPr>
            </p:nvSpPr>
            <p:spPr>
              <a:xfrm>
                <a:off x="685800" y="1981200"/>
                <a:ext cx="7772400" cy="1401763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en-US" dirty="0"/>
                  <a:t>Pick a random starting point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200132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29"/>
                </p:custDataLst>
              </p:nvPr>
            </p:nvSpPr>
            <p:spPr>
              <a:xfrm>
                <a:off x="685800" y="1981200"/>
                <a:ext cx="7772400" cy="1401763"/>
              </a:xfrm>
              <a:blipFill rotWithShape="1">
                <a:blip r:embed="rId30"/>
                <a:stretch>
                  <a:fillRect l="-1412" t="-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00133" name="Group 5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258264687"/>
              </p:ext>
            </p:extLst>
          </p:nvPr>
        </p:nvGraphicFramePr>
        <p:xfrm>
          <a:off x="152400" y="2971800"/>
          <a:ext cx="8763000" cy="1066800"/>
        </p:xfrm>
        <a:graphic>
          <a:graphicData uri="http://schemas.openxmlformats.org/drawingml/2006/table">
            <a:tbl>
              <a:tblPr/>
              <a:tblGrid>
                <a:gridCol w="73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00174" name="Text Box 4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200" y="4572000"/>
            <a:ext cx="43576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Arial" charset="0"/>
              </a:rPr>
              <a:t>Sieving out multiples of</a:t>
            </a:r>
          </a:p>
        </p:txBody>
      </p:sp>
      <p:sp>
        <p:nvSpPr>
          <p:cNvPr id="1200175" name="Line 4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9144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0176" name="Line 4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9144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0177" name="Line 4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23622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0178" name="Line 5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3622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0179" name="Line 5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38100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0180" name="Line 5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8100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0181" name="Line 5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52578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0182" name="Line 5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52578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0183" name="Line 5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67056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0184" name="Line 5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67056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0185" name="Line 5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82296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0186" name="Line 5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82296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0187" name="Line 5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16002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0188" name="Line 60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16002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0189" name="Line 6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38862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0190" name="Line 62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38862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0191" name="Line 6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60198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0192" name="Line 6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60198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0193" name="Line 6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81534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0194" name="Line 66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81534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0195" name="Line 67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1524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0196" name="Line 68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1524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134005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Date Placeholder 7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72" name="Footer Placeholder 7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201154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29200" y="4572000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tx2"/>
                </a:solidFill>
                <a:latin typeface="Arial" charset="0"/>
              </a:rPr>
              <a:t>5</a:t>
            </a:r>
          </a:p>
        </p:txBody>
      </p:sp>
      <p:sp>
        <p:nvSpPr>
          <p:cNvPr id="1201155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Sieving for Primes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1156" name="Rectangle 4"/>
              <p:cNvSpPr>
                <a:spLocks noGrp="1" noChangeArrowheads="1"/>
              </p:cNvSpPr>
              <p:nvPr>
                <p:ph type="body" idx="1"/>
                <p:custDataLst>
                  <p:tags r:id="rId3"/>
                </p:custDataLst>
              </p:nvPr>
            </p:nvSpPr>
            <p:spPr>
              <a:xfrm>
                <a:off x="685800" y="1981200"/>
                <a:ext cx="7772400" cy="1401763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en-US" dirty="0"/>
                  <a:t>Pick a random starting point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201156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31"/>
                </p:custDataLst>
              </p:nvPr>
            </p:nvSpPr>
            <p:spPr>
              <a:xfrm>
                <a:off x="685800" y="1981200"/>
                <a:ext cx="7772400" cy="1401763"/>
              </a:xfrm>
              <a:blipFill rotWithShape="1">
                <a:blip r:embed="rId32"/>
                <a:stretch>
                  <a:fillRect l="-1412" t="-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01157" name="Group 5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419530395"/>
              </p:ext>
            </p:extLst>
          </p:nvPr>
        </p:nvGraphicFramePr>
        <p:xfrm>
          <a:off x="152400" y="2971800"/>
          <a:ext cx="8763000" cy="1066800"/>
        </p:xfrm>
        <a:graphic>
          <a:graphicData uri="http://schemas.openxmlformats.org/drawingml/2006/table">
            <a:tbl>
              <a:tblPr/>
              <a:tblGrid>
                <a:gridCol w="73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01198" name="Text Box 4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200" y="4572000"/>
            <a:ext cx="43576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Arial" charset="0"/>
              </a:rPr>
              <a:t>Sieving out multiples of</a:t>
            </a:r>
          </a:p>
        </p:txBody>
      </p:sp>
      <p:sp>
        <p:nvSpPr>
          <p:cNvPr id="1201199" name="Line 4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9144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1200" name="Line 4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9144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1201" name="Line 4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23622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1202" name="Line 5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3622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1203" name="Line 5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38100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1204" name="Line 5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8100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1205" name="Line 5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52578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1206" name="Line 5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52578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1207" name="Line 5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67056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1208" name="Line 5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67056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1209" name="Line 5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82296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1210" name="Line 5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82296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1211" name="Line 5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16002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1212" name="Line 60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16002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1213" name="Line 6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38862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1214" name="Line 62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38862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1215" name="Line 6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60198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1216" name="Line 6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60198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1217" name="Line 6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81534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1218" name="Line 66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81534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1219" name="Line 67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1524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1220" name="Line 68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1524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1221" name="Line 6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V="1">
            <a:off x="37338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1222" name="Line 70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37338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180273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Date Placeholder 7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74" name="Footer Placeholder 7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215490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29200" y="4572000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tx2"/>
                </a:solidFill>
                <a:latin typeface="Arial" charset="0"/>
              </a:rPr>
              <a:t>5</a:t>
            </a:r>
          </a:p>
        </p:txBody>
      </p:sp>
      <p:sp>
        <p:nvSpPr>
          <p:cNvPr id="1215491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Sieving for Primes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5492" name="Rectangle 4"/>
              <p:cNvSpPr>
                <a:spLocks noGrp="1" noChangeArrowheads="1"/>
              </p:cNvSpPr>
              <p:nvPr>
                <p:ph type="body" idx="1"/>
                <p:custDataLst>
                  <p:tags r:id="rId3"/>
                </p:custDataLst>
              </p:nvPr>
            </p:nvSpPr>
            <p:spPr>
              <a:xfrm>
                <a:off x="685800" y="1981200"/>
                <a:ext cx="7772400" cy="1401763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en-US" dirty="0"/>
                  <a:t>Pick a random starting point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215492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33"/>
                </p:custDataLst>
              </p:nvPr>
            </p:nvSpPr>
            <p:spPr>
              <a:xfrm>
                <a:off x="685800" y="1981200"/>
                <a:ext cx="7772400" cy="1401763"/>
              </a:xfrm>
              <a:blipFill rotWithShape="1">
                <a:blip r:embed="rId34"/>
                <a:stretch>
                  <a:fillRect l="-1412" t="-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15493" name="Group 5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4045473200"/>
              </p:ext>
            </p:extLst>
          </p:nvPr>
        </p:nvGraphicFramePr>
        <p:xfrm>
          <a:off x="152400" y="2971800"/>
          <a:ext cx="8763000" cy="1066800"/>
        </p:xfrm>
        <a:graphic>
          <a:graphicData uri="http://schemas.openxmlformats.org/drawingml/2006/table">
            <a:tbl>
              <a:tblPr/>
              <a:tblGrid>
                <a:gridCol w="73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15534" name="Text Box 4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200" y="4572000"/>
            <a:ext cx="43576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Arial" charset="0"/>
              </a:rPr>
              <a:t>Sieving out multiples of</a:t>
            </a:r>
          </a:p>
        </p:txBody>
      </p:sp>
      <p:sp>
        <p:nvSpPr>
          <p:cNvPr id="1215535" name="Line 4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9144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5536" name="Line 4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9144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5537" name="Line 4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23622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5538" name="Line 5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3622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5539" name="Line 5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38100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5540" name="Line 5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8100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5541" name="Line 5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52578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5542" name="Line 5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52578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5543" name="Line 5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67056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5544" name="Line 5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67056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5545" name="Line 5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82296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5546" name="Line 5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82296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5547" name="Line 5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16002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5548" name="Line 60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16002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5549" name="Line 6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38862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5550" name="Line 62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38862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5551" name="Line 6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60198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5552" name="Line 6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60198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5553" name="Line 6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81534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5554" name="Line 66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81534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5555" name="Line 67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1524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5556" name="Line 68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1524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5557" name="Line 6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V="1">
            <a:off x="37338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5558" name="Line 70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37338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5559" name="Line 7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74676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5560" name="Line 72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74676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301593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Date Placeholder 7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75" name="Footer Placeholder 7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202178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29200" y="4572000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tx2"/>
                </a:solidFill>
                <a:latin typeface="Arial" charset="0"/>
              </a:rPr>
              <a:t>5</a:t>
            </a:r>
          </a:p>
        </p:txBody>
      </p:sp>
      <p:sp>
        <p:nvSpPr>
          <p:cNvPr id="1202179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Sieving for Primes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2180" name="Rectangle 4"/>
              <p:cNvSpPr>
                <a:spLocks noGrp="1" noChangeArrowheads="1"/>
              </p:cNvSpPr>
              <p:nvPr>
                <p:ph type="body" idx="1"/>
                <p:custDataLst>
                  <p:tags r:id="rId3"/>
                </p:custDataLst>
              </p:nvPr>
            </p:nvSpPr>
            <p:spPr>
              <a:xfrm>
                <a:off x="685800" y="1981200"/>
                <a:ext cx="7772400" cy="1401763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en-US" dirty="0"/>
                  <a:t>Pick a random starting point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202180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34"/>
                </p:custDataLst>
              </p:nvPr>
            </p:nvSpPr>
            <p:spPr>
              <a:xfrm>
                <a:off x="685800" y="1981200"/>
                <a:ext cx="7772400" cy="1401763"/>
              </a:xfrm>
              <a:blipFill rotWithShape="1">
                <a:blip r:embed="rId35"/>
                <a:stretch>
                  <a:fillRect l="-1412" t="-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02181" name="Group 5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973108069"/>
              </p:ext>
            </p:extLst>
          </p:nvPr>
        </p:nvGraphicFramePr>
        <p:xfrm>
          <a:off x="152400" y="2971800"/>
          <a:ext cx="8763000" cy="1066800"/>
        </p:xfrm>
        <a:graphic>
          <a:graphicData uri="http://schemas.openxmlformats.org/drawingml/2006/table">
            <a:tbl>
              <a:tblPr/>
              <a:tblGrid>
                <a:gridCol w="73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N+11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02222" name="Text Box 4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200" y="4572000"/>
            <a:ext cx="43576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Arial" charset="0"/>
              </a:rPr>
              <a:t>Sieving out multiples of</a:t>
            </a:r>
          </a:p>
        </p:txBody>
      </p:sp>
      <p:sp>
        <p:nvSpPr>
          <p:cNvPr id="1202223" name="Line 4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9144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2224" name="Line 4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9144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2225" name="Line 4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23622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2226" name="Line 5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3622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2227" name="Line 5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38100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2228" name="Line 5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8100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2229" name="Line 5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52578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2230" name="Line 5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52578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2231" name="Line 5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67056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2232" name="Line 5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67056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2233" name="Line 5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82296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2234" name="Line 5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82296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2235" name="Line 5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16002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2236" name="Line 60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16002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2237" name="Line 6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38862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2238" name="Line 62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38862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2239" name="Line 6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60198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2240" name="Line 6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60198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2241" name="Line 6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81534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2242" name="Line 66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81534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2243" name="Line 67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1524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2244" name="Line 68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1524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2245" name="Line 6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V="1">
            <a:off x="37338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2246" name="Line 70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37338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2247" name="Line 7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74676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2248" name="Line 72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7467600" y="3352800"/>
            <a:ext cx="685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2249" name="Text Box 73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214313" y="5440363"/>
            <a:ext cx="87772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Arial" charset="0"/>
              </a:rPr>
              <a:t>Only a few “good” candidate primes will survive.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039829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Reprise of RSA Set-Up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432033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Reprise of RSA Set-Up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Use sieving to find large candidate primes.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881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7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RSA Public-Key Cryptosystem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277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/>
            <p:txBody>
              <a:bodyPr/>
              <a:lstStyle/>
              <a:p>
                <a:pPr algn="ctr">
                  <a:buFontTx/>
                  <a:buNone/>
                </a:pPr>
                <a:r>
                  <a:rPr lang="en-US" sz="3600" u="sng" dirty="0">
                    <a:solidFill>
                      <a:schemeClr val="accent2"/>
                    </a:solidFill>
                  </a:rPr>
                  <a:t>Alice</a:t>
                </a:r>
              </a:p>
              <a:p>
                <a:r>
                  <a:rPr lang="en-US" sz="3000" dirty="0"/>
                  <a:t>Select two large random primes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3000" dirty="0"/>
                  <a:t> &amp;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3000" dirty="0"/>
                  <a:t>.</a:t>
                </a:r>
              </a:p>
              <a:p>
                <a:r>
                  <a:rPr lang="en-US" sz="3000" dirty="0"/>
                  <a:t>Publish the product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30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𝑃𝑄</m:t>
                    </m:r>
                  </m:oMath>
                </a14:m>
                <a:r>
                  <a:rPr lang="en-US" sz="3000" dirty="0"/>
                  <a:t>.</a:t>
                </a:r>
              </a:p>
              <a:p>
                <a:r>
                  <a:rPr lang="en-US" sz="3000" dirty="0"/>
                  <a:t>Use knowledge of      </a:t>
                </a:r>
                <a14:m>
                  <m:oMath xmlns:m="http://schemas.openxmlformats.org/officeDocument/2006/math">
                    <m:r>
                      <a:rPr lang="en-US" sz="3000" b="0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0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3000" dirty="0"/>
                  <a:t> &amp;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3000" dirty="0"/>
                  <a:t> to compute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3000" dirty="0"/>
                  <a:t>.</a:t>
                </a:r>
              </a:p>
            </p:txBody>
          </p:sp>
        </mc:Choice>
        <mc:Fallback xmlns="">
          <p:sp>
            <p:nvSpPr>
              <p:cNvPr id="6727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blipFill>
                <a:blip r:embed="rId2"/>
                <a:stretch>
                  <a:fillRect l="-2413" t="-2201" r="-1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2772" name="Rectangle 4"/>
              <p:cNvSpPr>
                <a:spLocks noGrp="1" noChangeArrowheads="1"/>
              </p:cNvSpPr>
              <p:nvPr>
                <p:ph type="body" sz="half" idx="2"/>
              </p:nvPr>
            </p:nvSpPr>
            <p:spPr/>
            <p:txBody>
              <a:bodyPr/>
              <a:lstStyle/>
              <a:p>
                <a:pPr algn="ctr">
                  <a:buFontTx/>
                  <a:buNone/>
                </a:pPr>
                <a:r>
                  <a:rPr lang="en-US" sz="3600" u="sng" dirty="0">
                    <a:solidFill>
                      <a:schemeClr val="accent2"/>
                    </a:solidFill>
                  </a:rPr>
                  <a:t>Anyone</a:t>
                </a:r>
                <a:endParaRPr lang="en-US" sz="3600" dirty="0"/>
              </a:p>
              <a:p>
                <a:r>
                  <a:rPr lang="en-US" sz="3000" dirty="0"/>
                  <a:t>To send message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3000" dirty="0"/>
                  <a:t> to Alice, compute   	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30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sz="3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p>
                    </m:sSup>
                    <m:r>
                      <a:rPr lang="en-US" sz="3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00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3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3000" dirty="0"/>
                  <a:t>.</a:t>
                </a:r>
              </a:p>
              <a:p>
                <a:r>
                  <a:rPr lang="en-US" sz="3000" dirty="0"/>
                  <a:t>Send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3000" dirty="0"/>
                  <a:t> and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3000" dirty="0"/>
                  <a:t> to Alice.</a:t>
                </a:r>
              </a:p>
            </p:txBody>
          </p:sp>
        </mc:Choice>
        <mc:Fallback xmlns="">
          <p:sp>
            <p:nvSpPr>
              <p:cNvPr id="672772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blipFill>
                <a:blip r:embed="rId3"/>
                <a:stretch>
                  <a:fillRect l="-2568" t="-22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2773" name="Line 5"/>
          <p:cNvSpPr>
            <a:spLocks noChangeShapeType="1"/>
          </p:cNvSpPr>
          <p:nvPr/>
        </p:nvSpPr>
        <p:spPr bwMode="auto">
          <a:xfrm>
            <a:off x="685800" y="4572000"/>
            <a:ext cx="38100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62055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Reprise of RSA Set-Up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Use sieving to find large candidate primes.</a:t>
                </a:r>
              </a:p>
              <a:p>
                <a:r>
                  <a:rPr lang="en-US" sz="2800" dirty="0"/>
                  <a:t>Use Miller-Rabin on candidate primes to find two </a:t>
                </a:r>
                <a:r>
                  <a:rPr lang="en-US" sz="2800" i="1" dirty="0"/>
                  <a:t>almost</a:t>
                </a:r>
                <a:r>
                  <a:rPr lang="en-US" sz="2800" dirty="0"/>
                  <a:t> certainly prime integers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𝑄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300300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Reprise of RSA Set-Up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Use sieving to find large candidate primes.</a:t>
                </a:r>
              </a:p>
              <a:p>
                <a:r>
                  <a:rPr lang="en-US" sz="2800" dirty="0"/>
                  <a:t>Use Miller-Rabin on candidate primes to find two </a:t>
                </a:r>
                <a:r>
                  <a:rPr lang="en-US" sz="2800" i="1" dirty="0"/>
                  <a:t>almost</a:t>
                </a:r>
                <a:r>
                  <a:rPr lang="en-US" sz="2800" dirty="0"/>
                  <a:t> certainly prime integers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𝑄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r>
                  <a:rPr lang="en-US" sz="2800" dirty="0"/>
                  <a:t>Form public modulus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𝑃𝑄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932784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Reprise of RSA Set-Up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Use sieving to find large candidate primes.</a:t>
                </a:r>
              </a:p>
              <a:p>
                <a:r>
                  <a:rPr lang="en-US" sz="2800" dirty="0"/>
                  <a:t>Use Miller-Rabin on candidate primes to find two </a:t>
                </a:r>
                <a:r>
                  <a:rPr lang="en-US" sz="2800" i="1" dirty="0"/>
                  <a:t>almost</a:t>
                </a:r>
                <a:r>
                  <a:rPr lang="en-US" sz="2800" dirty="0"/>
                  <a:t> certainly prime integers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𝑄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r>
                  <a:rPr lang="en-US" sz="2800" dirty="0"/>
                  <a:t>Form public modulus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𝑃𝑄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r>
                  <a:rPr lang="en-US" sz="2800" dirty="0"/>
                  <a:t>Select public exponent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𝑒</m:t>
                    </m:r>
                  </m:oMath>
                </a14:m>
                <a:r>
                  <a:rPr lang="en-US" sz="2800" dirty="0"/>
                  <a:t> (usually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𝑒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=65537)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969361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Reprise of RSA Set-Up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Use sieving to find large candidate primes.</a:t>
                </a:r>
              </a:p>
              <a:p>
                <a:r>
                  <a:rPr lang="en-US" sz="2800" dirty="0"/>
                  <a:t>Use Miller-Rabin on candidate primes to find two </a:t>
                </a:r>
                <a:r>
                  <a:rPr lang="en-US" sz="2800" i="1" dirty="0"/>
                  <a:t>almost</a:t>
                </a:r>
                <a:r>
                  <a:rPr lang="en-US" sz="2800" dirty="0"/>
                  <a:t> certainly prime integers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𝑄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r>
                  <a:rPr lang="en-US" sz="2800" dirty="0"/>
                  <a:t>Form public modulus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𝑃𝑄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r>
                  <a:rPr lang="en-US" sz="2800" dirty="0"/>
                  <a:t>Select public exponent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𝑒</m:t>
                    </m:r>
                  </m:oMath>
                </a14:m>
                <a:r>
                  <a:rPr lang="en-US" sz="2800" dirty="0"/>
                  <a:t> (usually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𝑒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=65537)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r>
                  <a:rPr lang="en-US" sz="2800" dirty="0"/>
                  <a:t>Use extended Euclidean algorithm to compute private exponent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𝑑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00B050"/>
                    </a:solidFill>
                  </a:rPr>
                  <a:t>mod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𝑃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−1)(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𝑄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−1)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 t="-1250" r="-2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714964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Reprise of RSA Set-Up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Use sieving to find large candidate primes.</a:t>
                </a:r>
              </a:p>
              <a:p>
                <a:r>
                  <a:rPr lang="en-US" sz="2800" dirty="0"/>
                  <a:t>Use Miller-Rabin on candidate primes to find two </a:t>
                </a:r>
                <a:r>
                  <a:rPr lang="en-US" sz="2800" i="1" dirty="0"/>
                  <a:t>almost</a:t>
                </a:r>
                <a:r>
                  <a:rPr lang="en-US" sz="2800" dirty="0"/>
                  <a:t> certainly prime integers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𝑄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r>
                  <a:rPr lang="en-US" sz="2800" dirty="0"/>
                  <a:t>Form public modulus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𝑃𝑄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r>
                  <a:rPr lang="en-US" sz="2800" dirty="0"/>
                  <a:t>Select public exponent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𝑒</m:t>
                    </m:r>
                  </m:oMath>
                </a14:m>
                <a:r>
                  <a:rPr lang="en-US" sz="2800" dirty="0"/>
                  <a:t> (usually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𝑒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=65537)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r>
                  <a:rPr lang="en-US" sz="2800" dirty="0"/>
                  <a:t>Use extended Euclidean algorithm to compute private exponent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𝑑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00B050"/>
                    </a:solidFill>
                  </a:rPr>
                  <a:t>mod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𝑃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−1)(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𝑄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−1)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r>
                  <a:rPr lang="en-US" sz="2800" dirty="0"/>
                  <a:t>Publish public key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en-US" sz="2800" dirty="0"/>
                  <a:t> (and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𝑒</m:t>
                    </m:r>
                  </m:oMath>
                </a14:m>
                <a:r>
                  <a:rPr lang="en-US" sz="2800" dirty="0"/>
                  <a:t>).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 t="-1250" r="-2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32104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Reprise of RSA Encryption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306641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Reprise of RSA Encryption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/>
                  <a:t>Use public key to encrypt message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B050"/>
                        </a:solidFill>
                        <a:latin typeface="Cambria Math"/>
                      </a:rPr>
                      <m:t>0</m:t>
                    </m:r>
                    <m:r>
                      <a:rPr lang="en-US" sz="280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𝑚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𝑁</m:t>
                    </m:r>
                  </m:oMath>
                </a14:m>
                <a:r>
                  <a:rPr lang="en-US" sz="2800" dirty="0"/>
                  <a:t> as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 algn="ctr">
                  <a:buNone/>
                </a:pPr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016739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Reprise of RSA Encryption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/>
                  <a:t>Use public key to encrypt message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B050"/>
                        </a:solidFill>
                        <a:latin typeface="Cambria Math"/>
                      </a:rPr>
                      <m:t>0</m:t>
                    </m:r>
                    <m:r>
                      <a:rPr lang="en-US" sz="280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𝑚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𝑁</m:t>
                    </m:r>
                  </m:oMath>
                </a14:m>
                <a:r>
                  <a:rPr lang="en-US" sz="2800" dirty="0"/>
                  <a:t> as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𝑚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00B050"/>
                    </a:solidFill>
                  </a:rPr>
                  <a:t>mod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  <m:r>
                      <a:rPr lang="en-US" sz="2800" b="0" i="1" smtClean="0">
                        <a:latin typeface="Cambria Math"/>
                      </a:rPr>
                      <m:t>.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 algn="ctr">
                  <a:buNone/>
                </a:pPr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305568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Reprise of RSA Encryption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/>
                  <a:t>Use public key to encrypt message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B050"/>
                        </a:solidFill>
                        <a:latin typeface="Cambria Math"/>
                      </a:rPr>
                      <m:t>0</m:t>
                    </m:r>
                    <m:r>
                      <a:rPr lang="en-US" sz="280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𝑚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𝑁</m:t>
                    </m:r>
                  </m:oMath>
                </a14:m>
                <a:r>
                  <a:rPr lang="en-US" sz="2800" dirty="0"/>
                  <a:t> as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𝑚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00B050"/>
                    </a:solidFill>
                  </a:rPr>
                  <a:t>mod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  <m:r>
                      <a:rPr lang="en-US" sz="2800" b="0" i="1" smtClean="0">
                        <a:latin typeface="Cambria Math"/>
                      </a:rPr>
                      <m:t>.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r>
                  <a:rPr lang="en-US" sz="2800" dirty="0"/>
                  <a:t>Use private decryption exponent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sz="2800" dirty="0"/>
                  <a:t> to decrypt</a:t>
                </a:r>
              </a:p>
              <a:p>
                <a:pPr marL="0" indent="0" algn="ctr">
                  <a:buNone/>
                </a:pPr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120877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Reprise of RSA Encryption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/>
                  <a:t>Use public key to encrypt message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B050"/>
                        </a:solidFill>
                        <a:latin typeface="Cambria Math"/>
                      </a:rPr>
                      <m:t>0</m:t>
                    </m:r>
                    <m:r>
                      <a:rPr lang="en-US" sz="280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𝑚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𝑁</m:t>
                    </m:r>
                  </m:oMath>
                </a14:m>
                <a:r>
                  <a:rPr lang="en-US" sz="2800" dirty="0"/>
                  <a:t> as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𝑚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00B050"/>
                    </a:solidFill>
                  </a:rPr>
                  <a:t>mod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  <m:r>
                      <a:rPr lang="en-US" sz="2800" b="0" i="1" smtClean="0">
                        <a:latin typeface="Cambria Math"/>
                      </a:rPr>
                      <m:t>.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r>
                  <a:rPr lang="en-US" sz="2800" dirty="0"/>
                  <a:t>Use private decryption exponent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sz="2800" dirty="0"/>
                  <a:t> to decrypt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𝐸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00B050"/>
                    </a:solidFill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00B050"/>
                    </a:solidFill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</m:oMath>
                </a14:m>
                <a:endParaRPr lang="en-US" sz="2800" dirty="0">
                  <a:solidFill>
                    <a:srgbClr val="00B050"/>
                  </a:solidFill>
                </a:endParaRPr>
              </a:p>
              <a:p>
                <a:pPr marL="0" indent="0" algn="ctr">
                  <a:buNone/>
                </a:pPr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959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7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RSA Details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584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sz="3200" dirty="0"/>
                  <a:t>When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𝑃𝑄</m:t>
                    </m:r>
                  </m:oMath>
                </a14:m>
                <a:r>
                  <a:rPr lang="en-US" sz="3200" dirty="0"/>
                  <a:t> is the product of distinct primes,</a:t>
                </a:r>
              </a:p>
              <a:p>
                <a:pPr algn="ctr">
                  <a:buFontTx/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sz="48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p>
                    </m:sSup>
                    <m:r>
                      <a:rPr lang="en-US" sz="48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48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48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4800" dirty="0">
                    <a:solidFill>
                      <a:srgbClr val="00B050"/>
                    </a:solidFill>
                  </a:rPr>
                  <a:t> </a:t>
                </a:r>
              </a:p>
              <a:p>
                <a:pPr algn="ctr">
                  <a:buFontTx/>
                  <a:buNone/>
                </a:pPr>
                <a:r>
                  <a:rPr lang="en-US" sz="3200" dirty="0"/>
                  <a:t>whenever</a:t>
                </a:r>
              </a:p>
              <a:p>
                <a:pPr algn="ctr"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−1)(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−1)=1</m:t>
                    </m:r>
                  </m:oMath>
                </a14:m>
                <a:r>
                  <a:rPr lang="en-US" sz="3200" dirty="0">
                    <a:solidFill>
                      <a:srgbClr val="00B050"/>
                    </a:solidFill>
                  </a:rPr>
                  <a:t> </a:t>
                </a:r>
                <a:r>
                  <a:rPr lang="en-US" sz="3200" dirty="0"/>
                  <a:t>and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32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𝑌</m:t>
                    </m:r>
                    <m:r>
                      <a:rPr lang="en-US" sz="32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&lt;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𝑁</m:t>
                    </m:r>
                  </m:oMath>
                </a14:m>
                <a:r>
                  <a:rPr lang="en-US" sz="3200" dirty="0">
                    <a:sym typeface="Symbol" pitchFamily="18" charset="2"/>
                  </a:rPr>
                  <a:t>.</a:t>
                </a:r>
              </a:p>
            </p:txBody>
          </p:sp>
        </mc:Choice>
        <mc:Fallback xmlns="">
          <p:sp>
            <p:nvSpPr>
              <p:cNvPr id="6758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852" t="-1667" r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43526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Reprise of RSA Encryption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/>
                  <a:t>Use public key to encrypt message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B050"/>
                        </a:solidFill>
                        <a:latin typeface="Cambria Math"/>
                      </a:rPr>
                      <m:t>0</m:t>
                    </m:r>
                    <m:r>
                      <a:rPr lang="en-US" sz="280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𝑚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𝑁</m:t>
                    </m:r>
                  </m:oMath>
                </a14:m>
                <a:r>
                  <a:rPr lang="en-US" sz="2800" dirty="0"/>
                  <a:t> as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𝑚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00B050"/>
                    </a:solidFill>
                  </a:rPr>
                  <a:t>mod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  <m:r>
                      <a:rPr lang="en-US" sz="2800" b="0" i="1" smtClean="0">
                        <a:latin typeface="Cambria Math"/>
                      </a:rPr>
                      <m:t>.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r>
                  <a:rPr lang="en-US" sz="2800" dirty="0"/>
                  <a:t>Use private decryption exponent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sz="2800" dirty="0"/>
                  <a:t> to decrypt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𝐸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00B050"/>
                    </a:solidFill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00B050"/>
                    </a:solidFill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</m:oMath>
                </a14:m>
                <a:endParaRPr lang="en-US" sz="2800" dirty="0">
                  <a:solidFill>
                    <a:srgbClr val="00B050"/>
                  </a:solidFill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𝑒</m:t>
                          </m:r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𝑑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800" dirty="0">
                          <a:solidFill>
                            <a:srgbClr val="00B05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srgbClr val="00B050"/>
                          </a:solidFill>
                        </a:rPr>
                        <m:t>mod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srgbClr val="00B050"/>
                          </a:solidFill>
                        </a:rPr>
                        <m:t> </m:t>
                      </m:r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US" sz="2800" dirty="0">
                  <a:solidFill>
                    <a:srgbClr val="00B050"/>
                  </a:solidFill>
                </a:endParaRPr>
              </a:p>
              <a:p>
                <a:pPr marL="0" indent="0" algn="ctr">
                  <a:buNone/>
                </a:pPr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597367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Reprise of RSA Encryption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/>
                  <a:t>Use public key to encrypt message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B050"/>
                        </a:solidFill>
                        <a:latin typeface="Cambria Math"/>
                      </a:rPr>
                      <m:t>0</m:t>
                    </m:r>
                    <m:r>
                      <a:rPr lang="en-US" sz="280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𝑚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𝑁</m:t>
                    </m:r>
                  </m:oMath>
                </a14:m>
                <a:r>
                  <a:rPr lang="en-US" sz="2800" dirty="0"/>
                  <a:t> as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𝑚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00B050"/>
                    </a:solidFill>
                  </a:rPr>
                  <a:t>mod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  <m:r>
                      <a:rPr lang="en-US" sz="2800" b="0" i="1" smtClean="0">
                        <a:latin typeface="Cambria Math"/>
                      </a:rPr>
                      <m:t>.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r>
                  <a:rPr lang="en-US" sz="2800" dirty="0"/>
                  <a:t>Use private decryption exponent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sz="2800" dirty="0"/>
                  <a:t> to decrypt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𝐸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00B050"/>
                    </a:solidFill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00B050"/>
                    </a:solidFill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</m:oMath>
                </a14:m>
                <a:endParaRPr lang="en-US" sz="2800" dirty="0">
                  <a:solidFill>
                    <a:srgbClr val="00B050"/>
                  </a:solidFill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𝑒</m:t>
                          </m:r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𝑑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800" dirty="0">
                          <a:solidFill>
                            <a:srgbClr val="00B05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srgbClr val="00B050"/>
                          </a:solidFill>
                        </a:rPr>
                        <m:t>mod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srgbClr val="00B050"/>
                          </a:solidFill>
                        </a:rPr>
                        <m:t> </m:t>
                      </m:r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US" sz="2800" dirty="0">
                  <a:solidFill>
                    <a:srgbClr val="00B050"/>
                  </a:solidFill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sz="2800" dirty="0">
                  <a:solidFill>
                    <a:srgbClr val="00B050"/>
                  </a:solidFill>
                </a:endParaRPr>
              </a:p>
              <a:p>
                <a:pPr marL="0" indent="0" algn="ctr">
                  <a:buNone/>
                </a:pPr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432512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Reprise of RSA Signatures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361711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Reprise of RSA Signatures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/>
                  <a:t>Use private decryption exponent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sz="2800" dirty="0"/>
                  <a:t> to sign message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0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𝑁</m:t>
                    </m:r>
                  </m:oMath>
                </a14:m>
                <a:r>
                  <a:rPr lang="en-US" sz="2800" dirty="0">
                    <a:solidFill>
                      <a:srgbClr val="00B050"/>
                    </a:solidFill>
                  </a:rPr>
                  <a:t> </a:t>
                </a:r>
                <a:r>
                  <a:rPr lang="en-US" sz="2800" dirty="0"/>
                  <a:t>as</a:t>
                </a:r>
              </a:p>
              <a:p>
                <a:pPr marL="0" indent="0" algn="ctr">
                  <a:buNone/>
                </a:pPr>
                <a:endParaRPr lang="en-US" dirty="0">
                  <a:solidFill>
                    <a:srgbClr val="00B050"/>
                  </a:solidFill>
                </a:endParaRPr>
              </a:p>
              <a:p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371660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Reprise of RSA Signatures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/>
                  <a:t>Use private decryption exponent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sz="2800" dirty="0"/>
                  <a:t> to sign message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0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𝑁</m:t>
                    </m:r>
                  </m:oMath>
                </a14:m>
                <a:r>
                  <a:rPr lang="en-US" sz="2800" dirty="0">
                    <a:solidFill>
                      <a:srgbClr val="00B050"/>
                    </a:solidFill>
                  </a:rPr>
                  <a:t> </a:t>
                </a:r>
                <a:r>
                  <a:rPr lang="en-US" sz="2800" dirty="0"/>
                  <a:t>as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𝑚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00B050"/>
                    </a:solidFill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  <m:r>
                      <a:rPr lang="en-US" sz="2800" i="1">
                        <a:latin typeface="Cambria Math"/>
                      </a:rPr>
                      <m:t>.</m:t>
                    </m:r>
                  </m:oMath>
                </a14:m>
                <a:endParaRPr lang="en-US" sz="2800" dirty="0"/>
              </a:p>
              <a:p>
                <a:pPr marL="0" indent="0" algn="ctr">
                  <a:buNone/>
                </a:pPr>
                <a:endParaRPr lang="en-US" sz="2800" dirty="0"/>
              </a:p>
              <a:p>
                <a:pPr marL="0" indent="0" algn="ctr">
                  <a:buNone/>
                </a:pPr>
                <a:endParaRPr lang="en-US" dirty="0">
                  <a:solidFill>
                    <a:srgbClr val="00B050"/>
                  </a:solidFill>
                </a:endParaRPr>
              </a:p>
              <a:p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16207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Reprise of RSA Signatures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/>
                  <a:t>Use private decryption exponent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sz="2800" dirty="0"/>
                  <a:t> to sign message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0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𝑁</m:t>
                    </m:r>
                  </m:oMath>
                </a14:m>
                <a:r>
                  <a:rPr lang="en-US" sz="2800" dirty="0">
                    <a:solidFill>
                      <a:srgbClr val="00B050"/>
                    </a:solidFill>
                  </a:rPr>
                  <a:t> </a:t>
                </a:r>
                <a:r>
                  <a:rPr lang="en-US" sz="2800" dirty="0"/>
                  <a:t>as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𝑚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00B050"/>
                    </a:solidFill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  <m:r>
                      <a:rPr lang="en-US" sz="2800" i="1">
                        <a:latin typeface="Cambria Math"/>
                      </a:rPr>
                      <m:t>.</m:t>
                    </m:r>
                  </m:oMath>
                </a14:m>
                <a:endParaRPr lang="en-US" sz="2800" dirty="0"/>
              </a:p>
              <a:p>
                <a:pPr marL="0" indent="0" algn="ctr">
                  <a:buNone/>
                </a:pPr>
                <a:endParaRPr lang="en-US" sz="2800" dirty="0"/>
              </a:p>
              <a:p>
                <a:r>
                  <a:rPr lang="en-US" sz="2800" dirty="0"/>
                  <a:t>Verify signature by using public key to compute</a:t>
                </a:r>
              </a:p>
              <a:p>
                <a:pPr marL="0" indent="0" algn="ctr">
                  <a:buNone/>
                </a:pPr>
                <a:endParaRPr lang="en-US" dirty="0">
                  <a:solidFill>
                    <a:srgbClr val="00B050"/>
                  </a:solidFill>
                </a:endParaRPr>
              </a:p>
              <a:p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028671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Reprise of RSA Signatures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/>
                  <a:t>Use private decryption exponent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sz="2800" dirty="0"/>
                  <a:t> to sign message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0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𝑁</m:t>
                    </m:r>
                  </m:oMath>
                </a14:m>
                <a:r>
                  <a:rPr lang="en-US" sz="2800" dirty="0">
                    <a:solidFill>
                      <a:srgbClr val="00B050"/>
                    </a:solidFill>
                  </a:rPr>
                  <a:t> </a:t>
                </a:r>
                <a:r>
                  <a:rPr lang="en-US" sz="2800" dirty="0"/>
                  <a:t>as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𝑚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00B050"/>
                    </a:solidFill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  <m:r>
                      <a:rPr lang="en-US" sz="2800" i="1">
                        <a:latin typeface="Cambria Math"/>
                      </a:rPr>
                      <m:t>.</m:t>
                    </m:r>
                  </m:oMath>
                </a14:m>
                <a:endParaRPr lang="en-US" sz="2800" dirty="0"/>
              </a:p>
              <a:p>
                <a:pPr marL="0" indent="0" algn="ctr">
                  <a:buNone/>
                </a:pPr>
                <a:endParaRPr lang="en-US" sz="2800" dirty="0"/>
              </a:p>
              <a:p>
                <a:r>
                  <a:rPr lang="en-US" sz="2800" dirty="0"/>
                  <a:t>Verify signature by using public key to compute</a:t>
                </a:r>
              </a:p>
              <a:p>
                <a:pPr marL="0" lvl="0" indent="0" algn="ctr">
                  <a:buClr>
                    <a:srgbClr val="0BD0D9"/>
                  </a:buClr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𝐷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</m:d>
                      </m:e>
                    </m:d>
                    <m:r>
                      <a:rPr lang="en-US" sz="2800" i="1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00B050"/>
                    </a:solidFill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00B050"/>
                    </a:solidFill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</m:oMath>
                </a14:m>
                <a:endParaRPr lang="en-US" sz="2800" dirty="0">
                  <a:solidFill>
                    <a:srgbClr val="00B050"/>
                  </a:solidFill>
                </a:endParaRPr>
              </a:p>
              <a:p>
                <a:pPr marL="0" indent="0" algn="ctr">
                  <a:buNone/>
                </a:pPr>
                <a:endParaRPr lang="en-US" dirty="0">
                  <a:solidFill>
                    <a:srgbClr val="00B050"/>
                  </a:solidFill>
                </a:endParaRPr>
              </a:p>
              <a:p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637539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Reprise of RSA Signatures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/>
                  <a:t>Use private decryption exponent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sz="2800" dirty="0"/>
                  <a:t> to sign message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0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𝑁</m:t>
                    </m:r>
                  </m:oMath>
                </a14:m>
                <a:r>
                  <a:rPr lang="en-US" sz="2800" dirty="0">
                    <a:solidFill>
                      <a:srgbClr val="00B050"/>
                    </a:solidFill>
                  </a:rPr>
                  <a:t> </a:t>
                </a:r>
                <a:r>
                  <a:rPr lang="en-US" sz="2800" dirty="0"/>
                  <a:t>as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𝑚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00B050"/>
                    </a:solidFill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  <m:r>
                      <a:rPr lang="en-US" sz="2800" i="1">
                        <a:latin typeface="Cambria Math"/>
                      </a:rPr>
                      <m:t>.</m:t>
                    </m:r>
                  </m:oMath>
                </a14:m>
                <a:endParaRPr lang="en-US" sz="2800" dirty="0"/>
              </a:p>
              <a:p>
                <a:pPr marL="0" indent="0" algn="ctr">
                  <a:buNone/>
                </a:pPr>
                <a:endParaRPr lang="en-US" sz="2800" dirty="0"/>
              </a:p>
              <a:p>
                <a:r>
                  <a:rPr lang="en-US" sz="2800" dirty="0"/>
                  <a:t>Verify signature by using public key to compute</a:t>
                </a:r>
              </a:p>
              <a:p>
                <a:pPr marL="0" lvl="0" indent="0" algn="ctr">
                  <a:buClr>
                    <a:srgbClr val="0BD0D9"/>
                  </a:buClr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𝐷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</m:d>
                      </m:e>
                    </m:d>
                    <m:r>
                      <a:rPr lang="en-US" sz="2800" i="1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00B050"/>
                    </a:solidFill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00B050"/>
                    </a:solidFill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</m:oMath>
                </a14:m>
                <a:endParaRPr lang="en-US" sz="2800" dirty="0">
                  <a:solidFill>
                    <a:srgbClr val="00B050"/>
                  </a:solidFill>
                </a:endParaRPr>
              </a:p>
              <a:p>
                <a:pPr marL="0" lvl="0" indent="0" algn="ctr">
                  <a:buClr>
                    <a:srgbClr val="0BD0D9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𝑒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800" dirty="0">
                          <a:solidFill>
                            <a:srgbClr val="00B05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srgbClr val="00B050"/>
                          </a:solidFill>
                        </a:rPr>
                        <m:t>mod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srgbClr val="00B050"/>
                          </a:solidFill>
                        </a:rPr>
                        <m:t> </m:t>
                      </m:r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US" sz="2800" dirty="0">
                  <a:solidFill>
                    <a:srgbClr val="00B050"/>
                  </a:solidFill>
                </a:endParaRPr>
              </a:p>
              <a:p>
                <a:pPr marL="0" lvl="0" indent="0" algn="ctr">
                  <a:buClr>
                    <a:srgbClr val="0BD0D9"/>
                  </a:buClr>
                  <a:buNone/>
                </a:pPr>
                <a:endParaRPr lang="en-US" sz="2800" dirty="0">
                  <a:solidFill>
                    <a:srgbClr val="00B050"/>
                  </a:solidFill>
                </a:endParaRPr>
              </a:p>
              <a:p>
                <a:pPr marL="0" indent="0" algn="ctr">
                  <a:buNone/>
                </a:pPr>
                <a:endParaRPr lang="en-US" dirty="0">
                  <a:solidFill>
                    <a:srgbClr val="00B050"/>
                  </a:solidFill>
                </a:endParaRPr>
              </a:p>
              <a:p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782345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Reprise of RSA Signatures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/>
                  <a:t>Use private decryption exponent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sz="2800" dirty="0"/>
                  <a:t> to sign message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0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𝑁</m:t>
                    </m:r>
                  </m:oMath>
                </a14:m>
                <a:r>
                  <a:rPr lang="en-US" sz="2800" dirty="0">
                    <a:solidFill>
                      <a:srgbClr val="00B050"/>
                    </a:solidFill>
                  </a:rPr>
                  <a:t> </a:t>
                </a:r>
                <a:r>
                  <a:rPr lang="en-US" sz="2800" dirty="0"/>
                  <a:t>as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𝑚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00B050"/>
                    </a:solidFill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  <m:r>
                      <a:rPr lang="en-US" sz="2800" i="1">
                        <a:latin typeface="Cambria Math"/>
                      </a:rPr>
                      <m:t>.</m:t>
                    </m:r>
                  </m:oMath>
                </a14:m>
                <a:endParaRPr lang="en-US" sz="2800" dirty="0"/>
              </a:p>
              <a:p>
                <a:pPr marL="0" indent="0" algn="ctr">
                  <a:buNone/>
                </a:pPr>
                <a:endParaRPr lang="en-US" sz="2800" dirty="0"/>
              </a:p>
              <a:p>
                <a:r>
                  <a:rPr lang="en-US" sz="2800" dirty="0"/>
                  <a:t>Verify signature by using public key to compute</a:t>
                </a:r>
              </a:p>
              <a:p>
                <a:pPr marL="0" lvl="0" indent="0" algn="ctr">
                  <a:buClr>
                    <a:srgbClr val="0BD0D9"/>
                  </a:buClr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𝐷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</m:d>
                      </m:e>
                    </m:d>
                    <m:r>
                      <a:rPr lang="en-US" sz="2800" i="1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00B050"/>
                    </a:solidFill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00B050"/>
                    </a:solidFill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</m:oMath>
                </a14:m>
                <a:endParaRPr lang="en-US" sz="2800" dirty="0">
                  <a:solidFill>
                    <a:srgbClr val="00B050"/>
                  </a:solidFill>
                </a:endParaRPr>
              </a:p>
              <a:p>
                <a:pPr marL="0" lvl="0" indent="0" algn="ctr">
                  <a:buClr>
                    <a:srgbClr val="0BD0D9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𝑒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800" dirty="0">
                          <a:solidFill>
                            <a:srgbClr val="00B05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srgbClr val="00B050"/>
                          </a:solidFill>
                        </a:rPr>
                        <m:t>mod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srgbClr val="00B050"/>
                          </a:solidFill>
                        </a:rPr>
                        <m:t> </m:t>
                      </m:r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US" sz="2800" dirty="0">
                  <a:solidFill>
                    <a:srgbClr val="00B050"/>
                  </a:solidFill>
                </a:endParaRPr>
              </a:p>
              <a:p>
                <a:pPr marL="0" lvl="0" indent="0" algn="ctr">
                  <a:buClr>
                    <a:srgbClr val="0BD0D9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sz="2800" dirty="0">
                  <a:solidFill>
                    <a:srgbClr val="00B050"/>
                  </a:solidFill>
                </a:endParaRPr>
              </a:p>
              <a:p>
                <a:pPr marL="0" indent="0" algn="ctr">
                  <a:buNone/>
                </a:pPr>
                <a:endParaRPr lang="en-US" dirty="0">
                  <a:solidFill>
                    <a:srgbClr val="00B050"/>
                  </a:solidFill>
                </a:endParaRPr>
              </a:p>
              <a:p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758968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079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The Digital Signature Algorithm</a:t>
            </a:r>
          </a:p>
        </p:txBody>
      </p:sp>
      <p:sp>
        <p:nvSpPr>
          <p:cNvPr id="110797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81000" y="1417638"/>
            <a:ext cx="8415338" cy="4008437"/>
          </a:xfrm>
        </p:spPr>
        <p:txBody>
          <a:bodyPr/>
          <a:lstStyle/>
          <a:p>
            <a:endParaRPr lang="en-US"/>
          </a:p>
          <a:p>
            <a:pPr>
              <a:buFontTx/>
              <a:buNone/>
            </a:pPr>
            <a:r>
              <a:rPr lang="en-US" sz="4000"/>
              <a:t>In 1991, the National Institute of Standards and Technology published a Digital Signature Standard that was intended as an option free of intellectual property constraints.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708313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7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RSA Details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584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sz="3200" dirty="0"/>
                  <a:t>When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𝑃𝑄</m:t>
                    </m:r>
                  </m:oMath>
                </a14:m>
                <a:r>
                  <a:rPr lang="en-US" sz="3200" dirty="0"/>
                  <a:t> is the product of distinct primes,</a:t>
                </a:r>
              </a:p>
              <a:p>
                <a:pPr algn="ctr">
                  <a:buFontTx/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sz="48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p>
                    </m:sSup>
                    <m:r>
                      <a:rPr lang="en-US" sz="48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48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48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4800" dirty="0">
                    <a:solidFill>
                      <a:srgbClr val="00B050"/>
                    </a:solidFill>
                  </a:rPr>
                  <a:t> </a:t>
                </a:r>
              </a:p>
              <a:p>
                <a:pPr algn="ctr">
                  <a:buFontTx/>
                  <a:buNone/>
                </a:pPr>
                <a:r>
                  <a:rPr lang="en-US" sz="3200" dirty="0"/>
                  <a:t>whenever</a:t>
                </a:r>
              </a:p>
              <a:p>
                <a:pPr algn="ctr"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−1)(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−1)=1</m:t>
                    </m:r>
                  </m:oMath>
                </a14:m>
                <a:r>
                  <a:rPr lang="en-US" sz="3200" dirty="0">
                    <a:solidFill>
                      <a:srgbClr val="00B050"/>
                    </a:solidFill>
                  </a:rPr>
                  <a:t> </a:t>
                </a:r>
                <a:r>
                  <a:rPr lang="en-US" sz="3200" dirty="0"/>
                  <a:t>and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32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𝑌</m:t>
                    </m:r>
                    <m:r>
                      <a:rPr lang="en-US" sz="32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&lt;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𝑁</m:t>
                    </m:r>
                  </m:oMath>
                </a14:m>
                <a:r>
                  <a:rPr lang="en-US" sz="3200" dirty="0">
                    <a:sym typeface="Symbol" pitchFamily="18" charset="2"/>
                  </a:rPr>
                  <a:t>.</a:t>
                </a:r>
              </a:p>
              <a:p>
                <a:pPr algn="ctr">
                  <a:buNone/>
                </a:pPr>
                <a:r>
                  <a:rPr lang="en-US" sz="3200" dirty="0"/>
                  <a:t>Alice can easily select integers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3200" dirty="0"/>
                  <a:t> such that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32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−1)(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−1)=1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6758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852" t="-1667" r="-2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46377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089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The Digital Signature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8995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>
              <a:xfrm>
                <a:off x="381000" y="2060575"/>
                <a:ext cx="8415338" cy="4035425"/>
              </a:xfrm>
            </p:spPr>
            <p:txBody>
              <a:bodyPr>
                <a:noAutofit/>
              </a:bodyPr>
              <a:lstStyle/>
              <a:p>
                <a:pPr>
                  <a:buFontTx/>
                  <a:buNone/>
                </a:pPr>
                <a:r>
                  <a:rPr lang="en-US" sz="3200" dirty="0"/>
                  <a:t>DSA uses the following parameters</a:t>
                </a:r>
              </a:p>
              <a:p>
                <a:r>
                  <a:rPr lang="en-US" sz="3200" dirty="0"/>
                  <a:t>Prime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3200" dirty="0"/>
                  <a:t> – anywhere from 512 to 1024 bits</a:t>
                </a:r>
              </a:p>
              <a:p>
                <a:r>
                  <a:rPr lang="en-US" sz="3200" dirty="0"/>
                  <a:t>Prime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sz="3200" dirty="0"/>
                  <a:t> – 160 bits such that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sz="3200" dirty="0"/>
                  <a:t> divides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−1</m:t>
                    </m:r>
                  </m:oMath>
                </a14:m>
                <a:endParaRPr lang="en-US" sz="3200" dirty="0">
                  <a:solidFill>
                    <a:srgbClr val="00B050"/>
                  </a:solidFill>
                </a:endParaRPr>
              </a:p>
              <a:p>
                <a:r>
                  <a:rPr lang="en-US" sz="3200" dirty="0"/>
                  <a:t>Integer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h</m:t>
                    </m:r>
                  </m:oMath>
                </a14:m>
                <a:r>
                  <a:rPr lang="en-US" sz="3200" dirty="0"/>
                  <a:t> in the range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1&lt;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h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&lt;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−1</m:t>
                    </m:r>
                  </m:oMath>
                </a14:m>
                <a:endParaRPr lang="en-US" sz="3200" dirty="0">
                  <a:solidFill>
                    <a:srgbClr val="00B050"/>
                  </a:solidFill>
                </a:endParaRPr>
              </a:p>
              <a:p>
                <a:r>
                  <a:rPr lang="en-US" sz="3200" dirty="0"/>
                  <a:t>Integer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𝑔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h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en-US" sz="320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sz="3200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𝑝</m:t>
                            </m:r>
                            <m:r>
                              <a:rPr lang="en-US" sz="3200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−1)</m:t>
                            </m:r>
                          </m:num>
                          <m:den>
                            <m:r>
                              <a:rPr lang="en-US" sz="3200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𝑞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3200" i="1" dirty="0">
                    <a:solidFill>
                      <a:srgbClr val="00B050"/>
                    </a:solidFill>
                  </a:rPr>
                  <a:t> </a:t>
                </a:r>
                <a:r>
                  <a:rPr lang="en-US" sz="3200" dirty="0">
                    <a:solidFill>
                      <a:srgbClr val="00B050"/>
                    </a:solidFill>
                  </a:rPr>
                  <a:t>mod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endParaRPr lang="en-US" sz="3200" i="1" dirty="0">
                  <a:solidFill>
                    <a:srgbClr val="00B050"/>
                  </a:solidFill>
                </a:endParaRPr>
              </a:p>
              <a:p>
                <a:r>
                  <a:rPr lang="en-US" sz="3200" dirty="0"/>
                  <a:t>Secret integer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3200" dirty="0"/>
                  <a:t> in the range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1&lt;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&lt;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𝑞</m:t>
                    </m:r>
                  </m:oMath>
                </a14:m>
                <a:endParaRPr lang="en-US" sz="3200" i="1" dirty="0">
                  <a:solidFill>
                    <a:srgbClr val="00B050"/>
                  </a:solidFill>
                </a:endParaRPr>
              </a:p>
              <a:p>
                <a:r>
                  <a:rPr lang="en-US" sz="3200" dirty="0"/>
                  <a:t>Integer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𝑦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3200" i="1" dirty="0">
                    <a:solidFill>
                      <a:srgbClr val="00B050"/>
                    </a:solidFill>
                  </a:rPr>
                  <a:t> </a:t>
                </a:r>
                <a:r>
                  <a:rPr lang="en-US" sz="3200" dirty="0">
                    <a:solidFill>
                      <a:srgbClr val="00B050"/>
                    </a:solidFill>
                  </a:rPr>
                  <a:t>mod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endParaRPr lang="en-US" sz="3200" i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089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4"/>
                </p:custDataLst>
              </p:nvPr>
            </p:nvSpPr>
            <p:spPr>
              <a:xfrm>
                <a:off x="381000" y="2060575"/>
                <a:ext cx="8415338" cy="4035425"/>
              </a:xfrm>
              <a:blipFill rotWithShape="1">
                <a:blip r:embed="rId5"/>
                <a:stretch>
                  <a:fillRect l="-1884" t="-1964" b="-7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74429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100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The Digital Signature Algorithm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926067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100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The Digital Signature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0019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>
              <a:xfrm>
                <a:off x="381000" y="2057400"/>
                <a:ext cx="8415338" cy="4191000"/>
              </a:xfrm>
            </p:spPr>
            <p:txBody>
              <a:bodyPr>
                <a:normAutofit/>
              </a:bodyPr>
              <a:lstStyle/>
              <a:p>
                <a:pPr>
                  <a:buFontTx/>
                  <a:buNone/>
                </a:pPr>
                <a:r>
                  <a:rPr lang="en-US" sz="3200" dirty="0"/>
                  <a:t>To sign a 160-bit message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sz="3200" dirty="0"/>
                  <a:t>,</a:t>
                </a:r>
              </a:p>
              <a:p>
                <a:pPr marL="0" indent="0">
                  <a:buNone/>
                </a:pPr>
                <a:endParaRPr lang="en-US" sz="3200" dirty="0"/>
              </a:p>
            </p:txBody>
          </p:sp>
        </mc:Choice>
        <mc:Fallback xmlns="">
          <p:sp>
            <p:nvSpPr>
              <p:cNvPr id="11100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4"/>
                </p:custDataLst>
              </p:nvPr>
            </p:nvSpPr>
            <p:spPr>
              <a:xfrm>
                <a:off x="381000" y="2057400"/>
                <a:ext cx="8415338" cy="4191000"/>
              </a:xfrm>
              <a:blipFill rotWithShape="1">
                <a:blip r:embed="rId5"/>
                <a:stretch>
                  <a:fillRect l="-1884" t="-1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928981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100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The Digital Signature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0019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>
              <a:xfrm>
                <a:off x="381000" y="2057400"/>
                <a:ext cx="8415338" cy="4191000"/>
              </a:xfrm>
            </p:spPr>
            <p:txBody>
              <a:bodyPr>
                <a:normAutofit/>
              </a:bodyPr>
              <a:lstStyle/>
              <a:p>
                <a:pPr>
                  <a:buFontTx/>
                  <a:buNone/>
                </a:pPr>
                <a:r>
                  <a:rPr lang="en-US" sz="3200" dirty="0"/>
                  <a:t>To sign a 160-bit message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sz="3200" dirty="0"/>
                  <a:t>,</a:t>
                </a:r>
              </a:p>
              <a:p>
                <a:r>
                  <a:rPr lang="en-US" sz="3200" dirty="0"/>
                  <a:t>Generate a random integer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sz="3200" dirty="0"/>
                  <a:t> with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0&lt;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𝑘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&lt;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sz="3200" dirty="0"/>
                  <a:t>,</a:t>
                </a:r>
              </a:p>
              <a:p>
                <a:pPr marL="0" indent="0">
                  <a:buNone/>
                </a:pPr>
                <a:endParaRPr lang="en-US" sz="3200" dirty="0"/>
              </a:p>
            </p:txBody>
          </p:sp>
        </mc:Choice>
        <mc:Fallback xmlns="">
          <p:sp>
            <p:nvSpPr>
              <p:cNvPr id="11100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4"/>
                </p:custDataLst>
              </p:nvPr>
            </p:nvSpPr>
            <p:spPr>
              <a:xfrm>
                <a:off x="381000" y="2057400"/>
                <a:ext cx="8415338" cy="4191000"/>
              </a:xfrm>
              <a:blipFill rotWithShape="1">
                <a:blip r:embed="rId5"/>
                <a:stretch>
                  <a:fillRect l="-1884" t="-1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679339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100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The Digital Signature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0019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>
              <a:xfrm>
                <a:off x="381000" y="2057400"/>
                <a:ext cx="8415338" cy="4191000"/>
              </a:xfrm>
            </p:spPr>
            <p:txBody>
              <a:bodyPr>
                <a:normAutofit/>
              </a:bodyPr>
              <a:lstStyle/>
              <a:p>
                <a:pPr>
                  <a:buFontTx/>
                  <a:buNone/>
                </a:pPr>
                <a:r>
                  <a:rPr lang="en-US" sz="3200" dirty="0"/>
                  <a:t>To sign a 160-bit message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sz="3200" dirty="0"/>
                  <a:t>,</a:t>
                </a:r>
              </a:p>
              <a:p>
                <a:r>
                  <a:rPr lang="en-US" sz="3200" dirty="0"/>
                  <a:t>Generate a random integer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sz="3200" dirty="0"/>
                  <a:t> with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0&lt;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𝑘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&lt;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sz="3200" dirty="0"/>
                  <a:t>,</a:t>
                </a:r>
              </a:p>
              <a:p>
                <a:r>
                  <a:rPr lang="en-US" sz="3200" dirty="0"/>
                  <a:t>Compute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𝑟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= (</m:t>
                    </m:r>
                    <m:sSup>
                      <m:sSupPr>
                        <m:ctrlPr>
                          <a:rPr lang="en-US" sz="32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3200" dirty="0"/>
                  <a:t> </a:t>
                </a:r>
                <a:r>
                  <a:rPr lang="en-US" sz="3200" dirty="0">
                    <a:solidFill>
                      <a:srgbClr val="00B050"/>
                    </a:solidFill>
                  </a:rPr>
                  <a:t>mod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>
                    <a:solidFill>
                      <a:srgbClr val="00B050"/>
                    </a:solidFill>
                  </a:rPr>
                  <a:t>mod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sz="3200" dirty="0"/>
                  <a:t>,</a:t>
                </a:r>
              </a:p>
              <a:p>
                <a:pPr marL="0" indent="0">
                  <a:buNone/>
                </a:pPr>
                <a:endParaRPr lang="en-US" sz="3200" dirty="0"/>
              </a:p>
            </p:txBody>
          </p:sp>
        </mc:Choice>
        <mc:Fallback xmlns="">
          <p:sp>
            <p:nvSpPr>
              <p:cNvPr id="11100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4"/>
                </p:custDataLst>
              </p:nvPr>
            </p:nvSpPr>
            <p:spPr>
              <a:xfrm>
                <a:off x="381000" y="2057400"/>
                <a:ext cx="8415338" cy="4191000"/>
              </a:xfrm>
              <a:blipFill rotWithShape="1">
                <a:blip r:embed="rId5"/>
                <a:stretch>
                  <a:fillRect l="-1884" t="-1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679197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100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The Digital Signature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0019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>
              <a:xfrm>
                <a:off x="381000" y="2057400"/>
                <a:ext cx="8415338" cy="4191000"/>
              </a:xfrm>
            </p:spPr>
            <p:txBody>
              <a:bodyPr>
                <a:normAutofit/>
              </a:bodyPr>
              <a:lstStyle/>
              <a:p>
                <a:pPr>
                  <a:buFontTx/>
                  <a:buNone/>
                </a:pPr>
                <a:r>
                  <a:rPr lang="en-US" sz="3200" dirty="0"/>
                  <a:t>To sign a 160-bit message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sz="3200" dirty="0"/>
                  <a:t>,</a:t>
                </a:r>
              </a:p>
              <a:p>
                <a:r>
                  <a:rPr lang="en-US" sz="3200" dirty="0"/>
                  <a:t>Generate a random integer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sz="3200" dirty="0"/>
                  <a:t> with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0&lt;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𝑘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&lt;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sz="3200" dirty="0"/>
                  <a:t>,</a:t>
                </a:r>
              </a:p>
              <a:p>
                <a:r>
                  <a:rPr lang="en-US" sz="3200" dirty="0"/>
                  <a:t>Compute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𝑟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= (</m:t>
                    </m:r>
                    <m:sSup>
                      <m:sSupPr>
                        <m:ctrlPr>
                          <a:rPr lang="en-US" sz="32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3200" dirty="0"/>
                  <a:t> </a:t>
                </a:r>
                <a:r>
                  <a:rPr lang="en-US" sz="3200" dirty="0">
                    <a:solidFill>
                      <a:srgbClr val="00B050"/>
                    </a:solidFill>
                  </a:rPr>
                  <a:t>mod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>
                    <a:solidFill>
                      <a:srgbClr val="00B050"/>
                    </a:solidFill>
                  </a:rPr>
                  <a:t>mod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sz="3200" dirty="0"/>
                  <a:t>,</a:t>
                </a:r>
              </a:p>
              <a:p>
                <a:r>
                  <a:rPr lang="en-US" sz="3200" dirty="0"/>
                  <a:t>Compute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𝑠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= ((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𝑀</m:t>
                    </m:r>
                    <m:r>
                      <a:rPr lang="en-US" sz="3200" i="1" dirty="0" err="1">
                        <a:solidFill>
                          <a:srgbClr val="00B050"/>
                        </a:solidFill>
                        <a:latin typeface="Cambria Math"/>
                      </a:rPr>
                      <m:t>+</m:t>
                    </m:r>
                    <m:r>
                      <a:rPr lang="en-US" sz="3200" i="1" dirty="0" err="1">
                        <a:solidFill>
                          <a:srgbClr val="00B050"/>
                        </a:solidFill>
                        <a:latin typeface="Cambria Math"/>
                      </a:rPr>
                      <m:t>𝑥𝑟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)/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𝑘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>
                    <a:solidFill>
                      <a:srgbClr val="00B050"/>
                    </a:solidFill>
                  </a:rPr>
                  <a:t>mod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sz="3200" dirty="0"/>
                  <a:t>.</a:t>
                </a:r>
              </a:p>
              <a:p>
                <a:pPr marL="0" indent="0">
                  <a:buNone/>
                </a:pPr>
                <a:endParaRPr lang="en-US" sz="3200" dirty="0"/>
              </a:p>
            </p:txBody>
          </p:sp>
        </mc:Choice>
        <mc:Fallback xmlns="">
          <p:sp>
            <p:nvSpPr>
              <p:cNvPr id="11100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4"/>
                </p:custDataLst>
              </p:nvPr>
            </p:nvSpPr>
            <p:spPr>
              <a:xfrm>
                <a:off x="381000" y="2057400"/>
                <a:ext cx="8415338" cy="4191000"/>
              </a:xfrm>
              <a:blipFill rotWithShape="1">
                <a:blip r:embed="rId5"/>
                <a:stretch>
                  <a:fillRect l="-1884" t="-1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31370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100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The Digital Signature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0019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>
              <a:xfrm>
                <a:off x="381000" y="2057400"/>
                <a:ext cx="8415338" cy="4191000"/>
              </a:xfrm>
            </p:spPr>
            <p:txBody>
              <a:bodyPr>
                <a:normAutofit/>
              </a:bodyPr>
              <a:lstStyle/>
              <a:p>
                <a:pPr>
                  <a:buFontTx/>
                  <a:buNone/>
                </a:pPr>
                <a:r>
                  <a:rPr lang="en-US" sz="3200" dirty="0"/>
                  <a:t>To sign a 160-bit message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sz="3200" dirty="0"/>
                  <a:t>,</a:t>
                </a:r>
              </a:p>
              <a:p>
                <a:r>
                  <a:rPr lang="en-US" sz="3200" dirty="0"/>
                  <a:t>Generate a random integer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sz="3200" dirty="0"/>
                  <a:t> with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0&lt;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𝑘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&lt;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sz="3200" dirty="0"/>
                  <a:t>,</a:t>
                </a:r>
              </a:p>
              <a:p>
                <a:r>
                  <a:rPr lang="en-US" sz="3200" dirty="0"/>
                  <a:t>Compute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𝑟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= (</m:t>
                    </m:r>
                    <m:sSup>
                      <m:sSupPr>
                        <m:ctrlPr>
                          <a:rPr lang="en-US" sz="32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3200" dirty="0"/>
                  <a:t> </a:t>
                </a:r>
                <a:r>
                  <a:rPr lang="en-US" sz="3200" dirty="0">
                    <a:solidFill>
                      <a:srgbClr val="00B050"/>
                    </a:solidFill>
                  </a:rPr>
                  <a:t>mod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>
                    <a:solidFill>
                      <a:srgbClr val="00B050"/>
                    </a:solidFill>
                  </a:rPr>
                  <a:t>mod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sz="3200" dirty="0"/>
                  <a:t>,</a:t>
                </a:r>
              </a:p>
              <a:p>
                <a:r>
                  <a:rPr lang="en-US" sz="3200" dirty="0"/>
                  <a:t>Compute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𝑠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= ((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𝑀</m:t>
                    </m:r>
                    <m:r>
                      <a:rPr lang="en-US" sz="3200" i="1" dirty="0" err="1">
                        <a:solidFill>
                          <a:srgbClr val="00B050"/>
                        </a:solidFill>
                        <a:latin typeface="Cambria Math"/>
                      </a:rPr>
                      <m:t>+</m:t>
                    </m:r>
                    <m:r>
                      <a:rPr lang="en-US" sz="3200" i="1" dirty="0" err="1">
                        <a:solidFill>
                          <a:srgbClr val="00B050"/>
                        </a:solidFill>
                        <a:latin typeface="Cambria Math"/>
                      </a:rPr>
                      <m:t>𝑥𝑟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)/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𝑘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>
                    <a:solidFill>
                      <a:srgbClr val="00B050"/>
                    </a:solidFill>
                  </a:rPr>
                  <a:t>mod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sz="3200" dirty="0"/>
                  <a:t>.</a:t>
                </a:r>
              </a:p>
              <a:p>
                <a:endParaRPr lang="en-US" sz="3200" dirty="0"/>
              </a:p>
              <a:p>
                <a:pPr>
                  <a:buFontTx/>
                  <a:buNone/>
                </a:pPr>
                <a:r>
                  <a:rPr lang="en-US" sz="3200" dirty="0"/>
                  <a:t>The pair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en-US" sz="3200" i="1" dirty="0" err="1">
                        <a:solidFill>
                          <a:srgbClr val="00B050"/>
                        </a:solidFill>
                        <a:latin typeface="Cambria Math"/>
                      </a:rPr>
                      <m:t>𝑟</m:t>
                    </m:r>
                    <m:r>
                      <a:rPr lang="en-US" sz="3200" i="1" dirty="0" err="1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r>
                      <a:rPr lang="en-US" sz="3200" i="1" dirty="0" err="1">
                        <a:solidFill>
                          <a:srgbClr val="00B050"/>
                        </a:solidFill>
                        <a:latin typeface="Cambria Math"/>
                      </a:rPr>
                      <m:t>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sz="3200" dirty="0"/>
                  <a:t>is the signature on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11100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4"/>
                </p:custDataLst>
              </p:nvPr>
            </p:nvSpPr>
            <p:spPr>
              <a:xfrm>
                <a:off x="381000" y="2057400"/>
                <a:ext cx="8415338" cy="4191000"/>
              </a:xfrm>
              <a:blipFill rotWithShape="1">
                <a:blip r:embed="rId5"/>
                <a:stretch>
                  <a:fillRect l="-1884" t="-1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747748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110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The Digital Signature Algorithm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914007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110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The Digital Signature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1043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>
              <a:xfrm>
                <a:off x="381000" y="2057400"/>
                <a:ext cx="8415338" cy="4619625"/>
              </a:xfrm>
            </p:spPr>
            <p:txBody>
              <a:bodyPr>
                <a:normAutofit/>
              </a:bodyPr>
              <a:lstStyle/>
              <a:p>
                <a:pPr>
                  <a:buFontTx/>
                  <a:buNone/>
                </a:pPr>
                <a:r>
                  <a:rPr lang="en-US" sz="3200" dirty="0"/>
                  <a:t>A signature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en-US" sz="3200" i="1" dirty="0" err="1">
                        <a:solidFill>
                          <a:srgbClr val="00B050"/>
                        </a:solidFill>
                        <a:latin typeface="Cambria Math"/>
                      </a:rPr>
                      <m:t>𝑟</m:t>
                    </m:r>
                    <m:r>
                      <a:rPr lang="en-US" sz="3200" i="1" dirty="0" err="1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r>
                      <a:rPr lang="en-US" sz="3200" i="1" dirty="0" err="1">
                        <a:solidFill>
                          <a:srgbClr val="00B050"/>
                        </a:solidFill>
                        <a:latin typeface="Cambria Math"/>
                      </a:rPr>
                      <m:t>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sz="3200" dirty="0"/>
                  <a:t>on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sz="3200" dirty="0"/>
                  <a:t> is verified as follows:</a:t>
                </a:r>
              </a:p>
            </p:txBody>
          </p:sp>
        </mc:Choice>
        <mc:Fallback xmlns="">
          <p:sp>
            <p:nvSpPr>
              <p:cNvPr id="11110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4"/>
                </p:custDataLst>
              </p:nvPr>
            </p:nvSpPr>
            <p:spPr>
              <a:xfrm>
                <a:off x="381000" y="2057400"/>
                <a:ext cx="8415338" cy="4619625"/>
              </a:xfrm>
              <a:blipFill rotWithShape="1">
                <a:blip r:embed="rId5"/>
                <a:stretch>
                  <a:fillRect l="-1884" t="-1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196096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110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The Digital Signature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1043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>
              <a:xfrm>
                <a:off x="381000" y="2057400"/>
                <a:ext cx="8415338" cy="4619625"/>
              </a:xfrm>
            </p:spPr>
            <p:txBody>
              <a:bodyPr>
                <a:normAutofit/>
              </a:bodyPr>
              <a:lstStyle/>
              <a:p>
                <a:pPr>
                  <a:buFontTx/>
                  <a:buNone/>
                </a:pPr>
                <a:r>
                  <a:rPr lang="en-US" sz="3200" dirty="0"/>
                  <a:t>A signature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en-US" sz="3200" i="1" dirty="0" err="1">
                        <a:solidFill>
                          <a:srgbClr val="00B050"/>
                        </a:solidFill>
                        <a:latin typeface="Cambria Math"/>
                      </a:rPr>
                      <m:t>𝑟</m:t>
                    </m:r>
                    <m:r>
                      <a:rPr lang="en-US" sz="3200" i="1" dirty="0" err="1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r>
                      <a:rPr lang="en-US" sz="3200" i="1" dirty="0" err="1">
                        <a:solidFill>
                          <a:srgbClr val="00B050"/>
                        </a:solidFill>
                        <a:latin typeface="Cambria Math"/>
                      </a:rPr>
                      <m:t>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sz="3200" dirty="0"/>
                  <a:t>on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sz="3200" dirty="0"/>
                  <a:t> is verified as follows:</a:t>
                </a:r>
              </a:p>
              <a:p>
                <a:r>
                  <a:rPr lang="en-US" sz="3200" dirty="0"/>
                  <a:t>Compute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𝑤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= 1/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𝑠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𝑚𝑜𝑑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sz="3200" dirty="0"/>
                  <a:t>,</a:t>
                </a:r>
              </a:p>
            </p:txBody>
          </p:sp>
        </mc:Choice>
        <mc:Fallback xmlns="">
          <p:sp>
            <p:nvSpPr>
              <p:cNvPr id="11110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4"/>
                </p:custDataLst>
              </p:nvPr>
            </p:nvSpPr>
            <p:spPr>
              <a:xfrm>
                <a:off x="381000" y="2057400"/>
                <a:ext cx="8415338" cy="4619625"/>
              </a:xfrm>
              <a:blipFill rotWithShape="1">
                <a:blip r:embed="rId5"/>
                <a:stretch>
                  <a:fillRect l="-1884" t="-1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84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7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RSA Details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789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Autofit/>
              </a:bodyPr>
              <a:lstStyle/>
              <a:p>
                <a:pPr>
                  <a:buFontTx/>
                  <a:buNone/>
                </a:pPr>
                <a:r>
                  <a:rPr lang="en-US" sz="3600" dirty="0"/>
                  <a:t>Encryption: 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sSup>
                      <m:sSupPr>
                        <m:ctrlPr>
                          <a:rPr lang="en-US" sz="36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sz="36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p>
                    </m:sSup>
                    <m:r>
                      <a:rPr lang="en-US" sz="36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36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3600" dirty="0"/>
                  <a:t>.</a:t>
                </a:r>
              </a:p>
              <a:p>
                <a:pPr>
                  <a:buFontTx/>
                  <a:buNone/>
                </a:pPr>
                <a:r>
                  <a:rPr lang="en-US" sz="3600" dirty="0"/>
                  <a:t>Decryption: 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sz="36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36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sz="36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p>
                    <m:r>
                      <a:rPr lang="en-US" sz="36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36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3600" dirty="0"/>
                  <a:t>.</a:t>
                </a:r>
              </a:p>
              <a:p>
                <a:pPr>
                  <a:buFontTx/>
                  <a:buNone/>
                </a:pPr>
                <a:endParaRPr lang="en-US" sz="1800" dirty="0"/>
              </a:p>
              <a:p>
                <a:pPr>
                  <a:buFontTx/>
                  <a:buNone/>
                </a:pPr>
                <a:r>
                  <a:rPr lang="en-US" sz="3600" dirty="0"/>
                  <a:t>			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)) </m:t>
                    </m:r>
                  </m:oMath>
                </a14:m>
                <a:endParaRPr lang="en-US" sz="3600" dirty="0">
                  <a:solidFill>
                    <a:srgbClr val="00B050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sz="3600" dirty="0">
                    <a:solidFill>
                      <a:srgbClr val="00B050"/>
                    </a:solidFill>
                  </a:rPr>
                  <a:t>				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36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6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p>
                                <m:r>
                                  <a:rPr lang="en-US" sz="36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sup>
                            </m:sSup>
                            <m:r>
                              <a:rPr lang="en-US" sz="360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3600" i="0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mod</m:t>
                            </m:r>
                            <m:r>
                              <a:rPr lang="en-US" sz="360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360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</m:e>
                      <m:sup>
                        <m:r>
                          <a:rPr lang="en-US" sz="36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p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3600" dirty="0">
                    <a:solidFill>
                      <a:srgbClr val="00B050"/>
                    </a:solidFill>
                  </a:rPr>
                  <a:t> </a:t>
                </a:r>
              </a:p>
              <a:p>
                <a:pPr>
                  <a:buFontTx/>
                  <a:buNone/>
                </a:pPr>
                <a:r>
                  <a:rPr lang="en-US" sz="3600" dirty="0">
                    <a:solidFill>
                      <a:srgbClr val="00B050"/>
                    </a:solidFill>
                  </a:rPr>
                  <a:t>				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36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sz="36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𝐸𝐷</m:t>
                        </m:r>
                      </m:sup>
                    </m:sSup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3600" dirty="0">
                    <a:solidFill>
                      <a:srgbClr val="00B050"/>
                    </a:solidFill>
                  </a:rPr>
                  <a:t> </a:t>
                </a:r>
              </a:p>
              <a:p>
                <a:pPr>
                  <a:buFontTx/>
                  <a:buNone/>
                </a:pPr>
                <a:r>
                  <a:rPr lang="en-US" sz="3600" dirty="0">
                    <a:solidFill>
                      <a:srgbClr val="00B050"/>
                    </a:solidFill>
                  </a:rPr>
                  <a:t>				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sz="36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778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2222" t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990154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110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The Digital Signature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1043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>
              <a:xfrm>
                <a:off x="381000" y="2057400"/>
                <a:ext cx="8415338" cy="4619625"/>
              </a:xfrm>
            </p:spPr>
            <p:txBody>
              <a:bodyPr>
                <a:normAutofit/>
              </a:bodyPr>
              <a:lstStyle/>
              <a:p>
                <a:pPr>
                  <a:buFontTx/>
                  <a:buNone/>
                </a:pPr>
                <a:r>
                  <a:rPr lang="en-US" sz="3200" dirty="0"/>
                  <a:t>A signature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en-US" sz="3200" i="1" dirty="0" err="1">
                        <a:solidFill>
                          <a:srgbClr val="00B050"/>
                        </a:solidFill>
                        <a:latin typeface="Cambria Math"/>
                      </a:rPr>
                      <m:t>𝑟</m:t>
                    </m:r>
                    <m:r>
                      <a:rPr lang="en-US" sz="3200" i="1" dirty="0" err="1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r>
                      <a:rPr lang="en-US" sz="3200" i="1" dirty="0" err="1">
                        <a:solidFill>
                          <a:srgbClr val="00B050"/>
                        </a:solidFill>
                        <a:latin typeface="Cambria Math"/>
                      </a:rPr>
                      <m:t>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sz="3200" dirty="0"/>
                  <a:t>on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sz="3200" dirty="0"/>
                  <a:t> is verified as follows:</a:t>
                </a:r>
              </a:p>
              <a:p>
                <a:r>
                  <a:rPr lang="en-US" sz="3200" dirty="0"/>
                  <a:t>Compute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𝑤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= 1/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𝑠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𝑚𝑜𝑑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sz="3200" dirty="0"/>
                  <a:t>,</a:t>
                </a:r>
              </a:p>
              <a:p>
                <a:r>
                  <a:rPr lang="en-US" sz="3200" dirty="0"/>
                  <a:t>Compute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𝑎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= </m:t>
                    </m:r>
                    <m:r>
                      <a:rPr lang="en-US" sz="3200" i="1" dirty="0" err="1">
                        <a:solidFill>
                          <a:srgbClr val="00B050"/>
                        </a:solidFill>
                        <a:latin typeface="Cambria Math"/>
                      </a:rPr>
                      <m:t>𝑤𝑀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𝑚𝑜𝑑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sz="3200" dirty="0"/>
                  <a:t>,</a:t>
                </a:r>
              </a:p>
            </p:txBody>
          </p:sp>
        </mc:Choice>
        <mc:Fallback xmlns="">
          <p:sp>
            <p:nvSpPr>
              <p:cNvPr id="11110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4"/>
                </p:custDataLst>
              </p:nvPr>
            </p:nvSpPr>
            <p:spPr>
              <a:xfrm>
                <a:off x="381000" y="2057400"/>
                <a:ext cx="8415338" cy="4619625"/>
              </a:xfrm>
              <a:blipFill rotWithShape="1">
                <a:blip r:embed="rId5"/>
                <a:stretch>
                  <a:fillRect l="-1884" t="-1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243311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110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The Digital Signature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1043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>
              <a:xfrm>
                <a:off x="381000" y="2057400"/>
                <a:ext cx="8415338" cy="4619625"/>
              </a:xfrm>
            </p:spPr>
            <p:txBody>
              <a:bodyPr>
                <a:normAutofit/>
              </a:bodyPr>
              <a:lstStyle/>
              <a:p>
                <a:pPr>
                  <a:buFontTx/>
                  <a:buNone/>
                </a:pPr>
                <a:r>
                  <a:rPr lang="en-US" sz="3200" dirty="0"/>
                  <a:t>A signature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en-US" sz="3200" i="1" dirty="0" err="1">
                        <a:solidFill>
                          <a:srgbClr val="00B050"/>
                        </a:solidFill>
                        <a:latin typeface="Cambria Math"/>
                      </a:rPr>
                      <m:t>𝑟</m:t>
                    </m:r>
                    <m:r>
                      <a:rPr lang="en-US" sz="3200" i="1" dirty="0" err="1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r>
                      <a:rPr lang="en-US" sz="3200" i="1" dirty="0" err="1">
                        <a:solidFill>
                          <a:srgbClr val="00B050"/>
                        </a:solidFill>
                        <a:latin typeface="Cambria Math"/>
                      </a:rPr>
                      <m:t>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sz="3200" dirty="0"/>
                  <a:t>on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sz="3200" dirty="0"/>
                  <a:t> is verified as follows:</a:t>
                </a:r>
              </a:p>
              <a:p>
                <a:r>
                  <a:rPr lang="en-US" sz="3200" dirty="0"/>
                  <a:t>Compute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𝑤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= 1/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𝑠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𝑚𝑜𝑑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sz="3200" dirty="0"/>
                  <a:t>,</a:t>
                </a:r>
              </a:p>
              <a:p>
                <a:r>
                  <a:rPr lang="en-US" sz="3200" dirty="0"/>
                  <a:t>Compute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𝑎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= </m:t>
                    </m:r>
                    <m:r>
                      <a:rPr lang="en-US" sz="3200" i="1" dirty="0" err="1">
                        <a:solidFill>
                          <a:srgbClr val="00B050"/>
                        </a:solidFill>
                        <a:latin typeface="Cambria Math"/>
                      </a:rPr>
                      <m:t>𝑤𝑀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𝑚𝑜𝑑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sz="3200" dirty="0"/>
                  <a:t>,</a:t>
                </a:r>
              </a:p>
              <a:p>
                <a:r>
                  <a:rPr lang="en-US" sz="3200" dirty="0"/>
                  <a:t>Compute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𝑏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= </m:t>
                    </m:r>
                    <m:r>
                      <a:rPr lang="en-US" sz="3200" i="1" dirty="0" err="1">
                        <a:solidFill>
                          <a:srgbClr val="00B050"/>
                        </a:solidFill>
                        <a:latin typeface="Cambria Math"/>
                      </a:rPr>
                      <m:t>𝑤𝑟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𝑚𝑜𝑑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sz="3200" dirty="0"/>
                  <a:t>,</a:t>
                </a:r>
              </a:p>
            </p:txBody>
          </p:sp>
        </mc:Choice>
        <mc:Fallback xmlns="">
          <p:sp>
            <p:nvSpPr>
              <p:cNvPr id="11110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4"/>
                </p:custDataLst>
              </p:nvPr>
            </p:nvSpPr>
            <p:spPr>
              <a:xfrm>
                <a:off x="381000" y="2057400"/>
                <a:ext cx="8415338" cy="4619625"/>
              </a:xfrm>
              <a:blipFill rotWithShape="1">
                <a:blip r:embed="rId5"/>
                <a:stretch>
                  <a:fillRect l="-1884" t="-1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803932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110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The Digital Signature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1043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>
              <a:xfrm>
                <a:off x="381000" y="2057400"/>
                <a:ext cx="8415338" cy="4619625"/>
              </a:xfrm>
            </p:spPr>
            <p:txBody>
              <a:bodyPr>
                <a:normAutofit/>
              </a:bodyPr>
              <a:lstStyle/>
              <a:p>
                <a:pPr>
                  <a:buFontTx/>
                  <a:buNone/>
                </a:pPr>
                <a:r>
                  <a:rPr lang="en-US" sz="3200" dirty="0"/>
                  <a:t>A signature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en-US" sz="3200" i="1" dirty="0" err="1">
                        <a:solidFill>
                          <a:srgbClr val="00B050"/>
                        </a:solidFill>
                        <a:latin typeface="Cambria Math"/>
                      </a:rPr>
                      <m:t>𝑟</m:t>
                    </m:r>
                    <m:r>
                      <a:rPr lang="en-US" sz="3200" i="1" dirty="0" err="1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r>
                      <a:rPr lang="en-US" sz="3200" i="1" dirty="0" err="1">
                        <a:solidFill>
                          <a:srgbClr val="00B050"/>
                        </a:solidFill>
                        <a:latin typeface="Cambria Math"/>
                      </a:rPr>
                      <m:t>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sz="3200" dirty="0"/>
                  <a:t>on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sz="3200" dirty="0"/>
                  <a:t> is verified as follows:</a:t>
                </a:r>
              </a:p>
              <a:p>
                <a:r>
                  <a:rPr lang="en-US" sz="3200" dirty="0"/>
                  <a:t>Compute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𝑤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= 1/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𝑠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𝑚𝑜𝑑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sz="3200" dirty="0"/>
                  <a:t>,</a:t>
                </a:r>
              </a:p>
              <a:p>
                <a:r>
                  <a:rPr lang="en-US" sz="3200" dirty="0"/>
                  <a:t>Compute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𝑎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= </m:t>
                    </m:r>
                    <m:r>
                      <a:rPr lang="en-US" sz="3200" i="1" dirty="0" err="1">
                        <a:solidFill>
                          <a:srgbClr val="00B050"/>
                        </a:solidFill>
                        <a:latin typeface="Cambria Math"/>
                      </a:rPr>
                      <m:t>𝑤𝑀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𝑚𝑜𝑑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sz="3200" dirty="0"/>
                  <a:t>,</a:t>
                </a:r>
              </a:p>
              <a:p>
                <a:r>
                  <a:rPr lang="en-US" sz="3200" dirty="0"/>
                  <a:t>Compute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𝑏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= </m:t>
                    </m:r>
                    <m:r>
                      <a:rPr lang="en-US" sz="3200" i="1" dirty="0" err="1">
                        <a:solidFill>
                          <a:srgbClr val="00B050"/>
                        </a:solidFill>
                        <a:latin typeface="Cambria Math"/>
                      </a:rPr>
                      <m:t>𝑤𝑟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𝑚𝑜𝑑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sz="3200" dirty="0"/>
                  <a:t>,</a:t>
                </a:r>
              </a:p>
              <a:p>
                <a:r>
                  <a:rPr lang="en-US" sz="3200" dirty="0"/>
                  <a:t>Compute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𝑣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= (</m:t>
                    </m:r>
                    <m:sSup>
                      <m:sSupPr>
                        <m:ctrlPr>
                          <a:rPr lang="en-US" sz="32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sup>
                    </m:sSup>
                    <m:sSup>
                      <m:sSupPr>
                        <m:ctrlPr>
                          <a:rPr lang="en-US" sz="32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sz="3200" dirty="0"/>
                  <a:t> </a:t>
                </a:r>
                <a:r>
                  <a:rPr lang="en-US" sz="3200" dirty="0">
                    <a:solidFill>
                      <a:srgbClr val="00B050"/>
                    </a:solidFill>
                  </a:rPr>
                  <a:t>mod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>
                    <a:solidFill>
                      <a:srgbClr val="00B050"/>
                    </a:solidFill>
                  </a:rPr>
                  <a:t>mod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11110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4"/>
                </p:custDataLst>
              </p:nvPr>
            </p:nvSpPr>
            <p:spPr>
              <a:xfrm>
                <a:off x="381000" y="2057400"/>
                <a:ext cx="8415338" cy="4619625"/>
              </a:xfrm>
              <a:blipFill rotWithShape="1">
                <a:blip r:embed="rId5"/>
                <a:stretch>
                  <a:fillRect l="-1884" t="-1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073324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110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The Digital Signature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1043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>
              <a:xfrm>
                <a:off x="381000" y="2057400"/>
                <a:ext cx="8415338" cy="4619625"/>
              </a:xfrm>
            </p:spPr>
            <p:txBody>
              <a:bodyPr>
                <a:normAutofit/>
              </a:bodyPr>
              <a:lstStyle/>
              <a:p>
                <a:pPr>
                  <a:buFontTx/>
                  <a:buNone/>
                </a:pPr>
                <a:r>
                  <a:rPr lang="en-US" sz="3200" dirty="0"/>
                  <a:t>A signature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en-US" sz="3200" i="1" dirty="0" err="1">
                        <a:solidFill>
                          <a:srgbClr val="00B050"/>
                        </a:solidFill>
                        <a:latin typeface="Cambria Math"/>
                      </a:rPr>
                      <m:t>𝑟</m:t>
                    </m:r>
                    <m:r>
                      <a:rPr lang="en-US" sz="3200" i="1" dirty="0" err="1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r>
                      <a:rPr lang="en-US" sz="3200" i="1" dirty="0" err="1">
                        <a:solidFill>
                          <a:srgbClr val="00B050"/>
                        </a:solidFill>
                        <a:latin typeface="Cambria Math"/>
                      </a:rPr>
                      <m:t>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sz="3200" dirty="0"/>
                  <a:t>on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sz="3200" dirty="0"/>
                  <a:t> is verified as follows:</a:t>
                </a:r>
              </a:p>
              <a:p>
                <a:r>
                  <a:rPr lang="en-US" sz="3200" dirty="0"/>
                  <a:t>Compute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𝑤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= 1/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𝑠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𝑚𝑜𝑑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sz="3200" dirty="0"/>
                  <a:t>,</a:t>
                </a:r>
              </a:p>
              <a:p>
                <a:r>
                  <a:rPr lang="en-US" sz="3200" dirty="0"/>
                  <a:t>Compute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𝑎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= </m:t>
                    </m:r>
                    <m:r>
                      <a:rPr lang="en-US" sz="3200" i="1" dirty="0" err="1">
                        <a:solidFill>
                          <a:srgbClr val="00B050"/>
                        </a:solidFill>
                        <a:latin typeface="Cambria Math"/>
                      </a:rPr>
                      <m:t>𝑤𝑀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𝑚𝑜𝑑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sz="3200" dirty="0"/>
                  <a:t>,</a:t>
                </a:r>
              </a:p>
              <a:p>
                <a:r>
                  <a:rPr lang="en-US" sz="3200" dirty="0"/>
                  <a:t>Compute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𝑏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= </m:t>
                    </m:r>
                    <m:r>
                      <a:rPr lang="en-US" sz="3200" i="1" dirty="0" err="1">
                        <a:solidFill>
                          <a:srgbClr val="00B050"/>
                        </a:solidFill>
                        <a:latin typeface="Cambria Math"/>
                      </a:rPr>
                      <m:t>𝑤𝑟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𝑚𝑜𝑑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sz="3200" dirty="0"/>
                  <a:t>,</a:t>
                </a:r>
              </a:p>
              <a:p>
                <a:r>
                  <a:rPr lang="en-US" sz="3200" dirty="0"/>
                  <a:t>Compute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𝑣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= (</m:t>
                    </m:r>
                    <m:sSup>
                      <m:sSupPr>
                        <m:ctrlPr>
                          <a:rPr lang="en-US" sz="32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sup>
                    </m:sSup>
                    <m:sSup>
                      <m:sSupPr>
                        <m:ctrlPr>
                          <a:rPr lang="en-US" sz="32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sz="3200" dirty="0"/>
                  <a:t> </a:t>
                </a:r>
                <a:r>
                  <a:rPr lang="en-US" sz="3200" dirty="0">
                    <a:solidFill>
                      <a:srgbClr val="00B050"/>
                    </a:solidFill>
                  </a:rPr>
                  <a:t>mod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>
                    <a:solidFill>
                      <a:srgbClr val="00B050"/>
                    </a:solidFill>
                  </a:rPr>
                  <a:t>mod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sz="3200" dirty="0"/>
                  <a:t>.</a:t>
                </a:r>
              </a:p>
              <a:p>
                <a:endParaRPr lang="en-US" sz="3200" dirty="0"/>
              </a:p>
              <a:p>
                <a:pPr>
                  <a:buFontTx/>
                  <a:buNone/>
                </a:pPr>
                <a:r>
                  <a:rPr lang="en-US" sz="3200" dirty="0"/>
                  <a:t>Accept the signature only if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𝑣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= 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𝑟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11110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4"/>
                </p:custDataLst>
              </p:nvPr>
            </p:nvSpPr>
            <p:spPr>
              <a:xfrm>
                <a:off x="381000" y="2057400"/>
                <a:ext cx="8415338" cy="4619625"/>
              </a:xfrm>
              <a:blipFill rotWithShape="1">
                <a:blip r:embed="rId5"/>
                <a:stretch>
                  <a:fillRect l="-1884" t="-1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784416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120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Elliptic Curve Cryptosystems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924369"/>
      </p:ext>
    </p:extLst>
  </p:cSld>
  <p:clrMapOvr>
    <a:masterClrMapping/>
  </p:clrMapOvr>
  <p:transition spd="slow"/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438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Elliptic Curve Cryptosystems</a:t>
            </a:r>
          </a:p>
        </p:txBody>
      </p:sp>
      <p:sp>
        <p:nvSpPr>
          <p:cNvPr id="114381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4000"/>
              <a:t>An elliptic curve</a:t>
            </a:r>
            <a:endParaRPr lang="en-US"/>
          </a:p>
          <a:p>
            <a:pPr>
              <a:buFontTx/>
              <a:buNone/>
            </a:pP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622012"/>
      </p:ext>
    </p:extLst>
  </p:cSld>
  <p:clrMapOvr>
    <a:masterClrMapping/>
  </p:clrMapOvr>
  <p:transition spd="slow"/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44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Elliptic Curve Cryptosystems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4835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sz="4000" dirty="0"/>
                  <a:t>An elliptic curve</a:t>
                </a:r>
                <a:endParaRPr lang="en-US" dirty="0"/>
              </a:p>
              <a:p>
                <a:pPr>
                  <a:buFontTx/>
                  <a:buNone/>
                </a:pPr>
                <a:endParaRPr lang="en-US" dirty="0"/>
              </a:p>
              <a:p>
                <a:pPr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60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60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60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60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60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60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60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sz="60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60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448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4"/>
                </p:custDataLst>
              </p:nvPr>
            </p:nvSpPr>
            <p:spPr>
              <a:blipFill>
                <a:blip r:embed="rId5"/>
                <a:stretch>
                  <a:fillRect l="-2593" t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86965"/>
      </p:ext>
    </p:extLst>
  </p:cSld>
  <p:clrMapOvr>
    <a:masterClrMapping/>
  </p:clrMapOvr>
  <p:transition spd="slow"/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130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Elliptic Curves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3091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sz="6000" b="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6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6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6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6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6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6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sz="6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6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130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4"/>
                </p:custDataLst>
              </p:nvPr>
            </p:nvSpPr>
            <p:spPr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465476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130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Elliptic Curves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3091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sz="6000" b="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60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6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6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6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6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6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sz="6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6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130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4"/>
                </p:custDataLst>
              </p:nvPr>
            </p:nvSpPr>
            <p:spPr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529633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151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Elliptic Curves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5139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sz="60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60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6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6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6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6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6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sz="6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6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151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9"/>
                </p:custDataLst>
              </p:nvPr>
            </p:nvSpPr>
            <p:spPr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5140" name="Freeform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209800" y="3019425"/>
            <a:ext cx="4483100" cy="3381375"/>
          </a:xfrm>
          <a:custGeom>
            <a:avLst/>
            <a:gdLst>
              <a:gd name="T0" fmla="*/ 0 w 2824"/>
              <a:gd name="T1" fmla="*/ 2130 h 2130"/>
              <a:gd name="T2" fmla="*/ 260 w 2824"/>
              <a:gd name="T3" fmla="*/ 1153 h 2130"/>
              <a:gd name="T4" fmla="*/ 860 w 2824"/>
              <a:gd name="T5" fmla="*/ 483 h 2130"/>
              <a:gd name="T6" fmla="*/ 1273 w 2824"/>
              <a:gd name="T7" fmla="*/ 678 h 2130"/>
              <a:gd name="T8" fmla="*/ 1678 w 2824"/>
              <a:gd name="T9" fmla="*/ 1293 h 2130"/>
              <a:gd name="T10" fmla="*/ 2064 w 2824"/>
              <a:gd name="T11" fmla="*/ 1506 h 2130"/>
              <a:gd name="T12" fmla="*/ 2668 w 2824"/>
              <a:gd name="T13" fmla="*/ 771 h 2130"/>
              <a:gd name="T14" fmla="*/ 2824 w 2824"/>
              <a:gd name="T15" fmla="*/ 0 h 2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24" h="2130">
                <a:moveTo>
                  <a:pt x="0" y="2130"/>
                </a:moveTo>
                <a:cubicBezTo>
                  <a:pt x="43" y="1967"/>
                  <a:pt x="117" y="1428"/>
                  <a:pt x="260" y="1153"/>
                </a:cubicBezTo>
                <a:cubicBezTo>
                  <a:pt x="403" y="878"/>
                  <a:pt x="691" y="562"/>
                  <a:pt x="860" y="483"/>
                </a:cubicBezTo>
                <a:cubicBezTo>
                  <a:pt x="1029" y="404"/>
                  <a:pt x="1137" y="543"/>
                  <a:pt x="1273" y="678"/>
                </a:cubicBezTo>
                <a:cubicBezTo>
                  <a:pt x="1409" y="813"/>
                  <a:pt x="1546" y="1155"/>
                  <a:pt x="1678" y="1293"/>
                </a:cubicBezTo>
                <a:cubicBezTo>
                  <a:pt x="1810" y="1431"/>
                  <a:pt x="1899" y="1593"/>
                  <a:pt x="2064" y="1506"/>
                </a:cubicBezTo>
                <a:cubicBezTo>
                  <a:pt x="2229" y="1419"/>
                  <a:pt x="2541" y="1022"/>
                  <a:pt x="2668" y="771"/>
                </a:cubicBezTo>
                <a:cubicBezTo>
                  <a:pt x="2795" y="520"/>
                  <a:pt x="2792" y="161"/>
                  <a:pt x="2824" y="0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5141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676400" y="4648200"/>
            <a:ext cx="5943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5142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5105400" y="3048000"/>
            <a:ext cx="0" cy="3200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5143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239000" y="40386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1115144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181600" y="28194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019134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7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RSA Details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379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endParaRPr lang="en-US" dirty="0"/>
              </a:p>
              <a:p>
                <a:pPr>
                  <a:buFontTx/>
                  <a:buNone/>
                </a:pPr>
                <a:r>
                  <a:rPr lang="en-US" sz="3600" dirty="0"/>
                  <a:t>In practice, the encryption exponent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3600" dirty="0"/>
                  <a:t> is almost always fixed to be</a:t>
                </a:r>
              </a:p>
              <a:p>
                <a:pPr>
                  <a:buFontTx/>
                  <a:buNone/>
                </a:pPr>
                <a:r>
                  <a:rPr lang="en-US" sz="3600" b="0" dirty="0">
                    <a:solidFill>
                      <a:srgbClr val="00B050"/>
                    </a:solidFill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=65537=</m:t>
                    </m:r>
                    <m:sSup>
                      <m:sSupPr>
                        <m:ctrlPr>
                          <a:rPr lang="en-US" sz="36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6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</m:sSup>
                    <m:r>
                      <a:rPr lang="en-US" sz="36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3600" dirty="0"/>
                  <a:t>.</a:t>
                </a:r>
              </a:p>
            </p:txBody>
          </p:sp>
        </mc:Choice>
        <mc:Fallback xmlns="">
          <p:sp>
            <p:nvSpPr>
              <p:cNvPr id="6737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803770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151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Elliptic Curves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5139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sz="60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60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6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6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6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6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6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sz="6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6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151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9"/>
                </p:custDataLst>
              </p:nvPr>
            </p:nvSpPr>
            <p:spPr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5140" name="Freeform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209800" y="3019425"/>
            <a:ext cx="4483100" cy="3381375"/>
          </a:xfrm>
          <a:custGeom>
            <a:avLst/>
            <a:gdLst>
              <a:gd name="T0" fmla="*/ 0 w 2824"/>
              <a:gd name="T1" fmla="*/ 2130 h 2130"/>
              <a:gd name="T2" fmla="*/ 260 w 2824"/>
              <a:gd name="T3" fmla="*/ 1153 h 2130"/>
              <a:gd name="T4" fmla="*/ 860 w 2824"/>
              <a:gd name="T5" fmla="*/ 483 h 2130"/>
              <a:gd name="T6" fmla="*/ 1273 w 2824"/>
              <a:gd name="T7" fmla="*/ 678 h 2130"/>
              <a:gd name="T8" fmla="*/ 1678 w 2824"/>
              <a:gd name="T9" fmla="*/ 1293 h 2130"/>
              <a:gd name="T10" fmla="*/ 2064 w 2824"/>
              <a:gd name="T11" fmla="*/ 1506 h 2130"/>
              <a:gd name="T12" fmla="*/ 2668 w 2824"/>
              <a:gd name="T13" fmla="*/ 771 h 2130"/>
              <a:gd name="T14" fmla="*/ 2824 w 2824"/>
              <a:gd name="T15" fmla="*/ 0 h 2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24" h="2130">
                <a:moveTo>
                  <a:pt x="0" y="2130"/>
                </a:moveTo>
                <a:cubicBezTo>
                  <a:pt x="43" y="1967"/>
                  <a:pt x="117" y="1428"/>
                  <a:pt x="260" y="1153"/>
                </a:cubicBezTo>
                <a:cubicBezTo>
                  <a:pt x="403" y="878"/>
                  <a:pt x="691" y="562"/>
                  <a:pt x="860" y="483"/>
                </a:cubicBezTo>
                <a:cubicBezTo>
                  <a:pt x="1029" y="404"/>
                  <a:pt x="1137" y="543"/>
                  <a:pt x="1273" y="678"/>
                </a:cubicBezTo>
                <a:cubicBezTo>
                  <a:pt x="1409" y="813"/>
                  <a:pt x="1546" y="1155"/>
                  <a:pt x="1678" y="1293"/>
                </a:cubicBezTo>
                <a:cubicBezTo>
                  <a:pt x="1810" y="1431"/>
                  <a:pt x="1899" y="1593"/>
                  <a:pt x="2064" y="1506"/>
                </a:cubicBezTo>
                <a:cubicBezTo>
                  <a:pt x="2229" y="1419"/>
                  <a:pt x="2541" y="1022"/>
                  <a:pt x="2668" y="771"/>
                </a:cubicBezTo>
                <a:cubicBezTo>
                  <a:pt x="2795" y="520"/>
                  <a:pt x="2792" y="161"/>
                  <a:pt x="2824" y="0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5141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676400" y="4648200"/>
            <a:ext cx="5943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5142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5105400" y="3048000"/>
            <a:ext cx="0" cy="3200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5143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239000" y="40386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1115144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181600" y="28194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954609"/>
      </p:ext>
    </p:extLst>
  </p:cSld>
  <p:clrMapOvr>
    <a:masterClrMapping/>
  </p:clrMapOvr>
  <p:transition spd="slow"/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171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Elliptic Curves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7187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sz="60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6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6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6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6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6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6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sz="6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6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6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171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12"/>
                </p:custDataLst>
              </p:nvPr>
            </p:nvSpPr>
            <p:spPr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7188" name="Freeform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209800" y="3019425"/>
            <a:ext cx="4483100" cy="3381375"/>
          </a:xfrm>
          <a:custGeom>
            <a:avLst/>
            <a:gdLst>
              <a:gd name="T0" fmla="*/ 0 w 2824"/>
              <a:gd name="T1" fmla="*/ 2130 h 2130"/>
              <a:gd name="T2" fmla="*/ 260 w 2824"/>
              <a:gd name="T3" fmla="*/ 1153 h 2130"/>
              <a:gd name="T4" fmla="*/ 860 w 2824"/>
              <a:gd name="T5" fmla="*/ 483 h 2130"/>
              <a:gd name="T6" fmla="*/ 1273 w 2824"/>
              <a:gd name="T7" fmla="*/ 678 h 2130"/>
              <a:gd name="T8" fmla="*/ 1678 w 2824"/>
              <a:gd name="T9" fmla="*/ 1293 h 2130"/>
              <a:gd name="T10" fmla="*/ 2064 w 2824"/>
              <a:gd name="T11" fmla="*/ 1506 h 2130"/>
              <a:gd name="T12" fmla="*/ 2668 w 2824"/>
              <a:gd name="T13" fmla="*/ 771 h 2130"/>
              <a:gd name="T14" fmla="*/ 2824 w 2824"/>
              <a:gd name="T15" fmla="*/ 0 h 2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24" h="2130">
                <a:moveTo>
                  <a:pt x="0" y="2130"/>
                </a:moveTo>
                <a:cubicBezTo>
                  <a:pt x="43" y="1967"/>
                  <a:pt x="117" y="1428"/>
                  <a:pt x="260" y="1153"/>
                </a:cubicBezTo>
                <a:cubicBezTo>
                  <a:pt x="403" y="878"/>
                  <a:pt x="691" y="562"/>
                  <a:pt x="860" y="483"/>
                </a:cubicBezTo>
                <a:cubicBezTo>
                  <a:pt x="1029" y="404"/>
                  <a:pt x="1137" y="543"/>
                  <a:pt x="1273" y="678"/>
                </a:cubicBezTo>
                <a:cubicBezTo>
                  <a:pt x="1409" y="813"/>
                  <a:pt x="1546" y="1155"/>
                  <a:pt x="1678" y="1293"/>
                </a:cubicBezTo>
                <a:cubicBezTo>
                  <a:pt x="1810" y="1431"/>
                  <a:pt x="1899" y="1593"/>
                  <a:pt x="2064" y="1506"/>
                </a:cubicBezTo>
                <a:cubicBezTo>
                  <a:pt x="2229" y="1419"/>
                  <a:pt x="2541" y="1022"/>
                  <a:pt x="2668" y="771"/>
                </a:cubicBezTo>
                <a:cubicBezTo>
                  <a:pt x="2795" y="520"/>
                  <a:pt x="2792" y="161"/>
                  <a:pt x="2824" y="0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7189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676400" y="4648200"/>
            <a:ext cx="5943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7190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5105400" y="3048000"/>
            <a:ext cx="0" cy="3200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7191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239000" y="40386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1117192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181600" y="28194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1117193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133600" y="4648200"/>
            <a:ext cx="4800600" cy="1828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7194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057400" y="4648200"/>
            <a:ext cx="5181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7195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5105400" y="4648200"/>
            <a:ext cx="0" cy="1600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688207"/>
      </p:ext>
    </p:extLst>
  </p:cSld>
  <p:clrMapOvr>
    <a:masterClrMapping/>
  </p:clrMapOvr>
  <p:transition spd="slow"/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182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Elliptic Curves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8211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sz="60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6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6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6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6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6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6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sz="6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6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6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182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16"/>
                </p:custDataLst>
              </p:nvPr>
            </p:nvSpPr>
            <p:spPr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8212" name="Freeform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209800" y="3019425"/>
            <a:ext cx="4483100" cy="3381375"/>
          </a:xfrm>
          <a:custGeom>
            <a:avLst/>
            <a:gdLst>
              <a:gd name="T0" fmla="*/ 0 w 2824"/>
              <a:gd name="T1" fmla="*/ 2130 h 2130"/>
              <a:gd name="T2" fmla="*/ 260 w 2824"/>
              <a:gd name="T3" fmla="*/ 1153 h 2130"/>
              <a:gd name="T4" fmla="*/ 860 w 2824"/>
              <a:gd name="T5" fmla="*/ 483 h 2130"/>
              <a:gd name="T6" fmla="*/ 1273 w 2824"/>
              <a:gd name="T7" fmla="*/ 678 h 2130"/>
              <a:gd name="T8" fmla="*/ 1678 w 2824"/>
              <a:gd name="T9" fmla="*/ 1293 h 2130"/>
              <a:gd name="T10" fmla="*/ 2064 w 2824"/>
              <a:gd name="T11" fmla="*/ 1506 h 2130"/>
              <a:gd name="T12" fmla="*/ 2668 w 2824"/>
              <a:gd name="T13" fmla="*/ 771 h 2130"/>
              <a:gd name="T14" fmla="*/ 2824 w 2824"/>
              <a:gd name="T15" fmla="*/ 0 h 2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24" h="2130">
                <a:moveTo>
                  <a:pt x="0" y="2130"/>
                </a:moveTo>
                <a:cubicBezTo>
                  <a:pt x="43" y="1967"/>
                  <a:pt x="117" y="1428"/>
                  <a:pt x="260" y="1153"/>
                </a:cubicBezTo>
                <a:cubicBezTo>
                  <a:pt x="403" y="878"/>
                  <a:pt x="691" y="562"/>
                  <a:pt x="860" y="483"/>
                </a:cubicBezTo>
                <a:cubicBezTo>
                  <a:pt x="1029" y="404"/>
                  <a:pt x="1137" y="543"/>
                  <a:pt x="1273" y="678"/>
                </a:cubicBezTo>
                <a:cubicBezTo>
                  <a:pt x="1409" y="813"/>
                  <a:pt x="1546" y="1155"/>
                  <a:pt x="1678" y="1293"/>
                </a:cubicBezTo>
                <a:cubicBezTo>
                  <a:pt x="1810" y="1431"/>
                  <a:pt x="1899" y="1593"/>
                  <a:pt x="2064" y="1506"/>
                </a:cubicBezTo>
                <a:cubicBezTo>
                  <a:pt x="2229" y="1419"/>
                  <a:pt x="2541" y="1022"/>
                  <a:pt x="2668" y="771"/>
                </a:cubicBezTo>
                <a:cubicBezTo>
                  <a:pt x="2795" y="520"/>
                  <a:pt x="2792" y="161"/>
                  <a:pt x="2824" y="0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8214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5105400" y="3048000"/>
            <a:ext cx="0" cy="3200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8215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239000" y="40386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1118216" name="Text Box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181600" y="28194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1118217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133600" y="4648200"/>
            <a:ext cx="4800600" cy="1828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8218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057400" y="4648200"/>
            <a:ext cx="5181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8219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5105400" y="4648200"/>
            <a:ext cx="0" cy="1600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8220" name="Freeform 12"/>
          <p:cNvSpPr>
            <a:spLocks/>
          </p:cNvSpPr>
          <p:nvPr>
            <p:custDataLst>
              <p:tags r:id="rId10"/>
            </p:custDataLst>
          </p:nvPr>
        </p:nvSpPr>
        <p:spPr bwMode="auto">
          <a:xfrm flipV="1">
            <a:off x="2209800" y="2895600"/>
            <a:ext cx="4483100" cy="3381375"/>
          </a:xfrm>
          <a:custGeom>
            <a:avLst/>
            <a:gdLst>
              <a:gd name="T0" fmla="*/ 0 w 2824"/>
              <a:gd name="T1" fmla="*/ 2130 h 2130"/>
              <a:gd name="T2" fmla="*/ 260 w 2824"/>
              <a:gd name="T3" fmla="*/ 1153 h 2130"/>
              <a:gd name="T4" fmla="*/ 860 w 2824"/>
              <a:gd name="T5" fmla="*/ 483 h 2130"/>
              <a:gd name="T6" fmla="*/ 1273 w 2824"/>
              <a:gd name="T7" fmla="*/ 678 h 2130"/>
              <a:gd name="T8" fmla="*/ 1678 w 2824"/>
              <a:gd name="T9" fmla="*/ 1293 h 2130"/>
              <a:gd name="T10" fmla="*/ 2064 w 2824"/>
              <a:gd name="T11" fmla="*/ 1506 h 2130"/>
              <a:gd name="T12" fmla="*/ 2668 w 2824"/>
              <a:gd name="T13" fmla="*/ 771 h 2130"/>
              <a:gd name="T14" fmla="*/ 2824 w 2824"/>
              <a:gd name="T15" fmla="*/ 0 h 2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24" h="2130">
                <a:moveTo>
                  <a:pt x="0" y="2130"/>
                </a:moveTo>
                <a:cubicBezTo>
                  <a:pt x="43" y="1967"/>
                  <a:pt x="117" y="1428"/>
                  <a:pt x="260" y="1153"/>
                </a:cubicBezTo>
                <a:cubicBezTo>
                  <a:pt x="403" y="878"/>
                  <a:pt x="691" y="562"/>
                  <a:pt x="860" y="483"/>
                </a:cubicBezTo>
                <a:cubicBezTo>
                  <a:pt x="1029" y="404"/>
                  <a:pt x="1137" y="543"/>
                  <a:pt x="1273" y="678"/>
                </a:cubicBezTo>
                <a:cubicBezTo>
                  <a:pt x="1409" y="813"/>
                  <a:pt x="1546" y="1155"/>
                  <a:pt x="1678" y="1293"/>
                </a:cubicBezTo>
                <a:cubicBezTo>
                  <a:pt x="1810" y="1431"/>
                  <a:pt x="1899" y="1593"/>
                  <a:pt x="2064" y="1506"/>
                </a:cubicBezTo>
                <a:cubicBezTo>
                  <a:pt x="2229" y="1419"/>
                  <a:pt x="2541" y="1022"/>
                  <a:pt x="2668" y="771"/>
                </a:cubicBezTo>
                <a:cubicBezTo>
                  <a:pt x="2795" y="520"/>
                  <a:pt x="2792" y="161"/>
                  <a:pt x="2824" y="0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8221" name="Rectangle 1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905000" y="2895600"/>
            <a:ext cx="8382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8222" name="Rectangle 1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572000" y="3733800"/>
            <a:ext cx="16002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8223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5105400" y="3581400"/>
            <a:ext cx="0" cy="1143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8213" name="Line 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1676400" y="4648200"/>
            <a:ext cx="5943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157716"/>
      </p:ext>
    </p:extLst>
  </p:cSld>
  <p:clrMapOvr>
    <a:masterClrMapping/>
  </p:clrMapOvr>
  <p:transition spd="slow"/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192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Elliptic Curves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9235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sz="60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6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6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6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6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6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6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sz="6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6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6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192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9"/>
                </p:custDataLst>
              </p:nvPr>
            </p:nvSpPr>
            <p:spPr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9236" name="Freeform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209800" y="4010025"/>
            <a:ext cx="4483100" cy="3381375"/>
          </a:xfrm>
          <a:custGeom>
            <a:avLst/>
            <a:gdLst>
              <a:gd name="T0" fmla="*/ 0 w 2824"/>
              <a:gd name="T1" fmla="*/ 2130 h 2130"/>
              <a:gd name="T2" fmla="*/ 260 w 2824"/>
              <a:gd name="T3" fmla="*/ 1153 h 2130"/>
              <a:gd name="T4" fmla="*/ 860 w 2824"/>
              <a:gd name="T5" fmla="*/ 483 h 2130"/>
              <a:gd name="T6" fmla="*/ 1273 w 2824"/>
              <a:gd name="T7" fmla="*/ 678 h 2130"/>
              <a:gd name="T8" fmla="*/ 1678 w 2824"/>
              <a:gd name="T9" fmla="*/ 1293 h 2130"/>
              <a:gd name="T10" fmla="*/ 2064 w 2824"/>
              <a:gd name="T11" fmla="*/ 1506 h 2130"/>
              <a:gd name="T12" fmla="*/ 2668 w 2824"/>
              <a:gd name="T13" fmla="*/ 771 h 2130"/>
              <a:gd name="T14" fmla="*/ 2824 w 2824"/>
              <a:gd name="T15" fmla="*/ 0 h 2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24" h="2130">
                <a:moveTo>
                  <a:pt x="0" y="2130"/>
                </a:moveTo>
                <a:cubicBezTo>
                  <a:pt x="43" y="1967"/>
                  <a:pt x="117" y="1428"/>
                  <a:pt x="260" y="1153"/>
                </a:cubicBezTo>
                <a:cubicBezTo>
                  <a:pt x="403" y="878"/>
                  <a:pt x="691" y="562"/>
                  <a:pt x="860" y="483"/>
                </a:cubicBezTo>
                <a:cubicBezTo>
                  <a:pt x="1029" y="404"/>
                  <a:pt x="1137" y="543"/>
                  <a:pt x="1273" y="678"/>
                </a:cubicBezTo>
                <a:cubicBezTo>
                  <a:pt x="1409" y="813"/>
                  <a:pt x="1546" y="1155"/>
                  <a:pt x="1678" y="1293"/>
                </a:cubicBezTo>
                <a:cubicBezTo>
                  <a:pt x="1810" y="1431"/>
                  <a:pt x="1899" y="1593"/>
                  <a:pt x="2064" y="1506"/>
                </a:cubicBezTo>
                <a:cubicBezTo>
                  <a:pt x="2229" y="1419"/>
                  <a:pt x="2541" y="1022"/>
                  <a:pt x="2668" y="771"/>
                </a:cubicBezTo>
                <a:cubicBezTo>
                  <a:pt x="2795" y="520"/>
                  <a:pt x="2792" y="161"/>
                  <a:pt x="2824" y="0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9237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676400" y="4648200"/>
            <a:ext cx="5943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9238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5105400" y="3048000"/>
            <a:ext cx="0" cy="3200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9239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239000" y="40386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1119240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181600" y="28194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948505"/>
      </p:ext>
    </p:extLst>
  </p:cSld>
  <p:clrMapOvr>
    <a:masterClrMapping/>
  </p:clrMapOvr>
  <p:transition spd="slow"/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202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Elliptic Curves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0259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sz="60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6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6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6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6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6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6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sz="6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6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6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202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12"/>
                </p:custDataLst>
              </p:nvPr>
            </p:nvSpPr>
            <p:spPr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0260" name="Freeform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209800" y="4010025"/>
            <a:ext cx="4483100" cy="3381375"/>
          </a:xfrm>
          <a:custGeom>
            <a:avLst/>
            <a:gdLst>
              <a:gd name="T0" fmla="*/ 0 w 2824"/>
              <a:gd name="T1" fmla="*/ 2130 h 2130"/>
              <a:gd name="T2" fmla="*/ 260 w 2824"/>
              <a:gd name="T3" fmla="*/ 1153 h 2130"/>
              <a:gd name="T4" fmla="*/ 860 w 2824"/>
              <a:gd name="T5" fmla="*/ 483 h 2130"/>
              <a:gd name="T6" fmla="*/ 1273 w 2824"/>
              <a:gd name="T7" fmla="*/ 678 h 2130"/>
              <a:gd name="T8" fmla="*/ 1678 w 2824"/>
              <a:gd name="T9" fmla="*/ 1293 h 2130"/>
              <a:gd name="T10" fmla="*/ 2064 w 2824"/>
              <a:gd name="T11" fmla="*/ 1506 h 2130"/>
              <a:gd name="T12" fmla="*/ 2668 w 2824"/>
              <a:gd name="T13" fmla="*/ 771 h 2130"/>
              <a:gd name="T14" fmla="*/ 2824 w 2824"/>
              <a:gd name="T15" fmla="*/ 0 h 2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24" h="2130">
                <a:moveTo>
                  <a:pt x="0" y="2130"/>
                </a:moveTo>
                <a:cubicBezTo>
                  <a:pt x="43" y="1967"/>
                  <a:pt x="117" y="1428"/>
                  <a:pt x="260" y="1153"/>
                </a:cubicBezTo>
                <a:cubicBezTo>
                  <a:pt x="403" y="878"/>
                  <a:pt x="691" y="562"/>
                  <a:pt x="860" y="483"/>
                </a:cubicBezTo>
                <a:cubicBezTo>
                  <a:pt x="1029" y="404"/>
                  <a:pt x="1137" y="543"/>
                  <a:pt x="1273" y="678"/>
                </a:cubicBezTo>
                <a:cubicBezTo>
                  <a:pt x="1409" y="813"/>
                  <a:pt x="1546" y="1155"/>
                  <a:pt x="1678" y="1293"/>
                </a:cubicBezTo>
                <a:cubicBezTo>
                  <a:pt x="1810" y="1431"/>
                  <a:pt x="1899" y="1593"/>
                  <a:pt x="2064" y="1506"/>
                </a:cubicBezTo>
                <a:cubicBezTo>
                  <a:pt x="2229" y="1419"/>
                  <a:pt x="2541" y="1022"/>
                  <a:pt x="2668" y="771"/>
                </a:cubicBezTo>
                <a:cubicBezTo>
                  <a:pt x="2795" y="520"/>
                  <a:pt x="2792" y="161"/>
                  <a:pt x="2824" y="0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0261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676400" y="4648200"/>
            <a:ext cx="5943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0262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5105400" y="3048000"/>
            <a:ext cx="0" cy="3200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0263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239000" y="40386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1120264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181600" y="28194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1120265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133600" y="4648200"/>
            <a:ext cx="4724400" cy="1905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0266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981200" y="4648200"/>
            <a:ext cx="5029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0267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5105400" y="4572000"/>
            <a:ext cx="0" cy="1676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160466"/>
      </p:ext>
    </p:extLst>
  </p:cSld>
  <p:clrMapOvr>
    <a:masterClrMapping/>
  </p:clrMapOvr>
  <p:transition spd="slow"/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212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Elliptic Curves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1283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sz="60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6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6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6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6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6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6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sz="6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6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6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212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13"/>
                </p:custDataLst>
              </p:nvPr>
            </p:nvSpPr>
            <p:spPr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1284" name="Freeform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209800" y="4010025"/>
            <a:ext cx="4483100" cy="3381375"/>
          </a:xfrm>
          <a:custGeom>
            <a:avLst/>
            <a:gdLst>
              <a:gd name="T0" fmla="*/ 0 w 2824"/>
              <a:gd name="T1" fmla="*/ 2130 h 2130"/>
              <a:gd name="T2" fmla="*/ 260 w 2824"/>
              <a:gd name="T3" fmla="*/ 1153 h 2130"/>
              <a:gd name="T4" fmla="*/ 860 w 2824"/>
              <a:gd name="T5" fmla="*/ 483 h 2130"/>
              <a:gd name="T6" fmla="*/ 1273 w 2824"/>
              <a:gd name="T7" fmla="*/ 678 h 2130"/>
              <a:gd name="T8" fmla="*/ 1678 w 2824"/>
              <a:gd name="T9" fmla="*/ 1293 h 2130"/>
              <a:gd name="T10" fmla="*/ 2064 w 2824"/>
              <a:gd name="T11" fmla="*/ 1506 h 2130"/>
              <a:gd name="T12" fmla="*/ 2668 w 2824"/>
              <a:gd name="T13" fmla="*/ 771 h 2130"/>
              <a:gd name="T14" fmla="*/ 2824 w 2824"/>
              <a:gd name="T15" fmla="*/ 0 h 2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24" h="2130">
                <a:moveTo>
                  <a:pt x="0" y="2130"/>
                </a:moveTo>
                <a:cubicBezTo>
                  <a:pt x="43" y="1967"/>
                  <a:pt x="117" y="1428"/>
                  <a:pt x="260" y="1153"/>
                </a:cubicBezTo>
                <a:cubicBezTo>
                  <a:pt x="403" y="878"/>
                  <a:pt x="691" y="562"/>
                  <a:pt x="860" y="483"/>
                </a:cubicBezTo>
                <a:cubicBezTo>
                  <a:pt x="1029" y="404"/>
                  <a:pt x="1137" y="543"/>
                  <a:pt x="1273" y="678"/>
                </a:cubicBezTo>
                <a:cubicBezTo>
                  <a:pt x="1409" y="813"/>
                  <a:pt x="1546" y="1155"/>
                  <a:pt x="1678" y="1293"/>
                </a:cubicBezTo>
                <a:cubicBezTo>
                  <a:pt x="1810" y="1431"/>
                  <a:pt x="1899" y="1593"/>
                  <a:pt x="2064" y="1506"/>
                </a:cubicBezTo>
                <a:cubicBezTo>
                  <a:pt x="2229" y="1419"/>
                  <a:pt x="2541" y="1022"/>
                  <a:pt x="2668" y="771"/>
                </a:cubicBezTo>
                <a:cubicBezTo>
                  <a:pt x="2795" y="520"/>
                  <a:pt x="2792" y="161"/>
                  <a:pt x="2824" y="0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1285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676400" y="4648200"/>
            <a:ext cx="5943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1286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5105400" y="3048000"/>
            <a:ext cx="0" cy="3200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1287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239000" y="40386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1121288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181600" y="28194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1121289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133600" y="4648200"/>
            <a:ext cx="4724400" cy="1905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1290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981200" y="4648200"/>
            <a:ext cx="5029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1291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5105400" y="4572000"/>
            <a:ext cx="0" cy="1676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1292" name="Freeform 12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6629400" y="4648200"/>
            <a:ext cx="76200" cy="609600"/>
          </a:xfrm>
          <a:custGeom>
            <a:avLst/>
            <a:gdLst>
              <a:gd name="T0" fmla="*/ 0 w 48"/>
              <a:gd name="T1" fmla="*/ 0 h 336"/>
              <a:gd name="T2" fmla="*/ 48 w 48"/>
              <a:gd name="T3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8" h="336">
                <a:moveTo>
                  <a:pt x="0" y="0"/>
                </a:moveTo>
                <a:cubicBezTo>
                  <a:pt x="20" y="136"/>
                  <a:pt x="40" y="272"/>
                  <a:pt x="48" y="336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799055"/>
      </p:ext>
    </p:extLst>
  </p:cSld>
  <p:clrMapOvr>
    <a:masterClrMapping/>
  </p:clrMapOvr>
  <p:transition spd="slow"/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223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Elliptic Curves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2307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sz="60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6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6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6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6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6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6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sz="6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6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6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223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9"/>
                </p:custDataLst>
              </p:nvPr>
            </p:nvSpPr>
            <p:spPr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2308" name="Freeform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209800" y="2133600"/>
            <a:ext cx="4483100" cy="3381375"/>
          </a:xfrm>
          <a:custGeom>
            <a:avLst/>
            <a:gdLst>
              <a:gd name="T0" fmla="*/ 0 w 2824"/>
              <a:gd name="T1" fmla="*/ 2130 h 2130"/>
              <a:gd name="T2" fmla="*/ 260 w 2824"/>
              <a:gd name="T3" fmla="*/ 1153 h 2130"/>
              <a:gd name="T4" fmla="*/ 860 w 2824"/>
              <a:gd name="T5" fmla="*/ 483 h 2130"/>
              <a:gd name="T6" fmla="*/ 1273 w 2824"/>
              <a:gd name="T7" fmla="*/ 678 h 2130"/>
              <a:gd name="T8" fmla="*/ 1678 w 2824"/>
              <a:gd name="T9" fmla="*/ 1293 h 2130"/>
              <a:gd name="T10" fmla="*/ 2064 w 2824"/>
              <a:gd name="T11" fmla="*/ 1506 h 2130"/>
              <a:gd name="T12" fmla="*/ 2668 w 2824"/>
              <a:gd name="T13" fmla="*/ 771 h 2130"/>
              <a:gd name="T14" fmla="*/ 2824 w 2824"/>
              <a:gd name="T15" fmla="*/ 0 h 2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24" h="2130">
                <a:moveTo>
                  <a:pt x="0" y="2130"/>
                </a:moveTo>
                <a:cubicBezTo>
                  <a:pt x="43" y="1967"/>
                  <a:pt x="117" y="1428"/>
                  <a:pt x="260" y="1153"/>
                </a:cubicBezTo>
                <a:cubicBezTo>
                  <a:pt x="403" y="878"/>
                  <a:pt x="691" y="562"/>
                  <a:pt x="860" y="483"/>
                </a:cubicBezTo>
                <a:cubicBezTo>
                  <a:pt x="1029" y="404"/>
                  <a:pt x="1137" y="543"/>
                  <a:pt x="1273" y="678"/>
                </a:cubicBezTo>
                <a:cubicBezTo>
                  <a:pt x="1409" y="813"/>
                  <a:pt x="1546" y="1155"/>
                  <a:pt x="1678" y="1293"/>
                </a:cubicBezTo>
                <a:cubicBezTo>
                  <a:pt x="1810" y="1431"/>
                  <a:pt x="1899" y="1593"/>
                  <a:pt x="2064" y="1506"/>
                </a:cubicBezTo>
                <a:cubicBezTo>
                  <a:pt x="2229" y="1419"/>
                  <a:pt x="2541" y="1022"/>
                  <a:pt x="2668" y="771"/>
                </a:cubicBezTo>
                <a:cubicBezTo>
                  <a:pt x="2795" y="520"/>
                  <a:pt x="2792" y="161"/>
                  <a:pt x="2824" y="0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2309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676400" y="4648200"/>
            <a:ext cx="5943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2310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5105400" y="3048000"/>
            <a:ext cx="0" cy="3200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2311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239000" y="40386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1122312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181600" y="28194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804304"/>
      </p:ext>
    </p:extLst>
  </p:cSld>
  <p:clrMapOvr>
    <a:masterClrMapping/>
  </p:clrMapOvr>
  <p:transition spd="slow"/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233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Elliptic Curves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3331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sz="60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6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6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6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6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6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6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sz="6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6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6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233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13"/>
                </p:custDataLst>
              </p:nvPr>
            </p:nvSpPr>
            <p:spPr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3332" name="Freeform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209800" y="2133600"/>
            <a:ext cx="4483100" cy="3381375"/>
          </a:xfrm>
          <a:custGeom>
            <a:avLst/>
            <a:gdLst>
              <a:gd name="T0" fmla="*/ 0 w 2824"/>
              <a:gd name="T1" fmla="*/ 2130 h 2130"/>
              <a:gd name="T2" fmla="*/ 260 w 2824"/>
              <a:gd name="T3" fmla="*/ 1153 h 2130"/>
              <a:gd name="T4" fmla="*/ 860 w 2824"/>
              <a:gd name="T5" fmla="*/ 483 h 2130"/>
              <a:gd name="T6" fmla="*/ 1273 w 2824"/>
              <a:gd name="T7" fmla="*/ 678 h 2130"/>
              <a:gd name="T8" fmla="*/ 1678 w 2824"/>
              <a:gd name="T9" fmla="*/ 1293 h 2130"/>
              <a:gd name="T10" fmla="*/ 2064 w 2824"/>
              <a:gd name="T11" fmla="*/ 1506 h 2130"/>
              <a:gd name="T12" fmla="*/ 2668 w 2824"/>
              <a:gd name="T13" fmla="*/ 771 h 2130"/>
              <a:gd name="T14" fmla="*/ 2824 w 2824"/>
              <a:gd name="T15" fmla="*/ 0 h 2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24" h="2130">
                <a:moveTo>
                  <a:pt x="0" y="2130"/>
                </a:moveTo>
                <a:cubicBezTo>
                  <a:pt x="43" y="1967"/>
                  <a:pt x="117" y="1428"/>
                  <a:pt x="260" y="1153"/>
                </a:cubicBezTo>
                <a:cubicBezTo>
                  <a:pt x="403" y="878"/>
                  <a:pt x="691" y="562"/>
                  <a:pt x="860" y="483"/>
                </a:cubicBezTo>
                <a:cubicBezTo>
                  <a:pt x="1029" y="404"/>
                  <a:pt x="1137" y="543"/>
                  <a:pt x="1273" y="678"/>
                </a:cubicBezTo>
                <a:cubicBezTo>
                  <a:pt x="1409" y="813"/>
                  <a:pt x="1546" y="1155"/>
                  <a:pt x="1678" y="1293"/>
                </a:cubicBezTo>
                <a:cubicBezTo>
                  <a:pt x="1810" y="1431"/>
                  <a:pt x="1899" y="1593"/>
                  <a:pt x="2064" y="1506"/>
                </a:cubicBezTo>
                <a:cubicBezTo>
                  <a:pt x="2229" y="1419"/>
                  <a:pt x="2541" y="1022"/>
                  <a:pt x="2668" y="771"/>
                </a:cubicBezTo>
                <a:cubicBezTo>
                  <a:pt x="2795" y="520"/>
                  <a:pt x="2792" y="161"/>
                  <a:pt x="2824" y="0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3334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5105400" y="3048000"/>
            <a:ext cx="0" cy="3200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3335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239000" y="40386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1123336" name="Text Box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181600" y="28194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1123337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057400" y="4648200"/>
            <a:ext cx="381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3338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1905000" y="4648200"/>
            <a:ext cx="7620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3339" name="Freeform 11"/>
          <p:cNvSpPr>
            <a:spLocks/>
          </p:cNvSpPr>
          <p:nvPr>
            <p:custDataLst>
              <p:tags r:id="rId9"/>
            </p:custDataLst>
          </p:nvPr>
        </p:nvSpPr>
        <p:spPr bwMode="auto">
          <a:xfrm flipV="1">
            <a:off x="2209800" y="3781425"/>
            <a:ext cx="4483100" cy="3381375"/>
          </a:xfrm>
          <a:custGeom>
            <a:avLst/>
            <a:gdLst>
              <a:gd name="T0" fmla="*/ 0 w 2824"/>
              <a:gd name="T1" fmla="*/ 2130 h 2130"/>
              <a:gd name="T2" fmla="*/ 260 w 2824"/>
              <a:gd name="T3" fmla="*/ 1153 h 2130"/>
              <a:gd name="T4" fmla="*/ 860 w 2824"/>
              <a:gd name="T5" fmla="*/ 483 h 2130"/>
              <a:gd name="T6" fmla="*/ 1273 w 2824"/>
              <a:gd name="T7" fmla="*/ 678 h 2130"/>
              <a:gd name="T8" fmla="*/ 1678 w 2824"/>
              <a:gd name="T9" fmla="*/ 1293 h 2130"/>
              <a:gd name="T10" fmla="*/ 2064 w 2824"/>
              <a:gd name="T11" fmla="*/ 1506 h 2130"/>
              <a:gd name="T12" fmla="*/ 2668 w 2824"/>
              <a:gd name="T13" fmla="*/ 771 h 2130"/>
              <a:gd name="T14" fmla="*/ 2824 w 2824"/>
              <a:gd name="T15" fmla="*/ 0 h 2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24" h="2130">
                <a:moveTo>
                  <a:pt x="0" y="2130"/>
                </a:moveTo>
                <a:cubicBezTo>
                  <a:pt x="43" y="1967"/>
                  <a:pt x="117" y="1428"/>
                  <a:pt x="260" y="1153"/>
                </a:cubicBezTo>
                <a:cubicBezTo>
                  <a:pt x="403" y="878"/>
                  <a:pt x="691" y="562"/>
                  <a:pt x="860" y="483"/>
                </a:cubicBezTo>
                <a:cubicBezTo>
                  <a:pt x="1029" y="404"/>
                  <a:pt x="1137" y="543"/>
                  <a:pt x="1273" y="678"/>
                </a:cubicBezTo>
                <a:cubicBezTo>
                  <a:pt x="1409" y="813"/>
                  <a:pt x="1546" y="1155"/>
                  <a:pt x="1678" y="1293"/>
                </a:cubicBezTo>
                <a:cubicBezTo>
                  <a:pt x="1810" y="1431"/>
                  <a:pt x="1899" y="1593"/>
                  <a:pt x="2064" y="1506"/>
                </a:cubicBezTo>
                <a:cubicBezTo>
                  <a:pt x="2229" y="1419"/>
                  <a:pt x="2541" y="1022"/>
                  <a:pt x="2668" y="771"/>
                </a:cubicBezTo>
                <a:cubicBezTo>
                  <a:pt x="2795" y="520"/>
                  <a:pt x="2792" y="161"/>
                  <a:pt x="2824" y="0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3340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905000" y="3657600"/>
            <a:ext cx="4572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3333" name="Line 5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1676400" y="4648200"/>
            <a:ext cx="5943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404230"/>
      </p:ext>
    </p:extLst>
  </p:cSld>
  <p:clrMapOvr>
    <a:masterClrMapping/>
  </p:clrMapOvr>
  <p:transition spd="slow"/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4355" name="Rectangle 3"/>
              <p:cNvSpPr>
                <a:spLocks noGrp="1" noChangeArrowheads="1"/>
              </p:cNvSpPr>
              <p:nvPr>
                <p:ph type="body" idx="1"/>
                <p:custDataLst>
                  <p:tags r:id="rId1"/>
                </p:custDataLst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sz="60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6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6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6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6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6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6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sz="6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6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6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243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17"/>
                </p:custDataLst>
              </p:nvPr>
            </p:nvSpPr>
            <p:spPr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4356" name="Freeform 4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209800" y="3019425"/>
            <a:ext cx="4483100" cy="3381375"/>
          </a:xfrm>
          <a:custGeom>
            <a:avLst/>
            <a:gdLst>
              <a:gd name="T0" fmla="*/ 0 w 2824"/>
              <a:gd name="T1" fmla="*/ 2130 h 2130"/>
              <a:gd name="T2" fmla="*/ 260 w 2824"/>
              <a:gd name="T3" fmla="*/ 1153 h 2130"/>
              <a:gd name="T4" fmla="*/ 860 w 2824"/>
              <a:gd name="T5" fmla="*/ 483 h 2130"/>
              <a:gd name="T6" fmla="*/ 1273 w 2824"/>
              <a:gd name="T7" fmla="*/ 678 h 2130"/>
              <a:gd name="T8" fmla="*/ 1678 w 2824"/>
              <a:gd name="T9" fmla="*/ 1293 h 2130"/>
              <a:gd name="T10" fmla="*/ 2064 w 2824"/>
              <a:gd name="T11" fmla="*/ 1506 h 2130"/>
              <a:gd name="T12" fmla="*/ 2668 w 2824"/>
              <a:gd name="T13" fmla="*/ 771 h 2130"/>
              <a:gd name="T14" fmla="*/ 2824 w 2824"/>
              <a:gd name="T15" fmla="*/ 0 h 2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24" h="2130">
                <a:moveTo>
                  <a:pt x="0" y="2130"/>
                </a:moveTo>
                <a:cubicBezTo>
                  <a:pt x="43" y="1967"/>
                  <a:pt x="117" y="1428"/>
                  <a:pt x="260" y="1153"/>
                </a:cubicBezTo>
                <a:cubicBezTo>
                  <a:pt x="403" y="878"/>
                  <a:pt x="691" y="562"/>
                  <a:pt x="860" y="483"/>
                </a:cubicBezTo>
                <a:cubicBezTo>
                  <a:pt x="1029" y="404"/>
                  <a:pt x="1137" y="543"/>
                  <a:pt x="1273" y="678"/>
                </a:cubicBezTo>
                <a:cubicBezTo>
                  <a:pt x="1409" y="813"/>
                  <a:pt x="1546" y="1155"/>
                  <a:pt x="1678" y="1293"/>
                </a:cubicBezTo>
                <a:cubicBezTo>
                  <a:pt x="1810" y="1431"/>
                  <a:pt x="1899" y="1593"/>
                  <a:pt x="2064" y="1506"/>
                </a:cubicBezTo>
                <a:cubicBezTo>
                  <a:pt x="2229" y="1419"/>
                  <a:pt x="2541" y="1022"/>
                  <a:pt x="2668" y="771"/>
                </a:cubicBezTo>
                <a:cubicBezTo>
                  <a:pt x="2795" y="520"/>
                  <a:pt x="2792" y="161"/>
                  <a:pt x="2824" y="0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4358" name="Line 6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5105400" y="3048000"/>
            <a:ext cx="0" cy="3200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4359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239000" y="40386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1124360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181600" y="28194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1124361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133600" y="4648200"/>
            <a:ext cx="4800600" cy="1828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4362" name="Line 10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057400" y="4648200"/>
            <a:ext cx="5181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4363" name="Line 1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5105400" y="4648200"/>
            <a:ext cx="0" cy="1600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4364" name="Freeform 12"/>
          <p:cNvSpPr>
            <a:spLocks/>
          </p:cNvSpPr>
          <p:nvPr>
            <p:custDataLst>
              <p:tags r:id="rId9"/>
            </p:custDataLst>
          </p:nvPr>
        </p:nvSpPr>
        <p:spPr bwMode="auto">
          <a:xfrm flipV="1">
            <a:off x="2209800" y="2895600"/>
            <a:ext cx="4483100" cy="3381375"/>
          </a:xfrm>
          <a:custGeom>
            <a:avLst/>
            <a:gdLst>
              <a:gd name="T0" fmla="*/ 0 w 2824"/>
              <a:gd name="T1" fmla="*/ 2130 h 2130"/>
              <a:gd name="T2" fmla="*/ 260 w 2824"/>
              <a:gd name="T3" fmla="*/ 1153 h 2130"/>
              <a:gd name="T4" fmla="*/ 860 w 2824"/>
              <a:gd name="T5" fmla="*/ 483 h 2130"/>
              <a:gd name="T6" fmla="*/ 1273 w 2824"/>
              <a:gd name="T7" fmla="*/ 678 h 2130"/>
              <a:gd name="T8" fmla="*/ 1678 w 2824"/>
              <a:gd name="T9" fmla="*/ 1293 h 2130"/>
              <a:gd name="T10" fmla="*/ 2064 w 2824"/>
              <a:gd name="T11" fmla="*/ 1506 h 2130"/>
              <a:gd name="T12" fmla="*/ 2668 w 2824"/>
              <a:gd name="T13" fmla="*/ 771 h 2130"/>
              <a:gd name="T14" fmla="*/ 2824 w 2824"/>
              <a:gd name="T15" fmla="*/ 0 h 2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24" h="2130">
                <a:moveTo>
                  <a:pt x="0" y="2130"/>
                </a:moveTo>
                <a:cubicBezTo>
                  <a:pt x="43" y="1967"/>
                  <a:pt x="117" y="1428"/>
                  <a:pt x="260" y="1153"/>
                </a:cubicBezTo>
                <a:cubicBezTo>
                  <a:pt x="403" y="878"/>
                  <a:pt x="691" y="562"/>
                  <a:pt x="860" y="483"/>
                </a:cubicBezTo>
                <a:cubicBezTo>
                  <a:pt x="1029" y="404"/>
                  <a:pt x="1137" y="543"/>
                  <a:pt x="1273" y="678"/>
                </a:cubicBezTo>
                <a:cubicBezTo>
                  <a:pt x="1409" y="813"/>
                  <a:pt x="1546" y="1155"/>
                  <a:pt x="1678" y="1293"/>
                </a:cubicBezTo>
                <a:cubicBezTo>
                  <a:pt x="1810" y="1431"/>
                  <a:pt x="1899" y="1593"/>
                  <a:pt x="2064" y="1506"/>
                </a:cubicBezTo>
                <a:cubicBezTo>
                  <a:pt x="2229" y="1419"/>
                  <a:pt x="2541" y="1022"/>
                  <a:pt x="2668" y="771"/>
                </a:cubicBezTo>
                <a:cubicBezTo>
                  <a:pt x="2795" y="520"/>
                  <a:pt x="2792" y="161"/>
                  <a:pt x="2824" y="0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4365" name="Rectangle 1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905000" y="2895600"/>
            <a:ext cx="8382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4366" name="Rectangle 1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572000" y="3733800"/>
            <a:ext cx="16002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4367" name="Line 15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5105400" y="3581400"/>
            <a:ext cx="0" cy="1143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4368" name="Line 16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2286000" y="3352800"/>
            <a:ext cx="4724400" cy="2057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4369" name="Text Box 17"/>
              <p:cNvSpPr txBox="1"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838200" y="5492750"/>
                <a:ext cx="3263457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8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sz="48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24369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838200" y="5492750"/>
                <a:ext cx="3263457" cy="83099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4357" name="Line 5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1676400" y="4648200"/>
            <a:ext cx="5943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Elliptic Curves Intersecting Lines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886006"/>
      </p:ext>
    </p:extLst>
  </p:cSld>
  <p:clrMapOvr>
    <a:masterClrMapping/>
  </p:clrMapOvr>
  <p:transition spd="slow"/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5378" name="Rectangle 2"/>
              <p:cNvSpPr>
                <a:spLocks noGrp="1" noChangeArrowheads="1"/>
              </p:cNvSpPr>
              <p:nvPr>
                <p:ph type="body" idx="1"/>
                <p:custDataLst>
                  <p:tags r:id="rId1"/>
                </p:custDataLst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sz="3200" u="sng" dirty="0"/>
                  <a:t>Non-vertical Lines</a:t>
                </a:r>
              </a:p>
              <a:p>
                <a:pPr>
                  <a:buFontTx/>
                  <a:buNone/>
                </a:pPr>
                <a:r>
                  <a:rPr lang="en-US" sz="4800" dirty="0">
                    <a:solidFill>
                      <a:srgbClr val="66FF66"/>
                    </a:solidFill>
                  </a:rPr>
                  <a:t>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48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8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sz="48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4800" dirty="0">
                  <a:solidFill>
                    <a:srgbClr val="00B050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sz="4800" dirty="0">
                    <a:solidFill>
                      <a:srgbClr val="00B050"/>
                    </a:solidFill>
                  </a:rPr>
                  <a:t>			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4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4800" dirty="0">
                  <a:solidFill>
                    <a:srgbClr val="00B050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sz="4800" dirty="0">
                    <a:solidFill>
                      <a:srgbClr val="00B050"/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𝑎𝑥</m:t>
                            </m:r>
                            <m:r>
                              <a:rPr lang="en-US" sz="480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sz="48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8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sz="48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4800" dirty="0">
                  <a:solidFill>
                    <a:srgbClr val="00B050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sz="4800" dirty="0">
                    <a:solidFill>
                      <a:srgbClr val="00B050"/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8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48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8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48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𝑥</m:t>
                        </m:r>
                      </m:e>
                      <m:sup>
                        <m:r>
                          <a:rPr lang="en-US" sz="48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2</m:t>
                        </m:r>
                      </m:sup>
                    </m:sSup>
                    <m:r>
                      <a:rPr lang="en-US" sz="48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  <m:sSup>
                      <m:sSupPr>
                        <m:ctrlPr>
                          <a:rPr lang="en-US" sz="48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4800" i="1" dirty="0" err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𝐵</m:t>
                        </m:r>
                      </m:e>
                      <m:sup>
                        <m:r>
                          <a:rPr lang="en-US" sz="48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′</m:t>
                        </m:r>
                      </m:sup>
                    </m:sSup>
                    <m:r>
                      <a:rPr lang="en-US" sz="4800" i="1" dirty="0" err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𝑥</m:t>
                    </m:r>
                    <m:r>
                      <a:rPr lang="en-US" sz="48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  <m:sSup>
                      <m:sSupPr>
                        <m:ctrlPr>
                          <a:rPr lang="en-US" sz="48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48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𝐶</m:t>
                        </m:r>
                      </m:e>
                      <m:sup>
                        <m:r>
                          <a:rPr lang="en-US" sz="48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′</m:t>
                        </m:r>
                      </m:sup>
                    </m:sSup>
                    <m:r>
                      <a:rPr lang="en-US" sz="48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=0</m:t>
                    </m:r>
                  </m:oMath>
                </a14:m>
                <a:endParaRPr lang="en-US" sz="4800" dirty="0">
                  <a:solidFill>
                    <a:srgbClr val="00B050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12537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4"/>
                </p:custDataLst>
              </p:nvPr>
            </p:nvSpPr>
            <p:spPr>
              <a:blipFill>
                <a:blip r:embed="rId5"/>
                <a:stretch>
                  <a:fillRect l="-1852" t="-1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5379" name="AutoShape 3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057400" y="2743200"/>
            <a:ext cx="304800" cy="1447800"/>
          </a:xfrm>
          <a:prstGeom prst="leftBrace">
            <a:avLst>
              <a:gd name="adj1" fmla="val 39583"/>
              <a:gd name="adj2" fmla="val 50000"/>
            </a:avLst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Elliptic Curves Intersecting Lines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5939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7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RSA Details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379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endParaRPr lang="en-US" dirty="0"/>
              </a:p>
              <a:p>
                <a:pPr>
                  <a:buFontTx/>
                  <a:buNone/>
                </a:pPr>
                <a:r>
                  <a:rPr lang="en-US" sz="3600" dirty="0"/>
                  <a:t>In practice, the encryption exponent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3600" dirty="0"/>
                  <a:t> is almost always fixed to be</a:t>
                </a:r>
              </a:p>
              <a:p>
                <a:pPr>
                  <a:buFontTx/>
                  <a:buNone/>
                </a:pPr>
                <a:r>
                  <a:rPr lang="en-US" sz="3600" b="0" dirty="0">
                    <a:solidFill>
                      <a:srgbClr val="00B050"/>
                    </a:solidFill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=65537=</m:t>
                    </m:r>
                    <m:sSup>
                      <m:sSupPr>
                        <m:ctrlPr>
                          <a:rPr lang="en-US" sz="36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6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</m:sSup>
                    <m:r>
                      <a:rPr lang="en-US" sz="36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3600" dirty="0"/>
                  <a:t>.</a:t>
                </a:r>
              </a:p>
              <a:p>
                <a:pPr>
                  <a:buFontTx/>
                  <a:buNone/>
                </a:pPr>
                <a:r>
                  <a:rPr lang="en-US" sz="3600" dirty="0"/>
                  <a:t>The decryption exponent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3600" dirty="0"/>
                  <a:t> is then computed as</a:t>
                </a:r>
              </a:p>
              <a:p>
                <a:pPr>
                  <a:buFontTx/>
                  <a:buNone/>
                </a:pPr>
                <a:r>
                  <a:rPr lang="en-US" sz="3600" b="0" dirty="0">
                    <a:solidFill>
                      <a:srgbClr val="00B050"/>
                    </a:solidFill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=(1÷</m:t>
                    </m:r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 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sz="3600" dirty="0"/>
                  <a:t>.</a:t>
                </a:r>
              </a:p>
            </p:txBody>
          </p:sp>
        </mc:Choice>
        <mc:Fallback xmlns="">
          <p:sp>
            <p:nvSpPr>
              <p:cNvPr id="6737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2222" b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17754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402" name="Rectangle 2"/>
              <p:cNvSpPr>
                <a:spLocks noGrp="1" noChangeArrowheads="1"/>
              </p:cNvSpPr>
              <p:nvPr>
                <p:ph type="body" idx="1"/>
                <p:custDataLst>
                  <p:tags r:id="rId1"/>
                </p:custDataLst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sz="4800" b="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8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48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8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 dirty="0" err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48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800" i="1" dirty="0" err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𝑥</m:t>
                    </m:r>
                    <m:r>
                      <a:rPr lang="en-US" sz="48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  <m:sSup>
                      <m:sSupPr>
                        <m:ctrlPr>
                          <a:rPr lang="en-US" sz="48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48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𝐶</m:t>
                        </m:r>
                      </m:e>
                      <m:sup>
                        <m:r>
                          <a:rPr lang="en-US" sz="48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′</m:t>
                        </m:r>
                      </m:sup>
                    </m:sSup>
                    <m:r>
                      <a:rPr lang="en-US" sz="48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=0</m:t>
                    </m:r>
                  </m:oMath>
                </a14:m>
                <a:endParaRPr lang="en-US" sz="4800" dirty="0">
                  <a:solidFill>
                    <a:srgbClr val="00B050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126402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8"/>
                </p:custDataLst>
              </p:nvPr>
            </p:nvSpPr>
            <p:spPr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6403" name="Freeform 3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209800" y="3019425"/>
            <a:ext cx="4483100" cy="3381375"/>
          </a:xfrm>
          <a:custGeom>
            <a:avLst/>
            <a:gdLst>
              <a:gd name="T0" fmla="*/ 0 w 2824"/>
              <a:gd name="T1" fmla="*/ 2130 h 2130"/>
              <a:gd name="T2" fmla="*/ 260 w 2824"/>
              <a:gd name="T3" fmla="*/ 1153 h 2130"/>
              <a:gd name="T4" fmla="*/ 860 w 2824"/>
              <a:gd name="T5" fmla="*/ 483 h 2130"/>
              <a:gd name="T6" fmla="*/ 1273 w 2824"/>
              <a:gd name="T7" fmla="*/ 678 h 2130"/>
              <a:gd name="T8" fmla="*/ 1678 w 2824"/>
              <a:gd name="T9" fmla="*/ 1293 h 2130"/>
              <a:gd name="T10" fmla="*/ 2064 w 2824"/>
              <a:gd name="T11" fmla="*/ 1506 h 2130"/>
              <a:gd name="T12" fmla="*/ 2668 w 2824"/>
              <a:gd name="T13" fmla="*/ 771 h 2130"/>
              <a:gd name="T14" fmla="*/ 2824 w 2824"/>
              <a:gd name="T15" fmla="*/ 0 h 2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24" h="2130">
                <a:moveTo>
                  <a:pt x="0" y="2130"/>
                </a:moveTo>
                <a:cubicBezTo>
                  <a:pt x="43" y="1967"/>
                  <a:pt x="117" y="1428"/>
                  <a:pt x="260" y="1153"/>
                </a:cubicBezTo>
                <a:cubicBezTo>
                  <a:pt x="403" y="878"/>
                  <a:pt x="691" y="562"/>
                  <a:pt x="860" y="483"/>
                </a:cubicBezTo>
                <a:cubicBezTo>
                  <a:pt x="1029" y="404"/>
                  <a:pt x="1137" y="543"/>
                  <a:pt x="1273" y="678"/>
                </a:cubicBezTo>
                <a:cubicBezTo>
                  <a:pt x="1409" y="813"/>
                  <a:pt x="1546" y="1155"/>
                  <a:pt x="1678" y="1293"/>
                </a:cubicBezTo>
                <a:cubicBezTo>
                  <a:pt x="1810" y="1431"/>
                  <a:pt x="1899" y="1593"/>
                  <a:pt x="2064" y="1506"/>
                </a:cubicBezTo>
                <a:cubicBezTo>
                  <a:pt x="2229" y="1419"/>
                  <a:pt x="2541" y="1022"/>
                  <a:pt x="2668" y="771"/>
                </a:cubicBezTo>
                <a:cubicBezTo>
                  <a:pt x="2795" y="520"/>
                  <a:pt x="2792" y="161"/>
                  <a:pt x="2824" y="0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404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676400" y="4648200"/>
            <a:ext cx="5943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405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5105400" y="3048000"/>
            <a:ext cx="0" cy="3200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406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239000" y="40386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1126407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181600" y="28194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Elliptic Curves Intersecting Lines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084666"/>
      </p:ext>
    </p:extLst>
  </p:cSld>
  <p:clrMapOvr>
    <a:masterClrMapping/>
  </p:clrMapOvr>
  <p:transition spd="slow"/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402" name="Rectangle 2"/>
              <p:cNvSpPr>
                <a:spLocks noGrp="1" noChangeArrowheads="1"/>
              </p:cNvSpPr>
              <p:nvPr>
                <p:ph type="body" idx="1"/>
                <p:custDataLst>
                  <p:tags r:id="rId1"/>
                </p:custDataLst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sz="48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8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48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8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 dirty="0" err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48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800" i="1" dirty="0" err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𝑥</m:t>
                    </m:r>
                    <m:r>
                      <a:rPr lang="en-US" sz="48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  <m:sSup>
                      <m:sSupPr>
                        <m:ctrlPr>
                          <a:rPr lang="en-US" sz="48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48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𝐶</m:t>
                        </m:r>
                      </m:e>
                      <m:sup>
                        <m:r>
                          <a:rPr lang="en-US" sz="48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′</m:t>
                        </m:r>
                      </m:sup>
                    </m:sSup>
                    <m:r>
                      <a:rPr lang="en-US" sz="48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=0</m:t>
                    </m:r>
                  </m:oMath>
                </a14:m>
                <a:endParaRPr lang="en-US" sz="6000" dirty="0">
                  <a:solidFill>
                    <a:srgbClr val="00B050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126402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11"/>
                </p:custDataLst>
              </p:nvPr>
            </p:nvSpPr>
            <p:spPr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6403" name="Freeform 3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209800" y="3019425"/>
            <a:ext cx="4483100" cy="3381375"/>
          </a:xfrm>
          <a:custGeom>
            <a:avLst/>
            <a:gdLst>
              <a:gd name="T0" fmla="*/ 0 w 2824"/>
              <a:gd name="T1" fmla="*/ 2130 h 2130"/>
              <a:gd name="T2" fmla="*/ 260 w 2824"/>
              <a:gd name="T3" fmla="*/ 1153 h 2130"/>
              <a:gd name="T4" fmla="*/ 860 w 2824"/>
              <a:gd name="T5" fmla="*/ 483 h 2130"/>
              <a:gd name="T6" fmla="*/ 1273 w 2824"/>
              <a:gd name="T7" fmla="*/ 678 h 2130"/>
              <a:gd name="T8" fmla="*/ 1678 w 2824"/>
              <a:gd name="T9" fmla="*/ 1293 h 2130"/>
              <a:gd name="T10" fmla="*/ 2064 w 2824"/>
              <a:gd name="T11" fmla="*/ 1506 h 2130"/>
              <a:gd name="T12" fmla="*/ 2668 w 2824"/>
              <a:gd name="T13" fmla="*/ 771 h 2130"/>
              <a:gd name="T14" fmla="*/ 2824 w 2824"/>
              <a:gd name="T15" fmla="*/ 0 h 2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24" h="2130">
                <a:moveTo>
                  <a:pt x="0" y="2130"/>
                </a:moveTo>
                <a:cubicBezTo>
                  <a:pt x="43" y="1967"/>
                  <a:pt x="117" y="1428"/>
                  <a:pt x="260" y="1153"/>
                </a:cubicBezTo>
                <a:cubicBezTo>
                  <a:pt x="403" y="878"/>
                  <a:pt x="691" y="562"/>
                  <a:pt x="860" y="483"/>
                </a:cubicBezTo>
                <a:cubicBezTo>
                  <a:pt x="1029" y="404"/>
                  <a:pt x="1137" y="543"/>
                  <a:pt x="1273" y="678"/>
                </a:cubicBezTo>
                <a:cubicBezTo>
                  <a:pt x="1409" y="813"/>
                  <a:pt x="1546" y="1155"/>
                  <a:pt x="1678" y="1293"/>
                </a:cubicBezTo>
                <a:cubicBezTo>
                  <a:pt x="1810" y="1431"/>
                  <a:pt x="1899" y="1593"/>
                  <a:pt x="2064" y="1506"/>
                </a:cubicBezTo>
                <a:cubicBezTo>
                  <a:pt x="2229" y="1419"/>
                  <a:pt x="2541" y="1022"/>
                  <a:pt x="2668" y="771"/>
                </a:cubicBezTo>
                <a:cubicBezTo>
                  <a:pt x="2795" y="520"/>
                  <a:pt x="2792" y="161"/>
                  <a:pt x="2824" y="0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404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676400" y="4648200"/>
            <a:ext cx="5943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405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5105400" y="3048000"/>
            <a:ext cx="0" cy="3200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406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239000" y="40386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1126407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181600" y="28194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Elliptic Curves Intersecting Lines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43600" y="5334000"/>
            <a:ext cx="29049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+mj-lt"/>
              </a:rPr>
              <a:t>3 solutions</a:t>
            </a:r>
          </a:p>
        </p:txBody>
      </p:sp>
      <p:sp>
        <p:nvSpPr>
          <p:cNvPr id="12" name="Oval 1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590800" y="4495800"/>
            <a:ext cx="304800" cy="304800"/>
          </a:xfrm>
          <a:prstGeom prst="ellipse">
            <a:avLst/>
          </a:prstGeom>
          <a:noFill/>
          <a:ln w="12700" cap="sq">
            <a:solidFill>
              <a:srgbClr val="C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1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419600" y="4495800"/>
            <a:ext cx="304800" cy="304800"/>
          </a:xfrm>
          <a:prstGeom prst="ellipse">
            <a:avLst/>
          </a:prstGeom>
          <a:noFill/>
          <a:ln w="12700" cap="sq">
            <a:solidFill>
              <a:srgbClr val="C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1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019800" y="4495800"/>
            <a:ext cx="304800" cy="304800"/>
          </a:xfrm>
          <a:prstGeom prst="ellipse">
            <a:avLst/>
          </a:prstGeom>
          <a:noFill/>
          <a:ln w="12700" cap="sq">
            <a:solidFill>
              <a:srgbClr val="C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558035"/>
      </p:ext>
    </p:extLst>
  </p:cSld>
  <p:clrMapOvr>
    <a:masterClrMapping/>
  </p:clrMapOvr>
  <p:transition spd="slow"/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192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Elliptic Curves Intersecting Lines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9235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sz="48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8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48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8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 dirty="0" err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48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800" i="1" dirty="0" err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𝑥</m:t>
                    </m:r>
                    <m:r>
                      <a:rPr lang="en-US" sz="48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  <m:sSup>
                      <m:sSupPr>
                        <m:ctrlPr>
                          <a:rPr lang="en-US" sz="48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48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𝐶</m:t>
                        </m:r>
                      </m:e>
                      <m:sup>
                        <m:r>
                          <a:rPr lang="en-US" sz="48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′</m:t>
                        </m:r>
                      </m:sup>
                    </m:sSup>
                    <m:r>
                      <a:rPr lang="en-US" sz="48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=0</m:t>
                    </m:r>
                  </m:oMath>
                </a14:m>
                <a:endParaRPr lang="en-US" sz="6000" dirty="0">
                  <a:solidFill>
                    <a:srgbClr val="00B050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1192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10"/>
                </p:custDataLst>
              </p:nvPr>
            </p:nvSpPr>
            <p:spPr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9236" name="Freeform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209800" y="4010025"/>
            <a:ext cx="4483100" cy="3381375"/>
          </a:xfrm>
          <a:custGeom>
            <a:avLst/>
            <a:gdLst>
              <a:gd name="T0" fmla="*/ 0 w 2824"/>
              <a:gd name="T1" fmla="*/ 2130 h 2130"/>
              <a:gd name="T2" fmla="*/ 260 w 2824"/>
              <a:gd name="T3" fmla="*/ 1153 h 2130"/>
              <a:gd name="T4" fmla="*/ 860 w 2824"/>
              <a:gd name="T5" fmla="*/ 483 h 2130"/>
              <a:gd name="T6" fmla="*/ 1273 w 2824"/>
              <a:gd name="T7" fmla="*/ 678 h 2130"/>
              <a:gd name="T8" fmla="*/ 1678 w 2824"/>
              <a:gd name="T9" fmla="*/ 1293 h 2130"/>
              <a:gd name="T10" fmla="*/ 2064 w 2824"/>
              <a:gd name="T11" fmla="*/ 1506 h 2130"/>
              <a:gd name="T12" fmla="*/ 2668 w 2824"/>
              <a:gd name="T13" fmla="*/ 771 h 2130"/>
              <a:gd name="T14" fmla="*/ 2824 w 2824"/>
              <a:gd name="T15" fmla="*/ 0 h 2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24" h="2130">
                <a:moveTo>
                  <a:pt x="0" y="2130"/>
                </a:moveTo>
                <a:cubicBezTo>
                  <a:pt x="43" y="1967"/>
                  <a:pt x="117" y="1428"/>
                  <a:pt x="260" y="1153"/>
                </a:cubicBezTo>
                <a:cubicBezTo>
                  <a:pt x="403" y="878"/>
                  <a:pt x="691" y="562"/>
                  <a:pt x="860" y="483"/>
                </a:cubicBezTo>
                <a:cubicBezTo>
                  <a:pt x="1029" y="404"/>
                  <a:pt x="1137" y="543"/>
                  <a:pt x="1273" y="678"/>
                </a:cubicBezTo>
                <a:cubicBezTo>
                  <a:pt x="1409" y="813"/>
                  <a:pt x="1546" y="1155"/>
                  <a:pt x="1678" y="1293"/>
                </a:cubicBezTo>
                <a:cubicBezTo>
                  <a:pt x="1810" y="1431"/>
                  <a:pt x="1899" y="1593"/>
                  <a:pt x="2064" y="1506"/>
                </a:cubicBezTo>
                <a:cubicBezTo>
                  <a:pt x="2229" y="1419"/>
                  <a:pt x="2541" y="1022"/>
                  <a:pt x="2668" y="771"/>
                </a:cubicBezTo>
                <a:cubicBezTo>
                  <a:pt x="2795" y="520"/>
                  <a:pt x="2792" y="161"/>
                  <a:pt x="2824" y="0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9237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676400" y="4648200"/>
            <a:ext cx="5943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9238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5105400" y="3048000"/>
            <a:ext cx="0" cy="3200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9239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239000" y="40386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1119240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181600" y="28194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50888" y="5334000"/>
            <a:ext cx="26645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+mj-lt"/>
              </a:rPr>
              <a:t>1 solution</a:t>
            </a:r>
          </a:p>
        </p:txBody>
      </p:sp>
      <p:sp>
        <p:nvSpPr>
          <p:cNvPr id="12" name="Oval 1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477000" y="4495800"/>
            <a:ext cx="304800" cy="304800"/>
          </a:xfrm>
          <a:prstGeom prst="ellipse">
            <a:avLst/>
          </a:prstGeom>
          <a:noFill/>
          <a:ln w="12700" cap="sq">
            <a:solidFill>
              <a:srgbClr val="C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224968"/>
      </p:ext>
    </p:extLst>
  </p:cSld>
  <p:clrMapOvr>
    <a:masterClrMapping/>
  </p:clrMapOvr>
  <p:transition spd="slow"/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223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Elliptic Curves Intersecting Lines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2307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sz="48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8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48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8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 dirty="0" err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48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800" i="1" dirty="0" err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𝑥</m:t>
                    </m:r>
                    <m:r>
                      <a:rPr lang="en-US" sz="48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  <m:sSup>
                      <m:sSupPr>
                        <m:ctrlPr>
                          <a:rPr lang="en-US" sz="48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48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𝐶</m:t>
                        </m:r>
                      </m:e>
                      <m:sup>
                        <m:r>
                          <a:rPr lang="en-US" sz="48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′</m:t>
                        </m:r>
                      </m:sup>
                    </m:sSup>
                    <m:r>
                      <a:rPr lang="en-US" sz="48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=0</m:t>
                    </m:r>
                  </m:oMath>
                </a14:m>
                <a:endParaRPr lang="en-US" sz="6000" dirty="0">
                  <a:solidFill>
                    <a:srgbClr val="00B050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1223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10"/>
                </p:custDataLst>
              </p:nvPr>
            </p:nvSpPr>
            <p:spPr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2308" name="Freeform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209800" y="2133600"/>
            <a:ext cx="4483100" cy="3381375"/>
          </a:xfrm>
          <a:custGeom>
            <a:avLst/>
            <a:gdLst>
              <a:gd name="T0" fmla="*/ 0 w 2824"/>
              <a:gd name="T1" fmla="*/ 2130 h 2130"/>
              <a:gd name="T2" fmla="*/ 260 w 2824"/>
              <a:gd name="T3" fmla="*/ 1153 h 2130"/>
              <a:gd name="T4" fmla="*/ 860 w 2824"/>
              <a:gd name="T5" fmla="*/ 483 h 2130"/>
              <a:gd name="T6" fmla="*/ 1273 w 2824"/>
              <a:gd name="T7" fmla="*/ 678 h 2130"/>
              <a:gd name="T8" fmla="*/ 1678 w 2824"/>
              <a:gd name="T9" fmla="*/ 1293 h 2130"/>
              <a:gd name="T10" fmla="*/ 2064 w 2824"/>
              <a:gd name="T11" fmla="*/ 1506 h 2130"/>
              <a:gd name="T12" fmla="*/ 2668 w 2824"/>
              <a:gd name="T13" fmla="*/ 771 h 2130"/>
              <a:gd name="T14" fmla="*/ 2824 w 2824"/>
              <a:gd name="T15" fmla="*/ 0 h 2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24" h="2130">
                <a:moveTo>
                  <a:pt x="0" y="2130"/>
                </a:moveTo>
                <a:cubicBezTo>
                  <a:pt x="43" y="1967"/>
                  <a:pt x="117" y="1428"/>
                  <a:pt x="260" y="1153"/>
                </a:cubicBezTo>
                <a:cubicBezTo>
                  <a:pt x="403" y="878"/>
                  <a:pt x="691" y="562"/>
                  <a:pt x="860" y="483"/>
                </a:cubicBezTo>
                <a:cubicBezTo>
                  <a:pt x="1029" y="404"/>
                  <a:pt x="1137" y="543"/>
                  <a:pt x="1273" y="678"/>
                </a:cubicBezTo>
                <a:cubicBezTo>
                  <a:pt x="1409" y="813"/>
                  <a:pt x="1546" y="1155"/>
                  <a:pt x="1678" y="1293"/>
                </a:cubicBezTo>
                <a:cubicBezTo>
                  <a:pt x="1810" y="1431"/>
                  <a:pt x="1899" y="1593"/>
                  <a:pt x="2064" y="1506"/>
                </a:cubicBezTo>
                <a:cubicBezTo>
                  <a:pt x="2229" y="1419"/>
                  <a:pt x="2541" y="1022"/>
                  <a:pt x="2668" y="771"/>
                </a:cubicBezTo>
                <a:cubicBezTo>
                  <a:pt x="2795" y="520"/>
                  <a:pt x="2792" y="161"/>
                  <a:pt x="2824" y="0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2309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676400" y="4648200"/>
            <a:ext cx="5943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2310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5105400" y="3048000"/>
            <a:ext cx="0" cy="3200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2311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239000" y="40386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1122312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181600" y="28194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11" name="Oval 1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209800" y="4495800"/>
            <a:ext cx="304800" cy="304800"/>
          </a:xfrm>
          <a:prstGeom prst="ellipse">
            <a:avLst/>
          </a:prstGeom>
          <a:noFill/>
          <a:ln w="12700" cap="sq">
            <a:solidFill>
              <a:srgbClr val="C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250888" y="5334000"/>
            <a:ext cx="26645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+mj-lt"/>
              </a:rPr>
              <a:t>1 solution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137387"/>
      </p:ext>
    </p:extLst>
  </p:cSld>
  <p:clrMapOvr>
    <a:masterClrMapping/>
  </p:clrMapOvr>
  <p:transition spd="slow"/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223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Elliptic Curves Intersecting Lines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2307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sz="48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8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48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8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 dirty="0" err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48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800" i="1" dirty="0" err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𝑥</m:t>
                    </m:r>
                    <m:r>
                      <a:rPr lang="en-US" sz="48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  <m:sSup>
                      <m:sSupPr>
                        <m:ctrlPr>
                          <a:rPr lang="en-US" sz="48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48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𝐶</m:t>
                        </m:r>
                      </m:e>
                      <m:sup>
                        <m:r>
                          <a:rPr lang="en-US" sz="48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′</m:t>
                        </m:r>
                      </m:sup>
                    </m:sSup>
                    <m:r>
                      <a:rPr lang="en-US" sz="48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=0</m:t>
                    </m:r>
                  </m:oMath>
                </a14:m>
                <a:endParaRPr lang="en-US" sz="6000" dirty="0">
                  <a:solidFill>
                    <a:srgbClr val="00B050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1223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11"/>
                </p:custDataLst>
              </p:nvPr>
            </p:nvSpPr>
            <p:spPr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2308" name="Freeform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209800" y="2209800"/>
            <a:ext cx="4483100" cy="3381375"/>
          </a:xfrm>
          <a:custGeom>
            <a:avLst/>
            <a:gdLst>
              <a:gd name="T0" fmla="*/ 0 w 2824"/>
              <a:gd name="T1" fmla="*/ 2130 h 2130"/>
              <a:gd name="T2" fmla="*/ 260 w 2824"/>
              <a:gd name="T3" fmla="*/ 1153 h 2130"/>
              <a:gd name="T4" fmla="*/ 860 w 2824"/>
              <a:gd name="T5" fmla="*/ 483 h 2130"/>
              <a:gd name="T6" fmla="*/ 1273 w 2824"/>
              <a:gd name="T7" fmla="*/ 678 h 2130"/>
              <a:gd name="T8" fmla="*/ 1678 w 2824"/>
              <a:gd name="T9" fmla="*/ 1293 h 2130"/>
              <a:gd name="T10" fmla="*/ 2064 w 2824"/>
              <a:gd name="T11" fmla="*/ 1506 h 2130"/>
              <a:gd name="T12" fmla="*/ 2668 w 2824"/>
              <a:gd name="T13" fmla="*/ 771 h 2130"/>
              <a:gd name="T14" fmla="*/ 2824 w 2824"/>
              <a:gd name="T15" fmla="*/ 0 h 2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24" h="2130">
                <a:moveTo>
                  <a:pt x="0" y="2130"/>
                </a:moveTo>
                <a:cubicBezTo>
                  <a:pt x="43" y="1967"/>
                  <a:pt x="117" y="1428"/>
                  <a:pt x="260" y="1153"/>
                </a:cubicBezTo>
                <a:cubicBezTo>
                  <a:pt x="403" y="878"/>
                  <a:pt x="691" y="562"/>
                  <a:pt x="860" y="483"/>
                </a:cubicBezTo>
                <a:cubicBezTo>
                  <a:pt x="1029" y="404"/>
                  <a:pt x="1137" y="543"/>
                  <a:pt x="1273" y="678"/>
                </a:cubicBezTo>
                <a:cubicBezTo>
                  <a:pt x="1409" y="813"/>
                  <a:pt x="1546" y="1155"/>
                  <a:pt x="1678" y="1293"/>
                </a:cubicBezTo>
                <a:cubicBezTo>
                  <a:pt x="1810" y="1431"/>
                  <a:pt x="1899" y="1593"/>
                  <a:pt x="2064" y="1506"/>
                </a:cubicBezTo>
                <a:cubicBezTo>
                  <a:pt x="2229" y="1419"/>
                  <a:pt x="2541" y="1022"/>
                  <a:pt x="2668" y="771"/>
                </a:cubicBezTo>
                <a:cubicBezTo>
                  <a:pt x="2795" y="520"/>
                  <a:pt x="2792" y="161"/>
                  <a:pt x="2824" y="0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2309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676400" y="4648200"/>
            <a:ext cx="5943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2310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5105400" y="3048000"/>
            <a:ext cx="0" cy="3200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2311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239000" y="40386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1122312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181600" y="28194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11" name="Oval 1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286000" y="4495800"/>
            <a:ext cx="304800" cy="304800"/>
          </a:xfrm>
          <a:prstGeom prst="ellipse">
            <a:avLst/>
          </a:prstGeom>
          <a:noFill/>
          <a:ln w="12700" cap="sq">
            <a:solidFill>
              <a:srgbClr val="C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943600" y="5334000"/>
            <a:ext cx="29049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+mj-lt"/>
              </a:rPr>
              <a:t>2 solutions</a:t>
            </a:r>
          </a:p>
        </p:txBody>
      </p:sp>
      <p:sp>
        <p:nvSpPr>
          <p:cNvPr id="13" name="Oval 1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81600" y="4495800"/>
            <a:ext cx="304800" cy="304800"/>
          </a:xfrm>
          <a:prstGeom prst="ellipse">
            <a:avLst/>
          </a:prstGeom>
          <a:noFill/>
          <a:ln w="12700" cap="sq">
            <a:solidFill>
              <a:srgbClr val="C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989434"/>
      </p:ext>
    </p:extLst>
  </p:cSld>
  <p:clrMapOvr>
    <a:masterClrMapping/>
  </p:clrMapOvr>
  <p:transition spd="slow"/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27426" name="Rectangle 2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200" u="sng" dirty="0"/>
              <a:t>Non-vertical Lines</a:t>
            </a:r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1 intersection point		(typical case)</a:t>
            </a:r>
          </a:p>
          <a:p>
            <a:r>
              <a:rPr lang="en-US" sz="3200" dirty="0"/>
              <a:t>2 intersection points		(tangent case)</a:t>
            </a:r>
          </a:p>
          <a:p>
            <a:r>
              <a:rPr lang="en-US" sz="3200" dirty="0"/>
              <a:t>3 intersection points		(typical case)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Elliptic Curves Intersecting Lines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741870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8450" name="Rectangle 2"/>
              <p:cNvSpPr>
                <a:spLocks noGrp="1" noChangeArrowheads="1"/>
              </p:cNvSpPr>
              <p:nvPr>
                <p:ph type="body" idx="1"/>
                <p:custDataLst>
                  <p:tags r:id="rId1"/>
                </p:custDataLst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sz="3200" u="sng" dirty="0"/>
                  <a:t>Vertical Lines</a:t>
                </a:r>
              </a:p>
              <a:p>
                <a:pPr>
                  <a:buFontTx/>
                  <a:buNone/>
                </a:pPr>
                <a:r>
                  <a:rPr lang="en-US" sz="4800" dirty="0">
                    <a:solidFill>
                      <a:srgbClr val="66FF66"/>
                    </a:solidFill>
                  </a:rPr>
                  <a:t>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48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8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sz="48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4800" dirty="0">
                  <a:solidFill>
                    <a:srgbClr val="00B050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sz="4800" dirty="0">
                    <a:solidFill>
                      <a:srgbClr val="00B050"/>
                    </a:solidFill>
                  </a:rPr>
                  <a:t>			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sz="4800" dirty="0">
                  <a:solidFill>
                    <a:srgbClr val="00B050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sz="4800" dirty="0">
                    <a:solidFill>
                      <a:srgbClr val="00B050"/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48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48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8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𝐴𝑐</m:t>
                    </m:r>
                    <m:r>
                      <a:rPr lang="en-US" sz="48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4800" dirty="0">
                  <a:solidFill>
                    <a:srgbClr val="00B050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sz="4800" dirty="0">
                    <a:solidFill>
                      <a:srgbClr val="00B050"/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48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48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𝐶</m:t>
                        </m:r>
                      </m:e>
                      <m:sup>
                        <m:r>
                          <a:rPr lang="en-US" sz="48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baseline="30000" dirty="0">
                    <a:solidFill>
                      <a:srgbClr val="00B05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12845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4"/>
                </p:custDataLst>
              </p:nvPr>
            </p:nvSpPr>
            <p:spPr>
              <a:blipFill>
                <a:blip r:embed="rId5"/>
                <a:stretch>
                  <a:fillRect l="-1852" t="-1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8451" name="AutoShape 3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057400" y="2667000"/>
            <a:ext cx="304800" cy="1447800"/>
          </a:xfrm>
          <a:prstGeom prst="leftBrace">
            <a:avLst>
              <a:gd name="adj1" fmla="val 39583"/>
              <a:gd name="adj2" fmla="val 50000"/>
            </a:avLst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Elliptic Curves Intersecting Lines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723364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29474" name="Rectangle 2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200" u="sng" dirty="0"/>
              <a:t>Vertical Lines</a:t>
            </a:r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0 intersection point		(typical case)</a:t>
            </a:r>
          </a:p>
          <a:p>
            <a:r>
              <a:rPr lang="en-US" sz="3200" dirty="0"/>
              <a:t>1 intersection points		(tangent case)</a:t>
            </a:r>
          </a:p>
          <a:p>
            <a:r>
              <a:rPr lang="en-US" sz="3200" dirty="0"/>
              <a:t>2 intersection points		(typical case)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Elliptic Curves Intersecting Lines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426544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304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Elliptic Groups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0499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sz="6000" b="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6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6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6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6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6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6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sz="6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6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6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304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16"/>
                </p:custDataLst>
              </p:nvPr>
            </p:nvSpPr>
            <p:spPr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0500" name="Freeform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209800" y="3019425"/>
            <a:ext cx="4483100" cy="3381375"/>
          </a:xfrm>
          <a:custGeom>
            <a:avLst/>
            <a:gdLst>
              <a:gd name="T0" fmla="*/ 0 w 2824"/>
              <a:gd name="T1" fmla="*/ 2130 h 2130"/>
              <a:gd name="T2" fmla="*/ 260 w 2824"/>
              <a:gd name="T3" fmla="*/ 1153 h 2130"/>
              <a:gd name="T4" fmla="*/ 860 w 2824"/>
              <a:gd name="T5" fmla="*/ 483 h 2130"/>
              <a:gd name="T6" fmla="*/ 1273 w 2824"/>
              <a:gd name="T7" fmla="*/ 678 h 2130"/>
              <a:gd name="T8" fmla="*/ 1678 w 2824"/>
              <a:gd name="T9" fmla="*/ 1293 h 2130"/>
              <a:gd name="T10" fmla="*/ 2064 w 2824"/>
              <a:gd name="T11" fmla="*/ 1506 h 2130"/>
              <a:gd name="T12" fmla="*/ 2668 w 2824"/>
              <a:gd name="T13" fmla="*/ 771 h 2130"/>
              <a:gd name="T14" fmla="*/ 2824 w 2824"/>
              <a:gd name="T15" fmla="*/ 0 h 2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24" h="2130">
                <a:moveTo>
                  <a:pt x="0" y="2130"/>
                </a:moveTo>
                <a:cubicBezTo>
                  <a:pt x="43" y="1967"/>
                  <a:pt x="117" y="1428"/>
                  <a:pt x="260" y="1153"/>
                </a:cubicBezTo>
                <a:cubicBezTo>
                  <a:pt x="403" y="878"/>
                  <a:pt x="691" y="562"/>
                  <a:pt x="860" y="483"/>
                </a:cubicBezTo>
                <a:cubicBezTo>
                  <a:pt x="1029" y="404"/>
                  <a:pt x="1137" y="543"/>
                  <a:pt x="1273" y="678"/>
                </a:cubicBezTo>
                <a:cubicBezTo>
                  <a:pt x="1409" y="813"/>
                  <a:pt x="1546" y="1155"/>
                  <a:pt x="1678" y="1293"/>
                </a:cubicBezTo>
                <a:cubicBezTo>
                  <a:pt x="1810" y="1431"/>
                  <a:pt x="1899" y="1593"/>
                  <a:pt x="2064" y="1506"/>
                </a:cubicBezTo>
                <a:cubicBezTo>
                  <a:pt x="2229" y="1419"/>
                  <a:pt x="2541" y="1022"/>
                  <a:pt x="2668" y="771"/>
                </a:cubicBezTo>
                <a:cubicBezTo>
                  <a:pt x="2795" y="520"/>
                  <a:pt x="2792" y="161"/>
                  <a:pt x="2824" y="0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502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5105400" y="3048000"/>
            <a:ext cx="0" cy="3200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503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239000" y="40386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1130504" name="Text Box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181600" y="28194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1130505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133600" y="4648200"/>
            <a:ext cx="4800600" cy="1828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506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057400" y="4648200"/>
            <a:ext cx="5181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507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5105400" y="4648200"/>
            <a:ext cx="0" cy="1600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508" name="Freeform 12"/>
          <p:cNvSpPr>
            <a:spLocks/>
          </p:cNvSpPr>
          <p:nvPr>
            <p:custDataLst>
              <p:tags r:id="rId10"/>
            </p:custDataLst>
          </p:nvPr>
        </p:nvSpPr>
        <p:spPr bwMode="auto">
          <a:xfrm flipV="1">
            <a:off x="2209800" y="2895600"/>
            <a:ext cx="4483100" cy="3381375"/>
          </a:xfrm>
          <a:custGeom>
            <a:avLst/>
            <a:gdLst>
              <a:gd name="T0" fmla="*/ 0 w 2824"/>
              <a:gd name="T1" fmla="*/ 2130 h 2130"/>
              <a:gd name="T2" fmla="*/ 260 w 2824"/>
              <a:gd name="T3" fmla="*/ 1153 h 2130"/>
              <a:gd name="T4" fmla="*/ 860 w 2824"/>
              <a:gd name="T5" fmla="*/ 483 h 2130"/>
              <a:gd name="T6" fmla="*/ 1273 w 2824"/>
              <a:gd name="T7" fmla="*/ 678 h 2130"/>
              <a:gd name="T8" fmla="*/ 1678 w 2824"/>
              <a:gd name="T9" fmla="*/ 1293 h 2130"/>
              <a:gd name="T10" fmla="*/ 2064 w 2824"/>
              <a:gd name="T11" fmla="*/ 1506 h 2130"/>
              <a:gd name="T12" fmla="*/ 2668 w 2824"/>
              <a:gd name="T13" fmla="*/ 771 h 2130"/>
              <a:gd name="T14" fmla="*/ 2824 w 2824"/>
              <a:gd name="T15" fmla="*/ 0 h 2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24" h="2130">
                <a:moveTo>
                  <a:pt x="0" y="2130"/>
                </a:moveTo>
                <a:cubicBezTo>
                  <a:pt x="43" y="1967"/>
                  <a:pt x="117" y="1428"/>
                  <a:pt x="260" y="1153"/>
                </a:cubicBezTo>
                <a:cubicBezTo>
                  <a:pt x="403" y="878"/>
                  <a:pt x="691" y="562"/>
                  <a:pt x="860" y="483"/>
                </a:cubicBezTo>
                <a:cubicBezTo>
                  <a:pt x="1029" y="404"/>
                  <a:pt x="1137" y="543"/>
                  <a:pt x="1273" y="678"/>
                </a:cubicBezTo>
                <a:cubicBezTo>
                  <a:pt x="1409" y="813"/>
                  <a:pt x="1546" y="1155"/>
                  <a:pt x="1678" y="1293"/>
                </a:cubicBezTo>
                <a:cubicBezTo>
                  <a:pt x="1810" y="1431"/>
                  <a:pt x="1899" y="1593"/>
                  <a:pt x="2064" y="1506"/>
                </a:cubicBezTo>
                <a:cubicBezTo>
                  <a:pt x="2229" y="1419"/>
                  <a:pt x="2541" y="1022"/>
                  <a:pt x="2668" y="771"/>
                </a:cubicBezTo>
                <a:cubicBezTo>
                  <a:pt x="2795" y="520"/>
                  <a:pt x="2792" y="161"/>
                  <a:pt x="2824" y="0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509" name="Rectangle 1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905000" y="2895600"/>
            <a:ext cx="8382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510" name="Rectangle 1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572000" y="3733800"/>
            <a:ext cx="16002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511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5105400" y="3581400"/>
            <a:ext cx="0" cy="1143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501" name="Line 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1676400" y="4648200"/>
            <a:ext cx="5943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1324"/>
      </p:ext>
    </p:extLst>
  </p:cSld>
  <p:clrMapOvr>
    <a:masterClrMapping/>
  </p:clrMapOvr>
  <p:transition spd="slow"/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304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Elliptic Groups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0499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sz="60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6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6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6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6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6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6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sz="6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6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6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304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18"/>
                </p:custDataLst>
              </p:nvPr>
            </p:nvSpPr>
            <p:spPr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0500" name="Freeform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209800" y="3019425"/>
            <a:ext cx="4483100" cy="3381375"/>
          </a:xfrm>
          <a:custGeom>
            <a:avLst/>
            <a:gdLst>
              <a:gd name="T0" fmla="*/ 0 w 2824"/>
              <a:gd name="T1" fmla="*/ 2130 h 2130"/>
              <a:gd name="T2" fmla="*/ 260 w 2824"/>
              <a:gd name="T3" fmla="*/ 1153 h 2130"/>
              <a:gd name="T4" fmla="*/ 860 w 2824"/>
              <a:gd name="T5" fmla="*/ 483 h 2130"/>
              <a:gd name="T6" fmla="*/ 1273 w 2824"/>
              <a:gd name="T7" fmla="*/ 678 h 2130"/>
              <a:gd name="T8" fmla="*/ 1678 w 2824"/>
              <a:gd name="T9" fmla="*/ 1293 h 2130"/>
              <a:gd name="T10" fmla="*/ 2064 w 2824"/>
              <a:gd name="T11" fmla="*/ 1506 h 2130"/>
              <a:gd name="T12" fmla="*/ 2668 w 2824"/>
              <a:gd name="T13" fmla="*/ 771 h 2130"/>
              <a:gd name="T14" fmla="*/ 2824 w 2824"/>
              <a:gd name="T15" fmla="*/ 0 h 2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24" h="2130">
                <a:moveTo>
                  <a:pt x="0" y="2130"/>
                </a:moveTo>
                <a:cubicBezTo>
                  <a:pt x="43" y="1967"/>
                  <a:pt x="117" y="1428"/>
                  <a:pt x="260" y="1153"/>
                </a:cubicBezTo>
                <a:cubicBezTo>
                  <a:pt x="403" y="878"/>
                  <a:pt x="691" y="562"/>
                  <a:pt x="860" y="483"/>
                </a:cubicBezTo>
                <a:cubicBezTo>
                  <a:pt x="1029" y="404"/>
                  <a:pt x="1137" y="543"/>
                  <a:pt x="1273" y="678"/>
                </a:cubicBezTo>
                <a:cubicBezTo>
                  <a:pt x="1409" y="813"/>
                  <a:pt x="1546" y="1155"/>
                  <a:pt x="1678" y="1293"/>
                </a:cubicBezTo>
                <a:cubicBezTo>
                  <a:pt x="1810" y="1431"/>
                  <a:pt x="1899" y="1593"/>
                  <a:pt x="2064" y="1506"/>
                </a:cubicBezTo>
                <a:cubicBezTo>
                  <a:pt x="2229" y="1419"/>
                  <a:pt x="2541" y="1022"/>
                  <a:pt x="2668" y="771"/>
                </a:cubicBezTo>
                <a:cubicBezTo>
                  <a:pt x="2795" y="520"/>
                  <a:pt x="2792" y="161"/>
                  <a:pt x="2824" y="0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502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5105400" y="3048000"/>
            <a:ext cx="0" cy="3200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503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239000" y="40386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1130504" name="Text Box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181600" y="28194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1130505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133600" y="4648200"/>
            <a:ext cx="4800600" cy="1828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506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057400" y="4648200"/>
            <a:ext cx="5181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507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5105400" y="4648200"/>
            <a:ext cx="0" cy="1600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508" name="Freeform 12"/>
          <p:cNvSpPr>
            <a:spLocks/>
          </p:cNvSpPr>
          <p:nvPr>
            <p:custDataLst>
              <p:tags r:id="rId10"/>
            </p:custDataLst>
          </p:nvPr>
        </p:nvSpPr>
        <p:spPr bwMode="auto">
          <a:xfrm flipV="1">
            <a:off x="2209800" y="2895600"/>
            <a:ext cx="4483100" cy="3381375"/>
          </a:xfrm>
          <a:custGeom>
            <a:avLst/>
            <a:gdLst>
              <a:gd name="T0" fmla="*/ 0 w 2824"/>
              <a:gd name="T1" fmla="*/ 2130 h 2130"/>
              <a:gd name="T2" fmla="*/ 260 w 2824"/>
              <a:gd name="T3" fmla="*/ 1153 h 2130"/>
              <a:gd name="T4" fmla="*/ 860 w 2824"/>
              <a:gd name="T5" fmla="*/ 483 h 2130"/>
              <a:gd name="T6" fmla="*/ 1273 w 2824"/>
              <a:gd name="T7" fmla="*/ 678 h 2130"/>
              <a:gd name="T8" fmla="*/ 1678 w 2824"/>
              <a:gd name="T9" fmla="*/ 1293 h 2130"/>
              <a:gd name="T10" fmla="*/ 2064 w 2824"/>
              <a:gd name="T11" fmla="*/ 1506 h 2130"/>
              <a:gd name="T12" fmla="*/ 2668 w 2824"/>
              <a:gd name="T13" fmla="*/ 771 h 2130"/>
              <a:gd name="T14" fmla="*/ 2824 w 2824"/>
              <a:gd name="T15" fmla="*/ 0 h 2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24" h="2130">
                <a:moveTo>
                  <a:pt x="0" y="2130"/>
                </a:moveTo>
                <a:cubicBezTo>
                  <a:pt x="43" y="1967"/>
                  <a:pt x="117" y="1428"/>
                  <a:pt x="260" y="1153"/>
                </a:cubicBezTo>
                <a:cubicBezTo>
                  <a:pt x="403" y="878"/>
                  <a:pt x="691" y="562"/>
                  <a:pt x="860" y="483"/>
                </a:cubicBezTo>
                <a:cubicBezTo>
                  <a:pt x="1029" y="404"/>
                  <a:pt x="1137" y="543"/>
                  <a:pt x="1273" y="678"/>
                </a:cubicBezTo>
                <a:cubicBezTo>
                  <a:pt x="1409" y="813"/>
                  <a:pt x="1546" y="1155"/>
                  <a:pt x="1678" y="1293"/>
                </a:cubicBezTo>
                <a:cubicBezTo>
                  <a:pt x="1810" y="1431"/>
                  <a:pt x="1899" y="1593"/>
                  <a:pt x="2064" y="1506"/>
                </a:cubicBezTo>
                <a:cubicBezTo>
                  <a:pt x="2229" y="1419"/>
                  <a:pt x="2541" y="1022"/>
                  <a:pt x="2668" y="771"/>
                </a:cubicBezTo>
                <a:cubicBezTo>
                  <a:pt x="2795" y="520"/>
                  <a:pt x="2792" y="161"/>
                  <a:pt x="2824" y="0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509" name="Rectangle 1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905000" y="2895600"/>
            <a:ext cx="8382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510" name="Rectangle 1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572000" y="3733800"/>
            <a:ext cx="16002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511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5105400" y="3581400"/>
            <a:ext cx="0" cy="1143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501" name="Line 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1676400" y="4648200"/>
            <a:ext cx="5943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1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389120" y="4343400"/>
            <a:ext cx="182880" cy="18288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1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971800" y="4953000"/>
            <a:ext cx="182880" cy="18288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082284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Public-Key Directory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2612771"/>
              </p:ext>
            </p:extLst>
          </p:nvPr>
        </p:nvGraphicFramePr>
        <p:xfrm>
          <a:off x="692150" y="1982788"/>
          <a:ext cx="7567613" cy="394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Document" r:id="rId3" imgW="8086894" imgH="4228854" progId="Word.Document.8">
                  <p:embed/>
                </p:oleObj>
              </mc:Choice>
              <mc:Fallback>
                <p:oleObj name="Document" r:id="rId3" imgW="8086894" imgH="4228854" progId="Word.Document.8">
                  <p:embed/>
                  <p:pic>
                    <p:nvPicPr>
                      <p:cNvPr id="100659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150" y="1982788"/>
                        <a:ext cx="7567613" cy="3949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3956775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304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Elliptic Groups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0499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sz="60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6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6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6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6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6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6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sz="6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6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6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304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20"/>
                </p:custDataLst>
              </p:nvPr>
            </p:nvSpPr>
            <p:spPr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0500" name="Freeform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209800" y="3019425"/>
            <a:ext cx="4483100" cy="3381375"/>
          </a:xfrm>
          <a:custGeom>
            <a:avLst/>
            <a:gdLst>
              <a:gd name="T0" fmla="*/ 0 w 2824"/>
              <a:gd name="T1" fmla="*/ 2130 h 2130"/>
              <a:gd name="T2" fmla="*/ 260 w 2824"/>
              <a:gd name="T3" fmla="*/ 1153 h 2130"/>
              <a:gd name="T4" fmla="*/ 860 w 2824"/>
              <a:gd name="T5" fmla="*/ 483 h 2130"/>
              <a:gd name="T6" fmla="*/ 1273 w 2824"/>
              <a:gd name="T7" fmla="*/ 678 h 2130"/>
              <a:gd name="T8" fmla="*/ 1678 w 2824"/>
              <a:gd name="T9" fmla="*/ 1293 h 2130"/>
              <a:gd name="T10" fmla="*/ 2064 w 2824"/>
              <a:gd name="T11" fmla="*/ 1506 h 2130"/>
              <a:gd name="T12" fmla="*/ 2668 w 2824"/>
              <a:gd name="T13" fmla="*/ 771 h 2130"/>
              <a:gd name="T14" fmla="*/ 2824 w 2824"/>
              <a:gd name="T15" fmla="*/ 0 h 2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24" h="2130">
                <a:moveTo>
                  <a:pt x="0" y="2130"/>
                </a:moveTo>
                <a:cubicBezTo>
                  <a:pt x="43" y="1967"/>
                  <a:pt x="117" y="1428"/>
                  <a:pt x="260" y="1153"/>
                </a:cubicBezTo>
                <a:cubicBezTo>
                  <a:pt x="403" y="878"/>
                  <a:pt x="691" y="562"/>
                  <a:pt x="860" y="483"/>
                </a:cubicBezTo>
                <a:cubicBezTo>
                  <a:pt x="1029" y="404"/>
                  <a:pt x="1137" y="543"/>
                  <a:pt x="1273" y="678"/>
                </a:cubicBezTo>
                <a:cubicBezTo>
                  <a:pt x="1409" y="813"/>
                  <a:pt x="1546" y="1155"/>
                  <a:pt x="1678" y="1293"/>
                </a:cubicBezTo>
                <a:cubicBezTo>
                  <a:pt x="1810" y="1431"/>
                  <a:pt x="1899" y="1593"/>
                  <a:pt x="2064" y="1506"/>
                </a:cubicBezTo>
                <a:cubicBezTo>
                  <a:pt x="2229" y="1419"/>
                  <a:pt x="2541" y="1022"/>
                  <a:pt x="2668" y="771"/>
                </a:cubicBezTo>
                <a:cubicBezTo>
                  <a:pt x="2795" y="520"/>
                  <a:pt x="2792" y="161"/>
                  <a:pt x="2824" y="0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502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5105400" y="3048000"/>
            <a:ext cx="0" cy="3200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503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239000" y="40386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1130504" name="Text Box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181600" y="28194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1130505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133600" y="4648200"/>
            <a:ext cx="4800600" cy="1828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506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057400" y="4648200"/>
            <a:ext cx="5181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507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5105400" y="4648200"/>
            <a:ext cx="0" cy="1600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508" name="Freeform 12"/>
          <p:cNvSpPr>
            <a:spLocks/>
          </p:cNvSpPr>
          <p:nvPr>
            <p:custDataLst>
              <p:tags r:id="rId10"/>
            </p:custDataLst>
          </p:nvPr>
        </p:nvSpPr>
        <p:spPr bwMode="auto">
          <a:xfrm flipV="1">
            <a:off x="2209800" y="2895600"/>
            <a:ext cx="4483100" cy="3381375"/>
          </a:xfrm>
          <a:custGeom>
            <a:avLst/>
            <a:gdLst>
              <a:gd name="T0" fmla="*/ 0 w 2824"/>
              <a:gd name="T1" fmla="*/ 2130 h 2130"/>
              <a:gd name="T2" fmla="*/ 260 w 2824"/>
              <a:gd name="T3" fmla="*/ 1153 h 2130"/>
              <a:gd name="T4" fmla="*/ 860 w 2824"/>
              <a:gd name="T5" fmla="*/ 483 h 2130"/>
              <a:gd name="T6" fmla="*/ 1273 w 2824"/>
              <a:gd name="T7" fmla="*/ 678 h 2130"/>
              <a:gd name="T8" fmla="*/ 1678 w 2824"/>
              <a:gd name="T9" fmla="*/ 1293 h 2130"/>
              <a:gd name="T10" fmla="*/ 2064 w 2824"/>
              <a:gd name="T11" fmla="*/ 1506 h 2130"/>
              <a:gd name="T12" fmla="*/ 2668 w 2824"/>
              <a:gd name="T13" fmla="*/ 771 h 2130"/>
              <a:gd name="T14" fmla="*/ 2824 w 2824"/>
              <a:gd name="T15" fmla="*/ 0 h 2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24" h="2130">
                <a:moveTo>
                  <a:pt x="0" y="2130"/>
                </a:moveTo>
                <a:cubicBezTo>
                  <a:pt x="43" y="1967"/>
                  <a:pt x="117" y="1428"/>
                  <a:pt x="260" y="1153"/>
                </a:cubicBezTo>
                <a:cubicBezTo>
                  <a:pt x="403" y="878"/>
                  <a:pt x="691" y="562"/>
                  <a:pt x="860" y="483"/>
                </a:cubicBezTo>
                <a:cubicBezTo>
                  <a:pt x="1029" y="404"/>
                  <a:pt x="1137" y="543"/>
                  <a:pt x="1273" y="678"/>
                </a:cubicBezTo>
                <a:cubicBezTo>
                  <a:pt x="1409" y="813"/>
                  <a:pt x="1546" y="1155"/>
                  <a:pt x="1678" y="1293"/>
                </a:cubicBezTo>
                <a:cubicBezTo>
                  <a:pt x="1810" y="1431"/>
                  <a:pt x="1899" y="1593"/>
                  <a:pt x="2064" y="1506"/>
                </a:cubicBezTo>
                <a:cubicBezTo>
                  <a:pt x="2229" y="1419"/>
                  <a:pt x="2541" y="1022"/>
                  <a:pt x="2668" y="771"/>
                </a:cubicBezTo>
                <a:cubicBezTo>
                  <a:pt x="2795" y="520"/>
                  <a:pt x="2792" y="161"/>
                  <a:pt x="2824" y="0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509" name="Rectangle 1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905000" y="2895600"/>
            <a:ext cx="8382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510" name="Rectangle 1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572000" y="3733800"/>
            <a:ext cx="16002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511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5105400" y="3581400"/>
            <a:ext cx="0" cy="1143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512" name="Line 16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2286000" y="3352800"/>
            <a:ext cx="4724400" cy="2057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0513" name="Text Box 17"/>
              <p:cNvSpPr txBox="1"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838200" y="5492750"/>
                <a:ext cx="3263457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8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sz="48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30513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838200" y="5492750"/>
                <a:ext cx="3263457" cy="830997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0501" name="Line 5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1676400" y="4648200"/>
            <a:ext cx="5943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1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389120" y="4343400"/>
            <a:ext cx="182880" cy="18288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1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971800" y="4953000"/>
            <a:ext cx="182880" cy="18288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190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046751"/>
      </p:ext>
    </p:extLst>
  </p:cSld>
  <p:clrMapOvr>
    <a:masterClrMapping/>
  </p:clrMapOvr>
  <p:transition spd="slow"/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315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Elliptic Groups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1523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sz="60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6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6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6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6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6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6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sz="6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6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6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315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22"/>
                </p:custDataLst>
              </p:nvPr>
            </p:nvSpPr>
            <p:spPr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1524" name="Freeform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209800" y="3019425"/>
            <a:ext cx="4483100" cy="3381375"/>
          </a:xfrm>
          <a:custGeom>
            <a:avLst/>
            <a:gdLst>
              <a:gd name="T0" fmla="*/ 0 w 2824"/>
              <a:gd name="T1" fmla="*/ 2130 h 2130"/>
              <a:gd name="T2" fmla="*/ 260 w 2824"/>
              <a:gd name="T3" fmla="*/ 1153 h 2130"/>
              <a:gd name="T4" fmla="*/ 860 w 2824"/>
              <a:gd name="T5" fmla="*/ 483 h 2130"/>
              <a:gd name="T6" fmla="*/ 1273 w 2824"/>
              <a:gd name="T7" fmla="*/ 678 h 2130"/>
              <a:gd name="T8" fmla="*/ 1678 w 2824"/>
              <a:gd name="T9" fmla="*/ 1293 h 2130"/>
              <a:gd name="T10" fmla="*/ 2064 w 2824"/>
              <a:gd name="T11" fmla="*/ 1506 h 2130"/>
              <a:gd name="T12" fmla="*/ 2668 w 2824"/>
              <a:gd name="T13" fmla="*/ 771 h 2130"/>
              <a:gd name="T14" fmla="*/ 2824 w 2824"/>
              <a:gd name="T15" fmla="*/ 0 h 2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24" h="2130">
                <a:moveTo>
                  <a:pt x="0" y="2130"/>
                </a:moveTo>
                <a:cubicBezTo>
                  <a:pt x="43" y="1967"/>
                  <a:pt x="117" y="1428"/>
                  <a:pt x="260" y="1153"/>
                </a:cubicBezTo>
                <a:cubicBezTo>
                  <a:pt x="403" y="878"/>
                  <a:pt x="691" y="562"/>
                  <a:pt x="860" y="483"/>
                </a:cubicBezTo>
                <a:cubicBezTo>
                  <a:pt x="1029" y="404"/>
                  <a:pt x="1137" y="543"/>
                  <a:pt x="1273" y="678"/>
                </a:cubicBezTo>
                <a:cubicBezTo>
                  <a:pt x="1409" y="813"/>
                  <a:pt x="1546" y="1155"/>
                  <a:pt x="1678" y="1293"/>
                </a:cubicBezTo>
                <a:cubicBezTo>
                  <a:pt x="1810" y="1431"/>
                  <a:pt x="1899" y="1593"/>
                  <a:pt x="2064" y="1506"/>
                </a:cubicBezTo>
                <a:cubicBezTo>
                  <a:pt x="2229" y="1419"/>
                  <a:pt x="2541" y="1022"/>
                  <a:pt x="2668" y="771"/>
                </a:cubicBezTo>
                <a:cubicBezTo>
                  <a:pt x="2795" y="520"/>
                  <a:pt x="2792" y="161"/>
                  <a:pt x="2824" y="0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1526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5105400" y="3048000"/>
            <a:ext cx="0" cy="3200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1527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239000" y="40386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1131528" name="Text Box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181600" y="28194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1131529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133600" y="4648200"/>
            <a:ext cx="4800600" cy="1828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1530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057400" y="4648200"/>
            <a:ext cx="5181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1531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5105400" y="4648200"/>
            <a:ext cx="0" cy="1600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1532" name="Freeform 12"/>
          <p:cNvSpPr>
            <a:spLocks/>
          </p:cNvSpPr>
          <p:nvPr>
            <p:custDataLst>
              <p:tags r:id="rId10"/>
            </p:custDataLst>
          </p:nvPr>
        </p:nvSpPr>
        <p:spPr bwMode="auto">
          <a:xfrm flipV="1">
            <a:off x="2209800" y="2895600"/>
            <a:ext cx="4483100" cy="3381375"/>
          </a:xfrm>
          <a:custGeom>
            <a:avLst/>
            <a:gdLst>
              <a:gd name="T0" fmla="*/ 0 w 2824"/>
              <a:gd name="T1" fmla="*/ 2130 h 2130"/>
              <a:gd name="T2" fmla="*/ 260 w 2824"/>
              <a:gd name="T3" fmla="*/ 1153 h 2130"/>
              <a:gd name="T4" fmla="*/ 860 w 2824"/>
              <a:gd name="T5" fmla="*/ 483 h 2130"/>
              <a:gd name="T6" fmla="*/ 1273 w 2824"/>
              <a:gd name="T7" fmla="*/ 678 h 2130"/>
              <a:gd name="T8" fmla="*/ 1678 w 2824"/>
              <a:gd name="T9" fmla="*/ 1293 h 2130"/>
              <a:gd name="T10" fmla="*/ 2064 w 2824"/>
              <a:gd name="T11" fmla="*/ 1506 h 2130"/>
              <a:gd name="T12" fmla="*/ 2668 w 2824"/>
              <a:gd name="T13" fmla="*/ 771 h 2130"/>
              <a:gd name="T14" fmla="*/ 2824 w 2824"/>
              <a:gd name="T15" fmla="*/ 0 h 2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24" h="2130">
                <a:moveTo>
                  <a:pt x="0" y="2130"/>
                </a:moveTo>
                <a:cubicBezTo>
                  <a:pt x="43" y="1967"/>
                  <a:pt x="117" y="1428"/>
                  <a:pt x="260" y="1153"/>
                </a:cubicBezTo>
                <a:cubicBezTo>
                  <a:pt x="403" y="878"/>
                  <a:pt x="691" y="562"/>
                  <a:pt x="860" y="483"/>
                </a:cubicBezTo>
                <a:cubicBezTo>
                  <a:pt x="1029" y="404"/>
                  <a:pt x="1137" y="543"/>
                  <a:pt x="1273" y="678"/>
                </a:cubicBezTo>
                <a:cubicBezTo>
                  <a:pt x="1409" y="813"/>
                  <a:pt x="1546" y="1155"/>
                  <a:pt x="1678" y="1293"/>
                </a:cubicBezTo>
                <a:cubicBezTo>
                  <a:pt x="1810" y="1431"/>
                  <a:pt x="1899" y="1593"/>
                  <a:pt x="2064" y="1506"/>
                </a:cubicBezTo>
                <a:cubicBezTo>
                  <a:pt x="2229" y="1419"/>
                  <a:pt x="2541" y="1022"/>
                  <a:pt x="2668" y="771"/>
                </a:cubicBezTo>
                <a:cubicBezTo>
                  <a:pt x="2795" y="520"/>
                  <a:pt x="2792" y="161"/>
                  <a:pt x="2824" y="0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1533" name="Rectangle 1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905000" y="2895600"/>
            <a:ext cx="8382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1534" name="Rectangle 1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572000" y="3733800"/>
            <a:ext cx="16002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1535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5105400" y="3581400"/>
            <a:ext cx="0" cy="1143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1536" name="Line 16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2286000" y="3352800"/>
            <a:ext cx="4724400" cy="2057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1537" name="Text Box 17"/>
              <p:cNvSpPr txBox="1"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838200" y="5492750"/>
                <a:ext cx="3263457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8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sz="48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31537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838200" y="5492750"/>
                <a:ext cx="3263457" cy="830997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1538" name="Line 1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6629400" y="3505200"/>
            <a:ext cx="0" cy="2057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1541" name="Oval 21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477000" y="5410200"/>
            <a:ext cx="304800" cy="304800"/>
          </a:xfrm>
          <a:prstGeom prst="ellipse">
            <a:avLst/>
          </a:prstGeom>
          <a:noFill/>
          <a:ln w="12700" cap="sq">
            <a:solidFill>
              <a:srgbClr val="C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1525" name="Line 5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1676400" y="4648200"/>
            <a:ext cx="5943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Oval 1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389120" y="4343400"/>
            <a:ext cx="182880" cy="18288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Oval 19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971800" y="4953000"/>
            <a:ext cx="182880" cy="18288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191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655600"/>
      </p:ext>
    </p:extLst>
  </p:cSld>
  <p:clrMapOvr>
    <a:masterClrMapping/>
  </p:clrMapOvr>
  <p:transition spd="slow"/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315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Elliptic Groups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31523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sz="60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6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6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6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6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6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6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sz="6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6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60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11315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2"/>
                </p:custDataLst>
              </p:nvPr>
            </p:nvSpPr>
            <p:spPr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1524" name="Freeform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209800" y="3019425"/>
            <a:ext cx="4483100" cy="3381375"/>
          </a:xfrm>
          <a:custGeom>
            <a:avLst/>
            <a:gdLst>
              <a:gd name="T0" fmla="*/ 0 w 2824"/>
              <a:gd name="T1" fmla="*/ 2130 h 2130"/>
              <a:gd name="T2" fmla="*/ 260 w 2824"/>
              <a:gd name="T3" fmla="*/ 1153 h 2130"/>
              <a:gd name="T4" fmla="*/ 860 w 2824"/>
              <a:gd name="T5" fmla="*/ 483 h 2130"/>
              <a:gd name="T6" fmla="*/ 1273 w 2824"/>
              <a:gd name="T7" fmla="*/ 678 h 2130"/>
              <a:gd name="T8" fmla="*/ 1678 w 2824"/>
              <a:gd name="T9" fmla="*/ 1293 h 2130"/>
              <a:gd name="T10" fmla="*/ 2064 w 2824"/>
              <a:gd name="T11" fmla="*/ 1506 h 2130"/>
              <a:gd name="T12" fmla="*/ 2668 w 2824"/>
              <a:gd name="T13" fmla="*/ 771 h 2130"/>
              <a:gd name="T14" fmla="*/ 2824 w 2824"/>
              <a:gd name="T15" fmla="*/ 0 h 2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24" h="2130">
                <a:moveTo>
                  <a:pt x="0" y="2130"/>
                </a:moveTo>
                <a:cubicBezTo>
                  <a:pt x="43" y="1967"/>
                  <a:pt x="117" y="1428"/>
                  <a:pt x="260" y="1153"/>
                </a:cubicBezTo>
                <a:cubicBezTo>
                  <a:pt x="403" y="878"/>
                  <a:pt x="691" y="562"/>
                  <a:pt x="860" y="483"/>
                </a:cubicBezTo>
                <a:cubicBezTo>
                  <a:pt x="1029" y="404"/>
                  <a:pt x="1137" y="543"/>
                  <a:pt x="1273" y="678"/>
                </a:cubicBezTo>
                <a:cubicBezTo>
                  <a:pt x="1409" y="813"/>
                  <a:pt x="1546" y="1155"/>
                  <a:pt x="1678" y="1293"/>
                </a:cubicBezTo>
                <a:cubicBezTo>
                  <a:pt x="1810" y="1431"/>
                  <a:pt x="1899" y="1593"/>
                  <a:pt x="2064" y="1506"/>
                </a:cubicBezTo>
                <a:cubicBezTo>
                  <a:pt x="2229" y="1419"/>
                  <a:pt x="2541" y="1022"/>
                  <a:pt x="2668" y="771"/>
                </a:cubicBezTo>
                <a:cubicBezTo>
                  <a:pt x="2795" y="520"/>
                  <a:pt x="2792" y="161"/>
                  <a:pt x="2824" y="0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1526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5105400" y="3048000"/>
            <a:ext cx="0" cy="3200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1527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239000" y="40386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1131528" name="Text Box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181600" y="28194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1131529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133600" y="4648200"/>
            <a:ext cx="4800600" cy="1828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1530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057400" y="4648200"/>
            <a:ext cx="5181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1531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5105400" y="4648200"/>
            <a:ext cx="0" cy="1600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1532" name="Freeform 12"/>
          <p:cNvSpPr>
            <a:spLocks/>
          </p:cNvSpPr>
          <p:nvPr>
            <p:custDataLst>
              <p:tags r:id="rId10"/>
            </p:custDataLst>
          </p:nvPr>
        </p:nvSpPr>
        <p:spPr bwMode="auto">
          <a:xfrm flipV="1">
            <a:off x="2209800" y="2895600"/>
            <a:ext cx="4483100" cy="3381375"/>
          </a:xfrm>
          <a:custGeom>
            <a:avLst/>
            <a:gdLst>
              <a:gd name="T0" fmla="*/ 0 w 2824"/>
              <a:gd name="T1" fmla="*/ 2130 h 2130"/>
              <a:gd name="T2" fmla="*/ 260 w 2824"/>
              <a:gd name="T3" fmla="*/ 1153 h 2130"/>
              <a:gd name="T4" fmla="*/ 860 w 2824"/>
              <a:gd name="T5" fmla="*/ 483 h 2130"/>
              <a:gd name="T6" fmla="*/ 1273 w 2824"/>
              <a:gd name="T7" fmla="*/ 678 h 2130"/>
              <a:gd name="T8" fmla="*/ 1678 w 2824"/>
              <a:gd name="T9" fmla="*/ 1293 h 2130"/>
              <a:gd name="T10" fmla="*/ 2064 w 2824"/>
              <a:gd name="T11" fmla="*/ 1506 h 2130"/>
              <a:gd name="T12" fmla="*/ 2668 w 2824"/>
              <a:gd name="T13" fmla="*/ 771 h 2130"/>
              <a:gd name="T14" fmla="*/ 2824 w 2824"/>
              <a:gd name="T15" fmla="*/ 0 h 2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24" h="2130">
                <a:moveTo>
                  <a:pt x="0" y="2130"/>
                </a:moveTo>
                <a:cubicBezTo>
                  <a:pt x="43" y="1967"/>
                  <a:pt x="117" y="1428"/>
                  <a:pt x="260" y="1153"/>
                </a:cubicBezTo>
                <a:cubicBezTo>
                  <a:pt x="403" y="878"/>
                  <a:pt x="691" y="562"/>
                  <a:pt x="860" y="483"/>
                </a:cubicBezTo>
                <a:cubicBezTo>
                  <a:pt x="1029" y="404"/>
                  <a:pt x="1137" y="543"/>
                  <a:pt x="1273" y="678"/>
                </a:cubicBezTo>
                <a:cubicBezTo>
                  <a:pt x="1409" y="813"/>
                  <a:pt x="1546" y="1155"/>
                  <a:pt x="1678" y="1293"/>
                </a:cubicBezTo>
                <a:cubicBezTo>
                  <a:pt x="1810" y="1431"/>
                  <a:pt x="1899" y="1593"/>
                  <a:pt x="2064" y="1506"/>
                </a:cubicBezTo>
                <a:cubicBezTo>
                  <a:pt x="2229" y="1419"/>
                  <a:pt x="2541" y="1022"/>
                  <a:pt x="2668" y="771"/>
                </a:cubicBezTo>
                <a:cubicBezTo>
                  <a:pt x="2795" y="520"/>
                  <a:pt x="2792" y="161"/>
                  <a:pt x="2824" y="0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1533" name="Rectangle 1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905000" y="2895600"/>
            <a:ext cx="8382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1534" name="Rectangle 1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572000" y="3733800"/>
            <a:ext cx="16002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1535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5105400" y="3581400"/>
            <a:ext cx="0" cy="1143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1536" name="Line 16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2286000" y="3352800"/>
            <a:ext cx="4724400" cy="2057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1537" name="Text Box 17"/>
              <p:cNvSpPr txBox="1"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838200" y="5492750"/>
                <a:ext cx="3263457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8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sz="48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31537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838200" y="5492750"/>
                <a:ext cx="3263457" cy="830997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1538" name="Line 1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6629400" y="3505200"/>
            <a:ext cx="0" cy="2057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1541" name="Oval 21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477000" y="5410200"/>
            <a:ext cx="304800" cy="304800"/>
          </a:xfrm>
          <a:prstGeom prst="ellipse">
            <a:avLst/>
          </a:prstGeom>
          <a:noFill/>
          <a:ln w="12700" cap="sq">
            <a:solidFill>
              <a:srgbClr val="C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1525" name="Line 5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1676400" y="4648200"/>
            <a:ext cx="5943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Oval 1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389120" y="4343400"/>
            <a:ext cx="182880" cy="18288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Oval 19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971800" y="4953000"/>
            <a:ext cx="182880" cy="18288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Oval 1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522720" y="5486400"/>
            <a:ext cx="182880" cy="182880"/>
          </a:xfrm>
          <a:prstGeom prst="ellipse">
            <a:avLst/>
          </a:prstGeom>
          <a:solidFill>
            <a:srgbClr val="00B050"/>
          </a:solidFill>
          <a:ln w="12700" cap="sq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940966"/>
      </p:ext>
    </p:extLst>
  </p:cSld>
  <p:clrMapOvr>
    <a:masterClrMapping/>
  </p:clrMapOvr>
  <p:transition spd="slow"/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548" name="Freeform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2209800" y="3019425"/>
            <a:ext cx="4483100" cy="3381375"/>
          </a:xfrm>
          <a:custGeom>
            <a:avLst/>
            <a:gdLst>
              <a:gd name="T0" fmla="*/ 0 w 2824"/>
              <a:gd name="T1" fmla="*/ 2130 h 2130"/>
              <a:gd name="T2" fmla="*/ 260 w 2824"/>
              <a:gd name="T3" fmla="*/ 1153 h 2130"/>
              <a:gd name="T4" fmla="*/ 860 w 2824"/>
              <a:gd name="T5" fmla="*/ 483 h 2130"/>
              <a:gd name="T6" fmla="*/ 1273 w 2824"/>
              <a:gd name="T7" fmla="*/ 678 h 2130"/>
              <a:gd name="T8" fmla="*/ 1678 w 2824"/>
              <a:gd name="T9" fmla="*/ 1293 h 2130"/>
              <a:gd name="T10" fmla="*/ 2064 w 2824"/>
              <a:gd name="T11" fmla="*/ 1506 h 2130"/>
              <a:gd name="T12" fmla="*/ 2668 w 2824"/>
              <a:gd name="T13" fmla="*/ 771 h 2130"/>
              <a:gd name="T14" fmla="*/ 2824 w 2824"/>
              <a:gd name="T15" fmla="*/ 0 h 2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24" h="2130">
                <a:moveTo>
                  <a:pt x="0" y="2130"/>
                </a:moveTo>
                <a:cubicBezTo>
                  <a:pt x="43" y="1967"/>
                  <a:pt x="117" y="1428"/>
                  <a:pt x="260" y="1153"/>
                </a:cubicBezTo>
                <a:cubicBezTo>
                  <a:pt x="403" y="878"/>
                  <a:pt x="691" y="562"/>
                  <a:pt x="860" y="483"/>
                </a:cubicBezTo>
                <a:cubicBezTo>
                  <a:pt x="1029" y="404"/>
                  <a:pt x="1137" y="543"/>
                  <a:pt x="1273" y="678"/>
                </a:cubicBezTo>
                <a:cubicBezTo>
                  <a:pt x="1409" y="813"/>
                  <a:pt x="1546" y="1155"/>
                  <a:pt x="1678" y="1293"/>
                </a:cubicBezTo>
                <a:cubicBezTo>
                  <a:pt x="1810" y="1431"/>
                  <a:pt x="1899" y="1593"/>
                  <a:pt x="2064" y="1506"/>
                </a:cubicBezTo>
                <a:cubicBezTo>
                  <a:pt x="2229" y="1419"/>
                  <a:pt x="2541" y="1022"/>
                  <a:pt x="2668" y="771"/>
                </a:cubicBezTo>
                <a:cubicBezTo>
                  <a:pt x="2795" y="520"/>
                  <a:pt x="2792" y="161"/>
                  <a:pt x="2824" y="0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53" name="Rectangle 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133600" y="4648200"/>
            <a:ext cx="4800600" cy="1828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32546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Elliptic Groups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2547" name="Rectangle 3"/>
              <p:cNvSpPr>
                <a:spLocks noGrp="1" noChangeArrowheads="1"/>
              </p:cNvSpPr>
              <p:nvPr>
                <p:ph type="body" idx="1"/>
                <p:custDataLst>
                  <p:tags r:id="rId4"/>
                </p:custDataLst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sz="60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6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6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6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6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6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6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sz="6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6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6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32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17"/>
                </p:custDataLst>
              </p:nvPr>
            </p:nvSpPr>
            <p:spPr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2550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5105400" y="3048000"/>
            <a:ext cx="0" cy="3200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51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239000" y="40386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1132552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181600" y="28194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1132554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057400" y="4648200"/>
            <a:ext cx="5181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55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5105400" y="4648200"/>
            <a:ext cx="0" cy="1600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56" name="Freeform 12"/>
          <p:cNvSpPr>
            <a:spLocks/>
          </p:cNvSpPr>
          <p:nvPr>
            <p:custDataLst>
              <p:tags r:id="rId10"/>
            </p:custDataLst>
          </p:nvPr>
        </p:nvSpPr>
        <p:spPr bwMode="auto">
          <a:xfrm flipV="1">
            <a:off x="2209800" y="2895600"/>
            <a:ext cx="4483100" cy="3381375"/>
          </a:xfrm>
          <a:custGeom>
            <a:avLst/>
            <a:gdLst>
              <a:gd name="T0" fmla="*/ 0 w 2824"/>
              <a:gd name="T1" fmla="*/ 2130 h 2130"/>
              <a:gd name="T2" fmla="*/ 260 w 2824"/>
              <a:gd name="T3" fmla="*/ 1153 h 2130"/>
              <a:gd name="T4" fmla="*/ 860 w 2824"/>
              <a:gd name="T5" fmla="*/ 483 h 2130"/>
              <a:gd name="T6" fmla="*/ 1273 w 2824"/>
              <a:gd name="T7" fmla="*/ 678 h 2130"/>
              <a:gd name="T8" fmla="*/ 1678 w 2824"/>
              <a:gd name="T9" fmla="*/ 1293 h 2130"/>
              <a:gd name="T10" fmla="*/ 2064 w 2824"/>
              <a:gd name="T11" fmla="*/ 1506 h 2130"/>
              <a:gd name="T12" fmla="*/ 2668 w 2824"/>
              <a:gd name="T13" fmla="*/ 771 h 2130"/>
              <a:gd name="T14" fmla="*/ 2824 w 2824"/>
              <a:gd name="T15" fmla="*/ 0 h 2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24" h="2130">
                <a:moveTo>
                  <a:pt x="0" y="2130"/>
                </a:moveTo>
                <a:cubicBezTo>
                  <a:pt x="43" y="1967"/>
                  <a:pt x="117" y="1428"/>
                  <a:pt x="260" y="1153"/>
                </a:cubicBezTo>
                <a:cubicBezTo>
                  <a:pt x="403" y="878"/>
                  <a:pt x="691" y="562"/>
                  <a:pt x="860" y="483"/>
                </a:cubicBezTo>
                <a:cubicBezTo>
                  <a:pt x="1029" y="404"/>
                  <a:pt x="1137" y="543"/>
                  <a:pt x="1273" y="678"/>
                </a:cubicBezTo>
                <a:cubicBezTo>
                  <a:pt x="1409" y="813"/>
                  <a:pt x="1546" y="1155"/>
                  <a:pt x="1678" y="1293"/>
                </a:cubicBezTo>
                <a:cubicBezTo>
                  <a:pt x="1810" y="1431"/>
                  <a:pt x="1899" y="1593"/>
                  <a:pt x="2064" y="1506"/>
                </a:cubicBezTo>
                <a:cubicBezTo>
                  <a:pt x="2229" y="1419"/>
                  <a:pt x="2541" y="1022"/>
                  <a:pt x="2668" y="771"/>
                </a:cubicBezTo>
                <a:cubicBezTo>
                  <a:pt x="2795" y="520"/>
                  <a:pt x="2792" y="161"/>
                  <a:pt x="2824" y="0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57" name="Rectangle 1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905000" y="2895600"/>
            <a:ext cx="8382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58" name="Rectangle 1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572000" y="3733800"/>
            <a:ext cx="16002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59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5105400" y="3581400"/>
            <a:ext cx="0" cy="1143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2561" name="Text Box 17"/>
              <p:cNvSpPr txBox="1"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838200" y="5492750"/>
                <a:ext cx="3263457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8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sz="48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32561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838200" y="5492750"/>
                <a:ext cx="3263457" cy="83099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2549" name="Line 5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1676400" y="4648200"/>
            <a:ext cx="5943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980791"/>
      </p:ext>
    </p:extLst>
  </p:cSld>
  <p:clrMapOvr>
    <a:masterClrMapping/>
  </p:clrMapOvr>
  <p:transition spd="slow"/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548" name="Freeform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2209800" y="3019425"/>
            <a:ext cx="4483100" cy="3381375"/>
          </a:xfrm>
          <a:custGeom>
            <a:avLst/>
            <a:gdLst>
              <a:gd name="T0" fmla="*/ 0 w 2824"/>
              <a:gd name="T1" fmla="*/ 2130 h 2130"/>
              <a:gd name="T2" fmla="*/ 260 w 2824"/>
              <a:gd name="T3" fmla="*/ 1153 h 2130"/>
              <a:gd name="T4" fmla="*/ 860 w 2824"/>
              <a:gd name="T5" fmla="*/ 483 h 2130"/>
              <a:gd name="T6" fmla="*/ 1273 w 2824"/>
              <a:gd name="T7" fmla="*/ 678 h 2130"/>
              <a:gd name="T8" fmla="*/ 1678 w 2824"/>
              <a:gd name="T9" fmla="*/ 1293 h 2130"/>
              <a:gd name="T10" fmla="*/ 2064 w 2824"/>
              <a:gd name="T11" fmla="*/ 1506 h 2130"/>
              <a:gd name="T12" fmla="*/ 2668 w 2824"/>
              <a:gd name="T13" fmla="*/ 771 h 2130"/>
              <a:gd name="T14" fmla="*/ 2824 w 2824"/>
              <a:gd name="T15" fmla="*/ 0 h 2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24" h="2130">
                <a:moveTo>
                  <a:pt x="0" y="2130"/>
                </a:moveTo>
                <a:cubicBezTo>
                  <a:pt x="43" y="1967"/>
                  <a:pt x="117" y="1428"/>
                  <a:pt x="260" y="1153"/>
                </a:cubicBezTo>
                <a:cubicBezTo>
                  <a:pt x="403" y="878"/>
                  <a:pt x="691" y="562"/>
                  <a:pt x="860" y="483"/>
                </a:cubicBezTo>
                <a:cubicBezTo>
                  <a:pt x="1029" y="404"/>
                  <a:pt x="1137" y="543"/>
                  <a:pt x="1273" y="678"/>
                </a:cubicBezTo>
                <a:cubicBezTo>
                  <a:pt x="1409" y="813"/>
                  <a:pt x="1546" y="1155"/>
                  <a:pt x="1678" y="1293"/>
                </a:cubicBezTo>
                <a:cubicBezTo>
                  <a:pt x="1810" y="1431"/>
                  <a:pt x="1899" y="1593"/>
                  <a:pt x="2064" y="1506"/>
                </a:cubicBezTo>
                <a:cubicBezTo>
                  <a:pt x="2229" y="1419"/>
                  <a:pt x="2541" y="1022"/>
                  <a:pt x="2668" y="771"/>
                </a:cubicBezTo>
                <a:cubicBezTo>
                  <a:pt x="2795" y="520"/>
                  <a:pt x="2792" y="161"/>
                  <a:pt x="2824" y="0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53" name="Rectangle 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133600" y="4648200"/>
            <a:ext cx="4800600" cy="1828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32546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Elliptic Groups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2547" name="Rectangle 3"/>
              <p:cNvSpPr>
                <a:spLocks noGrp="1" noChangeArrowheads="1"/>
              </p:cNvSpPr>
              <p:nvPr>
                <p:ph type="body" idx="1"/>
                <p:custDataLst>
                  <p:tags r:id="rId4"/>
                </p:custDataLst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sz="60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6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6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6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6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6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6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sz="6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6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6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32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17"/>
                </p:custDataLst>
              </p:nvPr>
            </p:nvSpPr>
            <p:spPr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2550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5105400" y="3048000"/>
            <a:ext cx="0" cy="3200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51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239000" y="40386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1132552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181600" y="28194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1132554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057400" y="4648200"/>
            <a:ext cx="5181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55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5105400" y="4648200"/>
            <a:ext cx="0" cy="1600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56" name="Freeform 12"/>
          <p:cNvSpPr>
            <a:spLocks/>
          </p:cNvSpPr>
          <p:nvPr>
            <p:custDataLst>
              <p:tags r:id="rId10"/>
            </p:custDataLst>
          </p:nvPr>
        </p:nvSpPr>
        <p:spPr bwMode="auto">
          <a:xfrm flipV="1">
            <a:off x="2209800" y="2895600"/>
            <a:ext cx="4483100" cy="3381375"/>
          </a:xfrm>
          <a:custGeom>
            <a:avLst/>
            <a:gdLst>
              <a:gd name="T0" fmla="*/ 0 w 2824"/>
              <a:gd name="T1" fmla="*/ 2130 h 2130"/>
              <a:gd name="T2" fmla="*/ 260 w 2824"/>
              <a:gd name="T3" fmla="*/ 1153 h 2130"/>
              <a:gd name="T4" fmla="*/ 860 w 2824"/>
              <a:gd name="T5" fmla="*/ 483 h 2130"/>
              <a:gd name="T6" fmla="*/ 1273 w 2824"/>
              <a:gd name="T7" fmla="*/ 678 h 2130"/>
              <a:gd name="T8" fmla="*/ 1678 w 2824"/>
              <a:gd name="T9" fmla="*/ 1293 h 2130"/>
              <a:gd name="T10" fmla="*/ 2064 w 2824"/>
              <a:gd name="T11" fmla="*/ 1506 h 2130"/>
              <a:gd name="T12" fmla="*/ 2668 w 2824"/>
              <a:gd name="T13" fmla="*/ 771 h 2130"/>
              <a:gd name="T14" fmla="*/ 2824 w 2824"/>
              <a:gd name="T15" fmla="*/ 0 h 2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24" h="2130">
                <a:moveTo>
                  <a:pt x="0" y="2130"/>
                </a:moveTo>
                <a:cubicBezTo>
                  <a:pt x="43" y="1967"/>
                  <a:pt x="117" y="1428"/>
                  <a:pt x="260" y="1153"/>
                </a:cubicBezTo>
                <a:cubicBezTo>
                  <a:pt x="403" y="878"/>
                  <a:pt x="691" y="562"/>
                  <a:pt x="860" y="483"/>
                </a:cubicBezTo>
                <a:cubicBezTo>
                  <a:pt x="1029" y="404"/>
                  <a:pt x="1137" y="543"/>
                  <a:pt x="1273" y="678"/>
                </a:cubicBezTo>
                <a:cubicBezTo>
                  <a:pt x="1409" y="813"/>
                  <a:pt x="1546" y="1155"/>
                  <a:pt x="1678" y="1293"/>
                </a:cubicBezTo>
                <a:cubicBezTo>
                  <a:pt x="1810" y="1431"/>
                  <a:pt x="1899" y="1593"/>
                  <a:pt x="2064" y="1506"/>
                </a:cubicBezTo>
                <a:cubicBezTo>
                  <a:pt x="2229" y="1419"/>
                  <a:pt x="2541" y="1022"/>
                  <a:pt x="2668" y="771"/>
                </a:cubicBezTo>
                <a:cubicBezTo>
                  <a:pt x="2795" y="520"/>
                  <a:pt x="2792" y="161"/>
                  <a:pt x="2824" y="0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57" name="Rectangle 1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905000" y="2895600"/>
            <a:ext cx="8382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58" name="Rectangle 1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572000" y="3733800"/>
            <a:ext cx="16002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59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5105400" y="3581400"/>
            <a:ext cx="0" cy="1143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49" name="Line 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1676400" y="4648200"/>
            <a:ext cx="5943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1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733800" y="5455920"/>
            <a:ext cx="182880" cy="18288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194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179463"/>
      </p:ext>
    </p:extLst>
  </p:cSld>
  <p:clrMapOvr>
    <a:masterClrMapping/>
  </p:clrMapOvr>
  <p:transition spd="slow"/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548" name="Freeform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2209800" y="3019425"/>
            <a:ext cx="4483100" cy="3381375"/>
          </a:xfrm>
          <a:custGeom>
            <a:avLst/>
            <a:gdLst>
              <a:gd name="T0" fmla="*/ 0 w 2824"/>
              <a:gd name="T1" fmla="*/ 2130 h 2130"/>
              <a:gd name="T2" fmla="*/ 260 w 2824"/>
              <a:gd name="T3" fmla="*/ 1153 h 2130"/>
              <a:gd name="T4" fmla="*/ 860 w 2824"/>
              <a:gd name="T5" fmla="*/ 483 h 2130"/>
              <a:gd name="T6" fmla="*/ 1273 w 2824"/>
              <a:gd name="T7" fmla="*/ 678 h 2130"/>
              <a:gd name="T8" fmla="*/ 1678 w 2824"/>
              <a:gd name="T9" fmla="*/ 1293 h 2130"/>
              <a:gd name="T10" fmla="*/ 2064 w 2824"/>
              <a:gd name="T11" fmla="*/ 1506 h 2130"/>
              <a:gd name="T12" fmla="*/ 2668 w 2824"/>
              <a:gd name="T13" fmla="*/ 771 h 2130"/>
              <a:gd name="T14" fmla="*/ 2824 w 2824"/>
              <a:gd name="T15" fmla="*/ 0 h 2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24" h="2130">
                <a:moveTo>
                  <a:pt x="0" y="2130"/>
                </a:moveTo>
                <a:cubicBezTo>
                  <a:pt x="43" y="1967"/>
                  <a:pt x="117" y="1428"/>
                  <a:pt x="260" y="1153"/>
                </a:cubicBezTo>
                <a:cubicBezTo>
                  <a:pt x="403" y="878"/>
                  <a:pt x="691" y="562"/>
                  <a:pt x="860" y="483"/>
                </a:cubicBezTo>
                <a:cubicBezTo>
                  <a:pt x="1029" y="404"/>
                  <a:pt x="1137" y="543"/>
                  <a:pt x="1273" y="678"/>
                </a:cubicBezTo>
                <a:cubicBezTo>
                  <a:pt x="1409" y="813"/>
                  <a:pt x="1546" y="1155"/>
                  <a:pt x="1678" y="1293"/>
                </a:cubicBezTo>
                <a:cubicBezTo>
                  <a:pt x="1810" y="1431"/>
                  <a:pt x="1899" y="1593"/>
                  <a:pt x="2064" y="1506"/>
                </a:cubicBezTo>
                <a:cubicBezTo>
                  <a:pt x="2229" y="1419"/>
                  <a:pt x="2541" y="1022"/>
                  <a:pt x="2668" y="771"/>
                </a:cubicBezTo>
                <a:cubicBezTo>
                  <a:pt x="2795" y="520"/>
                  <a:pt x="2792" y="161"/>
                  <a:pt x="2824" y="0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53" name="Rectangle 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133600" y="4648200"/>
            <a:ext cx="4800600" cy="1828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32546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Elliptic Groups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2547" name="Rectangle 3"/>
              <p:cNvSpPr>
                <a:spLocks noGrp="1" noChangeArrowheads="1"/>
              </p:cNvSpPr>
              <p:nvPr>
                <p:ph type="body" idx="1"/>
                <p:custDataLst>
                  <p:tags r:id="rId4"/>
                </p:custDataLst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sz="60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6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6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6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6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6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6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sz="6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6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6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32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21"/>
                </p:custDataLst>
              </p:nvPr>
            </p:nvSpPr>
            <p:spPr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2550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5105400" y="3048000"/>
            <a:ext cx="0" cy="3200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51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239000" y="40386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1132552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181600" y="28194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1132554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057400" y="4648200"/>
            <a:ext cx="5181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55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5105400" y="4648200"/>
            <a:ext cx="0" cy="1600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56" name="Freeform 12"/>
          <p:cNvSpPr>
            <a:spLocks/>
          </p:cNvSpPr>
          <p:nvPr>
            <p:custDataLst>
              <p:tags r:id="rId10"/>
            </p:custDataLst>
          </p:nvPr>
        </p:nvSpPr>
        <p:spPr bwMode="auto">
          <a:xfrm flipV="1">
            <a:off x="2209800" y="2895600"/>
            <a:ext cx="4483100" cy="3381375"/>
          </a:xfrm>
          <a:custGeom>
            <a:avLst/>
            <a:gdLst>
              <a:gd name="T0" fmla="*/ 0 w 2824"/>
              <a:gd name="T1" fmla="*/ 2130 h 2130"/>
              <a:gd name="T2" fmla="*/ 260 w 2824"/>
              <a:gd name="T3" fmla="*/ 1153 h 2130"/>
              <a:gd name="T4" fmla="*/ 860 w 2824"/>
              <a:gd name="T5" fmla="*/ 483 h 2130"/>
              <a:gd name="T6" fmla="*/ 1273 w 2824"/>
              <a:gd name="T7" fmla="*/ 678 h 2130"/>
              <a:gd name="T8" fmla="*/ 1678 w 2824"/>
              <a:gd name="T9" fmla="*/ 1293 h 2130"/>
              <a:gd name="T10" fmla="*/ 2064 w 2824"/>
              <a:gd name="T11" fmla="*/ 1506 h 2130"/>
              <a:gd name="T12" fmla="*/ 2668 w 2824"/>
              <a:gd name="T13" fmla="*/ 771 h 2130"/>
              <a:gd name="T14" fmla="*/ 2824 w 2824"/>
              <a:gd name="T15" fmla="*/ 0 h 2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24" h="2130">
                <a:moveTo>
                  <a:pt x="0" y="2130"/>
                </a:moveTo>
                <a:cubicBezTo>
                  <a:pt x="43" y="1967"/>
                  <a:pt x="117" y="1428"/>
                  <a:pt x="260" y="1153"/>
                </a:cubicBezTo>
                <a:cubicBezTo>
                  <a:pt x="403" y="878"/>
                  <a:pt x="691" y="562"/>
                  <a:pt x="860" y="483"/>
                </a:cubicBezTo>
                <a:cubicBezTo>
                  <a:pt x="1029" y="404"/>
                  <a:pt x="1137" y="543"/>
                  <a:pt x="1273" y="678"/>
                </a:cubicBezTo>
                <a:cubicBezTo>
                  <a:pt x="1409" y="813"/>
                  <a:pt x="1546" y="1155"/>
                  <a:pt x="1678" y="1293"/>
                </a:cubicBezTo>
                <a:cubicBezTo>
                  <a:pt x="1810" y="1431"/>
                  <a:pt x="1899" y="1593"/>
                  <a:pt x="2064" y="1506"/>
                </a:cubicBezTo>
                <a:cubicBezTo>
                  <a:pt x="2229" y="1419"/>
                  <a:pt x="2541" y="1022"/>
                  <a:pt x="2668" y="771"/>
                </a:cubicBezTo>
                <a:cubicBezTo>
                  <a:pt x="2795" y="520"/>
                  <a:pt x="2792" y="161"/>
                  <a:pt x="2824" y="0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57" name="Rectangle 1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905000" y="2895600"/>
            <a:ext cx="8382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58" name="Rectangle 1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572000" y="3733800"/>
            <a:ext cx="16002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59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5105400" y="3581400"/>
            <a:ext cx="0" cy="1143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60" name="Line 16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2286000" y="4114800"/>
            <a:ext cx="4724400" cy="2133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2561" name="Text Box 17"/>
              <p:cNvSpPr txBox="1"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838200" y="5492750"/>
                <a:ext cx="3263457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8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sz="48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32561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838200" y="5492750"/>
                <a:ext cx="3263457" cy="830997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2562" name="Line 1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6400800" y="44196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64" name="Oval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248400" y="4724400"/>
            <a:ext cx="304800" cy="304800"/>
          </a:xfrm>
          <a:prstGeom prst="ellipse">
            <a:avLst/>
          </a:prstGeom>
          <a:noFill/>
          <a:ln w="12700" cap="sq">
            <a:solidFill>
              <a:srgbClr val="C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49" name="Line 5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1676400" y="4648200"/>
            <a:ext cx="5943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1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733800" y="5455920"/>
            <a:ext cx="182880" cy="18288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195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965295"/>
      </p:ext>
    </p:extLst>
  </p:cSld>
  <p:clrMapOvr>
    <a:masterClrMapping/>
  </p:clrMapOvr>
  <p:transition spd="slow"/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548" name="Freeform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2209800" y="3019425"/>
            <a:ext cx="4483100" cy="3381375"/>
          </a:xfrm>
          <a:custGeom>
            <a:avLst/>
            <a:gdLst>
              <a:gd name="T0" fmla="*/ 0 w 2824"/>
              <a:gd name="T1" fmla="*/ 2130 h 2130"/>
              <a:gd name="T2" fmla="*/ 260 w 2824"/>
              <a:gd name="T3" fmla="*/ 1153 h 2130"/>
              <a:gd name="T4" fmla="*/ 860 w 2824"/>
              <a:gd name="T5" fmla="*/ 483 h 2130"/>
              <a:gd name="T6" fmla="*/ 1273 w 2824"/>
              <a:gd name="T7" fmla="*/ 678 h 2130"/>
              <a:gd name="T8" fmla="*/ 1678 w 2824"/>
              <a:gd name="T9" fmla="*/ 1293 h 2130"/>
              <a:gd name="T10" fmla="*/ 2064 w 2824"/>
              <a:gd name="T11" fmla="*/ 1506 h 2130"/>
              <a:gd name="T12" fmla="*/ 2668 w 2824"/>
              <a:gd name="T13" fmla="*/ 771 h 2130"/>
              <a:gd name="T14" fmla="*/ 2824 w 2824"/>
              <a:gd name="T15" fmla="*/ 0 h 2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24" h="2130">
                <a:moveTo>
                  <a:pt x="0" y="2130"/>
                </a:moveTo>
                <a:cubicBezTo>
                  <a:pt x="43" y="1967"/>
                  <a:pt x="117" y="1428"/>
                  <a:pt x="260" y="1153"/>
                </a:cubicBezTo>
                <a:cubicBezTo>
                  <a:pt x="403" y="878"/>
                  <a:pt x="691" y="562"/>
                  <a:pt x="860" y="483"/>
                </a:cubicBezTo>
                <a:cubicBezTo>
                  <a:pt x="1029" y="404"/>
                  <a:pt x="1137" y="543"/>
                  <a:pt x="1273" y="678"/>
                </a:cubicBezTo>
                <a:cubicBezTo>
                  <a:pt x="1409" y="813"/>
                  <a:pt x="1546" y="1155"/>
                  <a:pt x="1678" y="1293"/>
                </a:cubicBezTo>
                <a:cubicBezTo>
                  <a:pt x="1810" y="1431"/>
                  <a:pt x="1899" y="1593"/>
                  <a:pt x="2064" y="1506"/>
                </a:cubicBezTo>
                <a:cubicBezTo>
                  <a:pt x="2229" y="1419"/>
                  <a:pt x="2541" y="1022"/>
                  <a:pt x="2668" y="771"/>
                </a:cubicBezTo>
                <a:cubicBezTo>
                  <a:pt x="2795" y="520"/>
                  <a:pt x="2792" y="161"/>
                  <a:pt x="2824" y="0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53" name="Rectangle 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133600" y="4648200"/>
            <a:ext cx="4800600" cy="1828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32546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Elliptic Groups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2547" name="Rectangle 3"/>
              <p:cNvSpPr>
                <a:spLocks noGrp="1" noChangeArrowheads="1"/>
              </p:cNvSpPr>
              <p:nvPr>
                <p:ph type="body" idx="1"/>
                <p:custDataLst>
                  <p:tags r:id="rId4"/>
                </p:custDataLst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sz="60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6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6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6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6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6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6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sz="6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6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6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32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22"/>
                </p:custDataLst>
              </p:nvPr>
            </p:nvSpPr>
            <p:spPr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2550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5105400" y="3048000"/>
            <a:ext cx="0" cy="3200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51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239000" y="40386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1132552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181600" y="28194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1132554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057400" y="4648200"/>
            <a:ext cx="5181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55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5105400" y="4648200"/>
            <a:ext cx="0" cy="1600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56" name="Freeform 12"/>
          <p:cNvSpPr>
            <a:spLocks/>
          </p:cNvSpPr>
          <p:nvPr>
            <p:custDataLst>
              <p:tags r:id="rId10"/>
            </p:custDataLst>
          </p:nvPr>
        </p:nvSpPr>
        <p:spPr bwMode="auto">
          <a:xfrm flipV="1">
            <a:off x="2209800" y="2895600"/>
            <a:ext cx="4483100" cy="3381375"/>
          </a:xfrm>
          <a:custGeom>
            <a:avLst/>
            <a:gdLst>
              <a:gd name="T0" fmla="*/ 0 w 2824"/>
              <a:gd name="T1" fmla="*/ 2130 h 2130"/>
              <a:gd name="T2" fmla="*/ 260 w 2824"/>
              <a:gd name="T3" fmla="*/ 1153 h 2130"/>
              <a:gd name="T4" fmla="*/ 860 w 2824"/>
              <a:gd name="T5" fmla="*/ 483 h 2130"/>
              <a:gd name="T6" fmla="*/ 1273 w 2824"/>
              <a:gd name="T7" fmla="*/ 678 h 2130"/>
              <a:gd name="T8" fmla="*/ 1678 w 2824"/>
              <a:gd name="T9" fmla="*/ 1293 h 2130"/>
              <a:gd name="T10" fmla="*/ 2064 w 2824"/>
              <a:gd name="T11" fmla="*/ 1506 h 2130"/>
              <a:gd name="T12" fmla="*/ 2668 w 2824"/>
              <a:gd name="T13" fmla="*/ 771 h 2130"/>
              <a:gd name="T14" fmla="*/ 2824 w 2824"/>
              <a:gd name="T15" fmla="*/ 0 h 2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24" h="2130">
                <a:moveTo>
                  <a:pt x="0" y="2130"/>
                </a:moveTo>
                <a:cubicBezTo>
                  <a:pt x="43" y="1967"/>
                  <a:pt x="117" y="1428"/>
                  <a:pt x="260" y="1153"/>
                </a:cubicBezTo>
                <a:cubicBezTo>
                  <a:pt x="403" y="878"/>
                  <a:pt x="691" y="562"/>
                  <a:pt x="860" y="483"/>
                </a:cubicBezTo>
                <a:cubicBezTo>
                  <a:pt x="1029" y="404"/>
                  <a:pt x="1137" y="543"/>
                  <a:pt x="1273" y="678"/>
                </a:cubicBezTo>
                <a:cubicBezTo>
                  <a:pt x="1409" y="813"/>
                  <a:pt x="1546" y="1155"/>
                  <a:pt x="1678" y="1293"/>
                </a:cubicBezTo>
                <a:cubicBezTo>
                  <a:pt x="1810" y="1431"/>
                  <a:pt x="1899" y="1593"/>
                  <a:pt x="2064" y="1506"/>
                </a:cubicBezTo>
                <a:cubicBezTo>
                  <a:pt x="2229" y="1419"/>
                  <a:pt x="2541" y="1022"/>
                  <a:pt x="2668" y="771"/>
                </a:cubicBezTo>
                <a:cubicBezTo>
                  <a:pt x="2795" y="520"/>
                  <a:pt x="2792" y="161"/>
                  <a:pt x="2824" y="0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57" name="Rectangle 1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905000" y="2895600"/>
            <a:ext cx="8382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58" name="Rectangle 1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572000" y="3733800"/>
            <a:ext cx="16002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59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5105400" y="3581400"/>
            <a:ext cx="0" cy="1143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60" name="Line 16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2286000" y="4114800"/>
            <a:ext cx="4724400" cy="2133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2561" name="Text Box 17"/>
              <p:cNvSpPr txBox="1"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838200" y="5492750"/>
                <a:ext cx="3263457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8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sz="48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32561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838200" y="5492750"/>
                <a:ext cx="3263457" cy="830997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2562" name="Line 1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6400800" y="44196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64" name="Oval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248400" y="4724400"/>
            <a:ext cx="304800" cy="304800"/>
          </a:xfrm>
          <a:prstGeom prst="ellipse">
            <a:avLst/>
          </a:prstGeom>
          <a:noFill/>
          <a:ln w="12700" cap="sq">
            <a:solidFill>
              <a:srgbClr val="C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49" name="Line 5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1676400" y="4648200"/>
            <a:ext cx="5943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1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733800" y="5455920"/>
            <a:ext cx="182880" cy="18288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Oval 19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294120" y="4800600"/>
            <a:ext cx="182880" cy="182880"/>
          </a:xfrm>
          <a:prstGeom prst="ellipse">
            <a:avLst/>
          </a:prstGeom>
          <a:solidFill>
            <a:srgbClr val="00B050"/>
          </a:solidFill>
          <a:ln w="12700" cap="sq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196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368074"/>
      </p:ext>
    </p:extLst>
  </p:cSld>
  <p:clrMapOvr>
    <a:masterClrMapping/>
  </p:clrMapOvr>
  <p:transition spd="slow"/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458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Elliptic Groups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5859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sz="60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6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6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6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6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6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6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sz="6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6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6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458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18"/>
                </p:custDataLst>
              </p:nvPr>
            </p:nvSpPr>
            <p:spPr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5860" name="Freeform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209800" y="3019425"/>
            <a:ext cx="4483100" cy="3381375"/>
          </a:xfrm>
          <a:custGeom>
            <a:avLst/>
            <a:gdLst>
              <a:gd name="T0" fmla="*/ 0 w 2824"/>
              <a:gd name="T1" fmla="*/ 2130 h 2130"/>
              <a:gd name="T2" fmla="*/ 260 w 2824"/>
              <a:gd name="T3" fmla="*/ 1153 h 2130"/>
              <a:gd name="T4" fmla="*/ 860 w 2824"/>
              <a:gd name="T5" fmla="*/ 483 h 2130"/>
              <a:gd name="T6" fmla="*/ 1273 w 2824"/>
              <a:gd name="T7" fmla="*/ 678 h 2130"/>
              <a:gd name="T8" fmla="*/ 1678 w 2824"/>
              <a:gd name="T9" fmla="*/ 1293 h 2130"/>
              <a:gd name="T10" fmla="*/ 2064 w 2824"/>
              <a:gd name="T11" fmla="*/ 1506 h 2130"/>
              <a:gd name="T12" fmla="*/ 2668 w 2824"/>
              <a:gd name="T13" fmla="*/ 771 h 2130"/>
              <a:gd name="T14" fmla="*/ 2824 w 2824"/>
              <a:gd name="T15" fmla="*/ 0 h 2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24" h="2130">
                <a:moveTo>
                  <a:pt x="0" y="2130"/>
                </a:moveTo>
                <a:cubicBezTo>
                  <a:pt x="43" y="1967"/>
                  <a:pt x="117" y="1428"/>
                  <a:pt x="260" y="1153"/>
                </a:cubicBezTo>
                <a:cubicBezTo>
                  <a:pt x="403" y="878"/>
                  <a:pt x="691" y="562"/>
                  <a:pt x="860" y="483"/>
                </a:cubicBezTo>
                <a:cubicBezTo>
                  <a:pt x="1029" y="404"/>
                  <a:pt x="1137" y="543"/>
                  <a:pt x="1273" y="678"/>
                </a:cubicBezTo>
                <a:cubicBezTo>
                  <a:pt x="1409" y="813"/>
                  <a:pt x="1546" y="1155"/>
                  <a:pt x="1678" y="1293"/>
                </a:cubicBezTo>
                <a:cubicBezTo>
                  <a:pt x="1810" y="1431"/>
                  <a:pt x="1899" y="1593"/>
                  <a:pt x="2064" y="1506"/>
                </a:cubicBezTo>
                <a:cubicBezTo>
                  <a:pt x="2229" y="1419"/>
                  <a:pt x="2541" y="1022"/>
                  <a:pt x="2668" y="771"/>
                </a:cubicBezTo>
                <a:cubicBezTo>
                  <a:pt x="2795" y="520"/>
                  <a:pt x="2792" y="161"/>
                  <a:pt x="2824" y="0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5862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5105400" y="3048000"/>
            <a:ext cx="0" cy="3200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5863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239000" y="40386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1145864" name="Text Box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181600" y="28194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1145865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133600" y="4648200"/>
            <a:ext cx="4800600" cy="1828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5866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057400" y="4648200"/>
            <a:ext cx="5181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5867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5105400" y="4648200"/>
            <a:ext cx="0" cy="1600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5868" name="Freeform 12"/>
          <p:cNvSpPr>
            <a:spLocks/>
          </p:cNvSpPr>
          <p:nvPr>
            <p:custDataLst>
              <p:tags r:id="rId10"/>
            </p:custDataLst>
          </p:nvPr>
        </p:nvSpPr>
        <p:spPr bwMode="auto">
          <a:xfrm flipV="1">
            <a:off x="2209800" y="2895600"/>
            <a:ext cx="4483100" cy="3381375"/>
          </a:xfrm>
          <a:custGeom>
            <a:avLst/>
            <a:gdLst>
              <a:gd name="T0" fmla="*/ 0 w 2824"/>
              <a:gd name="T1" fmla="*/ 2130 h 2130"/>
              <a:gd name="T2" fmla="*/ 260 w 2824"/>
              <a:gd name="T3" fmla="*/ 1153 h 2130"/>
              <a:gd name="T4" fmla="*/ 860 w 2824"/>
              <a:gd name="T5" fmla="*/ 483 h 2130"/>
              <a:gd name="T6" fmla="*/ 1273 w 2824"/>
              <a:gd name="T7" fmla="*/ 678 h 2130"/>
              <a:gd name="T8" fmla="*/ 1678 w 2824"/>
              <a:gd name="T9" fmla="*/ 1293 h 2130"/>
              <a:gd name="T10" fmla="*/ 2064 w 2824"/>
              <a:gd name="T11" fmla="*/ 1506 h 2130"/>
              <a:gd name="T12" fmla="*/ 2668 w 2824"/>
              <a:gd name="T13" fmla="*/ 771 h 2130"/>
              <a:gd name="T14" fmla="*/ 2824 w 2824"/>
              <a:gd name="T15" fmla="*/ 0 h 2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24" h="2130">
                <a:moveTo>
                  <a:pt x="0" y="2130"/>
                </a:moveTo>
                <a:cubicBezTo>
                  <a:pt x="43" y="1967"/>
                  <a:pt x="117" y="1428"/>
                  <a:pt x="260" y="1153"/>
                </a:cubicBezTo>
                <a:cubicBezTo>
                  <a:pt x="403" y="878"/>
                  <a:pt x="691" y="562"/>
                  <a:pt x="860" y="483"/>
                </a:cubicBezTo>
                <a:cubicBezTo>
                  <a:pt x="1029" y="404"/>
                  <a:pt x="1137" y="543"/>
                  <a:pt x="1273" y="678"/>
                </a:cubicBezTo>
                <a:cubicBezTo>
                  <a:pt x="1409" y="813"/>
                  <a:pt x="1546" y="1155"/>
                  <a:pt x="1678" y="1293"/>
                </a:cubicBezTo>
                <a:cubicBezTo>
                  <a:pt x="1810" y="1431"/>
                  <a:pt x="1899" y="1593"/>
                  <a:pt x="2064" y="1506"/>
                </a:cubicBezTo>
                <a:cubicBezTo>
                  <a:pt x="2229" y="1419"/>
                  <a:pt x="2541" y="1022"/>
                  <a:pt x="2668" y="771"/>
                </a:cubicBezTo>
                <a:cubicBezTo>
                  <a:pt x="2795" y="520"/>
                  <a:pt x="2792" y="161"/>
                  <a:pt x="2824" y="0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5869" name="Rectangle 1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905000" y="2895600"/>
            <a:ext cx="8382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5870" name="Rectangle 1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572000" y="3733800"/>
            <a:ext cx="16002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5871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5105400" y="3581400"/>
            <a:ext cx="0" cy="1143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5861" name="Line 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1676400" y="4648200"/>
            <a:ext cx="5943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1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124200" y="5181600"/>
            <a:ext cx="182880" cy="18288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1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124200" y="3962400"/>
            <a:ext cx="182880" cy="18288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197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337768"/>
      </p:ext>
    </p:extLst>
  </p:cSld>
  <p:clrMapOvr>
    <a:masterClrMapping/>
  </p:clrMapOvr>
  <p:transition spd="slow"/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458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Elliptic Groups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5859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sz="60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6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6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6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6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6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6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sz="6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6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6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458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20"/>
                </p:custDataLst>
              </p:nvPr>
            </p:nvSpPr>
            <p:spPr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5860" name="Freeform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209800" y="3019425"/>
            <a:ext cx="4483100" cy="3381375"/>
          </a:xfrm>
          <a:custGeom>
            <a:avLst/>
            <a:gdLst>
              <a:gd name="T0" fmla="*/ 0 w 2824"/>
              <a:gd name="T1" fmla="*/ 2130 h 2130"/>
              <a:gd name="T2" fmla="*/ 260 w 2824"/>
              <a:gd name="T3" fmla="*/ 1153 h 2130"/>
              <a:gd name="T4" fmla="*/ 860 w 2824"/>
              <a:gd name="T5" fmla="*/ 483 h 2130"/>
              <a:gd name="T6" fmla="*/ 1273 w 2824"/>
              <a:gd name="T7" fmla="*/ 678 h 2130"/>
              <a:gd name="T8" fmla="*/ 1678 w 2824"/>
              <a:gd name="T9" fmla="*/ 1293 h 2130"/>
              <a:gd name="T10" fmla="*/ 2064 w 2824"/>
              <a:gd name="T11" fmla="*/ 1506 h 2130"/>
              <a:gd name="T12" fmla="*/ 2668 w 2824"/>
              <a:gd name="T13" fmla="*/ 771 h 2130"/>
              <a:gd name="T14" fmla="*/ 2824 w 2824"/>
              <a:gd name="T15" fmla="*/ 0 h 2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24" h="2130">
                <a:moveTo>
                  <a:pt x="0" y="2130"/>
                </a:moveTo>
                <a:cubicBezTo>
                  <a:pt x="43" y="1967"/>
                  <a:pt x="117" y="1428"/>
                  <a:pt x="260" y="1153"/>
                </a:cubicBezTo>
                <a:cubicBezTo>
                  <a:pt x="403" y="878"/>
                  <a:pt x="691" y="562"/>
                  <a:pt x="860" y="483"/>
                </a:cubicBezTo>
                <a:cubicBezTo>
                  <a:pt x="1029" y="404"/>
                  <a:pt x="1137" y="543"/>
                  <a:pt x="1273" y="678"/>
                </a:cubicBezTo>
                <a:cubicBezTo>
                  <a:pt x="1409" y="813"/>
                  <a:pt x="1546" y="1155"/>
                  <a:pt x="1678" y="1293"/>
                </a:cubicBezTo>
                <a:cubicBezTo>
                  <a:pt x="1810" y="1431"/>
                  <a:pt x="1899" y="1593"/>
                  <a:pt x="2064" y="1506"/>
                </a:cubicBezTo>
                <a:cubicBezTo>
                  <a:pt x="2229" y="1419"/>
                  <a:pt x="2541" y="1022"/>
                  <a:pt x="2668" y="771"/>
                </a:cubicBezTo>
                <a:cubicBezTo>
                  <a:pt x="2795" y="520"/>
                  <a:pt x="2792" y="161"/>
                  <a:pt x="2824" y="0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5862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5105400" y="3048000"/>
            <a:ext cx="0" cy="3200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5863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239000" y="40386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1145864" name="Text Box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181600" y="28194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1145865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133600" y="4648200"/>
            <a:ext cx="4800600" cy="1828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5866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057400" y="4648200"/>
            <a:ext cx="5181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5867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5105400" y="4648200"/>
            <a:ext cx="0" cy="1600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5868" name="Freeform 12"/>
          <p:cNvSpPr>
            <a:spLocks/>
          </p:cNvSpPr>
          <p:nvPr>
            <p:custDataLst>
              <p:tags r:id="rId10"/>
            </p:custDataLst>
          </p:nvPr>
        </p:nvSpPr>
        <p:spPr bwMode="auto">
          <a:xfrm flipV="1">
            <a:off x="2209800" y="2895600"/>
            <a:ext cx="4483100" cy="3381375"/>
          </a:xfrm>
          <a:custGeom>
            <a:avLst/>
            <a:gdLst>
              <a:gd name="T0" fmla="*/ 0 w 2824"/>
              <a:gd name="T1" fmla="*/ 2130 h 2130"/>
              <a:gd name="T2" fmla="*/ 260 w 2824"/>
              <a:gd name="T3" fmla="*/ 1153 h 2130"/>
              <a:gd name="T4" fmla="*/ 860 w 2824"/>
              <a:gd name="T5" fmla="*/ 483 h 2130"/>
              <a:gd name="T6" fmla="*/ 1273 w 2824"/>
              <a:gd name="T7" fmla="*/ 678 h 2130"/>
              <a:gd name="T8" fmla="*/ 1678 w 2824"/>
              <a:gd name="T9" fmla="*/ 1293 h 2130"/>
              <a:gd name="T10" fmla="*/ 2064 w 2824"/>
              <a:gd name="T11" fmla="*/ 1506 h 2130"/>
              <a:gd name="T12" fmla="*/ 2668 w 2824"/>
              <a:gd name="T13" fmla="*/ 771 h 2130"/>
              <a:gd name="T14" fmla="*/ 2824 w 2824"/>
              <a:gd name="T15" fmla="*/ 0 h 2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24" h="2130">
                <a:moveTo>
                  <a:pt x="0" y="2130"/>
                </a:moveTo>
                <a:cubicBezTo>
                  <a:pt x="43" y="1967"/>
                  <a:pt x="117" y="1428"/>
                  <a:pt x="260" y="1153"/>
                </a:cubicBezTo>
                <a:cubicBezTo>
                  <a:pt x="403" y="878"/>
                  <a:pt x="691" y="562"/>
                  <a:pt x="860" y="483"/>
                </a:cubicBezTo>
                <a:cubicBezTo>
                  <a:pt x="1029" y="404"/>
                  <a:pt x="1137" y="543"/>
                  <a:pt x="1273" y="678"/>
                </a:cubicBezTo>
                <a:cubicBezTo>
                  <a:pt x="1409" y="813"/>
                  <a:pt x="1546" y="1155"/>
                  <a:pt x="1678" y="1293"/>
                </a:cubicBezTo>
                <a:cubicBezTo>
                  <a:pt x="1810" y="1431"/>
                  <a:pt x="1899" y="1593"/>
                  <a:pt x="2064" y="1506"/>
                </a:cubicBezTo>
                <a:cubicBezTo>
                  <a:pt x="2229" y="1419"/>
                  <a:pt x="2541" y="1022"/>
                  <a:pt x="2668" y="771"/>
                </a:cubicBezTo>
                <a:cubicBezTo>
                  <a:pt x="2795" y="520"/>
                  <a:pt x="2792" y="161"/>
                  <a:pt x="2824" y="0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5869" name="Rectangle 1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905000" y="2895600"/>
            <a:ext cx="8382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5870" name="Rectangle 1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572000" y="3733800"/>
            <a:ext cx="16002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5871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5105400" y="3581400"/>
            <a:ext cx="0" cy="1143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5872" name="Line 16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3200400" y="3200400"/>
            <a:ext cx="0" cy="2743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5873" name="Text Box 17"/>
              <p:cNvSpPr txBox="1"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838200" y="5492750"/>
                <a:ext cx="1789592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8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45873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838200" y="5492750"/>
                <a:ext cx="1789592" cy="830997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5861" name="Line 5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1676400" y="4648200"/>
            <a:ext cx="5943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1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124200" y="5181600"/>
            <a:ext cx="182880" cy="18288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1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124200" y="3962400"/>
            <a:ext cx="182880" cy="18288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198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20414"/>
      </p:ext>
    </p:extLst>
  </p:cSld>
  <p:clrMapOvr>
    <a:masterClrMapping/>
  </p:clrMapOvr>
  <p:transition spd="slow"/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468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Elliptic Groups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6883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4800" dirty="0"/>
                  <a:t>Add an “artificial” point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4800" dirty="0"/>
                  <a:t> to handle the vertical line case.</a:t>
                </a:r>
              </a:p>
              <a:p>
                <a:endParaRPr lang="en-US" sz="2400" dirty="0"/>
              </a:p>
              <a:p>
                <a:r>
                  <a:rPr lang="en-US" sz="4800" dirty="0"/>
                  <a:t>This point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4800" dirty="0"/>
                  <a:t> also serves as the group identity value.</a:t>
                </a:r>
              </a:p>
            </p:txBody>
          </p:sp>
        </mc:Choice>
        <mc:Fallback xmlns="">
          <p:sp>
            <p:nvSpPr>
              <p:cNvPr id="11468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4"/>
                </p:custDataLst>
              </p:nvPr>
            </p:nvSpPr>
            <p:spPr>
              <a:blipFill>
                <a:blip r:embed="rId5"/>
                <a:stretch>
                  <a:fillRect l="-2593" t="-3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199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14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Diffie-Hellman Key Exchange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253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/>
            <p:txBody>
              <a:bodyPr/>
              <a:lstStyle/>
              <a:p>
                <a:pPr algn="ctr">
                  <a:buFontTx/>
                  <a:buNone/>
                </a:pPr>
                <a:r>
                  <a:rPr lang="en-US" sz="3600" u="sng" dirty="0">
                    <a:solidFill>
                      <a:schemeClr val="accent2"/>
                    </a:solidFill>
                  </a:rPr>
                  <a:t>Alice</a:t>
                </a:r>
              </a:p>
              <a:p>
                <a:r>
                  <a:rPr lang="en-US" sz="3200" dirty="0">
                    <a:sym typeface="Symbol" pitchFamily="18" charset="2"/>
                  </a:rPr>
                  <a:t>Randomly select a large integer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𝑎</m:t>
                    </m:r>
                  </m:oMath>
                </a14:m>
                <a:r>
                  <a:rPr lang="en-US" sz="3200" dirty="0">
                    <a:solidFill>
                      <a:srgbClr val="66FF66"/>
                    </a:solidFill>
                    <a:sym typeface="Symbol" pitchFamily="18" charset="2"/>
                  </a:rPr>
                  <a:t> </a:t>
                </a:r>
                <a:r>
                  <a:rPr lang="en-US" sz="3200" dirty="0">
                    <a:sym typeface="Symbol" pitchFamily="18" charset="2"/>
                  </a:rPr>
                  <a:t>and send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𝐴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sSup>
                      <m:sSupPr>
                        <m:ctrlP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3200" i="1" dirty="0" err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𝑌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𝑎</m:t>
                        </m:r>
                      </m:sup>
                    </m:sSup>
                    <m:r>
                      <a:rPr lang="en-US" sz="32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mod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𝑁</m:t>
                    </m:r>
                  </m:oMath>
                </a14:m>
                <a:r>
                  <a:rPr lang="en-US" sz="3200" dirty="0">
                    <a:sym typeface="Symbol" pitchFamily="18" charset="2"/>
                  </a:rPr>
                  <a:t>.</a:t>
                </a:r>
              </a:p>
              <a:p>
                <a:r>
                  <a:rPr lang="en-US" sz="3200" dirty="0">
                    <a:sym typeface="Symbol" pitchFamily="18" charset="2"/>
                  </a:rPr>
                  <a:t>Compute the key     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𝐾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sSup>
                      <m:sSupPr>
                        <m:ctrlP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32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𝐵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𝑎</m:t>
                        </m:r>
                      </m:sup>
                    </m:sSup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mod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𝑁</m:t>
                    </m:r>
                  </m:oMath>
                </a14:m>
                <a:r>
                  <a:rPr lang="en-US" sz="3200" dirty="0">
                    <a:sym typeface="Symbol" pitchFamily="18" charset="2"/>
                  </a:rPr>
                  <a:t>.</a:t>
                </a:r>
              </a:p>
            </p:txBody>
          </p:sp>
        </mc:Choice>
        <mc:Fallback xmlns="">
          <p:sp>
            <p:nvSpPr>
              <p:cNvPr id="6625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blipFill>
                <a:blip r:embed="rId2"/>
                <a:stretch>
                  <a:fillRect l="-2715" t="-2201" r="-2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2532" name="Rectangle 4"/>
              <p:cNvSpPr>
                <a:spLocks noGrp="1" noChangeArrowheads="1"/>
              </p:cNvSpPr>
              <p:nvPr>
                <p:ph type="body" sz="half" idx="2"/>
              </p:nvPr>
            </p:nvSpPr>
            <p:spPr/>
            <p:txBody>
              <a:bodyPr/>
              <a:lstStyle/>
              <a:p>
                <a:pPr algn="ctr">
                  <a:buFontTx/>
                  <a:buNone/>
                </a:pPr>
                <a:r>
                  <a:rPr lang="en-US" sz="3600" u="sng" dirty="0">
                    <a:solidFill>
                      <a:schemeClr val="accent2"/>
                    </a:solidFill>
                  </a:rPr>
                  <a:t>Bob</a:t>
                </a:r>
              </a:p>
              <a:p>
                <a:r>
                  <a:rPr lang="en-US" sz="3200" dirty="0">
                    <a:sym typeface="Symbol" pitchFamily="18" charset="2"/>
                  </a:rPr>
                  <a:t>Randomly select a large integer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𝑏</m:t>
                    </m:r>
                  </m:oMath>
                </a14:m>
                <a:r>
                  <a:rPr lang="en-US" sz="3200" baseline="-25000" dirty="0">
                    <a:sym typeface="Symbol" pitchFamily="18" charset="2"/>
                  </a:rPr>
                  <a:t> </a:t>
                </a:r>
                <a:r>
                  <a:rPr lang="en-US" sz="3200" dirty="0">
                    <a:sym typeface="Symbol" pitchFamily="18" charset="2"/>
                  </a:rPr>
                  <a:t>and send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𝐵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sSup>
                      <m:sSupPr>
                        <m:ctrlP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3200" i="1" dirty="0" err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𝑌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𝑏</m:t>
                        </m:r>
                      </m:sup>
                    </m:sSup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mod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𝑁</m:t>
                    </m:r>
                  </m:oMath>
                </a14:m>
                <a:r>
                  <a:rPr lang="en-US" sz="3200" dirty="0">
                    <a:sym typeface="Symbol" pitchFamily="18" charset="2"/>
                  </a:rPr>
                  <a:t>.</a:t>
                </a:r>
              </a:p>
              <a:p>
                <a:r>
                  <a:rPr lang="en-US" sz="3200" dirty="0">
                    <a:sym typeface="Symbol" pitchFamily="18" charset="2"/>
                  </a:rPr>
                  <a:t>Compute the key     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𝐾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sSup>
                      <m:sSupPr>
                        <m:ctrlP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3200" i="1" dirty="0" err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𝐴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𝑏</m:t>
                        </m:r>
                      </m:sup>
                    </m:sSup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mod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𝑁</m:t>
                    </m:r>
                  </m:oMath>
                </a14:m>
                <a:r>
                  <a:rPr lang="en-US" sz="3200" dirty="0">
                    <a:sym typeface="Symbol" pitchFamily="18" charset="2"/>
                  </a:rPr>
                  <a:t>.</a:t>
                </a:r>
              </a:p>
              <a:p>
                <a:endParaRPr lang="en-US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662532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blipFill>
                <a:blip r:embed="rId3"/>
                <a:stretch>
                  <a:fillRect l="-2870" t="-2201" r="-2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2533" name="Text Box 5"/>
              <p:cNvSpPr txBox="1">
                <a:spLocks noChangeArrowheads="1"/>
              </p:cNvSpPr>
              <p:nvPr/>
            </p:nvSpPr>
            <p:spPr bwMode="auto">
              <a:xfrm>
                <a:off x="2133600" y="5334000"/>
                <a:ext cx="4787656" cy="65627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sz="36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en-US" sz="36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 dirty="0" err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sz="36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𝑏𝑎</m:t>
                          </m:r>
                        </m:sup>
                      </m:sSup>
                      <m:r>
                        <a:rPr lang="en-US" sz="36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 dirty="0" err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sz="36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</m:sup>
                      </m:sSup>
                      <m:r>
                        <a:rPr lang="en-US" sz="36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 dirty="0" err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36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3600" baseline="20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62533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33600" y="5334000"/>
                <a:ext cx="4787656" cy="6562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220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Public-Key Directory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/>
          </p:nvPr>
        </p:nvGraphicFramePr>
        <p:xfrm>
          <a:off x="692150" y="1982788"/>
          <a:ext cx="7567613" cy="394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Document" r:id="rId3" imgW="8086894" imgH="4228854" progId="Word.Document.8">
                  <p:embed/>
                </p:oleObj>
              </mc:Choice>
              <mc:Fallback>
                <p:oleObj name="Document" r:id="rId3" imgW="8086894" imgH="4228854" progId="Word.Document.8">
                  <p:embed/>
                  <p:pic>
                    <p:nvPicPr>
                      <p:cNvPr id="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150" y="1982788"/>
                        <a:ext cx="7567613" cy="3949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4"/>
              <p:cNvSpPr txBox="1">
                <a:spLocks noChangeArrowheads="1"/>
              </p:cNvSpPr>
              <p:nvPr/>
            </p:nvSpPr>
            <p:spPr bwMode="auto">
              <a:xfrm>
                <a:off x="1295400" y="4953000"/>
                <a:ext cx="6172200" cy="12003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+mj-lt"/>
                  </a:rPr>
                  <a:t>(Recall that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3600" dirty="0">
                    <a:latin typeface="+mj-lt"/>
                  </a:rPr>
                  <a:t> is commonly fixed    to be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=65537</m:t>
                    </m:r>
                  </m:oMath>
                </a14:m>
                <a:r>
                  <a:rPr lang="en-US" sz="3600" dirty="0">
                    <a:latin typeface="+mj-lt"/>
                  </a:rPr>
                  <a:t>.)</a:t>
                </a:r>
              </a:p>
            </p:txBody>
          </p:sp>
        </mc:Choice>
        <mc:Fallback xmlns="">
          <p:sp>
            <p:nvSpPr>
              <p:cNvPr id="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95400" y="4953000"/>
                <a:ext cx="6172200" cy="1200329"/>
              </a:xfrm>
              <a:prstGeom prst="rect">
                <a:avLst/>
              </a:prstGeom>
              <a:blipFill>
                <a:blip r:embed="rId5"/>
                <a:stretch>
                  <a:fillRect l="-3063" t="-8163" r="-3854" b="-183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3387418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458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Elliptic Groups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5859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sz="60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6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6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6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6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6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6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sz="6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6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6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458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20"/>
                </p:custDataLst>
              </p:nvPr>
            </p:nvSpPr>
            <p:spPr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5860" name="Freeform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209800" y="3019425"/>
            <a:ext cx="4483100" cy="3381375"/>
          </a:xfrm>
          <a:custGeom>
            <a:avLst/>
            <a:gdLst>
              <a:gd name="T0" fmla="*/ 0 w 2824"/>
              <a:gd name="T1" fmla="*/ 2130 h 2130"/>
              <a:gd name="T2" fmla="*/ 260 w 2824"/>
              <a:gd name="T3" fmla="*/ 1153 h 2130"/>
              <a:gd name="T4" fmla="*/ 860 w 2824"/>
              <a:gd name="T5" fmla="*/ 483 h 2130"/>
              <a:gd name="T6" fmla="*/ 1273 w 2824"/>
              <a:gd name="T7" fmla="*/ 678 h 2130"/>
              <a:gd name="T8" fmla="*/ 1678 w 2824"/>
              <a:gd name="T9" fmla="*/ 1293 h 2130"/>
              <a:gd name="T10" fmla="*/ 2064 w 2824"/>
              <a:gd name="T11" fmla="*/ 1506 h 2130"/>
              <a:gd name="T12" fmla="*/ 2668 w 2824"/>
              <a:gd name="T13" fmla="*/ 771 h 2130"/>
              <a:gd name="T14" fmla="*/ 2824 w 2824"/>
              <a:gd name="T15" fmla="*/ 0 h 2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24" h="2130">
                <a:moveTo>
                  <a:pt x="0" y="2130"/>
                </a:moveTo>
                <a:cubicBezTo>
                  <a:pt x="43" y="1967"/>
                  <a:pt x="117" y="1428"/>
                  <a:pt x="260" y="1153"/>
                </a:cubicBezTo>
                <a:cubicBezTo>
                  <a:pt x="403" y="878"/>
                  <a:pt x="691" y="562"/>
                  <a:pt x="860" y="483"/>
                </a:cubicBezTo>
                <a:cubicBezTo>
                  <a:pt x="1029" y="404"/>
                  <a:pt x="1137" y="543"/>
                  <a:pt x="1273" y="678"/>
                </a:cubicBezTo>
                <a:cubicBezTo>
                  <a:pt x="1409" y="813"/>
                  <a:pt x="1546" y="1155"/>
                  <a:pt x="1678" y="1293"/>
                </a:cubicBezTo>
                <a:cubicBezTo>
                  <a:pt x="1810" y="1431"/>
                  <a:pt x="1899" y="1593"/>
                  <a:pt x="2064" y="1506"/>
                </a:cubicBezTo>
                <a:cubicBezTo>
                  <a:pt x="2229" y="1419"/>
                  <a:pt x="2541" y="1022"/>
                  <a:pt x="2668" y="771"/>
                </a:cubicBezTo>
                <a:cubicBezTo>
                  <a:pt x="2795" y="520"/>
                  <a:pt x="2792" y="161"/>
                  <a:pt x="2824" y="0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5862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5105400" y="3048000"/>
            <a:ext cx="0" cy="3200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5863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239000" y="40386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1145864" name="Text Box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181600" y="28194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1145865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133600" y="4648200"/>
            <a:ext cx="4800600" cy="1828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5866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057400" y="4648200"/>
            <a:ext cx="5181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5867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5105400" y="4648200"/>
            <a:ext cx="0" cy="1600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5868" name="Freeform 12"/>
          <p:cNvSpPr>
            <a:spLocks/>
          </p:cNvSpPr>
          <p:nvPr>
            <p:custDataLst>
              <p:tags r:id="rId10"/>
            </p:custDataLst>
          </p:nvPr>
        </p:nvSpPr>
        <p:spPr bwMode="auto">
          <a:xfrm flipV="1">
            <a:off x="2209800" y="2895600"/>
            <a:ext cx="4483100" cy="3381375"/>
          </a:xfrm>
          <a:custGeom>
            <a:avLst/>
            <a:gdLst>
              <a:gd name="T0" fmla="*/ 0 w 2824"/>
              <a:gd name="T1" fmla="*/ 2130 h 2130"/>
              <a:gd name="T2" fmla="*/ 260 w 2824"/>
              <a:gd name="T3" fmla="*/ 1153 h 2130"/>
              <a:gd name="T4" fmla="*/ 860 w 2824"/>
              <a:gd name="T5" fmla="*/ 483 h 2130"/>
              <a:gd name="T6" fmla="*/ 1273 w 2824"/>
              <a:gd name="T7" fmla="*/ 678 h 2130"/>
              <a:gd name="T8" fmla="*/ 1678 w 2824"/>
              <a:gd name="T9" fmla="*/ 1293 h 2130"/>
              <a:gd name="T10" fmla="*/ 2064 w 2824"/>
              <a:gd name="T11" fmla="*/ 1506 h 2130"/>
              <a:gd name="T12" fmla="*/ 2668 w 2824"/>
              <a:gd name="T13" fmla="*/ 771 h 2130"/>
              <a:gd name="T14" fmla="*/ 2824 w 2824"/>
              <a:gd name="T15" fmla="*/ 0 h 2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24" h="2130">
                <a:moveTo>
                  <a:pt x="0" y="2130"/>
                </a:moveTo>
                <a:cubicBezTo>
                  <a:pt x="43" y="1967"/>
                  <a:pt x="117" y="1428"/>
                  <a:pt x="260" y="1153"/>
                </a:cubicBezTo>
                <a:cubicBezTo>
                  <a:pt x="403" y="878"/>
                  <a:pt x="691" y="562"/>
                  <a:pt x="860" y="483"/>
                </a:cubicBezTo>
                <a:cubicBezTo>
                  <a:pt x="1029" y="404"/>
                  <a:pt x="1137" y="543"/>
                  <a:pt x="1273" y="678"/>
                </a:cubicBezTo>
                <a:cubicBezTo>
                  <a:pt x="1409" y="813"/>
                  <a:pt x="1546" y="1155"/>
                  <a:pt x="1678" y="1293"/>
                </a:cubicBezTo>
                <a:cubicBezTo>
                  <a:pt x="1810" y="1431"/>
                  <a:pt x="1899" y="1593"/>
                  <a:pt x="2064" y="1506"/>
                </a:cubicBezTo>
                <a:cubicBezTo>
                  <a:pt x="2229" y="1419"/>
                  <a:pt x="2541" y="1022"/>
                  <a:pt x="2668" y="771"/>
                </a:cubicBezTo>
                <a:cubicBezTo>
                  <a:pt x="2795" y="520"/>
                  <a:pt x="2792" y="161"/>
                  <a:pt x="2824" y="0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5869" name="Rectangle 1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905000" y="2895600"/>
            <a:ext cx="8382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5870" name="Rectangle 1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572000" y="3733800"/>
            <a:ext cx="16002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5871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5105400" y="3581400"/>
            <a:ext cx="0" cy="1143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5872" name="Line 16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3200400" y="3200400"/>
            <a:ext cx="0" cy="2743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5873" name="Text Box 17"/>
              <p:cNvSpPr txBox="1"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838200" y="5492750"/>
                <a:ext cx="1789592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8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45873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838200" y="5492750"/>
                <a:ext cx="1789592" cy="830997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5861" name="Line 5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1676400" y="4648200"/>
            <a:ext cx="5943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1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124200" y="5181600"/>
            <a:ext cx="182880" cy="18288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1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124200" y="3962400"/>
            <a:ext cx="182880" cy="18288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200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529536"/>
      </p:ext>
    </p:extLst>
  </p:cSld>
  <p:clrMapOvr>
    <a:masterClrMapping/>
  </p:clrMapOvr>
  <p:transition spd="slow"/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489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Elliptic Groups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48931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algn="ctr">
                  <a:lnSpc>
                    <a:spcPct val="9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00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0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4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4000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40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(</m:t>
                      </m:r>
                      <m:sSub>
                        <m:sSubPr>
                          <m:ctrlPr>
                            <a:rPr lang="en-US" sz="40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40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𝑥</m:t>
                          </m:r>
                        </m:e>
                        <m:sub>
                          <m:r>
                            <a:rPr lang="en-US" sz="40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2</m:t>
                          </m:r>
                        </m:sub>
                      </m:sSub>
                      <m:r>
                        <a:rPr lang="en-US" sz="40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,</m:t>
                      </m:r>
                      <m:sSub>
                        <m:sSubPr>
                          <m:ctrlPr>
                            <a:rPr lang="en-US" sz="40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40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𝑦</m:t>
                          </m:r>
                        </m:e>
                        <m:sub>
                          <m:r>
                            <a:rPr lang="en-US" sz="40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2</m:t>
                          </m:r>
                        </m:sub>
                      </m:sSub>
                      <m:r>
                        <a:rPr lang="en-US" sz="40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)=(</m:t>
                      </m:r>
                      <m:sSub>
                        <m:sSubPr>
                          <m:ctrlPr>
                            <a:rPr lang="en-US" sz="40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40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𝑥</m:t>
                          </m:r>
                        </m:e>
                        <m:sub>
                          <m:r>
                            <a:rPr lang="en-US" sz="40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3</m:t>
                          </m:r>
                        </m:sub>
                      </m:sSub>
                      <m:r>
                        <a:rPr lang="en-US" sz="40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,</m:t>
                      </m:r>
                      <m:sSub>
                        <m:sSubPr>
                          <m:ctrlPr>
                            <a:rPr lang="en-US" sz="40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40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𝑦</m:t>
                          </m:r>
                        </m:e>
                        <m:sub>
                          <m:r>
                            <a:rPr lang="en-US" sz="40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3</m:t>
                          </m:r>
                        </m:sub>
                      </m:sSub>
                      <m:r>
                        <a:rPr lang="en-US" sz="40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)</m:t>
                      </m:r>
                    </m:oMath>
                  </m:oMathPara>
                </a14:m>
                <a:endParaRPr lang="en-US" sz="4000" dirty="0">
                  <a:solidFill>
                    <a:srgbClr val="00B050"/>
                  </a:solidFill>
                  <a:sym typeface="Symbol" pitchFamily="18" charset="2"/>
                </a:endParaRPr>
              </a:p>
              <a:p>
                <a:pPr>
                  <a:lnSpc>
                    <a:spcPct val="90000"/>
                  </a:lnSpc>
                  <a:buFontTx/>
                  <a:buNone/>
                </a:pPr>
                <a:endParaRPr lang="en-US" sz="4000" dirty="0">
                  <a:solidFill>
                    <a:srgbClr val="00B050"/>
                  </a:solidFill>
                </a:endParaRPr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sz="40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4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000" b="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4000" b="0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000" b="0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40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–</m:t>
                                </m:r>
                                <m:sSub>
                                  <m:sSubPr>
                                    <m:ctrlPr>
                                      <a:rPr lang="en-US" sz="4000" b="0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000" b="0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4000" b="0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000" b="0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40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–</m:t>
                                </m:r>
                                <m:sSub>
                                  <m:sSubPr>
                                    <m:ctrlPr>
                                      <a:rPr lang="en-US" sz="4000" b="0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000" b="0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–</m:t>
                    </m:r>
                    <m:sSub>
                      <m:sSubPr>
                        <m:ctrlPr>
                          <a:rPr lang="en-US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–</m:t>
                    </m:r>
                    <m:sSub>
                      <m:sSubPr>
                        <m:ctrlPr>
                          <a:rPr lang="en-US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4000" baseline="-25000" dirty="0">
                  <a:solidFill>
                    <a:srgbClr val="00B050"/>
                  </a:solidFill>
                </a:endParaRPr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sz="40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i="1" baseline="-2500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4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4000" b="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000" b="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40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40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40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–</m:t>
                            </m:r>
                            <m:sSub>
                              <m:sSubPr>
                                <m:ctrlPr>
                                  <a:rPr lang="en-US" sz="40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40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40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0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40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–</m:t>
                            </m:r>
                            <m:sSub>
                              <m:sSubPr>
                                <m:ctrlPr>
                                  <a:rPr lang="en-US" sz="40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0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sz="4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–</m:t>
                    </m:r>
                    <m:sSub>
                      <m:sSubPr>
                        <m:ctrlPr>
                          <a:rPr lang="en-US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4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000" baseline="-25000" dirty="0">
                  <a:solidFill>
                    <a:srgbClr val="00B050"/>
                  </a:solidFill>
                </a:endParaRPr>
              </a:p>
              <a:p>
                <a:pPr>
                  <a:lnSpc>
                    <a:spcPct val="90000"/>
                  </a:lnSpc>
                  <a:buFontTx/>
                  <a:buNone/>
                </a:pPr>
                <a:endParaRPr lang="en-US" sz="4000" baseline="-25000" dirty="0">
                  <a:solidFill>
                    <a:srgbClr val="00B050"/>
                  </a:solidFill>
                </a:endParaRPr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sz="4000" baseline="-25000" dirty="0">
                    <a:solidFill>
                      <a:srgbClr val="00B050"/>
                    </a:solidFill>
                  </a:rPr>
                  <a:t>	</a:t>
                </a:r>
                <a:r>
                  <a:rPr lang="en-US" sz="4000" dirty="0"/>
                  <a:t>when</a:t>
                </a:r>
                <a:r>
                  <a:rPr lang="en-US" sz="40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0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4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𝑥</m:t>
                        </m:r>
                      </m:e>
                      <m:sub>
                        <m:r>
                          <a:rPr lang="en-US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2</m:t>
                        </m:r>
                      </m:sub>
                    </m:sSub>
                  </m:oMath>
                </a14:m>
                <a:endParaRPr lang="en-US" sz="4000" baseline="-25000" dirty="0">
                  <a:solidFill>
                    <a:srgbClr val="00B050"/>
                  </a:solidFill>
                  <a:sym typeface="Symbol" pitchFamily="18" charset="2"/>
                </a:endParaRPr>
              </a:p>
            </p:txBody>
          </p:sp>
        </mc:Choice>
        <mc:Fallback>
          <p:sp>
            <p:nvSpPr>
              <p:cNvPr id="11489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2"/>
                </p:custDataLst>
              </p:nvPr>
            </p:nvSpPr>
            <p:spPr>
              <a:blipFill>
                <a:blip r:embed="rId4"/>
                <a:stretch>
                  <a:fillRect b="-1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201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63718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499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Elliptic Groups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49955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algn="ctr">
                  <a:lnSpc>
                    <a:spcPct val="9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0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0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4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4000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40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(</m:t>
                      </m:r>
                      <m:sSub>
                        <m:sSubPr>
                          <m:ctrlPr>
                            <a:rPr lang="en-US" sz="40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40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𝑥</m:t>
                          </m:r>
                        </m:e>
                        <m:sub>
                          <m:r>
                            <a:rPr lang="en-US" sz="40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2</m:t>
                          </m:r>
                        </m:sub>
                      </m:sSub>
                      <m:r>
                        <a:rPr lang="en-US" sz="40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,</m:t>
                      </m:r>
                      <m:sSub>
                        <m:sSubPr>
                          <m:ctrlPr>
                            <a:rPr lang="en-US" sz="40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40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𝑦</m:t>
                          </m:r>
                        </m:e>
                        <m:sub>
                          <m:r>
                            <a:rPr lang="en-US" sz="40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2</m:t>
                          </m:r>
                        </m:sub>
                      </m:sSub>
                      <m:r>
                        <a:rPr lang="en-US" sz="40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)=(</m:t>
                      </m:r>
                      <m:sSub>
                        <m:sSubPr>
                          <m:ctrlPr>
                            <a:rPr lang="en-US" sz="40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40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𝑥</m:t>
                          </m:r>
                        </m:e>
                        <m:sub>
                          <m:r>
                            <a:rPr lang="en-US" sz="40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3</m:t>
                          </m:r>
                        </m:sub>
                      </m:sSub>
                      <m:r>
                        <a:rPr lang="en-US" sz="40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,</m:t>
                      </m:r>
                      <m:sSub>
                        <m:sSubPr>
                          <m:ctrlPr>
                            <a:rPr lang="en-US" sz="40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40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𝑦</m:t>
                          </m:r>
                        </m:e>
                        <m:sub>
                          <m:r>
                            <a:rPr lang="en-US" sz="40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3</m:t>
                          </m:r>
                        </m:sub>
                      </m:sSub>
                      <m:r>
                        <a:rPr lang="en-US" sz="40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)</m:t>
                      </m:r>
                    </m:oMath>
                  </m:oMathPara>
                </a14:m>
                <a:endParaRPr lang="en-US" sz="4000" dirty="0">
                  <a:solidFill>
                    <a:srgbClr val="00B050"/>
                  </a:solidFill>
                  <a:sym typeface="Symbol" pitchFamily="18" charset="2"/>
                </a:endParaRPr>
              </a:p>
              <a:p>
                <a:pPr>
                  <a:lnSpc>
                    <a:spcPct val="90000"/>
                  </a:lnSpc>
                  <a:buFontTx/>
                  <a:buNone/>
                </a:pPr>
                <a:endParaRPr lang="en-US" sz="4000" dirty="0">
                  <a:solidFill>
                    <a:srgbClr val="00B050"/>
                  </a:solidFill>
                </a:endParaRPr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sz="40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4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0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sSubSup>
                                  <m:sSubSupPr>
                                    <m:ctrlPr>
                                      <a:rPr lang="en-US" sz="4000" b="0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40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000" b="0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4000" b="0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sz="40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0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num>
                              <m:den>
                                <m:r>
                                  <a:rPr lang="en-US" sz="40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40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4000" i="1" baseline="-25000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–2</m:t>
                    </m:r>
                    <m:sSub>
                      <m:sSubPr>
                        <m:ctrlPr>
                          <a:rPr lang="en-US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4000" baseline="-25000" dirty="0">
                  <a:solidFill>
                    <a:srgbClr val="00B050"/>
                  </a:solidFill>
                </a:endParaRPr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sz="40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i="1" baseline="-2500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4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4000" b="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000" b="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sSubSup>
                              <m:sSubSupPr>
                                <m:ctrlPr>
                                  <a:rPr lang="en-US" sz="40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40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0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40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40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num>
                          <m:den>
                            <m:r>
                              <a:rPr lang="en-US" sz="40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sz="40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40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sz="4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–</m:t>
                    </m:r>
                    <m:sSub>
                      <m:sSubPr>
                        <m:ctrlPr>
                          <a:rPr lang="en-US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4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000" baseline="-25000" dirty="0">
                  <a:solidFill>
                    <a:srgbClr val="00B050"/>
                  </a:solidFill>
                </a:endParaRPr>
              </a:p>
              <a:p>
                <a:pPr>
                  <a:lnSpc>
                    <a:spcPct val="90000"/>
                  </a:lnSpc>
                  <a:buFontTx/>
                  <a:buNone/>
                </a:pPr>
                <a:endParaRPr lang="en-US" sz="4000" baseline="-25000" dirty="0">
                  <a:solidFill>
                    <a:srgbClr val="00B050"/>
                  </a:solidFill>
                </a:endParaRPr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sz="4000" baseline="-25000" dirty="0">
                    <a:solidFill>
                      <a:srgbClr val="00B050"/>
                    </a:solidFill>
                  </a:rPr>
                  <a:t>	</a:t>
                </a:r>
                <a:r>
                  <a:rPr lang="en-US" sz="4000" dirty="0"/>
                  <a:t>when</a:t>
                </a:r>
                <a:r>
                  <a:rPr lang="en-US" sz="40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srgbClr val="00B050"/>
                    </a:solidFill>
                  </a:rPr>
                  <a:t> </a:t>
                </a:r>
                <a:r>
                  <a:rPr lang="en-US" sz="4000" dirty="0"/>
                  <a:t>and</a:t>
                </a:r>
                <a:r>
                  <a:rPr lang="en-US" sz="40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4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𝑦</m:t>
                        </m:r>
                      </m:e>
                      <m:sub>
                        <m:r>
                          <a:rPr lang="en-US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2</m:t>
                        </m:r>
                      </m:sub>
                    </m:sSub>
                    <m:r>
                      <a:rPr lang="en-US" sz="40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≠</m:t>
                    </m:r>
                    <m:r>
                      <a:rPr lang="en-US" sz="4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0</m:t>
                    </m:r>
                  </m:oMath>
                </a14:m>
                <a:endParaRPr lang="en-US" sz="4000" dirty="0">
                  <a:solidFill>
                    <a:srgbClr val="00B050"/>
                  </a:solidFill>
                  <a:sym typeface="Symbol" pitchFamily="18" charset="2"/>
                </a:endParaRPr>
              </a:p>
            </p:txBody>
          </p:sp>
        </mc:Choice>
        <mc:Fallback>
          <p:sp>
            <p:nvSpPr>
              <p:cNvPr id="11499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2"/>
                </p:custDataLst>
              </p:nvPr>
            </p:nvSpPr>
            <p:spPr>
              <a:blipFill>
                <a:blip r:embed="rId4"/>
                <a:stretch>
                  <a:fillRect b="-1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202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764279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509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Elliptic Groups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50979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/>
            <p:txBody>
              <a:bodyPr>
                <a:noAutofit/>
              </a:bodyPr>
              <a:lstStyle/>
              <a:p>
                <a:pPr algn="ctr">
                  <a:lnSpc>
                    <a:spcPct val="9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0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0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4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4000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40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(</m:t>
                      </m:r>
                      <m:sSub>
                        <m:sSubPr>
                          <m:ctrlPr>
                            <a:rPr lang="en-US" sz="40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40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𝑥</m:t>
                          </m:r>
                        </m:e>
                        <m:sub>
                          <m:r>
                            <a:rPr lang="en-US" sz="40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2</m:t>
                          </m:r>
                        </m:sub>
                      </m:sSub>
                      <m:r>
                        <a:rPr lang="en-US" sz="40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,</m:t>
                      </m:r>
                      <m:sSub>
                        <m:sSubPr>
                          <m:ctrlPr>
                            <a:rPr lang="en-US" sz="40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40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𝑦</m:t>
                          </m:r>
                        </m:e>
                        <m:sub>
                          <m:r>
                            <a:rPr lang="en-US" sz="40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2</m:t>
                          </m:r>
                        </m:sub>
                      </m:sSub>
                      <m:r>
                        <a:rPr lang="en-US" sz="40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)=</m:t>
                      </m:r>
                      <m:r>
                        <a:rPr lang="en-US" sz="40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𝐼</m:t>
                      </m:r>
                    </m:oMath>
                  </m:oMathPara>
                </a14:m>
                <a:endParaRPr lang="en-US" sz="4000" dirty="0">
                  <a:solidFill>
                    <a:srgbClr val="00B050"/>
                  </a:solidFill>
                  <a:sym typeface="Symbol" pitchFamily="18" charset="2"/>
                </a:endParaRPr>
              </a:p>
              <a:p>
                <a:pPr>
                  <a:lnSpc>
                    <a:spcPct val="9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4000" dirty="0"/>
                  <a:t>when</a:t>
                </a:r>
                <a:r>
                  <a:rPr lang="en-US" sz="40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0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srgbClr val="00B050"/>
                    </a:solidFill>
                  </a:rPr>
                  <a:t> </a:t>
                </a:r>
              </a:p>
              <a:p>
                <a:pPr>
                  <a:lnSpc>
                    <a:spcPct val="9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4000" dirty="0">
                    <a:solidFill>
                      <a:srgbClr val="00B050"/>
                    </a:solidFill>
                  </a:rPr>
                  <a:t>   </a:t>
                </a:r>
                <a:r>
                  <a:rPr lang="en-US" sz="4000" dirty="0"/>
                  <a:t>but</a:t>
                </a:r>
                <a:r>
                  <a:rPr lang="en-US" sz="40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0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4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𝑦</m:t>
                    </m:r>
                    <m:r>
                      <a:rPr lang="en-US" sz="4000" i="1" baseline="-2500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2</m:t>
                    </m:r>
                  </m:oMath>
                </a14:m>
                <a:r>
                  <a:rPr lang="en-US" sz="4000" baseline="-25000" dirty="0">
                    <a:solidFill>
                      <a:srgbClr val="00B050"/>
                    </a:solidFill>
                    <a:sym typeface="Symbol" pitchFamily="18" charset="2"/>
                  </a:rPr>
                  <a:t> </a:t>
                </a:r>
                <a:r>
                  <a:rPr lang="en-US" sz="4000" dirty="0">
                    <a:solidFill>
                      <a:srgbClr val="00B050"/>
                    </a:solidFill>
                  </a:rPr>
                  <a:t> </a:t>
                </a:r>
                <a:r>
                  <a:rPr lang="en-US" sz="4000" dirty="0"/>
                  <a:t>or</a:t>
                </a:r>
                <a:r>
                  <a:rPr lang="en-US" sz="4000" dirty="0">
                    <a:solidFill>
                      <a:srgbClr val="00B050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4000" baseline="-25000" dirty="0">
                  <a:solidFill>
                    <a:srgbClr val="00B050"/>
                  </a:solidFill>
                  <a:sym typeface="Symbol" pitchFamily="18" charset="2"/>
                </a:endParaRPr>
              </a:p>
              <a:p>
                <a:pPr>
                  <a:lnSpc>
                    <a:spcPct val="90000"/>
                  </a:lnSpc>
                  <a:buFontTx/>
                  <a:buNone/>
                </a:pPr>
                <a:endParaRPr lang="en-US" sz="4800" baseline="-25000" dirty="0">
                  <a:solidFill>
                    <a:srgbClr val="00B050"/>
                  </a:solidFill>
                  <a:sym typeface="Symbol" pitchFamily="18" charset="2"/>
                </a:endParaRPr>
              </a:p>
              <a:p>
                <a:pPr algn="ctr">
                  <a:lnSpc>
                    <a:spcPct val="9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4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4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4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×(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000" dirty="0">
                  <a:solidFill>
                    <a:srgbClr val="00B050"/>
                  </a:solidFill>
                </a:endParaRPr>
              </a:p>
              <a:p>
                <a:pPr algn="ctr">
                  <a:lnSpc>
                    <a:spcPct val="90000"/>
                  </a:lnSpc>
                  <a:buFontTx/>
                  <a:buNone/>
                </a:pPr>
                <a:endParaRPr lang="en-US" sz="4000" dirty="0">
                  <a:solidFill>
                    <a:srgbClr val="00B050"/>
                  </a:solidFill>
                </a:endParaRPr>
              </a:p>
              <a:p>
                <a:pPr algn="ctr">
                  <a:lnSpc>
                    <a:spcPct val="9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4000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40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𝐼</m:t>
                      </m:r>
                      <m:r>
                        <a:rPr lang="en-US" sz="40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r>
                        <a:rPr lang="en-US" sz="40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𝐼</m:t>
                      </m:r>
                    </m:oMath>
                  </m:oMathPara>
                </a14:m>
                <a:endParaRPr lang="en-US" sz="4000" dirty="0">
                  <a:solidFill>
                    <a:srgbClr val="00B050"/>
                  </a:solidFill>
                  <a:sym typeface="Symbol" pitchFamily="18" charset="2"/>
                </a:endParaRPr>
              </a:p>
            </p:txBody>
          </p:sp>
        </mc:Choice>
        <mc:Fallback>
          <p:sp>
            <p:nvSpPr>
              <p:cNvPr id="11509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2"/>
                </p:custDataLst>
              </p:nvPr>
            </p:nvSpPr>
            <p:spPr>
              <a:blipFill>
                <a:blip r:embed="rId4"/>
                <a:stretch>
                  <a:fillRect l="-2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203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095149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 Elliptic Groups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204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038090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 Elliptic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equations use basic arithmetic operations (addition, subtraction, multiplication, and division) on </a:t>
            </a:r>
            <a:r>
              <a:rPr lang="en-US" sz="3600" i="1" dirty="0"/>
              <a:t>real</a:t>
            </a:r>
            <a:r>
              <a:rPr lang="en-US" sz="3600" dirty="0"/>
              <a:t> values.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205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873223"/>
      </p:ext>
    </p:extLst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 Elliptic Groups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600" dirty="0"/>
                  <a:t>The equations use basic arithmetic operations (addition, subtraction, multiplication, and division) on </a:t>
                </a:r>
                <a:r>
                  <a:rPr lang="en-US" sz="3600" i="1" dirty="0"/>
                  <a:t>real</a:t>
                </a:r>
                <a:r>
                  <a:rPr lang="en-US" sz="3600" dirty="0"/>
                  <a:t> values.</a:t>
                </a:r>
              </a:p>
              <a:p>
                <a:r>
                  <a:rPr lang="en-US" sz="3600" dirty="0"/>
                  <a:t>But we know how to do modular operations, so we can do the same computations modulo a prime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6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206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370883"/>
      </p:ext>
    </p:extLst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8930" name="Rectangle 2"/>
              <p:cNvSpPr>
                <a:spLocks noGrp="1" noChangeArrowheads="1"/>
              </p:cNvSpPr>
              <p:nvPr>
                <p:ph type="title"/>
                <p:custDataLst>
                  <p:tags r:id="rId1"/>
                </p:custDataLst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Elliptic Group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4893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4"/>
                </p:custDataLst>
              </p:nvPr>
            </p:nvSpPr>
            <p:spPr>
              <a:blipFill>
                <a:blip r:embed="rId5"/>
                <a:stretch>
                  <a:fillRect l="-4667" b="-2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48931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algn="ctr">
                  <a:lnSpc>
                    <a:spcPct val="9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00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0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4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4000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40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(</m:t>
                      </m:r>
                      <m:sSub>
                        <m:sSubPr>
                          <m:ctrlPr>
                            <a:rPr lang="en-US" sz="40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40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𝑥</m:t>
                          </m:r>
                        </m:e>
                        <m:sub>
                          <m:r>
                            <a:rPr lang="en-US" sz="40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2</m:t>
                          </m:r>
                        </m:sub>
                      </m:sSub>
                      <m:r>
                        <a:rPr lang="en-US" sz="40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,</m:t>
                      </m:r>
                      <m:sSub>
                        <m:sSubPr>
                          <m:ctrlPr>
                            <a:rPr lang="en-US" sz="40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40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𝑦</m:t>
                          </m:r>
                        </m:e>
                        <m:sub>
                          <m:r>
                            <a:rPr lang="en-US" sz="40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2</m:t>
                          </m:r>
                        </m:sub>
                      </m:sSub>
                      <m:r>
                        <a:rPr lang="en-US" sz="40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)=(</m:t>
                      </m:r>
                      <m:sSub>
                        <m:sSubPr>
                          <m:ctrlPr>
                            <a:rPr lang="en-US" sz="40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40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𝑥</m:t>
                          </m:r>
                        </m:e>
                        <m:sub>
                          <m:r>
                            <a:rPr lang="en-US" sz="40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3</m:t>
                          </m:r>
                        </m:sub>
                      </m:sSub>
                      <m:r>
                        <a:rPr lang="en-US" sz="40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,</m:t>
                      </m:r>
                      <m:sSub>
                        <m:sSubPr>
                          <m:ctrlPr>
                            <a:rPr lang="en-US" sz="40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40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𝑦</m:t>
                          </m:r>
                        </m:e>
                        <m:sub>
                          <m:r>
                            <a:rPr lang="en-US" sz="40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3</m:t>
                          </m:r>
                        </m:sub>
                      </m:sSub>
                      <m:r>
                        <a:rPr lang="en-US" sz="40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)</m:t>
                      </m:r>
                    </m:oMath>
                  </m:oMathPara>
                </a14:m>
                <a:endParaRPr lang="en-US" sz="4000" dirty="0">
                  <a:solidFill>
                    <a:srgbClr val="00B050"/>
                  </a:solidFill>
                  <a:sym typeface="Symbol" pitchFamily="18" charset="2"/>
                </a:endParaRPr>
              </a:p>
              <a:p>
                <a:pPr>
                  <a:lnSpc>
                    <a:spcPct val="90000"/>
                  </a:lnSpc>
                  <a:buFontTx/>
                  <a:buNone/>
                </a:pPr>
                <a:endParaRPr lang="en-US" sz="4000" dirty="0">
                  <a:solidFill>
                    <a:srgbClr val="00B050"/>
                  </a:solidFill>
                </a:endParaRPr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sz="40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4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000" b="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4000" b="0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000" b="0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40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–</m:t>
                                </m:r>
                                <m:sSub>
                                  <m:sSubPr>
                                    <m:ctrlPr>
                                      <a:rPr lang="en-US" sz="4000" b="0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000" b="0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4000" b="0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000" b="0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40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–</m:t>
                                </m:r>
                                <m:sSub>
                                  <m:sSubPr>
                                    <m:ctrlPr>
                                      <a:rPr lang="en-US" sz="4000" b="0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000" b="0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–</m:t>
                    </m:r>
                    <m:sSub>
                      <m:sSubPr>
                        <m:ctrlPr>
                          <a:rPr lang="en-US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–</m:t>
                    </m:r>
                    <m:sSub>
                      <m:sSubPr>
                        <m:ctrlPr>
                          <a:rPr lang="en-US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4000" baseline="-25000" dirty="0">
                  <a:solidFill>
                    <a:srgbClr val="00B050"/>
                  </a:solidFill>
                </a:endParaRPr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sz="40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i="1" baseline="-2500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4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4000" b="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000" b="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40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40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40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–</m:t>
                            </m:r>
                            <m:sSub>
                              <m:sSubPr>
                                <m:ctrlPr>
                                  <a:rPr lang="en-US" sz="40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40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40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0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40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–</m:t>
                            </m:r>
                            <m:sSub>
                              <m:sSubPr>
                                <m:ctrlPr>
                                  <a:rPr lang="en-US" sz="40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0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sz="4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–</m:t>
                    </m:r>
                    <m:sSub>
                      <m:sSubPr>
                        <m:ctrlPr>
                          <a:rPr lang="en-US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4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000" baseline="-25000" dirty="0">
                  <a:solidFill>
                    <a:srgbClr val="00B050"/>
                  </a:solidFill>
                </a:endParaRPr>
              </a:p>
              <a:p>
                <a:pPr>
                  <a:lnSpc>
                    <a:spcPct val="90000"/>
                  </a:lnSpc>
                  <a:buFontTx/>
                  <a:buNone/>
                </a:pPr>
                <a:endParaRPr lang="en-US" sz="4000" baseline="-25000" dirty="0">
                  <a:solidFill>
                    <a:srgbClr val="00B050"/>
                  </a:solidFill>
                </a:endParaRPr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sz="4000" baseline="-25000" dirty="0">
                    <a:solidFill>
                      <a:srgbClr val="00B050"/>
                    </a:solidFill>
                  </a:rPr>
                  <a:t>	</a:t>
                </a:r>
                <a:r>
                  <a:rPr lang="en-US" sz="4000" dirty="0"/>
                  <a:t>when</a:t>
                </a:r>
                <a:r>
                  <a:rPr lang="en-US" sz="40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0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4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𝑥</m:t>
                        </m:r>
                      </m:e>
                      <m:sub>
                        <m:r>
                          <a:rPr lang="en-US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2</m:t>
                        </m:r>
                      </m:sub>
                    </m:sSub>
                  </m:oMath>
                </a14:m>
                <a:endParaRPr lang="en-US" sz="4000" baseline="-25000" dirty="0">
                  <a:solidFill>
                    <a:srgbClr val="00B050"/>
                  </a:solidFill>
                  <a:sym typeface="Symbol" pitchFamily="18" charset="2"/>
                </a:endParaRPr>
              </a:p>
            </p:txBody>
          </p:sp>
        </mc:Choice>
        <mc:Fallback>
          <p:sp>
            <p:nvSpPr>
              <p:cNvPr id="11489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2"/>
                </p:custDataLst>
              </p:nvPr>
            </p:nvSpPr>
            <p:spPr>
              <a:blipFill>
                <a:blip r:embed="rId6"/>
                <a:stretch>
                  <a:fillRect b="-1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207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060561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8930" name="Rectangle 2"/>
              <p:cNvSpPr>
                <a:spLocks noGrp="1" noChangeArrowheads="1"/>
              </p:cNvSpPr>
              <p:nvPr>
                <p:ph type="title"/>
                <p:custDataLst>
                  <p:tags r:id="rId1"/>
                </p:custDataLst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Elliptic Group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4893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4"/>
                </p:custDataLst>
              </p:nvPr>
            </p:nvSpPr>
            <p:spPr>
              <a:blipFill>
                <a:blip r:embed="rId5"/>
                <a:stretch>
                  <a:fillRect l="-4667" b="-2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48931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algn="ctr">
                  <a:lnSpc>
                    <a:spcPct val="9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00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0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4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4000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40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(</m:t>
                      </m:r>
                      <m:sSub>
                        <m:sSubPr>
                          <m:ctrlPr>
                            <a:rPr lang="en-US" sz="40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40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𝑥</m:t>
                          </m:r>
                        </m:e>
                        <m:sub>
                          <m:r>
                            <a:rPr lang="en-US" sz="40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2</m:t>
                          </m:r>
                        </m:sub>
                      </m:sSub>
                      <m:r>
                        <a:rPr lang="en-US" sz="40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,</m:t>
                      </m:r>
                      <m:sSub>
                        <m:sSubPr>
                          <m:ctrlPr>
                            <a:rPr lang="en-US" sz="40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40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𝑦</m:t>
                          </m:r>
                        </m:e>
                        <m:sub>
                          <m:r>
                            <a:rPr lang="en-US" sz="40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2</m:t>
                          </m:r>
                        </m:sub>
                      </m:sSub>
                      <m:r>
                        <a:rPr lang="en-US" sz="40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)=(</m:t>
                      </m:r>
                      <m:sSub>
                        <m:sSubPr>
                          <m:ctrlPr>
                            <a:rPr lang="en-US" sz="40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40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𝑥</m:t>
                          </m:r>
                        </m:e>
                        <m:sub>
                          <m:r>
                            <a:rPr lang="en-US" sz="40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3</m:t>
                          </m:r>
                        </m:sub>
                      </m:sSub>
                      <m:r>
                        <a:rPr lang="en-US" sz="40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,</m:t>
                      </m:r>
                      <m:sSub>
                        <m:sSubPr>
                          <m:ctrlPr>
                            <a:rPr lang="en-US" sz="40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40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𝑦</m:t>
                          </m:r>
                        </m:e>
                        <m:sub>
                          <m:r>
                            <a:rPr lang="en-US" sz="40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3</m:t>
                          </m:r>
                        </m:sub>
                      </m:sSub>
                      <m:r>
                        <a:rPr lang="en-US" sz="40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)</m:t>
                      </m:r>
                    </m:oMath>
                  </m:oMathPara>
                </a14:m>
                <a:endParaRPr lang="en-US" sz="4000" dirty="0">
                  <a:solidFill>
                    <a:srgbClr val="00B050"/>
                  </a:solidFill>
                  <a:sym typeface="Symbol" pitchFamily="18" charset="2"/>
                </a:endParaRPr>
              </a:p>
              <a:p>
                <a:pPr>
                  <a:lnSpc>
                    <a:spcPct val="90000"/>
                  </a:lnSpc>
                  <a:buFontTx/>
                  <a:buNone/>
                </a:pPr>
                <a:endParaRPr lang="en-US" sz="4000" dirty="0">
                  <a:solidFill>
                    <a:srgbClr val="00B050"/>
                  </a:solidFill>
                </a:endParaRPr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sz="40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4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000" b="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4000" b="0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000" b="0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40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–</m:t>
                                </m:r>
                                <m:sSub>
                                  <m:sSubPr>
                                    <m:ctrlPr>
                                      <a:rPr lang="en-US" sz="4000" b="0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000" b="0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4000" b="0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000" b="0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40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–</m:t>
                                </m:r>
                                <m:sSub>
                                  <m:sSubPr>
                                    <m:ctrlPr>
                                      <a:rPr lang="en-US" sz="4000" b="0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000" b="0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–</m:t>
                    </m:r>
                    <m:sSub>
                      <m:sSubPr>
                        <m:ctrlPr>
                          <a:rPr lang="en-US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–</m:t>
                    </m:r>
                    <m:sSub>
                      <m:sSubPr>
                        <m:ctrlPr>
                          <a:rPr lang="en-US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2 </m:t>
                        </m:r>
                      </m:sub>
                    </m:sSub>
                    <m:r>
                      <a:rPr lang="en-US" sz="40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0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40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4000" baseline="-25000" dirty="0">
                  <a:solidFill>
                    <a:srgbClr val="00B050"/>
                  </a:solidFill>
                </a:endParaRPr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sz="40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i="1" baseline="-2500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4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4000" b="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000" b="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40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40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40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–</m:t>
                            </m:r>
                            <m:sSub>
                              <m:sSubPr>
                                <m:ctrlPr>
                                  <a:rPr lang="en-US" sz="40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40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40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0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40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–</m:t>
                            </m:r>
                            <m:sSub>
                              <m:sSubPr>
                                <m:ctrlPr>
                                  <a:rPr lang="en-US" sz="40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0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e>
                    </m:d>
                    <m:d>
                      <m:dPr>
                        <m:ctrlPr>
                          <a:rPr lang="en-US" sz="4000" b="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–</m:t>
                        </m:r>
                        <m:sSub>
                          <m:sSubPr>
                            <m:ctrlPr>
                              <a:rPr lang="en-US" sz="4000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40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0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40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4000" baseline="-25000" dirty="0">
                  <a:solidFill>
                    <a:srgbClr val="00B050"/>
                  </a:solidFill>
                </a:endParaRPr>
              </a:p>
              <a:p>
                <a:pPr>
                  <a:lnSpc>
                    <a:spcPct val="90000"/>
                  </a:lnSpc>
                  <a:buFontTx/>
                  <a:buNone/>
                </a:pPr>
                <a:endParaRPr lang="en-US" sz="4000" baseline="-25000" dirty="0">
                  <a:solidFill>
                    <a:srgbClr val="00B050"/>
                  </a:solidFill>
                </a:endParaRPr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sz="4000" baseline="-25000" dirty="0">
                    <a:solidFill>
                      <a:srgbClr val="00B050"/>
                    </a:solidFill>
                  </a:rPr>
                  <a:t>	</a:t>
                </a:r>
                <a:r>
                  <a:rPr lang="en-US" sz="4000" dirty="0"/>
                  <a:t>when</a:t>
                </a:r>
                <a:r>
                  <a:rPr lang="en-US" sz="40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0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4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𝑥</m:t>
                        </m:r>
                      </m:e>
                      <m:sub>
                        <m:r>
                          <a:rPr lang="en-US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2</m:t>
                        </m:r>
                      </m:sub>
                    </m:sSub>
                  </m:oMath>
                </a14:m>
                <a:endParaRPr lang="en-US" sz="4000" baseline="-25000" dirty="0">
                  <a:solidFill>
                    <a:srgbClr val="00B050"/>
                  </a:solidFill>
                  <a:sym typeface="Symbol" pitchFamily="18" charset="2"/>
                </a:endParaRPr>
              </a:p>
            </p:txBody>
          </p:sp>
        </mc:Choice>
        <mc:Fallback>
          <p:sp>
            <p:nvSpPr>
              <p:cNvPr id="11489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2"/>
                </p:custDataLst>
              </p:nvPr>
            </p:nvSpPr>
            <p:spPr>
              <a:blipFill>
                <a:blip r:embed="rId6"/>
                <a:stretch>
                  <a:fillRect b="-1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208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020082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9954" name="Rectangle 2"/>
              <p:cNvSpPr>
                <a:spLocks noGrp="1" noChangeArrowheads="1"/>
              </p:cNvSpPr>
              <p:nvPr>
                <p:ph type="title"/>
                <p:custDataLst>
                  <p:tags r:id="rId1"/>
                </p:custDataLst>
              </p:nvPr>
            </p:nvSpPr>
            <p:spPr/>
            <p:txBody>
              <a:bodyPr/>
              <a:lstStyle/>
              <a:p>
                <a:r>
                  <a:rPr lang="en-US" dirty="0"/>
                  <a:t>The Elliptic Group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4995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4"/>
                </p:custDataLst>
              </p:nvPr>
            </p:nvSpPr>
            <p:spPr>
              <a:blipFill>
                <a:blip r:embed="rId5"/>
                <a:stretch>
                  <a:fillRect l="-4667" b="-2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49955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algn="ctr">
                  <a:lnSpc>
                    <a:spcPct val="9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0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0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4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4000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40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(</m:t>
                      </m:r>
                      <m:sSub>
                        <m:sSubPr>
                          <m:ctrlPr>
                            <a:rPr lang="en-US" sz="40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40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𝑥</m:t>
                          </m:r>
                        </m:e>
                        <m:sub>
                          <m:r>
                            <a:rPr lang="en-US" sz="40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2</m:t>
                          </m:r>
                        </m:sub>
                      </m:sSub>
                      <m:r>
                        <a:rPr lang="en-US" sz="40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,</m:t>
                      </m:r>
                      <m:sSub>
                        <m:sSubPr>
                          <m:ctrlPr>
                            <a:rPr lang="en-US" sz="40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40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𝑦</m:t>
                          </m:r>
                        </m:e>
                        <m:sub>
                          <m:r>
                            <a:rPr lang="en-US" sz="40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2</m:t>
                          </m:r>
                        </m:sub>
                      </m:sSub>
                      <m:r>
                        <a:rPr lang="en-US" sz="40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)=(</m:t>
                      </m:r>
                      <m:sSub>
                        <m:sSubPr>
                          <m:ctrlPr>
                            <a:rPr lang="en-US" sz="40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40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𝑥</m:t>
                          </m:r>
                        </m:e>
                        <m:sub>
                          <m:r>
                            <a:rPr lang="en-US" sz="40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3</m:t>
                          </m:r>
                        </m:sub>
                      </m:sSub>
                      <m:r>
                        <a:rPr lang="en-US" sz="40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,</m:t>
                      </m:r>
                      <m:sSub>
                        <m:sSubPr>
                          <m:ctrlPr>
                            <a:rPr lang="en-US" sz="40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40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𝑦</m:t>
                          </m:r>
                        </m:e>
                        <m:sub>
                          <m:r>
                            <a:rPr lang="en-US" sz="40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3</m:t>
                          </m:r>
                        </m:sub>
                      </m:sSub>
                      <m:r>
                        <a:rPr lang="en-US" sz="40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)</m:t>
                      </m:r>
                    </m:oMath>
                  </m:oMathPara>
                </a14:m>
                <a:endParaRPr lang="en-US" sz="4000" dirty="0">
                  <a:solidFill>
                    <a:srgbClr val="00B050"/>
                  </a:solidFill>
                  <a:sym typeface="Symbol" pitchFamily="18" charset="2"/>
                </a:endParaRPr>
              </a:p>
              <a:p>
                <a:pPr>
                  <a:lnSpc>
                    <a:spcPct val="90000"/>
                  </a:lnSpc>
                  <a:buFontTx/>
                  <a:buNone/>
                </a:pPr>
                <a:endParaRPr lang="en-US" sz="4000" dirty="0">
                  <a:solidFill>
                    <a:srgbClr val="00B050"/>
                  </a:solidFill>
                </a:endParaRPr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sz="40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4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0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sSubSup>
                                  <m:sSubSupPr>
                                    <m:ctrlPr>
                                      <a:rPr lang="en-US" sz="4000" b="0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40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000" b="0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4000" b="0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sz="40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0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num>
                              <m:den>
                                <m:r>
                                  <a:rPr lang="en-US" sz="40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40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4000" i="1" baseline="-25000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–2</m:t>
                    </m:r>
                    <m:sSub>
                      <m:sSubPr>
                        <m:ctrlPr>
                          <a:rPr lang="en-US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4000" baseline="-25000" dirty="0">
                  <a:solidFill>
                    <a:srgbClr val="00B050"/>
                  </a:solidFill>
                </a:endParaRPr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sz="40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i="1" baseline="-2500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4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4000" b="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000" b="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sSubSup>
                              <m:sSubSupPr>
                                <m:ctrlPr>
                                  <a:rPr lang="en-US" sz="40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40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0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40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40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num>
                          <m:den>
                            <m:r>
                              <a:rPr lang="en-US" sz="40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sz="40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40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sz="4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–</m:t>
                    </m:r>
                    <m:sSub>
                      <m:sSubPr>
                        <m:ctrlPr>
                          <a:rPr lang="en-US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4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000" baseline="-25000" dirty="0">
                  <a:solidFill>
                    <a:srgbClr val="00B050"/>
                  </a:solidFill>
                </a:endParaRPr>
              </a:p>
              <a:p>
                <a:pPr>
                  <a:lnSpc>
                    <a:spcPct val="90000"/>
                  </a:lnSpc>
                  <a:buFontTx/>
                  <a:buNone/>
                </a:pPr>
                <a:endParaRPr lang="en-US" sz="4000" baseline="-25000" dirty="0">
                  <a:solidFill>
                    <a:srgbClr val="00B050"/>
                  </a:solidFill>
                </a:endParaRPr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sz="4000" baseline="-25000" dirty="0">
                    <a:solidFill>
                      <a:srgbClr val="00B050"/>
                    </a:solidFill>
                  </a:rPr>
                  <a:t>	</a:t>
                </a:r>
                <a:r>
                  <a:rPr lang="en-US" sz="4000" dirty="0"/>
                  <a:t>when</a:t>
                </a:r>
                <a:r>
                  <a:rPr lang="en-US" sz="40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srgbClr val="00B050"/>
                    </a:solidFill>
                  </a:rPr>
                  <a:t> </a:t>
                </a:r>
                <a:r>
                  <a:rPr lang="en-US" sz="4000" dirty="0"/>
                  <a:t>and</a:t>
                </a:r>
                <a:r>
                  <a:rPr lang="en-US" sz="40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4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𝑦</m:t>
                        </m:r>
                      </m:e>
                      <m:sub>
                        <m:r>
                          <a:rPr lang="en-US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2</m:t>
                        </m:r>
                      </m:sub>
                    </m:sSub>
                    <m:r>
                      <a:rPr lang="en-US" sz="40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≠</m:t>
                    </m:r>
                    <m:r>
                      <a:rPr lang="en-US" sz="4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0</m:t>
                    </m:r>
                  </m:oMath>
                </a14:m>
                <a:endParaRPr lang="en-US" sz="4000" dirty="0">
                  <a:solidFill>
                    <a:srgbClr val="00B050"/>
                  </a:solidFill>
                  <a:sym typeface="Symbol" pitchFamily="18" charset="2"/>
                </a:endParaRPr>
              </a:p>
            </p:txBody>
          </p:sp>
        </mc:Choice>
        <mc:Fallback>
          <p:sp>
            <p:nvSpPr>
              <p:cNvPr id="11499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2"/>
                </p:custDataLst>
              </p:nvPr>
            </p:nvSpPr>
            <p:spPr>
              <a:blipFill>
                <a:blip r:embed="rId6"/>
                <a:stretch>
                  <a:fillRect b="-1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209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6216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7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RSA Signatures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114824"/>
      </p:ext>
    </p:extLst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9954" name="Rectangle 2"/>
              <p:cNvSpPr>
                <a:spLocks noGrp="1" noChangeArrowheads="1"/>
              </p:cNvSpPr>
              <p:nvPr>
                <p:ph type="title"/>
                <p:custDataLst>
                  <p:tags r:id="rId1"/>
                </p:custDataLst>
              </p:nvPr>
            </p:nvSpPr>
            <p:spPr/>
            <p:txBody>
              <a:bodyPr/>
              <a:lstStyle/>
              <a:p>
                <a:r>
                  <a:rPr lang="en-US" dirty="0"/>
                  <a:t>The Elliptic Group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4995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4"/>
                </p:custDataLst>
              </p:nvPr>
            </p:nvSpPr>
            <p:spPr>
              <a:blipFill>
                <a:blip r:embed="rId5"/>
                <a:stretch>
                  <a:fillRect l="-4667" b="-2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49955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algn="ctr">
                  <a:lnSpc>
                    <a:spcPct val="9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0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0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4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4000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40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(</m:t>
                      </m:r>
                      <m:sSub>
                        <m:sSubPr>
                          <m:ctrlPr>
                            <a:rPr lang="en-US" sz="40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40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𝑥</m:t>
                          </m:r>
                        </m:e>
                        <m:sub>
                          <m:r>
                            <a:rPr lang="en-US" sz="40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2</m:t>
                          </m:r>
                        </m:sub>
                      </m:sSub>
                      <m:r>
                        <a:rPr lang="en-US" sz="40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,</m:t>
                      </m:r>
                      <m:sSub>
                        <m:sSubPr>
                          <m:ctrlPr>
                            <a:rPr lang="en-US" sz="40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40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𝑦</m:t>
                          </m:r>
                        </m:e>
                        <m:sub>
                          <m:r>
                            <a:rPr lang="en-US" sz="40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2</m:t>
                          </m:r>
                        </m:sub>
                      </m:sSub>
                      <m:r>
                        <a:rPr lang="en-US" sz="40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)=(</m:t>
                      </m:r>
                      <m:sSub>
                        <m:sSubPr>
                          <m:ctrlPr>
                            <a:rPr lang="en-US" sz="40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40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𝑥</m:t>
                          </m:r>
                        </m:e>
                        <m:sub>
                          <m:r>
                            <a:rPr lang="en-US" sz="40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3</m:t>
                          </m:r>
                        </m:sub>
                      </m:sSub>
                      <m:r>
                        <a:rPr lang="en-US" sz="40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,</m:t>
                      </m:r>
                      <m:sSub>
                        <m:sSubPr>
                          <m:ctrlPr>
                            <a:rPr lang="en-US" sz="40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40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𝑦</m:t>
                          </m:r>
                        </m:e>
                        <m:sub>
                          <m:r>
                            <a:rPr lang="en-US" sz="40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3</m:t>
                          </m:r>
                        </m:sub>
                      </m:sSub>
                      <m:r>
                        <a:rPr lang="en-US" sz="40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)</m:t>
                      </m:r>
                    </m:oMath>
                  </m:oMathPara>
                </a14:m>
                <a:endParaRPr lang="en-US" sz="4000" dirty="0">
                  <a:solidFill>
                    <a:srgbClr val="00B050"/>
                  </a:solidFill>
                  <a:sym typeface="Symbol" pitchFamily="18" charset="2"/>
                </a:endParaRPr>
              </a:p>
              <a:p>
                <a:pPr>
                  <a:lnSpc>
                    <a:spcPct val="90000"/>
                  </a:lnSpc>
                  <a:buFontTx/>
                  <a:buNone/>
                </a:pPr>
                <a:endParaRPr lang="en-US" sz="4000" dirty="0">
                  <a:solidFill>
                    <a:srgbClr val="00B050"/>
                  </a:solidFill>
                </a:endParaRPr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sz="40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4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0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sSubSup>
                                  <m:sSubSupPr>
                                    <m:ctrlPr>
                                      <a:rPr lang="en-US" sz="4000" b="0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40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000" b="0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4000" b="0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sz="40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0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num>
                              <m:den>
                                <m:r>
                                  <a:rPr lang="en-US" sz="40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40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4000" i="1" baseline="-25000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–2</m:t>
                    </m:r>
                    <m:sSub>
                      <m:sSubPr>
                        <m:ctrlPr>
                          <a:rPr lang="en-US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0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0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40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4000" baseline="-25000" dirty="0">
                  <a:solidFill>
                    <a:srgbClr val="00B050"/>
                  </a:solidFill>
                </a:endParaRPr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sz="40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i="1" baseline="-2500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4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4000" b="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000" b="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sSubSup>
                              <m:sSubSupPr>
                                <m:ctrlPr>
                                  <a:rPr lang="en-US" sz="40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40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0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40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40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num>
                          <m:den>
                            <m:r>
                              <a:rPr lang="en-US" sz="40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sz="40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40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e>
                    </m:d>
                    <m:d>
                      <m:dPr>
                        <m:ctrlPr>
                          <a:rPr lang="en-US" sz="4000" b="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–</m:t>
                        </m:r>
                        <m:sSub>
                          <m:sSubPr>
                            <m:ctrlPr>
                              <a:rPr lang="en-US" sz="4000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40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0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40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4000" baseline="-25000" dirty="0">
                  <a:solidFill>
                    <a:srgbClr val="00B050"/>
                  </a:solidFill>
                </a:endParaRPr>
              </a:p>
              <a:p>
                <a:pPr>
                  <a:lnSpc>
                    <a:spcPct val="90000"/>
                  </a:lnSpc>
                  <a:buFontTx/>
                  <a:buNone/>
                </a:pPr>
                <a:endParaRPr lang="en-US" sz="4000" baseline="-25000" dirty="0">
                  <a:solidFill>
                    <a:srgbClr val="00B050"/>
                  </a:solidFill>
                </a:endParaRPr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sz="4000" baseline="-25000" dirty="0">
                    <a:solidFill>
                      <a:srgbClr val="00B050"/>
                    </a:solidFill>
                  </a:rPr>
                  <a:t>	</a:t>
                </a:r>
                <a:r>
                  <a:rPr lang="en-US" sz="4000" dirty="0"/>
                  <a:t>when</a:t>
                </a:r>
                <a:r>
                  <a:rPr lang="en-US" sz="40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srgbClr val="00B050"/>
                    </a:solidFill>
                  </a:rPr>
                  <a:t> </a:t>
                </a:r>
                <a:r>
                  <a:rPr lang="en-US" sz="4000" dirty="0"/>
                  <a:t>and</a:t>
                </a:r>
                <a:r>
                  <a:rPr lang="en-US" sz="40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4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𝑦</m:t>
                        </m:r>
                      </m:e>
                      <m:sub>
                        <m:r>
                          <a:rPr lang="en-US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2</m:t>
                        </m:r>
                      </m:sub>
                    </m:sSub>
                    <m:r>
                      <a:rPr lang="en-US" sz="40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≠</m:t>
                    </m:r>
                    <m:r>
                      <a:rPr lang="en-US" sz="4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0</m:t>
                    </m:r>
                  </m:oMath>
                </a14:m>
                <a:endParaRPr lang="en-US" sz="4000" dirty="0">
                  <a:solidFill>
                    <a:srgbClr val="00B050"/>
                  </a:solidFill>
                  <a:sym typeface="Symbol" pitchFamily="18" charset="2"/>
                </a:endParaRPr>
              </a:p>
            </p:txBody>
          </p:sp>
        </mc:Choice>
        <mc:Fallback>
          <p:sp>
            <p:nvSpPr>
              <p:cNvPr id="11499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2"/>
                </p:custDataLst>
              </p:nvPr>
            </p:nvSpPr>
            <p:spPr>
              <a:blipFill>
                <a:blip r:embed="rId6"/>
                <a:stretch>
                  <a:fillRect b="-1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210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052942"/>
      </p:ext>
    </p:extLst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0978" name="Rectangle 2"/>
              <p:cNvSpPr>
                <a:spLocks noGrp="1" noChangeArrowheads="1"/>
              </p:cNvSpPr>
              <p:nvPr>
                <p:ph type="title"/>
                <p:custDataLst>
                  <p:tags r:id="rId1"/>
                </p:custDataLst>
              </p:nvPr>
            </p:nvSpPr>
            <p:spPr/>
            <p:txBody>
              <a:bodyPr/>
              <a:lstStyle/>
              <a:p>
                <a:r>
                  <a:rPr lang="en-US" dirty="0"/>
                  <a:t>The Elliptic Group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5097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4"/>
                </p:custDataLst>
              </p:nvPr>
            </p:nvSpPr>
            <p:spPr>
              <a:blipFill>
                <a:blip r:embed="rId5"/>
                <a:stretch>
                  <a:fillRect l="-4667" b="-2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50979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/>
            <p:txBody>
              <a:bodyPr>
                <a:noAutofit/>
              </a:bodyPr>
              <a:lstStyle/>
              <a:p>
                <a:pPr algn="ctr">
                  <a:lnSpc>
                    <a:spcPct val="9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0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0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4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4000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40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(</m:t>
                      </m:r>
                      <m:sSub>
                        <m:sSubPr>
                          <m:ctrlPr>
                            <a:rPr lang="en-US" sz="40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40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𝑥</m:t>
                          </m:r>
                        </m:e>
                        <m:sub>
                          <m:r>
                            <a:rPr lang="en-US" sz="40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2</m:t>
                          </m:r>
                        </m:sub>
                      </m:sSub>
                      <m:r>
                        <a:rPr lang="en-US" sz="40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,</m:t>
                      </m:r>
                      <m:sSub>
                        <m:sSubPr>
                          <m:ctrlPr>
                            <a:rPr lang="en-US" sz="40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40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𝑦</m:t>
                          </m:r>
                        </m:e>
                        <m:sub>
                          <m:r>
                            <a:rPr lang="en-US" sz="40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2</m:t>
                          </m:r>
                        </m:sub>
                      </m:sSub>
                      <m:r>
                        <a:rPr lang="en-US" sz="40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)=</m:t>
                      </m:r>
                      <m:r>
                        <a:rPr lang="en-US" sz="40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𝐼</m:t>
                      </m:r>
                    </m:oMath>
                  </m:oMathPara>
                </a14:m>
                <a:endParaRPr lang="en-US" sz="4000" dirty="0">
                  <a:solidFill>
                    <a:srgbClr val="00B050"/>
                  </a:solidFill>
                  <a:sym typeface="Symbol" pitchFamily="18" charset="2"/>
                </a:endParaRPr>
              </a:p>
              <a:p>
                <a:pPr>
                  <a:lnSpc>
                    <a:spcPct val="9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4000" dirty="0"/>
                  <a:t>when</a:t>
                </a:r>
                <a:r>
                  <a:rPr lang="en-US" sz="40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0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srgbClr val="00B050"/>
                    </a:solidFill>
                  </a:rPr>
                  <a:t> </a:t>
                </a:r>
              </a:p>
              <a:p>
                <a:pPr>
                  <a:lnSpc>
                    <a:spcPct val="9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4000" dirty="0">
                    <a:solidFill>
                      <a:srgbClr val="00B050"/>
                    </a:solidFill>
                  </a:rPr>
                  <a:t>   </a:t>
                </a:r>
                <a:r>
                  <a:rPr lang="en-US" sz="4000" dirty="0"/>
                  <a:t>but</a:t>
                </a:r>
                <a:r>
                  <a:rPr lang="en-US" sz="40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0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4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𝑦</m:t>
                    </m:r>
                    <m:r>
                      <a:rPr lang="en-US" sz="4000" i="1" baseline="-2500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2</m:t>
                    </m:r>
                  </m:oMath>
                </a14:m>
                <a:r>
                  <a:rPr lang="en-US" sz="4000" baseline="-25000" dirty="0">
                    <a:solidFill>
                      <a:srgbClr val="00B050"/>
                    </a:solidFill>
                    <a:sym typeface="Symbol" pitchFamily="18" charset="2"/>
                  </a:rPr>
                  <a:t> </a:t>
                </a:r>
                <a:r>
                  <a:rPr lang="en-US" sz="4000" dirty="0">
                    <a:solidFill>
                      <a:srgbClr val="00B050"/>
                    </a:solidFill>
                  </a:rPr>
                  <a:t> </a:t>
                </a:r>
                <a:r>
                  <a:rPr lang="en-US" sz="4000" dirty="0"/>
                  <a:t>or</a:t>
                </a:r>
                <a:r>
                  <a:rPr lang="en-US" sz="4000" dirty="0">
                    <a:solidFill>
                      <a:srgbClr val="00B050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4000" baseline="-25000" dirty="0">
                  <a:solidFill>
                    <a:srgbClr val="00B050"/>
                  </a:solidFill>
                  <a:sym typeface="Symbol" pitchFamily="18" charset="2"/>
                </a:endParaRPr>
              </a:p>
              <a:p>
                <a:pPr>
                  <a:lnSpc>
                    <a:spcPct val="90000"/>
                  </a:lnSpc>
                  <a:buFontTx/>
                  <a:buNone/>
                </a:pPr>
                <a:endParaRPr lang="en-US" sz="4800" baseline="-25000" dirty="0">
                  <a:solidFill>
                    <a:srgbClr val="00B050"/>
                  </a:solidFill>
                  <a:sym typeface="Symbol" pitchFamily="18" charset="2"/>
                </a:endParaRPr>
              </a:p>
              <a:p>
                <a:pPr algn="ctr">
                  <a:lnSpc>
                    <a:spcPct val="9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4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4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4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×(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000" dirty="0">
                  <a:solidFill>
                    <a:srgbClr val="00B050"/>
                  </a:solidFill>
                </a:endParaRPr>
              </a:p>
              <a:p>
                <a:pPr algn="ctr">
                  <a:lnSpc>
                    <a:spcPct val="90000"/>
                  </a:lnSpc>
                  <a:buFontTx/>
                  <a:buNone/>
                </a:pPr>
                <a:endParaRPr lang="en-US" sz="4000" dirty="0">
                  <a:solidFill>
                    <a:srgbClr val="00B050"/>
                  </a:solidFill>
                </a:endParaRPr>
              </a:p>
              <a:p>
                <a:pPr algn="ctr">
                  <a:lnSpc>
                    <a:spcPct val="9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4000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40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𝐼</m:t>
                      </m:r>
                      <m:r>
                        <a:rPr lang="en-US" sz="40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r>
                        <a:rPr lang="en-US" sz="40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𝐼</m:t>
                      </m:r>
                    </m:oMath>
                  </m:oMathPara>
                </a14:m>
                <a:endParaRPr lang="en-US" sz="4000" dirty="0">
                  <a:solidFill>
                    <a:srgbClr val="00B050"/>
                  </a:solidFill>
                  <a:sym typeface="Symbol" pitchFamily="18" charset="2"/>
                </a:endParaRPr>
              </a:p>
            </p:txBody>
          </p:sp>
        </mc:Choice>
        <mc:Fallback>
          <p:sp>
            <p:nvSpPr>
              <p:cNvPr id="11509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2"/>
                </p:custDataLst>
              </p:nvPr>
            </p:nvSpPr>
            <p:spPr>
              <a:blipFill>
                <a:blip r:embed="rId6"/>
                <a:stretch>
                  <a:fillRect l="-2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211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025237"/>
      </p:ext>
    </p:extLst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6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Fundamental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560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buFontTx/>
                  <a:buNone/>
                </a:pPr>
                <a:endParaRPr lang="en-US" sz="3600" dirty="0"/>
              </a:p>
              <a:p>
                <a:pPr>
                  <a:buFontTx/>
                  <a:buNone/>
                </a:pPr>
                <a:r>
                  <a:rPr lang="en-US" sz="7200" dirty="0">
                    <a:solidFill>
                      <a:srgbClr val="66FF66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7200" i="1" dirty="0" smtClean="0">
                        <a:solidFill>
                          <a:srgbClr val="66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7200" i="1" dirty="0" smtClean="0">
                        <a:solidFill>
                          <a:srgbClr val="66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7200" b="0" i="1" dirty="0" smtClean="0">
                            <a:solidFill>
                              <a:schemeClr val="accent2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7200" i="1" dirty="0" smtClean="0">
                            <a:solidFill>
                              <a:srgbClr val="66FF66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sz="7200" b="0" i="1" dirty="0" smtClean="0">
                            <a:solidFill>
                              <a:srgbClr val="66FF66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𝑋</m:t>
                        </m:r>
                      </m:sup>
                    </m:sSup>
                    <m:r>
                      <a:rPr lang="en-US" sz="7200" i="1" dirty="0"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7200" b="0" i="0" dirty="0" smtClean="0">
                        <a:solidFill>
                          <a:srgbClr val="66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7200" i="1" dirty="0">
                        <a:solidFill>
                          <a:srgbClr val="66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7200" b="0" i="1" dirty="0" smtClean="0">
                            <a:solidFill>
                              <a:srgbClr val="66FF66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7200" b="0" i="1" dirty="0" smtClean="0">
                            <a:solidFill>
                              <a:srgbClr val="66FF66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7200" b="0" i="1" dirty="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sz="7200" dirty="0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  <a:p>
                <a:pPr lvl="0">
                  <a:buClr>
                    <a:srgbClr val="0BD0D9"/>
                  </a:buClr>
                  <a:buNone/>
                </a:pPr>
                <a:endParaRPr lang="en-US" sz="9600" dirty="0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656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048852"/>
      </p:ext>
    </p:extLst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6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Fundamental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560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buFontTx/>
                  <a:buNone/>
                </a:pPr>
                <a:endParaRPr lang="en-US" sz="3600" dirty="0"/>
              </a:p>
              <a:p>
                <a:pPr>
                  <a:buFontTx/>
                  <a:buNone/>
                </a:pPr>
                <a:r>
                  <a:rPr lang="en-US" sz="7200" dirty="0">
                    <a:solidFill>
                      <a:srgbClr val="66FF66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7200" i="1" dirty="0" smtClean="0">
                        <a:solidFill>
                          <a:srgbClr val="66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7200" i="1" dirty="0" smtClean="0">
                        <a:solidFill>
                          <a:srgbClr val="66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7200" b="0" i="1" dirty="0" smtClean="0">
                            <a:solidFill>
                              <a:schemeClr val="accent2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7200" i="1" dirty="0" smtClean="0">
                            <a:solidFill>
                              <a:srgbClr val="66FF66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sz="7200" b="0" i="1" dirty="0" smtClean="0">
                            <a:solidFill>
                              <a:srgbClr val="66FF66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𝑋</m:t>
                        </m:r>
                      </m:sup>
                    </m:sSup>
                    <m:r>
                      <a:rPr lang="en-US" sz="7200" i="1" dirty="0"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7200" b="0" i="0" dirty="0" smtClean="0">
                        <a:solidFill>
                          <a:srgbClr val="66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 panose="02040503050406030204" pitchFamily="18" charset="0"/>
                      </a:rPr>
                      <m:t>in</m:t>
                    </m:r>
                    <m:r>
                      <a:rPr lang="en-US" sz="7200" i="1" dirty="0">
                        <a:solidFill>
                          <a:srgbClr val="66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7200" b="0" i="1" dirty="0" smtClean="0">
                            <a:solidFill>
                              <a:srgbClr val="66FF66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7200" b="0" i="1" dirty="0" smtClean="0">
                            <a:solidFill>
                              <a:srgbClr val="66FF66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7200" b="0" i="1" dirty="0" smtClean="0">
                            <a:solidFill>
                              <a:srgbClr val="66FF66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7200" b="0" i="1" dirty="0" smtClean="0">
                        <a:solidFill>
                          <a:srgbClr val="66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7200" b="0" i="1" dirty="0" smtClean="0">
                        <a:solidFill>
                          <a:srgbClr val="66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7200" b="0" i="1" dirty="0" smtClean="0">
                        <a:solidFill>
                          <a:srgbClr val="66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7200" b="0" i="1" dirty="0" smtClean="0">
                        <a:solidFill>
                          <a:srgbClr val="66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7200" b="0" i="1" dirty="0" smtClean="0">
                        <a:solidFill>
                          <a:srgbClr val="66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7200" dirty="0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  <a:p>
                <a:pPr lvl="0">
                  <a:buClr>
                    <a:srgbClr val="0BD0D9"/>
                  </a:buClr>
                  <a:buNone/>
                </a:pPr>
                <a:endParaRPr lang="en-US" sz="9600" dirty="0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656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247298"/>
      </p:ext>
    </p:extLst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6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Fundamental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560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buFontTx/>
                  <a:buNone/>
                </a:pPr>
                <a:endParaRPr lang="en-US" sz="3600" dirty="0"/>
              </a:p>
              <a:p>
                <a:pPr>
                  <a:buFontTx/>
                  <a:buNone/>
                </a:pPr>
                <a:r>
                  <a:rPr lang="en-US" sz="7200" dirty="0">
                    <a:solidFill>
                      <a:srgbClr val="66FF66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7200" i="1" dirty="0" smtClean="0">
                        <a:solidFill>
                          <a:srgbClr val="3A88A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7200" i="1" dirty="0" smtClean="0">
                        <a:solidFill>
                          <a:srgbClr val="66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7200" b="0" i="1" dirty="0" smtClean="0">
                            <a:solidFill>
                              <a:schemeClr val="accent2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7200" i="1" dirty="0" smtClean="0">
                            <a:solidFill>
                              <a:srgbClr val="66FF66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sz="7200" b="0" i="1" dirty="0" smtClean="0">
                            <a:solidFill>
                              <a:srgbClr val="66FF66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𝑋</m:t>
                        </m:r>
                      </m:sup>
                    </m:sSup>
                    <m:r>
                      <a:rPr lang="en-US" sz="7200" i="1" dirty="0"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7200" b="0" i="0" dirty="0" smtClean="0">
                        <a:solidFill>
                          <a:srgbClr val="66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 panose="02040503050406030204" pitchFamily="18" charset="0"/>
                      </a:rPr>
                      <m:t>in</m:t>
                    </m:r>
                    <m:r>
                      <a:rPr lang="en-US" sz="7200" i="1" dirty="0">
                        <a:solidFill>
                          <a:srgbClr val="66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7200" b="0" i="1" dirty="0" smtClean="0">
                            <a:solidFill>
                              <a:srgbClr val="66FF66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7200" b="0" i="1" dirty="0" smtClean="0">
                            <a:solidFill>
                              <a:srgbClr val="66FF66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7200" b="0" i="1" dirty="0" smtClean="0">
                            <a:solidFill>
                              <a:srgbClr val="66FF66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7200" b="0" i="1" dirty="0" smtClean="0">
                        <a:solidFill>
                          <a:srgbClr val="66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7200" b="0" i="1" dirty="0" smtClean="0">
                        <a:solidFill>
                          <a:srgbClr val="66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7200" b="0" i="1" dirty="0" smtClean="0">
                        <a:solidFill>
                          <a:srgbClr val="66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7200" b="0" i="1" dirty="0" smtClean="0">
                        <a:solidFill>
                          <a:srgbClr val="66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7200" b="0" i="1" dirty="0" smtClean="0">
                        <a:solidFill>
                          <a:srgbClr val="66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7200" dirty="0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  <a:p>
                <a:pPr lvl="0">
                  <a:buClr>
                    <a:srgbClr val="0BD0D9"/>
                  </a:buClr>
                  <a:buNone/>
                </a:pPr>
                <a:r>
                  <a:rPr lang="en-US" sz="3600" dirty="0">
                    <a:solidFill>
                      <a:prstClr val="black"/>
                    </a:solidFill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9DD9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3600" dirty="0">
                    <a:solidFill>
                      <a:srgbClr val="009DD9"/>
                    </a:solidFill>
                  </a:rPr>
                  <a:t> </a:t>
                </a:r>
                <a:r>
                  <a:rPr lang="en-US" sz="3600" dirty="0">
                    <a:solidFill>
                      <a:prstClr val="black"/>
                    </a:solidFill>
                  </a:rPr>
                  <a:t>is unknown, it can be efficiently computed by repeated squaring.</a:t>
                </a:r>
                <a:endParaRPr lang="en-US" sz="9600" dirty="0">
                  <a:solidFill>
                    <a:prstClr val="black"/>
                  </a:solidFill>
                </a:endParaRPr>
              </a:p>
              <a:p>
                <a:pPr lvl="0">
                  <a:buClr>
                    <a:srgbClr val="0BD0D9"/>
                  </a:buClr>
                  <a:buNone/>
                </a:pPr>
                <a:endParaRPr lang="en-US" sz="9600" dirty="0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656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992782"/>
      </p:ext>
    </p:extLst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6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Fundamental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560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buFontTx/>
                  <a:buNone/>
                </a:pPr>
                <a:endParaRPr lang="en-US" sz="3600" dirty="0"/>
              </a:p>
              <a:p>
                <a:pPr>
                  <a:buFontTx/>
                  <a:buNone/>
                </a:pPr>
                <a:r>
                  <a:rPr lang="en-US" sz="7200" dirty="0">
                    <a:solidFill>
                      <a:srgbClr val="66FF66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7200" i="1" dirty="0" smtClean="0">
                        <a:solidFill>
                          <a:srgbClr val="66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7200" i="1" dirty="0" smtClean="0">
                        <a:solidFill>
                          <a:srgbClr val="66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7200" b="0" i="1" dirty="0" smtClean="0">
                            <a:solidFill>
                              <a:schemeClr val="accent2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7200" i="1" dirty="0" smtClean="0">
                            <a:solidFill>
                              <a:srgbClr val="66FF66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sz="7200" b="0" i="1" dirty="0" smtClean="0">
                            <a:solidFill>
                              <a:srgbClr val="3A88A6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𝑋</m:t>
                        </m:r>
                      </m:sup>
                    </m:sSup>
                    <m:r>
                      <a:rPr lang="en-US" sz="7200" i="1" dirty="0"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7200" b="0" i="0" dirty="0" smtClean="0">
                        <a:solidFill>
                          <a:srgbClr val="66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 panose="02040503050406030204" pitchFamily="18" charset="0"/>
                      </a:rPr>
                      <m:t>in</m:t>
                    </m:r>
                    <m:r>
                      <a:rPr lang="en-US" sz="7200" i="1" dirty="0">
                        <a:solidFill>
                          <a:srgbClr val="66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7200" b="0" i="1" dirty="0" smtClean="0">
                            <a:solidFill>
                              <a:srgbClr val="66FF66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7200" b="0" i="1" dirty="0" smtClean="0">
                            <a:solidFill>
                              <a:srgbClr val="66FF66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7200" b="0" i="1" dirty="0" smtClean="0">
                            <a:solidFill>
                              <a:srgbClr val="66FF66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7200" b="0" i="1" dirty="0" smtClean="0">
                        <a:solidFill>
                          <a:srgbClr val="66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7200" b="0" i="1" dirty="0" smtClean="0">
                        <a:solidFill>
                          <a:srgbClr val="66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7200" b="0" i="1" dirty="0" smtClean="0">
                        <a:solidFill>
                          <a:srgbClr val="66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7200" b="0" i="1" dirty="0" smtClean="0">
                        <a:solidFill>
                          <a:srgbClr val="66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7200" b="0" i="1" dirty="0" smtClean="0">
                        <a:solidFill>
                          <a:srgbClr val="66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7200" dirty="0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  <a:p>
                <a:pPr lvl="0">
                  <a:lnSpc>
                    <a:spcPct val="90000"/>
                  </a:lnSpc>
                  <a:buClr>
                    <a:srgbClr val="0BD0D9"/>
                  </a:buClr>
                  <a:buNone/>
                </a:pPr>
                <a:r>
                  <a:rPr lang="en-US" sz="3600" dirty="0">
                    <a:solidFill>
                      <a:prstClr val="black"/>
                    </a:solidFill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9DD9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3600" dirty="0">
                    <a:solidFill>
                      <a:srgbClr val="009DD9"/>
                    </a:solidFill>
                  </a:rPr>
                  <a:t> </a:t>
                </a:r>
                <a:r>
                  <a:rPr lang="en-US" sz="3600" dirty="0">
                    <a:solidFill>
                      <a:prstClr val="black"/>
                    </a:solidFill>
                  </a:rPr>
                  <a:t>is unknown, this version of the discrete logarithm is believed to be quite hard to solve.</a:t>
                </a:r>
              </a:p>
              <a:p>
                <a:pPr lvl="0">
                  <a:buClr>
                    <a:srgbClr val="0BD0D9"/>
                  </a:buClr>
                  <a:buNone/>
                </a:pPr>
                <a:endParaRPr lang="en-US" sz="9600" dirty="0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656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2222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20878"/>
      </p:ext>
    </p:extLst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6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Fundamental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560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buFontTx/>
                  <a:buNone/>
                </a:pPr>
                <a:endParaRPr lang="en-US" sz="3600" dirty="0"/>
              </a:p>
              <a:p>
                <a:pPr>
                  <a:buFontTx/>
                  <a:buNone/>
                </a:pPr>
                <a:r>
                  <a:rPr lang="en-US" sz="7200" dirty="0">
                    <a:solidFill>
                      <a:srgbClr val="66FF66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7200" i="1" dirty="0" smtClean="0">
                        <a:solidFill>
                          <a:srgbClr val="66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7200" i="1" dirty="0" smtClean="0">
                        <a:solidFill>
                          <a:srgbClr val="66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7200" b="0" i="1" dirty="0" smtClean="0">
                            <a:solidFill>
                              <a:schemeClr val="accent2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7200" i="1" dirty="0" smtClean="0">
                            <a:solidFill>
                              <a:srgbClr val="3A88A6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sz="7200" b="0" i="1" dirty="0" smtClean="0">
                            <a:solidFill>
                              <a:srgbClr val="66FF66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𝑋</m:t>
                        </m:r>
                      </m:sup>
                    </m:sSup>
                    <m:r>
                      <a:rPr lang="en-US" sz="7200" i="1" dirty="0"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7200" b="0" i="0" dirty="0" smtClean="0">
                        <a:solidFill>
                          <a:srgbClr val="66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 panose="02040503050406030204" pitchFamily="18" charset="0"/>
                      </a:rPr>
                      <m:t>in</m:t>
                    </m:r>
                    <m:r>
                      <a:rPr lang="en-US" sz="7200" i="1" dirty="0">
                        <a:solidFill>
                          <a:srgbClr val="66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7200" b="0" i="1" dirty="0" smtClean="0">
                            <a:solidFill>
                              <a:srgbClr val="66FF66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7200" b="0" i="1" dirty="0" smtClean="0">
                            <a:solidFill>
                              <a:srgbClr val="66FF66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7200" b="0" i="1" dirty="0" smtClean="0">
                            <a:solidFill>
                              <a:srgbClr val="66FF66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7200" b="0" i="1" dirty="0" smtClean="0">
                        <a:solidFill>
                          <a:srgbClr val="66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7200" b="0" i="1" dirty="0" smtClean="0">
                        <a:solidFill>
                          <a:srgbClr val="66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7200" b="0" i="1" dirty="0" smtClean="0">
                        <a:solidFill>
                          <a:srgbClr val="66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7200" b="0" i="1" dirty="0" smtClean="0">
                        <a:solidFill>
                          <a:srgbClr val="66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7200" b="0" i="1" dirty="0" smtClean="0">
                        <a:solidFill>
                          <a:srgbClr val="66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7200" dirty="0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  <a:p>
                <a:pPr>
                  <a:buFontTx/>
                  <a:buNone/>
                </a:pPr>
                <a:r>
                  <a:rPr lang="en-US" sz="3600" dirty="0"/>
                  <a:t>When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3600" dirty="0">
                    <a:solidFill>
                      <a:schemeClr val="accent2"/>
                    </a:solidFill>
                  </a:rPr>
                  <a:t> </a:t>
                </a:r>
                <a:r>
                  <a:rPr lang="en-US" sz="3600" dirty="0"/>
                  <a:t>is unknown, it </a:t>
                </a:r>
                <a:r>
                  <a:rPr lang="en-US" sz="3600" i="1" dirty="0"/>
                  <a:t>can</a:t>
                </a:r>
                <a:r>
                  <a:rPr lang="en-US" sz="3600" dirty="0"/>
                  <a:t> be efficiently computed by “sophisticated” means.</a:t>
                </a:r>
              </a:p>
              <a:p>
                <a:pPr lvl="0">
                  <a:buClr>
                    <a:srgbClr val="0BD0D9"/>
                  </a:buClr>
                  <a:buNone/>
                </a:pPr>
                <a:endParaRPr lang="en-US" sz="9600" dirty="0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656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31809"/>
      </p:ext>
    </p:extLst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Diffie-Hellman Key Exchange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253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920085"/>
                <a:ext cx="4038600" cy="4434840"/>
              </a:xfrm>
            </p:spPr>
            <p:txBody>
              <a:bodyPr/>
              <a:lstStyle/>
              <a:p>
                <a:pPr algn="ctr">
                  <a:buFontTx/>
                  <a:buNone/>
                </a:pPr>
                <a:r>
                  <a:rPr lang="en-US" sz="3600" u="sng" dirty="0">
                    <a:solidFill>
                      <a:schemeClr val="accent2"/>
                    </a:solidFill>
                  </a:rPr>
                  <a:t>Alice</a:t>
                </a:r>
              </a:p>
              <a:p>
                <a:r>
                  <a:rPr lang="en-US" sz="3200" dirty="0">
                    <a:sym typeface="Symbol" pitchFamily="18" charset="2"/>
                  </a:rPr>
                  <a:t>Randomly select a large integer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𝑎</m:t>
                    </m:r>
                  </m:oMath>
                </a14:m>
                <a:r>
                  <a:rPr lang="en-US" sz="3200" dirty="0">
                    <a:sym typeface="Symbol" pitchFamily="18" charset="2"/>
                  </a:rPr>
                  <a:t>.  Send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𝐴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sSup>
                      <m:sSupPr>
                        <m:ctrlP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3200" i="1" dirty="0" err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𝑌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𝑎</m:t>
                        </m:r>
                      </m:sup>
                    </m:sSup>
                    <m:r>
                      <a:rPr lang="en-US" sz="32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mod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𝑁</m:t>
                    </m:r>
                  </m:oMath>
                </a14:m>
                <a:r>
                  <a:rPr lang="en-US" sz="3200" dirty="0">
                    <a:sym typeface="Symbol" pitchFamily="18" charset="2"/>
                  </a:rPr>
                  <a:t>.</a:t>
                </a:r>
              </a:p>
              <a:p>
                <a:r>
                  <a:rPr lang="en-US" sz="3200" dirty="0">
                    <a:sym typeface="Symbol" pitchFamily="18" charset="2"/>
                  </a:rPr>
                  <a:t>Compute the key     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𝐾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sSup>
                      <m:sSupPr>
                        <m:ctrlP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32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𝐵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𝑎</m:t>
                        </m:r>
                      </m:sup>
                    </m:sSup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mod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𝑁</m:t>
                    </m:r>
                  </m:oMath>
                </a14:m>
                <a:r>
                  <a:rPr lang="en-US" sz="3200" dirty="0">
                    <a:sym typeface="Symbol" pitchFamily="18" charset="2"/>
                  </a:rPr>
                  <a:t>.</a:t>
                </a:r>
              </a:p>
            </p:txBody>
          </p:sp>
        </mc:Choice>
        <mc:Fallback xmlns="">
          <p:sp>
            <p:nvSpPr>
              <p:cNvPr id="6625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920085"/>
                <a:ext cx="4038600" cy="4434840"/>
              </a:xfrm>
              <a:blipFill>
                <a:blip r:embed="rId2"/>
                <a:stretch>
                  <a:fillRect l="-2715" t="-2201" r="-42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2532" name="Rectangle 4"/>
              <p:cNvSpPr>
                <a:spLocks noGrp="1" noChangeArrowheads="1"/>
              </p:cNvSpPr>
              <p:nvPr>
                <p:ph type="body" sz="half" idx="2"/>
              </p:nvPr>
            </p:nvSpPr>
            <p:spPr/>
            <p:txBody>
              <a:bodyPr/>
              <a:lstStyle/>
              <a:p>
                <a:pPr algn="ctr">
                  <a:buFontTx/>
                  <a:buNone/>
                </a:pPr>
                <a:r>
                  <a:rPr lang="en-US" sz="3600" u="sng" dirty="0">
                    <a:solidFill>
                      <a:schemeClr val="accent2"/>
                    </a:solidFill>
                  </a:rPr>
                  <a:t>Bob</a:t>
                </a:r>
              </a:p>
              <a:p>
                <a:r>
                  <a:rPr lang="en-US" sz="3200" dirty="0">
                    <a:sym typeface="Symbol" pitchFamily="18" charset="2"/>
                  </a:rPr>
                  <a:t>Randomly select a large integer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𝑏</m:t>
                    </m:r>
                  </m:oMath>
                </a14:m>
                <a:r>
                  <a:rPr lang="en-US" sz="3200" dirty="0">
                    <a:sym typeface="Symbol" pitchFamily="18" charset="2"/>
                  </a:rPr>
                  <a:t>.  Send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𝐵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sSup>
                      <m:sSupPr>
                        <m:ctrlP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3200" i="1" dirty="0" err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𝑌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𝑏</m:t>
                        </m:r>
                      </m:sup>
                    </m:sSup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mod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𝑁</m:t>
                    </m:r>
                  </m:oMath>
                </a14:m>
                <a:r>
                  <a:rPr lang="en-US" sz="3200" dirty="0">
                    <a:sym typeface="Symbol" pitchFamily="18" charset="2"/>
                  </a:rPr>
                  <a:t>.</a:t>
                </a:r>
              </a:p>
              <a:p>
                <a:pPr>
                  <a:spcBef>
                    <a:spcPts val="450"/>
                  </a:spcBef>
                </a:pPr>
                <a:r>
                  <a:rPr lang="en-US" sz="3200" dirty="0">
                    <a:sym typeface="Symbol" pitchFamily="18" charset="2"/>
                  </a:rPr>
                  <a:t>Compute the key     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𝐾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sSup>
                      <m:sSupPr>
                        <m:ctrlP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3200" i="1" dirty="0" err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𝐴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𝑏</m:t>
                        </m:r>
                      </m:sup>
                    </m:sSup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mod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𝑁</m:t>
                    </m:r>
                  </m:oMath>
                </a14:m>
                <a:r>
                  <a:rPr lang="en-US" sz="3200" dirty="0">
                    <a:sym typeface="Symbol" pitchFamily="18" charset="2"/>
                  </a:rPr>
                  <a:t>.</a:t>
                </a:r>
              </a:p>
              <a:p>
                <a:endParaRPr lang="en-US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662532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blipFill>
                <a:blip r:embed="rId3"/>
                <a:stretch>
                  <a:fillRect l="-2870" t="-2201" r="-4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2533" name="Text Box 5"/>
              <p:cNvSpPr txBox="1">
                <a:spLocks noChangeArrowheads="1"/>
              </p:cNvSpPr>
              <p:nvPr/>
            </p:nvSpPr>
            <p:spPr bwMode="auto">
              <a:xfrm>
                <a:off x="2133600" y="5334000"/>
                <a:ext cx="4787656" cy="65627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sz="36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en-US" sz="36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 dirty="0" err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sz="36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𝑏𝑎</m:t>
                          </m:r>
                        </m:sup>
                      </m:sSup>
                      <m:r>
                        <a:rPr lang="en-US" sz="36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 dirty="0" err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sz="36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</m:sup>
                      </m:sSup>
                      <m:r>
                        <a:rPr lang="en-US" sz="36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 dirty="0" err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36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3600" baseline="20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62533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33600" y="5334000"/>
                <a:ext cx="4787656" cy="6562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175242"/>
      </p:ext>
    </p:extLst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Diffie-Hellman Key Exchange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253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920085"/>
                <a:ext cx="4038600" cy="4434840"/>
              </a:xfrm>
            </p:spPr>
            <p:txBody>
              <a:bodyPr/>
              <a:lstStyle/>
              <a:p>
                <a:pPr algn="ctr">
                  <a:buFontTx/>
                  <a:buNone/>
                </a:pPr>
                <a:r>
                  <a:rPr lang="en-US" sz="3600" u="sng" dirty="0">
                    <a:solidFill>
                      <a:schemeClr val="accent2"/>
                    </a:solidFill>
                  </a:rPr>
                  <a:t>Alice</a:t>
                </a:r>
              </a:p>
              <a:p>
                <a:r>
                  <a:rPr lang="en-US" sz="3200" dirty="0">
                    <a:sym typeface="Symbol" pitchFamily="18" charset="2"/>
                  </a:rPr>
                  <a:t>Randomly select a large integer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𝑎</m:t>
                    </m:r>
                  </m:oMath>
                </a14:m>
                <a:r>
                  <a:rPr lang="en-US" sz="3200" dirty="0">
                    <a:sym typeface="Symbol" pitchFamily="18" charset="2"/>
                  </a:rPr>
                  <a:t>.  Send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𝐴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sSup>
                      <m:sSupPr>
                        <m:ctrlP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3200" i="1" dirty="0" err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𝑌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𝑎</m:t>
                        </m:r>
                      </m:sup>
                    </m:sSup>
                    <m:r>
                      <a:rPr lang="en-US" sz="32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in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sSub>
                      <m:sSubPr>
                        <m:ctrlP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𝐸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𝑝</m:t>
                        </m:r>
                      </m:sub>
                    </m:sSub>
                    <m:r>
                      <a:rPr lang="en-US" sz="32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32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𝐴</m:t>
                    </m:r>
                    <m:r>
                      <a:rPr lang="en-US" sz="32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,</m:t>
                    </m:r>
                    <m:r>
                      <a:rPr lang="en-US" sz="32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𝐵</m:t>
                    </m:r>
                    <m:r>
                      <a:rPr lang="en-US" sz="32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3200" dirty="0">
                    <a:sym typeface="Symbol" pitchFamily="18" charset="2"/>
                  </a:rPr>
                  <a:t>.</a:t>
                </a:r>
              </a:p>
              <a:p>
                <a:pPr>
                  <a:spcBef>
                    <a:spcPts val="450"/>
                  </a:spcBef>
                </a:pPr>
                <a:r>
                  <a:rPr lang="en-US" sz="3200" dirty="0">
                    <a:sym typeface="Symbol" pitchFamily="18" charset="2"/>
                  </a:rPr>
                  <a:t>Compute the key     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𝐾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sSup>
                      <m:sSupPr>
                        <m:ctrlP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32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𝐵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𝑎</m:t>
                        </m:r>
                      </m:sup>
                    </m:sSup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in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sSub>
                      <m:sSubPr>
                        <m:ctrlP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𝐸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𝑝</m:t>
                        </m:r>
                      </m:sub>
                    </m:sSub>
                    <m:r>
                      <a:rPr lang="en-US" sz="32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32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𝐴</m:t>
                    </m:r>
                    <m:r>
                      <a:rPr lang="en-US" sz="32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,</m:t>
                    </m:r>
                    <m:r>
                      <a:rPr lang="en-US" sz="32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𝐵</m:t>
                    </m:r>
                    <m:r>
                      <a:rPr lang="en-US" sz="32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3200" dirty="0">
                    <a:sym typeface="Symbol" pitchFamily="18" charset="2"/>
                  </a:rPr>
                  <a:t>.</a:t>
                </a:r>
              </a:p>
            </p:txBody>
          </p:sp>
        </mc:Choice>
        <mc:Fallback xmlns="">
          <p:sp>
            <p:nvSpPr>
              <p:cNvPr id="6625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920085"/>
                <a:ext cx="4038600" cy="4434840"/>
              </a:xfrm>
              <a:blipFill>
                <a:blip r:embed="rId2"/>
                <a:stretch>
                  <a:fillRect l="-2715" t="-2201" r="-42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2532" name="Rectangle 4"/>
              <p:cNvSpPr>
                <a:spLocks noGrp="1" noChangeArrowheads="1"/>
              </p:cNvSpPr>
              <p:nvPr>
                <p:ph type="body" sz="half" idx="2"/>
              </p:nvPr>
            </p:nvSpPr>
            <p:spPr/>
            <p:txBody>
              <a:bodyPr/>
              <a:lstStyle/>
              <a:p>
                <a:pPr algn="ctr">
                  <a:buFontTx/>
                  <a:buNone/>
                </a:pPr>
                <a:r>
                  <a:rPr lang="en-US" sz="3600" u="sng" dirty="0">
                    <a:solidFill>
                      <a:schemeClr val="accent2"/>
                    </a:solidFill>
                  </a:rPr>
                  <a:t>Bob</a:t>
                </a:r>
              </a:p>
              <a:p>
                <a:r>
                  <a:rPr lang="en-US" sz="3200" dirty="0">
                    <a:sym typeface="Symbol" pitchFamily="18" charset="2"/>
                  </a:rPr>
                  <a:t>Randomly select a large integer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𝑏</m:t>
                    </m:r>
                  </m:oMath>
                </a14:m>
                <a:r>
                  <a:rPr lang="en-US" sz="3200" dirty="0">
                    <a:sym typeface="Symbol" pitchFamily="18" charset="2"/>
                  </a:rPr>
                  <a:t>.  Send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𝐵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sSup>
                      <m:sSupPr>
                        <m:ctrlP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3200" i="1" dirty="0" err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𝑌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𝑏</m:t>
                        </m:r>
                      </m:sup>
                    </m:sSup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in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sSub>
                      <m:sSubPr>
                        <m:ctrlP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𝐸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𝑝</m:t>
                        </m:r>
                      </m:sub>
                    </m:sSub>
                    <m:r>
                      <a:rPr lang="en-US" sz="32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32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𝐴</m:t>
                    </m:r>
                    <m:r>
                      <a:rPr lang="en-US" sz="32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,</m:t>
                    </m:r>
                    <m:r>
                      <a:rPr lang="en-US" sz="32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𝐵</m:t>
                    </m:r>
                    <m:r>
                      <a:rPr lang="en-US" sz="32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3200" dirty="0">
                    <a:sym typeface="Symbol" pitchFamily="18" charset="2"/>
                  </a:rPr>
                  <a:t>.</a:t>
                </a:r>
              </a:p>
              <a:p>
                <a:pPr>
                  <a:spcBef>
                    <a:spcPts val="100"/>
                  </a:spcBef>
                </a:pPr>
                <a:r>
                  <a:rPr lang="en-US" sz="3200" dirty="0">
                    <a:sym typeface="Symbol" pitchFamily="18" charset="2"/>
                  </a:rPr>
                  <a:t>Compute the key     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𝐾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sSup>
                      <m:sSupPr>
                        <m:ctrlP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3200" i="1" dirty="0" err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𝐴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𝑏</m:t>
                        </m:r>
                      </m:sup>
                    </m:sSup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in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sSub>
                      <m:sSubPr>
                        <m:ctrlP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𝐸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𝑝</m:t>
                        </m:r>
                      </m:sub>
                    </m:sSub>
                    <m:r>
                      <a:rPr lang="en-US" sz="32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32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𝐴</m:t>
                    </m:r>
                    <m:r>
                      <a:rPr lang="en-US" sz="32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,</m:t>
                    </m:r>
                    <m:r>
                      <a:rPr lang="en-US" sz="32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𝐵</m:t>
                    </m:r>
                    <m:r>
                      <a:rPr lang="en-US" sz="32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3200" dirty="0">
                    <a:sym typeface="Symbol" pitchFamily="18" charset="2"/>
                  </a:rPr>
                  <a:t>.</a:t>
                </a:r>
              </a:p>
              <a:p>
                <a:endParaRPr lang="en-US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662532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blipFill>
                <a:blip r:embed="rId3"/>
                <a:stretch>
                  <a:fillRect l="-2870" t="-2201" r="-4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2533" name="Text Box 5"/>
              <p:cNvSpPr txBox="1">
                <a:spLocks noChangeArrowheads="1"/>
              </p:cNvSpPr>
              <p:nvPr/>
            </p:nvSpPr>
            <p:spPr bwMode="auto">
              <a:xfrm>
                <a:off x="2133600" y="5334000"/>
                <a:ext cx="4787656" cy="65627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sz="36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en-US" sz="36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 dirty="0" err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sz="36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𝑏𝑎</m:t>
                          </m:r>
                        </m:sup>
                      </m:sSup>
                      <m:r>
                        <a:rPr lang="en-US" sz="36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 dirty="0" err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sz="36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</m:sup>
                      </m:sSup>
                      <m:r>
                        <a:rPr lang="en-US" sz="36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 dirty="0" err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36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3600" baseline="20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62533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33600" y="5334000"/>
                <a:ext cx="4787656" cy="6562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171209"/>
      </p:ext>
    </p:extLst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591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DSA on Elliptic Curves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219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7742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005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RSA Signatures</a:t>
            </a:r>
          </a:p>
        </p:txBody>
      </p:sp>
      <p:sp>
        <p:nvSpPr>
          <p:cNvPr id="100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600" dirty="0"/>
              <a:t>An additional property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75546"/>
      </p:ext>
    </p:extLst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683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DSA on Elliptic Curves</a:t>
            </a:r>
          </a:p>
        </p:txBody>
      </p:sp>
      <p:sp>
        <p:nvSpPr>
          <p:cNvPr id="116838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81000" y="1417638"/>
            <a:ext cx="8415338" cy="4906962"/>
          </a:xfrm>
        </p:spPr>
        <p:txBody>
          <a:bodyPr/>
          <a:lstStyle/>
          <a:p>
            <a:endParaRPr lang="en-US" dirty="0"/>
          </a:p>
          <a:p>
            <a:r>
              <a:rPr lang="en-US" sz="3600" dirty="0"/>
              <a:t>Almost identical to DSA over the integers.</a:t>
            </a:r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220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617761"/>
      </p:ext>
    </p:extLst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683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DSA on Elliptic Curves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8387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>
              <a:xfrm>
                <a:off x="381000" y="1417638"/>
                <a:ext cx="8415338" cy="4906962"/>
              </a:xfrm>
            </p:spPr>
            <p:txBody>
              <a:bodyPr/>
              <a:lstStyle/>
              <a:p>
                <a:endParaRPr lang="en-US" dirty="0"/>
              </a:p>
              <a:p>
                <a:r>
                  <a:rPr lang="en-US" sz="3600" dirty="0"/>
                  <a:t>Almost identical to DSA over the integers.</a:t>
                </a:r>
              </a:p>
              <a:p>
                <a:endParaRPr lang="en-US" sz="3600" dirty="0"/>
              </a:p>
              <a:p>
                <a:r>
                  <a:rPr lang="en-US" sz="3600" dirty="0"/>
                  <a:t>Replace operations mod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600" dirty="0"/>
                  <a:t> and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3600" dirty="0"/>
                  <a:t> with operations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36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36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6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6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36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sz="36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6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6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.</a:t>
                </a:r>
              </a:p>
            </p:txBody>
          </p:sp>
        </mc:Choice>
        <mc:Fallback xmlns="">
          <p:sp>
            <p:nvSpPr>
              <p:cNvPr id="1168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4"/>
                </p:custDataLst>
              </p:nvPr>
            </p:nvSpPr>
            <p:spPr>
              <a:xfrm>
                <a:off x="381000" y="1417638"/>
                <a:ext cx="8415338" cy="4906962"/>
              </a:xfrm>
              <a:blipFill>
                <a:blip r:embed="rId5"/>
                <a:stretch>
                  <a:fillRect l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221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390419"/>
      </p:ext>
    </p:extLst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714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Why use Elliptic Curves?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222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766897"/>
      </p:ext>
    </p:extLst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724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Why use Elliptic Curves?</a:t>
            </a:r>
          </a:p>
        </p:txBody>
      </p:sp>
      <p:sp>
        <p:nvSpPr>
          <p:cNvPr id="117248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800" dirty="0"/>
              <a:t>The best </a:t>
            </a:r>
            <a:r>
              <a:rPr lang="en-US" sz="2800" i="1" dirty="0"/>
              <a:t>currently known </a:t>
            </a:r>
            <a:r>
              <a:rPr lang="en-US" sz="2800" dirty="0"/>
              <a:t>algorithm for EC discrete logarithms would take about as long to find a 256-bit EC discrete log as the best </a:t>
            </a:r>
            <a:r>
              <a:rPr lang="en-US" sz="2800" i="1" dirty="0"/>
              <a:t>currently known </a:t>
            </a:r>
            <a:r>
              <a:rPr lang="en-US" sz="2800" dirty="0"/>
              <a:t>algorithm for integer discrete logarithms would take to find a 3072-bit discrete log.</a:t>
            </a:r>
          </a:p>
          <a:p>
            <a:endParaRPr lang="en-US" sz="2800" dirty="0"/>
          </a:p>
          <a:p>
            <a:endParaRPr lang="en-US" sz="2800" dirty="0"/>
          </a:p>
          <a:p>
            <a:pPr>
              <a:buFontTx/>
              <a:buNone/>
            </a:pPr>
            <a:r>
              <a:rPr lang="en-US" sz="2800" dirty="0"/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223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434487"/>
      </p:ext>
    </p:extLst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601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Why use Elliptic Curves?</a:t>
            </a:r>
          </a:p>
        </p:txBody>
      </p:sp>
      <p:sp>
        <p:nvSpPr>
          <p:cNvPr id="116019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800" dirty="0"/>
              <a:t>The best </a:t>
            </a:r>
            <a:r>
              <a:rPr lang="en-US" sz="2800" i="1" dirty="0"/>
              <a:t>currently known </a:t>
            </a:r>
            <a:r>
              <a:rPr lang="en-US" sz="2800" dirty="0"/>
              <a:t>algorithm for EC discrete logarithms would take about as long to find a 256-bit EC discrete log as the best </a:t>
            </a:r>
            <a:r>
              <a:rPr lang="en-US" sz="2800" i="1" dirty="0"/>
              <a:t>currently known </a:t>
            </a:r>
            <a:r>
              <a:rPr lang="en-US" sz="2800" dirty="0"/>
              <a:t>algorithm for integer discrete logarithms would take to find a 3072-bit discrete log.</a:t>
            </a:r>
          </a:p>
          <a:p>
            <a:r>
              <a:rPr lang="en-US" sz="2800" dirty="0"/>
              <a:t>256-bit EC algorithms are somewhat faster and use shorter keys than 3072-bit “traditional” algorithms.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224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669475"/>
      </p:ext>
    </p:extLst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735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Why </a:t>
            </a:r>
            <a:r>
              <a:rPr lang="en-US" i="1"/>
              <a:t>not</a:t>
            </a:r>
            <a:r>
              <a:rPr lang="en-US"/>
              <a:t> use Elliptic Curves?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225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642813"/>
      </p:ext>
    </p:extLst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765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Why </a:t>
            </a:r>
            <a:r>
              <a:rPr lang="en-US" i="1"/>
              <a:t>not</a:t>
            </a:r>
            <a:r>
              <a:rPr lang="en-US"/>
              <a:t> use Elliptic Curves?</a:t>
            </a:r>
          </a:p>
        </p:txBody>
      </p:sp>
      <p:sp>
        <p:nvSpPr>
          <p:cNvPr id="117657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800"/>
              <a:t>EC discrete logarithms have been studied far less than integer discrete logarithms.</a:t>
            </a:r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pPr>
              <a:buFontTx/>
              <a:buNone/>
            </a:pPr>
            <a:r>
              <a:rPr lang="en-US" sz="2000"/>
              <a:t> </a:t>
            </a:r>
          </a:p>
          <a:p>
            <a:endParaRPr lang="en-US" sz="2000"/>
          </a:p>
          <a:p>
            <a:pPr>
              <a:buFontTx/>
              <a:buNone/>
            </a:pPr>
            <a:r>
              <a:rPr lang="en-US" sz="2800"/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226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948862"/>
      </p:ext>
    </p:extLst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755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Why </a:t>
            </a:r>
            <a:r>
              <a:rPr lang="en-US" i="1"/>
              <a:t>not</a:t>
            </a:r>
            <a:r>
              <a:rPr lang="en-US"/>
              <a:t> use Elliptic Curves?</a:t>
            </a:r>
          </a:p>
        </p:txBody>
      </p:sp>
      <p:sp>
        <p:nvSpPr>
          <p:cNvPr id="117555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800" dirty="0"/>
              <a:t>EC discrete logarithms have been studied far less than integer discrete logarithms.</a:t>
            </a:r>
          </a:p>
          <a:p>
            <a:r>
              <a:rPr lang="en-US" sz="2800" dirty="0"/>
              <a:t>It is likely that a fundamental break in integer discrete logs would also yield a fundamental break in EC discrete logs, although the reverse may not be true.</a:t>
            </a:r>
          </a:p>
          <a:p>
            <a:endParaRPr lang="en-US" sz="2000" dirty="0"/>
          </a:p>
          <a:p>
            <a:endParaRPr lang="en-US" sz="2000" dirty="0"/>
          </a:p>
          <a:p>
            <a:pPr>
              <a:buFontTx/>
              <a:buNone/>
            </a:pPr>
            <a:r>
              <a:rPr lang="en-US" sz="2800" dirty="0"/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227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58839"/>
      </p:ext>
    </p:extLst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612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Why </a:t>
            </a:r>
            <a:r>
              <a:rPr lang="en-US" i="1"/>
              <a:t>not</a:t>
            </a:r>
            <a:r>
              <a:rPr lang="en-US"/>
              <a:t> use Elliptic Curves?</a:t>
            </a:r>
          </a:p>
        </p:txBody>
      </p:sp>
      <p:sp>
        <p:nvSpPr>
          <p:cNvPr id="116121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800" dirty="0"/>
              <a:t>EC discrete logarithms have been studied far less than integer discrete logarithms.</a:t>
            </a:r>
          </a:p>
          <a:p>
            <a:r>
              <a:rPr lang="en-US" sz="2800" dirty="0"/>
              <a:t>It is likely that a fundamental break in integer discrete logs would also yield a fundamental break in EC discrete logs, although the reverse may not be true.</a:t>
            </a:r>
          </a:p>
          <a:p>
            <a:r>
              <a:rPr lang="en-US" sz="2800" dirty="0"/>
              <a:t>Basic EC operations are more cumbersome than integer operations, so EC is only faster if the keys are </a:t>
            </a:r>
            <a:r>
              <a:rPr lang="en-US" sz="2800" i="1" dirty="0"/>
              <a:t>much </a:t>
            </a:r>
            <a:r>
              <a:rPr lang="en-US" sz="2800" dirty="0"/>
              <a:t>smaller.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228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500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005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RSA Signatures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557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Tx/>
                  <a:buNone/>
                </a:pPr>
                <a:r>
                  <a:rPr lang="en-US" sz="3600" dirty="0"/>
                  <a:t>An additional property</a:t>
                </a:r>
              </a:p>
              <a:p>
                <a:pPr>
                  <a:buFontTx/>
                  <a:buNone/>
                </a:pPr>
                <a:r>
                  <a:rPr lang="en-US" sz="3600" dirty="0">
                    <a:solidFill>
                      <a:srgbClr val="00B05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))=</m:t>
                    </m:r>
                    <m:sSup>
                      <m:sSupPr>
                        <m:ctrlPr>
                          <a:rPr lang="en-US" sz="36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sz="36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𝐸𝐷</m:t>
                        </m:r>
                      </m:sup>
                    </m:sSup>
                    <m:r>
                      <a:rPr lang="en-US" sz="36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36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36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36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600" dirty="0">
                  <a:solidFill>
                    <a:srgbClr val="00B050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sz="3600" dirty="0">
                    <a:solidFill>
                      <a:srgbClr val="00B050"/>
                    </a:solidFill>
                  </a:rPr>
                  <a:t>	</a:t>
                </a:r>
              </a:p>
            </p:txBody>
          </p:sp>
        </mc:Choice>
        <mc:Fallback xmlns="">
          <p:sp>
            <p:nvSpPr>
              <p:cNvPr id="10055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2222" t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0581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005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RSA Signatures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557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Tx/>
                  <a:buNone/>
                </a:pPr>
                <a:r>
                  <a:rPr lang="en-US" sz="3600" dirty="0"/>
                  <a:t>An additional property</a:t>
                </a:r>
              </a:p>
              <a:p>
                <a:pPr>
                  <a:buFontTx/>
                  <a:buNone/>
                </a:pPr>
                <a:r>
                  <a:rPr lang="en-US" sz="3600" dirty="0">
                    <a:solidFill>
                      <a:srgbClr val="00B05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))=</m:t>
                    </m:r>
                    <m:sSup>
                      <m:sSupPr>
                        <m:ctrlPr>
                          <a:rPr lang="en-US" sz="36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sz="36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𝐸𝐷</m:t>
                        </m:r>
                      </m:sup>
                    </m:sSup>
                    <m:r>
                      <a:rPr lang="en-US" sz="36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36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36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36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600" dirty="0">
                  <a:solidFill>
                    <a:srgbClr val="00B050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sz="3600" dirty="0">
                    <a:solidFill>
                      <a:srgbClr val="00B05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))=</m:t>
                    </m:r>
                    <m:sSup>
                      <m:sSupPr>
                        <m:ctrlPr>
                          <a:rPr lang="en-US" sz="36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sz="36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𝐷𝐸</m:t>
                        </m:r>
                      </m:sup>
                    </m:sSup>
                    <m:r>
                      <a:rPr lang="en-US" sz="36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36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36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sz="36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055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2222" t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6503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005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RSA Signatures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557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Tx/>
                  <a:buNone/>
                </a:pPr>
                <a:r>
                  <a:rPr lang="en-US" sz="3600" dirty="0"/>
                  <a:t>An additional property</a:t>
                </a:r>
              </a:p>
              <a:p>
                <a:pPr>
                  <a:buFontTx/>
                  <a:buNone/>
                </a:pPr>
                <a:r>
                  <a:rPr lang="en-US" sz="3600" dirty="0">
                    <a:solidFill>
                      <a:srgbClr val="00B05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))=</m:t>
                    </m:r>
                    <m:sSup>
                      <m:sSupPr>
                        <m:ctrlPr>
                          <a:rPr lang="en-US" sz="36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sz="36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𝐸𝐷</m:t>
                        </m:r>
                      </m:sup>
                    </m:sSup>
                    <m:r>
                      <a:rPr lang="en-US" sz="36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36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36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36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600" dirty="0">
                  <a:solidFill>
                    <a:srgbClr val="00B050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sz="3600" dirty="0">
                    <a:solidFill>
                      <a:srgbClr val="00B05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))=</m:t>
                    </m:r>
                    <m:sSup>
                      <m:sSupPr>
                        <m:ctrlPr>
                          <a:rPr lang="en-US" sz="36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sz="36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𝐷𝐸</m:t>
                        </m:r>
                      </m:sup>
                    </m:sSup>
                    <m:r>
                      <a:rPr lang="en-US" sz="36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36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36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sz="3600" dirty="0">
                  <a:solidFill>
                    <a:srgbClr val="00B050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sz="3600" dirty="0"/>
                  <a:t>Only Alice (knowing the factorization of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3600" dirty="0"/>
                  <a:t>) knows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3600" dirty="0"/>
                  <a:t>.  Hence only Alice can compute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sz="36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sz="36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p>
                    <m:r>
                      <a:rPr lang="en-US" sz="36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36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3600" dirty="0"/>
                  <a:t>.</a:t>
                </a:r>
              </a:p>
            </p:txBody>
          </p:sp>
        </mc:Choice>
        <mc:Fallback xmlns="">
          <p:sp>
            <p:nvSpPr>
              <p:cNvPr id="10055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2222" t="-2222"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1058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005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RSA Signatures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557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Tx/>
                  <a:buNone/>
                </a:pPr>
                <a:r>
                  <a:rPr lang="en-US" sz="3600" dirty="0"/>
                  <a:t>An additional property</a:t>
                </a:r>
              </a:p>
              <a:p>
                <a:pPr>
                  <a:buFontTx/>
                  <a:buNone/>
                </a:pPr>
                <a:r>
                  <a:rPr lang="en-US" sz="3600" dirty="0">
                    <a:solidFill>
                      <a:srgbClr val="00B05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))=</m:t>
                    </m:r>
                    <m:sSup>
                      <m:sSupPr>
                        <m:ctrlPr>
                          <a:rPr lang="en-US" sz="36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sz="36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𝐸𝐷</m:t>
                        </m:r>
                      </m:sup>
                    </m:sSup>
                    <m:r>
                      <a:rPr lang="en-US" sz="36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36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36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36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600" dirty="0">
                  <a:solidFill>
                    <a:srgbClr val="00B050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sz="3600" dirty="0">
                    <a:solidFill>
                      <a:srgbClr val="00B05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))=</m:t>
                    </m:r>
                    <m:sSup>
                      <m:sSupPr>
                        <m:ctrlPr>
                          <a:rPr lang="en-US" sz="36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sz="36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𝐷𝐸</m:t>
                        </m:r>
                      </m:sup>
                    </m:sSup>
                    <m:r>
                      <a:rPr lang="en-US" sz="36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36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36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sz="3600" dirty="0">
                  <a:solidFill>
                    <a:srgbClr val="00B050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sz="3600" dirty="0"/>
                  <a:t>Only Alice (knowing the factorization of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3600" dirty="0"/>
                  <a:t>) knows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3600" dirty="0"/>
                  <a:t>.  Hence only Alice can compute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sz="36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sz="36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p>
                    <m:r>
                      <a:rPr lang="en-US" sz="36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36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3600" dirty="0"/>
                  <a:t>.</a:t>
                </a:r>
              </a:p>
              <a:p>
                <a:pPr>
                  <a:buFontTx/>
                  <a:buNone/>
                </a:pPr>
                <a:r>
                  <a:rPr lang="en-US" sz="3600" dirty="0"/>
                  <a:t>This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 serves as Alice’s signature on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3600" dirty="0"/>
                  <a:t>.</a:t>
                </a:r>
              </a:p>
            </p:txBody>
          </p:sp>
        </mc:Choice>
        <mc:Fallback xmlns="">
          <p:sp>
            <p:nvSpPr>
              <p:cNvPr id="10055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2222" t="-2222" r="-1556" b="-4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5347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8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Certificate Authority</a:t>
            </a:r>
          </a:p>
        </p:txBody>
      </p:sp>
      <p:graphicFrame>
        <p:nvGraphicFramePr>
          <p:cNvPr id="680963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685800" y="1981200"/>
          <a:ext cx="77724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Clip" r:id="rId3" imgW="3192120" imgH="3749400" progId="MS_ClipArt_Gallery.2">
                  <p:embed/>
                </p:oleObj>
              </mc:Choice>
              <mc:Fallback>
                <p:oleObj name="Clip" r:id="rId3" imgW="3192120" imgH="3749400" progId="MS_ClipArt_Gallery.2">
                  <p:embed/>
                  <p:pic>
                    <p:nvPicPr>
                      <p:cNvPr id="68096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981200"/>
                        <a:ext cx="77724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80964" name="Text Box 4"/>
              <p:cNvSpPr txBox="1">
                <a:spLocks noChangeArrowheads="1"/>
              </p:cNvSpPr>
              <p:nvPr/>
            </p:nvSpPr>
            <p:spPr bwMode="auto">
              <a:xfrm>
                <a:off x="1905000" y="2619375"/>
                <a:ext cx="5307543" cy="1754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3600" dirty="0">
                    <a:solidFill>
                      <a:schemeClr val="hlink"/>
                    </a:solidFill>
                    <a:latin typeface="+mj-lt"/>
                  </a:rPr>
                  <a:t>“Alice’s public modulus is</a:t>
                </a:r>
              </a:p>
              <a:p>
                <a:r>
                  <a:rPr lang="en-US" sz="3600" dirty="0">
                    <a:solidFill>
                      <a:schemeClr val="hlink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3600" i="1" baseline="-2500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6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=331490324840…</m:t>
                    </m:r>
                  </m:oMath>
                </a14:m>
                <a:r>
                  <a:rPr lang="en-US" sz="3600" dirty="0">
                    <a:solidFill>
                      <a:schemeClr val="hlink"/>
                    </a:solidFill>
                    <a:latin typeface="+mj-lt"/>
                  </a:rPr>
                  <a:t>”</a:t>
                </a:r>
              </a:p>
              <a:p>
                <a:r>
                  <a:rPr lang="en-US" sz="3600" dirty="0">
                    <a:solidFill>
                      <a:schemeClr val="hlink"/>
                    </a:solidFill>
                    <a:latin typeface="+mj-lt"/>
                  </a:rPr>
                  <a:t>		-- signed CA.</a:t>
                </a:r>
              </a:p>
            </p:txBody>
          </p:sp>
        </mc:Choice>
        <mc:Fallback xmlns="">
          <p:sp>
            <p:nvSpPr>
              <p:cNvPr id="68096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5000" y="2619375"/>
                <a:ext cx="5307543" cy="1754326"/>
              </a:xfrm>
              <a:prstGeom prst="rect">
                <a:avLst/>
              </a:prstGeom>
              <a:blipFill>
                <a:blip r:embed="rId5"/>
                <a:stretch>
                  <a:fillRect l="-3563" t="-5575" b="-1254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1610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8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Trust Chains</a:t>
            </a:r>
          </a:p>
        </p:txBody>
      </p:sp>
      <p:sp>
        <p:nvSpPr>
          <p:cNvPr id="68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600" dirty="0"/>
              <a:t>Alice certifies Bob’s key.</a:t>
            </a:r>
          </a:p>
          <a:p>
            <a:pPr>
              <a:buFontTx/>
              <a:buNone/>
            </a:pPr>
            <a:r>
              <a:rPr lang="en-US" sz="3600" dirty="0"/>
              <a:t>Bob certifies Carol’s key.</a:t>
            </a:r>
          </a:p>
          <a:p>
            <a:pPr>
              <a:buFontTx/>
              <a:buNone/>
            </a:pPr>
            <a:endParaRPr lang="en-US" sz="3600" dirty="0"/>
          </a:p>
          <a:p>
            <a:pPr>
              <a:buFontTx/>
              <a:buNone/>
            </a:pPr>
            <a:r>
              <a:rPr lang="en-US" sz="3600" dirty="0"/>
              <a:t>If I trust Alice should I accept Carol’s key?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1350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8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Authentication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988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6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Fundamental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560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buFontTx/>
                  <a:buNone/>
                </a:pPr>
                <a:endParaRPr lang="en-US" sz="3600" dirty="0"/>
              </a:p>
              <a:p>
                <a:pPr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600" i="1" dirty="0" smtClean="0">
                          <a:solidFill>
                            <a:srgbClr val="66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9600" i="1" dirty="0" smtClean="0">
                          <a:solidFill>
                            <a:srgbClr val="66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9600" b="0" i="1" dirty="0" smtClean="0">
                              <a:solidFill>
                                <a:schemeClr val="accent2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9600" i="1" dirty="0" smtClean="0">
                              <a:solidFill>
                                <a:srgbClr val="66FF66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sz="9600" b="0" i="1" dirty="0" smtClean="0">
                              <a:solidFill>
                                <a:srgbClr val="66FF66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𝑋</m:t>
                          </m:r>
                        </m:sup>
                      </m:sSup>
                      <m:r>
                        <a:rPr lang="en-US" sz="9600" i="1" dirty="0"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9600" i="0" dirty="0">
                          <a:solidFill>
                            <a:srgbClr val="66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9600" i="1" dirty="0">
                          <a:solidFill>
                            <a:srgbClr val="66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9600" i="1" dirty="0">
                          <a:solidFill>
                            <a:srgbClr val="66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9600" dirty="0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  <a:p>
                <a:pPr lvl="0">
                  <a:buClr>
                    <a:srgbClr val="0BD0D9"/>
                  </a:buClr>
                  <a:buNone/>
                </a:pPr>
                <a:endParaRPr lang="en-US" sz="9600" dirty="0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656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812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009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Authentication</a:t>
            </a:r>
          </a:p>
        </p:txBody>
      </p:sp>
      <p:sp>
        <p:nvSpPr>
          <p:cNvPr id="1009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600" dirty="0"/>
              <a:t>How can I use RSA to </a:t>
            </a:r>
            <a:r>
              <a:rPr lang="en-US" sz="3600" i="1" dirty="0"/>
              <a:t>authenticate </a:t>
            </a:r>
            <a:r>
              <a:rPr lang="en-US" sz="3600" dirty="0"/>
              <a:t>someone’s identity?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7193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009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Authentication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966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Tx/>
                  <a:buNone/>
                </a:pPr>
                <a:r>
                  <a:rPr lang="en-US" sz="3600" dirty="0"/>
                  <a:t>How can I use RSA to </a:t>
                </a:r>
                <a:r>
                  <a:rPr lang="en-US" sz="3600" i="1" dirty="0"/>
                  <a:t>authenticate </a:t>
                </a:r>
                <a:r>
                  <a:rPr lang="en-US" sz="3600" dirty="0"/>
                  <a:t>someone’s identity?</a:t>
                </a:r>
              </a:p>
              <a:p>
                <a:pPr>
                  <a:buFontTx/>
                  <a:buNone/>
                </a:pPr>
                <a:endParaRPr lang="en-US" sz="3600" dirty="0"/>
              </a:p>
              <a:p>
                <a:pPr>
                  <a:buFontTx/>
                  <a:buNone/>
                </a:pPr>
                <a:r>
                  <a:rPr lang="en-US" sz="3600" dirty="0"/>
                  <a:t>If Alice’s public key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36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3600" dirty="0"/>
                  <a:t>, just pick a random message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3600" dirty="0"/>
                  <a:t> and send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36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36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6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.</a:t>
                </a:r>
              </a:p>
            </p:txBody>
          </p:sp>
        </mc:Choice>
        <mc:Fallback xmlns="">
          <p:sp>
            <p:nvSpPr>
              <p:cNvPr id="10096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2222" t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2820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009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Authentication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966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Tx/>
                  <a:buNone/>
                </a:pPr>
                <a:r>
                  <a:rPr lang="en-US" sz="3600" dirty="0"/>
                  <a:t>How can I use RSA to </a:t>
                </a:r>
                <a:r>
                  <a:rPr lang="en-US" sz="3600" i="1" dirty="0"/>
                  <a:t>authenticate </a:t>
                </a:r>
                <a:r>
                  <a:rPr lang="en-US" sz="3600" dirty="0"/>
                  <a:t>someone’s identity?</a:t>
                </a:r>
              </a:p>
              <a:p>
                <a:pPr>
                  <a:buFontTx/>
                  <a:buNone/>
                </a:pPr>
                <a:endParaRPr lang="en-US" sz="3600" dirty="0"/>
              </a:p>
              <a:p>
                <a:pPr>
                  <a:buFontTx/>
                  <a:buNone/>
                </a:pPr>
                <a:r>
                  <a:rPr lang="en-US" sz="3600" dirty="0"/>
                  <a:t>If Alice’s public key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36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3600" dirty="0"/>
                  <a:t>, just pick a random message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3600" dirty="0"/>
                  <a:t> and send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36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36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6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.</a:t>
                </a:r>
              </a:p>
              <a:p>
                <a:pPr>
                  <a:buFontTx/>
                  <a:buNone/>
                </a:pPr>
                <a:endParaRPr lang="en-US" sz="3600" dirty="0"/>
              </a:p>
              <a:p>
                <a:pPr>
                  <a:buFontTx/>
                  <a:buNone/>
                </a:pPr>
                <a:r>
                  <a:rPr lang="en-US" sz="3600" dirty="0"/>
                  <a:t>If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3600" dirty="0"/>
                  <a:t> comes back, I must be talking to Alice.</a:t>
                </a:r>
              </a:p>
            </p:txBody>
          </p:sp>
        </mc:Choice>
        <mc:Fallback xmlns="">
          <p:sp>
            <p:nvSpPr>
              <p:cNvPr id="10096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2222" t="-2222" r="-444" b="-4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1999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8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Authentication</a:t>
            </a:r>
          </a:p>
        </p:txBody>
      </p:sp>
      <p:sp>
        <p:nvSpPr>
          <p:cNvPr id="68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buFontTx/>
              <a:buNone/>
            </a:pPr>
            <a:r>
              <a:rPr lang="en-US" sz="3600" dirty="0"/>
              <a:t>Should Alice be happy with this method of authentication?</a:t>
            </a:r>
          </a:p>
          <a:p>
            <a:pPr>
              <a:buFontTx/>
              <a:buNone/>
            </a:pPr>
            <a:endParaRPr lang="en-US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5991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8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Authentication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403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Autofit/>
              </a:bodyPr>
              <a:lstStyle/>
              <a:p>
                <a:pPr>
                  <a:buFontTx/>
                  <a:buNone/>
                </a:pPr>
                <a:r>
                  <a:rPr lang="en-US" sz="3600" dirty="0"/>
                  <a:t>Should Alice be happy with this method of authentication?</a:t>
                </a:r>
              </a:p>
              <a:p>
                <a:pPr>
                  <a:buFontTx/>
                  <a:buNone/>
                </a:pPr>
                <a:endParaRPr lang="en-US" sz="1400" dirty="0"/>
              </a:p>
              <a:p>
                <a:pPr>
                  <a:buFontTx/>
                  <a:buNone/>
                </a:pPr>
                <a:r>
                  <a:rPr lang="en-US" sz="3600" dirty="0"/>
                  <a:t>Bob sends Alice the authentication string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600" dirty="0">
                    <a:solidFill>
                      <a:schemeClr val="accent2"/>
                    </a:solidFill>
                  </a:rPr>
                  <a:t> “I owe Bob $1 million - signed Alice.”</a:t>
                </a:r>
              </a:p>
              <a:p>
                <a:pPr>
                  <a:buFontTx/>
                  <a:buNone/>
                </a:pPr>
                <a:endParaRPr lang="en-US" sz="1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840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2222" t="-2222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9143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8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Authentication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403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Autofit/>
              </a:bodyPr>
              <a:lstStyle/>
              <a:p>
                <a:pPr>
                  <a:buFontTx/>
                  <a:buNone/>
                </a:pPr>
                <a:r>
                  <a:rPr lang="en-US" sz="3600" dirty="0"/>
                  <a:t>Should Alice be happy with this method of authentication?</a:t>
                </a:r>
              </a:p>
              <a:p>
                <a:pPr>
                  <a:buFontTx/>
                  <a:buNone/>
                </a:pPr>
                <a:endParaRPr lang="en-US" sz="1400" dirty="0"/>
              </a:p>
              <a:p>
                <a:pPr>
                  <a:buFontTx/>
                  <a:buNone/>
                </a:pPr>
                <a:r>
                  <a:rPr lang="en-US" sz="3600" dirty="0"/>
                  <a:t>Bob sends Alice the authentication string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600" dirty="0">
                    <a:solidFill>
                      <a:schemeClr val="accent2"/>
                    </a:solidFill>
                  </a:rPr>
                  <a:t> “I owe Bob $1 million - signed Alice.”</a:t>
                </a:r>
              </a:p>
              <a:p>
                <a:pPr>
                  <a:buFontTx/>
                  <a:buNone/>
                </a:pPr>
                <a:endParaRPr lang="en-US" sz="1400" dirty="0">
                  <a:solidFill>
                    <a:schemeClr val="accent2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sz="3600" dirty="0"/>
                  <a:t>Alice dutifully authenticates herself by decrypting (putting her signature on)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3600" dirty="0"/>
                  <a:t>.</a:t>
                </a:r>
              </a:p>
            </p:txBody>
          </p:sp>
        </mc:Choice>
        <mc:Fallback xmlns="">
          <p:sp>
            <p:nvSpPr>
              <p:cNvPr id="6840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2222" t="-2222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0654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Authentication</a:t>
            </a:r>
          </a:p>
        </p:txBody>
      </p:sp>
      <p:sp>
        <p:nvSpPr>
          <p:cNvPr id="68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600" dirty="0"/>
              <a:t>What if Alice only returns authentication queries when the decryption has a certain format?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2722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8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RSA Cautions</a:t>
            </a:r>
          </a:p>
        </p:txBody>
      </p:sp>
      <p:sp>
        <p:nvSpPr>
          <p:cNvPr id="68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600" dirty="0"/>
              <a:t>Is it reasonable to sign/decrypt something given to you by someone else?</a:t>
            </a:r>
          </a:p>
          <a:p>
            <a:pPr>
              <a:buFontTx/>
              <a:buNone/>
            </a:pPr>
            <a:endParaRPr lang="en-US" sz="3600" dirty="0"/>
          </a:p>
          <a:p>
            <a:pPr>
              <a:buFontTx/>
              <a:buNone/>
            </a:pPr>
            <a:r>
              <a:rPr lang="en-US" sz="3600" dirty="0"/>
              <a:t>Note that RSA is multiplicative.  Can this property be used/abused?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0565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8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RSA Cautions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710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sz="480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8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48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4800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48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𝐷</m:t>
                      </m:r>
                      <m:r>
                        <a:rPr lang="en-US" sz="48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(</m:t>
                      </m:r>
                      <m:sSub>
                        <m:sSubPr>
                          <m:ctrlPr>
                            <a:rPr lang="en-US" sz="48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48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𝑌</m:t>
                          </m:r>
                        </m:e>
                        <m:sub>
                          <m:r>
                            <a:rPr lang="en-US" sz="48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2</m:t>
                          </m:r>
                        </m:sub>
                      </m:sSub>
                      <m:r>
                        <a:rPr lang="en-US" sz="48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)=</m:t>
                      </m:r>
                      <m:r>
                        <a:rPr lang="en-US" sz="48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𝐷</m:t>
                      </m:r>
                      <m:r>
                        <a:rPr lang="en-US" sz="48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(</m:t>
                      </m:r>
                      <m:sSub>
                        <m:sSubPr>
                          <m:ctrlPr>
                            <a:rPr lang="en-US" sz="48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48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𝑌</m:t>
                          </m:r>
                        </m:e>
                        <m:sub>
                          <m:r>
                            <a:rPr lang="en-US" sz="48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1</m:t>
                          </m:r>
                        </m:sub>
                      </m:sSub>
                      <m:r>
                        <a:rPr lang="en-US" sz="4800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×</m:t>
                      </m:r>
                      <m:sSub>
                        <m:sSubPr>
                          <m:ctrlPr>
                            <a:rPr lang="en-US" sz="48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48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𝑌</m:t>
                          </m:r>
                        </m:e>
                        <m:sub>
                          <m:r>
                            <a:rPr lang="en-US" sz="48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2</m:t>
                          </m:r>
                        </m:sub>
                      </m:sSub>
                      <m:r>
                        <a:rPr lang="en-US" sz="48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)</m:t>
                      </m:r>
                    </m:oMath>
                  </m:oMathPara>
                </a14:m>
                <a:endParaRPr lang="en-US" sz="4800" dirty="0">
                  <a:solidFill>
                    <a:srgbClr val="00B050"/>
                  </a:solidFill>
                  <a:sym typeface="Symbol" pitchFamily="18" charset="2"/>
                </a:endParaRPr>
              </a:p>
              <a:p>
                <a:pPr algn="ctr">
                  <a:buFontTx/>
                  <a:buNone/>
                </a:pPr>
                <a:endParaRPr lang="en-US" sz="3600" dirty="0">
                  <a:solidFill>
                    <a:srgbClr val="66FF66"/>
                  </a:solidFill>
                  <a:sym typeface="Symbol" pitchFamily="18" charset="2"/>
                </a:endParaRPr>
              </a:p>
              <a:p>
                <a:pPr>
                  <a:buFontTx/>
                  <a:buNone/>
                </a:pPr>
                <a:r>
                  <a:rPr lang="en-US" sz="3200" dirty="0">
                    <a:sym typeface="Symbol" pitchFamily="18" charset="2"/>
                  </a:rPr>
                  <a:t>Thus, if I’ve decrypted (or signed)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𝑌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>
                    <a:sym typeface="Symbol" pitchFamily="18" charset="2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𝑌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>
                    <a:sym typeface="Symbol" pitchFamily="18" charset="2"/>
                  </a:rPr>
                  <a:t>,    I’ve also decrypted (or signed)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𝑌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1</m:t>
                        </m:r>
                      </m:sub>
                    </m:sSub>
                    <m:r>
                      <a:rPr lang="en-US" sz="32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×</m:t>
                    </m:r>
                    <m:sSub>
                      <m:sSubPr>
                        <m:ctrlP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𝑌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>
                    <a:sym typeface="Symbol" pitchFamily="18" charset="2"/>
                  </a:rPr>
                  <a:t>.</a:t>
                </a:r>
              </a:p>
            </p:txBody>
          </p:sp>
        </mc:Choice>
        <mc:Fallback xmlns="">
          <p:sp>
            <p:nvSpPr>
              <p:cNvPr id="6871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593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8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Hastad Attack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813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Tx/>
                  <a:buNone/>
                </a:pPr>
                <a:r>
                  <a:rPr lang="en-US" sz="3600" dirty="0"/>
                  <a:t>Given</a:t>
                </a:r>
              </a:p>
              <a:p>
                <a:pPr>
                  <a:buFontTx/>
                  <a:buNone/>
                </a:pPr>
                <a:r>
                  <a:rPr lang="en-US" sz="3600" dirty="0">
                    <a:solidFill>
                      <a:srgbClr val="00B050"/>
                    </a:solidFill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36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6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sSup>
                      <m:sSupPr>
                        <m:ctrlPr>
                          <a:rPr lang="en-US" sz="36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6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36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36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36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3600" baseline="-25000" dirty="0">
                  <a:solidFill>
                    <a:srgbClr val="00B050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sz="3600" baseline="-25000" dirty="0">
                    <a:solidFill>
                      <a:srgbClr val="00B050"/>
                    </a:solidFill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36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6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sSup>
                      <m:sSupPr>
                        <m:ctrlPr>
                          <a:rPr lang="en-US" sz="36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6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36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36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36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3600" baseline="-25000" dirty="0">
                  <a:solidFill>
                    <a:srgbClr val="00B050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sz="3600" dirty="0">
                    <a:solidFill>
                      <a:srgbClr val="00B050"/>
                    </a:solidFill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36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36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sSup>
                      <m:sSupPr>
                        <m:ctrlPr>
                          <a:rPr lang="en-US" sz="36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6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36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36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36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3600" baseline="-25000" dirty="0">
                  <a:solidFill>
                    <a:srgbClr val="00B050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sz="3600" dirty="0"/>
                  <a:t>	one can easily compute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600" dirty="0"/>
                  <a:t>.</a:t>
                </a:r>
              </a:p>
            </p:txBody>
          </p:sp>
        </mc:Choice>
        <mc:Fallback xmlns="">
          <p:sp>
            <p:nvSpPr>
              <p:cNvPr id="6881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2222" t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410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6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One-Way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560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buFontTx/>
                  <a:buNone/>
                </a:pPr>
                <a:endParaRPr lang="en-US" sz="3600" dirty="0"/>
              </a:p>
              <a:p>
                <a:pPr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600" i="1" dirty="0" smtClean="0">
                          <a:solidFill>
                            <a:srgbClr val="66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9600" i="1" dirty="0" smtClean="0">
                          <a:solidFill>
                            <a:srgbClr val="66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9600" b="0" i="1" dirty="0" smtClean="0">
                              <a:solidFill>
                                <a:srgbClr val="66FF66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9600" b="0" i="1" dirty="0" smtClean="0">
                              <a:solidFill>
                                <a:srgbClr val="66FF66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sz="9600" b="0" i="1" dirty="0" smtClean="0">
                              <a:solidFill>
                                <a:srgbClr val="3A88A6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𝑋</m:t>
                          </m:r>
                        </m:sup>
                      </m:sSup>
                      <m:r>
                        <a:rPr lang="en-US" sz="9600" i="1" dirty="0"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9600" i="0" dirty="0">
                          <a:solidFill>
                            <a:srgbClr val="66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9600" i="1" dirty="0">
                          <a:solidFill>
                            <a:srgbClr val="66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9600" i="1" dirty="0">
                          <a:solidFill>
                            <a:srgbClr val="66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9600" dirty="0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  <a:p>
                <a:pPr lvl="0">
                  <a:buClr>
                    <a:srgbClr val="0BD0D9"/>
                  </a:buClr>
                  <a:buNone/>
                </a:pPr>
                <a:endParaRPr lang="en-US" sz="9600" dirty="0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656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573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8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Bleichenbacher Attack</a:t>
            </a:r>
          </a:p>
        </p:txBody>
      </p:sp>
      <p:sp>
        <p:nvSpPr>
          <p:cNvPr id="68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600" dirty="0"/>
              <a:t>PKCS#1 Message Format:</a:t>
            </a:r>
          </a:p>
          <a:p>
            <a:pPr>
              <a:buFontTx/>
              <a:buNone/>
            </a:pPr>
            <a:endParaRPr lang="en-US" sz="3600" dirty="0"/>
          </a:p>
          <a:p>
            <a:pPr>
              <a:buFontTx/>
              <a:buNone/>
            </a:pPr>
            <a:r>
              <a:rPr lang="en-US" sz="3600" dirty="0"/>
              <a:t>	</a:t>
            </a:r>
            <a:r>
              <a:rPr lang="en-US" sz="4000" dirty="0">
                <a:solidFill>
                  <a:schemeClr val="accent2"/>
                </a:solidFill>
              </a:rPr>
              <a:t>00 01 XX </a:t>
            </a:r>
            <a:r>
              <a:rPr lang="en-US" sz="4000" dirty="0" err="1">
                <a:solidFill>
                  <a:schemeClr val="accent2"/>
                </a:solidFill>
              </a:rPr>
              <a:t>XX</a:t>
            </a:r>
            <a:r>
              <a:rPr lang="en-US" sz="4000" dirty="0">
                <a:solidFill>
                  <a:schemeClr val="accent2"/>
                </a:solidFill>
              </a:rPr>
              <a:t> ... XX 00 YY </a:t>
            </a:r>
            <a:r>
              <a:rPr lang="en-US" sz="4000" dirty="0" err="1">
                <a:solidFill>
                  <a:schemeClr val="accent2"/>
                </a:solidFill>
              </a:rPr>
              <a:t>YY</a:t>
            </a:r>
            <a:r>
              <a:rPr lang="en-US" sz="4000" dirty="0">
                <a:solidFill>
                  <a:schemeClr val="accent2"/>
                </a:solidFill>
              </a:rPr>
              <a:t> ... YY</a:t>
            </a:r>
            <a:endParaRPr lang="en-US" sz="4000" dirty="0"/>
          </a:p>
        </p:txBody>
      </p:sp>
      <p:sp>
        <p:nvSpPr>
          <p:cNvPr id="689156" name="AutoShape 4"/>
          <p:cNvSpPr>
            <a:spLocks/>
          </p:cNvSpPr>
          <p:nvPr/>
        </p:nvSpPr>
        <p:spPr bwMode="auto">
          <a:xfrm rot="-5400000">
            <a:off x="3162300" y="2705100"/>
            <a:ext cx="152400" cy="2362200"/>
          </a:xfrm>
          <a:prstGeom prst="leftBrace">
            <a:avLst>
              <a:gd name="adj1" fmla="val 129167"/>
              <a:gd name="adj2" fmla="val 50000"/>
            </a:avLst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9157" name="Text Box 5"/>
          <p:cNvSpPr txBox="1">
            <a:spLocks noChangeArrowheads="1"/>
          </p:cNvSpPr>
          <p:nvPr/>
        </p:nvSpPr>
        <p:spPr bwMode="auto">
          <a:xfrm>
            <a:off x="2209800" y="4114800"/>
            <a:ext cx="20574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/>
              <a:t>random</a:t>
            </a:r>
          </a:p>
          <a:p>
            <a:pPr algn="ctr"/>
            <a:r>
              <a:rPr lang="en-US"/>
              <a:t>non-zero</a:t>
            </a:r>
          </a:p>
          <a:p>
            <a:pPr algn="ctr"/>
            <a:r>
              <a:rPr lang="en-US"/>
              <a:t>bytes</a:t>
            </a:r>
          </a:p>
        </p:txBody>
      </p:sp>
      <p:sp>
        <p:nvSpPr>
          <p:cNvPr id="689158" name="AutoShape 6"/>
          <p:cNvSpPr>
            <a:spLocks/>
          </p:cNvSpPr>
          <p:nvPr/>
        </p:nvSpPr>
        <p:spPr bwMode="auto">
          <a:xfrm rot="-5400000">
            <a:off x="6210300" y="2705100"/>
            <a:ext cx="152400" cy="2362200"/>
          </a:xfrm>
          <a:prstGeom prst="leftBrace">
            <a:avLst>
              <a:gd name="adj1" fmla="val 129167"/>
              <a:gd name="adj2" fmla="val 50000"/>
            </a:avLst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9159" name="Text Box 7"/>
          <p:cNvSpPr txBox="1">
            <a:spLocks noChangeArrowheads="1"/>
          </p:cNvSpPr>
          <p:nvPr/>
        </p:nvSpPr>
        <p:spPr bwMode="auto">
          <a:xfrm>
            <a:off x="5791200" y="4114800"/>
            <a:ext cx="1752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/>
              <a:t>message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9852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9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“Man-in-the-Middle” Attacks</a:t>
            </a:r>
          </a:p>
        </p:txBody>
      </p:sp>
      <p:graphicFrame>
        <p:nvGraphicFramePr>
          <p:cNvPr id="690179" name="Object 3"/>
          <p:cNvGraphicFramePr>
            <a:graphicFrameLocks noChangeAspect="1"/>
          </p:cNvGraphicFramePr>
          <p:nvPr/>
        </p:nvGraphicFramePr>
        <p:xfrm>
          <a:off x="1458913" y="1979613"/>
          <a:ext cx="6210300" cy="404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Document" r:id="rId3" imgW="6213960" imgH="4048200" progId="Word.Document.8">
                  <p:embed/>
                </p:oleObj>
              </mc:Choice>
              <mc:Fallback>
                <p:oleObj name="Document" r:id="rId3" imgW="6213960" imgH="4048200" progId="Word.Document.8">
                  <p:embed/>
                  <p:pic>
                    <p:nvPicPr>
                      <p:cNvPr id="69017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8913" y="1979613"/>
                        <a:ext cx="6210300" cy="404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0180" name="Line 4"/>
          <p:cNvSpPr>
            <a:spLocks noChangeShapeType="1"/>
          </p:cNvSpPr>
          <p:nvPr/>
        </p:nvSpPr>
        <p:spPr bwMode="auto">
          <a:xfrm>
            <a:off x="2819400" y="3505200"/>
            <a:ext cx="3733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0181" name="Line 5"/>
          <p:cNvSpPr>
            <a:spLocks noChangeShapeType="1"/>
          </p:cNvSpPr>
          <p:nvPr/>
        </p:nvSpPr>
        <p:spPr bwMode="auto">
          <a:xfrm>
            <a:off x="2819400" y="4724400"/>
            <a:ext cx="12192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0182" name="Line 6"/>
          <p:cNvSpPr>
            <a:spLocks noChangeShapeType="1"/>
          </p:cNvSpPr>
          <p:nvPr/>
        </p:nvSpPr>
        <p:spPr bwMode="auto">
          <a:xfrm>
            <a:off x="5334000" y="4724400"/>
            <a:ext cx="12192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6978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9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Practical Side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551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011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Practical Side</a:t>
            </a:r>
          </a:p>
        </p:txBody>
      </p:sp>
      <p:sp>
        <p:nvSpPr>
          <p:cNvPr id="101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RSA can be used to encrypt any data.</a:t>
            </a:r>
          </a:p>
          <a:p>
            <a:pPr>
              <a:buFontTx/>
              <a:buNone/>
            </a:pP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8757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011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Practical Side</a:t>
            </a:r>
          </a:p>
        </p:txBody>
      </p:sp>
      <p:sp>
        <p:nvSpPr>
          <p:cNvPr id="101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RSA can be used to encrypt any data.</a:t>
            </a:r>
          </a:p>
          <a:p>
            <a:pPr>
              <a:buFontTx/>
              <a:buNone/>
            </a:pPr>
            <a:endParaRPr lang="en-US" sz="3600" dirty="0"/>
          </a:p>
          <a:p>
            <a:r>
              <a:rPr lang="en-US" sz="3600" dirty="0"/>
              <a:t>Public-key (asymmetric) cryptography is very inefficient when compared to traditional private-key (symmetric) cryptography.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0665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9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Practical Side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2641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01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Practical Side</a:t>
            </a:r>
          </a:p>
        </p:txBody>
      </p:sp>
      <p:sp>
        <p:nvSpPr>
          <p:cNvPr id="101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buFontTx/>
              <a:buNone/>
            </a:pPr>
            <a:r>
              <a:rPr lang="en-US" sz="3600" dirty="0"/>
              <a:t>For efficiency, one generally uses RSA or DH to transmit a private (symmetric) key.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3885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01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Practical Side</a:t>
            </a:r>
          </a:p>
        </p:txBody>
      </p:sp>
      <p:sp>
        <p:nvSpPr>
          <p:cNvPr id="101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buFontTx/>
              <a:buNone/>
            </a:pPr>
            <a:r>
              <a:rPr lang="en-US" sz="3600" dirty="0"/>
              <a:t>For efficiency, one generally uses RSA or DH to transmit a private (symmetric) key.</a:t>
            </a:r>
          </a:p>
          <a:p>
            <a:pPr>
              <a:buFontTx/>
              <a:buNone/>
            </a:pPr>
            <a:r>
              <a:rPr lang="en-US" sz="3600" dirty="0"/>
              <a:t>The private </a:t>
            </a:r>
            <a:r>
              <a:rPr lang="en-US" sz="3600" i="1" dirty="0"/>
              <a:t>session </a:t>
            </a:r>
            <a:r>
              <a:rPr lang="en-US" sz="3600" dirty="0"/>
              <a:t>key is used to encrypt any subsequent data.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962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01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Practical Side</a:t>
            </a:r>
          </a:p>
        </p:txBody>
      </p:sp>
      <p:sp>
        <p:nvSpPr>
          <p:cNvPr id="101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buFontTx/>
              <a:buNone/>
            </a:pPr>
            <a:r>
              <a:rPr lang="en-US" sz="3600" dirty="0"/>
              <a:t>For efficiency, one generally uses RSA or DH to transmit a private (symmetric) key.</a:t>
            </a:r>
          </a:p>
          <a:p>
            <a:pPr>
              <a:buFontTx/>
              <a:buNone/>
            </a:pPr>
            <a:r>
              <a:rPr lang="en-US" sz="3600" dirty="0"/>
              <a:t>The private </a:t>
            </a:r>
            <a:r>
              <a:rPr lang="en-US" sz="3600" i="1" dirty="0"/>
              <a:t>session </a:t>
            </a:r>
            <a:r>
              <a:rPr lang="en-US" sz="3600" dirty="0"/>
              <a:t>key is used to encrypt any subsequent data.</a:t>
            </a:r>
          </a:p>
          <a:p>
            <a:pPr>
              <a:buFontTx/>
              <a:buNone/>
            </a:pPr>
            <a:endParaRPr lang="en-US" sz="1400" dirty="0"/>
          </a:p>
          <a:p>
            <a:pPr>
              <a:buFontTx/>
              <a:buNone/>
            </a:pPr>
            <a:r>
              <a:rPr lang="en-US" sz="3600" dirty="0"/>
              <a:t>Digital signatures are only used to sign a </a:t>
            </a:r>
            <a:r>
              <a:rPr lang="en-US" sz="3600" i="1" dirty="0"/>
              <a:t>digest </a:t>
            </a:r>
            <a:r>
              <a:rPr lang="en-US" sz="3600" dirty="0"/>
              <a:t>of the message.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1178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666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Public-Key History</a:t>
            </a:r>
          </a:p>
        </p:txBody>
      </p:sp>
      <p:sp>
        <p:nvSpPr>
          <p:cNvPr id="96665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1976  </a:t>
            </a:r>
            <a:r>
              <a:rPr lang="en-US" i="1"/>
              <a:t>New Directions in Cryptography</a:t>
            </a:r>
          </a:p>
          <a:p>
            <a:pPr lvl="2">
              <a:buFontTx/>
              <a:buNone/>
            </a:pPr>
            <a:r>
              <a:rPr lang="en-US" sz="2800" b="1"/>
              <a:t>Whit Diffie and Marty Hellman</a:t>
            </a:r>
          </a:p>
          <a:p>
            <a:pPr lvl="2"/>
            <a:r>
              <a:rPr lang="en-US"/>
              <a:t>One-Way functions</a:t>
            </a:r>
          </a:p>
          <a:p>
            <a:pPr lvl="2"/>
            <a:r>
              <a:rPr lang="en-US"/>
              <a:t>Diffie-Hellman Key Exchange</a:t>
            </a:r>
          </a:p>
          <a:p>
            <a:r>
              <a:rPr lang="en-US"/>
              <a:t>1978  RSA paper</a:t>
            </a:r>
          </a:p>
          <a:p>
            <a:pPr lvl="2">
              <a:buFontTx/>
              <a:buNone/>
            </a:pPr>
            <a:r>
              <a:rPr lang="en-US" sz="2800" b="1"/>
              <a:t>Ron Rivest, Adi Shamir, and Len Adleman</a:t>
            </a:r>
          </a:p>
          <a:p>
            <a:pPr lvl="2"/>
            <a:r>
              <a:rPr lang="en-US"/>
              <a:t>RSA Encryption System</a:t>
            </a:r>
          </a:p>
          <a:p>
            <a:pPr lvl="2"/>
            <a:r>
              <a:rPr lang="en-US"/>
              <a:t>RSA Digital Signature Mechanism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181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6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One-Way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560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buFontTx/>
                  <a:buNone/>
                </a:pPr>
                <a:endParaRPr lang="en-US" sz="3600" dirty="0"/>
              </a:p>
              <a:p>
                <a:pPr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600" i="1" dirty="0" smtClean="0">
                          <a:solidFill>
                            <a:srgbClr val="66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9600" i="1" dirty="0" smtClean="0">
                          <a:solidFill>
                            <a:srgbClr val="66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9600" b="0" i="1" dirty="0" smtClean="0">
                              <a:solidFill>
                                <a:srgbClr val="66FF66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9600" b="0" i="1" dirty="0" smtClean="0">
                              <a:solidFill>
                                <a:srgbClr val="66FF66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sz="9600" b="0" i="1" dirty="0" smtClean="0">
                              <a:solidFill>
                                <a:srgbClr val="3A88A6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𝑋</m:t>
                          </m:r>
                        </m:sup>
                      </m:sSup>
                      <m:r>
                        <a:rPr lang="en-US" sz="9600" i="1" dirty="0"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9600" i="0" dirty="0">
                          <a:solidFill>
                            <a:srgbClr val="66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9600" i="1" dirty="0">
                          <a:solidFill>
                            <a:srgbClr val="66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9600" i="1" dirty="0">
                          <a:solidFill>
                            <a:srgbClr val="66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9600" dirty="0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  <a:p>
                <a:pPr lvl="0">
                  <a:buClr>
                    <a:srgbClr val="0BD0D9"/>
                  </a:buClr>
                  <a:buNone/>
                </a:pPr>
                <a:r>
                  <a:rPr lang="en-US" sz="3600" dirty="0">
                    <a:solidFill>
                      <a:prstClr val="black"/>
                    </a:solidFill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9DD9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3600" dirty="0">
                    <a:solidFill>
                      <a:srgbClr val="009DD9"/>
                    </a:solidFill>
                  </a:rPr>
                  <a:t> </a:t>
                </a:r>
                <a:r>
                  <a:rPr lang="en-US" sz="3600" dirty="0">
                    <a:solidFill>
                      <a:prstClr val="black"/>
                    </a:solidFill>
                  </a:rPr>
                  <a:t>is unknown, the problem is known as the </a:t>
                </a:r>
                <a:r>
                  <a:rPr lang="en-US" sz="3600" i="1" dirty="0">
                    <a:solidFill>
                      <a:prstClr val="black"/>
                    </a:solidFill>
                  </a:rPr>
                  <a:t>discrete logarithm </a:t>
                </a:r>
                <a:r>
                  <a:rPr lang="en-US" sz="3600" dirty="0">
                    <a:solidFill>
                      <a:prstClr val="black"/>
                    </a:solidFill>
                  </a:rPr>
                  <a:t>and is generally believed to be hard to solve.</a:t>
                </a:r>
              </a:p>
              <a:p>
                <a:pPr lvl="0">
                  <a:buClr>
                    <a:srgbClr val="0BD0D9"/>
                  </a:buClr>
                  <a:buNone/>
                </a:pPr>
                <a:endParaRPr lang="en-US" sz="9600" dirty="0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656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2222" r="-2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2951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Authenticated Channels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17298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Authenticated Channels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If Alice send a key or other data to Bob using Bob’s certified RSA key, then they have </a:t>
            </a:r>
            <a:r>
              <a:rPr lang="en-US" sz="3600" i="1" dirty="0"/>
              <a:t>one-sided</a:t>
            </a:r>
            <a:r>
              <a:rPr lang="en-US" sz="3600" dirty="0"/>
              <a:t> authentication.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2012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Authenticated Channels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If Alice send a key or other data to Bob using Bob’s certified RSA key, then they have </a:t>
            </a:r>
            <a:r>
              <a:rPr lang="en-US" sz="3600" i="1" dirty="0"/>
              <a:t>one-sided</a:t>
            </a:r>
            <a:r>
              <a:rPr lang="en-US" sz="3600" dirty="0"/>
              <a:t> authentication.</a:t>
            </a:r>
          </a:p>
          <a:p>
            <a:r>
              <a:rPr lang="en-US" sz="3600" dirty="0"/>
              <a:t>One-sided authentication is good enough for many applications, but not all.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064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Authenticated Channels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If Alice send a key or other data to Bob using Bob’s certified RSA key, then they have </a:t>
            </a:r>
            <a:r>
              <a:rPr lang="en-US" sz="3600" i="1" dirty="0"/>
              <a:t>one-sided</a:t>
            </a:r>
            <a:r>
              <a:rPr lang="en-US" sz="3600" dirty="0"/>
              <a:t> authentication.</a:t>
            </a:r>
          </a:p>
          <a:p>
            <a:r>
              <a:rPr lang="en-US" sz="3600" dirty="0"/>
              <a:t>One-sided authentication is good enough for many applications, but not all.</a:t>
            </a:r>
          </a:p>
          <a:p>
            <a:r>
              <a:rPr lang="en-US" sz="3600" dirty="0"/>
              <a:t>Alice can take an additional step to authenticate herself to Bob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73703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Authenticated Diffie-Hellman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40279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Authenticated Diffie-Hellman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Raw Diffie-Hellman is unauthenticated.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55902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Authenticated Diffie-Hellman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Raw Diffie-Hellman is unauthenticated.</a:t>
            </a:r>
          </a:p>
          <a:p>
            <a:r>
              <a:rPr lang="en-US" sz="3600" dirty="0"/>
              <a:t>Several options are available to add one-sided of full authentication.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17313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Authenticated Diffie-Hellman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Raw Diffie-Hellman is unauthenticated.</a:t>
            </a:r>
          </a:p>
          <a:p>
            <a:r>
              <a:rPr lang="en-US" sz="3600" dirty="0"/>
              <a:t>Several options are available to add one-sided of full authentication.</a:t>
            </a:r>
          </a:p>
          <a:p>
            <a:pPr lvl="1"/>
            <a:r>
              <a:rPr lang="en-US" sz="3400" dirty="0"/>
              <a:t>One or both parties can sign the (unauthenticated) exchanged key.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3280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Authenticated Diffie-Hellman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Raw Diffie-Hellman is unauthenticated.</a:t>
            </a:r>
          </a:p>
          <a:p>
            <a:r>
              <a:rPr lang="en-US" sz="3600" dirty="0"/>
              <a:t>Several options are available to add one-sided of full authentication.</a:t>
            </a:r>
          </a:p>
          <a:p>
            <a:pPr lvl="1"/>
            <a:r>
              <a:rPr lang="en-US" sz="3400" dirty="0"/>
              <a:t>One or both parties can sign the (unauthenticated) exchanged key.</a:t>
            </a:r>
          </a:p>
          <a:p>
            <a:pPr lvl="1"/>
            <a:r>
              <a:rPr lang="en-US" sz="3400" dirty="0"/>
              <a:t>One or both parties can include an authenticate public key in the exchange.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78761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Secrecy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976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6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One-Way Trap-Door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560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buFontTx/>
                  <a:buNone/>
                </a:pPr>
                <a:endParaRPr lang="en-US" sz="3600" dirty="0"/>
              </a:p>
              <a:p>
                <a:pPr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600" i="1" dirty="0" smtClean="0">
                          <a:solidFill>
                            <a:srgbClr val="66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9600" i="1" dirty="0" smtClean="0">
                          <a:solidFill>
                            <a:srgbClr val="66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9600" b="0" i="1" dirty="0" smtClean="0">
                              <a:solidFill>
                                <a:schemeClr val="accent2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9600" i="1" dirty="0">
                              <a:solidFill>
                                <a:schemeClr val="accent2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sz="9600" b="0" i="1" dirty="0" smtClean="0">
                              <a:solidFill>
                                <a:srgbClr val="66FF66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𝑋</m:t>
                          </m:r>
                        </m:sup>
                      </m:sSup>
                      <m:r>
                        <a:rPr lang="en-US" sz="9600" i="1" dirty="0"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9600" i="0" dirty="0">
                          <a:solidFill>
                            <a:srgbClr val="66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9600" i="1" dirty="0">
                          <a:solidFill>
                            <a:srgbClr val="66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9600" i="1" dirty="0">
                          <a:solidFill>
                            <a:srgbClr val="66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9600" dirty="0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  <a:p>
                <a:pPr lvl="0">
                  <a:buClr>
                    <a:srgbClr val="0BD0D9"/>
                  </a:buClr>
                  <a:buNone/>
                </a:pPr>
                <a:endParaRPr lang="en-US" sz="9600" dirty="0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656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45345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Secrecy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Stuff happens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64858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Secrecy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Stuff happens … keys get compromised.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08879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Secrecy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Stuff happens … keys get compromised.</a:t>
            </a:r>
          </a:p>
          <a:p>
            <a:r>
              <a:rPr lang="en-US" sz="3600" dirty="0"/>
              <a:t>Best practices suggest mitigating damage.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70844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Secrecy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Stuff happens … keys get compromised.</a:t>
            </a:r>
          </a:p>
          <a:p>
            <a:r>
              <a:rPr lang="en-US" sz="3600" dirty="0"/>
              <a:t>Best practices suggest mitigating damage.</a:t>
            </a:r>
          </a:p>
          <a:p>
            <a:r>
              <a:rPr lang="en-US" sz="3600" dirty="0"/>
              <a:t>If an RSA decryption key is leaked, 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43552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Secrecy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Stuff happens … keys get compromised.</a:t>
            </a:r>
          </a:p>
          <a:p>
            <a:r>
              <a:rPr lang="en-US" sz="3600" dirty="0"/>
              <a:t>Best practices suggest mitigating damage.</a:t>
            </a:r>
          </a:p>
          <a:p>
            <a:r>
              <a:rPr lang="en-US" sz="3600" dirty="0"/>
              <a:t>If an RSA decryption key is leaked, … everything it was ever used for is at risk.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60205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Secrecy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Stuff happens … keys get compromised.</a:t>
            </a:r>
          </a:p>
          <a:p>
            <a:r>
              <a:rPr lang="en-US" sz="3600" dirty="0"/>
              <a:t>Best practices suggest mitigating damage.</a:t>
            </a:r>
          </a:p>
          <a:p>
            <a:r>
              <a:rPr lang="en-US" sz="3600" dirty="0"/>
              <a:t>If an RSA decryption key is leaked, … everything it was ever used for is at risk.</a:t>
            </a:r>
          </a:p>
          <a:p>
            <a:r>
              <a:rPr lang="en-US" sz="3600" dirty="0"/>
              <a:t>With DH, a fresh exchange key is generated with each session.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10313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Secrecy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principle of </a:t>
            </a:r>
            <a:r>
              <a:rPr lang="en-US" sz="3600" i="1" dirty="0"/>
              <a:t>forward secrecy</a:t>
            </a:r>
            <a:r>
              <a:rPr lang="en-US" sz="3600" dirty="0"/>
              <a:t> is that while a compromised key will reveal all messages from the time of compromise until the key’s replacement, 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59514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Secrecy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principle of </a:t>
            </a:r>
            <a:r>
              <a:rPr lang="en-US" sz="3600" i="1" dirty="0"/>
              <a:t>forward secrecy</a:t>
            </a:r>
            <a:r>
              <a:rPr lang="en-US" sz="3600" dirty="0"/>
              <a:t> is that while a compromised key will reveal all messages from the time of compromise until the key’s replacement, …                    it should not reveal data exchanged prior to the key’s compromise.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93593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2185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Why Does RSA Work?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8563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600" u="sng" dirty="0"/>
                  <a:t>Fact</a:t>
                </a:r>
              </a:p>
              <a:p>
                <a:pPr marL="0" indent="0">
                  <a:buNone/>
                </a:pPr>
                <a:endParaRPr lang="en-US" u="sng" dirty="0"/>
              </a:p>
              <a:p>
                <a:pPr>
                  <a:buFontTx/>
                  <a:buNone/>
                </a:pPr>
                <a:r>
                  <a:rPr lang="en-US" sz="3200" dirty="0"/>
                  <a:t>When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32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𝑃𝑄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is the product of distinct primes,</a:t>
                </a:r>
              </a:p>
              <a:p>
                <a:pPr algn="ctr"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48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𝑌</m:t>
                    </m:r>
                    <m:r>
                      <a:rPr lang="en-US" sz="4800" i="1" baseline="30000" dirty="0" smtClean="0">
                        <a:solidFill>
                          <a:srgbClr val="00B050"/>
                        </a:solidFill>
                        <a:latin typeface="Cambria Math"/>
                      </a:rPr>
                      <m:t>𝑋</m:t>
                    </m:r>
                    <m:r>
                      <a:rPr lang="en-US" sz="48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4800" dirty="0">
                    <a:solidFill>
                      <a:srgbClr val="00B050"/>
                    </a:solidFill>
                  </a:rPr>
                  <a:t>mod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  <m:r>
                      <a:rPr lang="en-US" sz="48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en-US" sz="48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𝑌</m:t>
                    </m:r>
                  </m:oMath>
                </a14:m>
                <a:r>
                  <a:rPr lang="en-US" sz="4800" dirty="0">
                    <a:solidFill>
                      <a:srgbClr val="00B050"/>
                    </a:solidFill>
                  </a:rPr>
                  <a:t> </a:t>
                </a:r>
              </a:p>
              <a:p>
                <a:pPr algn="ctr">
                  <a:buFontTx/>
                  <a:buNone/>
                </a:pPr>
                <a:r>
                  <a:rPr lang="en-US" sz="3200" dirty="0"/>
                  <a:t>whenever</a:t>
                </a:r>
              </a:p>
              <a:p>
                <a:pPr algn="ctr"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−1)(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−1)=1 </m:t>
                    </m:r>
                  </m:oMath>
                </a14:m>
                <a:r>
                  <a:rPr lang="en-US" sz="3200" dirty="0"/>
                  <a:t>and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0</m:t>
                    </m:r>
                    <m:r>
                      <a:rPr lang="en-US" sz="32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  <a:sym typeface="Symbol" pitchFamily="18" charset="2"/>
                      </a:rPr>
                      <m:t>𝑌</m:t>
                    </m:r>
                    <m:r>
                      <a:rPr lang="en-US" sz="32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&lt;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  <a:sym typeface="Symbol" pitchFamily="18" charset="2"/>
                      </a:rPr>
                      <m:t>𝑁</m:t>
                    </m:r>
                  </m:oMath>
                </a14:m>
                <a:r>
                  <a:rPr lang="en-US" sz="3200" dirty="0">
                    <a:sym typeface="Symbol" pitchFamily="18" charset="2"/>
                  </a:rPr>
                  <a:t>.</a:t>
                </a:r>
              </a:p>
              <a:p>
                <a:pPr>
                  <a:buFontTx/>
                  <a:buNone/>
                </a:pPr>
                <a:endParaRPr lang="en-US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2185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4"/>
                </p:custDataLst>
              </p:nvPr>
            </p:nvSpPr>
            <p:spPr>
              <a:blipFill>
                <a:blip r:embed="rId5"/>
                <a:stretch>
                  <a:fillRect l="-2222" t="-2222" r="-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22242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2195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Fermat’s Little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9587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buFontTx/>
                  <a:buNone/>
                </a:pPr>
                <a:r>
                  <a:rPr lang="en-US" sz="3600" dirty="0"/>
                  <a:t>If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3600" dirty="0"/>
                  <a:t> is prime,</a:t>
                </a:r>
              </a:p>
              <a:p>
                <a:pPr>
                  <a:buFontTx/>
                  <a:buNone/>
                </a:pPr>
                <a:r>
                  <a:rPr lang="en-US" sz="3600" dirty="0"/>
                  <a:t>   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srgbClr val="00B050"/>
                    </a:solidFill>
                  </a:rPr>
                  <a:t>mod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=1</m:t>
                    </m:r>
                  </m:oMath>
                </a14:m>
                <a:r>
                  <a:rPr lang="en-US" sz="3600" dirty="0">
                    <a:solidFill>
                      <a:srgbClr val="00B050"/>
                    </a:solidFill>
                  </a:rPr>
                  <a:t> </a:t>
                </a:r>
                <a:r>
                  <a:rPr lang="en-US" sz="3600" dirty="0"/>
                  <a:t>for all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0&lt;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&lt;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3600" dirty="0"/>
                  <a:t>.</a:t>
                </a:r>
              </a:p>
              <a:p>
                <a:pPr>
                  <a:buFontTx/>
                  <a:buNone/>
                </a:pPr>
                <a:endParaRPr lang="en-US" dirty="0"/>
              </a:p>
              <a:p>
                <a:pPr>
                  <a:buFontTx/>
                  <a:buNone/>
                </a:pPr>
                <a:r>
                  <a:rPr lang="en-US" sz="3600" dirty="0"/>
                  <a:t>Equivalently …</a:t>
                </a:r>
              </a:p>
              <a:p>
                <a:pPr>
                  <a:buFontTx/>
                  <a:buNone/>
                </a:pPr>
                <a:endParaRPr lang="en-US" sz="1700" dirty="0"/>
              </a:p>
              <a:p>
                <a:pPr>
                  <a:buFontTx/>
                  <a:buNone/>
                </a:pPr>
                <a:r>
                  <a:rPr lang="en-US" sz="3600" dirty="0"/>
                  <a:t>If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3600" dirty="0"/>
                  <a:t> is prime, then</a:t>
                </a:r>
              </a:p>
              <a:p>
                <a:pPr algn="ctr"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sz="3600" i="1" baseline="30000" dirty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3600" dirty="0">
                    <a:solidFill>
                      <a:srgbClr val="00B050"/>
                    </a:solidFill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= 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3600" dirty="0">
                    <a:solidFill>
                      <a:srgbClr val="00B050"/>
                    </a:solidFill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endParaRPr lang="en-US" sz="3600" dirty="0">
                  <a:solidFill>
                    <a:srgbClr val="00B050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sz="3600" dirty="0"/>
                  <a:t>	for all integers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3600" dirty="0"/>
                  <a:t>.</a:t>
                </a:r>
              </a:p>
            </p:txBody>
          </p:sp>
        </mc:Choice>
        <mc:Fallback xmlns="">
          <p:sp>
            <p:nvSpPr>
              <p:cNvPr id="12195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4"/>
                </p:custDataLst>
              </p:nvPr>
            </p:nvSpPr>
            <p:spPr>
              <a:blipFill rotWithShape="1">
                <a:blip r:embed="rId5"/>
                <a:stretch>
                  <a:fillRect l="-2222" t="-3333" b="-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880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6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One-Way Trap-Door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560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buFontTx/>
                  <a:buNone/>
                </a:pPr>
                <a:endParaRPr lang="en-US" sz="3600" dirty="0"/>
              </a:p>
              <a:p>
                <a:pPr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600" i="1" dirty="0" smtClean="0">
                          <a:solidFill>
                            <a:srgbClr val="66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9600" i="1" dirty="0" smtClean="0">
                          <a:solidFill>
                            <a:srgbClr val="66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9600" b="0" i="1" dirty="0" smtClean="0">
                              <a:solidFill>
                                <a:schemeClr val="accent2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9600" i="1" dirty="0">
                              <a:solidFill>
                                <a:schemeClr val="accent2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sz="9600" b="0" i="1" dirty="0" smtClean="0">
                              <a:solidFill>
                                <a:srgbClr val="66FF66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𝑋</m:t>
                          </m:r>
                        </m:sup>
                      </m:sSup>
                      <m:r>
                        <a:rPr lang="en-US" sz="9600" i="1" dirty="0"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9600" i="0" dirty="0">
                          <a:solidFill>
                            <a:srgbClr val="66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9600" i="1" dirty="0">
                          <a:solidFill>
                            <a:srgbClr val="66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9600" i="1" dirty="0">
                          <a:solidFill>
                            <a:srgbClr val="66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9600" dirty="0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  <a:p>
                <a:pPr lvl="0">
                  <a:buClr>
                    <a:srgbClr val="0BD0D9"/>
                  </a:buClr>
                  <a:buNone/>
                </a:pPr>
                <a:r>
                  <a:rPr lang="en-US" sz="3600" dirty="0">
                    <a:solidFill>
                      <a:prstClr val="black"/>
                    </a:solidFill>
                  </a:rPr>
                  <a:t>Recall that this equation is solvable for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9DD9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3600" dirty="0">
                    <a:solidFill>
                      <a:srgbClr val="009DD9"/>
                    </a:solidFill>
                  </a:rPr>
                  <a:t> </a:t>
                </a:r>
                <a:r>
                  <a:rPr lang="en-US" sz="3600" dirty="0">
                    <a:solidFill>
                      <a:prstClr val="black"/>
                    </a:solidFill>
                  </a:rPr>
                  <a:t>if the factorization of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3600" dirty="0">
                    <a:solidFill>
                      <a:prstClr val="black"/>
                    </a:solidFill>
                  </a:rPr>
                  <a:t> is known, but is </a:t>
                </a:r>
                <a:r>
                  <a:rPr lang="en-US" sz="3600" i="1" dirty="0">
                    <a:solidFill>
                      <a:prstClr val="black"/>
                    </a:solidFill>
                  </a:rPr>
                  <a:t>believed</a:t>
                </a:r>
                <a:r>
                  <a:rPr lang="en-US" sz="3600" dirty="0">
                    <a:solidFill>
                      <a:prstClr val="black"/>
                    </a:solidFill>
                  </a:rPr>
                  <a:t> to be hard otherwise.</a:t>
                </a:r>
              </a:p>
              <a:p>
                <a:pPr algn="ctr">
                  <a:buFontTx/>
                  <a:buNone/>
                </a:pPr>
                <a:endParaRPr lang="en-US" sz="9600" dirty="0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656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2222"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24770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20610" name="Rectangle 2"/>
              <p:cNvSpPr>
                <a:spLocks noGrp="1" noChangeArrowheads="1"/>
              </p:cNvSpPr>
              <p:nvPr>
                <p:ph type="body" idx="1"/>
                <p:custDataLst>
                  <p:tags r:id="rId1"/>
                </p:custDataLst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sz="3600" u="sng" dirty="0"/>
                  <a:t>The Binomial Theorem</a:t>
                </a:r>
              </a:p>
              <a:p>
                <a:pPr>
                  <a:buFontTx/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pt-BR" sz="32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32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320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pt-BR" sz="320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𝑝</m:t>
                        </m:r>
                      </m:sup>
                    </m:sSup>
                    <m:r>
                      <a:rPr lang="pt-BR" sz="3200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sz="32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pt-BR" sz="320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𝑝</m:t>
                        </m:r>
                      </m:sup>
                      <m:e>
                        <m:d>
                          <m:dPr>
                            <m:ctrlPr>
                              <a:rPr lang="pt-BR" sz="32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sz="320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3200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pt-BR" sz="32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320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  <m:sSup>
                          <m:sSupPr>
                            <m:ctrlPr>
                              <a:rPr lang="pt-BR" sz="32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𝑝</m:t>
                            </m:r>
                            <m:r>
                              <a:rPr lang="pt-BR" sz="320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3200" dirty="0"/>
                  <a:t> where</a:t>
                </a:r>
                <a:r>
                  <a:rPr lang="en-US" sz="32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32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𝑝</m:t>
                            </m:r>
                          </m:num>
                          <m:den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𝑖</m:t>
                            </m:r>
                          </m:den>
                        </m:f>
                      </m:e>
                    </m:d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!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!</m:t>
                        </m:r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𝑝</m:t>
                            </m:r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𝑖</m:t>
                            </m:r>
                          </m:e>
                        </m:d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!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00B050"/>
                  </a:solidFill>
                </a:endParaRPr>
              </a:p>
              <a:p>
                <a:pPr>
                  <a:buFontTx/>
                  <a:buNone/>
                </a:pPr>
                <a:endParaRPr lang="en-US" i="1" baseline="30000" dirty="0">
                  <a:solidFill>
                    <a:srgbClr val="66FF66"/>
                  </a:solidFill>
                </a:endParaRPr>
              </a:p>
            </p:txBody>
          </p:sp>
        </mc:Choice>
        <mc:Fallback>
          <p:sp>
            <p:nvSpPr>
              <p:cNvPr id="122061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1"/>
                </p:custDataLst>
              </p:nvPr>
            </p:nvSpPr>
            <p:spPr>
              <a:blipFill>
                <a:blip r:embed="rId4"/>
                <a:stretch>
                  <a:fillRect l="-2222" t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0612" name="Rectangle 4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Proof of Fermat’s Little Theorem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45292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20610" name="Rectangle 2"/>
              <p:cNvSpPr>
                <a:spLocks noGrp="1" noChangeArrowheads="1"/>
              </p:cNvSpPr>
              <p:nvPr>
                <p:ph type="body" idx="1"/>
                <p:custDataLst>
                  <p:tags r:id="rId1"/>
                </p:custDataLst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sz="3600" u="sng" dirty="0"/>
                  <a:t>The Binomial Theorem</a:t>
                </a:r>
              </a:p>
              <a:p>
                <a:pPr>
                  <a:buFontTx/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pt-BR" sz="32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32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320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pt-BR" sz="320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𝑝</m:t>
                        </m:r>
                      </m:sup>
                    </m:sSup>
                    <m:r>
                      <a:rPr lang="pt-BR" sz="3200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sz="32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pt-BR" sz="320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𝑝</m:t>
                        </m:r>
                      </m:sup>
                      <m:e>
                        <m:d>
                          <m:dPr>
                            <m:ctrlPr>
                              <a:rPr lang="pt-BR" sz="32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sz="320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3200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pt-BR" sz="32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320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  <m:sSup>
                          <m:sSupPr>
                            <m:ctrlPr>
                              <a:rPr lang="pt-BR" sz="32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𝑝</m:t>
                            </m:r>
                            <m:r>
                              <a:rPr lang="pt-BR" sz="320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3200" dirty="0"/>
                  <a:t> where</a:t>
                </a:r>
                <a:r>
                  <a:rPr lang="en-US" sz="32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32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𝑝</m:t>
                            </m:r>
                          </m:num>
                          <m:den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𝑖</m:t>
                            </m:r>
                          </m:den>
                        </m:f>
                      </m:e>
                    </m:d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!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!</m:t>
                        </m:r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𝑝</m:t>
                            </m:r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𝑖</m:t>
                            </m:r>
                          </m:e>
                        </m:d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!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00B050"/>
                  </a:solidFill>
                </a:endParaRPr>
              </a:p>
              <a:p>
                <a:pPr>
                  <a:buFontTx/>
                  <a:buNone/>
                </a:pPr>
                <a:endParaRPr lang="en-US" sz="3200" dirty="0"/>
              </a:p>
              <a:p>
                <a:pPr>
                  <a:buFontTx/>
                  <a:buNone/>
                </a:pPr>
                <a:r>
                  <a:rPr lang="en-US" sz="3200" dirty="0"/>
                  <a:t>If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3200" dirty="0"/>
                  <a:t> is prime, then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32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𝑝</m:t>
                            </m:r>
                          </m:num>
                          <m:den>
                            <m:r>
                              <a:rPr lang="en-US" sz="32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𝑖</m:t>
                            </m:r>
                          </m:den>
                        </m:f>
                      </m:e>
                    </m:d>
                    <m:r>
                      <a:rPr lang="en-US" sz="3200" i="1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3200" dirty="0"/>
                  <a:t>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</a:rPr>
                      <m:t>0&lt;</m:t>
                    </m:r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</a:rPr>
                      <m:t>𝑖</m:t>
                    </m:r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</a:rPr>
                      <m:t>&lt;</m:t>
                    </m:r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3200" dirty="0"/>
                  <a:t>.</a:t>
                </a:r>
              </a:p>
              <a:p>
                <a:pPr>
                  <a:buNone/>
                </a:pPr>
                <a:endParaRPr lang="en-US" sz="3200" dirty="0"/>
              </a:p>
              <a:p>
                <a:pPr>
                  <a:buFontTx/>
                  <a:buNone/>
                </a:pPr>
                <a:endParaRPr lang="en-US" i="1" baseline="30000" dirty="0">
                  <a:solidFill>
                    <a:srgbClr val="66FF66"/>
                  </a:solidFill>
                </a:endParaRPr>
              </a:p>
            </p:txBody>
          </p:sp>
        </mc:Choice>
        <mc:Fallback>
          <p:sp>
            <p:nvSpPr>
              <p:cNvPr id="122061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1"/>
                </p:custDataLst>
              </p:nvPr>
            </p:nvSpPr>
            <p:spPr>
              <a:blipFill>
                <a:blip r:embed="rId4"/>
                <a:stretch>
                  <a:fillRect l="-2222" t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0612" name="Rectangle 4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Proof of Fermat’s Little Theorem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98761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20610" name="Rectangle 2"/>
              <p:cNvSpPr>
                <a:spLocks noGrp="1" noChangeArrowheads="1"/>
              </p:cNvSpPr>
              <p:nvPr>
                <p:ph type="body" idx="1"/>
                <p:custDataLst>
                  <p:tags r:id="rId1"/>
                </p:custDataLst>
              </p:nvPr>
            </p:nvSpPr>
            <p:spPr/>
            <p:txBody>
              <a:bodyPr>
                <a:normAutofit/>
              </a:bodyPr>
              <a:lstStyle/>
              <a:p>
                <a:pPr>
                  <a:buFontTx/>
                  <a:buNone/>
                </a:pPr>
                <a:r>
                  <a:rPr lang="en-US" sz="3600" u="sng" dirty="0"/>
                  <a:t>The Binomial Theorem</a:t>
                </a:r>
              </a:p>
              <a:p>
                <a:pPr>
                  <a:buFontTx/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  <m:r>
                      <a:rPr lang="pt-BR" sz="3200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sz="32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pt-BR" sz="320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𝑝</m:t>
                        </m:r>
                      </m:sup>
                      <m:e>
                        <m:d>
                          <m:dPr>
                            <m:ctrlPr>
                              <a:rPr lang="pt-BR" sz="32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sz="320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3200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pt-BR" sz="32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320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  <m:sSup>
                          <m:sSupPr>
                            <m:ctrlPr>
                              <a:rPr lang="pt-BR" sz="32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𝑝</m:t>
                            </m:r>
                            <m:r>
                              <a:rPr lang="pt-BR" sz="320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3200" dirty="0"/>
                  <a:t> where</a:t>
                </a:r>
                <a:r>
                  <a:rPr lang="en-US" sz="32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32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𝑝</m:t>
                            </m:r>
                          </m:num>
                          <m:den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𝑖</m:t>
                            </m:r>
                          </m:den>
                        </m:f>
                      </m:e>
                    </m:d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!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!</m:t>
                        </m:r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𝑝</m:t>
                            </m:r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𝑖</m:t>
                            </m:r>
                          </m:e>
                        </m:d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!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00B050"/>
                  </a:solidFill>
                </a:endParaRPr>
              </a:p>
              <a:p>
                <a:pPr>
                  <a:buFontTx/>
                  <a:buNone/>
                </a:pPr>
                <a:endParaRPr lang="en-US" sz="3200" dirty="0"/>
              </a:p>
              <a:p>
                <a:pPr>
                  <a:buFontTx/>
                  <a:buNone/>
                </a:pPr>
                <a:r>
                  <a:rPr lang="en-US" sz="3200" dirty="0"/>
                  <a:t>If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3200" dirty="0"/>
                  <a:t> is prime, then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32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𝑝</m:t>
                            </m:r>
                          </m:num>
                          <m:den>
                            <m:r>
                              <a:rPr lang="en-US" sz="32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𝑖</m:t>
                            </m:r>
                          </m:den>
                        </m:f>
                      </m:e>
                    </m:d>
                    <m:r>
                      <a:rPr lang="en-US" sz="3200" i="1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3200" dirty="0"/>
                  <a:t>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</a:rPr>
                      <m:t>0&lt;</m:t>
                    </m:r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</a:rPr>
                      <m:t>𝑖</m:t>
                    </m:r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</a:rPr>
                      <m:t>&lt;</m:t>
                    </m:r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3200" dirty="0"/>
                  <a:t>.</a:t>
                </a:r>
              </a:p>
              <a:p>
                <a:pPr>
                  <a:buNone/>
                </a:pPr>
                <a:endParaRPr lang="en-US" sz="3200" dirty="0"/>
              </a:p>
              <a:p>
                <a:pPr>
                  <a:buNone/>
                </a:pPr>
                <a:r>
                  <a:rPr lang="en-US" sz="3200" dirty="0"/>
                  <a:t>Thus,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320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rgbClr val="00B050"/>
                    </a:solidFill>
                  </a:rPr>
                  <a:t>mod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=(</m:t>
                    </m:r>
                    <m:sSup>
                      <m:sSupPr>
                        <m:ctrlP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𝑝</m:t>
                        </m:r>
                      </m:sup>
                    </m:sSup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3200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𝑝</m:t>
                        </m:r>
                      </m:sup>
                    </m:sSup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sz="3200" dirty="0">
                    <a:solidFill>
                      <a:srgbClr val="00B050"/>
                    </a:solidFill>
                  </a:rPr>
                  <a:t>mod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3200" dirty="0"/>
                  <a:t>.</a:t>
                </a:r>
              </a:p>
              <a:p>
                <a:pPr>
                  <a:buFontTx/>
                  <a:buNone/>
                </a:pPr>
                <a:endParaRPr lang="en-US" i="1" baseline="30000" dirty="0">
                  <a:solidFill>
                    <a:srgbClr val="66FF66"/>
                  </a:solidFill>
                </a:endParaRPr>
              </a:p>
            </p:txBody>
          </p:sp>
        </mc:Choice>
        <mc:Fallback>
          <p:sp>
            <p:nvSpPr>
              <p:cNvPr id="122061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1"/>
                </p:custDataLst>
              </p:nvPr>
            </p:nvSpPr>
            <p:spPr>
              <a:blipFill>
                <a:blip r:embed="rId4"/>
                <a:stretch>
                  <a:fillRect l="-2222" t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0612" name="Rectangle 4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Proof of Fermat’s Little Theorem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98761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2277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Proof of Fermat’s Little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7779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buFontTx/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srgbClr val="00B050"/>
                    </a:solidFill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3600" dirty="0">
                    <a:solidFill>
                      <a:srgbClr val="00B050"/>
                    </a:solidFill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endParaRPr lang="en-US" sz="3600" dirty="0"/>
              </a:p>
              <a:p>
                <a:pPr>
                  <a:buFontTx/>
                  <a:buNone/>
                </a:pPr>
                <a:endParaRPr lang="en-US" sz="1400" dirty="0"/>
              </a:p>
            </p:txBody>
          </p:sp>
        </mc:Choice>
        <mc:Fallback xmlns="">
          <p:sp>
            <p:nvSpPr>
              <p:cNvPr id="12277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4"/>
                </p:custDataLst>
              </p:nvPr>
            </p:nvSpPr>
            <p:spPr>
              <a:blipFill rotWithShape="1">
                <a:blip r:embed="rId5"/>
                <a:stretch>
                  <a:fillRect t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14416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2277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Proof of Fermat’s Little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7779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buFontTx/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srgbClr val="00B050"/>
                    </a:solidFill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3600" dirty="0">
                    <a:solidFill>
                      <a:srgbClr val="00B050"/>
                    </a:solidFill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endParaRPr lang="en-US" sz="3600" dirty="0"/>
              </a:p>
              <a:p>
                <a:pPr>
                  <a:buFontTx/>
                  <a:buNone/>
                </a:pPr>
                <a:endParaRPr lang="en-US" sz="1400" dirty="0"/>
              </a:p>
              <a:p>
                <a:pPr>
                  <a:buFontTx/>
                  <a:buNone/>
                </a:pPr>
                <a:r>
                  <a:rPr lang="en-US" sz="3600" dirty="0"/>
                  <a:t>By induction on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3600" dirty="0"/>
                  <a:t>…</a:t>
                </a:r>
              </a:p>
              <a:p>
                <a:pPr>
                  <a:buFontTx/>
                  <a:buNone/>
                </a:pPr>
                <a:endParaRPr lang="en-US" sz="1200" dirty="0"/>
              </a:p>
            </p:txBody>
          </p:sp>
        </mc:Choice>
        <mc:Fallback xmlns="">
          <p:sp>
            <p:nvSpPr>
              <p:cNvPr id="12277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4"/>
                </p:custDataLst>
              </p:nvPr>
            </p:nvSpPr>
            <p:spPr>
              <a:blipFill rotWithShape="1">
                <a:blip r:embed="rId5"/>
                <a:stretch>
                  <a:fillRect l="-2222" t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32965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2277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Proof of Fermat’s Little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7779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buFontTx/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srgbClr val="00B050"/>
                    </a:solidFill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3600" dirty="0">
                    <a:solidFill>
                      <a:srgbClr val="00B050"/>
                    </a:solidFill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endParaRPr lang="en-US" sz="3600" dirty="0"/>
              </a:p>
              <a:p>
                <a:pPr>
                  <a:buFontTx/>
                  <a:buNone/>
                </a:pPr>
                <a:endParaRPr lang="en-US" sz="1400" dirty="0"/>
              </a:p>
              <a:p>
                <a:pPr>
                  <a:buFontTx/>
                  <a:buNone/>
                </a:pPr>
                <a:r>
                  <a:rPr lang="en-US" sz="3600" dirty="0"/>
                  <a:t>By induction on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3600" dirty="0"/>
                  <a:t>…</a:t>
                </a:r>
              </a:p>
              <a:p>
                <a:pPr>
                  <a:buFontTx/>
                  <a:buNone/>
                </a:pPr>
                <a:endParaRPr lang="en-US" sz="1200" dirty="0"/>
              </a:p>
              <a:p>
                <a:pPr>
                  <a:buFontTx/>
                  <a:buNone/>
                </a:pPr>
                <a:r>
                  <a:rPr lang="en-US" sz="3600" u="sng" dirty="0"/>
                  <a:t>Basis</a:t>
                </a:r>
              </a:p>
            </p:txBody>
          </p:sp>
        </mc:Choice>
        <mc:Fallback xmlns="">
          <p:sp>
            <p:nvSpPr>
              <p:cNvPr id="12277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4"/>
                </p:custDataLst>
              </p:nvPr>
            </p:nvSpPr>
            <p:spPr>
              <a:blipFill rotWithShape="1">
                <a:blip r:embed="rId5"/>
                <a:stretch>
                  <a:fillRect l="-2222" t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32965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2277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Proof of Fermat’s Little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7779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buFontTx/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srgbClr val="00B050"/>
                    </a:solidFill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3600" dirty="0">
                    <a:solidFill>
                      <a:srgbClr val="00B050"/>
                    </a:solidFill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endParaRPr lang="en-US" sz="3600" dirty="0"/>
              </a:p>
              <a:p>
                <a:pPr>
                  <a:buFontTx/>
                  <a:buNone/>
                </a:pPr>
                <a:endParaRPr lang="en-US" sz="1400" dirty="0"/>
              </a:p>
              <a:p>
                <a:pPr>
                  <a:buFontTx/>
                  <a:buNone/>
                </a:pPr>
                <a:r>
                  <a:rPr lang="en-US" sz="3600" dirty="0"/>
                  <a:t>By induction on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3600" dirty="0"/>
                  <a:t>…</a:t>
                </a:r>
              </a:p>
              <a:p>
                <a:pPr>
                  <a:buFontTx/>
                  <a:buNone/>
                </a:pPr>
                <a:endParaRPr lang="en-US" sz="1200" dirty="0"/>
              </a:p>
              <a:p>
                <a:pPr>
                  <a:buFontTx/>
                  <a:buNone/>
                </a:pPr>
                <a:r>
                  <a:rPr lang="en-US" sz="3600" u="sng" dirty="0"/>
                  <a:t>Basis</a:t>
                </a:r>
              </a:p>
              <a:p>
                <a:pPr>
                  <a:buFontTx/>
                  <a:buNone/>
                </a:pPr>
                <a:r>
                  <a:rPr lang="en-US" sz="3600" dirty="0"/>
                  <a:t>If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en-US" sz="3600" dirty="0"/>
                  <a:t>, then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sz="3600" i="1" baseline="30000" dirty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3600" dirty="0">
                    <a:solidFill>
                      <a:srgbClr val="00B050"/>
                    </a:solidFill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=0=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rgbClr val="00B050"/>
                    </a:solidFill>
                  </a:rPr>
                  <a:t>mod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3600" dirty="0"/>
                  <a:t>.</a:t>
                </a:r>
              </a:p>
            </p:txBody>
          </p:sp>
        </mc:Choice>
        <mc:Fallback xmlns="">
          <p:sp>
            <p:nvSpPr>
              <p:cNvPr id="12277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4"/>
                </p:custDataLst>
              </p:nvPr>
            </p:nvSpPr>
            <p:spPr>
              <a:blipFill rotWithShape="1">
                <a:blip r:embed="rId5"/>
                <a:stretch>
                  <a:fillRect l="-2222" t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41488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2277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Proof of Fermat’s Little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7779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buFontTx/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srgbClr val="00B050"/>
                    </a:solidFill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3600" dirty="0">
                    <a:solidFill>
                      <a:srgbClr val="00B050"/>
                    </a:solidFill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endParaRPr lang="en-US" sz="3600" dirty="0"/>
              </a:p>
              <a:p>
                <a:pPr>
                  <a:buFontTx/>
                  <a:buNone/>
                </a:pPr>
                <a:endParaRPr lang="en-US" sz="1400" dirty="0"/>
              </a:p>
              <a:p>
                <a:pPr>
                  <a:buFontTx/>
                  <a:buNone/>
                </a:pPr>
                <a:r>
                  <a:rPr lang="en-US" sz="3600" dirty="0"/>
                  <a:t>By induction on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3600" dirty="0"/>
                  <a:t>…</a:t>
                </a:r>
              </a:p>
              <a:p>
                <a:pPr>
                  <a:buFontTx/>
                  <a:buNone/>
                </a:pPr>
                <a:endParaRPr lang="en-US" sz="1200" dirty="0"/>
              </a:p>
              <a:p>
                <a:pPr>
                  <a:buFontTx/>
                  <a:buNone/>
                </a:pPr>
                <a:r>
                  <a:rPr lang="en-US" sz="3600" u="sng" dirty="0"/>
                  <a:t>Basis</a:t>
                </a:r>
              </a:p>
              <a:p>
                <a:pPr>
                  <a:buFontTx/>
                  <a:buNone/>
                </a:pPr>
                <a:r>
                  <a:rPr lang="en-US" sz="3600" dirty="0"/>
                  <a:t>If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en-US" sz="3600" dirty="0"/>
                  <a:t>, then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sz="3600" i="1" baseline="30000" dirty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3600" dirty="0">
                    <a:solidFill>
                      <a:srgbClr val="00B050"/>
                    </a:solidFill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=0=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rgbClr val="00B050"/>
                    </a:solidFill>
                  </a:rPr>
                  <a:t>mod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3600" dirty="0"/>
                  <a:t>.</a:t>
                </a:r>
              </a:p>
              <a:p>
                <a:pPr>
                  <a:buFontTx/>
                  <a:buNone/>
                </a:pPr>
                <a:r>
                  <a:rPr lang="en-US" sz="3600" dirty="0"/>
                  <a:t>If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=1</m:t>
                    </m:r>
                  </m:oMath>
                </a14:m>
                <a:r>
                  <a:rPr lang="en-US" sz="3600" dirty="0"/>
                  <a:t>, then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sz="3600" i="1" baseline="30000" dirty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3600" dirty="0">
                    <a:solidFill>
                      <a:srgbClr val="00B050"/>
                    </a:solidFill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=1=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rgbClr val="00B050"/>
                    </a:solidFill>
                  </a:rPr>
                  <a:t>mod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3600" dirty="0"/>
                  <a:t>.</a:t>
                </a:r>
              </a:p>
            </p:txBody>
          </p:sp>
        </mc:Choice>
        <mc:Fallback xmlns="">
          <p:sp>
            <p:nvSpPr>
              <p:cNvPr id="12277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4"/>
                </p:custDataLst>
              </p:nvPr>
            </p:nvSpPr>
            <p:spPr>
              <a:blipFill rotWithShape="1">
                <a:blip r:embed="rId5"/>
                <a:stretch>
                  <a:fillRect l="-2222" t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32965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2349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Proof of Fermat’s Little Theorem</a:t>
            </a:r>
          </a:p>
        </p:txBody>
      </p:sp>
      <p:sp>
        <p:nvSpPr>
          <p:cNvPr id="123494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600" u="sng" dirty="0"/>
              <a:t>Inductive Step</a:t>
            </a:r>
            <a:endParaRPr lang="en-US" sz="3600" dirty="0"/>
          </a:p>
          <a:p>
            <a:pPr>
              <a:buFontTx/>
              <a:buNone/>
            </a:pPr>
            <a:endParaRPr lang="en-US" sz="1600" u="sng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69846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2349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Proof of Fermat’s Little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4947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/>
            <p:txBody>
              <a:bodyPr>
                <a:normAutofit/>
              </a:bodyPr>
              <a:lstStyle/>
              <a:p>
                <a:pPr>
                  <a:buFontTx/>
                  <a:buNone/>
                </a:pPr>
                <a:r>
                  <a:rPr lang="en-US" sz="3600" u="sng" dirty="0"/>
                  <a:t>Inductive Step</a:t>
                </a:r>
                <a:endParaRPr lang="en-US" sz="3600" dirty="0"/>
              </a:p>
              <a:p>
                <a:pPr>
                  <a:buFontTx/>
                  <a:buNone/>
                </a:pPr>
                <a:endParaRPr lang="en-US" sz="1600" u="sng" dirty="0"/>
              </a:p>
              <a:p>
                <a:pPr>
                  <a:buFontTx/>
                  <a:buNone/>
                </a:pPr>
                <a:r>
                  <a:rPr lang="en-US" sz="3200" dirty="0"/>
                  <a:t>Assume that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sz="3200" i="1" baseline="30000" dirty="0" err="1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3200" dirty="0">
                    <a:solidFill>
                      <a:srgbClr val="00B050"/>
                    </a:solidFill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= 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3200" dirty="0">
                    <a:solidFill>
                      <a:srgbClr val="00B050"/>
                    </a:solidFill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12349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4"/>
                </p:custDataLst>
              </p:nvPr>
            </p:nvSpPr>
            <p:spPr>
              <a:blipFill rotWithShape="1">
                <a:blip r:embed="rId5"/>
                <a:stretch>
                  <a:fillRect l="-2222" t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185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7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RSA Public-Key Cryptosystem</a:t>
            </a:r>
          </a:p>
        </p:txBody>
      </p:sp>
      <p:sp>
        <p:nvSpPr>
          <p:cNvPr id="6727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sz="3600" u="sng" dirty="0">
                <a:solidFill>
                  <a:schemeClr val="accent2"/>
                </a:solidFill>
              </a:rPr>
              <a:t>Alice</a:t>
            </a:r>
          </a:p>
        </p:txBody>
      </p:sp>
      <p:sp>
        <p:nvSpPr>
          <p:cNvPr id="67277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sz="3600" u="sng" dirty="0">
                <a:solidFill>
                  <a:schemeClr val="accent2"/>
                </a:solidFill>
              </a:rPr>
              <a:t>Anyone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0222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2349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Proof of Fermat’s Little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4947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/>
            <p:txBody>
              <a:bodyPr>
                <a:normAutofit/>
              </a:bodyPr>
              <a:lstStyle/>
              <a:p>
                <a:pPr>
                  <a:buFontTx/>
                  <a:buNone/>
                </a:pPr>
                <a:r>
                  <a:rPr lang="en-US" sz="3600" u="sng" dirty="0"/>
                  <a:t>Inductive Step</a:t>
                </a:r>
                <a:endParaRPr lang="en-US" sz="3600" dirty="0"/>
              </a:p>
              <a:p>
                <a:pPr>
                  <a:buFontTx/>
                  <a:buNone/>
                </a:pPr>
                <a:endParaRPr lang="en-US" sz="1600" u="sng" dirty="0"/>
              </a:p>
              <a:p>
                <a:pPr>
                  <a:buFontTx/>
                  <a:buNone/>
                </a:pPr>
                <a:r>
                  <a:rPr lang="en-US" sz="3200" dirty="0"/>
                  <a:t>Assume that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sz="3200" i="1" baseline="30000" dirty="0" err="1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3200" dirty="0">
                    <a:solidFill>
                      <a:srgbClr val="00B050"/>
                    </a:solidFill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= 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3200" dirty="0">
                    <a:solidFill>
                      <a:srgbClr val="00B050"/>
                    </a:solidFill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3200" dirty="0"/>
                  <a:t>.</a:t>
                </a:r>
              </a:p>
              <a:p>
                <a:pPr>
                  <a:buFontTx/>
                  <a:buNone/>
                </a:pPr>
                <a:r>
                  <a:rPr lang="en-US" sz="3200" dirty="0"/>
                  <a:t>Then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+1)</m:t>
                    </m:r>
                    <m:r>
                      <a:rPr lang="en-US" sz="3200" i="1" baseline="30000" dirty="0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3200" dirty="0">
                    <a:solidFill>
                      <a:srgbClr val="00B050"/>
                    </a:solidFill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=(</m:t>
                    </m:r>
                    <m:r>
                      <a:rPr lang="en-US" sz="3200" i="1" dirty="0" err="1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sz="3200" i="1" baseline="30000" dirty="0" err="1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+1</m:t>
                    </m:r>
                    <m:r>
                      <a:rPr lang="en-US" sz="3200" i="1" baseline="30000" dirty="0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00B050"/>
                    </a:solidFill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endParaRPr lang="en-US" sz="3200" i="1" dirty="0">
                  <a:solidFill>
                    <a:srgbClr val="00B050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sz="3200" i="1" dirty="0">
                    <a:solidFill>
                      <a:srgbClr val="00B050"/>
                    </a:solidFill>
                  </a:rPr>
                  <a:t>				</a:t>
                </a:r>
                <a:r>
                  <a:rPr lang="en-US" sz="3200" dirty="0"/>
                  <a:t>(by the binomial theorem)</a:t>
                </a:r>
                <a:endParaRPr lang="en-US" sz="3200" i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349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4"/>
                </p:custDataLst>
              </p:nvPr>
            </p:nvSpPr>
            <p:spPr>
              <a:blipFill rotWithShape="1">
                <a:blip r:embed="rId5"/>
                <a:stretch>
                  <a:fillRect l="-2222" t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18502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2349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Proof of Fermat’s Little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4947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/>
            <p:txBody>
              <a:bodyPr>
                <a:normAutofit/>
              </a:bodyPr>
              <a:lstStyle/>
              <a:p>
                <a:pPr>
                  <a:buFontTx/>
                  <a:buNone/>
                </a:pPr>
                <a:r>
                  <a:rPr lang="en-US" sz="3600" u="sng" dirty="0"/>
                  <a:t>Inductive Step</a:t>
                </a:r>
                <a:endParaRPr lang="en-US" sz="3600" dirty="0"/>
              </a:p>
              <a:p>
                <a:pPr>
                  <a:buFontTx/>
                  <a:buNone/>
                </a:pPr>
                <a:endParaRPr lang="en-US" sz="1600" u="sng" dirty="0"/>
              </a:p>
              <a:p>
                <a:pPr>
                  <a:buFontTx/>
                  <a:buNone/>
                </a:pPr>
                <a:r>
                  <a:rPr lang="en-US" sz="3200" dirty="0"/>
                  <a:t>Assume that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sz="3200" i="1" baseline="30000" dirty="0" err="1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3200" dirty="0">
                    <a:solidFill>
                      <a:srgbClr val="00B050"/>
                    </a:solidFill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= 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3200" dirty="0">
                    <a:solidFill>
                      <a:srgbClr val="00B050"/>
                    </a:solidFill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3200" dirty="0"/>
                  <a:t>.</a:t>
                </a:r>
              </a:p>
              <a:p>
                <a:pPr>
                  <a:buFontTx/>
                  <a:buNone/>
                </a:pPr>
                <a:r>
                  <a:rPr lang="en-US" sz="3200" dirty="0"/>
                  <a:t>Then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+1)</m:t>
                    </m:r>
                    <m:r>
                      <a:rPr lang="en-US" sz="3200" i="1" baseline="30000" dirty="0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3200" dirty="0">
                    <a:solidFill>
                      <a:srgbClr val="00B050"/>
                    </a:solidFill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=(</m:t>
                    </m:r>
                    <m:r>
                      <a:rPr lang="en-US" sz="3200" i="1" dirty="0" err="1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sz="3200" i="1" baseline="30000" dirty="0" err="1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+1</m:t>
                    </m:r>
                    <m:r>
                      <a:rPr lang="en-US" sz="3200" i="1" baseline="30000" dirty="0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00B050"/>
                    </a:solidFill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endParaRPr lang="en-US" sz="3200" i="1" dirty="0">
                  <a:solidFill>
                    <a:srgbClr val="00B050"/>
                  </a:solidFill>
                </a:endParaRPr>
              </a:p>
              <a:p>
                <a:pPr algn="ctr"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=(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+1)</m:t>
                    </m:r>
                  </m:oMath>
                </a14:m>
                <a:r>
                  <a:rPr lang="en-US" sz="3200" dirty="0">
                    <a:solidFill>
                      <a:srgbClr val="00B050"/>
                    </a:solidFill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3200" dirty="0"/>
                  <a:t> (by inductive hypothesis).</a:t>
                </a:r>
                <a:endParaRPr lang="en-US" sz="3200" dirty="0">
                  <a:solidFill>
                    <a:srgbClr val="66FF66"/>
                  </a:solidFill>
                </a:endParaRPr>
              </a:p>
            </p:txBody>
          </p:sp>
        </mc:Choice>
        <mc:Fallback xmlns="">
          <p:sp>
            <p:nvSpPr>
              <p:cNvPr id="12349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4"/>
                </p:custDataLst>
              </p:nvPr>
            </p:nvSpPr>
            <p:spPr>
              <a:blipFill rotWithShape="1">
                <a:blip r:embed="rId5"/>
                <a:stretch>
                  <a:fillRect l="-2222" t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24086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2349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Proof of Fermat’s Little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4947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/>
            <p:txBody>
              <a:bodyPr>
                <a:normAutofit/>
              </a:bodyPr>
              <a:lstStyle/>
              <a:p>
                <a:pPr>
                  <a:buFontTx/>
                  <a:buNone/>
                </a:pPr>
                <a:r>
                  <a:rPr lang="en-US" sz="3600" u="sng" dirty="0"/>
                  <a:t>Inductive Step</a:t>
                </a:r>
                <a:endParaRPr lang="en-US" sz="3600" dirty="0"/>
              </a:p>
              <a:p>
                <a:pPr>
                  <a:buFontTx/>
                  <a:buNone/>
                </a:pPr>
                <a:endParaRPr lang="en-US" sz="1600" u="sng" dirty="0"/>
              </a:p>
              <a:p>
                <a:pPr>
                  <a:buFontTx/>
                  <a:buNone/>
                </a:pPr>
                <a:r>
                  <a:rPr lang="en-US" sz="3200" dirty="0"/>
                  <a:t>Assume that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sz="3200" i="1" baseline="30000" dirty="0" err="1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3200" dirty="0">
                    <a:solidFill>
                      <a:srgbClr val="00B050"/>
                    </a:solidFill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= 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3200" dirty="0">
                    <a:solidFill>
                      <a:srgbClr val="00B050"/>
                    </a:solidFill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3200" dirty="0"/>
                  <a:t>.</a:t>
                </a:r>
              </a:p>
              <a:p>
                <a:pPr>
                  <a:buFontTx/>
                  <a:buNone/>
                </a:pPr>
                <a:r>
                  <a:rPr lang="en-US" sz="3200" dirty="0"/>
                  <a:t>Then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+1)</m:t>
                    </m:r>
                    <m:r>
                      <a:rPr lang="en-US" sz="3200" i="1" baseline="30000" dirty="0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3200" dirty="0">
                    <a:solidFill>
                      <a:srgbClr val="00B050"/>
                    </a:solidFill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=(</m:t>
                    </m:r>
                    <m:r>
                      <a:rPr lang="en-US" sz="3200" i="1" dirty="0" err="1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sz="3200" i="1" baseline="30000" dirty="0" err="1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+1</m:t>
                    </m:r>
                    <m:r>
                      <a:rPr lang="en-US" sz="3200" i="1" baseline="30000" dirty="0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00B050"/>
                    </a:solidFill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endParaRPr lang="en-US" sz="3200" i="1" dirty="0">
                  <a:solidFill>
                    <a:srgbClr val="00B050"/>
                  </a:solidFill>
                </a:endParaRPr>
              </a:p>
              <a:p>
                <a:pPr algn="ctr"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=(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+1)</m:t>
                    </m:r>
                  </m:oMath>
                </a14:m>
                <a:r>
                  <a:rPr lang="en-US" sz="3200" dirty="0">
                    <a:solidFill>
                      <a:srgbClr val="00B050"/>
                    </a:solidFill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3200" dirty="0"/>
                  <a:t> (by inductive hypothesis).</a:t>
                </a:r>
                <a:endParaRPr lang="en-US" sz="3200" dirty="0">
                  <a:solidFill>
                    <a:srgbClr val="66FF66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sz="3200" dirty="0"/>
                  <a:t>Hence,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sz="3200" i="1" baseline="30000" dirty="0" err="1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3200" dirty="0">
                    <a:solidFill>
                      <a:srgbClr val="00B050"/>
                    </a:solidFill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3200" dirty="0">
                    <a:solidFill>
                      <a:srgbClr val="00B050"/>
                    </a:solidFill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3200" dirty="0">
                    <a:solidFill>
                      <a:srgbClr val="00B050"/>
                    </a:solidFill>
                  </a:rPr>
                  <a:t> </a:t>
                </a:r>
                <a:r>
                  <a:rPr lang="en-US" sz="3200" dirty="0"/>
                  <a:t>for integers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≥0</m:t>
                    </m:r>
                  </m:oMath>
                </a14:m>
                <a:r>
                  <a:rPr lang="en-US" sz="3200" dirty="0"/>
                  <a:t>.</a:t>
                </a:r>
              </a:p>
              <a:p>
                <a:pPr>
                  <a:buFontTx/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12349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4"/>
                </p:custDataLst>
              </p:nvPr>
            </p:nvSpPr>
            <p:spPr>
              <a:blipFill rotWithShape="1">
                <a:blip r:embed="rId5"/>
                <a:stretch>
                  <a:fillRect l="-2222" t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18502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2349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Proof of Fermat’s Little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4947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/>
            <p:txBody>
              <a:bodyPr>
                <a:normAutofit/>
              </a:bodyPr>
              <a:lstStyle/>
              <a:p>
                <a:pPr>
                  <a:buFontTx/>
                  <a:buNone/>
                </a:pPr>
                <a:r>
                  <a:rPr lang="en-US" sz="3600" u="sng" dirty="0"/>
                  <a:t>Inductive Step</a:t>
                </a:r>
                <a:endParaRPr lang="en-US" sz="3600" dirty="0"/>
              </a:p>
              <a:p>
                <a:pPr>
                  <a:buFontTx/>
                  <a:buNone/>
                </a:pPr>
                <a:endParaRPr lang="en-US" sz="1600" u="sng" dirty="0"/>
              </a:p>
              <a:p>
                <a:pPr>
                  <a:buFontTx/>
                  <a:buNone/>
                </a:pPr>
                <a:r>
                  <a:rPr lang="en-US" sz="3200" dirty="0"/>
                  <a:t>Assume that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sz="3200" i="1" baseline="30000" dirty="0" err="1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3200" dirty="0">
                    <a:solidFill>
                      <a:srgbClr val="00B050"/>
                    </a:solidFill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= 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3200" dirty="0">
                    <a:solidFill>
                      <a:srgbClr val="00B050"/>
                    </a:solidFill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3200" dirty="0"/>
                  <a:t>.</a:t>
                </a:r>
              </a:p>
              <a:p>
                <a:pPr>
                  <a:buFontTx/>
                  <a:buNone/>
                </a:pPr>
                <a:r>
                  <a:rPr lang="en-US" sz="3200" dirty="0"/>
                  <a:t>Then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+1)</m:t>
                    </m:r>
                    <m:r>
                      <a:rPr lang="en-US" sz="3200" i="1" baseline="30000" dirty="0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3200" dirty="0">
                    <a:solidFill>
                      <a:srgbClr val="00B050"/>
                    </a:solidFill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=(</m:t>
                    </m:r>
                    <m:r>
                      <a:rPr lang="en-US" sz="3200" i="1" dirty="0" err="1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sz="3200" i="1" baseline="30000" dirty="0" err="1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+1</m:t>
                    </m:r>
                    <m:r>
                      <a:rPr lang="en-US" sz="3200" i="1" baseline="30000" dirty="0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00B050"/>
                    </a:solidFill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endParaRPr lang="en-US" sz="3200" i="1" dirty="0">
                  <a:solidFill>
                    <a:srgbClr val="00B050"/>
                  </a:solidFill>
                </a:endParaRPr>
              </a:p>
              <a:p>
                <a:pPr algn="ctr"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=(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+1)</m:t>
                    </m:r>
                  </m:oMath>
                </a14:m>
                <a:r>
                  <a:rPr lang="en-US" sz="3200" dirty="0">
                    <a:solidFill>
                      <a:srgbClr val="00B050"/>
                    </a:solidFill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3200" dirty="0"/>
                  <a:t> (by inductive hypothesis).</a:t>
                </a:r>
                <a:endParaRPr lang="en-US" sz="3200" dirty="0">
                  <a:solidFill>
                    <a:srgbClr val="66FF66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sz="3200" dirty="0"/>
                  <a:t>Hence,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sz="3200" i="1" baseline="30000" dirty="0" err="1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3200" dirty="0">
                    <a:solidFill>
                      <a:srgbClr val="00B050"/>
                    </a:solidFill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3200" dirty="0">
                    <a:solidFill>
                      <a:srgbClr val="00B050"/>
                    </a:solidFill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3200" dirty="0">
                    <a:solidFill>
                      <a:srgbClr val="00B050"/>
                    </a:solidFill>
                  </a:rPr>
                  <a:t> </a:t>
                </a:r>
                <a:r>
                  <a:rPr lang="en-US" sz="3200" dirty="0"/>
                  <a:t>for integers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≥0</m:t>
                    </m:r>
                  </m:oMath>
                </a14:m>
                <a:r>
                  <a:rPr lang="en-US" sz="3200" dirty="0"/>
                  <a:t>.</a:t>
                </a:r>
              </a:p>
              <a:p>
                <a:pPr>
                  <a:buFontTx/>
                  <a:buNone/>
                </a:pPr>
                <a:endParaRPr lang="en-US" sz="2400" dirty="0"/>
              </a:p>
              <a:p>
                <a:pPr>
                  <a:buFontTx/>
                  <a:buNone/>
                </a:pPr>
                <a:r>
                  <a:rPr lang="en-US" sz="3200" dirty="0"/>
                  <a:t>Also true for negative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3200" dirty="0"/>
                  <a:t>, since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(−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  <m:r>
                      <a:rPr lang="en-US" sz="3200" i="1" baseline="30000" dirty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=(−1)</m:t>
                    </m:r>
                    <m:r>
                      <a:rPr lang="en-US" sz="3200" i="1" baseline="30000" dirty="0" err="1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a:rPr lang="en-US" sz="3200" i="1" dirty="0" err="1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sz="3200" i="1" baseline="30000" dirty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12349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4"/>
                </p:custDataLst>
              </p:nvPr>
            </p:nvSpPr>
            <p:spPr>
              <a:blipFill rotWithShape="1">
                <a:blip r:embed="rId5"/>
                <a:stretch>
                  <a:fillRect l="-2222" t="-2083" r="-1630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18502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2421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Proof of RSA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83993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2421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Proof of RSA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42115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/>
            <p:txBody>
              <a:bodyPr>
                <a:noAutofit/>
              </a:bodyPr>
              <a:lstStyle/>
              <a:p>
                <a:pPr>
                  <a:buFontTx/>
                  <a:buNone/>
                </a:pPr>
                <a:r>
                  <a:rPr lang="en-US" sz="3200" dirty="0"/>
                  <a:t>We have shown …</a:t>
                </a:r>
              </a:p>
              <a:p>
                <a:pPr algn="ctr">
                  <a:buFontTx/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𝑌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𝑃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00B050"/>
                    </a:solidFill>
                  </a:rPr>
                  <a:t>mod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𝑃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𝑌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3200" dirty="0"/>
                  <a:t>whenever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0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≤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𝑌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&lt;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𝑃</m:t>
                    </m:r>
                  </m:oMath>
                </a14:m>
                <a:endParaRPr lang="en-US" sz="3200" dirty="0">
                  <a:solidFill>
                    <a:srgbClr val="00B050"/>
                  </a:solidFill>
                  <a:cs typeface="Times New Roman" pitchFamily="18" charset="0"/>
                </a:endParaRPr>
              </a:p>
              <a:p>
                <a:pPr algn="ctr">
                  <a:buFontTx/>
                  <a:buNone/>
                </a:pPr>
                <a:r>
                  <a:rPr lang="en-US" sz="3200" dirty="0">
                    <a:cs typeface="Times New Roman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𝑃</m:t>
                    </m:r>
                  </m:oMath>
                </a14:m>
                <a:r>
                  <a:rPr lang="en-US" sz="3200" dirty="0">
                    <a:cs typeface="Times New Roman" pitchFamily="18" charset="0"/>
                  </a:rPr>
                  <a:t> is </a:t>
                </a:r>
                <a:r>
                  <a:rPr lang="en-US" sz="3200" i="1" dirty="0">
                    <a:cs typeface="Times New Roman" pitchFamily="18" charset="0"/>
                  </a:rPr>
                  <a:t>prime</a:t>
                </a:r>
                <a:r>
                  <a:rPr lang="en-US" sz="3200" dirty="0">
                    <a:cs typeface="Times New Roman" pitchFamily="18" charset="0"/>
                  </a:rPr>
                  <a:t>.</a:t>
                </a:r>
              </a:p>
              <a:p>
                <a:pPr algn="ctr">
                  <a:buFontTx/>
                  <a:buNone/>
                </a:pPr>
                <a:endParaRPr lang="en-US" sz="3200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421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4"/>
                </p:custDataLst>
              </p:nvPr>
            </p:nvSpPr>
            <p:spPr>
              <a:blipFill rotWithShape="1">
                <a:blip r:embed="rId5"/>
                <a:stretch>
                  <a:fillRect l="-1852" t="-1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23130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2421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Proof of RSA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42115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/>
            <p:txBody>
              <a:bodyPr>
                <a:noAutofit/>
              </a:bodyPr>
              <a:lstStyle/>
              <a:p>
                <a:pPr>
                  <a:buFontTx/>
                  <a:buNone/>
                </a:pPr>
                <a:r>
                  <a:rPr lang="en-US" sz="3200" dirty="0"/>
                  <a:t>We have shown …</a:t>
                </a:r>
              </a:p>
              <a:p>
                <a:pPr algn="ctr">
                  <a:buFontTx/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𝑌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𝑃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00B050"/>
                    </a:solidFill>
                  </a:rPr>
                  <a:t>mod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𝑃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𝑌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3200" dirty="0"/>
                  <a:t>whenever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0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≤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𝑌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&lt;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𝑃</m:t>
                    </m:r>
                  </m:oMath>
                </a14:m>
                <a:endParaRPr lang="en-US" sz="3200" dirty="0">
                  <a:solidFill>
                    <a:srgbClr val="00B050"/>
                  </a:solidFill>
                  <a:cs typeface="Times New Roman" pitchFamily="18" charset="0"/>
                </a:endParaRPr>
              </a:p>
              <a:p>
                <a:pPr algn="ctr">
                  <a:buFontTx/>
                  <a:buNone/>
                </a:pPr>
                <a:r>
                  <a:rPr lang="en-US" sz="3200" dirty="0">
                    <a:cs typeface="Times New Roman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𝑃</m:t>
                    </m:r>
                  </m:oMath>
                </a14:m>
                <a:r>
                  <a:rPr lang="en-US" sz="3200" dirty="0">
                    <a:cs typeface="Times New Roman" pitchFamily="18" charset="0"/>
                  </a:rPr>
                  <a:t> is </a:t>
                </a:r>
                <a:r>
                  <a:rPr lang="en-US" sz="3200" i="1" dirty="0">
                    <a:cs typeface="Times New Roman" pitchFamily="18" charset="0"/>
                  </a:rPr>
                  <a:t>prime</a:t>
                </a:r>
                <a:r>
                  <a:rPr lang="en-US" sz="3200" dirty="0">
                    <a:cs typeface="Times New Roman" pitchFamily="18" charset="0"/>
                  </a:rPr>
                  <a:t>.</a:t>
                </a:r>
              </a:p>
              <a:p>
                <a:pPr algn="ctr">
                  <a:buFontTx/>
                  <a:buNone/>
                </a:pPr>
                <a:endParaRPr lang="en-US" sz="3200" dirty="0">
                  <a:cs typeface="Times New Roman" pitchFamily="18" charset="0"/>
                </a:endParaRPr>
              </a:p>
              <a:p>
                <a:pPr>
                  <a:buFontTx/>
                  <a:buNone/>
                </a:pPr>
                <a:r>
                  <a:rPr lang="en-US" sz="3200" dirty="0">
                    <a:cs typeface="Times New Roman" pitchFamily="18" charset="0"/>
                  </a:rPr>
                  <a:t>This can be generalized to show …</a:t>
                </a:r>
              </a:p>
              <a:p>
                <a:pPr algn="ctr">
                  <a:buFontTx/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𝑌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𝐾</m:t>
                        </m:r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𝑃</m:t>
                            </m:r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−1</m:t>
                            </m:r>
                          </m:e>
                        </m:d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𝑄</m:t>
                            </m:r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−1</m:t>
                            </m:r>
                          </m:e>
                        </m:d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00B050"/>
                    </a:solidFill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𝑃𝑄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𝑌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3200" dirty="0"/>
                  <a:t>when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0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≤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𝑌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&lt;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𝑃𝑄</m:t>
                    </m:r>
                  </m:oMath>
                </a14:m>
                <a:endParaRPr lang="en-US" sz="3200" dirty="0">
                  <a:solidFill>
                    <a:srgbClr val="00B050"/>
                  </a:solidFill>
                  <a:cs typeface="Times New Roman" pitchFamily="18" charset="0"/>
                </a:endParaRPr>
              </a:p>
              <a:p>
                <a:pPr algn="ctr"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𝑃</m:t>
                    </m:r>
                  </m:oMath>
                </a14:m>
                <a:r>
                  <a:rPr lang="en-US" sz="3200" dirty="0">
                    <a:cs typeface="Times New Roman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𝑄</m:t>
                    </m:r>
                  </m:oMath>
                </a14:m>
                <a:r>
                  <a:rPr lang="en-US" sz="3200" dirty="0">
                    <a:cs typeface="Times New Roman" pitchFamily="18" charset="0"/>
                  </a:rPr>
                  <a:t> are distinct primes and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𝐾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≥0</m:t>
                    </m:r>
                  </m:oMath>
                </a14:m>
                <a:r>
                  <a:rPr lang="en-US" sz="3200" dirty="0"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421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4"/>
                </p:custDataLst>
              </p:nvPr>
            </p:nvSpPr>
            <p:spPr>
              <a:blipFill>
                <a:blip r:embed="rId5"/>
                <a:stretch>
                  <a:fillRect l="-1852" t="-1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47472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Corollary of Fermat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48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sz="4800" i="1" baseline="30000" dirty="0" err="1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4800" dirty="0">
                    <a:solidFill>
                      <a:srgbClr val="00B050"/>
                    </a:solidFill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4800" i="1" dirty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a:rPr lang="en-US" sz="4800" i="1" dirty="0">
                        <a:solidFill>
                          <a:srgbClr val="00B050"/>
                        </a:solidFill>
                        <a:latin typeface="Cambria Math"/>
                      </a:rPr>
                      <m:t> = </m:t>
                    </m:r>
                    <m:r>
                      <a:rPr lang="en-US" sz="4800" i="1" dirty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4800" dirty="0">
                    <a:solidFill>
                      <a:srgbClr val="00B050"/>
                    </a:solidFill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4800" i="1" dirty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endParaRPr lang="en-US" sz="48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latin typeface="Cambria Math"/>
                          <a:ea typeface="Cambria Math"/>
                        </a:rPr>
                        <m:t>⇓</m:t>
                      </m:r>
                    </m:oMath>
                  </m:oMathPara>
                </a14:m>
                <a:endParaRPr lang="en-US" sz="4800" dirty="0">
                  <a:ea typeface="Cambria Math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8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𝑘</m:t>
                        </m:r>
                        <m:d>
                          <m:dPr>
                            <m:ctrlPr>
                              <a:rPr lang="en-US" sz="4800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𝑝</m:t>
                            </m:r>
                            <m:r>
                              <a:rPr lang="en-US" sz="4800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−1</m:t>
                            </m:r>
                          </m:e>
                        </m:d>
                        <m:r>
                          <a:rPr lang="en-US" sz="48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sz="4800" dirty="0">
                    <a:solidFill>
                      <a:srgbClr val="00B050"/>
                    </a:solidFill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4800" i="1" dirty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a:rPr lang="en-US" sz="4800" i="1" dirty="0">
                        <a:solidFill>
                          <a:srgbClr val="00B050"/>
                        </a:solidFill>
                        <a:latin typeface="Cambria Math"/>
                      </a:rPr>
                      <m:t> = </m:t>
                    </m:r>
                    <m:r>
                      <a:rPr lang="en-US" sz="4800" i="1" dirty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4800" dirty="0">
                    <a:solidFill>
                      <a:srgbClr val="00B050"/>
                    </a:solidFill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4800" i="1" dirty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endParaRPr lang="en-US" sz="4800" dirty="0"/>
              </a:p>
              <a:p>
                <a:pPr marL="0" indent="0" algn="ctr">
                  <a:buNone/>
                </a:pPr>
                <a:r>
                  <a:rPr lang="en-US" sz="4800" dirty="0"/>
                  <a:t>For all prime </a:t>
                </a:r>
                <a14:m>
                  <m:oMath xmlns:m="http://schemas.openxmlformats.org/officeDocument/2006/math">
                    <m:r>
                      <a:rPr lang="en-US" sz="4800" i="1" dirty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m:rPr>
                        <m:nor/>
                      </m:rPr>
                      <a:rPr lang="en-US" sz="4800" b="0" i="0" dirty="0" smtClean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4800" dirty="0"/>
                      <m:t>and</m:t>
                    </m:r>
                    <m:r>
                      <a:rPr lang="en-US" sz="4800" b="0" i="1" dirty="0" smtClean="0">
                        <a:latin typeface="Cambria Math"/>
                      </a:rPr>
                      <m:t> </m:t>
                    </m:r>
                    <m:r>
                      <a:rPr lang="en-US" sz="4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𝑘</m:t>
                    </m:r>
                    <m:r>
                      <a:rPr lang="en-US" sz="48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≥0</m:t>
                    </m:r>
                  </m:oMath>
                </a14:m>
                <a:r>
                  <a:rPr lang="en-US" sz="4800" dirty="0"/>
                  <a:t>.</a:t>
                </a:r>
              </a:p>
              <a:p>
                <a:pPr marL="0" indent="0" algn="ctr">
                  <a:buNone/>
                </a:pPr>
                <a:endParaRPr lang="en-US" sz="4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3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63628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776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Finding Primes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574994"/>
      </p:ext>
    </p:extLst>
  </p:cSld>
  <p:clrMapOvr>
    <a:masterClrMapping/>
  </p:clrMapOvr>
  <p:transition spd="slow"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827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Finding Primes</a:t>
            </a:r>
          </a:p>
        </p:txBody>
      </p:sp>
      <p:sp>
        <p:nvSpPr>
          <p:cNvPr id="118272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81000" y="1809750"/>
            <a:ext cx="8415338" cy="4438650"/>
          </a:xfrm>
        </p:spPr>
        <p:txBody>
          <a:bodyPr/>
          <a:lstStyle/>
          <a:p>
            <a:pPr>
              <a:buFontTx/>
              <a:buNone/>
            </a:pPr>
            <a:r>
              <a:rPr lang="en-US" sz="4000" u="sng"/>
              <a:t>Euclid’s proof of the infinity of primes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561708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7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RSA Public-Key Cryptosystem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277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/>
            <p:txBody>
              <a:bodyPr/>
              <a:lstStyle/>
              <a:p>
                <a:pPr algn="ctr">
                  <a:buFontTx/>
                  <a:buNone/>
                </a:pPr>
                <a:r>
                  <a:rPr lang="en-US" sz="3600" u="sng" dirty="0">
                    <a:solidFill>
                      <a:schemeClr val="accent2"/>
                    </a:solidFill>
                  </a:rPr>
                  <a:t>Alice</a:t>
                </a:r>
              </a:p>
              <a:p>
                <a:r>
                  <a:rPr lang="en-US" sz="3000" dirty="0"/>
                  <a:t>Select two large random primes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3000" dirty="0"/>
                  <a:t> &amp;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3000" dirty="0"/>
                  <a:t>.</a:t>
                </a:r>
              </a:p>
            </p:txBody>
          </p:sp>
        </mc:Choice>
        <mc:Fallback xmlns="">
          <p:sp>
            <p:nvSpPr>
              <p:cNvPr id="6727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blipFill>
                <a:blip r:embed="rId2"/>
                <a:stretch>
                  <a:fillRect l="-2413" t="-2201" r="-1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277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sz="3600" u="sng" dirty="0">
                <a:solidFill>
                  <a:schemeClr val="accent2"/>
                </a:solidFill>
              </a:rPr>
              <a:t>Anyone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8937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837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Finding Primes</a:t>
            </a:r>
          </a:p>
        </p:txBody>
      </p:sp>
      <p:sp>
        <p:nvSpPr>
          <p:cNvPr id="118374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81000" y="1809750"/>
            <a:ext cx="8415338" cy="4438650"/>
          </a:xfrm>
        </p:spPr>
        <p:txBody>
          <a:bodyPr/>
          <a:lstStyle/>
          <a:p>
            <a:pPr>
              <a:buFontTx/>
              <a:buNone/>
            </a:pPr>
            <a:r>
              <a:rPr lang="en-US" sz="4000" u="sng"/>
              <a:t>Euclid’s proof of the infinity of primes</a:t>
            </a:r>
          </a:p>
          <a:p>
            <a:r>
              <a:rPr lang="en-US"/>
              <a:t>Suppose that the set of all primes were finite.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90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195429"/>
      </p:ext>
    </p:extLst>
  </p:cSld>
  <p:clrMapOvr>
    <a:masterClrMapping/>
  </p:clrMapOvr>
  <p:transition spd="slow"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847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Finding Primes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4771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>
              <a:xfrm>
                <a:off x="381000" y="1809750"/>
                <a:ext cx="8415338" cy="4438650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en-US" sz="4000" u="sng" dirty="0"/>
                  <a:t>Euclid’s proof of the infinity of primes</a:t>
                </a:r>
              </a:p>
              <a:p>
                <a:r>
                  <a:rPr lang="en-US" dirty="0"/>
                  <a:t>Suppose that the set of all primes were finite.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be the product of all of the primes.</a:t>
                </a:r>
              </a:p>
            </p:txBody>
          </p:sp>
        </mc:Choice>
        <mc:Fallback xmlns="">
          <p:sp>
            <p:nvSpPr>
              <p:cNvPr id="11847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4"/>
                </p:custDataLst>
              </p:nvPr>
            </p:nvSpPr>
            <p:spPr>
              <a:xfrm>
                <a:off x="381000" y="1809750"/>
                <a:ext cx="8415338" cy="4438650"/>
              </a:xfrm>
              <a:blipFill rotWithShape="1">
                <a:blip r:embed="rId5"/>
                <a:stretch>
                  <a:fillRect l="-2609" t="-2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91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936699"/>
      </p:ext>
    </p:extLst>
  </p:cSld>
  <p:clrMapOvr>
    <a:masterClrMapping/>
  </p:clrMapOvr>
  <p:transition spd="slow"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857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Finding Primes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5795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>
              <a:xfrm>
                <a:off x="381000" y="1809750"/>
                <a:ext cx="8415338" cy="4438650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en-US" sz="4000" u="sng" dirty="0"/>
                  <a:t>Euclid’s proof of the infinity of primes</a:t>
                </a:r>
              </a:p>
              <a:p>
                <a:r>
                  <a:rPr lang="en-US" dirty="0"/>
                  <a:t>Suppose that the set of all primes were finite.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be the product of all of the primes.</a:t>
                </a:r>
              </a:p>
              <a:p>
                <a:r>
                  <a:rPr lang="en-US" dirty="0"/>
                  <a:t>Consider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+1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1857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4"/>
                </p:custDataLst>
              </p:nvPr>
            </p:nvSpPr>
            <p:spPr>
              <a:xfrm>
                <a:off x="381000" y="1809750"/>
                <a:ext cx="8415338" cy="4438650"/>
              </a:xfrm>
              <a:blipFill rotWithShape="1">
                <a:blip r:embed="rId5"/>
                <a:stretch>
                  <a:fillRect l="-2609" t="-2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611952"/>
      </p:ext>
    </p:extLst>
  </p:cSld>
  <p:clrMapOvr>
    <a:masterClrMapping/>
  </p:clrMapOvr>
  <p:transition spd="slow"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857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Finding Primes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5795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>
              <a:xfrm>
                <a:off x="381000" y="1809750"/>
                <a:ext cx="8415338" cy="4438650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en-US" sz="4000" u="sng" dirty="0"/>
                  <a:t>Euclid’s proof of the infinity of primes</a:t>
                </a:r>
              </a:p>
              <a:p>
                <a:r>
                  <a:rPr lang="en-US" dirty="0"/>
                  <a:t>Suppose that the set of all primes were finite.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be the product of all of the primes.</a:t>
                </a:r>
              </a:p>
              <a:p>
                <a:r>
                  <a:rPr lang="en-US" dirty="0"/>
                  <a:t>Consider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+1</m:t>
                    </m:r>
                  </m:oMath>
                </a14:m>
                <a:r>
                  <a:rPr lang="en-US" dirty="0"/>
                  <a:t>.  Is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+1</m:t>
                    </m:r>
                  </m:oMath>
                </a14:m>
                <a:r>
                  <a:rPr lang="en-US" dirty="0"/>
                  <a:t> prime or composite?</a:t>
                </a:r>
              </a:p>
            </p:txBody>
          </p:sp>
        </mc:Choice>
        <mc:Fallback xmlns="">
          <p:sp>
            <p:nvSpPr>
              <p:cNvPr id="11857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4"/>
                </p:custDataLst>
              </p:nvPr>
            </p:nvSpPr>
            <p:spPr>
              <a:xfrm>
                <a:off x="381000" y="1809750"/>
                <a:ext cx="8415338" cy="4438650"/>
              </a:xfrm>
              <a:blipFill rotWithShape="1">
                <a:blip r:embed="rId5"/>
                <a:stretch>
                  <a:fillRect l="-2609" t="-2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235711"/>
      </p:ext>
    </p:extLst>
  </p:cSld>
  <p:clrMapOvr>
    <a:masterClrMapping/>
  </p:clrMapOvr>
  <p:transition spd="slow"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868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Finding Primes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6819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>
              <a:xfrm>
                <a:off x="381000" y="1809750"/>
                <a:ext cx="8415338" cy="4438650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en-US" sz="4000" u="sng" dirty="0"/>
                  <a:t>Euclid’s proof of the infinity of primes</a:t>
                </a:r>
              </a:p>
              <a:p>
                <a:r>
                  <a:rPr lang="en-US" dirty="0"/>
                  <a:t>Suppose that the set of all primes were finite.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be the product of all of the primes.</a:t>
                </a:r>
              </a:p>
              <a:p>
                <a:r>
                  <a:rPr lang="en-US" dirty="0"/>
                  <a:t>Consider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+1</m:t>
                    </m:r>
                  </m:oMath>
                </a14:m>
                <a:r>
                  <a:rPr lang="en-US" dirty="0"/>
                  <a:t>.  Is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+1</m:t>
                    </m:r>
                  </m:oMath>
                </a14:m>
                <a:r>
                  <a:rPr lang="en-US" dirty="0"/>
                  <a:t> prime or composite?</a:t>
                </a:r>
              </a:p>
              <a:p>
                <a:r>
                  <a:rPr lang="en-US" dirty="0"/>
                  <a:t>The prime factors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+1</m:t>
                    </m:r>
                  </m:oMath>
                </a14:m>
                <a:r>
                  <a:rPr lang="en-US" dirty="0"/>
                  <a:t> are not among the finite set of primes multiplied to form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1868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4"/>
                </p:custDataLst>
              </p:nvPr>
            </p:nvSpPr>
            <p:spPr>
              <a:xfrm>
                <a:off x="381000" y="1809750"/>
                <a:ext cx="8415338" cy="4438650"/>
              </a:xfrm>
              <a:blipFill rotWithShape="1">
                <a:blip r:embed="rId5"/>
                <a:stretch>
                  <a:fillRect l="-2609" t="-2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94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355587"/>
      </p:ext>
    </p:extLst>
  </p:cSld>
  <p:clrMapOvr>
    <a:masterClrMapping/>
  </p:clrMapOvr>
  <p:transition spd="slow"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878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Finding Primes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7843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>
              <a:xfrm>
                <a:off x="381000" y="1809750"/>
                <a:ext cx="8415338" cy="4438650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en-US" sz="4000" u="sng" dirty="0"/>
                  <a:t>Euclid’s proof of the infinity of primes</a:t>
                </a:r>
              </a:p>
              <a:p>
                <a:r>
                  <a:rPr lang="en-US" dirty="0"/>
                  <a:t>Suppose that the set of all primes were finite.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/>
                  <a:t> be the product of all of the primes.</a:t>
                </a:r>
              </a:p>
              <a:p>
                <a:r>
                  <a:rPr lang="en-US" dirty="0"/>
                  <a:t>Consider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+1</m:t>
                    </m:r>
                  </m:oMath>
                </a14:m>
                <a:r>
                  <a:rPr lang="en-US" dirty="0"/>
                  <a:t>.  Is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+1</m:t>
                    </m:r>
                  </m:oMath>
                </a14:m>
                <a:r>
                  <a:rPr lang="en-US" dirty="0"/>
                  <a:t> prime or composite?</a:t>
                </a:r>
              </a:p>
              <a:p>
                <a:r>
                  <a:rPr lang="en-US" dirty="0"/>
                  <a:t>The prime factors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+1</m:t>
                    </m:r>
                  </m:oMath>
                </a14:m>
                <a:r>
                  <a:rPr lang="en-US" dirty="0"/>
                  <a:t> are not among the finite set of primes multiplied to form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/>
                  <a:t> must be a prime not in the set.</a:t>
                </a:r>
              </a:p>
            </p:txBody>
          </p:sp>
        </mc:Choice>
        <mc:Fallback xmlns="">
          <p:sp>
            <p:nvSpPr>
              <p:cNvPr id="11878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4"/>
                </p:custDataLst>
              </p:nvPr>
            </p:nvSpPr>
            <p:spPr>
              <a:xfrm>
                <a:off x="381000" y="1809750"/>
                <a:ext cx="8415338" cy="4438650"/>
              </a:xfrm>
              <a:blipFill rotWithShape="1">
                <a:blip r:embed="rId5"/>
                <a:stretch>
                  <a:fillRect l="-2609" t="-2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95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338031"/>
      </p:ext>
    </p:extLst>
  </p:cSld>
  <p:clrMapOvr>
    <a:masterClrMapping/>
  </p:clrMapOvr>
  <p:transition spd="slow"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878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Finding Primes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7843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>
              <a:xfrm>
                <a:off x="381000" y="1809750"/>
                <a:ext cx="8415338" cy="4438650"/>
              </a:xfrm>
            </p:spPr>
            <p:txBody>
              <a:bodyPr>
                <a:normAutofit/>
              </a:bodyPr>
              <a:lstStyle/>
              <a:p>
                <a:pPr>
                  <a:buFontTx/>
                  <a:buNone/>
                </a:pPr>
                <a:r>
                  <a:rPr lang="en-US" sz="4000" u="sng" dirty="0"/>
                  <a:t>Euclid’s proof of the infinity of primes</a:t>
                </a:r>
              </a:p>
              <a:p>
                <a:r>
                  <a:rPr lang="en-US" dirty="0"/>
                  <a:t>Suppose that the set of all primes were finite.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/>
                  <a:t> be the product of all of the primes.</a:t>
                </a:r>
              </a:p>
              <a:p>
                <a:r>
                  <a:rPr lang="en-US" dirty="0"/>
                  <a:t>Consider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+1</m:t>
                    </m:r>
                  </m:oMath>
                </a14:m>
                <a:r>
                  <a:rPr lang="en-US" dirty="0"/>
                  <a:t>.  Is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+1</m:t>
                    </m:r>
                  </m:oMath>
                </a14:m>
                <a:r>
                  <a:rPr lang="en-US" dirty="0"/>
                  <a:t> prime or composite?</a:t>
                </a:r>
              </a:p>
              <a:p>
                <a:r>
                  <a:rPr lang="en-US" dirty="0"/>
                  <a:t>The prime factors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+1</m:t>
                    </m:r>
                  </m:oMath>
                </a14:m>
                <a:r>
                  <a:rPr lang="en-US" dirty="0"/>
                  <a:t> are not among the finite set of primes multiplied to form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/>
                  <a:t> must be a prime not in the set.</a:t>
                </a:r>
              </a:p>
              <a:p>
                <a:r>
                  <a:rPr lang="en-US" dirty="0"/>
                  <a:t>This contradicts the assumption that the set of all primes is finite.</a:t>
                </a:r>
              </a:p>
            </p:txBody>
          </p:sp>
        </mc:Choice>
        <mc:Fallback xmlns="">
          <p:sp>
            <p:nvSpPr>
              <p:cNvPr id="11878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4"/>
                </p:custDataLst>
              </p:nvPr>
            </p:nvSpPr>
            <p:spPr>
              <a:xfrm>
                <a:off x="381000" y="1809750"/>
                <a:ext cx="8415338" cy="4438650"/>
              </a:xfrm>
              <a:blipFill rotWithShape="1">
                <a:blip r:embed="rId5"/>
                <a:stretch>
                  <a:fillRect l="-2609" t="-2473" r="-1449" b="-1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96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187627"/>
      </p:ext>
    </p:extLst>
  </p:cSld>
  <p:clrMapOvr>
    <a:masterClrMapping/>
  </p:clrMapOvr>
  <p:transition spd="slow"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888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The Prime Number Theorem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97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82456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786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The Prime Number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8627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>
              <a:xfrm>
                <a:off x="381000" y="1417638"/>
                <a:ext cx="8415338" cy="4484687"/>
              </a:xfrm>
            </p:spPr>
            <p:txBody>
              <a:bodyPr>
                <a:normAutofit/>
              </a:bodyPr>
              <a:lstStyle/>
              <a:p>
                <a:pPr>
                  <a:buFontTx/>
                  <a:buNone/>
                </a:pPr>
                <a:endParaRPr lang="en-US" sz="3200" dirty="0"/>
              </a:p>
              <a:p>
                <a:pPr>
                  <a:buFontTx/>
                  <a:buNone/>
                </a:pPr>
                <a:r>
                  <a:rPr lang="en-US" sz="4000" dirty="0"/>
                  <a:t>The number of primes less than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en-US" sz="4000" dirty="0"/>
                  <a:t> is approximately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40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𝑁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(</m:t>
                        </m:r>
                        <m:func>
                          <m:funcPr>
                            <m:ctrlPr>
                              <a:rPr lang="en-US" sz="4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4000" b="0" i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r>
                              <a:rPr lang="en-US" sz="40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𝑁</m:t>
                            </m:r>
                          </m:e>
                        </m:func>
                        <m:r>
                          <a:rPr lang="en-US" sz="40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4000" dirty="0"/>
                  <a:t>.</a:t>
                </a:r>
              </a:p>
              <a:p>
                <a:pPr>
                  <a:buFontTx/>
                  <a:buNone/>
                </a:pPr>
                <a:endParaRPr lang="en-US" sz="3200" dirty="0"/>
              </a:p>
            </p:txBody>
          </p:sp>
        </mc:Choice>
        <mc:Fallback xmlns="">
          <p:sp>
            <p:nvSpPr>
              <p:cNvPr id="11786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4"/>
                </p:custDataLst>
              </p:nvPr>
            </p:nvSpPr>
            <p:spPr>
              <a:xfrm>
                <a:off x="381000" y="1417638"/>
                <a:ext cx="8415338" cy="4484687"/>
              </a:xfrm>
              <a:blipFill rotWithShape="1">
                <a:blip r:embed="rId5"/>
                <a:stretch>
                  <a:fillRect l="-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98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77270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1786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The Prime Number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8627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>
              <a:xfrm>
                <a:off x="381000" y="1417638"/>
                <a:ext cx="8415338" cy="4484687"/>
              </a:xfrm>
            </p:spPr>
            <p:txBody>
              <a:bodyPr>
                <a:normAutofit/>
              </a:bodyPr>
              <a:lstStyle/>
              <a:p>
                <a:pPr>
                  <a:buFontTx/>
                  <a:buNone/>
                </a:pPr>
                <a:endParaRPr lang="en-US" sz="3200" dirty="0"/>
              </a:p>
              <a:p>
                <a:pPr>
                  <a:buFontTx/>
                  <a:buNone/>
                </a:pPr>
                <a:r>
                  <a:rPr lang="en-US" sz="4000" dirty="0"/>
                  <a:t>The number of primes less than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en-US" sz="4000" dirty="0"/>
                  <a:t> is approximately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40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𝑁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(</m:t>
                        </m:r>
                        <m:func>
                          <m:funcPr>
                            <m:ctrlPr>
                              <a:rPr lang="en-US" sz="4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4000" b="0" i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r>
                              <a:rPr lang="en-US" sz="40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𝑁</m:t>
                            </m:r>
                          </m:e>
                        </m:func>
                        <m:r>
                          <a:rPr lang="en-US" sz="40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4000" dirty="0"/>
                  <a:t>.</a:t>
                </a:r>
              </a:p>
              <a:p>
                <a:pPr>
                  <a:buFontTx/>
                  <a:buNone/>
                </a:pPr>
                <a:endParaRPr lang="en-US" sz="3200" dirty="0"/>
              </a:p>
              <a:p>
                <a:pPr>
                  <a:buFontTx/>
                  <a:buNone/>
                </a:pPr>
                <a:r>
                  <a:rPr lang="en-US" sz="4000" dirty="0"/>
                  <a:t>Thus, approximately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sz="4000" dirty="0"/>
                  <a:t> out of every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4000" dirty="0"/>
                  <a:t> randomly selected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4000" dirty="0"/>
                  <a:t>-bit integers will be prime.</a:t>
                </a:r>
              </a:p>
            </p:txBody>
          </p:sp>
        </mc:Choice>
        <mc:Fallback xmlns="">
          <p:sp>
            <p:nvSpPr>
              <p:cNvPr id="11786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4"/>
                </p:custDataLst>
              </p:nvPr>
            </p:nvSpPr>
            <p:spPr>
              <a:xfrm>
                <a:off x="381000" y="1417638"/>
                <a:ext cx="8415338" cy="4484687"/>
              </a:xfrm>
              <a:blipFill rotWithShape="1">
                <a:blip r:embed="rId5"/>
                <a:stretch>
                  <a:fillRect l="-2609" b="-5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99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1198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6860</TotalTime>
  <Words>9928</Words>
  <Application>Microsoft Office PowerPoint</Application>
  <PresentationFormat>On-screen Show (4:3)</PresentationFormat>
  <Paragraphs>1863</Paragraphs>
  <Slides>228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228</vt:i4>
      </vt:variant>
    </vt:vector>
  </HeadingPairs>
  <TitlesOfParts>
    <vt:vector size="238" baseType="lpstr">
      <vt:lpstr>Arial</vt:lpstr>
      <vt:lpstr>Calibri</vt:lpstr>
      <vt:lpstr>Cambria Math</vt:lpstr>
      <vt:lpstr>Constantia</vt:lpstr>
      <vt:lpstr>Symbol</vt:lpstr>
      <vt:lpstr>Times New Roman</vt:lpstr>
      <vt:lpstr>Wingdings 2</vt:lpstr>
      <vt:lpstr>Flow</vt:lpstr>
      <vt:lpstr>Document</vt:lpstr>
      <vt:lpstr>Clip</vt:lpstr>
      <vt:lpstr>Practical Aspects of Modern Cryptography</vt:lpstr>
      <vt:lpstr>Diffie-Hellman Key Exchange</vt:lpstr>
      <vt:lpstr>The Fundamental Equation</vt:lpstr>
      <vt:lpstr>One-Way Functions</vt:lpstr>
      <vt:lpstr>One-Way Functions</vt:lpstr>
      <vt:lpstr>One-Way Trap-Door Functions</vt:lpstr>
      <vt:lpstr>One-Way Trap-Door Functions</vt:lpstr>
      <vt:lpstr>RSA Public-Key Cryptosystem</vt:lpstr>
      <vt:lpstr>RSA Public-Key Cryptosystem</vt:lpstr>
      <vt:lpstr>RSA Public-Key Cryptosystem</vt:lpstr>
      <vt:lpstr>RSA Public-Key Cryptosystem</vt:lpstr>
      <vt:lpstr>RSA Public-Key Cryptosystem</vt:lpstr>
      <vt:lpstr>RSA Public-Key Cryptosystem</vt:lpstr>
      <vt:lpstr>Some RSA Details</vt:lpstr>
      <vt:lpstr>Some RSA Details</vt:lpstr>
      <vt:lpstr>Some RSA Details</vt:lpstr>
      <vt:lpstr>Some RSA Details</vt:lpstr>
      <vt:lpstr>Some RSA Details</vt:lpstr>
      <vt:lpstr>Public-Key Directory</vt:lpstr>
      <vt:lpstr>Public-Key Directory</vt:lpstr>
      <vt:lpstr>RSA Signatures</vt:lpstr>
      <vt:lpstr>RSA Signatures</vt:lpstr>
      <vt:lpstr>RSA Signatures</vt:lpstr>
      <vt:lpstr>RSA Signatures</vt:lpstr>
      <vt:lpstr>RSA Signatures</vt:lpstr>
      <vt:lpstr>RSA Signatures</vt:lpstr>
      <vt:lpstr>Certificate Authority</vt:lpstr>
      <vt:lpstr>Trust Chains</vt:lpstr>
      <vt:lpstr>Basic Authentication</vt:lpstr>
      <vt:lpstr>Basic Authentication</vt:lpstr>
      <vt:lpstr>Basic Authentication</vt:lpstr>
      <vt:lpstr>Basic Authentication</vt:lpstr>
      <vt:lpstr>Basic Authentication</vt:lpstr>
      <vt:lpstr>Basic Authentication</vt:lpstr>
      <vt:lpstr>Basic Authentication</vt:lpstr>
      <vt:lpstr>Basic Authentication</vt:lpstr>
      <vt:lpstr>RSA Cautions</vt:lpstr>
      <vt:lpstr>RSA Cautions</vt:lpstr>
      <vt:lpstr>The Hastad Attack</vt:lpstr>
      <vt:lpstr>The Bleichenbacher Attack</vt:lpstr>
      <vt:lpstr>“Man-in-the-Middle” Attacks</vt:lpstr>
      <vt:lpstr>The Practical Side</vt:lpstr>
      <vt:lpstr>The Practical Side</vt:lpstr>
      <vt:lpstr>The Practical Side</vt:lpstr>
      <vt:lpstr>The Practical Side</vt:lpstr>
      <vt:lpstr>The Practical Side</vt:lpstr>
      <vt:lpstr>The Practical Side</vt:lpstr>
      <vt:lpstr>The Practical Side</vt:lpstr>
      <vt:lpstr>Public-Key History</vt:lpstr>
      <vt:lpstr>Authenticated Channels </vt:lpstr>
      <vt:lpstr>Authenticated Channels </vt:lpstr>
      <vt:lpstr>Authenticated Channels </vt:lpstr>
      <vt:lpstr>Authenticated Channels </vt:lpstr>
      <vt:lpstr>Authenticated Diffie-Hellman</vt:lpstr>
      <vt:lpstr>Authenticated Diffie-Hellman </vt:lpstr>
      <vt:lpstr>Authenticated Diffie-Hellman </vt:lpstr>
      <vt:lpstr>Authenticated Diffie-Hellman </vt:lpstr>
      <vt:lpstr>Authenticated Diffie-Hellman </vt:lpstr>
      <vt:lpstr>Forward Secrecy</vt:lpstr>
      <vt:lpstr>Forward Secrecy</vt:lpstr>
      <vt:lpstr>Forward Secrecy</vt:lpstr>
      <vt:lpstr>Forward Secrecy</vt:lpstr>
      <vt:lpstr>Forward Secrecy</vt:lpstr>
      <vt:lpstr>Forward Secrecy</vt:lpstr>
      <vt:lpstr>Forward Secrecy</vt:lpstr>
      <vt:lpstr>Forward Secrecy</vt:lpstr>
      <vt:lpstr>Forward Secrecy</vt:lpstr>
      <vt:lpstr>Why Does RSA Work?</vt:lpstr>
      <vt:lpstr>Fermat’s Little Theorem</vt:lpstr>
      <vt:lpstr>Proof of Fermat’s Little Theorem</vt:lpstr>
      <vt:lpstr>Proof of Fermat’s Little Theorem</vt:lpstr>
      <vt:lpstr>Proof of Fermat’s Little Theorem</vt:lpstr>
      <vt:lpstr>Proof of Fermat’s Little Theorem</vt:lpstr>
      <vt:lpstr>Proof of Fermat’s Little Theorem</vt:lpstr>
      <vt:lpstr>Proof of Fermat’s Little Theorem</vt:lpstr>
      <vt:lpstr>Proof of Fermat’s Little Theorem</vt:lpstr>
      <vt:lpstr>Proof of Fermat’s Little Theorem</vt:lpstr>
      <vt:lpstr>Proof of Fermat’s Little Theorem</vt:lpstr>
      <vt:lpstr>Proof of Fermat’s Little Theorem</vt:lpstr>
      <vt:lpstr>Proof of Fermat’s Little Theorem</vt:lpstr>
      <vt:lpstr>Proof of Fermat’s Little Theorem</vt:lpstr>
      <vt:lpstr>Proof of Fermat’s Little Theorem</vt:lpstr>
      <vt:lpstr>Proof of Fermat’s Little Theorem</vt:lpstr>
      <vt:lpstr>Proof of RSA</vt:lpstr>
      <vt:lpstr>Proof of RSA</vt:lpstr>
      <vt:lpstr>Proof of RSA</vt:lpstr>
      <vt:lpstr>Corollary of Fermat</vt:lpstr>
      <vt:lpstr>Finding Primes</vt:lpstr>
      <vt:lpstr>Finding Primes</vt:lpstr>
      <vt:lpstr>Finding Primes</vt:lpstr>
      <vt:lpstr>Finding Primes</vt:lpstr>
      <vt:lpstr>Finding Primes</vt:lpstr>
      <vt:lpstr>Finding Primes</vt:lpstr>
      <vt:lpstr>Finding Primes</vt:lpstr>
      <vt:lpstr>Finding Primes</vt:lpstr>
      <vt:lpstr>Finding Primes</vt:lpstr>
      <vt:lpstr>The Prime Number Theorem</vt:lpstr>
      <vt:lpstr>The Prime Number Theorem</vt:lpstr>
      <vt:lpstr>The Prime Number Theorem</vt:lpstr>
      <vt:lpstr>But How Do We Find Primes?</vt:lpstr>
      <vt:lpstr>Testing Primality</vt:lpstr>
      <vt:lpstr>Testing Primality</vt:lpstr>
      <vt:lpstr>Testing Primality</vt:lpstr>
      <vt:lpstr>The Miller-Rabin Primality Test</vt:lpstr>
      <vt:lpstr>The Miller-Rabin Primality Test</vt:lpstr>
      <vt:lpstr>The Miller-Rabin Primality Test</vt:lpstr>
      <vt:lpstr>The Miller-Rabin Primality Test</vt:lpstr>
      <vt:lpstr>The Miller-Rabin Primality Test</vt:lpstr>
      <vt:lpstr>The Miller-Rabin Primality Test</vt:lpstr>
      <vt:lpstr>The Miller-Rabin Primality Test</vt:lpstr>
      <vt:lpstr>Sieving for Primes</vt:lpstr>
      <vt:lpstr>Sieving for Primes</vt:lpstr>
      <vt:lpstr>Sieving for Primes</vt:lpstr>
      <vt:lpstr>Sieving for Primes</vt:lpstr>
      <vt:lpstr>Sieving for Primes</vt:lpstr>
      <vt:lpstr>Sieving for Primes</vt:lpstr>
      <vt:lpstr>Sieving for Primes</vt:lpstr>
      <vt:lpstr>Sieving for Primes</vt:lpstr>
      <vt:lpstr>Sieving for Primes</vt:lpstr>
      <vt:lpstr>Sieving for Primes</vt:lpstr>
      <vt:lpstr>Sieving for Primes</vt:lpstr>
      <vt:lpstr>Sieving for Primes</vt:lpstr>
      <vt:lpstr>Sieving for Primes</vt:lpstr>
      <vt:lpstr>Sieving for Primes</vt:lpstr>
      <vt:lpstr>Sieving for Primes</vt:lpstr>
      <vt:lpstr>Sieving for Primes</vt:lpstr>
      <vt:lpstr>Sieving for Primes</vt:lpstr>
      <vt:lpstr>Reprise of RSA Set-Up</vt:lpstr>
      <vt:lpstr>Reprise of RSA Set-Up</vt:lpstr>
      <vt:lpstr>Reprise of RSA Set-Up</vt:lpstr>
      <vt:lpstr>Reprise of RSA Set-Up</vt:lpstr>
      <vt:lpstr>Reprise of RSA Set-Up</vt:lpstr>
      <vt:lpstr>Reprise of RSA Set-Up</vt:lpstr>
      <vt:lpstr>Reprise of RSA Set-Up</vt:lpstr>
      <vt:lpstr>Reprise of RSA Encryption</vt:lpstr>
      <vt:lpstr>Reprise of RSA Encryption</vt:lpstr>
      <vt:lpstr>Reprise of RSA Encryption</vt:lpstr>
      <vt:lpstr>Reprise of RSA Encryption</vt:lpstr>
      <vt:lpstr>Reprise of RSA Encryption</vt:lpstr>
      <vt:lpstr>Reprise of RSA Encryption</vt:lpstr>
      <vt:lpstr>Reprise of RSA Encryption</vt:lpstr>
      <vt:lpstr>Reprise of RSA Signatures</vt:lpstr>
      <vt:lpstr>Reprise of RSA Signatures</vt:lpstr>
      <vt:lpstr>Reprise of RSA Signatures</vt:lpstr>
      <vt:lpstr>Reprise of RSA Signatures</vt:lpstr>
      <vt:lpstr>Reprise of RSA Signatures</vt:lpstr>
      <vt:lpstr>Reprise of RSA Signatures</vt:lpstr>
      <vt:lpstr>Reprise of RSA Signatures</vt:lpstr>
      <vt:lpstr>The Digital Signature Algorithm</vt:lpstr>
      <vt:lpstr>The Digital Signature Algorithm</vt:lpstr>
      <vt:lpstr>The Digital Signature Algorithm</vt:lpstr>
      <vt:lpstr>The Digital Signature Algorithm</vt:lpstr>
      <vt:lpstr>The Digital Signature Algorithm</vt:lpstr>
      <vt:lpstr>The Digital Signature Algorithm</vt:lpstr>
      <vt:lpstr>The Digital Signature Algorithm</vt:lpstr>
      <vt:lpstr>The Digital Signature Algorithm</vt:lpstr>
      <vt:lpstr>The Digital Signature Algorithm</vt:lpstr>
      <vt:lpstr>The Digital Signature Algorithm</vt:lpstr>
      <vt:lpstr>The Digital Signature Algorithm</vt:lpstr>
      <vt:lpstr>The Digital Signature Algorithm</vt:lpstr>
      <vt:lpstr>The Digital Signature Algorithm</vt:lpstr>
      <vt:lpstr>The Digital Signature Algorithm</vt:lpstr>
      <vt:lpstr>The Digital Signature Algorithm</vt:lpstr>
      <vt:lpstr>Elliptic Curve Cryptosystems</vt:lpstr>
      <vt:lpstr>Elliptic Curve Cryptosystems</vt:lpstr>
      <vt:lpstr>Elliptic Curve Cryptosystems</vt:lpstr>
      <vt:lpstr>Elliptic Curves</vt:lpstr>
      <vt:lpstr>Elliptic Curves</vt:lpstr>
      <vt:lpstr>Elliptic Curves</vt:lpstr>
      <vt:lpstr>Elliptic Curves</vt:lpstr>
      <vt:lpstr>Elliptic Curves</vt:lpstr>
      <vt:lpstr>Elliptic Curves</vt:lpstr>
      <vt:lpstr>Elliptic Curves</vt:lpstr>
      <vt:lpstr>Elliptic Curves</vt:lpstr>
      <vt:lpstr>Elliptic Curves</vt:lpstr>
      <vt:lpstr>Elliptic Curves</vt:lpstr>
      <vt:lpstr>Elliptic Curves</vt:lpstr>
      <vt:lpstr>Elliptic Curves Intersecting Lines</vt:lpstr>
      <vt:lpstr>Elliptic Curves Intersecting Lines</vt:lpstr>
      <vt:lpstr>Elliptic Curves Intersecting Lines</vt:lpstr>
      <vt:lpstr>Elliptic Curves Intersecting Lines</vt:lpstr>
      <vt:lpstr>Elliptic Curves Intersecting Lines</vt:lpstr>
      <vt:lpstr>Elliptic Curves Intersecting Lines</vt:lpstr>
      <vt:lpstr>Elliptic Curves Intersecting Lines</vt:lpstr>
      <vt:lpstr>Elliptic Curves Intersecting Lines</vt:lpstr>
      <vt:lpstr>Elliptic Curves Intersecting Lines</vt:lpstr>
      <vt:lpstr>Elliptic Curves Intersecting Lines</vt:lpstr>
      <vt:lpstr>Elliptic Groups</vt:lpstr>
      <vt:lpstr>Elliptic Groups</vt:lpstr>
      <vt:lpstr>Elliptic Groups</vt:lpstr>
      <vt:lpstr>Elliptic Groups</vt:lpstr>
      <vt:lpstr>Elliptic Groups</vt:lpstr>
      <vt:lpstr>Elliptic Groups</vt:lpstr>
      <vt:lpstr>Elliptic Groups</vt:lpstr>
      <vt:lpstr>Elliptic Groups</vt:lpstr>
      <vt:lpstr>Elliptic Groups</vt:lpstr>
      <vt:lpstr>Elliptic Groups</vt:lpstr>
      <vt:lpstr>Elliptic Groups</vt:lpstr>
      <vt:lpstr>Elliptic Groups</vt:lpstr>
      <vt:lpstr>Elliptic Groups</vt:lpstr>
      <vt:lpstr>Elliptic Groups</vt:lpstr>
      <vt:lpstr>Elliptic Groups</vt:lpstr>
      <vt:lpstr>Elliptic Groups</vt:lpstr>
      <vt:lpstr>Finite Elliptic Groups</vt:lpstr>
      <vt:lpstr>Finite Elliptic Groups</vt:lpstr>
      <vt:lpstr>Finite Elliptic Groups</vt:lpstr>
      <vt:lpstr>The Elliptic Group E_p (A,B)</vt:lpstr>
      <vt:lpstr>The Elliptic Group E_p (A,B)</vt:lpstr>
      <vt:lpstr>The Elliptic Group E_p (A,B)</vt:lpstr>
      <vt:lpstr>The Elliptic Group E_p (A,B)</vt:lpstr>
      <vt:lpstr>The Elliptic Group E_p (A,B)</vt:lpstr>
      <vt:lpstr>The Fundamental Equation</vt:lpstr>
      <vt:lpstr>The Fundamental Equation</vt:lpstr>
      <vt:lpstr>The Fundamental Equation</vt:lpstr>
      <vt:lpstr>The Fundamental Equation</vt:lpstr>
      <vt:lpstr>The Fundamental Equation</vt:lpstr>
      <vt:lpstr>Diffie-Hellman Key Exchange</vt:lpstr>
      <vt:lpstr>Diffie-Hellman Key Exchange</vt:lpstr>
      <vt:lpstr>DSA on Elliptic Curves</vt:lpstr>
      <vt:lpstr>DSA on Elliptic Curves</vt:lpstr>
      <vt:lpstr>DSA on Elliptic Curves</vt:lpstr>
      <vt:lpstr>Why use Elliptic Curves?</vt:lpstr>
      <vt:lpstr>Why use Elliptic Curves?</vt:lpstr>
      <vt:lpstr>Why use Elliptic Curves?</vt:lpstr>
      <vt:lpstr>Why not use Elliptic Curves?</vt:lpstr>
      <vt:lpstr>Why not use Elliptic Curves?</vt:lpstr>
      <vt:lpstr>Why not use Elliptic Curves?</vt:lpstr>
      <vt:lpstr>Why not use Elliptic Curves?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Practical Aspects of        Modern Cryptography</dc:title>
  <dc:creator>Josh Benaloh</dc:creator>
  <cp:lastModifiedBy>Josh Benaloh</cp:lastModifiedBy>
  <cp:revision>50</cp:revision>
  <dcterms:created xsi:type="dcterms:W3CDTF">2011-01-05T23:39:58Z</dcterms:created>
  <dcterms:modified xsi:type="dcterms:W3CDTF">2016-10-13T23:13:20Z</dcterms:modified>
</cp:coreProperties>
</file>