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7"/>
  </p:notesMasterIdLst>
  <p:sldIdLst>
    <p:sldId id="257" r:id="rId2"/>
    <p:sldId id="258" r:id="rId3"/>
    <p:sldId id="259" r:id="rId4"/>
    <p:sldId id="5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585" r:id="rId41"/>
    <p:sldId id="586" r:id="rId42"/>
    <p:sldId id="587" r:id="rId43"/>
    <p:sldId id="588" r:id="rId44"/>
    <p:sldId id="301" r:id="rId45"/>
    <p:sldId id="302" r:id="rId46"/>
    <p:sldId id="303" r:id="rId47"/>
    <p:sldId id="304" r:id="rId48"/>
    <p:sldId id="305" r:id="rId49"/>
    <p:sldId id="308" r:id="rId50"/>
    <p:sldId id="589" r:id="rId51"/>
    <p:sldId id="590" r:id="rId52"/>
    <p:sldId id="309" r:id="rId53"/>
    <p:sldId id="591" r:id="rId54"/>
    <p:sldId id="592" r:id="rId55"/>
    <p:sldId id="312" r:id="rId56"/>
    <p:sldId id="593" r:id="rId57"/>
    <p:sldId id="594" r:id="rId58"/>
    <p:sldId id="595" r:id="rId59"/>
    <p:sldId id="316" r:id="rId60"/>
    <p:sldId id="596" r:id="rId61"/>
    <p:sldId id="597" r:id="rId62"/>
    <p:sldId id="598" r:id="rId63"/>
    <p:sldId id="599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478" r:id="rId79"/>
    <p:sldId id="577" r:id="rId80"/>
    <p:sldId id="600" r:id="rId81"/>
    <p:sldId id="601" r:id="rId82"/>
    <p:sldId id="605" r:id="rId83"/>
    <p:sldId id="482" r:id="rId84"/>
    <p:sldId id="602" r:id="rId85"/>
    <p:sldId id="603" r:id="rId86"/>
    <p:sldId id="604" r:id="rId87"/>
    <p:sldId id="483" r:id="rId88"/>
    <p:sldId id="487" r:id="rId89"/>
    <p:sldId id="606" r:id="rId90"/>
    <p:sldId id="607" r:id="rId91"/>
    <p:sldId id="608" r:id="rId92"/>
    <p:sldId id="488" r:id="rId93"/>
    <p:sldId id="609" r:id="rId94"/>
    <p:sldId id="610" r:id="rId95"/>
    <p:sldId id="611" r:id="rId96"/>
    <p:sldId id="612" r:id="rId97"/>
    <p:sldId id="613" r:id="rId98"/>
    <p:sldId id="494" r:id="rId99"/>
    <p:sldId id="614" r:id="rId100"/>
    <p:sldId id="495" r:id="rId101"/>
    <p:sldId id="615" r:id="rId102"/>
    <p:sldId id="497" r:id="rId103"/>
    <p:sldId id="498" r:id="rId104"/>
    <p:sldId id="502" r:id="rId105"/>
    <p:sldId id="616" r:id="rId106"/>
    <p:sldId id="617" r:id="rId107"/>
    <p:sldId id="618" r:id="rId108"/>
    <p:sldId id="619" r:id="rId109"/>
    <p:sldId id="620" r:id="rId110"/>
    <p:sldId id="621" r:id="rId111"/>
    <p:sldId id="506" r:id="rId112"/>
    <p:sldId id="507" r:id="rId113"/>
    <p:sldId id="511" r:id="rId114"/>
    <p:sldId id="624" r:id="rId115"/>
    <p:sldId id="623" r:id="rId116"/>
    <p:sldId id="622" r:id="rId117"/>
    <p:sldId id="512" r:id="rId118"/>
    <p:sldId id="513" r:id="rId119"/>
    <p:sldId id="514" r:id="rId120"/>
    <p:sldId id="515" r:id="rId121"/>
    <p:sldId id="626" r:id="rId122"/>
    <p:sldId id="627" r:id="rId123"/>
    <p:sldId id="628" r:id="rId124"/>
    <p:sldId id="629" r:id="rId125"/>
    <p:sldId id="630" r:id="rId126"/>
    <p:sldId id="631" r:id="rId127"/>
    <p:sldId id="632" r:id="rId128"/>
    <p:sldId id="633" r:id="rId129"/>
    <p:sldId id="341" r:id="rId130"/>
    <p:sldId id="344" r:id="rId131"/>
    <p:sldId id="634" r:id="rId132"/>
    <p:sldId id="635" r:id="rId133"/>
    <p:sldId id="345" r:id="rId134"/>
    <p:sldId id="346" r:id="rId135"/>
    <p:sldId id="347" r:id="rId136"/>
    <p:sldId id="348" r:id="rId137"/>
    <p:sldId id="349" r:id="rId138"/>
    <p:sldId id="350" r:id="rId139"/>
    <p:sldId id="351" r:id="rId140"/>
    <p:sldId id="352" r:id="rId141"/>
    <p:sldId id="353" r:id="rId142"/>
    <p:sldId id="638" r:id="rId143"/>
    <p:sldId id="636" r:id="rId144"/>
    <p:sldId id="639" r:id="rId145"/>
    <p:sldId id="640" r:id="rId146"/>
    <p:sldId id="637" r:id="rId147"/>
    <p:sldId id="359" r:id="rId148"/>
    <p:sldId id="360" r:id="rId149"/>
    <p:sldId id="362" r:id="rId150"/>
    <p:sldId id="363" r:id="rId151"/>
    <p:sldId id="364" r:id="rId152"/>
    <p:sldId id="365" r:id="rId153"/>
    <p:sldId id="366" r:id="rId154"/>
    <p:sldId id="367" r:id="rId155"/>
    <p:sldId id="368" r:id="rId156"/>
    <p:sldId id="369" r:id="rId157"/>
    <p:sldId id="370" r:id="rId158"/>
    <p:sldId id="371" r:id="rId159"/>
    <p:sldId id="372" r:id="rId160"/>
    <p:sldId id="373" r:id="rId161"/>
    <p:sldId id="374" r:id="rId162"/>
    <p:sldId id="375" r:id="rId163"/>
    <p:sldId id="376" r:id="rId164"/>
    <p:sldId id="377" r:id="rId165"/>
    <p:sldId id="378" r:id="rId166"/>
    <p:sldId id="379" r:id="rId167"/>
    <p:sldId id="380" r:id="rId168"/>
    <p:sldId id="381" r:id="rId169"/>
    <p:sldId id="646" r:id="rId170"/>
    <p:sldId id="703" r:id="rId171"/>
    <p:sldId id="645" r:id="rId172"/>
    <p:sldId id="644" r:id="rId173"/>
    <p:sldId id="643" r:id="rId174"/>
    <p:sldId id="642" r:id="rId175"/>
    <p:sldId id="641" r:id="rId176"/>
    <p:sldId id="666" r:id="rId177"/>
    <p:sldId id="662" r:id="rId178"/>
    <p:sldId id="663" r:id="rId179"/>
    <p:sldId id="664" r:id="rId180"/>
    <p:sldId id="665" r:id="rId181"/>
    <p:sldId id="661" r:id="rId182"/>
    <p:sldId id="658" r:id="rId183"/>
    <p:sldId id="660" r:id="rId184"/>
    <p:sldId id="659" r:id="rId185"/>
    <p:sldId id="657" r:id="rId186"/>
    <p:sldId id="655" r:id="rId187"/>
    <p:sldId id="656" r:id="rId188"/>
    <p:sldId id="652" r:id="rId189"/>
    <p:sldId id="653" r:id="rId190"/>
    <p:sldId id="654" r:id="rId191"/>
    <p:sldId id="651" r:id="rId192"/>
    <p:sldId id="650" r:id="rId193"/>
    <p:sldId id="649" r:id="rId194"/>
    <p:sldId id="400" r:id="rId195"/>
    <p:sldId id="401" r:id="rId196"/>
    <p:sldId id="402" r:id="rId197"/>
    <p:sldId id="403" r:id="rId198"/>
    <p:sldId id="404" r:id="rId199"/>
    <p:sldId id="405" r:id="rId200"/>
    <p:sldId id="670" r:id="rId201"/>
    <p:sldId id="667" r:id="rId202"/>
    <p:sldId id="669" r:id="rId203"/>
    <p:sldId id="668" r:id="rId204"/>
    <p:sldId id="546" r:id="rId205"/>
    <p:sldId id="412" r:id="rId206"/>
    <p:sldId id="413" r:id="rId207"/>
    <p:sldId id="414" r:id="rId208"/>
    <p:sldId id="671" r:id="rId209"/>
    <p:sldId id="416" r:id="rId210"/>
    <p:sldId id="418" r:id="rId211"/>
    <p:sldId id="672" r:id="rId212"/>
    <p:sldId id="419" r:id="rId213"/>
    <p:sldId id="680" r:id="rId214"/>
    <p:sldId id="550" r:id="rId215"/>
    <p:sldId id="675" r:id="rId216"/>
    <p:sldId id="422" r:id="rId217"/>
    <p:sldId id="674" r:id="rId218"/>
    <p:sldId id="673" r:id="rId219"/>
    <p:sldId id="425" r:id="rId220"/>
    <p:sldId id="426" r:id="rId221"/>
    <p:sldId id="554" r:id="rId222"/>
    <p:sldId id="679" r:id="rId223"/>
    <p:sldId id="678" r:id="rId224"/>
    <p:sldId id="677" r:id="rId225"/>
    <p:sldId id="676" r:id="rId2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notesMaster" Target="notesMasters/notesMaster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viewProps" Target="viewProps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73F64-67B6-4193-9D03-6C6E7EF5E24A}" type="slidenum">
              <a:rPr lang="en-US"/>
              <a:pPr/>
              <a:t>69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52.png"/><Relationship Id="rId4" Type="http://schemas.openxmlformats.org/officeDocument/2006/relationships/tags" Target="../tags/tag3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53.png"/><Relationship Id="rId4" Type="http://schemas.openxmlformats.org/officeDocument/2006/relationships/tags" Target="../tags/tag4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54.png"/><Relationship Id="rId4" Type="http://schemas.openxmlformats.org/officeDocument/2006/relationships/tags" Target="../tags/tag4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55.png"/><Relationship Id="rId4" Type="http://schemas.openxmlformats.org/officeDocument/2006/relationships/tags" Target="../tags/tag4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56.png"/><Relationship Id="rId4" Type="http://schemas.openxmlformats.org/officeDocument/2006/relationships/tags" Target="../tags/tag4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7.png"/><Relationship Id="rId4" Type="http://schemas.openxmlformats.org/officeDocument/2006/relationships/tags" Target="../tags/tag4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58.png"/><Relationship Id="rId4" Type="http://schemas.openxmlformats.org/officeDocument/2006/relationships/tags" Target="../tags/tag5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59.png"/><Relationship Id="rId4" Type="http://schemas.openxmlformats.org/officeDocument/2006/relationships/tags" Target="../tags/tag5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60.png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61.png"/><Relationship Id="rId4" Type="http://schemas.openxmlformats.org/officeDocument/2006/relationships/tags" Target="../tags/tag5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62.png"/><Relationship Id="rId4" Type="http://schemas.openxmlformats.org/officeDocument/2006/relationships/tags" Target="../tags/tag5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63.png"/><Relationship Id="rId4" Type="http://schemas.openxmlformats.org/officeDocument/2006/relationships/tags" Target="../tags/tag9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w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1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2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3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4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5.wmf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6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7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9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0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61.wmf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2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63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4.wmf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wmf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wmf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89.wmf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w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8.png"/><Relationship Id="rId4" Type="http://schemas.openxmlformats.org/officeDocument/2006/relationships/tags" Target="../tags/tag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9.png"/><Relationship Id="rId4" Type="http://schemas.openxmlformats.org/officeDocument/2006/relationships/tags" Target="../tags/tag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0.png"/><Relationship Id="rId4" Type="http://schemas.openxmlformats.org/officeDocument/2006/relationships/tags" Target="../tags/tag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1.png"/><Relationship Id="rId4" Type="http://schemas.openxmlformats.org/officeDocument/2006/relationships/tags" Target="../tags/tag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tags" Target="../tags/tag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3.png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4.png"/><Relationship Id="rId4" Type="http://schemas.openxmlformats.org/officeDocument/2006/relationships/tags" Target="../tags/tag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5.png"/><Relationship Id="rId4" Type="http://schemas.openxmlformats.org/officeDocument/2006/relationships/tags" Target="../tags/tag2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6.png"/><Relationship Id="rId4" Type="http://schemas.openxmlformats.org/officeDocument/2006/relationships/tags" Target="../tags/tag2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47.png"/><Relationship Id="rId4" Type="http://schemas.openxmlformats.org/officeDocument/2006/relationships/tags" Target="../tags/tag2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8.png"/><Relationship Id="rId4" Type="http://schemas.openxmlformats.org/officeDocument/2006/relationships/tags" Target="../tags/tag2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2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0.png"/><Relationship Id="rId4" Type="http://schemas.openxmlformats.org/officeDocument/2006/relationships/tags" Target="../tags/tag3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51.png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Practical Aspects of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3968750"/>
            <a:ext cx="4267200" cy="1752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66"/>
                </a:solidFill>
                <a:latin typeface="+mj-lt"/>
              </a:rPr>
              <a:t>Tolga Acar Josh Benaloh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120" y="3352800"/>
            <a:ext cx="2972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92D050"/>
                </a:solidFill>
                <a:latin typeface="+mj-lt"/>
              </a:rPr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118626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Coin Flipping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Alice and Bob decide to make a decision by flipping a coin.</a:t>
            </a:r>
          </a:p>
          <a:p>
            <a:endParaRPr lang="en-US" sz="3600" dirty="0"/>
          </a:p>
          <a:p>
            <a:r>
              <a:rPr lang="en-US" sz="3600" dirty="0"/>
              <a:t>Alice and Bob are not in the same place.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157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95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39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063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54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39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   </a:t>
                </a:r>
                <a:r>
                  <a:rPr lang="en-US" sz="3200" dirty="0"/>
                  <a:t>since any common factor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/>
                  <a:t> is also a factor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/>
                  <a:t> and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since any common factor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/>
                  <a:t>is also a factor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63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82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6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64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01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828800" y="1981200"/>
                <a:ext cx="8534400" cy="41148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67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1828800" y="1981200"/>
                <a:ext cx="8534400" cy="41148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653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01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828800" y="1981200"/>
                <a:ext cx="8534400" cy="41148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any integer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67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1828800" y="1981200"/>
                <a:ext cx="8534400" cy="41148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89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01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828800" y="1981200"/>
                <a:ext cx="8534400" cy="41148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any integer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endParaRPr 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67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1828800" y="1981200"/>
                <a:ext cx="8534400" cy="41148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1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01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828800" y="1981200"/>
                <a:ext cx="8534400" cy="41148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any integer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67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1828800" y="1981200"/>
                <a:ext cx="8534400" cy="41148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97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792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Given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find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                           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977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96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792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Given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find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                           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3200" dirty="0"/>
                  <a:t>, solve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                                  by finding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such that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>
                  <a:buFontTx/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977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Protocol must be asynchronous.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3600" dirty="0"/>
              <a:t>We cannot assume simultaneous actions.</a:t>
            </a:r>
          </a:p>
          <a:p>
            <a:endParaRPr lang="en-US" sz="3600" dirty="0"/>
          </a:p>
          <a:p>
            <a:r>
              <a:rPr lang="en-US" sz="3600" dirty="0"/>
              <a:t>Players must take turns.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84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792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Given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find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                           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3200" dirty="0"/>
                  <a:t>, solve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                                  by finding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such that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÷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7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54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348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b="1" dirty="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79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sz="3200" b="1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10803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1430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6764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61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3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2 </a:t>
            </a:r>
            <a:r>
              <a:rPr lang="en-US" sz="3200" b="1" dirty="0">
                <a:sym typeface="Symbol" pitchFamily="18" charset="2"/>
              </a:rPr>
              <a:t> 1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sz="3200" b="1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10803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1430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066800" y="3733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6764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600200" y="3733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07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3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2 </a:t>
            </a:r>
            <a:r>
              <a:rPr lang="en-US" sz="3200" b="1" dirty="0">
                <a:sym typeface="Symbol" pitchFamily="18" charset="2"/>
              </a:rPr>
              <a:t> 1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2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1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0803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1430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066800" y="3733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066800" y="4876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6764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600200" y="3733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600200" y="4876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25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3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2 </a:t>
            </a:r>
            <a:r>
              <a:rPr lang="en-US" sz="3200" b="1" dirty="0">
                <a:sym typeface="Symbol" pitchFamily="18" charset="2"/>
              </a:rPr>
              <a:t> 1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2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1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0803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1430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066800" y="3733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066800" y="4876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6764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600200" y="3733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600200" y="4876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87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</a:t>
            </a: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b="1" dirty="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96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2) 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9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6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2)  1  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 2) 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Remote Coin Flipping Possible?</a:t>
            </a:r>
          </a:p>
        </p:txBody>
      </p:sp>
    </p:spTree>
    <p:extLst>
      <p:ext uri="{BB962C8B-B14F-4D97-AF65-F5344CB8AC3E}">
        <p14:creationId xmlns:p14="http://schemas.microsoft.com/office/powerpoint/2010/main" val="271989942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2)  1  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 2)  1   =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 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9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Repeat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: {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/>
                  <a:t>; </a:t>
                </a:r>
              </a:p>
              <a:p>
                <a:pPr>
                  <a:buFontTx/>
                  <a:buNone/>
                </a:pPr>
                <a:r>
                  <a:rPr lang="en-US" sz="3200" i="1" dirty="0">
                    <a:solidFill>
                      <a:srgbClr val="66FF66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i="1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div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;</a:t>
                </a:r>
                <a:endParaRPr lang="en-US" sz="3200" i="1" dirty="0"/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}.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For all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: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  Final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 b="-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222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498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/>
              </a:p>
              <a:p>
                <a:pPr algn="ctr">
                  <a:buNone/>
                </a:pPr>
                <a:endParaRPr lang="en-US" sz="3600" dirty="0"/>
              </a:p>
              <a:p>
                <a:pPr algn="ctr">
                  <a:buNone/>
                </a:pPr>
                <a:r>
                  <a:rPr lang="en-US" sz="3600" dirty="0"/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unknown, it can be efficiently computed.</a:t>
                </a:r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77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None/>
                </a:pPr>
                <a:endParaRPr lang="en-US" sz="3600" dirty="0"/>
              </a:p>
              <a:p>
                <a:pPr algn="ctr">
                  <a:buNone/>
                </a:pPr>
                <a:r>
                  <a:rPr lang="en-US" sz="3600" dirty="0"/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unknown, the problem is known as the </a:t>
                </a:r>
                <a:r>
                  <a:rPr lang="en-US" sz="3600" i="1" dirty="0"/>
                  <a:t>discrete logarithm </a:t>
                </a:r>
                <a:r>
                  <a:rPr lang="en-US" sz="3600" dirty="0"/>
                  <a:t>and is generally believed to be hard to solve.</a:t>
                </a:r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11" r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197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None/>
                </a:pPr>
                <a:endParaRPr lang="en-US" sz="3600" dirty="0"/>
              </a:p>
              <a:p>
                <a:pPr algn="ctr">
                  <a:buNone/>
                </a:pPr>
                <a:r>
                  <a:rPr lang="en-US" sz="3600" dirty="0"/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unknown, the problem is known as </a:t>
                </a:r>
                <a:r>
                  <a:rPr lang="en-US" sz="3600" i="1" dirty="0"/>
                  <a:t>discrete root finding </a:t>
                </a:r>
                <a:r>
                  <a:rPr lang="en-US" sz="3600" dirty="0"/>
                  <a:t>and is generally believed hard to solve...</a:t>
                </a:r>
                <a:endParaRPr lang="en-US" sz="9600" dirty="0"/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938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None/>
                </a:pPr>
                <a:endParaRPr lang="en-US" sz="3600" dirty="0"/>
              </a:p>
              <a:p>
                <a:pPr algn="ctr">
                  <a:buNone/>
                </a:pPr>
                <a:r>
                  <a:rPr lang="en-US" sz="3600" dirty="0"/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unknown, the problem is known as </a:t>
                </a:r>
                <a:r>
                  <a:rPr lang="en-US" sz="3600" i="1" dirty="0"/>
                  <a:t>discrete root finding </a:t>
                </a:r>
                <a:r>
                  <a:rPr lang="en-US" sz="3600" dirty="0"/>
                  <a:t>and is generally believed hard to solve...      </a:t>
                </a:r>
                <a:r>
                  <a:rPr lang="en-US" sz="3600" i="1" dirty="0"/>
                  <a:t>… unless </a:t>
                </a:r>
                <a:r>
                  <a:rPr lang="en-US" sz="3600" dirty="0"/>
                  <a:t>the factorization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is known. </a:t>
                </a:r>
              </a:p>
              <a:p>
                <a:pPr algn="ctr">
                  <a:buNone/>
                </a:pPr>
                <a:endParaRPr lang="en-US" sz="9600" dirty="0"/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355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083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None/>
                </a:pPr>
                <a:r>
                  <a:rPr lang="en-US" sz="3600" dirty="0"/>
                  <a:t>The problem is not well-studied for the case 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unknown.</a:t>
                </a:r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9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/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017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39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Two-part answer: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Remote Coin Flipping Possible?</a:t>
            </a:r>
          </a:p>
        </p:txBody>
      </p:sp>
    </p:spTree>
    <p:extLst>
      <p:ext uri="{BB962C8B-B14F-4D97-AF65-F5344CB8AC3E}">
        <p14:creationId xmlns:p14="http://schemas.microsoft.com/office/powerpoint/2010/main" val="36915360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02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902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0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600" u="sng" dirty="0"/>
                  <a:t> and then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u="sng" dirty="0"/>
                  <a:t>.</a:t>
                </a:r>
              </a:p>
              <a:p>
                <a:pPr>
                  <a:buFontTx/>
                  <a:buNone/>
                </a:pPr>
                <a:endParaRPr lang="en-US" sz="3600" u="sng" dirty="0"/>
              </a:p>
            </p:txBody>
          </p:sp>
        </mc:Choice>
        <mc:Fallback xmlns="">
          <p:sp>
            <p:nvSpPr>
              <p:cNvPr id="990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585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02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902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0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600" u="sng" dirty="0"/>
                  <a:t> and then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u="sng" dirty="0"/>
                  <a:t>.</a:t>
                </a:r>
              </a:p>
              <a:p>
                <a:pPr>
                  <a:buFontTx/>
                  <a:buNone/>
                </a:pPr>
                <a:endParaRPr lang="en-US" sz="3600" u="sng" dirty="0"/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i="1" dirty="0"/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600" dirty="0"/>
                  <a:t>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each are 2,048-bit integers,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600" i="1" baseline="30000" dirty="0"/>
                  <a:t>  </a:t>
                </a:r>
                <a:r>
                  <a:rPr lang="en-US" sz="3600" dirty="0"/>
                  <a:t>consists of ~2</a:t>
                </a:r>
                <a:r>
                  <a:rPr lang="en-US" sz="3600" baseline="30000" dirty="0"/>
                  <a:t>2059</a:t>
                </a:r>
                <a:r>
                  <a:rPr lang="en-US" sz="3600" dirty="0"/>
                  <a:t> bits.</a:t>
                </a:r>
              </a:p>
            </p:txBody>
          </p:sp>
        </mc:Choice>
        <mc:Fallback xmlns="">
          <p:sp>
            <p:nvSpPr>
              <p:cNvPr id="990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691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02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902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0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u="sng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600" u="sng" dirty="0"/>
                  <a:t> and then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u="sng" dirty="0"/>
                  <a:t>.</a:t>
                </a:r>
              </a:p>
              <a:p>
                <a:pPr>
                  <a:buFontTx/>
                  <a:buNone/>
                </a:pPr>
                <a:endParaRPr lang="en-US" sz="3600" u="sng" dirty="0"/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i="1" dirty="0"/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600" dirty="0"/>
                  <a:t>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each are 2,048-bit integers,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600" i="1" baseline="30000" dirty="0"/>
                  <a:t>  </a:t>
                </a:r>
                <a:r>
                  <a:rPr lang="en-US" sz="3600" dirty="0"/>
                  <a:t>consists of ~2</a:t>
                </a:r>
                <a:r>
                  <a:rPr lang="en-US" sz="3600" baseline="30000" dirty="0"/>
                  <a:t>2059</a:t>
                </a:r>
                <a:r>
                  <a:rPr lang="en-US" sz="3600" dirty="0"/>
                  <a:t> bits.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Since there are roughly 2</a:t>
                </a:r>
                <a:r>
                  <a:rPr lang="en-US" sz="3600" baseline="30000" dirty="0"/>
                  <a:t>250</a:t>
                </a:r>
                <a:r>
                  <a:rPr lang="en-US" sz="3600" dirty="0"/>
                  <a:t> particles in the universe, storage is a problem.</a:t>
                </a:r>
              </a:p>
            </p:txBody>
          </p:sp>
        </mc:Choice>
        <mc:Fallback xmlns="">
          <p:sp>
            <p:nvSpPr>
              <p:cNvPr id="990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083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89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94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49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77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1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91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1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Repeatedly multiplying by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(followed each time by a reduction modulo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times solves the storage problem.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1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78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7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22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922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2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Repeatedly multiplying by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(followed each time by a reduction modulo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times solves the storage problem.</a:t>
                </a:r>
              </a:p>
              <a:p>
                <a:endParaRPr lang="en-US" sz="1200" dirty="0"/>
              </a:p>
              <a:p>
                <a:r>
                  <a:rPr lang="en-US" sz="3600" dirty="0"/>
                  <a:t>However, we would need to perform ~2</a:t>
                </a:r>
                <a:r>
                  <a:rPr lang="en-US" sz="3600" baseline="30000" dirty="0"/>
                  <a:t>900</a:t>
                </a:r>
                <a:r>
                  <a:rPr lang="en-US" sz="3600" dirty="0"/>
                  <a:t> 64-bit multiplications per second to complete the computation before the sun burns out.</a:t>
                </a:r>
              </a:p>
            </p:txBody>
          </p:sp>
        </mc:Choice>
        <mc:Fallback xmlns="">
          <p:sp>
            <p:nvSpPr>
              <p:cNvPr id="992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78" t="-222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9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597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59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50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69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69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Multiplication by Repeated Doubling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800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80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80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8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Multiplication by Repeated Doubling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ym typeface="Symbol" pitchFamily="18" charset="2"/>
                  </a:rPr>
                  <a:t>  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98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904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90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9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Multiplication by Repeated Doubling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compute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4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16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,… 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ym typeface="Symbol" pitchFamily="18" charset="2"/>
                  </a:rPr>
                  <a:t>  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99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Two-part answer: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NO – I will sketch a formal proof.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Remote Coin Flipping Possible?</a:t>
            </a:r>
          </a:p>
        </p:txBody>
      </p:sp>
    </p:spTree>
    <p:extLst>
      <p:ext uri="{BB962C8B-B14F-4D97-AF65-F5344CB8AC3E}">
        <p14:creationId xmlns:p14="http://schemas.microsoft.com/office/powerpoint/2010/main" val="142273153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006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0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00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Multiplication by Repeated Doubling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compute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4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16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,…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and sum up those values dictated by the binary representation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2800" i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0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505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109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10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1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Multiplication by Repeated Doubling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compute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4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16</m:t>
                    </m:r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,…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and sum up those values dictated by the binary representation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24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600" u="sng" dirty="0"/>
                  <a:t>Example</a:t>
                </a:r>
                <a:r>
                  <a:rPr lang="en-US" sz="3600" dirty="0"/>
                  <a:t>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i="1" dirty="0"/>
                  <a:t>.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601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 r="-61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541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7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endParaRPr lang="en-US" sz="2400" i="1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440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7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Exponentiation by Repeated Squaring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endParaRPr lang="en-US" sz="2400" i="1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363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7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7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Exponentiation by Repeated Squaring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</a:t>
                </a:r>
                <a:endParaRPr lang="en-US" sz="2400" i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7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706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7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7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Exponentiation by Repeated Squaring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compute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…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</a:t>
                </a:r>
                <a:endParaRPr lang="en-US" sz="2400" i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607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78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7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7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Exponentiation by Repeated Squaring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compute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…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and multiply those values dictated by the binary representation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2400" i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607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399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2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72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7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Exponentiation by Repeated Squaring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compute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3200" dirty="0">
                    <a:sym typeface="Symbol" pitchFamily="18" charset="2"/>
                  </a:rPr>
                  <a:t>, …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  and multiply those values dictated by the binary representation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24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600" u="sng" dirty="0"/>
                  <a:t>Example</a:t>
                </a:r>
                <a:r>
                  <a:rPr lang="en-US" sz="36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607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 r="-1833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3591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82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82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8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We can now perform a 2,048-bit modular exponentiation using ~3,072 2,048-bit modular multiplications.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r>
                  <a:rPr lang="en-US" sz="3600" dirty="0"/>
                  <a:t>2,048 </a:t>
                </a:r>
                <a:r>
                  <a:rPr lang="en-US" sz="3600" dirty="0" err="1"/>
                  <a:t>squarings</a:t>
                </a:r>
                <a:r>
                  <a:rPr lang="en-US" sz="3600" dirty="0"/>
                  <a:t>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2048</m:t>
                            </m:r>
                          </m:sup>
                        </m:sSup>
                      </m:sup>
                    </m:sSup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endParaRPr lang="en-US" sz="1200" dirty="0"/>
              </a:p>
              <a:p>
                <a:r>
                  <a:rPr lang="en-US" sz="3600" dirty="0"/>
                  <a:t>~1024 “ordinary” multiplications</a:t>
                </a:r>
              </a:p>
            </p:txBody>
          </p:sp>
        </mc:Choice>
        <mc:Fallback xmlns="">
          <p:sp>
            <p:nvSpPr>
              <p:cNvPr id="608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67" t="-2222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481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79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sz="3600" dirty="0"/>
                  <a:t>Addition and Subtraction</a:t>
                </a:r>
              </a:p>
              <a:p>
                <a:r>
                  <a:rPr lang="en-US" sz="3600" dirty="0"/>
                  <a:t>Multiplication</a:t>
                </a:r>
              </a:p>
              <a:p>
                <a:r>
                  <a:rPr lang="en-US" sz="3600" dirty="0"/>
                  <a:t>Division and Remainder (mod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)</a:t>
                </a:r>
              </a:p>
              <a:p>
                <a:r>
                  <a:rPr lang="en-US" sz="3600" dirty="0"/>
                  <a:t>Exponentiation</a:t>
                </a:r>
              </a:p>
            </p:txBody>
          </p:sp>
        </mc:Choice>
        <mc:Fallback xmlns="">
          <p:sp>
            <p:nvSpPr>
              <p:cNvPr id="93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Two-part answer: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NO – I will sketch a formal proof.</a:t>
            </a:r>
          </a:p>
          <a:p>
            <a:endParaRPr lang="en-US" sz="3600" dirty="0"/>
          </a:p>
          <a:p>
            <a:r>
              <a:rPr lang="en-US" sz="3600" dirty="0"/>
              <a:t>YES – I will provide an effective protocol.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Remote Coin Flipping Possible?</a:t>
            </a:r>
          </a:p>
        </p:txBody>
      </p:sp>
    </p:spTree>
    <p:extLst>
      <p:ext uri="{BB962C8B-B14F-4D97-AF65-F5344CB8AC3E}">
        <p14:creationId xmlns:p14="http://schemas.microsoft.com/office/powerpoint/2010/main" val="150862561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431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8" name="Text Box 4"/>
          <p:cNvSpPr txBox="1">
            <a:spLocks noChangeArrowheads="1"/>
          </p:cNvSpPr>
          <p:nvPr/>
        </p:nvSpPr>
        <p:spPr bwMode="auto">
          <a:xfrm>
            <a:off x="5181600" y="2751138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084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4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5181600" y="2751138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4917" name="Line 5"/>
          <p:cNvSpPr>
            <a:spLocks noChangeShapeType="1"/>
          </p:cNvSpPr>
          <p:nvPr/>
        </p:nvSpPr>
        <p:spPr bwMode="auto">
          <a:xfrm flipV="1">
            <a:off x="86868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630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6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6964" name="Text Box 4"/>
          <p:cNvSpPr txBox="1">
            <a:spLocks noChangeArrowheads="1"/>
          </p:cNvSpPr>
          <p:nvPr/>
        </p:nvSpPr>
        <p:spPr bwMode="auto">
          <a:xfrm>
            <a:off x="5181600" y="2751138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6965" name="Line 5"/>
          <p:cNvSpPr>
            <a:spLocks noChangeShapeType="1"/>
          </p:cNvSpPr>
          <p:nvPr/>
        </p:nvSpPr>
        <p:spPr bwMode="auto">
          <a:xfrm flipV="1">
            <a:off x="78486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128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59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Text Box 4"/>
          <p:cNvSpPr txBox="1">
            <a:spLocks noChangeArrowheads="1"/>
          </p:cNvSpPr>
          <p:nvPr/>
        </p:nvSpPr>
        <p:spPr bwMode="auto">
          <a:xfrm>
            <a:off x="5181600" y="2751138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5941" name="Line 5"/>
          <p:cNvSpPr>
            <a:spLocks noChangeShapeType="1"/>
          </p:cNvSpPr>
          <p:nvPr/>
        </p:nvSpPr>
        <p:spPr bwMode="auto">
          <a:xfrm flipV="1">
            <a:off x="7010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587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3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5181600" y="2751138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3893" name="Line 5"/>
          <p:cNvSpPr>
            <a:spLocks noChangeShapeType="1"/>
          </p:cNvSpPr>
          <p:nvPr/>
        </p:nvSpPr>
        <p:spPr bwMode="auto">
          <a:xfrm flipV="1">
            <a:off x="6248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0442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2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868" name="Text Box 4"/>
          <p:cNvSpPr txBox="1">
            <a:spLocks noChangeArrowheads="1"/>
          </p:cNvSpPr>
          <p:nvPr/>
        </p:nvSpPr>
        <p:spPr bwMode="auto">
          <a:xfrm>
            <a:off x="5181600" y="2751138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118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90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600" dirty="0"/>
                  <a:t>In general, adding two large integers – each consisting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small blocks – requires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small-integer additions.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3600" dirty="0"/>
                  <a:t>Large-integer subtraction is similar.</a:t>
                </a:r>
              </a:p>
            </p:txBody>
          </p:sp>
        </mc:Choice>
        <mc:Fallback xmlns="">
          <p:sp>
            <p:nvSpPr>
              <p:cNvPr id="939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734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092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9463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03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0309" name="Line 5"/>
          <p:cNvSpPr>
            <a:spLocks noChangeShapeType="1"/>
          </p:cNvSpPr>
          <p:nvPr/>
        </p:nvSpPr>
        <p:spPr bwMode="auto">
          <a:xfrm flipV="1">
            <a:off x="86868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0" name="Line 6"/>
          <p:cNvSpPr>
            <a:spLocks noChangeShapeType="1"/>
          </p:cNvSpPr>
          <p:nvPr/>
        </p:nvSpPr>
        <p:spPr bwMode="auto">
          <a:xfrm flipH="1" flipV="1">
            <a:off x="7848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1" name="Line 7"/>
          <p:cNvSpPr>
            <a:spLocks noChangeShapeType="1"/>
          </p:cNvSpPr>
          <p:nvPr/>
        </p:nvSpPr>
        <p:spPr bwMode="auto">
          <a:xfrm flipH="1"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2" name="Line 8"/>
          <p:cNvSpPr>
            <a:spLocks noChangeShapeType="1"/>
          </p:cNvSpPr>
          <p:nvPr/>
        </p:nvSpPr>
        <p:spPr bwMode="auto">
          <a:xfrm flipH="1" flipV="1">
            <a:off x="6172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773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13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1333" name="Line 5"/>
          <p:cNvSpPr>
            <a:spLocks noChangeShapeType="1"/>
          </p:cNvSpPr>
          <p:nvPr/>
        </p:nvSpPr>
        <p:spPr bwMode="auto">
          <a:xfrm flipV="1">
            <a:off x="78486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4" name="Line 6"/>
          <p:cNvSpPr>
            <a:spLocks noChangeShapeType="1"/>
          </p:cNvSpPr>
          <p:nvPr/>
        </p:nvSpPr>
        <p:spPr bwMode="auto">
          <a:xfrm flipV="1">
            <a:off x="7848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5" name="Line 7"/>
          <p:cNvSpPr>
            <a:spLocks noChangeShapeType="1"/>
          </p:cNvSpPr>
          <p:nvPr/>
        </p:nvSpPr>
        <p:spPr bwMode="auto">
          <a:xfrm flipH="1" flipV="1">
            <a:off x="7010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6" name="Line 8"/>
          <p:cNvSpPr>
            <a:spLocks noChangeShapeType="1"/>
          </p:cNvSpPr>
          <p:nvPr/>
        </p:nvSpPr>
        <p:spPr bwMode="auto">
          <a:xfrm flipH="1" flipV="1">
            <a:off x="6172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37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3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23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V="1">
            <a:off x="7010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8" name="Line 6"/>
          <p:cNvSpPr>
            <a:spLocks noChangeShapeType="1"/>
          </p:cNvSpPr>
          <p:nvPr/>
        </p:nvSpPr>
        <p:spPr bwMode="auto">
          <a:xfrm flipH="1" flipV="1">
            <a:off x="6172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9" name="Line 7"/>
          <p:cNvSpPr>
            <a:spLocks noChangeShapeType="1"/>
          </p:cNvSpPr>
          <p:nvPr/>
        </p:nvSpPr>
        <p:spPr bwMode="auto">
          <a:xfrm flipV="1">
            <a:off x="7010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Line 8"/>
          <p:cNvSpPr>
            <a:spLocks noChangeShapeType="1"/>
          </p:cNvSpPr>
          <p:nvPr/>
        </p:nvSpPr>
        <p:spPr bwMode="auto">
          <a:xfrm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79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33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3381" name="Line 5"/>
          <p:cNvSpPr>
            <a:spLocks noChangeShapeType="1"/>
          </p:cNvSpPr>
          <p:nvPr/>
        </p:nvSpPr>
        <p:spPr bwMode="auto">
          <a:xfrm flipV="1">
            <a:off x="61722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2" name="Line 6"/>
          <p:cNvSpPr>
            <a:spLocks noChangeShapeType="1"/>
          </p:cNvSpPr>
          <p:nvPr/>
        </p:nvSpPr>
        <p:spPr bwMode="auto">
          <a:xfrm flipV="1">
            <a:off x="6172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 flipV="1">
            <a:off x="6172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 flipV="1">
            <a:off x="6172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404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44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4405" name="Line 5"/>
          <p:cNvSpPr>
            <a:spLocks noChangeShapeType="1"/>
          </p:cNvSpPr>
          <p:nvPr/>
        </p:nvSpPr>
        <p:spPr bwMode="auto">
          <a:xfrm flipV="1">
            <a:off x="61722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6" name="Line 6"/>
          <p:cNvSpPr>
            <a:spLocks noChangeShapeType="1"/>
          </p:cNvSpPr>
          <p:nvPr/>
        </p:nvSpPr>
        <p:spPr bwMode="auto">
          <a:xfrm flipV="1">
            <a:off x="6172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7" name="Line 7"/>
          <p:cNvSpPr>
            <a:spLocks noChangeShapeType="1"/>
          </p:cNvSpPr>
          <p:nvPr/>
        </p:nvSpPr>
        <p:spPr bwMode="auto">
          <a:xfrm flipV="1">
            <a:off x="6172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8" name="Line 8"/>
          <p:cNvSpPr>
            <a:spLocks noChangeShapeType="1"/>
          </p:cNvSpPr>
          <p:nvPr/>
        </p:nvSpPr>
        <p:spPr bwMode="auto">
          <a:xfrm flipV="1">
            <a:off x="6172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9" name="Line 9"/>
          <p:cNvSpPr>
            <a:spLocks noChangeShapeType="1"/>
          </p:cNvSpPr>
          <p:nvPr/>
        </p:nvSpPr>
        <p:spPr bwMode="auto">
          <a:xfrm flipV="1">
            <a:off x="7010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0" name="Line 10"/>
          <p:cNvSpPr>
            <a:spLocks noChangeShapeType="1"/>
          </p:cNvSpPr>
          <p:nvPr/>
        </p:nvSpPr>
        <p:spPr bwMode="auto">
          <a:xfrm flipH="1" flipV="1">
            <a:off x="6172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1" name="Line 11"/>
          <p:cNvSpPr>
            <a:spLocks noChangeShapeType="1"/>
          </p:cNvSpPr>
          <p:nvPr/>
        </p:nvSpPr>
        <p:spPr bwMode="auto">
          <a:xfrm flipV="1">
            <a:off x="7010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2" name="Line 12"/>
          <p:cNvSpPr>
            <a:spLocks noChangeShapeType="1"/>
          </p:cNvSpPr>
          <p:nvPr/>
        </p:nvSpPr>
        <p:spPr bwMode="auto">
          <a:xfrm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 flipV="1">
            <a:off x="78486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 flipH="1" flipV="1">
            <a:off x="7010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 flipH="1" flipV="1">
            <a:off x="6172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6" name="Line 16"/>
          <p:cNvSpPr>
            <a:spLocks noChangeShapeType="1"/>
          </p:cNvSpPr>
          <p:nvPr/>
        </p:nvSpPr>
        <p:spPr bwMode="auto">
          <a:xfrm flipV="1">
            <a:off x="7848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 flipV="1">
            <a:off x="86868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8" name="Line 18"/>
          <p:cNvSpPr>
            <a:spLocks noChangeShapeType="1"/>
          </p:cNvSpPr>
          <p:nvPr/>
        </p:nvSpPr>
        <p:spPr bwMode="auto">
          <a:xfrm flipH="1" flipV="1">
            <a:off x="7848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9" name="Line 19"/>
          <p:cNvSpPr>
            <a:spLocks noChangeShapeType="1"/>
          </p:cNvSpPr>
          <p:nvPr/>
        </p:nvSpPr>
        <p:spPr bwMode="auto">
          <a:xfrm flipH="1"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0" name="Line 20"/>
          <p:cNvSpPr>
            <a:spLocks noChangeShapeType="1"/>
          </p:cNvSpPr>
          <p:nvPr/>
        </p:nvSpPr>
        <p:spPr bwMode="auto">
          <a:xfrm flipH="1" flipV="1">
            <a:off x="6172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86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1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600" dirty="0"/>
                  <a:t>In general, multiplying two large integers – each consisting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small blocks – requires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/>
                  <a:t>small-integer multiplications and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i="1" dirty="0"/>
                  <a:t>large-integer</a:t>
                </a:r>
                <a:r>
                  <a:rPr lang="en-US" sz="3600" dirty="0"/>
                  <a:t> additions.</a:t>
                </a:r>
              </a:p>
            </p:txBody>
          </p:sp>
        </mc:Choice>
        <mc:Fallback xmlns="">
          <p:sp>
            <p:nvSpPr>
              <p:cNvPr id="94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587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graphicFrame>
        <p:nvGraphicFramePr>
          <p:cNvPr id="6154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 flipH="1"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786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graphicFrame>
        <p:nvGraphicFramePr>
          <p:cNvPr id="6164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6453" name="Line 5"/>
          <p:cNvSpPr>
            <a:spLocks noChangeShapeType="1"/>
          </p:cNvSpPr>
          <p:nvPr/>
        </p:nvSpPr>
        <p:spPr bwMode="auto">
          <a:xfrm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054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graphicFrame>
        <p:nvGraphicFramePr>
          <p:cNvPr id="6174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7477" name="Line 5"/>
          <p:cNvSpPr>
            <a:spLocks noChangeShapeType="1"/>
          </p:cNvSpPr>
          <p:nvPr/>
        </p:nvSpPr>
        <p:spPr bwMode="auto">
          <a:xfrm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78" name="Line 6"/>
          <p:cNvSpPr>
            <a:spLocks noChangeShapeType="1"/>
          </p:cNvSpPr>
          <p:nvPr/>
        </p:nvSpPr>
        <p:spPr bwMode="auto">
          <a:xfrm flipH="1" flipV="1">
            <a:off x="7010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51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4000"/>
              <a:t>Careful bookkeeping can save nearly half of the small-integer multiplications (and nearly half of the time).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041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952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Recall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95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00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9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About 2/3 of the multiplications required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sz="3600" dirty="0"/>
                  <a:t> are actually </a:t>
                </a:r>
                <a:r>
                  <a:rPr lang="en-US" sz="3600" dirty="0" err="1"/>
                  <a:t>squarings</a:t>
                </a:r>
                <a:r>
                  <a:rPr lang="en-US" sz="3600" dirty="0"/>
                  <a:t>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Overall, efficient squaring can save about 1/3 of the small multiplications required for modular exponentiation.</a:t>
                </a:r>
              </a:p>
            </p:txBody>
          </p:sp>
        </mc:Choice>
        <mc:Fallback xmlns="">
          <p:sp>
            <p:nvSpPr>
              <p:cNvPr id="619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78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051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47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3581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4403725" y="41513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49371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82" name="Text Box 14"/>
          <p:cNvSpPr txBox="1">
            <a:spLocks noChangeArrowheads="1"/>
          </p:cNvSpPr>
          <p:nvPr/>
        </p:nvSpPr>
        <p:spPr bwMode="auto">
          <a:xfrm>
            <a:off x="586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4556125" y="48371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4" name="Text Box 16"/>
          <p:cNvSpPr txBox="1">
            <a:spLocks noChangeArrowheads="1"/>
          </p:cNvSpPr>
          <p:nvPr/>
        </p:nvSpPr>
        <p:spPr bwMode="auto">
          <a:xfrm>
            <a:off x="5165725" y="48371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4785" name="Text Box 17"/>
          <p:cNvSpPr txBox="1">
            <a:spLocks noChangeArrowheads="1"/>
          </p:cNvSpPr>
          <p:nvPr/>
        </p:nvSpPr>
        <p:spPr bwMode="auto">
          <a:xfrm>
            <a:off x="5699125" y="48371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6" name="Text Box 18"/>
          <p:cNvSpPr txBox="1">
            <a:spLocks noChangeArrowheads="1"/>
          </p:cNvSpPr>
          <p:nvPr/>
        </p:nvSpPr>
        <p:spPr bwMode="auto">
          <a:xfrm>
            <a:off x="6400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7" name="Text Box 19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8" name="Text Box 20"/>
          <p:cNvSpPr txBox="1">
            <a:spLocks noChangeArrowheads="1"/>
          </p:cNvSpPr>
          <p:nvPr/>
        </p:nvSpPr>
        <p:spPr bwMode="auto">
          <a:xfrm>
            <a:off x="6384925" y="42275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9" name="Text Box 21"/>
          <p:cNvSpPr txBox="1">
            <a:spLocks noChangeArrowheads="1"/>
          </p:cNvSpPr>
          <p:nvPr/>
        </p:nvSpPr>
        <p:spPr bwMode="auto">
          <a:xfrm>
            <a:off x="71469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0" name="Text Box 22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4791" name="Text Box 23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2" name="Text Box 24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93" name="Text Box 25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94" name="Text Box 26"/>
          <p:cNvSpPr txBox="1">
            <a:spLocks noChangeArrowheads="1"/>
          </p:cNvSpPr>
          <p:nvPr/>
        </p:nvSpPr>
        <p:spPr bwMode="auto">
          <a:xfrm>
            <a:off x="7070725" y="48371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5" name="Text Box 27"/>
          <p:cNvSpPr txBox="1">
            <a:spLocks noChangeArrowheads="1"/>
          </p:cNvSpPr>
          <p:nvPr/>
        </p:nvSpPr>
        <p:spPr bwMode="auto">
          <a:xfrm>
            <a:off x="7696200" y="4800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6" name="Text Box 28"/>
          <p:cNvSpPr txBox="1">
            <a:spLocks noChangeArrowheads="1"/>
          </p:cNvSpPr>
          <p:nvPr/>
        </p:nvSpPr>
        <p:spPr bwMode="auto">
          <a:xfrm>
            <a:off x="8305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7114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Given 4 coefficients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57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Given 4 coefficients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	we need to compute 3 values:</a:t>
                </a: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73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Given 4 coefficients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	we need to compute 3 values: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318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Given 4 coefficients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	we need to compute 3 values: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32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680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Given 4 coefficients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	we need to compute 3 values: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580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Given 4 coefficients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	we need to compute 3 values: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729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375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4 multiplications</a:t>
                </a:r>
                <a:r>
                  <a:rPr lang="en-US" sz="3200" dirty="0"/>
                  <a:t>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13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4 multiplications</a:t>
                </a:r>
                <a:r>
                  <a:rPr lang="en-US" sz="3200" dirty="0"/>
                  <a:t>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7540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4 multiplications</a:t>
                </a:r>
                <a:r>
                  <a:rPr lang="en-US" sz="3200" dirty="0"/>
                  <a:t>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the Tree</a:t>
            </a:r>
          </a:p>
        </p:txBody>
      </p:sp>
      <p:graphicFrame>
        <p:nvGraphicFramePr>
          <p:cNvPr id="545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242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3962401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8458200" y="495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8458201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60198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800" name="Text Box 8"/>
          <p:cNvSpPr txBox="1">
            <a:spLocks noChangeArrowheads="1"/>
          </p:cNvSpPr>
          <p:nvPr/>
        </p:nvSpPr>
        <p:spPr bwMode="auto">
          <a:xfrm>
            <a:off x="6019801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 b="1"/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39624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49530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803" name="Text Box 11"/>
          <p:cNvSpPr txBox="1">
            <a:spLocks noChangeArrowheads="1"/>
          </p:cNvSpPr>
          <p:nvPr/>
        </p:nvSpPr>
        <p:spPr bwMode="auto">
          <a:xfrm>
            <a:off x="4953001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783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4 multiplications</a:t>
                </a:r>
                <a:r>
                  <a:rPr lang="en-US" sz="3200" dirty="0"/>
                  <a:t>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377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</a:t>
                </a:r>
                <a:r>
                  <a:rPr lang="en-US" sz="3200" dirty="0">
                    <a:solidFill>
                      <a:srgbClr val="FF9900"/>
                    </a:solidFill>
                  </a:rPr>
                  <a:t>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0396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525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710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234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2 additions, 2 subtractions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719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</a:t>
                </a:r>
                <a:r>
                  <a:rPr lang="en-US" sz="3200" dirty="0">
                    <a:solidFill>
                      <a:srgbClr val="FF9900"/>
                    </a:solidFill>
                  </a:rPr>
                  <a:t>2 additions</a:t>
                </a:r>
                <a:r>
                  <a:rPr lang="en-US" sz="3200" dirty="0"/>
                  <a:t>, 2 subtractions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826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</a:t>
                </a:r>
                <a:r>
                  <a:rPr lang="en-US" sz="3200" dirty="0">
                    <a:solidFill>
                      <a:srgbClr val="FF9900"/>
                    </a:solidFill>
                  </a:rPr>
                  <a:t>2 additions</a:t>
                </a:r>
                <a:r>
                  <a:rPr lang="en-US" sz="3200" dirty="0"/>
                  <a:t>, 2 subtractions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581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3 multiplications</a:t>
                </a:r>
                <a:r>
                  <a:rPr lang="en-US" sz="3200" dirty="0"/>
                  <a:t>, 2 additions, 2 subtractions</a:t>
                </a:r>
                <a:endParaRPr lang="en-US" sz="3200" i="1" dirty="0"/>
              </a:p>
            </p:txBody>
          </p:sp>
        </mc:Choice>
        <mc:Fallback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495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3 multiplications</a:t>
                </a:r>
                <a:r>
                  <a:rPr lang="en-US" sz="3200" dirty="0"/>
                  <a:t>, 2 additions, 2 subtractions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the Tree</a:t>
            </a:r>
          </a:p>
        </p:txBody>
      </p:sp>
      <p:graphicFrame>
        <p:nvGraphicFramePr>
          <p:cNvPr id="5468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242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3962401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8458200" y="495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8458201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6019800" y="56403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6019800" y="39639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39624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4953000" y="56403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546827" name="Text Box 11"/>
          <p:cNvSpPr txBox="1">
            <a:spLocks noChangeArrowheads="1"/>
          </p:cNvSpPr>
          <p:nvPr/>
        </p:nvSpPr>
        <p:spPr bwMode="auto">
          <a:xfrm>
            <a:off x="4953000" y="39639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  <a:endParaRPr lang="en-US" sz="1200"/>
          </a:p>
        </p:txBody>
      </p:sp>
      <p:sp>
        <p:nvSpPr>
          <p:cNvPr id="546828" name="Text Box 12"/>
          <p:cNvSpPr txBox="1">
            <a:spLocks noChangeArrowheads="1"/>
          </p:cNvSpPr>
          <p:nvPr/>
        </p:nvSpPr>
        <p:spPr bwMode="auto">
          <a:xfrm>
            <a:off x="2895600" y="301625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A:</a:t>
            </a:r>
            <a:endParaRPr lang="en-US"/>
          </a:p>
        </p:txBody>
      </p:sp>
      <p:sp>
        <p:nvSpPr>
          <p:cNvPr id="546829" name="Text Box 13"/>
          <p:cNvSpPr txBox="1">
            <a:spLocks noChangeArrowheads="1"/>
          </p:cNvSpPr>
          <p:nvPr/>
        </p:nvSpPr>
        <p:spPr bwMode="auto">
          <a:xfrm>
            <a:off x="2895600" y="484505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B: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23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FF9900"/>
                    </a:solidFill>
                  </a:rPr>
                  <a:t>3 multiplications</a:t>
                </a:r>
                <a:r>
                  <a:rPr lang="en-US" sz="3200" dirty="0"/>
                  <a:t>, 2 additions, 2 subtractions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9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2 additions, </a:t>
                </a:r>
                <a:r>
                  <a:rPr lang="en-US" sz="3200" dirty="0">
                    <a:solidFill>
                      <a:srgbClr val="FF9900"/>
                    </a:solidFill>
                  </a:rPr>
                  <a:t>2 subtractions</a:t>
                </a:r>
                <a:endParaRPr lang="en-US" sz="3200" i="1" dirty="0">
                  <a:solidFill>
                    <a:srgbClr val="FF9900"/>
                  </a:solidFill>
                </a:endParaRPr>
              </a:p>
            </p:txBody>
          </p:sp>
        </mc:Choice>
        <mc:Fallback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625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2 additions, </a:t>
                </a:r>
                <a:r>
                  <a:rPr lang="en-US" sz="3200" dirty="0">
                    <a:solidFill>
                      <a:srgbClr val="FF9900"/>
                    </a:solidFill>
                  </a:rPr>
                  <a:t>2 subtractions</a:t>
                </a:r>
                <a:endParaRPr lang="en-US" sz="3200" i="1" dirty="0">
                  <a:solidFill>
                    <a:srgbClr val="FF9900"/>
                  </a:solidFill>
                </a:endParaRPr>
              </a:p>
            </p:txBody>
          </p:sp>
        </mc:Choice>
        <mc:Fallback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847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2 additions, 2 subtractions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37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74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This can be done on integers as well as on polynomials, but it’s not as nice on integers because of carries.</a:t>
            </a:r>
          </a:p>
          <a:p>
            <a:endParaRPr lang="en-US" sz="3600" dirty="0"/>
          </a:p>
          <a:p>
            <a:r>
              <a:rPr lang="en-US" sz="3600" dirty="0"/>
              <a:t>The larger the integers, the larger the benefit.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027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4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4 multiplications, 1 addition</a:t>
                </a:r>
              </a:p>
              <a:p>
                <a:pPr>
                  <a:buFontTx/>
                  <a:buNone/>
                </a:pPr>
                <a:endParaRPr lang="en-US" sz="3200" i="1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3 multiplications, 2 additions, 2 subtractions</a:t>
                </a:r>
              </a:p>
            </p:txBody>
          </p:sp>
        </mc:Choice>
        <mc:Fallback xmlns="">
          <p:sp>
            <p:nvSpPr>
              <p:cNvPr id="944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280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Remaindering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can be computed as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𝐴𝑄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𝐵𝑃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𝑄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).</m:t>
                      </m:r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3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592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Remaindering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4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200" dirty="0"/>
                  <a:t>, then a computation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can be accomplished by performing the same computation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and again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and then using Chinese Remaindering to derive the answer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computation.</a:t>
                </a:r>
              </a:p>
            </p:txBody>
          </p:sp>
        </mc:Choice>
        <mc:Fallback xmlns="">
          <p:sp>
            <p:nvSpPr>
              <p:cNvPr id="994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12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Remaindering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53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Since modular exponentiation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-bit integers requires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time, performing two modular exponentiations on half size values requires only about one quarter of the time of a single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-bit modular exponentiation.</a:t>
                </a:r>
              </a:p>
            </p:txBody>
          </p:sp>
        </mc:Choice>
        <mc:Fallback xmlns="">
          <p:sp>
            <p:nvSpPr>
              <p:cNvPr id="995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862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Generally, 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requires much more than twice the time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4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is ...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Protecting Privacy of Data</a:t>
            </a:r>
          </a:p>
          <a:p>
            <a:r>
              <a:rPr lang="en-US" sz="3600" dirty="0"/>
              <a:t>Authentication of Identities</a:t>
            </a:r>
          </a:p>
          <a:p>
            <a:r>
              <a:rPr lang="en-US" sz="3600" dirty="0"/>
              <a:t>Preservation of Integrity</a:t>
            </a:r>
          </a:p>
          <a:p>
            <a:endParaRPr lang="en-US" sz="3200" dirty="0"/>
          </a:p>
          <a:p>
            <a:pPr>
              <a:buFontTx/>
              <a:buNone/>
            </a:pPr>
            <a:r>
              <a:rPr lang="en-US" sz="3600" dirty="0"/>
              <a:t>… basically any protocols designed to operate in an environment </a:t>
            </a:r>
            <a:r>
              <a:rPr lang="en-US" sz="3600" i="1" dirty="0"/>
              <a:t>absent </a:t>
            </a:r>
            <a:r>
              <a:rPr lang="en-US" sz="3600" dirty="0"/>
              <a:t>of universal trust.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2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7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3581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4403725" y="41513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51" name="Text Box 11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49371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586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4556125" y="48371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5165725" y="48371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7857" name="Text Box 17"/>
          <p:cNvSpPr txBox="1">
            <a:spLocks noChangeArrowheads="1"/>
          </p:cNvSpPr>
          <p:nvPr/>
        </p:nvSpPr>
        <p:spPr bwMode="auto">
          <a:xfrm>
            <a:off x="5699125" y="48371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8" name="Text Box 18"/>
          <p:cNvSpPr txBox="1">
            <a:spLocks noChangeArrowheads="1"/>
          </p:cNvSpPr>
          <p:nvPr/>
        </p:nvSpPr>
        <p:spPr bwMode="auto">
          <a:xfrm>
            <a:off x="6400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9" name="Text Box 19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0" name="Text Box 20"/>
          <p:cNvSpPr txBox="1">
            <a:spLocks noChangeArrowheads="1"/>
          </p:cNvSpPr>
          <p:nvPr/>
        </p:nvSpPr>
        <p:spPr bwMode="auto">
          <a:xfrm>
            <a:off x="6384925" y="42275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1" name="Text Box 21"/>
          <p:cNvSpPr txBox="1">
            <a:spLocks noChangeArrowheads="1"/>
          </p:cNvSpPr>
          <p:nvPr/>
        </p:nvSpPr>
        <p:spPr bwMode="auto">
          <a:xfrm>
            <a:off x="71469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2" name="Text Box 22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7863" name="Text Box 23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4" name="Text Box 24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5" name="Text Box 25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6" name="Text Box 26"/>
          <p:cNvSpPr txBox="1">
            <a:spLocks noChangeArrowheads="1"/>
          </p:cNvSpPr>
          <p:nvPr/>
        </p:nvSpPr>
        <p:spPr bwMode="auto">
          <a:xfrm>
            <a:off x="7070725" y="48371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7" name="Text Box 27"/>
          <p:cNvSpPr txBox="1">
            <a:spLocks noChangeArrowheads="1"/>
          </p:cNvSpPr>
          <p:nvPr/>
        </p:nvSpPr>
        <p:spPr bwMode="auto">
          <a:xfrm>
            <a:off x="7696200" y="4800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8" name="Text Box 28"/>
          <p:cNvSpPr txBox="1">
            <a:spLocks noChangeArrowheads="1"/>
          </p:cNvSpPr>
          <p:nvPr/>
        </p:nvSpPr>
        <p:spPr bwMode="auto">
          <a:xfrm>
            <a:off x="8305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516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Generally, 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requires much more than twice the time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Large-integer division is …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	</a:t>
                </a:r>
              </a:p>
            </p:txBody>
          </p:sp>
        </mc:Choice>
        <mc:Fallback xmlns="">
          <p:sp>
            <p:nvSpPr>
              <p:cNvPr id="64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Generally, 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requires much more than twice the time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Large-integer division is …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	slow</a:t>
                </a:r>
              </a:p>
            </p:txBody>
          </p:sp>
        </mc:Choice>
        <mc:Fallback xmlns="">
          <p:sp>
            <p:nvSpPr>
              <p:cNvPr id="64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Generally, 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requires much more than twice the time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Large-integer division is …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	slow … cumbersome</a:t>
                </a:r>
              </a:p>
            </p:txBody>
          </p:sp>
        </mc:Choice>
        <mc:Fallback xmlns="">
          <p:sp>
            <p:nvSpPr>
              <p:cNvPr id="64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Generally, 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requires much more than twice the time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Large-integer division is …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	slow … cumbersome … disgusting</a:t>
                </a:r>
              </a:p>
            </p:txBody>
          </p:sp>
        </mc:Choice>
        <mc:Fallback xmlns="">
          <p:sp>
            <p:nvSpPr>
              <p:cNvPr id="64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Generally, 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requires much more than twice the time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i="1" dirty="0"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Large-integer division is …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 	slow … cumbersome … disgusting … wretched</a:t>
                </a:r>
              </a:p>
            </p:txBody>
          </p:sp>
        </mc:Choice>
        <mc:Fallback xmlns="">
          <p:sp>
            <p:nvSpPr>
              <p:cNvPr id="64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Montgomery Method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The Montgomery Method performs a domain transform to a domain in which the modular reduction operation can be achieved by multiplication and simple truncation.</a:t>
            </a:r>
          </a:p>
          <a:p>
            <a:pPr>
              <a:buFontTx/>
              <a:buNone/>
            </a:pPr>
            <a:r>
              <a:rPr lang="en-US" sz="3200" dirty="0"/>
              <a:t>Since a single modular exponentiation requires many modular multiplications and reductions, transforming the arguments is well justified.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380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Montgomery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be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-block integers represented in base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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 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sym typeface="Symbol" pitchFamily="18" charset="2"/>
                  </a:rPr>
                  <a:t>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)=1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The </a:t>
                </a:r>
                <a:r>
                  <a:rPr lang="en-US" sz="3200" i="1" dirty="0">
                    <a:sym typeface="Symbol" pitchFamily="18" charset="2"/>
                  </a:rPr>
                  <a:t>Montgomery Product </a:t>
                </a:r>
                <a:r>
                  <a:rPr lang="en-US" sz="3200" dirty="0">
                    <a:sym typeface="Symbol" pitchFamily="18" charset="2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 modulo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 is the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−1</m:t>
                        </m:r>
                      </m:sup>
                    </m:sSup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−1</m:t>
                        </m:r>
                      </m:sup>
                    </m:sSup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Fact: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𝑆𝑀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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−1</m:t>
                        </m:r>
                      </m:sup>
                    </m:sSup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4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2159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Montgomery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The Montgomery Product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−1</m:t>
                        </m:r>
                      </m:sup>
                    </m:sSup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can be computed in the time required for two ordinary large-integer multiplications.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Montgomery transform: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𝐴𝑅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The Montgomery product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𝐵𝑅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𝐴𝐵𝑅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5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061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None/>
                </a:pPr>
                <a:endParaRPr lang="en-US" sz="3600" dirty="0"/>
              </a:p>
              <a:p>
                <a:pPr algn="ctr">
                  <a:buNone/>
                </a:pPr>
                <a:r>
                  <a:rPr lang="en-US" sz="3600" dirty="0"/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unknown, the problem is known as the </a:t>
                </a:r>
                <a:r>
                  <a:rPr lang="en-US" sz="3600" i="1" dirty="0"/>
                  <a:t>discrete logarithm </a:t>
                </a:r>
                <a:r>
                  <a:rPr lang="en-US" sz="3600" dirty="0"/>
                  <a:t>and is generally believed to be hard to solve.</a:t>
                </a:r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11" r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516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dirty="0"/>
                  <a:t>Informally,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3600" dirty="0">
                    <a:sym typeface="Symbol" pitchFamily="18" charset="2"/>
                  </a:rPr>
                  <a:t>is a </a:t>
                </a:r>
                <a:r>
                  <a:rPr lang="en-US" sz="3600" i="1" dirty="0">
                    <a:sym typeface="Symbol" pitchFamily="18" charset="2"/>
                  </a:rPr>
                  <a:t>one-way </a:t>
                </a:r>
                <a:r>
                  <a:rPr lang="en-US" sz="3600" dirty="0">
                    <a:sym typeface="Symbol" pitchFamily="18" charset="2"/>
                  </a:rPr>
                  <a:t>if</a:t>
                </a:r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,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>
                    <a:sym typeface="Symbol" pitchFamily="18" charset="2"/>
                  </a:rPr>
                  <a:t>is easily computable.</a:t>
                </a:r>
              </a:p>
              <a:p>
                <a:endParaRPr lang="en-US" sz="3600" dirty="0">
                  <a:sym typeface="Symbol" pitchFamily="18" charset="2"/>
                </a:endParaRPr>
              </a:p>
              <a:p>
                <a:r>
                  <a:rPr lang="en-US" sz="3600" dirty="0">
                    <a:sym typeface="Symbol" pitchFamily="18" charset="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sz="3600" dirty="0">
                    <a:sym typeface="Symbol" pitchFamily="18" charset="2"/>
                  </a:rPr>
                  <a:t>, it is difficult to find </a:t>
                </a:r>
                <a:r>
                  <a:rPr lang="en-US" sz="3600" i="1" dirty="0">
                    <a:sym typeface="Symbol" pitchFamily="18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3600" dirty="0">
                    <a:sym typeface="Symbol" pitchFamily="18" charset="2"/>
                  </a:rPr>
                  <a:t> for	which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600" dirty="0">
                    <a:sym typeface="Symbol" pitchFamily="18" charset="2"/>
                  </a:rPr>
                  <a:t>.</a:t>
                </a:r>
                <a:endParaRPr lang="en-US" sz="3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5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5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8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3581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4403725" y="41513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49371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586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5410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6384925" y="42275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71469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3" name="Text Box 19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5" name="Text Box 21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6" name="Text Box 22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7" name="Text Box 23"/>
          <p:cNvSpPr txBox="1">
            <a:spLocks noChangeArrowheads="1"/>
          </p:cNvSpPr>
          <p:nvPr/>
        </p:nvSpPr>
        <p:spPr bwMode="auto">
          <a:xfrm>
            <a:off x="7070725" y="48371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8" name="Text Box 24"/>
          <p:cNvSpPr txBox="1">
            <a:spLocks noChangeArrowheads="1"/>
          </p:cNvSpPr>
          <p:nvPr/>
        </p:nvSpPr>
        <p:spPr bwMode="auto">
          <a:xfrm>
            <a:off x="7696200" y="4800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9" name="Text Box 25"/>
          <p:cNvSpPr txBox="1">
            <a:spLocks noChangeArrowheads="1"/>
          </p:cNvSpPr>
          <p:nvPr/>
        </p:nvSpPr>
        <p:spPr bwMode="auto">
          <a:xfrm>
            <a:off x="8305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1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The family of functions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36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is </a:t>
                </a:r>
                <a:r>
                  <a:rPr lang="en-US" sz="3600" i="1" dirty="0"/>
                  <a:t>believed </a:t>
                </a:r>
                <a:r>
                  <a:rPr lang="en-US" sz="3600" dirty="0"/>
                  <a:t>to be one-way for </a:t>
                </a:r>
                <a:r>
                  <a:rPr lang="en-US" sz="3600" i="1" dirty="0"/>
                  <a:t>most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65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962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The family of functions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36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is </a:t>
                </a:r>
                <a:r>
                  <a:rPr lang="en-US" sz="3600" i="1" dirty="0"/>
                  <a:t>believed </a:t>
                </a:r>
                <a:r>
                  <a:rPr lang="en-US" sz="3600" dirty="0"/>
                  <a:t>to be one-way for </a:t>
                </a:r>
                <a:r>
                  <a:rPr lang="en-US" sz="3600" i="1" dirty="0"/>
                  <a:t>most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No one has ever </a:t>
                </a:r>
                <a:r>
                  <a:rPr lang="en-US" sz="3600" i="1" dirty="0"/>
                  <a:t>proven </a:t>
                </a:r>
                <a:r>
                  <a:rPr lang="en-US" sz="3600" dirty="0"/>
                  <a:t>a function to be one-way, and doing so would, at a minimum, yield as a consequence that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 dirty="0">
                        <a:latin typeface="Cambria Math" panose="02040503050406030204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36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𝑁𝑃</m:t>
                    </m:r>
                  </m:oMath>
                </a14:m>
                <a:r>
                  <a:rPr lang="en-US" sz="3600" dirty="0">
                    <a:sym typeface="Symbol" pitchFamily="18" charset="2"/>
                  </a:rPr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65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427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When viewed as a two-argument function, the (candidate) one-way function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also satisfies a useful additional property which has been termed </a:t>
                </a:r>
                <a:r>
                  <a:rPr lang="en-US" sz="3200" i="1" dirty="0"/>
                  <a:t>quasi-</a:t>
                </a:r>
                <a:r>
                  <a:rPr lang="en-US" sz="3200" i="1" dirty="0" err="1"/>
                  <a:t>commutivity</a:t>
                </a:r>
                <a:r>
                  <a:rPr lang="en-US" sz="3200" i="1" dirty="0"/>
                  <a:t>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dirty="0"/>
                  <a:t>.</a:t>
                </a:r>
                <a:endParaRPr lang="en-US" sz="3200" baseline="20000" dirty="0"/>
              </a:p>
              <a:p>
                <a:pPr>
                  <a:buFontTx/>
                  <a:buNone/>
                </a:pPr>
                <a:endParaRPr lang="en-US" sz="2800" baseline="20000" dirty="0"/>
              </a:p>
            </p:txBody>
          </p:sp>
        </mc:Choice>
        <mc:Fallback xmlns="">
          <p:sp>
            <p:nvSpPr>
              <p:cNvPr id="65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806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870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</a:t>
            </a:r>
            <a:r>
              <a:rPr lang="en-US" i="1"/>
              <a:t>Quasi-Commutivity</a:t>
            </a: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Quasi-</a:t>
            </a:r>
            <a:r>
              <a:rPr lang="en-US" sz="3600" dirty="0" err="1"/>
              <a:t>commutivity</a:t>
            </a:r>
            <a:r>
              <a:rPr lang="en-US" sz="3600" dirty="0"/>
              <a:t> has additional applications.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decentralized digital signatures</a:t>
            </a:r>
          </a:p>
          <a:p>
            <a:r>
              <a:rPr lang="en-US" sz="3600" dirty="0"/>
              <a:t>membership testing</a:t>
            </a:r>
          </a:p>
          <a:p>
            <a:r>
              <a:rPr lang="en-US" sz="3600" dirty="0"/>
              <a:t>digital time-stamping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5435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453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baseline="-25000" dirty="0"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sz="3200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152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083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graphicFrame>
        <p:nvGraphicFramePr>
          <p:cNvPr id="65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3581401" y="2057401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                Bob</a:t>
            </a: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5791200" y="3733801"/>
            <a:ext cx="452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</a:rPr>
              <a:t>A</a:t>
            </a: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5791200" y="4800601"/>
            <a:ext cx="436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</a:rPr>
              <a:t>B</a:t>
            </a:r>
            <a:endParaRPr lang="en-US" sz="36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543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baseline="-25000" dirty="0"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sz="3200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152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256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baseline="-25000" dirty="0"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152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823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baseline="-25000" dirty="0"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152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3" name="Text Box 5"/>
              <p:cNvSpPr txBox="1">
                <a:spLocks noChangeArrowheads="1"/>
              </p:cNvSpPr>
              <p:nvPr/>
            </p:nvSpPr>
            <p:spPr bwMode="auto">
              <a:xfrm>
                <a:off x="3805784" y="5334001"/>
                <a:ext cx="4787656" cy="65627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 baseline="2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25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5784" y="5334001"/>
                <a:ext cx="4787656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9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3581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898" name="Text Box 10"/>
          <p:cNvSpPr txBox="1">
            <a:spLocks noChangeArrowheads="1"/>
          </p:cNvSpPr>
          <p:nvPr/>
        </p:nvSpPr>
        <p:spPr bwMode="auto">
          <a:xfrm>
            <a:off x="4403725" y="41513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49371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586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5410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6384925" y="42275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6" name="Text Box 18"/>
          <p:cNvSpPr txBox="1">
            <a:spLocks noChangeArrowheads="1"/>
          </p:cNvSpPr>
          <p:nvPr/>
        </p:nvSpPr>
        <p:spPr bwMode="auto">
          <a:xfrm>
            <a:off x="71469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7" name="Text Box 19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9908" name="Text Box 20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9" name="Text Box 21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10" name="Text Box 22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11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649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2800" baseline="2000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606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does Eve see?</a:t>
            </a:r>
          </a:p>
          <a:p>
            <a:pPr>
              <a:buFontTx/>
              <a:buNone/>
            </a:pPr>
            <a:endParaRPr lang="en-US" sz="28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285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What does Eve see?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200" baseline="20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endParaRPr lang="en-US" sz="2800" baseline="20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00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903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What does Eve see?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200" baseline="20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… but the exchanged key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endParaRPr lang="en-US" sz="2800" baseline="20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00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293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What does Eve see?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200" baseline="20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… but the exchanged key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i="1" dirty="0"/>
                  <a:t>Belief:  </a:t>
                </a: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i="1" baseline="30000" dirty="0">
                    <a:solidFill>
                      <a:srgbClr val="66FF66"/>
                    </a:solidFill>
                  </a:rPr>
                  <a:t> </a:t>
                </a:r>
                <a:r>
                  <a:rPr lang="en-US" sz="3200" dirty="0"/>
                  <a:t>it is difficult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2800" baseline="20000" dirty="0">
                  <a:solidFill>
                    <a:srgbClr val="66FF66"/>
                  </a:solidFill>
                </a:endParaRPr>
              </a:p>
            </p:txBody>
          </p:sp>
        </mc:Choice>
        <mc:Fallback>
          <p:sp>
            <p:nvSpPr>
              <p:cNvPr id="100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645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What does Eve see?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200" baseline="20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… but the exchanged key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i="1" dirty="0"/>
                  <a:t>Belief:  </a:t>
                </a: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  <a:r>
                  <a:rPr lang="en-US" sz="32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i="1" baseline="30000" dirty="0">
                    <a:solidFill>
                      <a:srgbClr val="66FF66"/>
                    </a:solidFill>
                  </a:rPr>
                  <a:t> </a:t>
                </a:r>
                <a:r>
                  <a:rPr lang="en-US" sz="3200" dirty="0"/>
                  <a:t>it is difficult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i="1" dirty="0"/>
                  <a:t>Contrast with discrete logarithm assumption:  </a:t>
                </a: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baseline="20000" dirty="0">
                    <a:solidFill>
                      <a:srgbClr val="66FF66"/>
                    </a:solidFill>
                  </a:rPr>
                  <a:t> </a:t>
                </a:r>
                <a:r>
                  <a:rPr lang="en-US" sz="3200" dirty="0"/>
                  <a:t>it is difficult 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2800" baseline="20000" dirty="0">
                  <a:solidFill>
                    <a:srgbClr val="66FF66"/>
                  </a:solidFill>
                </a:endParaRPr>
              </a:p>
            </p:txBody>
          </p:sp>
        </mc:Choice>
        <mc:Fallback>
          <p:sp>
            <p:nvSpPr>
              <p:cNvPr id="100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0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39624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49371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586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5410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7" name="Text Box 15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6384925" y="42275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9" name="Text Box 17"/>
          <p:cNvSpPr txBox="1">
            <a:spLocks noChangeArrowheads="1"/>
          </p:cNvSpPr>
          <p:nvPr/>
        </p:nvSpPr>
        <p:spPr bwMode="auto">
          <a:xfrm>
            <a:off x="71469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30" name="Text Box 18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32" name="Text Box 20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33" name="Text Box 21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>
            <a:off x="7620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19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39624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5421314" y="3611564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0" name="Text Box 14"/>
          <p:cNvSpPr txBox="1">
            <a:spLocks noChangeArrowheads="1"/>
          </p:cNvSpPr>
          <p:nvPr/>
        </p:nvSpPr>
        <p:spPr bwMode="auto">
          <a:xfrm>
            <a:off x="6384925" y="42275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7146925" y="42275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1953" name="Text Box 17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6" name="Text Box 20"/>
          <p:cNvSpPr txBox="1">
            <a:spLocks noChangeArrowheads="1"/>
          </p:cNvSpPr>
          <p:nvPr/>
        </p:nvSpPr>
        <p:spPr bwMode="auto">
          <a:xfrm>
            <a:off x="7620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2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2968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39624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2" name="Text Box 12"/>
          <p:cNvSpPr txBox="1">
            <a:spLocks noChangeArrowheads="1"/>
          </p:cNvSpPr>
          <p:nvPr/>
        </p:nvSpPr>
        <p:spPr bwMode="auto">
          <a:xfrm>
            <a:off x="5421314" y="3611564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3" name="Text Box 13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4" name="Text Box 14"/>
          <p:cNvSpPr txBox="1">
            <a:spLocks noChangeArrowheads="1"/>
          </p:cNvSpPr>
          <p:nvPr/>
        </p:nvSpPr>
        <p:spPr bwMode="auto">
          <a:xfrm>
            <a:off x="68580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2976" name="Text Box 16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7" name="Text Box 17"/>
          <p:cNvSpPr txBox="1">
            <a:spLocks noChangeArrowheads="1"/>
          </p:cNvSpPr>
          <p:nvPr/>
        </p:nvSpPr>
        <p:spPr bwMode="auto">
          <a:xfrm>
            <a:off x="8077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8" name="Text Box 18"/>
          <p:cNvSpPr txBox="1">
            <a:spLocks noChangeArrowheads="1"/>
          </p:cNvSpPr>
          <p:nvPr/>
        </p:nvSpPr>
        <p:spPr bwMode="auto">
          <a:xfrm>
            <a:off x="8534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9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3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39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39624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44037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421314" y="3611564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68580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9" name="Text Box 15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4000" name="Text Box 16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8096250" y="36115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5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5016" name="Text Box 8"/>
          <p:cNvSpPr txBox="1">
            <a:spLocks noChangeArrowheads="1"/>
          </p:cNvSpPr>
          <p:nvPr/>
        </p:nvSpPr>
        <p:spPr bwMode="auto">
          <a:xfrm>
            <a:off x="41338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49371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5421314" y="3611564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5020" name="Text Box 12"/>
          <p:cNvSpPr txBox="1">
            <a:spLocks noChangeArrowheads="1"/>
          </p:cNvSpPr>
          <p:nvPr/>
        </p:nvSpPr>
        <p:spPr bwMode="auto">
          <a:xfrm>
            <a:off x="68580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21" name="Text Box 13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5022" name="Text Box 14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23" name="Text Box 15"/>
          <p:cNvSpPr txBox="1">
            <a:spLocks noChangeArrowheads="1"/>
          </p:cNvSpPr>
          <p:nvPr/>
        </p:nvSpPr>
        <p:spPr bwMode="auto">
          <a:xfrm>
            <a:off x="8096250" y="36115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60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41338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181600" y="30019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>
            <a:off x="6400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6043" name="Text Box 11"/>
          <p:cNvSpPr txBox="1">
            <a:spLocks noChangeArrowheads="1"/>
          </p:cNvSpPr>
          <p:nvPr/>
        </p:nvSpPr>
        <p:spPr bwMode="auto">
          <a:xfrm>
            <a:off x="6858000" y="36115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8096250" y="36115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70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41338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7065" name="Text Box 9"/>
          <p:cNvSpPr txBox="1">
            <a:spLocks noChangeArrowheads="1"/>
          </p:cNvSpPr>
          <p:nvPr/>
        </p:nvSpPr>
        <p:spPr bwMode="auto">
          <a:xfrm>
            <a:off x="5181600" y="30019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66484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7604125" y="361791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8670925" y="361791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8096250" y="36115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4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80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41338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5181600" y="3001964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8090" name="Text Box 10"/>
          <p:cNvSpPr txBox="1">
            <a:spLocks noChangeArrowheads="1"/>
          </p:cNvSpPr>
          <p:nvPr/>
        </p:nvSpPr>
        <p:spPr bwMode="auto">
          <a:xfrm>
            <a:off x="66484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>
            <a:off x="7867650" y="3001964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2895600" y="23622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895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2895600" y="3733801"/>
            <a:ext cx="479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2895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6030914" y="2286000"/>
            <a:ext cx="293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8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5943601" y="2289175"/>
            <a:ext cx="10086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</a:rPr>
              <a:t>A</a:t>
            </a:r>
            <a:endParaRPr lang="en-US" sz="9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4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Pruning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/>
              <a:t>When the pruning is complete one will end up with either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Pruning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When the pruning is complete one will end up with either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3200" dirty="0"/>
              <a:t>a winner before the protocol has begun, or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Pruning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When the pruning is complete one will end up with either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3200" dirty="0"/>
              <a:t>a winner before the protocol has begun, or</a:t>
            </a:r>
          </a:p>
          <a:p>
            <a:endParaRPr lang="en-US" sz="3200" dirty="0"/>
          </a:p>
          <a:p>
            <a:r>
              <a:rPr lang="en-US" sz="3200" dirty="0"/>
              <a:t>a useless infinite game.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8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of Part I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7200"/>
              <a:t>Remote coin flipping is utterly impossible!!!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4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Positive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Positive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1        5        9        13       17       21       25       29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2        6        10      14       18       22       26       30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3        7        11      15       19       23       27       31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   4        8        12      16       20       24       28       32 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</a:t>
            </a:r>
          </a:p>
        </p:txBody>
      </p:sp>
      <p:graphicFrame>
        <p:nvGraphicFramePr>
          <p:cNvPr id="5345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3352801" y="2057401"/>
            <a:ext cx="176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9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Positive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1        5        9        13       17       21       25       29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2        6        10      14       18       22       26       30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3        7        11      15       19       23       27       31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   4        8        12      16       20       24       28       32 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/>
              <a:t>     Group 1:                       </a:t>
            </a:r>
          </a:p>
          <a:p>
            <a:pPr>
              <a:buFontTx/>
              <a:buNone/>
            </a:pPr>
            <a:r>
              <a:rPr lang="en-US" b="1" dirty="0"/>
              <a:t>        Group 2:                         </a:t>
            </a:r>
          </a:p>
          <a:p>
            <a:pPr>
              <a:buFontTx/>
              <a:buNone/>
            </a:pPr>
            <a:r>
              <a:rPr lang="en-US" b="1" dirty="0"/>
              <a:t>           Group 3:                         </a:t>
            </a:r>
          </a:p>
          <a:p>
            <a:pPr>
              <a:buFontTx/>
              <a:buNone/>
            </a:pPr>
            <a:r>
              <a:rPr lang="en-US" b="1" dirty="0"/>
              <a:t>              Group 4:</a:t>
            </a:r>
          </a:p>
        </p:txBody>
      </p:sp>
    </p:spTree>
    <p:extLst>
      <p:ext uri="{BB962C8B-B14F-4D97-AF65-F5344CB8AC3E}">
        <p14:creationId xmlns:p14="http://schemas.microsoft.com/office/powerpoint/2010/main" val="347956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Remotely Flip a Coin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Positive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1        5        9        13       17       21       25       29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2        6        10      14       18       22       26       30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3        7        11      15       19       23       27       31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   4        8        12      16       20       24       28       32 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/>
              <a:t>     Group 1:                       </a:t>
            </a:r>
          </a:p>
          <a:p>
            <a:pPr>
              <a:buFontTx/>
              <a:buNone/>
            </a:pPr>
            <a:r>
              <a:rPr lang="en-US" b="1" dirty="0"/>
              <a:t>        Group 2:                         </a:t>
            </a:r>
          </a:p>
          <a:p>
            <a:pPr>
              <a:buFontTx/>
              <a:buNone/>
            </a:pPr>
            <a:r>
              <a:rPr lang="en-US" b="1" dirty="0"/>
              <a:t>           Group 3:                         </a:t>
            </a:r>
          </a:p>
          <a:p>
            <a:pPr>
              <a:buFontTx/>
              <a:buNone/>
            </a:pPr>
            <a:r>
              <a:rPr lang="en-US" b="1" dirty="0"/>
              <a:t>              Group 4: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02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+mj-lt"/>
              </a:rPr>
              <a:t>Where do products between groups wind up?</a:t>
            </a:r>
          </a:p>
        </p:txBody>
      </p:sp>
    </p:spTree>
    <p:extLst>
      <p:ext uri="{BB962C8B-B14F-4D97-AF65-F5344CB8AC3E}">
        <p14:creationId xmlns:p14="http://schemas.microsoft.com/office/powerpoint/2010/main" val="1954456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Group 1 integers all have the form: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600" dirty="0"/>
                  <a:t>, 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/>
                  <a:t>The product of two Group 1 integers looks like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+1=4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/>
                  <a:t>which is a Group 1 integer.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2222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64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Group 3 integers all have the form: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600" dirty="0"/>
                  <a:t>, 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/>
                  <a:t>The product of two Group 3 integers looks like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+1=4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/>
                  <a:t>which is a Group 1 integer.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2222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3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Fact 1</a:t>
            </a:r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r>
              <a:rPr lang="en-US" sz="3200" dirty="0"/>
              <a:t>Multiplying two odd integers of from the same group always yields a product of Group 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3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Fact 2</a:t>
            </a:r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r>
              <a:rPr lang="en-US" sz="3200" dirty="0"/>
              <a:t>There is no known method (other than factoring) to distinguish a product of two “Group 1” integers from a product of two “Group 3” integers.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4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Fact 3</a:t>
            </a:r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r>
              <a:rPr lang="en-US" sz="3600" dirty="0"/>
              <a:t>Factoring large integers is believed to be </a:t>
            </a:r>
            <a:r>
              <a:rPr lang="en-US" sz="3600" b="1" i="1" dirty="0"/>
              <a:t>much</a:t>
            </a:r>
            <a:r>
              <a:rPr lang="en-US" sz="3600" dirty="0"/>
              <a:t> harder than multiplying large integers.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2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48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Alice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24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</a:t>
            </a:r>
          </a:p>
        </p:txBody>
      </p:sp>
      <p:graphicFrame>
        <p:nvGraphicFramePr>
          <p:cNvPr id="5355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7391401" y="2057401"/>
            <a:ext cx="176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4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2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8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graphicFrame>
        <p:nvGraphicFramePr>
          <p:cNvPr id="566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3581401" y="2057401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Alice                Bob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5841776" y="4154270"/>
            <a:ext cx="48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+mj-lt"/>
              </a:rPr>
              <a:t>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6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33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4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graphicFrame>
        <p:nvGraphicFramePr>
          <p:cNvPr id="5693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3581401" y="2057401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Alice                Bob</a:t>
            </a:r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6019800" y="4114801"/>
            <a:ext cx="4219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+mj-lt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49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97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800" dirty="0"/>
                  <a:t>Bob wins if and only</a:t>
                </a:r>
              </a:p>
              <a:p>
                <a:r>
                  <a:rPr lang="en-US" sz="2800" dirty="0"/>
                  <a:t>if he correctly guesses</a:t>
                </a:r>
              </a:p>
              <a:p>
                <a:r>
                  <a:rPr lang="en-US" sz="2800" dirty="0"/>
                  <a:t>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blipFill>
                <a:blip r:embed="rId4"/>
                <a:stretch>
                  <a:fillRect l="-3293" t="-833" r="-2946" b="-8750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07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_______________________________</a:t>
                </a:r>
              </a:p>
              <a:p>
                <a:endParaRPr lang="en-US" sz="800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Bob,        reveal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1100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800" dirty="0"/>
                  <a:t>Bob wins if and only</a:t>
                </a:r>
              </a:p>
              <a:p>
                <a:r>
                  <a:rPr lang="en-US" sz="2800" dirty="0"/>
                  <a:t>if he correctly guesses</a:t>
                </a:r>
              </a:p>
              <a:p>
                <a:r>
                  <a:rPr lang="en-US" sz="2800" dirty="0"/>
                  <a:t>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blipFill>
                <a:blip r:embed="rId4"/>
                <a:stretch>
                  <a:fillRect l="-3293" t="-833" r="-2946" b="-8750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940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graphicFrame>
        <p:nvGraphicFramePr>
          <p:cNvPr id="5734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3581401" y="2057401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Alice                Bob</a:t>
            </a:r>
          </a:p>
        </p:txBody>
      </p:sp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5638801" y="4114801"/>
            <a:ext cx="848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+mj-lt"/>
              </a:rPr>
              <a:t>P</a:t>
            </a:r>
            <a:r>
              <a:rPr lang="en-US" sz="3600" dirty="0"/>
              <a:t>,</a:t>
            </a:r>
            <a:r>
              <a:rPr lang="en-US" sz="3600" i="1" dirty="0">
                <a:solidFill>
                  <a:srgbClr val="00B050"/>
                </a:solidFill>
                <a:latin typeface="+mj-lt"/>
              </a:rPr>
              <a:t>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Communication</a:t>
            </a:r>
          </a:p>
        </p:txBody>
      </p:sp>
      <p:graphicFrame>
        <p:nvGraphicFramePr>
          <p:cNvPr id="5365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3581401" y="2057401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 talking to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63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_______________________________</a:t>
                </a:r>
              </a:p>
              <a:p>
                <a:endParaRPr lang="en-US" sz="800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Bob,        reveal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1100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800" dirty="0"/>
                  <a:t>Bob wins if and only</a:t>
                </a:r>
              </a:p>
              <a:p>
                <a:r>
                  <a:rPr lang="en-US" sz="2800" dirty="0"/>
                  <a:t>if he correctly guesses</a:t>
                </a:r>
              </a:p>
              <a:p>
                <a:r>
                  <a:rPr lang="en-US" sz="2800" dirty="0"/>
                  <a:t>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blipFill>
                <a:blip r:embed="rId4"/>
                <a:stretch>
                  <a:fillRect l="-3293" t="-833" r="-2946" b="-8750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28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Positive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1        5        9        13       17       21       25       29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2        6        10      14       18       22       26       30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3        7        11      15       19       23       27       31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               4        8        12      16       20       24       28       32 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/>
              <a:t>     Group 1:                       </a:t>
            </a:r>
          </a:p>
          <a:p>
            <a:pPr>
              <a:buFontTx/>
              <a:buNone/>
            </a:pPr>
            <a:r>
              <a:rPr lang="en-US" b="1" dirty="0"/>
              <a:t>        Group 2:                         </a:t>
            </a:r>
          </a:p>
          <a:p>
            <a:pPr>
              <a:buFontTx/>
              <a:buNone/>
            </a:pPr>
            <a:r>
              <a:rPr lang="en-US" b="1" dirty="0"/>
              <a:t>           Group 3:                         </a:t>
            </a:r>
          </a:p>
          <a:p>
            <a:pPr>
              <a:buFontTx/>
              <a:buNone/>
            </a:pPr>
            <a:r>
              <a:rPr lang="en-US" b="1" dirty="0"/>
              <a:t>              Group 4:</a:t>
            </a:r>
          </a:p>
        </p:txBody>
      </p:sp>
    </p:spTree>
    <p:extLst>
      <p:ext uri="{BB962C8B-B14F-4D97-AF65-F5344CB8AC3E}">
        <p14:creationId xmlns:p14="http://schemas.microsoft.com/office/powerpoint/2010/main" val="2376921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_______________________________</a:t>
                </a:r>
              </a:p>
              <a:p>
                <a:endParaRPr lang="en-US" sz="800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Bob,        reveal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1100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800" dirty="0"/>
                  <a:t>Bob wins if and only</a:t>
                </a:r>
              </a:p>
              <a:p>
                <a:r>
                  <a:rPr lang="en-US" sz="2800" dirty="0"/>
                  <a:t>if he correctly guesses</a:t>
                </a:r>
              </a:p>
              <a:p>
                <a:r>
                  <a:rPr lang="en-US" sz="2800" dirty="0"/>
                  <a:t>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blipFill>
                <a:blip r:embed="rId4"/>
                <a:stretch>
                  <a:fillRect l="-3293" t="-833" r="-2946" b="-8750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68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dirty="0"/>
                  <a:t>Randomly select a bit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{1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,3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</a:t>
                </a:r>
                <a:r>
                  <a:rPr lang="en-US" dirty="0"/>
                  <a:t> two </a:t>
                </a:r>
                <a:r>
                  <a:rPr lang="en-US" i="1" dirty="0"/>
                  <a:t>large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             – both from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r>
                  <a:rPr lang="en-US" dirty="0">
                    <a:sym typeface="Symbol" pitchFamily="18" charset="2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ym typeface="Symbol" pitchFamily="18" charset="2"/>
                  </a:rPr>
                  <a:t>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_______________________________</a:t>
                </a:r>
              </a:p>
              <a:p>
                <a:endParaRPr lang="en-US" sz="800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Bob,        reveal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to Bob.</a:t>
                </a:r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039" t="-1100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94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dirty="0"/>
                  <a:t>After receiving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from Alice, guess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send this guess to Alice.</a:t>
                </a:r>
                <a:endParaRPr lang="en-US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789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472" t="-110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800" dirty="0"/>
                  <a:t>Bob wins if and only</a:t>
                </a:r>
              </a:p>
              <a:p>
                <a:r>
                  <a:rPr lang="en-US" sz="2800" dirty="0"/>
                  <a:t>if he correctly guesses</a:t>
                </a:r>
              </a:p>
              <a:p>
                <a:r>
                  <a:rPr lang="en-US" sz="2800" dirty="0"/>
                  <a:t>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572000"/>
                <a:ext cx="3505200" cy="1447800"/>
              </a:xfrm>
              <a:prstGeom prst="rect">
                <a:avLst/>
              </a:prstGeom>
              <a:blipFill>
                <a:blip r:embed="rId4"/>
                <a:stretch>
                  <a:fillRect l="-3293" t="-833" r="-2946" b="-8750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48113" y="2784157"/>
            <a:ext cx="115708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C000"/>
                </a:solidFill>
                <a:latin typeface="+mj-lt"/>
              </a:rPr>
              <a:t>primes</a:t>
            </a:r>
          </a:p>
        </p:txBody>
      </p:sp>
    </p:spTree>
    <p:extLst>
      <p:ext uri="{BB962C8B-B14F-4D97-AF65-F5344CB8AC3E}">
        <p14:creationId xmlns:p14="http://schemas.microsoft.com/office/powerpoint/2010/main" val="300357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</a:t>
            </a:r>
            <a:r>
              <a:rPr lang="en-US" dirty="0" err="1"/>
              <a:t>Primality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95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dirty="0"/>
                  <a:t>Basic result from number theory –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is a prime, then for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,            it is true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[Recall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the remainder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is divided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.]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The same computation almost never yields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i="1" dirty="0"/>
                  <a:t>composite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79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8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contradiction resolved?</a:t>
            </a:r>
          </a:p>
        </p:txBody>
      </p:sp>
    </p:spTree>
    <p:extLst>
      <p:ext uri="{BB962C8B-B14F-4D97-AF65-F5344CB8AC3E}">
        <p14:creationId xmlns:p14="http://schemas.microsoft.com/office/powerpoint/2010/main" val="953242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The impossibility proof assumed unlimited computational ability.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contradiction resolved?</a:t>
            </a:r>
          </a:p>
        </p:txBody>
      </p:sp>
    </p:spTree>
    <p:extLst>
      <p:ext uri="{BB962C8B-B14F-4D97-AF65-F5344CB8AC3E}">
        <p14:creationId xmlns:p14="http://schemas.microsoft.com/office/powerpoint/2010/main" val="1303822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The impossibility proof assumed unlimited computational ability.</a:t>
            </a:r>
          </a:p>
          <a:p>
            <a:endParaRPr lang="en-US" sz="3600" dirty="0"/>
          </a:p>
          <a:p>
            <a:r>
              <a:rPr lang="en-US" sz="3600" dirty="0"/>
              <a:t>The protocol is not 50/50 – Bob has a small advantage.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contradiction resolved?</a:t>
            </a:r>
          </a:p>
        </p:txBody>
      </p:sp>
    </p:spTree>
    <p:extLst>
      <p:ext uri="{BB962C8B-B14F-4D97-AF65-F5344CB8AC3E}">
        <p14:creationId xmlns:p14="http://schemas.microsoft.com/office/powerpoint/2010/main" val="2199861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Remote Flipping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Remote Card Playing</a:t>
            </a:r>
          </a:p>
          <a:p>
            <a:endParaRPr lang="en-US" sz="3600" dirty="0"/>
          </a:p>
          <a:p>
            <a:r>
              <a:rPr lang="en-US" sz="3600" dirty="0"/>
              <a:t>Internet Gambling</a:t>
            </a:r>
          </a:p>
          <a:p>
            <a:endParaRPr lang="en-US" sz="3600" dirty="0"/>
          </a:p>
          <a:p>
            <a:r>
              <a:rPr lang="en-US" sz="3600" dirty="0"/>
              <a:t>Various “Fair” Agreement Protocols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0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 Commitment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We have implemented remote coin flipping via </a:t>
            </a:r>
            <a:r>
              <a:rPr lang="en-US" sz="3600" i="1" dirty="0"/>
              <a:t>bit commitment.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200" dirty="0"/>
              <a:t>Commitment protocols can also be used for</a:t>
            </a:r>
          </a:p>
          <a:p>
            <a:r>
              <a:rPr lang="en-US" sz="3200" dirty="0"/>
              <a:t>Sealed bidding</a:t>
            </a:r>
          </a:p>
          <a:p>
            <a:r>
              <a:rPr lang="en-US" sz="3200" dirty="0"/>
              <a:t>Undisclosed contracts</a:t>
            </a:r>
          </a:p>
          <a:p>
            <a:r>
              <a:rPr lang="en-US" sz="3200" dirty="0"/>
              <a:t>Interactive proofs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Character</a:t>
            </a:r>
          </a:p>
        </p:txBody>
      </p:sp>
      <p:graphicFrame>
        <p:nvGraphicFramePr>
          <p:cNvPr id="5376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5334000" y="2057401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Eve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6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We have implemented bit commitment via </a:t>
            </a:r>
            <a:r>
              <a:rPr lang="en-US" sz="3600" i="1" dirty="0"/>
              <a:t>one-way functions.</a:t>
            </a:r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sz="3200" dirty="0"/>
              <a:t>One-way functions can be used for</a:t>
            </a:r>
          </a:p>
          <a:p>
            <a:r>
              <a:rPr lang="en-US" sz="3200" dirty="0"/>
              <a:t>Authentication</a:t>
            </a:r>
          </a:p>
          <a:p>
            <a:r>
              <a:rPr lang="en-US" sz="3200" dirty="0"/>
              <a:t>Data integrity</a:t>
            </a:r>
          </a:p>
          <a:p>
            <a:r>
              <a:rPr lang="en-US" sz="3200" dirty="0"/>
              <a:t>Strong “randomness”</a:t>
            </a:r>
          </a:p>
          <a:p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1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23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/>
              <a:t>Two basic classes of one-way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85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 basic classes of one-way functions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200" dirty="0"/>
              <a:t>Mathematical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9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5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dirty="0"/>
                  <a:t>Two basic classes of one-way functions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r>
                  <a:rPr lang="en-US" sz="3200" dirty="0"/>
                  <a:t>Mathematical</a:t>
                </a:r>
              </a:p>
              <a:p>
                <a:pPr lvl="1"/>
                <a:r>
                  <a:rPr lang="en-US" sz="3200" dirty="0"/>
                  <a:t>Multiplication: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20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6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dirty="0"/>
                  <a:t>Two basic classes of one-way functions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r>
                  <a:rPr lang="en-US" sz="3200" dirty="0"/>
                  <a:t>Mathematical</a:t>
                </a:r>
              </a:p>
              <a:p>
                <a:pPr lvl="1"/>
                <a:r>
                  <a:rPr lang="en-US" sz="3200" dirty="0"/>
                  <a:t>Multiplication: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3200" dirty="0"/>
                  <a:t>Modular Exponentiation: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6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70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7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dirty="0"/>
                  <a:t>Two basic classes of one-way functions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r>
                  <a:rPr lang="en-US" sz="3200" dirty="0"/>
                  <a:t>Mathematical</a:t>
                </a:r>
              </a:p>
              <a:p>
                <a:pPr lvl="1"/>
                <a:r>
                  <a:rPr lang="en-US" sz="3200" dirty="0"/>
                  <a:t>Multiplication: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3200" dirty="0"/>
                  <a:t>Modular Exponentiation: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Ugly</a:t>
                </a:r>
              </a:p>
            </p:txBody>
          </p:sp>
        </mc:Choice>
        <mc:Fallback xmlns="">
          <p:sp>
            <p:nvSpPr>
              <p:cNvPr id="98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406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42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72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is the integer remainder 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/>
                  <a:t> is divided by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2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Communication Problem</a:t>
            </a:r>
          </a:p>
        </p:txBody>
      </p:sp>
      <p:graphicFrame>
        <p:nvGraphicFramePr>
          <p:cNvPr id="538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21103"/>
              </p:ext>
            </p:extLst>
          </p:nvPr>
        </p:nvGraphicFramePr>
        <p:xfrm>
          <a:off x="2667000" y="1676400"/>
          <a:ext cx="6858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6858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1371600" y="2064603"/>
            <a:ext cx="967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dirty="0"/>
              <a:t>Eve listening to Alice talking to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85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is the integer remainder 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/>
                  <a:t> is divided by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3600" u="sng" dirty="0"/>
                  <a:t>The Division Theorem</a:t>
                </a:r>
              </a:p>
              <a:p>
                <a:pPr marL="365760" lvl="1" indent="0">
                  <a:buNone/>
                </a:pPr>
                <a:r>
                  <a:rPr lang="en-US" sz="3400" dirty="0"/>
                  <a:t>For all integers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400" dirty="0"/>
                  <a:t> and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400" dirty="0"/>
                  <a:t>,</a:t>
                </a:r>
              </a:p>
              <a:p>
                <a:pPr marL="365760" lvl="1" indent="0">
                  <a:buNone/>
                </a:pPr>
                <a:r>
                  <a:rPr lang="en-US" sz="3400" dirty="0"/>
                  <a:t>   there exist unique integers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400" dirty="0"/>
                  <a:t> and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400" dirty="0"/>
              </a:p>
              <a:p>
                <a:pPr marL="365760" lvl="1" indent="0">
                  <a:buNone/>
                </a:pPr>
                <a:r>
                  <a:rPr lang="en-US" sz="3400" dirty="0"/>
                  <a:t>   such that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sz="3400" dirty="0">
                    <a:solidFill>
                      <a:srgbClr val="00B050"/>
                    </a:solidFill>
                    <a:sym typeface="Symbol"/>
                  </a:rPr>
                  <a:t> </a:t>
                </a:r>
                <a:r>
                  <a:rPr lang="en-US" sz="3400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0  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  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</m:oMath>
                </a14:m>
                <a:r>
                  <a:rPr lang="en-US" sz="3400" dirty="0"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222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8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is the integer remainder 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/>
                  <a:t> is divided by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3600" u="sng" dirty="0"/>
                  <a:t>The Division Theorem</a:t>
                </a:r>
              </a:p>
              <a:p>
                <a:pPr marL="365760" lvl="1" indent="0">
                  <a:buNone/>
                </a:pPr>
                <a:r>
                  <a:rPr lang="en-US" sz="3400" dirty="0"/>
                  <a:t>For all integers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400" dirty="0"/>
                  <a:t> and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400" dirty="0"/>
                  <a:t>,</a:t>
                </a:r>
              </a:p>
              <a:p>
                <a:pPr marL="365760" lvl="1" indent="0">
                  <a:buNone/>
                </a:pPr>
                <a:r>
                  <a:rPr lang="en-US" sz="3400" dirty="0"/>
                  <a:t>   there exist unique integers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400" dirty="0"/>
                  <a:t> and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400" dirty="0"/>
              </a:p>
              <a:p>
                <a:pPr marL="365760" lvl="1" indent="0">
                  <a:buNone/>
                </a:pPr>
                <a:r>
                  <a:rPr lang="en-US" sz="3400" dirty="0"/>
                  <a:t>   such that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sz="3400" dirty="0">
                    <a:solidFill>
                      <a:srgbClr val="00B050"/>
                    </a:solidFill>
                    <a:sym typeface="Symbol"/>
                  </a:rPr>
                  <a:t> </a:t>
                </a:r>
                <a:r>
                  <a:rPr lang="en-US" sz="3400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0  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  </m:t>
                    </m:r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</m:oMath>
                </a14:m>
                <a:r>
                  <a:rPr lang="en-US" sz="3400" dirty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>
                    <a:sym typeface="Symbol"/>
                  </a:rPr>
                  <a:t>By definition, this unique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</m:oMath>
                </a14:m>
                <a:r>
                  <a:rPr lang="en-US" sz="3600" dirty="0"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222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7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874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8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73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0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4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8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73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0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157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8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73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0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77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8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>
                  <a:buFontTx/>
                  <a:buNone/>
                </a:pPr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take the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To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 …</a:t>
                </a:r>
              </a:p>
            </p:txBody>
          </p:sp>
        </mc:Choice>
        <mc:Fallback xmlns="">
          <p:sp>
            <p:nvSpPr>
              <p:cNvPr id="973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0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89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19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48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What is the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    We need a solution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 =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44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48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What is the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    We need a solution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 =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Try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Two-Party Environments</a:t>
            </a:r>
          </a:p>
        </p:txBody>
      </p:sp>
      <p:graphicFrame>
        <p:nvGraphicFramePr>
          <p:cNvPr id="539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9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3581401" y="2057401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               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5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48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What is the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    We need a solution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 =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Try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What is the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11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    We need a solution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11 = 7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68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48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What is the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    We need a solution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7 =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Try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What is the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11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    We need a solution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11 = 7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Try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=8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47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46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Is modular division always well-defined?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653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58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Is modular division always well-defined?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= </a:t>
                </a:r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9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58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Is modular division always well-defined?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= </a:t>
                </a:r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 = 1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has no solution!</a:t>
                </a:r>
              </a:p>
            </p:txBody>
          </p:sp>
        </mc:Choice>
        <mc:Fallback xmlns=""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62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58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Is modular division always well-defined?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= </a:t>
                </a:r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 = 1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has no solution!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u="sng" dirty="0">
                    <a:cs typeface="Times New Roman" pitchFamily="18" charset="0"/>
                  </a:rPr>
                  <a:t>Fact</a:t>
                </a:r>
                <a:endParaRPr lang="en-US" sz="3200" dirty="0"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always has a solution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35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58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Is modular division always well-defined?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= </a:t>
                </a:r>
                <a:r>
                  <a:rPr lang="en-US" sz="3200" dirty="0">
                    <a:cs typeface="Times New Roman" pitchFamily="18" charset="0"/>
                  </a:rPr>
                  <a:t>?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6 = 1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has no solution!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u="sng" dirty="0">
                    <a:cs typeface="Times New Roman" pitchFamily="18" charset="0"/>
                  </a:rPr>
                  <a:t>Fact</a:t>
                </a:r>
                <a:endParaRPr lang="en-US" sz="3200" dirty="0"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always has a solution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[Note:  </a:t>
                </a:r>
                <a:r>
                  <a:rPr lang="en-US" sz="3200" dirty="0" err="1">
                    <a:solidFill>
                      <a:srgbClr val="00B050"/>
                    </a:solidFill>
                    <a:cs typeface="Times New Roman" pitchFamily="18" charset="0"/>
                  </a:rPr>
                  <a:t>gcd</a:t>
                </a:r>
                <a:r>
                  <a:rPr lang="en-US" sz="3200" dirty="0">
                    <a:cs typeface="Times New Roman" pitchFamily="18" charset="0"/>
                  </a:rPr>
                  <a:t> is </a:t>
                </a:r>
                <a:r>
                  <a:rPr lang="en-US" sz="3200" i="1" dirty="0">
                    <a:cs typeface="Times New Roman" pitchFamily="18" charset="0"/>
                  </a:rPr>
                  <a:t>greatest common divisor.</a:t>
                </a:r>
                <a:r>
                  <a:rPr lang="en-US" sz="3200" dirty="0">
                    <a:cs typeface="Times New Roman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4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08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291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u="sng" dirty="0">
                    <a:cs typeface="Times New Roman" pitchFamily="18" charset="0"/>
                  </a:rPr>
                  <a:t>Fact 1</a:t>
                </a:r>
                <a:endParaRPr lang="en-US" sz="3200" dirty="0"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always has a solution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2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88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291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u="sng" dirty="0">
                    <a:cs typeface="Times New Roman" pitchFamily="18" charset="0"/>
                  </a:rPr>
                  <a:t>Fact 1</a:t>
                </a:r>
                <a:endParaRPr lang="en-US" sz="3200" dirty="0"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always has a solution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u="sng" dirty="0">
                    <a:cs typeface="Times New Roman" pitchFamily="18" charset="0"/>
                  </a:rPr>
                  <a:t>Fact 2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never has a solution when</a:t>
                </a:r>
              </a:p>
              <a:p>
                <a:pPr algn="ctr">
                  <a:buNone/>
                </a:pP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and</a:t>
                </a:r>
                <a:r>
                  <a:rPr lang="en-US" sz="3200" dirty="0">
                    <a:solidFill>
                      <a:srgbClr val="66FF66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gcd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)≠1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2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5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2280</TotalTime>
  <Words>9943</Words>
  <Application>Microsoft Office PowerPoint</Application>
  <PresentationFormat>Widescreen</PresentationFormat>
  <Paragraphs>1918</Paragraphs>
  <Slides>225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225</vt:i4>
      </vt:variant>
    </vt:vector>
  </HeadingPairs>
  <TitlesOfParts>
    <vt:vector size="234" baseType="lpstr">
      <vt:lpstr>Calibri</vt:lpstr>
      <vt:lpstr>Cambria Math</vt:lpstr>
      <vt:lpstr>Constantia</vt:lpstr>
      <vt:lpstr>Symbol</vt:lpstr>
      <vt:lpstr>Times New Roman</vt:lpstr>
      <vt:lpstr>Webdings</vt:lpstr>
      <vt:lpstr>Wingdings 2</vt:lpstr>
      <vt:lpstr>Flow</vt:lpstr>
      <vt:lpstr>Picture</vt:lpstr>
      <vt:lpstr>Practical Aspects of Modern Cryptography</vt:lpstr>
      <vt:lpstr>Cryptography is ...</vt:lpstr>
      <vt:lpstr>Characters</vt:lpstr>
      <vt:lpstr>Characters</vt:lpstr>
      <vt:lpstr>Characters</vt:lpstr>
      <vt:lpstr>Basic Communication</vt:lpstr>
      <vt:lpstr>Another Character</vt:lpstr>
      <vt:lpstr>Basic Communication Problem</vt:lpstr>
      <vt:lpstr>Two-Party Environments</vt:lpstr>
      <vt:lpstr>Remote Coin Flipping</vt:lpstr>
      <vt:lpstr>Ground Rule</vt:lpstr>
      <vt:lpstr>PowerPoint Presentation</vt:lpstr>
      <vt:lpstr>PowerPoint Presentation</vt:lpstr>
      <vt:lpstr>PowerPoint Presentation</vt:lpstr>
      <vt:lpstr>PowerPoint Presentation</vt:lpstr>
      <vt:lpstr>A Protocol Flow Tree</vt:lpstr>
      <vt:lpstr>A Protocol Flow Tree</vt:lpstr>
      <vt:lpstr>Pruning the Tree</vt:lpstr>
      <vt:lpstr>Pruning the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Completing the Pruning</vt:lpstr>
      <vt:lpstr>Completing the Pruning</vt:lpstr>
      <vt:lpstr>Completing the Pruning</vt:lpstr>
      <vt:lpstr>Conclusion of Part I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Let’s Play</vt:lpstr>
      <vt:lpstr>How to Remotely Flip a Coin</vt:lpstr>
      <vt:lpstr>How to Remotely Flip a Coin</vt:lpstr>
      <vt:lpstr>Checking Primality </vt:lpstr>
      <vt:lpstr>How is this contradiction resolved?</vt:lpstr>
      <vt:lpstr>How is this contradiction resolved?</vt:lpstr>
      <vt:lpstr>How is this contradiction resolved?</vt:lpstr>
      <vt:lpstr>Applications of Remote Flipping</vt:lpstr>
      <vt:lpstr>Bit Commitment</vt:lpstr>
      <vt:lpstr>One-Way Functions</vt:lpstr>
      <vt:lpstr>One-Way Functions</vt:lpstr>
      <vt:lpstr>One-Way Functions</vt:lpstr>
      <vt:lpstr>One-Way Functions</vt:lpstr>
      <vt:lpstr>One-Way Functions</vt:lpstr>
      <vt:lpstr>One-Way Functions</vt:lpstr>
      <vt:lpstr>One-Way Functions</vt:lpstr>
      <vt:lpstr>The Fundamental Equation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The Fundamental Equation</vt:lpstr>
      <vt:lpstr>The Fundamental Equation</vt:lpstr>
      <vt:lpstr>The Fundamental Equation</vt:lpstr>
      <vt:lpstr>The Fundamental Equation</vt:lpstr>
      <vt:lpstr>The Fundamental Equation</vt:lpstr>
      <vt:lpstr>The Fundamental Equation</vt:lpstr>
      <vt:lpstr>Implementation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How to compute Y^X  mod N</vt:lpstr>
      <vt:lpstr>Large-Integer Operations</vt:lpstr>
      <vt:lpstr>Large-Integer Addition</vt:lpstr>
      <vt:lpstr>Large-Integer Addition</vt:lpstr>
      <vt:lpstr>Large-Integer Addition</vt:lpstr>
      <vt:lpstr>Large-Integer Addition</vt:lpstr>
      <vt:lpstr>Large-Integer Addition</vt:lpstr>
      <vt:lpstr>Large-Integer Addition</vt:lpstr>
      <vt:lpstr>Large-Integer Addition</vt:lpstr>
      <vt:lpstr>Large-Integer Multiplication</vt:lpstr>
      <vt:lpstr>Large-Integer Multiplication</vt:lpstr>
      <vt:lpstr>Large-Integer Multiplication</vt:lpstr>
      <vt:lpstr>Large-Integer Multiplication</vt:lpstr>
      <vt:lpstr>Large-Integer Multiplication</vt:lpstr>
      <vt:lpstr>Large-Integer Multiplication</vt:lpstr>
      <vt:lpstr>Large-Integer Multiplication</vt:lpstr>
      <vt:lpstr>Large-Integer Squaring</vt:lpstr>
      <vt:lpstr>Large-Integer Squaring</vt:lpstr>
      <vt:lpstr>Large-Integer Squaring</vt:lpstr>
      <vt:lpstr>Large-Integer Squaring</vt:lpstr>
      <vt:lpstr>Recall computing Y^X  mod 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Chinese Remaindering</vt:lpstr>
      <vt:lpstr>Chinese Remaindering</vt:lpstr>
      <vt:lpstr>Chinese Remaindering</vt:lpstr>
      <vt:lpstr>Modular Reduction</vt:lpstr>
      <vt:lpstr>Modular Reduction</vt:lpstr>
      <vt:lpstr>Modular Reduction</vt:lpstr>
      <vt:lpstr>Modular Reduction</vt:lpstr>
      <vt:lpstr>Modular Reduction</vt:lpstr>
      <vt:lpstr>Modular Reduction</vt:lpstr>
      <vt:lpstr>The Montgomery Method</vt:lpstr>
      <vt:lpstr>Montgomery Multiplication</vt:lpstr>
      <vt:lpstr>Using the Montgomery Product</vt:lpstr>
      <vt:lpstr>One-Way Functions</vt:lpstr>
      <vt:lpstr>One-Way Functions</vt:lpstr>
      <vt:lpstr>One-Way Functions</vt:lpstr>
      <vt:lpstr>One-Way Functions</vt:lpstr>
      <vt:lpstr>One-Way Functions</vt:lpstr>
      <vt:lpstr>More on Quasi-Commutivity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Josh Benaloh</cp:lastModifiedBy>
  <cp:revision>50</cp:revision>
  <dcterms:created xsi:type="dcterms:W3CDTF">2011-01-05T23:39:58Z</dcterms:created>
  <dcterms:modified xsi:type="dcterms:W3CDTF">2016-10-07T21:34:31Z</dcterms:modified>
</cp:coreProperties>
</file>