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5B64-9E65-411D-A520-8655734A17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A36E-54C8-4E3F-8FB2-4A6F5F750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10/25/2016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Practical Aspects of Modern Cryptography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 #3 – Solutions</a:t>
            </a:r>
          </a:p>
        </p:txBody>
      </p:sp>
    </p:spTree>
    <p:extLst>
      <p:ext uri="{BB962C8B-B14F-4D97-AF65-F5344CB8AC3E}">
        <p14:creationId xmlns:p14="http://schemas.microsoft.com/office/powerpoint/2010/main" val="399684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3: CTR Mode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Write the encryption of two plaintexts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 initialized to some initial value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stays the same in both encryptions</a:t>
                </a:r>
              </a:p>
              <a:p>
                <a:r>
                  <a:rPr lang="en-US" dirty="0"/>
                  <a:t>CTR mode exhibits the properties of </a:t>
                </a:r>
                <a:r>
                  <a:rPr lang="en-US" i="1" dirty="0"/>
                  <a:t>stream ciphers</a:t>
                </a:r>
              </a:p>
              <a:p>
                <a:r>
                  <a:rPr lang="en-US" dirty="0"/>
                  <a:t>If any bits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leak, an attacker can discover the corresponding bits of the other plaintext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Attacker can flip any bit positions without any indication to the decryption peer: no integrity check</a:t>
                </a:r>
              </a:p>
              <a:p>
                <a:r>
                  <a:rPr lang="en-US" dirty="0"/>
                  <a:t>A potential solution is to create a MAC after decryption, such as HMAC-SHA256 with a key different from the encryption key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1944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4: </a:t>
            </a:r>
            <a:r>
              <a:rPr lang="en-US" dirty="0" err="1"/>
              <a:t>AddSSN</a:t>
            </a:r>
            <a:r>
              <a:rPr lang="en-US" dirty="0"/>
              <a:t>()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𝐴𝑑𝑑𝑆𝑆𝑁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𝑠𝑠𝑛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encrypts input </a:t>
                </a:r>
                <a:r>
                  <a:rPr lang="en-US" dirty="0" err="1"/>
                  <a:t>ssn</a:t>
                </a:r>
                <a:r>
                  <a:rPr lang="en-US" dirty="0"/>
                  <a:t> with the secret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in CBC mode with IV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the database</a:t>
                </a:r>
              </a:p>
              <a:p>
                <a:r>
                  <a:rPr lang="en-US" dirty="0"/>
                  <a:t>SSN numbers are in this form: AAA-BB-CCCC where each letter is a decimal number</a:t>
                </a:r>
              </a:p>
              <a:p>
                <a:r>
                  <a:rPr lang="en-US" dirty="0"/>
                  <a:t>There is a maximum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SSN numbers,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&lt;2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29</m:t>
                        </m:r>
                      </m:sup>
                    </m:sSup>
                  </m:oMath>
                </a14:m>
                <a:r>
                  <a:rPr lang="en-US" dirty="0"/>
                  <a:t> bits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3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4: </a:t>
            </a:r>
            <a:r>
              <a:rPr lang="en-US" dirty="0" err="1"/>
              <a:t>AddSSN</a:t>
            </a:r>
            <a:r>
              <a:rPr lang="en-US" dirty="0"/>
              <a:t>()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Attack</a:t>
                </a:r>
              </a:p>
              <a:p>
                <a:pPr lvl="1"/>
                <a:r>
                  <a:rPr lang="en-US" dirty="0"/>
                  <a:t>Start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=000−00−0000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𝐴𝑑𝑑𝑆𝑆𝑁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Fetch what is written to the database</a:t>
                </a:r>
              </a:p>
              <a:p>
                <a:r>
                  <a:rPr lang="en-US" dirty="0"/>
                  <a:t>Assuming duplicate values are allowed</a:t>
                </a:r>
              </a:p>
              <a:p>
                <a:pPr lvl="1"/>
                <a:r>
                  <a:rPr lang="en-US" dirty="0"/>
                  <a:t>Duplicated entry in the database?</a:t>
                </a:r>
              </a:p>
              <a:p>
                <a:pPr lvl="2"/>
                <a:r>
                  <a:rPr lang="en-US" dirty="0"/>
                  <a:t>Previous encrypted SSN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No decryption is required, only observing a ciphertext match reveals the plaintext</a:t>
                </a:r>
              </a:p>
              <a:p>
                <a:pPr lvl="1"/>
                <a:r>
                  <a:rPr lang="en-US" dirty="0"/>
                  <a:t>Return code implies entry exists: return somehow indicates the encrypted entry</a:t>
                </a:r>
              </a:p>
              <a:p>
                <a:r>
                  <a:rPr lang="en-US" dirty="0"/>
                  <a:t>Other</a:t>
                </a:r>
              </a:p>
              <a:p>
                <a:pPr lvl="1"/>
                <a:r>
                  <a:rPr lang="en-US" dirty="0"/>
                  <a:t>Use the status code the </a:t>
                </a:r>
                <a:r>
                  <a:rPr lang="en-US" dirty="0" err="1"/>
                  <a:t>AddSSN</a:t>
                </a:r>
                <a:r>
                  <a:rPr lang="en-US" dirty="0"/>
                  <a:t>() function returns, such as “already exists, here is the row #”, or “Duplicate exists, here is the new row#”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61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Hash from 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RSA key</a:t>
                </a:r>
              </a:p>
              <a:p>
                <a:pPr lvl="1"/>
                <a:r>
                  <a:rPr lang="en-US" dirty="0"/>
                  <a:t>a public exponent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modulus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Encryption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is the plaintext message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the encrypted output (ciphertext)</a:t>
                </a:r>
              </a:p>
              <a:p>
                <a:r>
                  <a:rPr lang="en-US" dirty="0"/>
                  <a:t>Output C satisfies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Output can always be represented as 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bit integer</a:t>
                </a:r>
              </a:p>
              <a:p>
                <a:r>
                  <a:rPr lang="en-US" dirty="0"/>
                  <a:t>Not all possible values are possible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23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Hash from 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Treat RSA as a block cipher, block length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bits?</a:t>
                </a:r>
              </a:p>
              <a:p>
                <a:r>
                  <a:rPr lang="en-US" dirty="0"/>
                  <a:t>Partition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into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func>
                  </m:oMath>
                </a14:m>
                <a:r>
                  <a:rPr lang="en-US" dirty="0"/>
                  <a:t> bit blocks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││…││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Ensure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Treat RSA as a block cipher, block length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func>
                  </m:oMath>
                </a14:m>
                <a:r>
                  <a:rPr lang="en-US" dirty="0"/>
                  <a:t> bits</a:t>
                </a:r>
              </a:p>
              <a:p>
                <a:r>
                  <a:rPr lang="en-US" dirty="0"/>
                  <a:t>Hash function</a:t>
                </a:r>
              </a:p>
              <a:p>
                <a:pPr lvl="1"/>
                <a:r>
                  <a:rPr lang="en-US" dirty="0"/>
                  <a:t>Encrypt the input message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in CBC mode</a:t>
                </a:r>
              </a:p>
              <a:p>
                <a:pPr lvl="1"/>
                <a:r>
                  <a:rPr lang="en-US" dirty="0"/>
                  <a:t>Take the last block as the hash output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1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RSA Hash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Performance</a:t>
                </a:r>
              </a:p>
              <a:p>
                <a:pPr lvl="1"/>
                <a:r>
                  <a:rPr lang="en-US" dirty="0"/>
                  <a:t>RSA is significantly slower than a standard hash function</a:t>
                </a:r>
              </a:p>
              <a:p>
                <a:r>
                  <a:rPr lang="en-US" dirty="0"/>
                  <a:t>Output bias</a:t>
                </a:r>
              </a:p>
              <a:p>
                <a:pPr lvl="1"/>
                <a:r>
                  <a:rPr lang="en-US" dirty="0"/>
                  <a:t>The output is not uniformly distributed over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bits</a:t>
                </a:r>
              </a:p>
              <a:p>
                <a:pPr lvl="1"/>
                <a:r>
                  <a:rPr lang="en-US" dirty="0"/>
                  <a:t>Differs from a Random Oracle</a:t>
                </a:r>
              </a:p>
              <a:p>
                <a:r>
                  <a:rPr lang="en-US" dirty="0"/>
                  <a:t>One </a:t>
                </a:r>
                <a:r>
                  <a:rPr lang="en-US" dirty="0" err="1"/>
                  <a:t>wayness</a:t>
                </a:r>
                <a:endParaRPr lang="en-US" dirty="0"/>
              </a:p>
              <a:p>
                <a:pPr lvl="1"/>
                <a:r>
                  <a:rPr lang="en-US" dirty="0"/>
                  <a:t>There is a private key!</a:t>
                </a:r>
              </a:p>
              <a:p>
                <a:pPr lvl="1"/>
                <a:r>
                  <a:rPr lang="en-US" dirty="0"/>
                  <a:t>Immediately delete the two prime factors and the private key after key generation?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0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RSA Hash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Double Key</a:t>
                </a:r>
              </a:p>
              <a:p>
                <a:pPr lvl="1"/>
                <a:r>
                  <a:rPr lang="en-US" dirty="0"/>
                  <a:t>Use two RSA public keys,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Encrypt each message block with both keys to obtain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XOR them together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)⊕(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Hash functions with </a:t>
                </a:r>
                <a:r>
                  <a:rPr lang="en-US" i="1" dirty="0"/>
                  <a:t>provable security</a:t>
                </a:r>
              </a:p>
              <a:p>
                <a:pPr lvl="1"/>
                <a:r>
                  <a:rPr lang="en-US" dirty="0"/>
                  <a:t>Have not been adopted, </a:t>
                </a:r>
                <a:r>
                  <a:rPr lang="en-US"/>
                  <a:t>and broken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9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CBC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Write the CBC mode of encryption and decryption as follows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where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encryption of P with key 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decryption of P with key 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𝐼𝑉</m:t>
                    </m:r>
                  </m:oMath>
                </a14:m>
                <a:r>
                  <a:rPr lang="en-US" dirty="0"/>
                  <a:t> (initialization vector)</a:t>
                </a:r>
              </a:p>
              <a:p>
                <a:r>
                  <a:rPr lang="en-US" dirty="0"/>
                  <a:t>Plaintext blocks to recover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Ciphertext blocks to decrypt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9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CBC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Let’s assume bit positions start at 0 which represents the least significant bit of a cipher block</a:t>
                </a:r>
              </a:p>
              <a:p>
                <a:r>
                  <a:rPr lang="en-US" dirty="0"/>
                  <a:t>To mask out (</a:t>
                </a:r>
                <a:r>
                  <a:rPr lang="en-US" dirty="0" err="1"/>
                  <a:t>zeroize</a:t>
                </a:r>
                <a:r>
                  <a:rPr lang="en-US" dirty="0"/>
                  <a:t>) the bits that come before bit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and bits that come after bit position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, use the following two masks to AND after decryption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=¬(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 represents bitwise complement (NOT)</a:t>
                </a:r>
              </a:p>
              <a:p>
                <a:r>
                  <a:rPr lang="en-US" dirty="0"/>
                  <a:t>Here are the expressions to decrypt the blocks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)∧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dirty="0"/>
                  <a:t> is the bitwise AND operator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2361" b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0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2a: Alice -&gt; Bank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𝐶𝑚𝑑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││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where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𝐶𝑚𝑑</m:t>
                    </m:r>
                  </m:oMath>
                </a14:m>
                <a:r>
                  <a:rPr lang="en-US" dirty="0"/>
                  <a:t> is the instruction to the bank (in this case a bit string to represent “Send Money”)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is Alice’s identity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is Bob’s identity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is the amount to send</a:t>
                </a:r>
                <a:endParaRPr lang="en-US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𝑅𝑎𝑛𝑑𝑜𝑚</m:t>
                    </m:r>
                  </m:oMath>
                </a14:m>
                <a:r>
                  <a:rPr lang="en-US" dirty="0"/>
                  <a:t> protects the request from Alice to the bank</a:t>
                </a:r>
              </a:p>
              <a:p>
                <a:r>
                  <a:rPr lang="en-US" dirty="0"/>
                  <a:t>The request from Alice to the bank would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sz="2800" dirty="0"/>
                  <a:t>Integrity protection is desirable, not necessarily requested. For example:</a:t>
                </a:r>
              </a:p>
              <a:p>
                <a:pPr lvl="1"/>
                <a:r>
                  <a:rPr lang="en-US" sz="2600" dirty="0"/>
                  <a:t>Use a KDF to derive an encryption and a HMAC key from the shared secret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sz="26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𝐻𝑀𝐴𝐶𝑆𝐻𝐴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256(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,`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`)</m:t>
                    </m:r>
                  </m:oMath>
                </a14:m>
                <a:endParaRPr lang="en-US" sz="2600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𝐻𝑀𝐴𝐶𝑆𝐻𝐴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256(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600" b="0" i="1" smtClean="0"/>
                      <m:t>`</m:t>
                    </m:r>
                    <m:r>
                      <m:rPr>
                        <m:nor/>
                      </m:rPr>
                      <a:rPr lang="en-US" sz="2600" b="0" i="1" smtClean="0"/>
                      <m:t>e</m:t>
                    </m:r>
                    <m:r>
                      <m:rPr>
                        <m:nor/>
                      </m:rPr>
                      <a:rPr lang="en-US" sz="2600" b="0" i="1" smtClean="0"/>
                      <m:t>`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600" dirty="0"/>
              </a:p>
              <a:p>
                <a:pPr lvl="1"/>
                <a:r>
                  <a:rPr lang="en-US" sz="26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600" dirty="0"/>
                  <a:t> is the HMAC key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600" dirty="0"/>
                  <a:t> is the encryption key</a:t>
                </a:r>
              </a:p>
              <a:p>
                <a:pPr lvl="1"/>
                <a:r>
                  <a:rPr lang="en-US" dirty="0"/>
                  <a:t>Compute a HMAC over the encrypted text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7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2b: Bank -&gt; Alice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Bank’s message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𝑇𝑥𝐼𝑑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𝐵𝑎𝑙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𝑅𝑎𝑛𝑑𝑜𝑚</m:t>
                    </m:r>
                  </m:oMath>
                </a14:m>
                <a:endParaRPr lang="en-US" i="1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𝑆𝑡</m:t>
                    </m:r>
                  </m:oMath>
                </a14:m>
                <a:r>
                  <a:rPr lang="en-US" dirty="0"/>
                  <a:t> is the status,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𝑇𝑥𝐼𝑑</m:t>
                    </m:r>
                  </m:oMath>
                </a14:m>
                <a:r>
                  <a:rPr lang="en-US" dirty="0"/>
                  <a:t> is the transaction identifier,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𝐵𝑎𝑙</m:t>
                    </m:r>
                  </m:oMath>
                </a14:m>
                <a:r>
                  <a:rPr lang="en-US" dirty="0"/>
                  <a:t> is the remaining balance</a:t>
                </a:r>
                <a:endParaRPr lang="en-US" i="1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𝑆𝑡</m:t>
                    </m:r>
                  </m:oMath>
                </a14:m>
                <a:r>
                  <a:rPr lang="en-US" dirty="0"/>
                  <a:t> may take OK or FAIL values</a:t>
                </a:r>
              </a:p>
              <a:p>
                <a:r>
                  <a:rPr lang="en-US" dirty="0"/>
                  <a:t>The response from the bank would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0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2c: Replay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request (a) and response (b) are vulnerable to replay attacks</a:t>
            </a:r>
          </a:p>
          <a:p>
            <a:r>
              <a:rPr lang="en-US" dirty="0"/>
              <a:t>An attacker can capture Alice’s message and send to the bank. Same for the response from the bank</a:t>
            </a:r>
          </a:p>
          <a:p>
            <a:r>
              <a:rPr lang="en-US" dirty="0"/>
              <a:t>How to prevent that?</a:t>
            </a:r>
          </a:p>
          <a:p>
            <a:pPr lvl="1"/>
            <a:r>
              <a:rPr lang="en-US" dirty="0"/>
              <a:t>Counter</a:t>
            </a:r>
          </a:p>
          <a:p>
            <a:pPr lvl="1"/>
            <a:r>
              <a:rPr lang="en-US" dirty="0"/>
              <a:t>Time stamp</a:t>
            </a:r>
          </a:p>
          <a:p>
            <a:pPr lvl="1"/>
            <a:r>
              <a:rPr lang="en-US" dirty="0"/>
              <a:t>Elaborate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2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2c: Counter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Alice: Counter N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/>
                      <m:t>"0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1"││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𝐶𝑚𝑑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after sending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the bank</a:t>
                </a:r>
              </a:p>
              <a:p>
                <a:r>
                  <a:rPr lang="en-US" dirty="0"/>
                  <a:t>Bank:</a:t>
                </a:r>
              </a:p>
              <a:p>
                <a:pPr lvl="1"/>
                <a:r>
                  <a:rPr lang="en-US" dirty="0"/>
                  <a:t>Decrypt to reveal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Check that the received counter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is larger than the stored counter by a small amount </a:t>
                </a:r>
                <a:r>
                  <a:rPr lang="en-US" i="1" dirty="0"/>
                  <a:t>window</a:t>
                </a:r>
                <a:endParaRPr lang="en-US" dirty="0"/>
              </a:p>
              <a:p>
                <a:pPr lvl="1"/>
                <a:r>
                  <a:rPr lang="en-US" i="1" dirty="0"/>
                  <a:t>window</a:t>
                </a:r>
                <a:r>
                  <a:rPr lang="en-US" dirty="0"/>
                  <a:t> accommodates a small number of dropped messages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"02"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𝑇𝑥𝐼𝑑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││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││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</m:oMath>
                </a14:m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after responding to Alice</a:t>
                </a:r>
              </a:p>
              <a:p>
                <a:r>
                  <a:rPr lang="en-US" dirty="0"/>
                  <a:t>Alice checks the counter after decrypting the bank’s response</a:t>
                </a:r>
              </a:p>
              <a:p>
                <a:r>
                  <a:rPr lang="en-US" dirty="0"/>
                  <a:t>You can assume no network problems and set the window size to 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0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2c: Time Stamp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similar solution would work with time stamps instead of counters</a:t>
            </a:r>
          </a:p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Clocks are sufficiently synchronized</a:t>
            </a:r>
          </a:p>
          <a:p>
            <a:pPr lvl="1"/>
            <a:r>
              <a:rPr lang="en-US" dirty="0"/>
              <a:t>Bank and Alice accept no more than one message in a time epoch (say, 1 minute)</a:t>
            </a:r>
          </a:p>
          <a:p>
            <a:r>
              <a:rPr lang="en-US" dirty="0"/>
              <a:t>This solution does not require a state, but requires clock synchronization with some skew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5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2c: Replay 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Alice</a:t>
                </a:r>
              </a:p>
              <a:p>
                <a:pPr lvl="1"/>
                <a:r>
                  <a:rPr lang="en-US" dirty="0"/>
                  <a:t>Generates a random number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to the bank</a:t>
                </a:r>
              </a:p>
              <a:p>
                <a:r>
                  <a:rPr lang="en-US" dirty="0"/>
                  <a:t>Bank</a:t>
                </a:r>
              </a:p>
              <a:p>
                <a:pPr lvl="1"/>
                <a:r>
                  <a:rPr lang="en-US" dirty="0"/>
                  <a:t>Generates a random number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to Alice</a:t>
                </a:r>
              </a:p>
              <a:p>
                <a:r>
                  <a:rPr lang="en-US" dirty="0"/>
                  <a:t>Alice and Bank</a:t>
                </a:r>
              </a:p>
              <a:p>
                <a:pPr lvl="1"/>
                <a:r>
                  <a:rPr lang="en-US" dirty="0"/>
                  <a:t>Decrypt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𝐻𝑀𝐴𝐶𝑆𝐻𝐴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256(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││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Use the session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to encrypt messages of a single transaction</a:t>
                </a:r>
              </a:p>
              <a:p>
                <a:r>
                  <a:rPr lang="en-US" dirty="0"/>
                  <a:t>The attacker may attempt to replay Alice’s first message</a:t>
                </a:r>
              </a:p>
              <a:p>
                <a:pPr lvl="1"/>
                <a:r>
                  <a:rPr lang="en-US" dirty="0"/>
                  <a:t>The bank would generate a new random number that the attacker is not able to decrypt</a:t>
                </a:r>
              </a:p>
              <a:p>
                <a:pPr lvl="1"/>
                <a:r>
                  <a:rPr lang="en-US" dirty="0"/>
                  <a:t>Attacker is not able to derive a session key to send the actual message</a:t>
                </a:r>
              </a:p>
              <a:p>
                <a:r>
                  <a:rPr lang="en-US" dirty="0"/>
                  <a:t>Session timeout is required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579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fe84c5ea-7374-4255-afb5-d1c84cf6f0a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2169</TotalTime>
  <Words>1882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Cambria Math</vt:lpstr>
      <vt:lpstr>Constantia</vt:lpstr>
      <vt:lpstr>Wingdings 2</vt:lpstr>
      <vt:lpstr>Flow</vt:lpstr>
      <vt:lpstr>Assignment #3 – Solutions</vt:lpstr>
      <vt:lpstr>Problem 1: CBC</vt:lpstr>
      <vt:lpstr>Problem 1: CBC</vt:lpstr>
      <vt:lpstr>Problem 2a: Alice -&gt; Bank</vt:lpstr>
      <vt:lpstr>Problem 2b: Bank -&gt; Alice</vt:lpstr>
      <vt:lpstr>Problem 2c: Replay Attack</vt:lpstr>
      <vt:lpstr>Problem 2c: Counter</vt:lpstr>
      <vt:lpstr>Problem 2c: Time Stamp</vt:lpstr>
      <vt:lpstr>Problem 2c: Replay Attacks</vt:lpstr>
      <vt:lpstr>Problem 3: CTR Mode</vt:lpstr>
      <vt:lpstr>Problem 4: AddSSN()</vt:lpstr>
      <vt:lpstr>Problem 4: AddSSN()</vt:lpstr>
      <vt:lpstr>Problem 5: Hash from RSA</vt:lpstr>
      <vt:lpstr>Problem 5: Hash from RSA</vt:lpstr>
      <vt:lpstr>Problem 5: RSA Hash</vt:lpstr>
      <vt:lpstr>Problem 5: RSA Hash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Solutions</dc:title>
  <dc:creator>Josh Benaloh</dc:creator>
  <cp:lastModifiedBy>Tolga Acar</cp:lastModifiedBy>
  <cp:revision>55</cp:revision>
  <dcterms:created xsi:type="dcterms:W3CDTF">2011-01-18T06:31:03Z</dcterms:created>
  <dcterms:modified xsi:type="dcterms:W3CDTF">2016-10-26T06:02:24Z</dcterms:modified>
</cp:coreProperties>
</file>