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7" r:id="rId2"/>
    <p:sldId id="708" r:id="rId3"/>
    <p:sldId id="726" r:id="rId4"/>
    <p:sldId id="727" r:id="rId5"/>
    <p:sldId id="728" r:id="rId6"/>
    <p:sldId id="729" r:id="rId7"/>
    <p:sldId id="730" r:id="rId8"/>
    <p:sldId id="731" r:id="rId9"/>
    <p:sldId id="732" r:id="rId10"/>
    <p:sldId id="733" r:id="rId11"/>
    <p:sldId id="734" r:id="rId12"/>
    <p:sldId id="735" r:id="rId13"/>
    <p:sldId id="736" r:id="rId14"/>
    <p:sldId id="737" r:id="rId15"/>
    <p:sldId id="738" r:id="rId16"/>
    <p:sldId id="739" r:id="rId17"/>
    <p:sldId id="740" r:id="rId18"/>
    <p:sldId id="74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828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DF72C-46E3-4F79-BB40-445F31E06253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732B8-84F4-4C6C-92B7-19A7F9775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83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2619A2-21B0-4F82-9098-9A67F05C8F21}" type="slidenum">
              <a:rPr lang="en-US"/>
              <a:pPr/>
              <a:t>1</a:t>
            </a:fld>
            <a:endParaRPr lang="en-US"/>
          </a:p>
        </p:txBody>
      </p:sp>
      <p:sp>
        <p:nvSpPr>
          <p:cNvPr id="96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October 18,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Practical Aspects of Modern Cryptography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9AE78F1A-C5D7-4CDD-B860-BC70C668CF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October 18,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Practical Aspects of Modern Cryptography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October 18, 2016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Practical Aspects of Modern Cryptography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6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Practical Aspects of Modern Cryptography</a:t>
            </a:r>
          </a:p>
        </p:txBody>
      </p:sp>
      <p:sp>
        <p:nvSpPr>
          <p:cNvPr id="963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3968750"/>
            <a:ext cx="4267200" cy="1752600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FFFF66"/>
                </a:solidFill>
                <a:latin typeface="+mj-lt"/>
              </a:rPr>
              <a:t>Assignment 2 Solutions</a:t>
            </a:r>
          </a:p>
        </p:txBody>
      </p:sp>
    </p:spTree>
    <p:extLst>
      <p:ext uri="{BB962C8B-B14F-4D97-AF65-F5344CB8AC3E}">
        <p14:creationId xmlns:p14="http://schemas.microsoft.com/office/powerpoint/2010/main" val="1186267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707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mod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d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mod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mod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sup>
                        </m:sSubSup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sup>
                        </m:sSub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mod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222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and 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⊕</m:t>
                    </m:r>
                  </m:oMath>
                </a14:m>
                <a:r>
                  <a:rPr lang="en-US" dirty="0"/>
                  <a:t> be multiplication mod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Now Fermat (and prob. 2) tell us that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, we can subtract multiples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/>
                  <a:t> from the exponent without changing the result.</a:t>
                </a:r>
              </a:p>
              <a:p>
                <a:pPr marL="0" indent="0">
                  <a:buNone/>
                </a:pPr>
                <a:r>
                  <a:rPr lang="en-US" dirty="0"/>
                  <a:t>So,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mod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750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53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dirty="0"/>
                  <a:t> are the long-term private keys of Alice and Bob.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/>
                  <a:t> are the long-term public keys of Alice and Bob.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are the ephemeral private keys of Alice and Bob.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are the ephemeral public keys of Alice and Bob.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acc>
                            <m:accPr>
                              <m:chr m:val="̃"/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sup>
                      </m:sSup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acc>
                        <m:accPr>
                          <m:chr m:val="̃"/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acc>
                            <m:accPr>
                              <m:chr m:val="̃"/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acc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lang="en-US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acc>
                            <m:accPr>
                              <m:chr m:val="̃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acc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acc>
                            <m:accPr>
                              <m:chr m:val="̃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acc>
                            <m:accPr>
                              <m:chr m:val="̃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acc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acc>
                            <m:accPr>
                              <m:chr m:val="̃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This protocol </a:t>
                </a:r>
                <a:r>
                  <a:rPr lang="en-US" i="1" dirty="0"/>
                  <a:t>does not</a:t>
                </a:r>
                <a:r>
                  <a:rPr lang="en-US" dirty="0"/>
                  <a:t> achieve forward secrecy!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833" b="-1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299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e>
                      <m:sup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e>
                      <m:sup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instead of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acc>
                              <m:accPr>
                                <m:chr m:val="̃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acc>
                          </m:sup>
                        </m:sSup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̃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New protocol: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𝑎𝑏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acc>
                              <m:accPr>
                                <m:chr m:val="̃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  <m:acc>
                              <m:accPr>
                                <m:chr m:val="̃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acc>
                          </m:sup>
                        </m:sSup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𝑎𝑏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This is (long-term shared key)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/>
                  <a:t>(ephemeral shared key).</a:t>
                </a:r>
              </a:p>
              <a:p>
                <a:pPr marL="0" indent="0">
                  <a:buNone/>
                </a:pPr>
                <a:r>
                  <a:rPr lang="en-US" dirty="0"/>
                  <a:t>Knowledge of long-term keys does not reveal ephemeral keys.</a:t>
                </a:r>
              </a:p>
              <a:p>
                <a:pPr marL="0" indent="0">
                  <a:buNone/>
                </a:pPr>
                <a:r>
                  <a:rPr lang="en-US" dirty="0"/>
                  <a:t>This protocol </a:t>
                </a:r>
                <a:r>
                  <a:rPr lang="en-US" i="1" dirty="0"/>
                  <a:t>does</a:t>
                </a:r>
                <a:r>
                  <a:rPr lang="en-US" dirty="0"/>
                  <a:t> achieve forward secrecy.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106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Alice has certified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, but Bob has no certified public key.</a:t>
                </a:r>
              </a:p>
              <a:p>
                <a:pPr marL="0" indent="0">
                  <a:buNone/>
                </a:pPr>
                <a:r>
                  <a:rPr lang="en-US" dirty="0"/>
                  <a:t>If Bob generates ephemeral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,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produces a (one-sided) authenticated secret key exchange, but not forward secrecy.</a:t>
                </a:r>
              </a:p>
              <a:p>
                <a:pPr marL="0" indent="0">
                  <a:buNone/>
                </a:pPr>
                <a:r>
                  <a:rPr lang="en-US" dirty="0"/>
                  <a:t>Alice can also generate an ephemeral key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b="0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̃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̃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seems to produce a (one-sided) authenticated secret key exchange that achieves forward secrecy.  Or does it?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373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An attack by Eve 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̃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̃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Eve selects random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and produces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Eve then sends to Bob:  Alice’s certified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 and her ephemeral public key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÷</m:t>
                        </m:r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[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– even though Eve doesn’t know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/>
                  <a:t>.]</a:t>
                </a:r>
              </a:p>
              <a:p>
                <a:pPr marL="0" indent="0">
                  <a:buNone/>
                </a:pPr>
                <a:r>
                  <a:rPr lang="en-US" dirty="0"/>
                  <a:t>Bob computes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̃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acc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𝑒𝑏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Eve computes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𝑏𝑒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164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Instead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, one option is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acc>
                              <m:accPr>
                                <m:chr m:val="̃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𝑎𝑏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Bob computes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̃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acc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Alice computes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acc>
                              <m:accPr>
                                <m:chr m:val="̃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This does (we believe) provide a secret key exchange with (one-sided) authentication and forward secrecy.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3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52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(by HW1#2a)</a:t>
                </a:r>
              </a:p>
              <a:p>
                <a:pPr marL="0" indent="0">
                  <a:buNone/>
                </a:pP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𝑢𝑃</m:t>
                    </m:r>
                  </m:oMath>
                </a14:m>
                <a:r>
                  <a:rPr lang="en-US" dirty="0"/>
                  <a:t> for some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US" dirty="0"/>
                  <a:t> (def.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/>
                  <a:t> from HW1#2a)</a:t>
                </a:r>
              </a:p>
              <a:p>
                <a:pPr marL="0" indent="0">
                  <a:buNone/>
                </a:pPr>
                <a:r>
                  <a:rPr lang="en-US" dirty="0"/>
                  <a:t>Similarly,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𝑣𝑄</m:t>
                    </m:r>
                  </m:oMath>
                </a14:m>
                <a:r>
                  <a:rPr lang="en-US" dirty="0"/>
                  <a:t> for some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Since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a multiple of prime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and also a multiple of  (distinct) prime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a multiple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Hence,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𝑃𝑄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, and thus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 (by HW1#2b).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r="-3037" b="-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0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Find a counterexample for the case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are not both primes.</a:t>
                </a:r>
              </a:p>
              <a:p>
                <a:pPr marL="0" indent="0">
                  <a:buNone/>
                </a:pPr>
                <a:r>
                  <a:rPr lang="en-US" dirty="0"/>
                  <a:t>We want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a multiple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dirty="0"/>
                  <a:t> is a multiple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, but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</a:t>
                </a:r>
                <a:r>
                  <a:rPr lang="en-US" i="1" dirty="0"/>
                  <a:t>not</a:t>
                </a:r>
                <a:r>
                  <a:rPr lang="en-US" dirty="0"/>
                  <a:t> a multiple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E.g.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=6=2×3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=10=2×5</m:t>
                    </m:r>
                  </m:oMath>
                </a14:m>
                <a:r>
                  <a:rPr lang="en-US" dirty="0"/>
                  <a:t>;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US" dirty="0"/>
                  <a:t> is a multiple of both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dirty="0"/>
                  <a:t>, but not a multiple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60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So, for example,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73 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1=43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6</m:t>
                    </m:r>
                  </m:oMath>
                </a14:m>
                <a:r>
                  <a:rPr lang="en-US" dirty="0"/>
                  <a:t> and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73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10=3=43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10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But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73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60=13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≠43=43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60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9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810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We know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US" dirty="0"/>
                  <a:t>, prime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=0: 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.  </a:t>
                </a:r>
                <a:r>
                  <a:rPr lang="en-US" dirty="0">
                    <a:sym typeface="Wingdings" panose="05000000000000000000" pitchFamily="2" charset="2"/>
                  </a:rPr>
                  <a:t>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=1: 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𝑃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dirty="0"/>
                  <a:t> (from Fermat). </a:t>
                </a:r>
                <a:r>
                  <a:rPr lang="en-US" dirty="0">
                    <a:sym typeface="Wingdings" panose="05000000000000000000" pitchFamily="2" charset="2"/>
                  </a:rPr>
                  <a:t></a:t>
                </a:r>
              </a:p>
              <a:p>
                <a:pPr marL="0" indent="0">
                  <a:buNone/>
                </a:pPr>
                <a:r>
                  <a:rPr lang="en-US" dirty="0"/>
                  <a:t>Assume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862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sup>
                        </m:sSup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mod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sup>
                        </m:sSup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mod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(by Fermat)</a:t>
                </a:r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(by inductive hypothesis)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08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78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We now know that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US" dirty="0"/>
                  <a:t>, and primes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By problem 1,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are distinct primes, then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Q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18,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79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9856</TotalTime>
  <Words>1716</Words>
  <Application>Microsoft Office PowerPoint</Application>
  <PresentationFormat>On-screen Show (4:3)</PresentationFormat>
  <Paragraphs>153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Cambria Math</vt:lpstr>
      <vt:lpstr>Constantia</vt:lpstr>
      <vt:lpstr>Wingdings</vt:lpstr>
      <vt:lpstr>Wingdings 2</vt:lpstr>
      <vt:lpstr>Flow</vt:lpstr>
      <vt:lpstr>Practical Aspects of Modern Cryptography</vt:lpstr>
      <vt:lpstr>Problem 1</vt:lpstr>
      <vt:lpstr>Problem 1a</vt:lpstr>
      <vt:lpstr>Problem 1b</vt:lpstr>
      <vt:lpstr>Problem 2</vt:lpstr>
      <vt:lpstr>Problem 2</vt:lpstr>
      <vt:lpstr>Problem 2</vt:lpstr>
      <vt:lpstr>Problem 3</vt:lpstr>
      <vt:lpstr>Problem 3</vt:lpstr>
      <vt:lpstr>Problem 4</vt:lpstr>
      <vt:lpstr>Problem 4a</vt:lpstr>
      <vt:lpstr>Problem 4b</vt:lpstr>
      <vt:lpstr>Problem 5</vt:lpstr>
      <vt:lpstr>Problem 5</vt:lpstr>
      <vt:lpstr>Problem 5a</vt:lpstr>
      <vt:lpstr>Problem 5b</vt:lpstr>
      <vt:lpstr>Problem 5b</vt:lpstr>
      <vt:lpstr>Problem 5b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Aspects of        Modern Cryptography</dc:title>
  <dc:creator>Josh Benaloh</dc:creator>
  <cp:lastModifiedBy>Josh Benaloh</cp:lastModifiedBy>
  <cp:revision>93</cp:revision>
  <dcterms:created xsi:type="dcterms:W3CDTF">2011-01-05T23:39:58Z</dcterms:created>
  <dcterms:modified xsi:type="dcterms:W3CDTF">2016-10-19T03:46:00Z</dcterms:modified>
</cp:coreProperties>
</file>