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7" r:id="rId2"/>
    <p:sldId id="708" r:id="rId3"/>
    <p:sldId id="585" r:id="rId4"/>
    <p:sldId id="587" r:id="rId5"/>
    <p:sldId id="588" r:id="rId6"/>
    <p:sldId id="703" r:id="rId7"/>
    <p:sldId id="704" r:id="rId8"/>
    <p:sldId id="705" r:id="rId9"/>
    <p:sldId id="706" r:id="rId10"/>
    <p:sldId id="707" r:id="rId11"/>
    <p:sldId id="709" r:id="rId12"/>
    <p:sldId id="713" r:id="rId13"/>
    <p:sldId id="715" r:id="rId14"/>
    <p:sldId id="710" r:id="rId15"/>
    <p:sldId id="716" r:id="rId16"/>
    <p:sldId id="717" r:id="rId17"/>
    <p:sldId id="711" r:id="rId18"/>
    <p:sldId id="718" r:id="rId19"/>
    <p:sldId id="719" r:id="rId20"/>
    <p:sldId id="720" r:id="rId21"/>
    <p:sldId id="721" r:id="rId22"/>
    <p:sldId id="712" r:id="rId23"/>
    <p:sldId id="722" r:id="rId24"/>
    <p:sldId id="723" r:id="rId25"/>
    <p:sldId id="724" r:id="rId26"/>
    <p:sldId id="72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31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DF72C-46E3-4F79-BB40-445F31E06253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732B8-84F4-4C6C-92B7-19A7F9775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83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2619A2-21B0-4F82-9098-9A67F05C8F21}" type="slidenum">
              <a:rPr lang="en-US"/>
              <a:pPr/>
              <a:t>1</a:t>
            </a:fld>
            <a:endParaRPr lang="en-US"/>
          </a:p>
        </p:txBody>
      </p:sp>
      <p:sp>
        <p:nvSpPr>
          <p:cNvPr id="96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Practical Aspects of Modern Cryptography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AE78F1A-C5D7-4CDD-B860-BC70C668CF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Practical Aspects of Modern Cryptography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Practical Aspects of Modern Cryptography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E78F1A-C5D7-4CDD-B860-BC70C668CFB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png"/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7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Practical Aspects of Modern Cryptography</a:t>
            </a:r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67400" y="3968750"/>
            <a:ext cx="4267200" cy="1752600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FFFF66"/>
                </a:solidFill>
                <a:latin typeface="+mj-lt"/>
              </a:rPr>
              <a:t>Assignment 1 Solutions</a:t>
            </a:r>
          </a:p>
        </p:txBody>
      </p:sp>
    </p:spTree>
    <p:extLst>
      <p:ext uri="{BB962C8B-B14F-4D97-AF65-F5344CB8AC3E}">
        <p14:creationId xmlns:p14="http://schemas.microsoft.com/office/powerpoint/2010/main" val="1186267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r>
              <a:rPr lang="en-US" dirty="0"/>
              <a:t>Problem 1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u="sng" dirty="0"/>
              <a:t>The Positive INTEGERS</a:t>
            </a:r>
          </a:p>
          <a:p>
            <a:pPr>
              <a:buFontTx/>
              <a:buNone/>
            </a:pPr>
            <a:endParaRPr lang="en-US" b="1" u="sng" dirty="0"/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                            1            7          13       19       25       31       37       43 …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                               2            8          14       20       26       32       38       44  …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                                  3            9          15       21       27       33       39       45  …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                                     4           10        16       22       28        34       40      46  …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                                        5           11        17       23       29       35       41      47  …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                                            6          12        18       24       30       36       42      48 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en-US" b="1" u="sng" dirty="0"/>
          </a:p>
          <a:p>
            <a:pPr>
              <a:buFontTx/>
              <a:buNone/>
            </a:pPr>
            <a:endParaRPr lang="en-US" b="1" u="sng" dirty="0"/>
          </a:p>
          <a:p>
            <a:pPr>
              <a:buFontTx/>
              <a:buNone/>
            </a:pPr>
            <a:r>
              <a:rPr lang="en-US" b="1" dirty="0"/>
              <a:t>     Group 1:                       </a:t>
            </a:r>
          </a:p>
          <a:p>
            <a:pPr>
              <a:buFontTx/>
              <a:buNone/>
            </a:pPr>
            <a:r>
              <a:rPr lang="en-US" b="1" dirty="0"/>
              <a:t>        Group 2:                         </a:t>
            </a:r>
          </a:p>
          <a:p>
            <a:pPr>
              <a:buFontTx/>
              <a:buNone/>
            </a:pPr>
            <a:r>
              <a:rPr lang="en-US" b="1" dirty="0"/>
              <a:t>           Group 3:                         </a:t>
            </a:r>
          </a:p>
          <a:p>
            <a:pPr>
              <a:buFontTx/>
              <a:buNone/>
            </a:pPr>
            <a:r>
              <a:rPr lang="en-US" b="1" dirty="0"/>
              <a:t>              Group 4:</a:t>
            </a:r>
          </a:p>
          <a:p>
            <a:pPr>
              <a:buFontTx/>
              <a:buNone/>
            </a:pPr>
            <a:r>
              <a:rPr lang="en-US" b="1" dirty="0"/>
              <a:t>                  Group 5:</a:t>
            </a:r>
          </a:p>
          <a:p>
            <a:pPr>
              <a:buFontTx/>
              <a:buNone/>
            </a:pPr>
            <a:r>
              <a:rPr lang="en-US" b="1" dirty="0"/>
              <a:t>                       Group 6:</a:t>
            </a:r>
          </a:p>
        </p:txBody>
      </p:sp>
    </p:spTree>
    <p:extLst>
      <p:ext uri="{BB962C8B-B14F-4D97-AF65-F5344CB8AC3E}">
        <p14:creationId xmlns:p14="http://schemas.microsoft.com/office/powerpoint/2010/main" val="3687597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257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𝑁𝑄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3600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36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3600" b="0" dirty="0"/>
                  <a:t>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𝑁𝑄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𝑁𝑄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≡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/>
                  <a:t> (with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667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𝑁𝑄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3600" b="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≡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36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3600" b="0" dirty="0"/>
                  <a:t>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𝑁𝑄</m:t>
                    </m:r>
                  </m:oMath>
                </a14:m>
                <a:r>
                  <a:rPr lang="en-US" sz="3600" dirty="0"/>
                  <a:t>, for some integer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b="0" dirty="0"/>
                  <a:t>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𝑁𝑄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𝑁𝑄</m:t>
                    </m:r>
                  </m:oMath>
                </a14:m>
                <a:endParaRPr lang="en-US" sz="36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3600" b="0" dirty="0"/>
                  <a:t>           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/>
                  <a:t> (since division theorem gives unique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3600" dirty="0"/>
                  <a:t>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22" b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107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58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Clr>
                    <a:srgbClr val="0BD0D9"/>
                  </a:buClr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𝑁𝑄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>
                    <a:solidFill>
                      <a:prstClr val="black"/>
                    </a:solidFill>
                  </a:rPr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3600" dirty="0">
                  <a:solidFill>
                    <a:prstClr val="black"/>
                  </a:solidFill>
                </a:endParaRPr>
              </a:p>
              <a:p>
                <a:pPr marL="0" lvl="0" indent="0">
                  <a:buClr>
                    <a:srgbClr val="0BD0D9"/>
                  </a:buClr>
                  <a:buNone/>
                </a:pPr>
                <a:r>
                  <a:rPr lang="en-US" sz="36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lvl="0" indent="0">
                  <a:buClr>
                    <a:srgbClr val="0BD0D9"/>
                  </a:buClr>
                  <a:buNone/>
                </a:pPr>
                <a:r>
                  <a:rPr lang="en-US" sz="3600" dirty="0"/>
                  <a:t>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≡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3600" b="0" dirty="0"/>
              </a:p>
              <a:p>
                <a:pPr marL="0" lvl="0" indent="0">
                  <a:buClr>
                    <a:srgbClr val="0BD0D9"/>
                  </a:buClr>
                  <a:buNone/>
                </a:pPr>
                <a:r>
                  <a:rPr lang="en-US" sz="3600" dirty="0"/>
                  <a:t>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0" indent="0">
                  <a:buClr>
                    <a:srgbClr val="0BD0D9"/>
                  </a:buClr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𝑁𝑄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>
                    <a:solidFill>
                      <a:prstClr val="black"/>
                    </a:solidFill>
                  </a:rPr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3600" dirty="0">
                  <a:solidFill>
                    <a:prstClr val="black"/>
                  </a:solidFill>
                </a:endParaRPr>
              </a:p>
              <a:p>
                <a:pPr marL="0" lvl="0" indent="0">
                  <a:buClr>
                    <a:srgbClr val="0BD0D9"/>
                  </a:buClr>
                  <a:buNone/>
                </a:pPr>
                <a:r>
                  <a:rPr lang="en-US" sz="36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)×</m:t>
                    </m:r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)×</m:t>
                    </m:r>
                    <m:sSub>
                      <m:sSubPr>
                        <m:ctrlP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3600" b="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0" lvl="0" indent="0">
                  <a:buClr>
                    <a:srgbClr val="0BD0D9"/>
                  </a:buClr>
                  <a:buNone/>
                </a:pPr>
                <a:r>
                  <a:rPr lang="en-US" sz="3600" b="0" dirty="0">
                    <a:solidFill>
                      <a:prstClr val="black"/>
                    </a:solidFill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lvl="0" indent="0">
                  <a:buClr>
                    <a:srgbClr val="0BD0D9"/>
                  </a:buClr>
                  <a:buNone/>
                </a:pPr>
                <a:r>
                  <a:rPr lang="en-US" sz="3600" dirty="0"/>
                  <a:t>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)×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≡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3600" b="0" dirty="0"/>
              </a:p>
              <a:p>
                <a:pPr marL="0" lvl="0" indent="0">
                  <a:buClr>
                    <a:srgbClr val="0BD0D9"/>
                  </a:buClr>
                  <a:buNone/>
                </a:pPr>
                <a:r>
                  <a:rPr lang="en-US" sz="3600" dirty="0"/>
                  <a:t>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)×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45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00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09641816"/>
                  </p:ext>
                </p:extLst>
              </p:nvPr>
            </p:nvGraphicFramePr>
            <p:xfrm>
              <a:off x="609600" y="1935163"/>
              <a:ext cx="8229600" cy="384048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404730587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313611703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12881159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4235971799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3972383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71765467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6997779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706035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83=59⋅1+24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2816506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59=24⋅2+11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115082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24=11⋅2+2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1092452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11=2⋅5+1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593836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2=1⋅2+0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-7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1446228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-27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38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0106669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-83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44650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09641816"/>
                  </p:ext>
                </p:extLst>
              </p:nvPr>
            </p:nvGraphicFramePr>
            <p:xfrm>
              <a:off x="609600" y="1935163"/>
              <a:ext cx="8229600" cy="384048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404730587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313611703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12881159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4235971799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3972383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71765467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6997779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333" t="-952" r="-5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1333" t="-952" r="-4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1333" t="-952" r="-3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01333" t="-952" r="-2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01333" t="-952" r="-1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01333" t="-952" r="-2000" b="-5219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706035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141333" r="-200667" b="-6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2816506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241333" r="-200667" b="-5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115082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336842" r="-200667" b="-4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1092452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442667" r="-200667" b="-3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593836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542667" r="-200667" b="-2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-7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1446228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-27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38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0106669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-83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446501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976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609600" y="1935163"/>
              <a:ext cx="8229600" cy="384048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404730587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313611703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12881159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4235971799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3972383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71765467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6997779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706035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83=59⋅1+24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2816506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59=24⋅2+11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115082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24=11⋅2+2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1092452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11=2⋅5+1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593836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2=1⋅2+0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-7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1446228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-27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38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0106669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-83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44650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609600" y="1935163"/>
              <a:ext cx="8229600" cy="384048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404730587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313611703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12881159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4235971799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3972383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71765467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6997779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333" t="-952" r="-5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1333" t="-952" r="-4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1333" t="-952" r="-3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01333" t="-952" r="-2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01333" t="-952" r="-1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01333" t="-952" r="-2000" b="-5219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706035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141333" r="-200667" b="-6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2816506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241333" r="-200667" b="-5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115082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336842" r="-200667" b="-4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1092452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442667" r="-200667" b="-3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593836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542667" r="-200667" b="-2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-7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1446228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-27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38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0106669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-83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446501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6248400" y="4876800"/>
            <a:ext cx="609600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70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20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609600" y="1935163"/>
              <a:ext cx="8229600" cy="384048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404730587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313611703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12881159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4235971799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3972383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71765467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6997779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706035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83=59⋅1+24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2816506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59=24⋅2+11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115082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24=11⋅2+2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1092452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11=2⋅5+1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593836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2=1⋅2+0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-7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1446228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-27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38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0106669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-83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44650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609600" y="1935163"/>
              <a:ext cx="8229600" cy="384048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404730587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313611703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12881159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4235971799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3972383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71765467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6997779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333" t="-952" r="-5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1333" t="-952" r="-4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1333" t="-952" r="-3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01333" t="-952" r="-2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01333" t="-952" r="-1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01333" t="-952" r="-2000" b="-5219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706035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141333" r="-200667" b="-6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2816506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241333" r="-200667" b="-5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115082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336842" r="-200667" b="-4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1092452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442667" r="-200667" b="-3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593836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542667" r="-200667" b="-2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-7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1446228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-27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38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0106669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-83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446501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6248400" y="4876800"/>
            <a:ext cx="609600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57400" y="5775643"/>
                <a:ext cx="6324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83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59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38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775643"/>
                <a:ext cx="632460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1148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609600" y="1935163"/>
              <a:ext cx="8229600" cy="384048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404730587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313611703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12881159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4235971799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3972383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71765467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6997779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36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706035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83=59⋅1+24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2816506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59=24⋅2+11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115082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24=11⋅2+2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1092452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11=2⋅5+1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593836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2=1⋅2+0</m:t>
                                </m:r>
                              </m:oMath>
                            </m:oMathPara>
                          </a14:m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-7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1446228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-27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38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0106669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-83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44650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609600" y="1935163"/>
              <a:ext cx="8229600" cy="384048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4047305872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313611703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112881159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4235971799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39723830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371765467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369977796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333" t="-952" r="-5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1333" t="-952" r="-4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1333" t="-952" r="-3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601333" t="-952" r="-2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701333" t="-952" r="-102000" b="-52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801333" t="-952" r="-2000" b="-5219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706035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141333" r="-200667" b="-6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2816506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241333" r="-200667" b="-5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56115082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336842" r="-200667" b="-4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1092452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442667" r="-200667" b="-3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593836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44" t="-542667" r="-200667" b="-2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-7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1446228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-27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38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</a:t>
                          </a: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0106669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 sz="2400" dirty="0">
                            <a:solidFill>
                              <a:srgbClr val="00B05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59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-83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dirty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1446501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6248400" y="4876800"/>
            <a:ext cx="609600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57400" y="5775643"/>
                <a:ext cx="6324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83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−27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59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38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775643"/>
                <a:ext cx="632460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763000" y="3037335"/>
                <a:ext cx="3200400" cy="1687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59</m:t>
                          </m:r>
                        </m:den>
                      </m:f>
                      <m:r>
                        <a:rPr lang="en-US" sz="36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83=38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00" y="3037335"/>
                <a:ext cx="3200400" cy="16870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748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08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2531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/>
            <p:txBody>
              <a:bodyPr/>
              <a:lstStyle/>
              <a:p>
                <a:pPr algn="ctr">
                  <a:buFontTx/>
                  <a:buNone/>
                </a:pPr>
                <a:r>
                  <a:rPr lang="en-US" sz="3600" u="sng" dirty="0">
                    <a:solidFill>
                      <a:schemeClr val="accent2"/>
                    </a:solidFill>
                  </a:rPr>
                  <a:t>Alice</a:t>
                </a:r>
              </a:p>
              <a:p>
                <a:r>
                  <a:rPr lang="en-US" sz="3200" dirty="0">
                    <a:sym typeface="Symbol" pitchFamily="18" charset="2"/>
                  </a:rPr>
                  <a:t>Randomly select a large integer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𝑎</m:t>
                    </m:r>
                  </m:oMath>
                </a14:m>
                <a:r>
                  <a:rPr lang="en-US" sz="3200" dirty="0">
                    <a:solidFill>
                      <a:srgbClr val="66FF66"/>
                    </a:solidFill>
                    <a:sym typeface="Symbol" pitchFamily="18" charset="2"/>
                  </a:rPr>
                  <a:t> </a:t>
                </a:r>
                <a:r>
                  <a:rPr lang="en-US" sz="3200" dirty="0">
                    <a:sym typeface="Symbol" pitchFamily="18" charset="2"/>
                  </a:rPr>
                  <a:t>and send       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𝐴</m:t>
                    </m:r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= </m:t>
                    </m:r>
                    <m:r>
                      <a:rPr lang="en-US" sz="3200" i="1" dirty="0" err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𝑌</m:t>
                    </m:r>
                    <m:r>
                      <a:rPr lang="en-US" sz="3200" i="1" baseline="30000" dirty="0" err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𝑎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i="0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mod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𝑁</m:t>
                    </m:r>
                  </m:oMath>
                </a14:m>
                <a:r>
                  <a:rPr lang="en-US" sz="3200" dirty="0">
                    <a:sym typeface="Symbol" pitchFamily="18" charset="2"/>
                  </a:rPr>
                  <a:t>.</a:t>
                </a:r>
              </a:p>
              <a:p>
                <a:r>
                  <a:rPr lang="en-US" sz="3200" dirty="0">
                    <a:sym typeface="Symbol" pitchFamily="18" charset="2"/>
                  </a:rPr>
                  <a:t>Compute the key         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𝐾</m:t>
                    </m:r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sSup>
                      <m:sSupPr>
                        <m:ctrlP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32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𝐵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𝑎</m:t>
                        </m:r>
                      </m:sup>
                    </m:sSup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i="0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mod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𝑁</m:t>
                    </m:r>
                  </m:oMath>
                </a14:m>
                <a:r>
                  <a:rPr lang="en-US" sz="3200" dirty="0">
                    <a:sym typeface="Symbol" pitchFamily="18" charset="2"/>
                  </a:rPr>
                  <a:t>.</a:t>
                </a:r>
              </a:p>
            </p:txBody>
          </p:sp>
        </mc:Choice>
        <mc:Fallback xmlns="">
          <p:sp>
            <p:nvSpPr>
              <p:cNvPr id="6625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blipFill>
                <a:blip r:embed="rId2"/>
                <a:stretch>
                  <a:fillRect l="-2039" t="-2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2532" name="Rectangle 4"/>
              <p:cNvSpPr>
                <a:spLocks noGrp="1" noChangeArrowheads="1"/>
              </p:cNvSpPr>
              <p:nvPr>
                <p:ph type="body" sz="half" idx="2"/>
              </p:nvPr>
            </p:nvSpPr>
            <p:spPr/>
            <p:txBody>
              <a:bodyPr/>
              <a:lstStyle/>
              <a:p>
                <a:pPr algn="ctr">
                  <a:buFontTx/>
                  <a:buNone/>
                </a:pPr>
                <a:r>
                  <a:rPr lang="en-US" sz="3600" u="sng" dirty="0">
                    <a:solidFill>
                      <a:schemeClr val="accent2"/>
                    </a:solidFill>
                  </a:rPr>
                  <a:t>Bob</a:t>
                </a:r>
              </a:p>
              <a:p>
                <a:r>
                  <a:rPr lang="en-US" sz="3200" dirty="0">
                    <a:sym typeface="Symbol" pitchFamily="18" charset="2"/>
                  </a:rPr>
                  <a:t>Randomly select a large integer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𝑏</m:t>
                    </m:r>
                  </m:oMath>
                </a14:m>
                <a:r>
                  <a:rPr lang="en-US" sz="3200" baseline="-25000" dirty="0">
                    <a:sym typeface="Symbol" pitchFamily="18" charset="2"/>
                  </a:rPr>
                  <a:t> </a:t>
                </a:r>
                <a:r>
                  <a:rPr lang="en-US" sz="3200" dirty="0">
                    <a:sym typeface="Symbol" pitchFamily="18" charset="2"/>
                  </a:rPr>
                  <a:t>and send      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𝐵</m:t>
                    </m:r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sSup>
                      <m:sSupPr>
                        <m:ctrlP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3200" i="1" dirty="0" err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𝑌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𝑏</m:t>
                        </m:r>
                      </m:sup>
                    </m:sSup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i="0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mod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𝑁</m:t>
                    </m:r>
                  </m:oMath>
                </a14:m>
                <a:r>
                  <a:rPr lang="en-US" sz="3200" dirty="0">
                    <a:sym typeface="Symbol" pitchFamily="18" charset="2"/>
                  </a:rPr>
                  <a:t>.</a:t>
                </a:r>
              </a:p>
              <a:p>
                <a:r>
                  <a:rPr lang="en-US" sz="3200" dirty="0">
                    <a:sym typeface="Symbol" pitchFamily="18" charset="2"/>
                  </a:rPr>
                  <a:t>Compute the key              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𝐾</m:t>
                    </m:r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sSup>
                      <m:sSupPr>
                        <m:ctrlP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sSupPr>
                      <m:e>
                        <m:r>
                          <a:rPr lang="en-US" sz="32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𝐴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sym typeface="Symbol" pitchFamily="18" charset="2"/>
                          </a:rPr>
                          <m:t>𝑏</m:t>
                        </m:r>
                      </m:sup>
                    </m:sSup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i="0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mod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𝑁</m:t>
                    </m:r>
                  </m:oMath>
                </a14:m>
                <a:r>
                  <a:rPr lang="en-US" sz="3200" dirty="0">
                    <a:sym typeface="Symbol" pitchFamily="18" charset="2"/>
                  </a:rPr>
                  <a:t>.</a:t>
                </a:r>
              </a:p>
              <a:p>
                <a:endParaRPr lang="en-US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66253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>
                <a:blip r:embed="rId3"/>
                <a:stretch>
                  <a:fillRect l="-2152" t="-2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2533" name="Text Box 5"/>
              <p:cNvSpPr txBox="1">
                <a:spLocks noChangeArrowheads="1"/>
              </p:cNvSpPr>
              <p:nvPr/>
            </p:nvSpPr>
            <p:spPr bwMode="auto">
              <a:xfrm>
                <a:off x="3805784" y="5334001"/>
                <a:ext cx="4787656" cy="65627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sz="36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p>
                      </m:sSup>
                      <m:r>
                        <a:rPr lang="en-US" sz="3600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 dirty="0" err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36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𝑏𝑎</m:t>
                          </m:r>
                        </m:sup>
                      </m:sSup>
                      <m:r>
                        <a:rPr lang="en-US" sz="3600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 dirty="0" err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en-US" sz="36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𝑎𝑏</m:t>
                          </m:r>
                        </m:sup>
                      </m:sSup>
                      <m:r>
                        <a:rPr lang="en-US" sz="3600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 dirty="0" err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3600" b="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</m:sSup>
                    </m:oMath>
                  </m:oMathPara>
                </a14:m>
                <a:endParaRPr lang="en-US" sz="3600" baseline="20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6253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05784" y="5334001"/>
                <a:ext cx="4787656" cy="6562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96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2531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/>
            <p:txBody>
              <a:bodyPr/>
              <a:lstStyle/>
              <a:p>
                <a:pPr algn="ctr">
                  <a:buFontTx/>
                  <a:buNone/>
                </a:pPr>
                <a:r>
                  <a:rPr lang="en-US" sz="3600" u="sng" dirty="0">
                    <a:solidFill>
                      <a:schemeClr val="accent2"/>
                    </a:solidFill>
                  </a:rPr>
                  <a:t>Alice</a:t>
                </a:r>
              </a:p>
              <a:p>
                <a:r>
                  <a:rPr lang="en-US" sz="3200" dirty="0">
                    <a:sym typeface="Symbol" pitchFamily="18" charset="2"/>
                  </a:rPr>
                  <a:t>Randomly select a large integer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𝑎</m:t>
                    </m:r>
                  </m:oMath>
                </a14:m>
                <a:r>
                  <a:rPr lang="en-US" sz="3200" dirty="0">
                    <a:solidFill>
                      <a:srgbClr val="66FF66"/>
                    </a:solidFill>
                    <a:sym typeface="Symbol" pitchFamily="18" charset="2"/>
                  </a:rPr>
                  <a:t> </a:t>
                </a:r>
                <a:r>
                  <a:rPr lang="en-US" sz="3200" dirty="0">
                    <a:sym typeface="Symbol" pitchFamily="18" charset="2"/>
                  </a:rPr>
                  <a:t>and send       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𝐴</m:t>
                    </m:r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r>
                      <a:rPr lang="en-US" sz="32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𝑌𝑎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i="0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mod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𝑁</m:t>
                    </m:r>
                  </m:oMath>
                </a14:m>
                <a:r>
                  <a:rPr lang="en-US" sz="3200" dirty="0">
                    <a:sym typeface="Symbol" pitchFamily="18" charset="2"/>
                  </a:rPr>
                  <a:t>.</a:t>
                </a:r>
              </a:p>
              <a:p>
                <a:r>
                  <a:rPr lang="en-US" sz="3200" dirty="0">
                    <a:sym typeface="Symbol" pitchFamily="18" charset="2"/>
                  </a:rPr>
                  <a:t>Compute the key         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𝐾</m:t>
                    </m:r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r>
                      <a:rPr lang="en-US" sz="32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𝐵𝑎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i="0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mod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𝑁</m:t>
                    </m:r>
                  </m:oMath>
                </a14:m>
                <a:r>
                  <a:rPr lang="en-US" sz="3200" dirty="0">
                    <a:sym typeface="Symbol" pitchFamily="18" charset="2"/>
                  </a:rPr>
                  <a:t>.</a:t>
                </a:r>
              </a:p>
            </p:txBody>
          </p:sp>
        </mc:Choice>
        <mc:Fallback xmlns="">
          <p:sp>
            <p:nvSpPr>
              <p:cNvPr id="66253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blipFill>
                <a:blip r:embed="rId2"/>
                <a:stretch>
                  <a:fillRect l="-2039" t="-2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2532" name="Rectangle 4"/>
              <p:cNvSpPr>
                <a:spLocks noGrp="1" noChangeArrowheads="1"/>
              </p:cNvSpPr>
              <p:nvPr>
                <p:ph type="body" sz="half" idx="2"/>
              </p:nvPr>
            </p:nvSpPr>
            <p:spPr/>
            <p:txBody>
              <a:bodyPr/>
              <a:lstStyle/>
              <a:p>
                <a:pPr algn="ctr">
                  <a:buFontTx/>
                  <a:buNone/>
                </a:pPr>
                <a:r>
                  <a:rPr lang="en-US" sz="3600" u="sng" dirty="0">
                    <a:solidFill>
                      <a:schemeClr val="accent2"/>
                    </a:solidFill>
                  </a:rPr>
                  <a:t>Bob</a:t>
                </a:r>
              </a:p>
              <a:p>
                <a:r>
                  <a:rPr lang="en-US" sz="3200" dirty="0">
                    <a:sym typeface="Symbol" pitchFamily="18" charset="2"/>
                  </a:rPr>
                  <a:t>Randomly select a large integer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𝑏</m:t>
                    </m:r>
                  </m:oMath>
                </a14:m>
                <a:r>
                  <a:rPr lang="en-US" sz="3200" baseline="-25000" dirty="0">
                    <a:sym typeface="Symbol" pitchFamily="18" charset="2"/>
                  </a:rPr>
                  <a:t> </a:t>
                </a:r>
                <a:r>
                  <a:rPr lang="en-US" sz="3200" dirty="0">
                    <a:sym typeface="Symbol" pitchFamily="18" charset="2"/>
                  </a:rPr>
                  <a:t>and send      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𝐵</m:t>
                    </m:r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r>
                      <a:rPr lang="en-US" sz="32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𝑌𝑏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i="0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mod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𝑁</m:t>
                    </m:r>
                  </m:oMath>
                </a14:m>
                <a:r>
                  <a:rPr lang="en-US" sz="3200" dirty="0">
                    <a:sym typeface="Symbol" pitchFamily="18" charset="2"/>
                  </a:rPr>
                  <a:t>.</a:t>
                </a:r>
              </a:p>
              <a:p>
                <a:r>
                  <a:rPr lang="en-US" sz="3200" dirty="0">
                    <a:sym typeface="Symbol" pitchFamily="18" charset="2"/>
                  </a:rPr>
                  <a:t>Compute the key                 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𝐾</m:t>
                    </m:r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=</m:t>
                    </m:r>
                    <m:r>
                      <a:rPr lang="en-US" sz="32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𝐴𝑏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i="0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mod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 </m:t>
                    </m:r>
                    <m:r>
                      <a:rPr lang="en-US" sz="3200" i="1" dirty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sym typeface="Symbol" pitchFamily="18" charset="2"/>
                      </a:rPr>
                      <m:t>𝑁</m:t>
                    </m:r>
                  </m:oMath>
                </a14:m>
                <a:r>
                  <a:rPr lang="en-US" sz="3200" dirty="0">
                    <a:sym typeface="Symbol" pitchFamily="18" charset="2"/>
                  </a:rPr>
                  <a:t>.</a:t>
                </a:r>
              </a:p>
              <a:p>
                <a:endParaRPr lang="en-US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66253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>
                <a:blip r:embed="rId3"/>
                <a:stretch>
                  <a:fillRect l="-2152" t="-2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2533" name="Text Box 5"/>
              <p:cNvSpPr txBox="1">
                <a:spLocks noChangeArrowheads="1"/>
              </p:cNvSpPr>
              <p:nvPr/>
            </p:nvSpPr>
            <p:spPr bwMode="auto">
              <a:xfrm>
                <a:off x="3276600" y="5334001"/>
                <a:ext cx="4775218" cy="633571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  <a:extLst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𝐵𝑎</m:t>
                      </m:r>
                      <m:r>
                        <a:rPr lang="en-US" sz="3600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𝑌𝑏𝑎</m:t>
                      </m:r>
                      <m:r>
                        <a:rPr lang="en-US" sz="3600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𝑌𝑎𝑏</m:t>
                      </m:r>
                      <m:r>
                        <a:rPr lang="en-US" sz="3600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𝐴𝑏</m:t>
                      </m:r>
                    </m:oMath>
                  </m:oMathPara>
                </a14:m>
                <a:endParaRPr lang="en-US" sz="3600" baseline="20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6253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6600" y="5334001"/>
                <a:ext cx="4775218" cy="6335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49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045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en-US" sz="3200" dirty="0"/>
                  <a:t>What does Eve see?</a:t>
                </a:r>
              </a:p>
              <a:p>
                <a:pPr algn="ctr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3200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en-US" sz="3200" dirty="0"/>
                  <a:t>,</a:t>
                </a:r>
                <a:r>
                  <a:rPr lang="en-US" sz="3200" dirty="0">
                    <a:solidFill>
                      <a:srgbClr val="66FF66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endParaRPr lang="en-US" sz="3200" baseline="20000" dirty="0">
                  <a:solidFill>
                    <a:srgbClr val="00B050"/>
                  </a:solidFill>
                </a:endParaRPr>
              </a:p>
              <a:p>
                <a:pPr>
                  <a:buFontTx/>
                  <a:buNone/>
                </a:pPr>
                <a:r>
                  <a:rPr lang="en-US" sz="3200" dirty="0"/>
                  <a:t>… but the exchanged key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𝑎𝑏</m:t>
                        </m:r>
                      </m:sup>
                    </m:sSup>
                  </m:oMath>
                </a14:m>
                <a:r>
                  <a:rPr lang="en-US" sz="3200" dirty="0"/>
                  <a:t>.</a:t>
                </a:r>
              </a:p>
              <a:p>
                <a:pPr>
                  <a:buFontTx/>
                  <a:buNone/>
                </a:pPr>
                <a:r>
                  <a:rPr lang="en-US" sz="3200" i="1" dirty="0"/>
                  <a:t>Belief:  </a:t>
                </a:r>
                <a:r>
                  <a:rPr lang="en-US" sz="3200" dirty="0"/>
                  <a:t>Given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3200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en-US" sz="3200" dirty="0"/>
                  <a:t>,</a:t>
                </a:r>
                <a:r>
                  <a:rPr lang="en-US" sz="3200" dirty="0">
                    <a:solidFill>
                      <a:srgbClr val="66FF66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sz="3200" i="1" baseline="30000" dirty="0">
                    <a:solidFill>
                      <a:srgbClr val="66FF66"/>
                    </a:solidFill>
                  </a:rPr>
                  <a:t> </a:t>
                </a:r>
                <a:r>
                  <a:rPr lang="en-US" sz="3200" dirty="0"/>
                  <a:t>it is difficult to compute </a:t>
                </a:r>
                <a:r>
                  <a:rPr lang="en-US" sz="3200" dirty="0" err="1">
                    <a:solidFill>
                      <a:srgbClr val="00B050"/>
                    </a:solidFill>
                  </a:rPr>
                  <a:t>Y</a:t>
                </a:r>
                <a:r>
                  <a:rPr lang="en-US" sz="3200" i="1" baseline="30000" dirty="0" err="1">
                    <a:solidFill>
                      <a:srgbClr val="00B050"/>
                    </a:solidFill>
                  </a:rPr>
                  <a:t>ab</a:t>
                </a:r>
                <a:r>
                  <a:rPr lang="en-US" sz="3200" dirty="0"/>
                  <a:t>.</a:t>
                </a:r>
              </a:p>
              <a:p>
                <a:pPr>
                  <a:buFontTx/>
                  <a:buNone/>
                </a:pPr>
                <a:endParaRPr lang="en-US" sz="2800" baseline="20000" dirty="0">
                  <a:solidFill>
                    <a:srgbClr val="66FF66"/>
                  </a:solidFill>
                </a:endParaRPr>
              </a:p>
            </p:txBody>
          </p:sp>
        </mc:Choice>
        <mc:Fallback xmlns="">
          <p:sp>
            <p:nvSpPr>
              <p:cNvPr id="10004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389" t="-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34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0045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Tx/>
                  <a:buNone/>
                </a:pPr>
                <a:r>
                  <a:rPr lang="en-US" sz="3200" dirty="0"/>
                  <a:t>What does Eve see?</a:t>
                </a:r>
              </a:p>
              <a:p>
                <a:pPr algn="ctr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3200" dirty="0"/>
                  <a:t>,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𝑌𝑎</m:t>
                    </m:r>
                  </m:oMath>
                </a14:m>
                <a:r>
                  <a:rPr lang="en-US" sz="3200" dirty="0"/>
                  <a:t>,</a:t>
                </a:r>
                <a:r>
                  <a:rPr lang="en-US" sz="3200" dirty="0">
                    <a:solidFill>
                      <a:srgbClr val="66FF66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𝑌𝑏</m:t>
                    </m:r>
                  </m:oMath>
                </a14:m>
                <a:r>
                  <a:rPr lang="en-US" sz="3200" dirty="0"/>
                  <a:t> (all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3200" dirty="0"/>
                  <a:t>)</a:t>
                </a:r>
              </a:p>
              <a:p>
                <a:pPr>
                  <a:buFontTx/>
                  <a:buNone/>
                </a:pPr>
                <a:r>
                  <a:rPr lang="en-US" sz="3200" dirty="0"/>
                  <a:t>… but the exchanged key is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𝑌𝑎𝑏</m:t>
                    </m:r>
                  </m:oMath>
                </a14:m>
                <a:r>
                  <a:rPr lang="en-US" sz="3200" dirty="0"/>
                  <a:t>.</a:t>
                </a:r>
              </a:p>
              <a:p>
                <a:pPr>
                  <a:buFontTx/>
                  <a:buNone/>
                </a:pPr>
                <a:r>
                  <a:rPr lang="en-US" sz="3200" dirty="0"/>
                  <a:t>But given</a:t>
                </a:r>
                <a:r>
                  <a:rPr lang="en-US" sz="3200" i="1" dirty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𝑌𝑎</m:t>
                    </m:r>
                  </m:oMath>
                </a14:m>
                <a:r>
                  <a:rPr lang="en-US" sz="3200" dirty="0"/>
                  <a:t> and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3200" dirty="0"/>
                  <a:t>, one can use the Extended Euclidean Algorithm to compute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𝑌𝑎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÷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3200" dirty="0">
                    <a:solidFill>
                      <a:srgbClr val="00B050"/>
                    </a:solidFill>
                  </a:rPr>
                  <a:t> </a:t>
                </a:r>
                <a:r>
                  <a:rPr lang="en-US" sz="3200" dirty="0"/>
                  <a:t>to determine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3200" dirty="0"/>
                  <a:t>.</a:t>
                </a:r>
              </a:p>
              <a:p>
                <a:pPr>
                  <a:buFontTx/>
                  <a:buNone/>
                </a:pPr>
                <a:r>
                  <a:rPr lang="en-US" sz="3200" dirty="0"/>
                  <a:t>From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𝑌𝑏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3200" dirty="0">
                    <a:solidFill>
                      <a:srgbClr val="00B050"/>
                    </a:solidFill>
                  </a:rPr>
                  <a:t> </a:t>
                </a:r>
                <a:r>
                  <a:rPr lang="en-US" sz="3200" dirty="0"/>
                  <a:t>and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32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2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3200" dirty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𝑌𝑎𝑏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3200" dirty="0"/>
                  <a:t> can be computed. </a:t>
                </a:r>
              </a:p>
              <a:p>
                <a:pPr>
                  <a:buFontTx/>
                  <a:buNone/>
                </a:pPr>
                <a:r>
                  <a:rPr lang="en-US" sz="3200" dirty="0"/>
                  <a:t>So the key exchange is insecure.</a:t>
                </a:r>
              </a:p>
              <a:p>
                <a:pPr>
                  <a:buFontTx/>
                  <a:buNone/>
                </a:pPr>
                <a:endParaRPr lang="en-US" sz="2800" baseline="20000" dirty="0">
                  <a:solidFill>
                    <a:srgbClr val="66FF66"/>
                  </a:solidFill>
                </a:endParaRPr>
              </a:p>
            </p:txBody>
          </p:sp>
        </mc:Choice>
        <mc:Fallback>
          <p:sp>
            <p:nvSpPr>
              <p:cNvPr id="10004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1389" t="-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5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u="sng" dirty="0"/>
              <a:t>The Positive INTEGERS</a:t>
            </a:r>
          </a:p>
          <a:p>
            <a:pPr>
              <a:buFontTx/>
              <a:buNone/>
            </a:pPr>
            <a:endParaRPr lang="en-US" b="1" u="sng" dirty="0"/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                            1        5        9        13       17       21       25       29  …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                               2        6        10      14       18       22       26       30  …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                                  3        7        11      15       19       23       27       31  …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                                     4        8        12      16       20       24       28       32 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en-US" b="1" u="sng" dirty="0"/>
          </a:p>
          <a:p>
            <a:pPr>
              <a:buFontTx/>
              <a:buNone/>
            </a:pPr>
            <a:endParaRPr lang="en-US" b="1" u="sng" dirty="0"/>
          </a:p>
          <a:p>
            <a:pPr>
              <a:buFontTx/>
              <a:buNone/>
            </a:pPr>
            <a:r>
              <a:rPr lang="en-US" b="1" dirty="0"/>
              <a:t>     Group 1:                       </a:t>
            </a:r>
          </a:p>
          <a:p>
            <a:pPr>
              <a:buFontTx/>
              <a:buNone/>
            </a:pPr>
            <a:r>
              <a:rPr lang="en-US" b="1" dirty="0"/>
              <a:t>        Group 2:                         </a:t>
            </a:r>
          </a:p>
          <a:p>
            <a:pPr>
              <a:buFontTx/>
              <a:buNone/>
            </a:pPr>
            <a:r>
              <a:rPr lang="en-US" b="1" dirty="0"/>
              <a:t>           Group 3:                         </a:t>
            </a:r>
          </a:p>
          <a:p>
            <a:pPr>
              <a:buFontTx/>
              <a:buNone/>
            </a:pPr>
            <a:r>
              <a:rPr lang="en-US" b="1" dirty="0"/>
              <a:t>              Group 4:</a:t>
            </a:r>
          </a:p>
        </p:txBody>
      </p:sp>
    </p:spTree>
    <p:extLst>
      <p:ext uri="{BB962C8B-B14F-4D97-AF65-F5344CB8AC3E}">
        <p14:creationId xmlns:p14="http://schemas.microsoft.com/office/powerpoint/2010/main" val="34795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/>
                  <a:t>Group 1 integers all have the form: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3600" dirty="0"/>
                  <a:t>, where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sz="3600" dirty="0"/>
                  <a:t>.</a:t>
                </a:r>
              </a:p>
              <a:p>
                <a:pPr marL="0" indent="0">
                  <a:buNone/>
                </a:pPr>
                <a:r>
                  <a:rPr lang="en-US" sz="3600" dirty="0"/>
                  <a:t>The product of two Group 1 integers looks like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+1=4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𝑢𝑣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36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sz="3600" dirty="0"/>
                  <a:t>which is a Group 1 integer.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67" t="-2222" r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64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/>
                  <a:t>Group 3 integers all have the form: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3600" dirty="0"/>
                  <a:t>, where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sz="3600" dirty="0"/>
                  <a:t>.</a:t>
                </a:r>
              </a:p>
              <a:p>
                <a:pPr marL="0" indent="0">
                  <a:buNone/>
                </a:pPr>
                <a:r>
                  <a:rPr lang="en-US" sz="3600" dirty="0"/>
                  <a:t>The product of two Group 3 integers looks like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+1=4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𝑢𝑣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36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sz="3600" dirty="0"/>
                  <a:t>which is a Group 1 integer.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67" t="-2222" r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6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r>
              <a:rPr lang="en-US" dirty="0"/>
              <a:t>Problem 1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u="sng" dirty="0"/>
              <a:t>The Positive INTEGERS</a:t>
            </a:r>
          </a:p>
          <a:p>
            <a:pPr>
              <a:buFontTx/>
              <a:buNone/>
            </a:pPr>
            <a:endParaRPr lang="en-US" b="1" u="sng" dirty="0"/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                            1        4        7        10       13       16       19       22  …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                               2        5        8        11       14       17       20       23  …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                                  3        6        9        12       15       18       21       24 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en-US" b="1" u="sng" dirty="0"/>
          </a:p>
          <a:p>
            <a:pPr>
              <a:buFontTx/>
              <a:buNone/>
            </a:pPr>
            <a:endParaRPr lang="en-US" b="1" u="sng" dirty="0"/>
          </a:p>
          <a:p>
            <a:pPr>
              <a:buFontTx/>
              <a:buNone/>
            </a:pPr>
            <a:r>
              <a:rPr lang="en-US" b="1" dirty="0"/>
              <a:t>     Group 1:                       </a:t>
            </a:r>
          </a:p>
          <a:p>
            <a:pPr>
              <a:buFontTx/>
              <a:buNone/>
            </a:pPr>
            <a:r>
              <a:rPr lang="en-US" b="1" dirty="0"/>
              <a:t>        Group 2:                         </a:t>
            </a:r>
          </a:p>
          <a:p>
            <a:pPr>
              <a:buFontTx/>
              <a:buNone/>
            </a:pPr>
            <a:r>
              <a:rPr lang="en-US" b="1" dirty="0"/>
              <a:t>           Group 3:                         </a:t>
            </a:r>
          </a:p>
          <a:p>
            <a:pPr>
              <a:buFontTx/>
              <a:buNone/>
            </a:pPr>
            <a:r>
              <a:rPr lang="en-US" b="1" dirty="0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5297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/>
                  <a:t>Group 1 integers all have the form: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3600" dirty="0"/>
                  <a:t>, where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sz="3600" dirty="0"/>
                  <a:t>.</a:t>
                </a:r>
              </a:p>
              <a:p>
                <a:pPr marL="0" indent="0">
                  <a:buNone/>
                </a:pPr>
                <a:r>
                  <a:rPr lang="en-US" sz="3600" dirty="0"/>
                  <a:t>The product of two Group 1 integers looks like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+1=3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𝑢𝑣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36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sz="3600" dirty="0"/>
                  <a:t>which is a Group 1 integer.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67" t="-2222" r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5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/>
                  <a:t>Group 2 integers all have the form: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3600" dirty="0"/>
                  <a:t>, where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sz="3600" dirty="0"/>
                  <a:t>.</a:t>
                </a:r>
              </a:p>
              <a:p>
                <a:pPr marL="0" indent="0">
                  <a:buNone/>
                </a:pPr>
                <a:r>
                  <a:rPr lang="en-US" sz="3600" dirty="0"/>
                  <a:t>The product of two Group 2 integers looks like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𝑢𝑣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+1=3</m:t>
                      </m:r>
                      <m:d>
                        <m:dPr>
                          <m:ctrlP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𝑢𝑣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36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sz="3600" dirty="0"/>
                  <a:t>which is a Group 1 integer.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67" t="-2222" r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18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4,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Practical Aspects of Modern Cryptography</a:t>
            </a:r>
          </a:p>
        </p:txBody>
      </p:sp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 u="sng" dirty="0"/>
              <a:t>The Positive INTEGERS</a:t>
            </a:r>
          </a:p>
          <a:p>
            <a:pPr>
              <a:buFontTx/>
              <a:buNone/>
            </a:pPr>
            <a:endParaRPr lang="en-US" b="1" u="sng" dirty="0"/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                            1        3        5        7        9        11       13       15  …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                               2        4        6        8       10       12       14       16  …</a:t>
            </a:r>
          </a:p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                      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8F1A-C5D7-4CDD-B860-BC70C668CFBE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en-US" b="1" u="sng" dirty="0"/>
          </a:p>
          <a:p>
            <a:pPr>
              <a:buFontTx/>
              <a:buNone/>
            </a:pPr>
            <a:endParaRPr lang="en-US" b="1" u="sng" dirty="0"/>
          </a:p>
          <a:p>
            <a:pPr>
              <a:buFontTx/>
              <a:buNone/>
            </a:pPr>
            <a:r>
              <a:rPr lang="en-US" b="1" dirty="0"/>
              <a:t>     Group 1:                       </a:t>
            </a:r>
          </a:p>
          <a:p>
            <a:pPr>
              <a:buFontTx/>
              <a:buNone/>
            </a:pPr>
            <a:r>
              <a:rPr lang="en-US" b="1" dirty="0"/>
              <a:t>        Group 2:                         </a:t>
            </a:r>
          </a:p>
          <a:p>
            <a:pPr>
              <a:buFontTx/>
              <a:buNone/>
            </a:pPr>
            <a:r>
              <a:rPr lang="en-US" b="1" dirty="0"/>
              <a:t>                                    </a:t>
            </a:r>
          </a:p>
          <a:p>
            <a:pPr>
              <a:buFontTx/>
              <a:buNone/>
            </a:pPr>
            <a:r>
              <a:rPr lang="en-US" b="1" dirty="0"/>
              <a:t>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85813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2393</TotalTime>
  <Words>1857</Words>
  <Application>Microsoft Office PowerPoint</Application>
  <PresentationFormat>Widescreen</PresentationFormat>
  <Paragraphs>410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Calibri</vt:lpstr>
      <vt:lpstr>Cambria Math</vt:lpstr>
      <vt:lpstr>Constantia</vt:lpstr>
      <vt:lpstr>Symbol</vt:lpstr>
      <vt:lpstr>Wingdings 2</vt:lpstr>
      <vt:lpstr>Flow</vt:lpstr>
      <vt:lpstr>Practical Aspects of Modern Cryptography</vt:lpstr>
      <vt:lpstr>Problem 1</vt:lpstr>
      <vt:lpstr>Problem 1</vt:lpstr>
      <vt:lpstr>Problem 1</vt:lpstr>
      <vt:lpstr>Problem 1</vt:lpstr>
      <vt:lpstr>Problem 1</vt:lpstr>
      <vt:lpstr>Problem 1</vt:lpstr>
      <vt:lpstr>Problem 1</vt:lpstr>
      <vt:lpstr>Problem 1</vt:lpstr>
      <vt:lpstr>Problem 1</vt:lpstr>
      <vt:lpstr>Problem 2</vt:lpstr>
      <vt:lpstr>Problem 2</vt:lpstr>
      <vt:lpstr>Problem 2</vt:lpstr>
      <vt:lpstr>Problem 3</vt:lpstr>
      <vt:lpstr>Problem 3</vt:lpstr>
      <vt:lpstr>Problem 3</vt:lpstr>
      <vt:lpstr>Problem 4</vt:lpstr>
      <vt:lpstr>Problem 4</vt:lpstr>
      <vt:lpstr>Problem 4</vt:lpstr>
      <vt:lpstr>Problem 4</vt:lpstr>
      <vt:lpstr>Problem 4</vt:lpstr>
      <vt:lpstr>Problem 5</vt:lpstr>
      <vt:lpstr>Problem 5</vt:lpstr>
      <vt:lpstr>Problem 5</vt:lpstr>
      <vt:lpstr>Problem 5</vt:lpstr>
      <vt:lpstr>Problem 5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Aspects of        Modern Cryptography</dc:title>
  <dc:creator>Josh Benaloh</dc:creator>
  <cp:lastModifiedBy>Josh Benaloh</cp:lastModifiedBy>
  <cp:revision>63</cp:revision>
  <dcterms:created xsi:type="dcterms:W3CDTF">2011-01-05T23:39:58Z</dcterms:created>
  <dcterms:modified xsi:type="dcterms:W3CDTF">2016-10-13T23:23:21Z</dcterms:modified>
</cp:coreProperties>
</file>