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sldIdLst>
    <p:sldId id="289" r:id="rId2"/>
    <p:sldId id="333" r:id="rId3"/>
    <p:sldId id="257" r:id="rId4"/>
    <p:sldId id="258" r:id="rId5"/>
    <p:sldId id="259" r:id="rId6"/>
    <p:sldId id="261" r:id="rId7"/>
    <p:sldId id="262" r:id="rId8"/>
    <p:sldId id="263" r:id="rId9"/>
    <p:sldId id="334" r:id="rId10"/>
    <p:sldId id="264" r:id="rId11"/>
    <p:sldId id="265" r:id="rId12"/>
    <p:sldId id="311" r:id="rId13"/>
    <p:sldId id="335" r:id="rId14"/>
    <p:sldId id="330" r:id="rId15"/>
    <p:sldId id="268" r:id="rId16"/>
    <p:sldId id="269" r:id="rId17"/>
    <p:sldId id="270" r:id="rId18"/>
    <p:sldId id="338" r:id="rId19"/>
    <p:sldId id="272" r:id="rId20"/>
    <p:sldId id="298" r:id="rId21"/>
    <p:sldId id="297" r:id="rId22"/>
    <p:sldId id="312" r:id="rId23"/>
    <p:sldId id="275" r:id="rId24"/>
    <p:sldId id="278" r:id="rId25"/>
    <p:sldId id="292" r:id="rId26"/>
    <p:sldId id="328" r:id="rId27"/>
    <p:sldId id="294" r:id="rId28"/>
    <p:sldId id="336" r:id="rId29"/>
    <p:sldId id="310" r:id="rId30"/>
    <p:sldId id="313" r:id="rId31"/>
    <p:sldId id="300" r:id="rId32"/>
    <p:sldId id="302" r:id="rId33"/>
    <p:sldId id="301" r:id="rId34"/>
    <p:sldId id="316" r:id="rId35"/>
    <p:sldId id="321" r:id="rId36"/>
    <p:sldId id="327" r:id="rId37"/>
    <p:sldId id="326" r:id="rId38"/>
    <p:sldId id="325" r:id="rId39"/>
    <p:sldId id="280" r:id="rId40"/>
    <p:sldId id="337" r:id="rId41"/>
    <p:sldId id="305" r:id="rId42"/>
    <p:sldId id="303" r:id="rId43"/>
    <p:sldId id="296" r:id="rId44"/>
    <p:sldId id="288" r:id="rId45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87" autoAdjust="0"/>
  </p:normalViewPr>
  <p:slideViewPr>
    <p:cSldViewPr>
      <p:cViewPr varScale="1">
        <p:scale>
          <a:sx n="58" d="100"/>
          <a:sy n="58" d="100"/>
        </p:scale>
        <p:origin x="-1134" y="-8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+mn-ea"/>
              <a:cs typeface="+mn-cs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  <a:ea typeface="+mn-ea"/>
              <a:cs typeface="+mn-cs"/>
            </a:endParaRPr>
          </a:p>
        </p:txBody>
      </p:sp>
      <p:sp>
        <p:nvSpPr>
          <p:cNvPr id="41988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4438" cy="3767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03C9B9EB-5558-4B4D-ACE1-94E9F798C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729347-7D5C-4021-9154-FB95E2C4DA50}" type="slidenum">
              <a:rPr lang="en-US" smtClean="0">
                <a:ea typeface="DejaVu Sans"/>
                <a:cs typeface="DejaVu Sans"/>
              </a:rPr>
              <a:pPr/>
              <a:t>3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51FB5AC-08C6-4FF0-A3B7-ADCAC2CBCB3C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E15646-5FC5-4095-831C-EE20DD45B67F}" type="slidenum">
              <a:rPr lang="en-US" smtClean="0">
                <a:ea typeface="DejaVu Sans"/>
                <a:cs typeface="DejaVu Sans"/>
              </a:rPr>
              <a:pPr/>
              <a:t>15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0FBCF7-360F-447C-871D-FA0A8D3634A1}" type="slidenum">
              <a:rPr lang="en-US" smtClean="0">
                <a:ea typeface="DejaVu Sans"/>
                <a:cs typeface="DejaVu Sans"/>
              </a:rPr>
              <a:pPr/>
              <a:t>16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0074316-4DD9-42D4-92BC-B58C6B3643EA}" type="slidenum">
              <a:rPr lang="en-US" smtClean="0">
                <a:ea typeface="DejaVu Sans"/>
                <a:cs typeface="DejaVu Sans"/>
              </a:rPr>
              <a:pPr/>
              <a:t>17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CD3C73-3EB2-4403-884C-1994E53071AA}" type="slidenum">
              <a:rPr lang="en-US" smtClean="0">
                <a:ea typeface="DejaVu Sans"/>
                <a:cs typeface="DejaVu Sans"/>
              </a:rPr>
              <a:pPr/>
              <a:t>19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DCDDE80-3AA5-473C-9446-7D3F1631F8F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133F65B-26CE-42D7-8630-486D3FC877AD}" type="slidenum">
              <a:rPr lang="en-US" smtClean="0">
                <a:ea typeface="DejaVu Sans"/>
                <a:cs typeface="DejaVu Sans"/>
              </a:rPr>
              <a:pPr/>
              <a:t>23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F956-1D87-4424-8AF5-37DEBE1BC333}" type="slidenum">
              <a:rPr lang="en-US" smtClean="0">
                <a:ea typeface="DejaVu Sans"/>
                <a:cs typeface="DejaVu Sans"/>
              </a:rPr>
              <a:pPr/>
              <a:t>24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8CD3C73-3EB2-4403-884C-1994E53071AA}" type="slidenum">
              <a:rPr lang="en-US" smtClean="0">
                <a:ea typeface="DejaVu Sans"/>
                <a:cs typeface="DejaVu Sans"/>
              </a:rPr>
              <a:pPr/>
              <a:t>28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81BDFC-17A2-4A62-83AC-0B2B71F51618}" type="slidenum">
              <a:rPr lang="en-US" smtClean="0">
                <a:ea typeface="DejaVu Sans"/>
                <a:cs typeface="DejaVu Sans"/>
              </a:rPr>
              <a:pPr/>
              <a:t>39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C2F695-1E85-4C83-97DA-A97E247C3E76}" type="slidenum">
              <a:rPr lang="en-US" smtClean="0">
                <a:ea typeface="DejaVu Sans"/>
                <a:cs typeface="DejaVu Sans"/>
              </a:rPr>
              <a:pPr/>
              <a:t>4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D9BA8B-7D25-4DEF-96DF-62317B0AE60A}" type="slidenum">
              <a:rPr lang="en-US" smtClean="0">
                <a:ea typeface="DejaVu Sans"/>
                <a:cs typeface="DejaVu Sans"/>
              </a:rPr>
              <a:pPr/>
              <a:t>44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6E13382-C0E4-42F3-BCA3-DB12BFF12162}" type="slidenum">
              <a:rPr lang="en-US" smtClean="0">
                <a:ea typeface="DejaVu Sans"/>
                <a:cs typeface="DejaVu Sans"/>
              </a:rPr>
              <a:pPr/>
              <a:t>5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20547CA-5641-4C95-B2F3-C0826E11B124}" type="slidenum">
              <a:rPr lang="en-US" smtClean="0">
                <a:ea typeface="DejaVu Sans"/>
                <a:cs typeface="DejaVu Sans"/>
              </a:rPr>
              <a:pPr/>
              <a:t>6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45EA56-D6A2-493B-929C-597202D0D515}" type="slidenum">
              <a:rPr lang="en-US" smtClean="0">
                <a:ea typeface="DejaVu Sans"/>
                <a:cs typeface="DejaVu Sans"/>
              </a:rPr>
              <a:pPr/>
              <a:t>7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7087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57960" rIns="92520" bIns="4644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9689D1E-8B87-45C3-86F9-DED7066EDE6A}" type="slidenum">
              <a:rPr lang="de-DE" sz="1300">
                <a:solidFill>
                  <a:srgbClr val="000000"/>
                </a:solidFill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de-DE" sz="1300">
              <a:solidFill>
                <a:srgbClr val="000000"/>
              </a:solidFill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1306513" y="755650"/>
            <a:ext cx="5159375" cy="3770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12F6C3-6BB3-4C0A-A10F-3F4F3EEA498F}" type="slidenum">
              <a:rPr lang="en-US" smtClean="0">
                <a:ea typeface="DejaVu Sans"/>
                <a:cs typeface="DejaVu Sans"/>
              </a:rPr>
              <a:pPr/>
              <a:t>8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7087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57960" rIns="92520" bIns="4644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D00CA11-4D7F-47BC-8D38-5EFD15AB0F3A}" type="slidenum">
              <a:rPr lang="de-DE" sz="1300">
                <a:solidFill>
                  <a:srgbClr val="000000"/>
                </a:solidFill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de-DE" sz="130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306513" y="755650"/>
            <a:ext cx="5159375" cy="3770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77A8BD-20D9-460E-9625-E720D0E32C0E}" type="slidenum">
              <a:rPr lang="en-US" smtClean="0">
                <a:ea typeface="DejaVu Sans"/>
                <a:cs typeface="DejaVu Sans"/>
              </a:rPr>
              <a:pPr/>
              <a:t>10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F3D3692-A13E-4553-89F2-20D5D6B1ADF5}" type="slidenum">
              <a:rPr lang="en-US" smtClean="0">
                <a:ea typeface="DejaVu Sans"/>
                <a:cs typeface="DejaVu Sans"/>
              </a:rPr>
              <a:pPr/>
              <a:t>11</a:t>
            </a:fld>
            <a:endParaRPr lang="en-US" smtClean="0">
              <a:ea typeface="DejaVu Sans"/>
              <a:cs typeface="DejaVu Sans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402138" y="9553575"/>
            <a:ext cx="3367087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520" tIns="57960" rIns="92520" bIns="46440" anchor="b"/>
          <a:lstStyle/>
          <a:p>
            <a:pPr algn="r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C86018F-90AB-491B-9EFB-D4EC140B9716}" type="slidenum">
              <a:rPr lang="de-DE" sz="1300">
                <a:solidFill>
                  <a:srgbClr val="000000"/>
                </a:solidFill>
              </a:rPr>
              <a:pPr algn="r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de-DE" sz="1300">
              <a:solidFill>
                <a:srgbClr val="000000"/>
              </a:solidFill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306513" y="755650"/>
            <a:ext cx="5159375" cy="37703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 txBox="1">
            <a:spLocks noGrp="1"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51FB5AC-08C6-4FF0-A3B7-ADCAC2CBCB3C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6025" cy="37687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5063" cy="4522787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D6560-1A00-4273-8F0A-A2865A1D1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B6A4B-DBAB-463F-B005-FCE45B08F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48DDE-7F30-4EEA-85D7-4CC62861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537BD-5336-42DE-9D9E-77205B910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7C39-6C64-4E78-8FA0-C8FFC99EA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55C3-3C65-47A4-B4F4-25ABA8C68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64A22-3F32-451E-85B1-66C02D516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FDAF3-F26C-4614-8A48-AFFC70745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B4429-B222-467C-86F4-CEEB8CC0A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62F28-A4E4-4B3A-9822-235AC0180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2C7C1-898B-4C41-A341-EB2BEE69B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tIns="2808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5C34A-BD01-4D02-B9CF-0284E82A7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1625"/>
            <a:ext cx="906462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8475"/>
            <a:ext cx="9064625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7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4825" y="6886575"/>
            <a:ext cx="2341563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AD89FFC4-EACB-4D87-8B31-4BB12C86D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30188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7/Wollmilchsau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95288"/>
            <a:ext cx="8569325" cy="1620837"/>
          </a:xfrm>
        </p:spPr>
        <p:txBody>
          <a:bodyPr/>
          <a:lstStyle/>
          <a:p>
            <a:pPr eaLnBrk="1"/>
            <a:r>
              <a:rPr lang="de-DE" dirty="0" smtClean="0"/>
              <a:t>Towards SHA-3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2330450"/>
            <a:ext cx="7056437" cy="1931988"/>
          </a:xfrm>
        </p:spPr>
        <p:txBody>
          <a:bodyPr/>
          <a:lstStyle/>
          <a:p>
            <a:pPr eaLnBrk="1"/>
            <a:endParaRPr lang="de-DE" smtClean="0"/>
          </a:p>
          <a:p>
            <a:pPr eaLnBrk="1"/>
            <a:r>
              <a:rPr lang="de-DE" smtClean="0"/>
              <a:t>Christian Rechberger, KU Leuven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069388" cy="1171575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What are the problems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9069388" cy="4989513"/>
          </a:xfrm>
        </p:spPr>
        <p:txBody>
          <a:bodyPr/>
          <a:lstStyle/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dirty="0" smtClean="0"/>
              <a:t>Too fast?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dirty="0" smtClean="0"/>
              <a:t>Designers too optimistic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dirty="0" smtClean="0"/>
              <a:t>New powerful variants of </a:t>
            </a:r>
            <a:br>
              <a:rPr lang="en-US" dirty="0" smtClean="0"/>
            </a:br>
            <a:r>
              <a:rPr lang="en-US" dirty="0" smtClean="0"/>
              <a:t>differential cryptanalysis</a:t>
            </a:r>
          </a:p>
          <a:p>
            <a:pPr marL="428625" indent="-323850" eaLnBrk="1">
              <a:buClrTx/>
              <a:buSzTx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38125" y="582613"/>
            <a:ext cx="9642475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de-DE"/>
          </a:p>
        </p:txBody>
      </p:sp>
      <p:grpSp>
        <p:nvGrpSpPr>
          <p:cNvPr id="12291" name="Group 2"/>
          <p:cNvGrpSpPr>
            <a:grpSpLocks/>
          </p:cNvGrpSpPr>
          <p:nvPr/>
        </p:nvGrpSpPr>
        <p:grpSpPr bwMode="auto">
          <a:xfrm>
            <a:off x="276225" y="1093788"/>
            <a:ext cx="9267825" cy="5048250"/>
            <a:chOff x="174" y="689"/>
            <a:chExt cx="5838" cy="3180"/>
          </a:xfrm>
        </p:grpSpPr>
        <p:pic>
          <p:nvPicPr>
            <p:cNvPr id="1230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" y="689"/>
              <a:ext cx="5839" cy="3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06" name="Rectangle 4"/>
            <p:cNvSpPr>
              <a:spLocks noChangeArrowheads="1"/>
            </p:cNvSpPr>
            <p:nvPr/>
          </p:nvSpPr>
          <p:spPr bwMode="auto">
            <a:xfrm>
              <a:off x="539" y="831"/>
              <a:ext cx="683" cy="5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endParaRPr lang="de-DE"/>
            </a:p>
          </p:txBody>
        </p:sp>
        <p:sp>
          <p:nvSpPr>
            <p:cNvPr id="12307" name="Rectangle 5"/>
            <p:cNvSpPr>
              <a:spLocks noChangeArrowheads="1"/>
            </p:cNvSpPr>
            <p:nvPr/>
          </p:nvSpPr>
          <p:spPr bwMode="auto">
            <a:xfrm>
              <a:off x="3731" y="689"/>
              <a:ext cx="1839" cy="5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endParaRPr lang="de-DE"/>
            </a:p>
          </p:txBody>
        </p:sp>
        <p:sp>
          <p:nvSpPr>
            <p:cNvPr id="12308" name="Rectangle 6"/>
            <p:cNvSpPr>
              <a:spLocks noChangeArrowheads="1"/>
            </p:cNvSpPr>
            <p:nvPr/>
          </p:nvSpPr>
          <p:spPr bwMode="auto">
            <a:xfrm>
              <a:off x="3318" y="897"/>
              <a:ext cx="697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endParaRPr lang="de-DE"/>
            </a:p>
          </p:txBody>
        </p:sp>
      </p:grp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427538" y="1236663"/>
            <a:ext cx="76676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910263" y="2538413"/>
            <a:ext cx="766762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8086725" y="2538413"/>
            <a:ext cx="768350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054100" y="2563813"/>
            <a:ext cx="766763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2820988" y="2527300"/>
            <a:ext cx="76676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2820988" y="3887788"/>
            <a:ext cx="76676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C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704850" y="5302250"/>
            <a:ext cx="766763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61914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6000">
                <a:solidFill>
                  <a:srgbClr val="0099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2159000" y="5302250"/>
            <a:ext cx="766763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61914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6000">
                <a:solidFill>
                  <a:srgbClr val="0099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3498850" y="5302250"/>
            <a:ext cx="766763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61914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6000">
                <a:solidFill>
                  <a:srgbClr val="0099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2301" name="Text Box 16"/>
          <p:cNvSpPr txBox="1">
            <a:spLocks noChangeArrowheads="1"/>
          </p:cNvSpPr>
          <p:nvPr/>
        </p:nvSpPr>
        <p:spPr bwMode="auto">
          <a:xfrm>
            <a:off x="4808538" y="5302250"/>
            <a:ext cx="768350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61914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6000">
                <a:solidFill>
                  <a:srgbClr val="0099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2302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069388" cy="1171575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Road towards SHA-3</a:t>
            </a:r>
          </a:p>
        </p:txBody>
      </p:sp>
      <p:sp>
        <p:nvSpPr>
          <p:cNvPr id="12303" name="Text Box 18"/>
          <p:cNvSpPr txBox="1">
            <a:spLocks noChangeArrowheads="1"/>
          </p:cNvSpPr>
          <p:nvPr/>
        </p:nvSpPr>
        <p:spPr bwMode="auto">
          <a:xfrm>
            <a:off x="1598613" y="6400800"/>
            <a:ext cx="9069387" cy="117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4837" rIns="0" bIns="0" anchor="ctr"/>
          <a:lstStyle/>
          <a:p>
            <a:pPr algn="ctr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2800" b="1">
                <a:solidFill>
                  <a:srgbClr val="FF0000"/>
                </a:solidFill>
              </a:rPr>
              <a:t>SHA-3 (selected in an open competition)</a:t>
            </a:r>
          </a:p>
        </p:txBody>
      </p:sp>
      <p:sp>
        <p:nvSpPr>
          <p:cNvPr id="12304" name="AutoShape 19"/>
          <p:cNvSpPr>
            <a:spLocks noChangeArrowheads="1"/>
          </p:cNvSpPr>
          <p:nvPr/>
        </p:nvSpPr>
        <p:spPr bwMode="auto">
          <a:xfrm>
            <a:off x="3043238" y="6116638"/>
            <a:ext cx="327025" cy="512762"/>
          </a:xfrm>
          <a:prstGeom prst="downArrow">
            <a:avLst>
              <a:gd name="adj1" fmla="val 50000"/>
              <a:gd name="adj2" fmla="val 49950"/>
            </a:avLst>
          </a:prstGeom>
          <a:solidFill>
            <a:srgbClr val="606060"/>
          </a:solidFill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01625"/>
            <a:ext cx="9066213" cy="1258888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Design challenges for SHA-3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46088" y="1536700"/>
            <a:ext cx="9272587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0" tIns="50395" rIns="100790" bIns="50395"/>
          <a:lstStyle/>
          <a:p>
            <a:pPr>
              <a:spcAft>
                <a:spcPts val="1425"/>
              </a:spcAft>
              <a:tabLst>
                <a:tab pos="342900" algn="l"/>
                <a:tab pos="800100" algn="l"/>
                <a:tab pos="1255713" algn="l"/>
                <a:tab pos="1714500" algn="l"/>
                <a:tab pos="2171700" algn="l"/>
                <a:tab pos="2628900" algn="l"/>
                <a:tab pos="3084513" algn="l"/>
                <a:tab pos="3543300" algn="l"/>
                <a:tab pos="4000500" algn="l"/>
                <a:tab pos="4457700" algn="l"/>
                <a:tab pos="4913313" algn="l"/>
                <a:tab pos="5372100" algn="l"/>
                <a:tab pos="5829300" algn="l"/>
                <a:tab pos="6284913" algn="l"/>
                <a:tab pos="6742113" algn="l"/>
                <a:tab pos="7200900" algn="l"/>
                <a:tab pos="7658100" algn="l"/>
                <a:tab pos="8113713" algn="l"/>
                <a:tab pos="8570913" algn="l"/>
                <a:tab pos="9029700" algn="l"/>
                <a:tab pos="9486900" algn="l"/>
              </a:tabLst>
            </a:pPr>
            <a:r>
              <a:rPr lang="en-US" sz="2800">
                <a:solidFill>
                  <a:srgbClr val="000000"/>
                </a:solidFill>
              </a:rPr>
              <a:t>Faster than SHA-2 on many platforms</a:t>
            </a:r>
          </a:p>
          <a:p>
            <a:pPr>
              <a:spcAft>
                <a:spcPts val="1425"/>
              </a:spcAft>
              <a:tabLst>
                <a:tab pos="342900" algn="l"/>
                <a:tab pos="800100" algn="l"/>
                <a:tab pos="1255713" algn="l"/>
                <a:tab pos="1714500" algn="l"/>
                <a:tab pos="2171700" algn="l"/>
                <a:tab pos="2628900" algn="l"/>
                <a:tab pos="3084513" algn="l"/>
                <a:tab pos="3543300" algn="l"/>
                <a:tab pos="4000500" algn="l"/>
                <a:tab pos="4457700" algn="l"/>
                <a:tab pos="4913313" algn="l"/>
                <a:tab pos="5372100" algn="l"/>
                <a:tab pos="5829300" algn="l"/>
                <a:tab pos="6284913" algn="l"/>
                <a:tab pos="6742113" algn="l"/>
                <a:tab pos="7200900" algn="l"/>
                <a:tab pos="7658100" algn="l"/>
                <a:tab pos="8113713" algn="l"/>
                <a:tab pos="8570913" algn="l"/>
                <a:tab pos="9029700" algn="l"/>
                <a:tab pos="9486900" algn="l"/>
              </a:tabLst>
            </a:pPr>
            <a:r>
              <a:rPr lang="en-US" sz="2800">
                <a:solidFill>
                  <a:srgbClr val="000000"/>
                </a:solidFill>
              </a:rPr>
              <a:t>More secure than SHA-2, confidence</a:t>
            </a:r>
          </a:p>
          <a:p>
            <a:pPr>
              <a:spcAft>
                <a:spcPts val="1425"/>
              </a:spcAft>
              <a:tabLst>
                <a:tab pos="342900" algn="l"/>
                <a:tab pos="800100" algn="l"/>
                <a:tab pos="1255713" algn="l"/>
                <a:tab pos="1714500" algn="l"/>
                <a:tab pos="2171700" algn="l"/>
                <a:tab pos="2628900" algn="l"/>
                <a:tab pos="3084513" algn="l"/>
                <a:tab pos="3543300" algn="l"/>
                <a:tab pos="4000500" algn="l"/>
                <a:tab pos="4457700" algn="l"/>
                <a:tab pos="4913313" algn="l"/>
                <a:tab pos="5372100" algn="l"/>
                <a:tab pos="5829300" algn="l"/>
                <a:tab pos="6284913" algn="l"/>
                <a:tab pos="6742113" algn="l"/>
                <a:tab pos="7200900" algn="l"/>
                <a:tab pos="7658100" algn="l"/>
                <a:tab pos="8113713" algn="l"/>
                <a:tab pos="8570913" algn="l"/>
                <a:tab pos="9029700" algn="l"/>
                <a:tab pos="9486900" algn="l"/>
              </a:tabLst>
            </a:pPr>
            <a:r>
              <a:rPr lang="en-US" sz="2800">
                <a:solidFill>
                  <a:srgbClr val="000000"/>
                </a:solidFill>
              </a:rPr>
              <a:t>All the properties that you could think of now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and in the years to come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01625"/>
            <a:ext cx="9066213" cy="1258888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Design challenges for SHA-3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446088" y="1536700"/>
            <a:ext cx="9272587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0" tIns="50395" rIns="100790" bIns="50395"/>
          <a:lstStyle/>
          <a:p>
            <a:pPr>
              <a:spcAft>
                <a:spcPts val="1425"/>
              </a:spcAft>
              <a:tabLst>
                <a:tab pos="342900" algn="l"/>
                <a:tab pos="800100" algn="l"/>
                <a:tab pos="1255713" algn="l"/>
                <a:tab pos="1714500" algn="l"/>
                <a:tab pos="2171700" algn="l"/>
                <a:tab pos="2628900" algn="l"/>
                <a:tab pos="3084513" algn="l"/>
                <a:tab pos="3543300" algn="l"/>
                <a:tab pos="4000500" algn="l"/>
                <a:tab pos="4457700" algn="l"/>
                <a:tab pos="4913313" algn="l"/>
                <a:tab pos="5372100" algn="l"/>
                <a:tab pos="5829300" algn="l"/>
                <a:tab pos="6284913" algn="l"/>
                <a:tab pos="6742113" algn="l"/>
                <a:tab pos="7200900" algn="l"/>
                <a:tab pos="7658100" algn="l"/>
                <a:tab pos="8113713" algn="l"/>
                <a:tab pos="8570913" algn="l"/>
                <a:tab pos="9029700" algn="l"/>
                <a:tab pos="9486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Faster than SHA-2 on many platforms</a:t>
            </a:r>
          </a:p>
          <a:p>
            <a:pPr>
              <a:spcAft>
                <a:spcPts val="1425"/>
              </a:spcAft>
              <a:tabLst>
                <a:tab pos="342900" algn="l"/>
                <a:tab pos="800100" algn="l"/>
                <a:tab pos="1255713" algn="l"/>
                <a:tab pos="1714500" algn="l"/>
                <a:tab pos="2171700" algn="l"/>
                <a:tab pos="2628900" algn="l"/>
                <a:tab pos="3084513" algn="l"/>
                <a:tab pos="3543300" algn="l"/>
                <a:tab pos="4000500" algn="l"/>
                <a:tab pos="4457700" algn="l"/>
                <a:tab pos="4913313" algn="l"/>
                <a:tab pos="5372100" algn="l"/>
                <a:tab pos="5829300" algn="l"/>
                <a:tab pos="6284913" algn="l"/>
                <a:tab pos="6742113" algn="l"/>
                <a:tab pos="7200900" algn="l"/>
                <a:tab pos="7658100" algn="l"/>
                <a:tab pos="8113713" algn="l"/>
                <a:tab pos="8570913" algn="l"/>
                <a:tab pos="9029700" algn="l"/>
                <a:tab pos="9486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More secure than SHA-2, confidence</a:t>
            </a:r>
          </a:p>
          <a:p>
            <a:pPr>
              <a:spcAft>
                <a:spcPts val="1425"/>
              </a:spcAft>
              <a:tabLst>
                <a:tab pos="342900" algn="l"/>
                <a:tab pos="800100" algn="l"/>
                <a:tab pos="1255713" algn="l"/>
                <a:tab pos="1714500" algn="l"/>
                <a:tab pos="2171700" algn="l"/>
                <a:tab pos="2628900" algn="l"/>
                <a:tab pos="3084513" algn="l"/>
                <a:tab pos="3543300" algn="l"/>
                <a:tab pos="4000500" algn="l"/>
                <a:tab pos="4457700" algn="l"/>
                <a:tab pos="4913313" algn="l"/>
                <a:tab pos="5372100" algn="l"/>
                <a:tab pos="5829300" algn="l"/>
                <a:tab pos="6284913" algn="l"/>
                <a:tab pos="6742113" algn="l"/>
                <a:tab pos="7200900" algn="l"/>
                <a:tab pos="7658100" algn="l"/>
                <a:tab pos="8113713" algn="l"/>
                <a:tab pos="8570913" algn="l"/>
                <a:tab pos="9029700" algn="l"/>
                <a:tab pos="9486900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All the properties that you could think of now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and in the years to come</a:t>
            </a:r>
          </a:p>
        </p:txBody>
      </p:sp>
      <p:pic>
        <p:nvPicPr>
          <p:cNvPr id="47106" name="Picture 2" descr="File:Wollmilchsau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920" y="3707829"/>
            <a:ext cx="6323340" cy="3563814"/>
          </a:xfrm>
          <a:prstGeom prst="rect">
            <a:avLst/>
          </a:prstGeom>
          <a:noFill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32600" y="7004719"/>
            <a:ext cx="2448025" cy="519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0" tIns="50395" rIns="100790" bIns="50395"/>
          <a:lstStyle/>
          <a:p>
            <a:pPr algn="r">
              <a:spcAft>
                <a:spcPts val="1425"/>
              </a:spcAft>
              <a:tabLst>
                <a:tab pos="342900" algn="l"/>
                <a:tab pos="800100" algn="l"/>
                <a:tab pos="1255713" algn="l"/>
                <a:tab pos="1714500" algn="l"/>
                <a:tab pos="2171700" algn="l"/>
                <a:tab pos="2628900" algn="l"/>
                <a:tab pos="3084513" algn="l"/>
                <a:tab pos="3543300" algn="l"/>
                <a:tab pos="4000500" algn="l"/>
                <a:tab pos="4457700" algn="l"/>
                <a:tab pos="4913313" algn="l"/>
                <a:tab pos="5372100" algn="l"/>
                <a:tab pos="5829300" algn="l"/>
                <a:tab pos="6284913" algn="l"/>
                <a:tab pos="6742113" algn="l"/>
                <a:tab pos="7200900" algn="l"/>
                <a:tab pos="7658100" algn="l"/>
                <a:tab pos="8113713" algn="l"/>
                <a:tab pos="8570913" algn="l"/>
                <a:tab pos="9029700" algn="l"/>
                <a:tab pos="9486900" algn="l"/>
              </a:tabLst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©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CC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BY-SA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>
              <a:solidFill>
                <a:schemeClr val="bg2"/>
              </a:solidFill>
            </a:endParaRPr>
          </a:p>
          <a:p>
            <a:r>
              <a:rPr lang="de-DE" dirty="0" smtClean="0">
                <a:solidFill>
                  <a:schemeClr val="bg2"/>
                </a:solidFill>
              </a:rPr>
              <a:t>Motivation</a:t>
            </a:r>
          </a:p>
          <a:p>
            <a:r>
              <a:rPr lang="de-DE" dirty="0" smtClean="0"/>
              <a:t>SHA-3 competition</a:t>
            </a:r>
          </a:p>
          <a:p>
            <a:r>
              <a:rPr lang="en-US" dirty="0" err="1" smtClean="0"/>
              <a:t>Grøstl</a:t>
            </a:r>
            <a:r>
              <a:rPr lang="en-US" dirty="0" smtClean="0"/>
              <a:t> and the rebound attack</a:t>
            </a:r>
          </a:p>
          <a:p>
            <a:r>
              <a:rPr lang="en-US" dirty="0" smtClean="0"/>
              <a:t>SHA-3 candidates through the rebound lens</a:t>
            </a:r>
          </a:p>
          <a:p>
            <a:r>
              <a:rPr lang="en-US" dirty="0" smtClean="0"/>
              <a:t>Concluding discussions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01625"/>
            <a:ext cx="9069388" cy="1262063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SHA-3 competition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9324975" cy="4989513"/>
          </a:xfrm>
        </p:spPr>
        <p:txBody>
          <a:bodyPr/>
          <a:lstStyle/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dirty="0" smtClean="0"/>
              <a:t>2006/2007: NIST drafts requirements and calls for submissions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dirty="0" smtClean="0"/>
              <a:t>10/2008: 64 submissions, &gt;200 designers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dirty="0" smtClean="0"/>
              <a:t>12/2008: 51 round-1 candidates announced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dirty="0" smtClean="0"/>
              <a:t>07/2009: 14 round-2 candidates announced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dirty="0" smtClean="0"/>
              <a:t>12/2010: Five finalists announced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dirty="0" smtClean="0"/>
              <a:t>Q2 2012: Final selection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endParaRPr lang="en-US" dirty="0" smtClean="0"/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069388" cy="1171575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The candidates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9069388" cy="5170488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endParaRPr lang="de-DE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79513"/>
            <a:ext cx="10079038" cy="521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6048375" y="7212013"/>
            <a:ext cx="41211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6" rIns="91430" bIns="45716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Slides credits: Christophe De Cannière</a:t>
            </a:r>
            <a:endParaRPr lang="de-DE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069388" cy="1171575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Preliminary cryptanalysis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9069388" cy="5170488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endParaRPr lang="de-DE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0" y="1287463"/>
            <a:ext cx="10079038" cy="5427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SHA-3 Zoo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ECRYPT2 SHA-3 Zoo: http://ehash.iaik.tugraz.at</a:t>
            </a:r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256" y="-252611"/>
            <a:ext cx="10193725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069388" cy="1171575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Round-2 candidates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9069388" cy="5170488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endParaRPr lang="de-DE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1201738"/>
            <a:ext cx="10079038" cy="545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How to categorize them?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563" y="720725"/>
            <a:ext cx="6086475" cy="860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15900" y="6594475"/>
            <a:ext cx="3962400" cy="784225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de-DE" sz="2000" smtClean="0"/>
              <a:t>Credits to </a:t>
            </a:r>
          </a:p>
          <a:p>
            <a:pPr eaLnBrk="1">
              <a:buFont typeface="Times New Roman" pitchFamily="18" charset="0"/>
              <a:buNone/>
            </a:pPr>
            <a:r>
              <a:rPr lang="de-DE" sz="2000" smtClean="0"/>
              <a:t>Dai Watanabe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04825" y="301625"/>
            <a:ext cx="906462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/>
            <a:r>
              <a:rPr lang="de-DE" sz="4400">
                <a:solidFill>
                  <a:srgbClr val="000000"/>
                </a:solidFill>
              </a:rPr>
              <a:t>How to categorize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069388" cy="1171575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How to compare them?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9069388" cy="4989513"/>
          </a:xfrm>
        </p:spPr>
        <p:txBody>
          <a:bodyPr/>
          <a:lstStyle/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sz="2800" smtClean="0"/>
              <a:t>Security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sz="2800" smtClean="0"/>
              <a:t>Performance/Implementation costs</a:t>
            </a:r>
          </a:p>
          <a:p>
            <a:pPr marL="860425" lvl="1" indent="-320675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sz="2400" smtClean="0"/>
              <a:t>Software (code size, speed, ...)</a:t>
            </a:r>
          </a:p>
          <a:p>
            <a:pPr marL="860425" lvl="1" indent="-320675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sz="2400" smtClean="0"/>
              <a:t>Hardware (lowest gate count, highest throughput, power consumption characteristics, …)</a:t>
            </a:r>
          </a:p>
          <a:p>
            <a:pPr marL="860425" lvl="1" indent="-320675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sz="2400" smtClean="0"/>
              <a:t>Side-Channel countermeasures</a:t>
            </a:r>
          </a:p>
          <a:p>
            <a:pPr marL="428625" indent="-323850" eaLnBrk="1">
              <a:buSzPct val="45000"/>
              <a:buFont typeface="Wingdings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lang="en-US" sz="2800" smtClean="0"/>
              <a:t>Confidence?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067800" cy="1169988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Grøstl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9067800" cy="4987925"/>
          </a:xfrm>
        </p:spPr>
        <p:txBody>
          <a:bodyPr/>
          <a:lstStyle/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dirty="0" err="1" smtClean="0"/>
              <a:t>Grøstl</a:t>
            </a:r>
            <a:r>
              <a:rPr lang="en-US" dirty="0" smtClean="0"/>
              <a:t> is inspired by</a:t>
            </a:r>
          </a:p>
          <a:p>
            <a:pPr eaLnBrk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dirty="0" err="1" smtClean="0"/>
              <a:t>Rijndael</a:t>
            </a:r>
            <a:r>
              <a:rPr lang="en-US" dirty="0" smtClean="0"/>
              <a:t>/AES (</a:t>
            </a:r>
            <a:r>
              <a:rPr lang="en-US" dirty="0" err="1" smtClean="0"/>
              <a:t>Daemen</a:t>
            </a:r>
            <a:r>
              <a:rPr lang="en-US" dirty="0" smtClean="0"/>
              <a:t>, </a:t>
            </a:r>
            <a:r>
              <a:rPr lang="en-US" dirty="0" err="1" smtClean="0"/>
              <a:t>Rijmen</a:t>
            </a:r>
            <a:r>
              <a:rPr lang="en-US" dirty="0" smtClean="0"/>
              <a:t>, 1997)</a:t>
            </a:r>
          </a:p>
          <a:p>
            <a:pPr eaLnBrk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dirty="0" smtClean="0"/>
              <a:t>SMASH (Knudsen, 2005)</a:t>
            </a:r>
          </a:p>
          <a:p>
            <a:pPr eaLnBrk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dirty="0" err="1" smtClean="0"/>
              <a:t>Grindahl</a:t>
            </a:r>
            <a:r>
              <a:rPr lang="en-US" dirty="0" smtClean="0"/>
              <a:t> (Knudsen, R., Thomsen, 2007)</a:t>
            </a:r>
          </a:p>
          <a:p>
            <a:pPr eaLnBrk="1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dirty="0" smtClean="0"/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dirty="0" smtClean="0"/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dirty="0" smtClean="0"/>
              <a:t>Proofs against differential attacks</a:t>
            </a:r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dirty="0" smtClean="0"/>
              <a:t>Proofs against generic shortcut attacks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01625"/>
            <a:ext cx="9067800" cy="1260475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Rebound attack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9067800" cy="4987925"/>
          </a:xfrm>
        </p:spPr>
        <p:txBody>
          <a:bodyPr/>
          <a:lstStyle/>
          <a:p>
            <a:pPr eaLnBrk="1">
              <a:buFont typeface="Times New Roman" pitchFamily="18" charset="0"/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4138" algn="l"/>
                <a:tab pos="3082925" algn="l"/>
                <a:tab pos="3540125" algn="l"/>
                <a:tab pos="3997325" algn="l"/>
                <a:tab pos="4452938" algn="l"/>
                <a:tab pos="4911725" algn="l"/>
                <a:tab pos="5368925" algn="l"/>
                <a:tab pos="5826125" algn="l"/>
                <a:tab pos="6281738" algn="l"/>
                <a:tab pos="6740525" algn="l"/>
                <a:tab pos="7197725" algn="l"/>
                <a:tab pos="7653338" algn="l"/>
                <a:tab pos="8110538" algn="l"/>
                <a:tab pos="8569325" algn="l"/>
                <a:tab pos="9026525" algn="l"/>
                <a:tab pos="9482138" algn="l"/>
              </a:tabLst>
            </a:pPr>
            <a:r>
              <a:rPr lang="en-US" smtClean="0"/>
              <a:t>New variant of differential cryptanalysis, FSE 2009</a:t>
            </a:r>
          </a:p>
          <a:p>
            <a:pPr eaLnBrk="1">
              <a:buFont typeface="Times New Roman" pitchFamily="18" charset="0"/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4138" algn="l"/>
                <a:tab pos="3082925" algn="l"/>
                <a:tab pos="3540125" algn="l"/>
                <a:tab pos="3997325" algn="l"/>
                <a:tab pos="4452938" algn="l"/>
                <a:tab pos="4911725" algn="l"/>
                <a:tab pos="5368925" algn="l"/>
                <a:tab pos="5826125" algn="l"/>
                <a:tab pos="6281738" algn="l"/>
                <a:tab pos="6740525" algn="l"/>
                <a:tab pos="7197725" algn="l"/>
                <a:tab pos="7653338" algn="l"/>
                <a:tab pos="8110538" algn="l"/>
                <a:tab pos="8569325" algn="l"/>
                <a:tab pos="9026525" algn="l"/>
                <a:tab pos="9482138" algn="l"/>
              </a:tabLst>
            </a:pPr>
            <a:r>
              <a:rPr lang="en-US" smtClean="0"/>
              <a:t>Developed during the design of Grøstl</a:t>
            </a:r>
          </a:p>
          <a:p>
            <a:pPr eaLnBrk="1">
              <a:buFont typeface="Times New Roman" pitchFamily="18" charset="0"/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4138" algn="l"/>
                <a:tab pos="3082925" algn="l"/>
                <a:tab pos="3540125" algn="l"/>
                <a:tab pos="3997325" algn="l"/>
                <a:tab pos="4452938" algn="l"/>
                <a:tab pos="4911725" algn="l"/>
                <a:tab pos="5368925" algn="l"/>
                <a:tab pos="5826125" algn="l"/>
                <a:tab pos="6281738" algn="l"/>
                <a:tab pos="6740525" algn="l"/>
                <a:tab pos="7197725" algn="l"/>
                <a:tab pos="7653338" algn="l"/>
                <a:tab pos="8110538" algn="l"/>
                <a:tab pos="8569325" algn="l"/>
                <a:tab pos="9026525" algn="l"/>
                <a:tab pos="9482138" algn="l"/>
              </a:tabLst>
            </a:pPr>
            <a:endParaRPr lang="en-US" smtClean="0"/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3563813"/>
            <a:ext cx="8104187" cy="313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de-DE" smtClean="0"/>
              <a:t>Origins of the rebound attack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504825" y="1768475"/>
            <a:ext cx="9575800" cy="4984750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de-DE" i="1" smtClean="0"/>
              <a:t>Differential attack</a:t>
            </a:r>
            <a:r>
              <a:rPr lang="de-DE" smtClean="0"/>
              <a:t>, Biham and Shamir, 1989</a:t>
            </a:r>
          </a:p>
          <a:p>
            <a:pPr eaLnBrk="1">
              <a:buFont typeface="Times New Roman" pitchFamily="18" charset="0"/>
              <a:buNone/>
            </a:pPr>
            <a:endParaRPr lang="de-DE" smtClean="0"/>
          </a:p>
          <a:p>
            <a:pPr eaLnBrk="1">
              <a:buFont typeface="Times New Roman" pitchFamily="18" charset="0"/>
              <a:buNone/>
            </a:pPr>
            <a:r>
              <a:rPr lang="de-DE" i="1" smtClean="0"/>
              <a:t>Inside-out approach</a:t>
            </a:r>
            <a:r>
              <a:rPr lang="de-DE" smtClean="0"/>
              <a:t>, Dobbertin 1995, Wagner 1998</a:t>
            </a:r>
          </a:p>
          <a:p>
            <a:pPr eaLnBrk="1">
              <a:buFont typeface="Times New Roman" pitchFamily="18" charset="0"/>
              <a:buNone/>
            </a:pPr>
            <a:endParaRPr lang="de-DE" smtClean="0"/>
          </a:p>
          <a:p>
            <a:pPr eaLnBrk="1">
              <a:buFont typeface="Times New Roman" pitchFamily="18" charset="0"/>
              <a:buNone/>
            </a:pPr>
            <a:r>
              <a:rPr lang="de-DE" i="1" smtClean="0"/>
              <a:t>Truncated differential</a:t>
            </a:r>
            <a:r>
              <a:rPr lang="de-DE" smtClean="0"/>
              <a:t>, Knudsen, 1994</a:t>
            </a:r>
          </a:p>
          <a:p>
            <a:pPr eaLnBrk="1">
              <a:buFont typeface="Times New Roman" pitchFamily="18" charset="0"/>
              <a:buNone/>
            </a:pPr>
            <a:endParaRPr lang="de-DE" smtClean="0"/>
          </a:p>
          <a:p>
            <a:pPr eaLnBrk="1">
              <a:buFont typeface="Times New Roman" pitchFamily="18" charset="0"/>
              <a:buNone/>
            </a:pPr>
            <a:r>
              <a:rPr lang="de-DE" smtClean="0"/>
              <a:t>Original Goal: </a:t>
            </a:r>
          </a:p>
          <a:p>
            <a:pPr eaLnBrk="1">
              <a:buFont typeface="Times New Roman" pitchFamily="18" charset="0"/>
              <a:buNone/>
            </a:pPr>
            <a:r>
              <a:rPr lang="de-DE" smtClean="0"/>
              <a:t>Get a good estimate of the security margin of </a:t>
            </a:r>
            <a:r>
              <a:rPr lang="en-US" smtClean="0"/>
              <a:t>Grøstl</a:t>
            </a: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Example of a rebound attack</a:t>
            </a:r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5800"/>
            <a:ext cx="10080625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0837" name="Rectangle 2"/>
          <p:cNvSpPr>
            <a:spLocks noChangeArrowheads="1"/>
          </p:cNvSpPr>
          <p:nvPr/>
        </p:nvSpPr>
        <p:spPr bwMode="auto">
          <a:xfrm>
            <a:off x="504825" y="4211638"/>
            <a:ext cx="9067800" cy="295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77" rIns="0" bIns="0"/>
          <a:lstStyle/>
          <a:p>
            <a:pPr marL="342900" indent="-342900">
              <a:spcAft>
                <a:spcPts val="1425"/>
              </a:spcAft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4138" algn="l"/>
                <a:tab pos="3082925" algn="l"/>
                <a:tab pos="3540125" algn="l"/>
                <a:tab pos="3997325" algn="l"/>
                <a:tab pos="4452938" algn="l"/>
                <a:tab pos="4911725" algn="l"/>
                <a:tab pos="5368925" algn="l"/>
                <a:tab pos="5826125" algn="l"/>
                <a:tab pos="6281738" algn="l"/>
                <a:tab pos="6740525" algn="l"/>
                <a:tab pos="7197725" algn="l"/>
                <a:tab pos="7653338" algn="l"/>
                <a:tab pos="8110538" algn="l"/>
                <a:tab pos="8569325" algn="l"/>
                <a:tab pos="9026525" algn="l"/>
                <a:tab pos="9482138" algn="l"/>
              </a:tabLst>
            </a:pPr>
            <a:r>
              <a:rPr lang="en-US" sz="3200">
                <a:solidFill>
                  <a:srgbClr val="000000"/>
                </a:solidFill>
              </a:rPr>
              <a:t>Within a few months, others became a “victim”:</a:t>
            </a:r>
          </a:p>
          <a:p>
            <a:pPr marL="1482725" lvl="1" indent="-569913">
              <a:spcAft>
                <a:spcPts val="1138"/>
              </a:spcAft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4138" algn="l"/>
                <a:tab pos="3082925" algn="l"/>
                <a:tab pos="3540125" algn="l"/>
                <a:tab pos="3997325" algn="l"/>
                <a:tab pos="4452938" algn="l"/>
                <a:tab pos="4911725" algn="l"/>
                <a:tab pos="5368925" algn="l"/>
                <a:tab pos="5826125" algn="l"/>
                <a:tab pos="6281738" algn="l"/>
                <a:tab pos="6740525" algn="l"/>
                <a:tab pos="7197725" algn="l"/>
                <a:tab pos="7653338" algn="l"/>
                <a:tab pos="8110538" algn="l"/>
                <a:tab pos="8569325" algn="l"/>
                <a:tab pos="9026525" algn="l"/>
                <a:tab pos="9482138" algn="l"/>
              </a:tabLst>
            </a:pPr>
            <a:r>
              <a:rPr lang="en-US" sz="2800">
                <a:solidFill>
                  <a:srgbClr val="000000"/>
                </a:solidFill>
              </a:rPr>
              <a:t>Twister (round-1 SHA-3 candidate)</a:t>
            </a:r>
          </a:p>
          <a:p>
            <a:pPr marL="1482725" lvl="1" indent="-569913">
              <a:spcAft>
                <a:spcPts val="1138"/>
              </a:spcAft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4138" algn="l"/>
                <a:tab pos="3082925" algn="l"/>
                <a:tab pos="3540125" algn="l"/>
                <a:tab pos="3997325" algn="l"/>
                <a:tab pos="4452938" algn="l"/>
                <a:tab pos="4911725" algn="l"/>
                <a:tab pos="5368925" algn="l"/>
                <a:tab pos="5826125" algn="l"/>
                <a:tab pos="6281738" algn="l"/>
                <a:tab pos="6740525" algn="l"/>
                <a:tab pos="7197725" algn="l"/>
                <a:tab pos="7653338" algn="l"/>
                <a:tab pos="8110538" algn="l"/>
                <a:tab pos="8569325" algn="l"/>
                <a:tab pos="9026525" algn="l"/>
                <a:tab pos="9482138" algn="l"/>
              </a:tabLst>
            </a:pPr>
            <a:r>
              <a:rPr lang="en-US" sz="2800">
                <a:solidFill>
                  <a:srgbClr val="000000"/>
                </a:solidFill>
              </a:rPr>
              <a:t>LANE (round-1 SHA-3 candidate)</a:t>
            </a:r>
          </a:p>
          <a:p>
            <a:pPr marL="1482725" lvl="1" indent="-569913">
              <a:spcAft>
                <a:spcPts val="1138"/>
              </a:spcAft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4138" algn="l"/>
                <a:tab pos="3082925" algn="l"/>
                <a:tab pos="3540125" algn="l"/>
                <a:tab pos="3997325" algn="l"/>
                <a:tab pos="4452938" algn="l"/>
                <a:tab pos="4911725" algn="l"/>
                <a:tab pos="5368925" algn="l"/>
                <a:tab pos="5826125" algn="l"/>
                <a:tab pos="6281738" algn="l"/>
                <a:tab pos="6740525" algn="l"/>
                <a:tab pos="7197725" algn="l"/>
                <a:tab pos="7653338" algn="l"/>
                <a:tab pos="8110538" algn="l"/>
                <a:tab pos="8569325" algn="l"/>
                <a:tab pos="9026525" algn="l"/>
                <a:tab pos="9482138" algn="l"/>
              </a:tabLst>
            </a:pPr>
            <a:r>
              <a:rPr lang="en-US" sz="2800">
                <a:solidFill>
                  <a:srgbClr val="000000"/>
                </a:solidFill>
              </a:rPr>
              <a:t>Whirlpool (ISO standard, unbroken since 2001)</a:t>
            </a:r>
          </a:p>
          <a:p>
            <a:pPr marL="1482725" lvl="1" indent="-569913">
              <a:spcAft>
                <a:spcPts val="1138"/>
              </a:spcAft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4138" algn="l"/>
                <a:tab pos="3082925" algn="l"/>
                <a:tab pos="3540125" algn="l"/>
                <a:tab pos="3997325" algn="l"/>
                <a:tab pos="4452938" algn="l"/>
                <a:tab pos="4911725" algn="l"/>
                <a:tab pos="5368925" algn="l"/>
                <a:tab pos="5826125" algn="l"/>
                <a:tab pos="6281738" algn="l"/>
                <a:tab pos="6740525" algn="l"/>
                <a:tab pos="7197725" algn="l"/>
                <a:tab pos="7653338" algn="l"/>
                <a:tab pos="8110538" algn="l"/>
                <a:tab pos="8569325" algn="l"/>
                <a:tab pos="9026525" algn="l"/>
                <a:tab pos="9482138" algn="l"/>
              </a:tabLst>
            </a:pPr>
            <a:r>
              <a:rPr lang="en-US" sz="2800">
                <a:solidFill>
                  <a:srgbClr val="000000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de-DE" smtClean="0"/>
              <a:t>Further technical developments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de-DE" smtClean="0"/>
              <a:t>The</a:t>
            </a:r>
          </a:p>
          <a:p>
            <a:pPr lvl="1" eaLnBrk="1">
              <a:buFont typeface="Times New Roman" pitchFamily="18" charset="0"/>
              <a:buNone/>
            </a:pPr>
            <a:r>
              <a:rPr lang="de-DE" smtClean="0"/>
              <a:t>Linear solving variant  (SAC 2009)</a:t>
            </a:r>
          </a:p>
          <a:p>
            <a:pPr lvl="1" eaLnBrk="1">
              <a:buFont typeface="Times New Roman" pitchFamily="18" charset="0"/>
              <a:buNone/>
            </a:pPr>
            <a:r>
              <a:rPr lang="de-DE" smtClean="0"/>
              <a:t>Start-in-the-middle variant  (SAC 2009)</a:t>
            </a:r>
          </a:p>
          <a:p>
            <a:pPr lvl="1" eaLnBrk="1">
              <a:buFont typeface="Times New Roman" pitchFamily="18" charset="0"/>
              <a:buNone/>
            </a:pPr>
            <a:r>
              <a:rPr lang="de-DE" smtClean="0"/>
              <a:t>Super(S)box variant  (Asiacrypt 2009 and FSE 2010)</a:t>
            </a:r>
          </a:p>
          <a:p>
            <a:pPr lvl="1" eaLnBrk="1">
              <a:buFont typeface="Times New Roman" pitchFamily="18" charset="0"/>
              <a:buNone/>
            </a:pPr>
            <a:r>
              <a:rPr lang="de-DE" smtClean="0"/>
              <a:t>Multiple-inbound phase variant (Asiacrypt 2009)</a:t>
            </a:r>
          </a:p>
          <a:p>
            <a:pPr lvl="1" eaLnBrk="1">
              <a:buFont typeface="Times New Roman" pitchFamily="18" charset="0"/>
              <a:buNone/>
            </a:pPr>
            <a:r>
              <a:rPr lang="de-DE" smtClean="0"/>
              <a:t>Rotational variant (Asiacrypt 2010)</a:t>
            </a:r>
          </a:p>
          <a:p>
            <a:pPr lvl="1" eaLnBrk="1">
              <a:buFont typeface="Times New Roman" pitchFamily="18" charset="0"/>
              <a:buNone/>
            </a:pPr>
            <a:endParaRPr lang="de-DE" smtClean="0"/>
          </a:p>
          <a:p>
            <a:pPr eaLnBrk="1">
              <a:buFont typeface="Times New Roman" pitchFamily="18" charset="0"/>
              <a:buNone/>
            </a:pPr>
            <a:r>
              <a:rPr lang="de-DE" smtClean="0"/>
              <a:t>...of the rebound attack</a:t>
            </a:r>
          </a:p>
          <a:p>
            <a:pPr eaLnBrk="1">
              <a:buFont typeface="Times New Roman" pitchFamily="18" charset="0"/>
              <a:buNone/>
            </a:pPr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069388" cy="1171575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dirty="0" smtClean="0"/>
              <a:t>SHA-3 finalists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9069388" cy="5170488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endParaRPr lang="de-DE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1201738"/>
            <a:ext cx="10079038" cy="545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43768" y="3203773"/>
            <a:ext cx="936625" cy="936625"/>
          </a:xfrm>
          <a:prstGeom prst="ellipse">
            <a:avLst/>
          </a:prstGeom>
          <a:noFill/>
          <a:ln w="114300" cmpd="thickThin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104208" y="1691605"/>
            <a:ext cx="936625" cy="936625"/>
          </a:xfrm>
          <a:prstGeom prst="ellipse">
            <a:avLst/>
          </a:prstGeom>
          <a:noFill/>
          <a:ln w="114300" cmpd="thickThin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472360" y="1835621"/>
            <a:ext cx="936625" cy="936625"/>
          </a:xfrm>
          <a:prstGeom prst="ellipse">
            <a:avLst/>
          </a:prstGeom>
          <a:noFill/>
          <a:ln w="114300" cmpd="thickThin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5400352" y="3203773"/>
            <a:ext cx="936625" cy="936625"/>
          </a:xfrm>
          <a:prstGeom prst="ellipse">
            <a:avLst/>
          </a:prstGeom>
          <a:noFill/>
          <a:ln w="114300" cmpd="thickThin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848624" y="4715941"/>
            <a:ext cx="936625" cy="936625"/>
          </a:xfrm>
          <a:prstGeom prst="ellipse">
            <a:avLst/>
          </a:prstGeom>
          <a:noFill/>
          <a:ln w="114300" cmpd="thickThin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  <p:grpSp>
        <p:nvGrpSpPr>
          <p:cNvPr id="32772" name="Group 6"/>
          <p:cNvGrpSpPr>
            <a:grpSpLocks noChangeAspect="1"/>
          </p:cNvGrpSpPr>
          <p:nvPr/>
        </p:nvGrpSpPr>
        <p:grpSpPr bwMode="auto">
          <a:xfrm>
            <a:off x="2736850" y="611188"/>
            <a:ext cx="6407150" cy="5962650"/>
            <a:chOff x="1814" y="1474"/>
            <a:chExt cx="2706" cy="2713"/>
          </a:xfrm>
        </p:grpSpPr>
        <p:sp>
          <p:nvSpPr>
            <p:cNvPr id="32775" name="AutoShape 5"/>
            <p:cNvSpPr>
              <a:spLocks noChangeAspect="1" noChangeArrowheads="1" noTextEdit="1"/>
            </p:cNvSpPr>
            <p:nvPr/>
          </p:nvSpPr>
          <p:spPr bwMode="auto">
            <a:xfrm>
              <a:off x="1814" y="1474"/>
              <a:ext cx="2706" cy="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76" name="Freeform 7"/>
            <p:cNvSpPr>
              <a:spLocks/>
            </p:cNvSpPr>
            <p:nvPr/>
          </p:nvSpPr>
          <p:spPr bwMode="auto">
            <a:xfrm>
              <a:off x="3428" y="3092"/>
              <a:ext cx="1084" cy="1078"/>
            </a:xfrm>
            <a:custGeom>
              <a:avLst/>
              <a:gdLst>
                <a:gd name="T0" fmla="*/ 986 w 1084"/>
                <a:gd name="T1" fmla="*/ 1028 h 1078"/>
                <a:gd name="T2" fmla="*/ 956 w 1084"/>
                <a:gd name="T3" fmla="*/ 1049 h 1078"/>
                <a:gd name="T4" fmla="*/ 929 w 1084"/>
                <a:gd name="T5" fmla="*/ 1063 h 1078"/>
                <a:gd name="T6" fmla="*/ 901 w 1084"/>
                <a:gd name="T7" fmla="*/ 1070 h 1078"/>
                <a:gd name="T8" fmla="*/ 874 w 1084"/>
                <a:gd name="T9" fmla="*/ 1074 h 1078"/>
                <a:gd name="T10" fmla="*/ 850 w 1084"/>
                <a:gd name="T11" fmla="*/ 1074 h 1078"/>
                <a:gd name="T12" fmla="*/ 829 w 1084"/>
                <a:gd name="T13" fmla="*/ 1074 h 1078"/>
                <a:gd name="T14" fmla="*/ 814 w 1084"/>
                <a:gd name="T15" fmla="*/ 1075 h 1078"/>
                <a:gd name="T16" fmla="*/ 804 w 1084"/>
                <a:gd name="T17" fmla="*/ 1078 h 1078"/>
                <a:gd name="T18" fmla="*/ 7 w 1084"/>
                <a:gd name="T19" fmla="*/ 274 h 1078"/>
                <a:gd name="T20" fmla="*/ 1 w 1084"/>
                <a:gd name="T21" fmla="*/ 267 h 1078"/>
                <a:gd name="T22" fmla="*/ 0 w 1084"/>
                <a:gd name="T23" fmla="*/ 259 h 1078"/>
                <a:gd name="T24" fmla="*/ 0 w 1084"/>
                <a:gd name="T25" fmla="*/ 249 h 1078"/>
                <a:gd name="T26" fmla="*/ 2 w 1084"/>
                <a:gd name="T27" fmla="*/ 236 h 1078"/>
                <a:gd name="T28" fmla="*/ 8 w 1084"/>
                <a:gd name="T29" fmla="*/ 225 h 1078"/>
                <a:gd name="T30" fmla="*/ 14 w 1084"/>
                <a:gd name="T31" fmla="*/ 213 h 1078"/>
                <a:gd name="T32" fmla="*/ 22 w 1084"/>
                <a:gd name="T33" fmla="*/ 200 h 1078"/>
                <a:gd name="T34" fmla="*/ 32 w 1084"/>
                <a:gd name="T35" fmla="*/ 187 h 1078"/>
                <a:gd name="T36" fmla="*/ 187 w 1084"/>
                <a:gd name="T37" fmla="*/ 27 h 1078"/>
                <a:gd name="T38" fmla="*/ 201 w 1084"/>
                <a:gd name="T39" fmla="*/ 17 h 1078"/>
                <a:gd name="T40" fmla="*/ 215 w 1084"/>
                <a:gd name="T41" fmla="*/ 9 h 1078"/>
                <a:gd name="T42" fmla="*/ 226 w 1084"/>
                <a:gd name="T43" fmla="*/ 4 h 1078"/>
                <a:gd name="T44" fmla="*/ 237 w 1084"/>
                <a:gd name="T45" fmla="*/ 2 h 1078"/>
                <a:gd name="T46" fmla="*/ 245 w 1084"/>
                <a:gd name="T47" fmla="*/ 0 h 1078"/>
                <a:gd name="T48" fmla="*/ 252 w 1084"/>
                <a:gd name="T49" fmla="*/ 2 h 1078"/>
                <a:gd name="T50" fmla="*/ 258 w 1084"/>
                <a:gd name="T51" fmla="*/ 3 h 1078"/>
                <a:gd name="T52" fmla="*/ 261 w 1084"/>
                <a:gd name="T53" fmla="*/ 6 h 1078"/>
                <a:gd name="T54" fmla="*/ 1078 w 1084"/>
                <a:gd name="T55" fmla="*/ 827 h 1078"/>
                <a:gd name="T56" fmla="*/ 1082 w 1084"/>
                <a:gd name="T57" fmla="*/ 834 h 1078"/>
                <a:gd name="T58" fmla="*/ 1084 w 1084"/>
                <a:gd name="T59" fmla="*/ 846 h 1078"/>
                <a:gd name="T60" fmla="*/ 1082 w 1084"/>
                <a:gd name="T61" fmla="*/ 863 h 1078"/>
                <a:gd name="T62" fmla="*/ 1077 w 1084"/>
                <a:gd name="T63" fmla="*/ 884 h 1078"/>
                <a:gd name="T64" fmla="*/ 1068 w 1084"/>
                <a:gd name="T65" fmla="*/ 909 h 1078"/>
                <a:gd name="T66" fmla="*/ 1057 w 1084"/>
                <a:gd name="T67" fmla="*/ 936 h 1078"/>
                <a:gd name="T68" fmla="*/ 1040 w 1084"/>
                <a:gd name="T69" fmla="*/ 965 h 1078"/>
                <a:gd name="T70" fmla="*/ 1019 w 1084"/>
                <a:gd name="T71" fmla="*/ 996 h 1078"/>
                <a:gd name="T72" fmla="*/ 986 w 1084"/>
                <a:gd name="T73" fmla="*/ 1028 h 10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4"/>
                <a:gd name="T112" fmla="*/ 0 h 1078"/>
                <a:gd name="T113" fmla="*/ 1084 w 1084"/>
                <a:gd name="T114" fmla="*/ 1078 h 10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4" h="1078">
                  <a:moveTo>
                    <a:pt x="986" y="1028"/>
                  </a:moveTo>
                  <a:lnTo>
                    <a:pt x="956" y="1049"/>
                  </a:lnTo>
                  <a:lnTo>
                    <a:pt x="929" y="1063"/>
                  </a:lnTo>
                  <a:lnTo>
                    <a:pt x="901" y="1070"/>
                  </a:lnTo>
                  <a:lnTo>
                    <a:pt x="874" y="1074"/>
                  </a:lnTo>
                  <a:lnTo>
                    <a:pt x="850" y="1074"/>
                  </a:lnTo>
                  <a:lnTo>
                    <a:pt x="829" y="1074"/>
                  </a:lnTo>
                  <a:lnTo>
                    <a:pt x="814" y="1075"/>
                  </a:lnTo>
                  <a:lnTo>
                    <a:pt x="804" y="1078"/>
                  </a:lnTo>
                  <a:lnTo>
                    <a:pt x="7" y="274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0" y="249"/>
                  </a:lnTo>
                  <a:lnTo>
                    <a:pt x="2" y="236"/>
                  </a:lnTo>
                  <a:lnTo>
                    <a:pt x="8" y="225"/>
                  </a:lnTo>
                  <a:lnTo>
                    <a:pt x="14" y="213"/>
                  </a:lnTo>
                  <a:lnTo>
                    <a:pt x="22" y="200"/>
                  </a:lnTo>
                  <a:lnTo>
                    <a:pt x="32" y="187"/>
                  </a:lnTo>
                  <a:lnTo>
                    <a:pt x="187" y="27"/>
                  </a:lnTo>
                  <a:lnTo>
                    <a:pt x="201" y="17"/>
                  </a:lnTo>
                  <a:lnTo>
                    <a:pt x="215" y="9"/>
                  </a:lnTo>
                  <a:lnTo>
                    <a:pt x="226" y="4"/>
                  </a:lnTo>
                  <a:lnTo>
                    <a:pt x="237" y="2"/>
                  </a:lnTo>
                  <a:lnTo>
                    <a:pt x="245" y="0"/>
                  </a:lnTo>
                  <a:lnTo>
                    <a:pt x="252" y="2"/>
                  </a:lnTo>
                  <a:lnTo>
                    <a:pt x="258" y="3"/>
                  </a:lnTo>
                  <a:lnTo>
                    <a:pt x="261" y="6"/>
                  </a:lnTo>
                  <a:lnTo>
                    <a:pt x="1078" y="827"/>
                  </a:lnTo>
                  <a:lnTo>
                    <a:pt x="1082" y="834"/>
                  </a:lnTo>
                  <a:lnTo>
                    <a:pt x="1084" y="846"/>
                  </a:lnTo>
                  <a:lnTo>
                    <a:pt x="1082" y="863"/>
                  </a:lnTo>
                  <a:lnTo>
                    <a:pt x="1077" y="884"/>
                  </a:lnTo>
                  <a:lnTo>
                    <a:pt x="1068" y="909"/>
                  </a:lnTo>
                  <a:lnTo>
                    <a:pt x="1057" y="936"/>
                  </a:lnTo>
                  <a:lnTo>
                    <a:pt x="1040" y="965"/>
                  </a:lnTo>
                  <a:lnTo>
                    <a:pt x="1019" y="996"/>
                  </a:lnTo>
                  <a:lnTo>
                    <a:pt x="986" y="10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77" name="Freeform 8"/>
            <p:cNvSpPr>
              <a:spLocks/>
            </p:cNvSpPr>
            <p:nvPr/>
          </p:nvSpPr>
          <p:spPr bwMode="auto">
            <a:xfrm>
              <a:off x="3112" y="2780"/>
              <a:ext cx="559" cy="547"/>
            </a:xfrm>
            <a:custGeom>
              <a:avLst/>
              <a:gdLst>
                <a:gd name="T0" fmla="*/ 441 w 559"/>
                <a:gd name="T1" fmla="*/ 530 h 547"/>
                <a:gd name="T2" fmla="*/ 430 w 559"/>
                <a:gd name="T3" fmla="*/ 540 h 547"/>
                <a:gd name="T4" fmla="*/ 419 w 559"/>
                <a:gd name="T5" fmla="*/ 545 h 547"/>
                <a:gd name="T6" fmla="*/ 409 w 559"/>
                <a:gd name="T7" fmla="*/ 547 h 547"/>
                <a:gd name="T8" fmla="*/ 401 w 559"/>
                <a:gd name="T9" fmla="*/ 545 h 547"/>
                <a:gd name="T10" fmla="*/ 0 w 559"/>
                <a:gd name="T11" fmla="*/ 153 h 547"/>
                <a:gd name="T12" fmla="*/ 0 w 559"/>
                <a:gd name="T13" fmla="*/ 146 h 547"/>
                <a:gd name="T14" fmla="*/ 3 w 559"/>
                <a:gd name="T15" fmla="*/ 136 h 547"/>
                <a:gd name="T16" fmla="*/ 10 w 559"/>
                <a:gd name="T17" fmla="*/ 127 h 547"/>
                <a:gd name="T18" fmla="*/ 18 w 559"/>
                <a:gd name="T19" fmla="*/ 117 h 547"/>
                <a:gd name="T20" fmla="*/ 116 w 559"/>
                <a:gd name="T21" fmla="*/ 19 h 547"/>
                <a:gd name="T22" fmla="*/ 121 w 559"/>
                <a:gd name="T23" fmla="*/ 13 h 547"/>
                <a:gd name="T24" fmla="*/ 127 w 559"/>
                <a:gd name="T25" fmla="*/ 9 h 547"/>
                <a:gd name="T26" fmla="*/ 133 w 559"/>
                <a:gd name="T27" fmla="*/ 7 h 547"/>
                <a:gd name="T28" fmla="*/ 138 w 559"/>
                <a:gd name="T29" fmla="*/ 4 h 547"/>
                <a:gd name="T30" fmla="*/ 144 w 559"/>
                <a:gd name="T31" fmla="*/ 1 h 547"/>
                <a:gd name="T32" fmla="*/ 148 w 559"/>
                <a:gd name="T33" fmla="*/ 0 h 547"/>
                <a:gd name="T34" fmla="*/ 153 w 559"/>
                <a:gd name="T35" fmla="*/ 0 h 547"/>
                <a:gd name="T36" fmla="*/ 158 w 559"/>
                <a:gd name="T37" fmla="*/ 0 h 547"/>
                <a:gd name="T38" fmla="*/ 559 w 559"/>
                <a:gd name="T39" fmla="*/ 389 h 547"/>
                <a:gd name="T40" fmla="*/ 557 w 559"/>
                <a:gd name="T41" fmla="*/ 399 h 547"/>
                <a:gd name="T42" fmla="*/ 554 w 559"/>
                <a:gd name="T43" fmla="*/ 410 h 547"/>
                <a:gd name="T44" fmla="*/ 547 w 559"/>
                <a:gd name="T45" fmla="*/ 421 h 547"/>
                <a:gd name="T46" fmla="*/ 539 w 559"/>
                <a:gd name="T47" fmla="*/ 431 h 547"/>
                <a:gd name="T48" fmla="*/ 441 w 559"/>
                <a:gd name="T49" fmla="*/ 530 h 5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9"/>
                <a:gd name="T76" fmla="*/ 0 h 547"/>
                <a:gd name="T77" fmla="*/ 559 w 559"/>
                <a:gd name="T78" fmla="*/ 547 h 5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9" h="547">
                  <a:moveTo>
                    <a:pt x="441" y="530"/>
                  </a:moveTo>
                  <a:lnTo>
                    <a:pt x="430" y="540"/>
                  </a:lnTo>
                  <a:lnTo>
                    <a:pt x="419" y="545"/>
                  </a:lnTo>
                  <a:lnTo>
                    <a:pt x="409" y="547"/>
                  </a:lnTo>
                  <a:lnTo>
                    <a:pt x="401" y="545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3" y="136"/>
                  </a:lnTo>
                  <a:lnTo>
                    <a:pt x="10" y="127"/>
                  </a:lnTo>
                  <a:lnTo>
                    <a:pt x="18" y="117"/>
                  </a:lnTo>
                  <a:lnTo>
                    <a:pt x="116" y="19"/>
                  </a:lnTo>
                  <a:lnTo>
                    <a:pt x="121" y="13"/>
                  </a:lnTo>
                  <a:lnTo>
                    <a:pt x="127" y="9"/>
                  </a:lnTo>
                  <a:lnTo>
                    <a:pt x="133" y="7"/>
                  </a:lnTo>
                  <a:lnTo>
                    <a:pt x="138" y="4"/>
                  </a:lnTo>
                  <a:lnTo>
                    <a:pt x="144" y="1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559" y="389"/>
                  </a:lnTo>
                  <a:lnTo>
                    <a:pt x="557" y="399"/>
                  </a:lnTo>
                  <a:lnTo>
                    <a:pt x="554" y="410"/>
                  </a:lnTo>
                  <a:lnTo>
                    <a:pt x="547" y="421"/>
                  </a:lnTo>
                  <a:lnTo>
                    <a:pt x="539" y="431"/>
                  </a:lnTo>
                  <a:lnTo>
                    <a:pt x="441" y="5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78" name="Freeform 9"/>
            <p:cNvSpPr>
              <a:spLocks/>
            </p:cNvSpPr>
            <p:nvPr/>
          </p:nvSpPr>
          <p:spPr bwMode="auto">
            <a:xfrm>
              <a:off x="3256" y="2865"/>
              <a:ext cx="360" cy="399"/>
            </a:xfrm>
            <a:custGeom>
              <a:avLst/>
              <a:gdLst>
                <a:gd name="T0" fmla="*/ 120 w 360"/>
                <a:gd name="T1" fmla="*/ 64 h 399"/>
                <a:gd name="T2" fmla="*/ 360 w 360"/>
                <a:gd name="T3" fmla="*/ 282 h 399"/>
                <a:gd name="T4" fmla="*/ 360 w 360"/>
                <a:gd name="T5" fmla="*/ 285 h 399"/>
                <a:gd name="T6" fmla="*/ 357 w 360"/>
                <a:gd name="T7" fmla="*/ 293 h 399"/>
                <a:gd name="T8" fmla="*/ 352 w 360"/>
                <a:gd name="T9" fmla="*/ 307 h 399"/>
                <a:gd name="T10" fmla="*/ 342 w 360"/>
                <a:gd name="T11" fmla="*/ 322 h 399"/>
                <a:gd name="T12" fmla="*/ 328 w 360"/>
                <a:gd name="T13" fmla="*/ 340 h 399"/>
                <a:gd name="T14" fmla="*/ 306 w 360"/>
                <a:gd name="T15" fmla="*/ 361 h 399"/>
                <a:gd name="T16" fmla="*/ 276 w 360"/>
                <a:gd name="T17" fmla="*/ 381 h 399"/>
                <a:gd name="T18" fmla="*/ 239 w 360"/>
                <a:gd name="T19" fmla="*/ 399 h 399"/>
                <a:gd name="T20" fmla="*/ 237 w 360"/>
                <a:gd name="T21" fmla="*/ 393 h 399"/>
                <a:gd name="T22" fmla="*/ 232 w 360"/>
                <a:gd name="T23" fmla="*/ 378 h 399"/>
                <a:gd name="T24" fmla="*/ 220 w 360"/>
                <a:gd name="T25" fmla="*/ 353 h 399"/>
                <a:gd name="T26" fmla="*/ 205 w 360"/>
                <a:gd name="T27" fmla="*/ 318 h 399"/>
                <a:gd name="T28" fmla="*/ 181 w 360"/>
                <a:gd name="T29" fmla="*/ 278 h 399"/>
                <a:gd name="T30" fmla="*/ 149 w 360"/>
                <a:gd name="T31" fmla="*/ 229 h 399"/>
                <a:gd name="T32" fmla="*/ 109 w 360"/>
                <a:gd name="T33" fmla="*/ 174 h 399"/>
                <a:gd name="T34" fmla="*/ 58 w 360"/>
                <a:gd name="T35" fmla="*/ 116 h 399"/>
                <a:gd name="T36" fmla="*/ 57 w 360"/>
                <a:gd name="T37" fmla="*/ 113 h 399"/>
                <a:gd name="T38" fmla="*/ 51 w 360"/>
                <a:gd name="T39" fmla="*/ 106 h 399"/>
                <a:gd name="T40" fmla="*/ 44 w 360"/>
                <a:gd name="T41" fmla="*/ 96 h 399"/>
                <a:gd name="T42" fmla="*/ 36 w 360"/>
                <a:gd name="T43" fmla="*/ 83 h 399"/>
                <a:gd name="T44" fmla="*/ 26 w 360"/>
                <a:gd name="T45" fmla="*/ 70 h 399"/>
                <a:gd name="T46" fmla="*/ 18 w 360"/>
                <a:gd name="T47" fmla="*/ 54 h 399"/>
                <a:gd name="T48" fmla="*/ 9 w 360"/>
                <a:gd name="T49" fmla="*/ 39 h 399"/>
                <a:gd name="T50" fmla="*/ 4 w 360"/>
                <a:gd name="T51" fmla="*/ 25 h 399"/>
                <a:gd name="T52" fmla="*/ 0 w 360"/>
                <a:gd name="T53" fmla="*/ 14 h 399"/>
                <a:gd name="T54" fmla="*/ 0 w 360"/>
                <a:gd name="T55" fmla="*/ 5 h 399"/>
                <a:gd name="T56" fmla="*/ 4 w 360"/>
                <a:gd name="T57" fmla="*/ 0 h 399"/>
                <a:gd name="T58" fmla="*/ 14 w 360"/>
                <a:gd name="T59" fmla="*/ 0 h 399"/>
                <a:gd name="T60" fmla="*/ 29 w 360"/>
                <a:gd name="T61" fmla="*/ 5 h 399"/>
                <a:gd name="T62" fmla="*/ 51 w 360"/>
                <a:gd name="T63" fmla="*/ 16 h 399"/>
                <a:gd name="T64" fmla="*/ 81 w 360"/>
                <a:gd name="T65" fmla="*/ 36 h 399"/>
                <a:gd name="T66" fmla="*/ 120 w 360"/>
                <a:gd name="T67" fmla="*/ 64 h 3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0"/>
                <a:gd name="T103" fmla="*/ 0 h 399"/>
                <a:gd name="T104" fmla="*/ 360 w 360"/>
                <a:gd name="T105" fmla="*/ 399 h 3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0" h="399">
                  <a:moveTo>
                    <a:pt x="120" y="64"/>
                  </a:moveTo>
                  <a:lnTo>
                    <a:pt x="360" y="282"/>
                  </a:lnTo>
                  <a:lnTo>
                    <a:pt x="360" y="285"/>
                  </a:lnTo>
                  <a:lnTo>
                    <a:pt x="357" y="293"/>
                  </a:lnTo>
                  <a:lnTo>
                    <a:pt x="352" y="307"/>
                  </a:lnTo>
                  <a:lnTo>
                    <a:pt x="342" y="322"/>
                  </a:lnTo>
                  <a:lnTo>
                    <a:pt x="328" y="340"/>
                  </a:lnTo>
                  <a:lnTo>
                    <a:pt x="306" y="361"/>
                  </a:lnTo>
                  <a:lnTo>
                    <a:pt x="276" y="381"/>
                  </a:lnTo>
                  <a:lnTo>
                    <a:pt x="239" y="399"/>
                  </a:lnTo>
                  <a:lnTo>
                    <a:pt x="237" y="393"/>
                  </a:lnTo>
                  <a:lnTo>
                    <a:pt x="232" y="378"/>
                  </a:lnTo>
                  <a:lnTo>
                    <a:pt x="220" y="353"/>
                  </a:lnTo>
                  <a:lnTo>
                    <a:pt x="205" y="318"/>
                  </a:lnTo>
                  <a:lnTo>
                    <a:pt x="181" y="278"/>
                  </a:lnTo>
                  <a:lnTo>
                    <a:pt x="149" y="229"/>
                  </a:lnTo>
                  <a:lnTo>
                    <a:pt x="109" y="174"/>
                  </a:lnTo>
                  <a:lnTo>
                    <a:pt x="58" y="116"/>
                  </a:lnTo>
                  <a:lnTo>
                    <a:pt x="57" y="113"/>
                  </a:lnTo>
                  <a:lnTo>
                    <a:pt x="51" y="106"/>
                  </a:lnTo>
                  <a:lnTo>
                    <a:pt x="44" y="96"/>
                  </a:lnTo>
                  <a:lnTo>
                    <a:pt x="36" y="83"/>
                  </a:lnTo>
                  <a:lnTo>
                    <a:pt x="26" y="70"/>
                  </a:lnTo>
                  <a:lnTo>
                    <a:pt x="18" y="54"/>
                  </a:lnTo>
                  <a:lnTo>
                    <a:pt x="9" y="39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14" y="0"/>
                  </a:lnTo>
                  <a:lnTo>
                    <a:pt x="29" y="5"/>
                  </a:lnTo>
                  <a:lnTo>
                    <a:pt x="51" y="16"/>
                  </a:lnTo>
                  <a:lnTo>
                    <a:pt x="81" y="36"/>
                  </a:lnTo>
                  <a:lnTo>
                    <a:pt x="120" y="64"/>
                  </a:lnTo>
                  <a:close/>
                </a:path>
              </a:pathLst>
            </a:custGeom>
            <a:solidFill>
              <a:srgbClr val="66B2D8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79" name="Freeform 10"/>
            <p:cNvSpPr>
              <a:spLocks/>
            </p:cNvSpPr>
            <p:nvPr/>
          </p:nvSpPr>
          <p:spPr bwMode="auto">
            <a:xfrm>
              <a:off x="3231" y="2894"/>
              <a:ext cx="300" cy="369"/>
            </a:xfrm>
            <a:custGeom>
              <a:avLst/>
              <a:gdLst>
                <a:gd name="T0" fmla="*/ 79 w 300"/>
                <a:gd name="T1" fmla="*/ 43 h 369"/>
                <a:gd name="T2" fmla="*/ 88 w 300"/>
                <a:gd name="T3" fmla="*/ 53 h 369"/>
                <a:gd name="T4" fmla="*/ 110 w 300"/>
                <a:gd name="T5" fmla="*/ 78 h 369"/>
                <a:gd name="T6" fmla="*/ 142 w 300"/>
                <a:gd name="T7" fmla="*/ 115 h 369"/>
                <a:gd name="T8" fmla="*/ 180 w 300"/>
                <a:gd name="T9" fmla="*/ 158 h 369"/>
                <a:gd name="T10" fmla="*/ 217 w 300"/>
                <a:gd name="T11" fmla="*/ 204 h 369"/>
                <a:gd name="T12" fmla="*/ 252 w 300"/>
                <a:gd name="T13" fmla="*/ 249 h 369"/>
                <a:gd name="T14" fmla="*/ 279 w 300"/>
                <a:gd name="T15" fmla="*/ 288 h 369"/>
                <a:gd name="T16" fmla="*/ 293 w 300"/>
                <a:gd name="T17" fmla="*/ 317 h 369"/>
                <a:gd name="T18" fmla="*/ 294 w 300"/>
                <a:gd name="T19" fmla="*/ 318 h 369"/>
                <a:gd name="T20" fmla="*/ 296 w 300"/>
                <a:gd name="T21" fmla="*/ 321 h 369"/>
                <a:gd name="T22" fmla="*/ 299 w 300"/>
                <a:gd name="T23" fmla="*/ 325 h 369"/>
                <a:gd name="T24" fmla="*/ 300 w 300"/>
                <a:gd name="T25" fmla="*/ 331 h 369"/>
                <a:gd name="T26" fmla="*/ 297 w 300"/>
                <a:gd name="T27" fmla="*/ 338 h 369"/>
                <a:gd name="T28" fmla="*/ 292 w 300"/>
                <a:gd name="T29" fmla="*/ 348 h 369"/>
                <a:gd name="T30" fmla="*/ 280 w 300"/>
                <a:gd name="T31" fmla="*/ 357 h 369"/>
                <a:gd name="T32" fmla="*/ 264 w 300"/>
                <a:gd name="T33" fmla="*/ 369 h 369"/>
                <a:gd name="T34" fmla="*/ 262 w 300"/>
                <a:gd name="T35" fmla="*/ 367 h 369"/>
                <a:gd name="T36" fmla="*/ 261 w 300"/>
                <a:gd name="T37" fmla="*/ 363 h 369"/>
                <a:gd name="T38" fmla="*/ 257 w 300"/>
                <a:gd name="T39" fmla="*/ 356 h 369"/>
                <a:gd name="T40" fmla="*/ 251 w 300"/>
                <a:gd name="T41" fmla="*/ 346 h 369"/>
                <a:gd name="T42" fmla="*/ 244 w 300"/>
                <a:gd name="T43" fmla="*/ 334 h 369"/>
                <a:gd name="T44" fmla="*/ 236 w 300"/>
                <a:gd name="T45" fmla="*/ 320 h 369"/>
                <a:gd name="T46" fmla="*/ 224 w 300"/>
                <a:gd name="T47" fmla="*/ 303 h 369"/>
                <a:gd name="T48" fmla="*/ 212 w 300"/>
                <a:gd name="T49" fmla="*/ 285 h 369"/>
                <a:gd name="T50" fmla="*/ 198 w 300"/>
                <a:gd name="T51" fmla="*/ 264 h 369"/>
                <a:gd name="T52" fmla="*/ 181 w 300"/>
                <a:gd name="T53" fmla="*/ 242 h 369"/>
                <a:gd name="T54" fmla="*/ 163 w 300"/>
                <a:gd name="T55" fmla="*/ 216 h 369"/>
                <a:gd name="T56" fmla="*/ 142 w 300"/>
                <a:gd name="T57" fmla="*/ 191 h 369"/>
                <a:gd name="T58" fmla="*/ 120 w 300"/>
                <a:gd name="T59" fmla="*/ 165 h 369"/>
                <a:gd name="T60" fmla="*/ 95 w 300"/>
                <a:gd name="T61" fmla="*/ 135 h 369"/>
                <a:gd name="T62" fmla="*/ 67 w 300"/>
                <a:gd name="T63" fmla="*/ 106 h 369"/>
                <a:gd name="T64" fmla="*/ 37 w 300"/>
                <a:gd name="T65" fmla="*/ 75 h 369"/>
                <a:gd name="T66" fmla="*/ 33 w 300"/>
                <a:gd name="T67" fmla="*/ 70 h 369"/>
                <a:gd name="T68" fmla="*/ 23 w 300"/>
                <a:gd name="T69" fmla="*/ 54 h 369"/>
                <a:gd name="T70" fmla="*/ 11 w 300"/>
                <a:gd name="T71" fmla="*/ 35 h 369"/>
                <a:gd name="T72" fmla="*/ 2 w 300"/>
                <a:gd name="T73" fmla="*/ 15 h 369"/>
                <a:gd name="T74" fmla="*/ 0 w 300"/>
                <a:gd name="T75" fmla="*/ 3 h 369"/>
                <a:gd name="T76" fmla="*/ 9 w 300"/>
                <a:gd name="T77" fmla="*/ 0 h 369"/>
                <a:gd name="T78" fmla="*/ 34 w 300"/>
                <a:gd name="T79" fmla="*/ 11 h 369"/>
                <a:gd name="T80" fmla="*/ 79 w 300"/>
                <a:gd name="T81" fmla="*/ 43 h 3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0"/>
                <a:gd name="T124" fmla="*/ 0 h 369"/>
                <a:gd name="T125" fmla="*/ 300 w 300"/>
                <a:gd name="T126" fmla="*/ 369 h 3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0" h="369">
                  <a:moveTo>
                    <a:pt x="79" y="43"/>
                  </a:moveTo>
                  <a:lnTo>
                    <a:pt x="88" y="53"/>
                  </a:lnTo>
                  <a:lnTo>
                    <a:pt x="110" y="78"/>
                  </a:lnTo>
                  <a:lnTo>
                    <a:pt x="142" y="115"/>
                  </a:lnTo>
                  <a:lnTo>
                    <a:pt x="180" y="158"/>
                  </a:lnTo>
                  <a:lnTo>
                    <a:pt x="217" y="204"/>
                  </a:lnTo>
                  <a:lnTo>
                    <a:pt x="252" y="249"/>
                  </a:lnTo>
                  <a:lnTo>
                    <a:pt x="279" y="288"/>
                  </a:lnTo>
                  <a:lnTo>
                    <a:pt x="293" y="317"/>
                  </a:lnTo>
                  <a:lnTo>
                    <a:pt x="294" y="318"/>
                  </a:lnTo>
                  <a:lnTo>
                    <a:pt x="296" y="321"/>
                  </a:lnTo>
                  <a:lnTo>
                    <a:pt x="299" y="325"/>
                  </a:lnTo>
                  <a:lnTo>
                    <a:pt x="300" y="331"/>
                  </a:lnTo>
                  <a:lnTo>
                    <a:pt x="297" y="338"/>
                  </a:lnTo>
                  <a:lnTo>
                    <a:pt x="292" y="348"/>
                  </a:lnTo>
                  <a:lnTo>
                    <a:pt x="280" y="357"/>
                  </a:lnTo>
                  <a:lnTo>
                    <a:pt x="264" y="369"/>
                  </a:lnTo>
                  <a:lnTo>
                    <a:pt x="262" y="367"/>
                  </a:lnTo>
                  <a:lnTo>
                    <a:pt x="261" y="363"/>
                  </a:lnTo>
                  <a:lnTo>
                    <a:pt x="257" y="356"/>
                  </a:lnTo>
                  <a:lnTo>
                    <a:pt x="251" y="346"/>
                  </a:lnTo>
                  <a:lnTo>
                    <a:pt x="244" y="334"/>
                  </a:lnTo>
                  <a:lnTo>
                    <a:pt x="236" y="320"/>
                  </a:lnTo>
                  <a:lnTo>
                    <a:pt x="224" y="303"/>
                  </a:lnTo>
                  <a:lnTo>
                    <a:pt x="212" y="285"/>
                  </a:lnTo>
                  <a:lnTo>
                    <a:pt x="198" y="264"/>
                  </a:lnTo>
                  <a:lnTo>
                    <a:pt x="181" y="242"/>
                  </a:lnTo>
                  <a:lnTo>
                    <a:pt x="163" y="216"/>
                  </a:lnTo>
                  <a:lnTo>
                    <a:pt x="142" y="191"/>
                  </a:lnTo>
                  <a:lnTo>
                    <a:pt x="120" y="165"/>
                  </a:lnTo>
                  <a:lnTo>
                    <a:pt x="95" y="135"/>
                  </a:lnTo>
                  <a:lnTo>
                    <a:pt x="67" y="106"/>
                  </a:lnTo>
                  <a:lnTo>
                    <a:pt x="37" y="75"/>
                  </a:lnTo>
                  <a:lnTo>
                    <a:pt x="33" y="70"/>
                  </a:lnTo>
                  <a:lnTo>
                    <a:pt x="23" y="54"/>
                  </a:lnTo>
                  <a:lnTo>
                    <a:pt x="11" y="35"/>
                  </a:lnTo>
                  <a:lnTo>
                    <a:pt x="2" y="15"/>
                  </a:lnTo>
                  <a:lnTo>
                    <a:pt x="0" y="3"/>
                  </a:lnTo>
                  <a:lnTo>
                    <a:pt x="9" y="0"/>
                  </a:lnTo>
                  <a:lnTo>
                    <a:pt x="34" y="11"/>
                  </a:lnTo>
                  <a:lnTo>
                    <a:pt x="79" y="43"/>
                  </a:lnTo>
                  <a:close/>
                </a:path>
              </a:pathLst>
            </a:custGeom>
            <a:solidFill>
              <a:srgbClr val="B2E5F2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80" name="Freeform 11"/>
            <p:cNvSpPr>
              <a:spLocks/>
            </p:cNvSpPr>
            <p:nvPr/>
          </p:nvSpPr>
          <p:spPr bwMode="auto">
            <a:xfrm>
              <a:off x="3215" y="2955"/>
              <a:ext cx="280" cy="309"/>
            </a:xfrm>
            <a:custGeom>
              <a:avLst/>
              <a:gdLst>
                <a:gd name="T0" fmla="*/ 280 w 280"/>
                <a:gd name="T1" fmla="*/ 309 h 309"/>
                <a:gd name="T2" fmla="*/ 0 w 280"/>
                <a:gd name="T3" fmla="*/ 24 h 309"/>
                <a:gd name="T4" fmla="*/ 24 w 280"/>
                <a:gd name="T5" fmla="*/ 0 h 309"/>
                <a:gd name="T6" fmla="*/ 25 w 280"/>
                <a:gd name="T7" fmla="*/ 2 h 309"/>
                <a:gd name="T8" fmla="*/ 31 w 280"/>
                <a:gd name="T9" fmla="*/ 5 h 309"/>
                <a:gd name="T10" fmla="*/ 38 w 280"/>
                <a:gd name="T11" fmla="*/ 9 h 309"/>
                <a:gd name="T12" fmla="*/ 49 w 280"/>
                <a:gd name="T13" fmla="*/ 16 h 309"/>
                <a:gd name="T14" fmla="*/ 62 w 280"/>
                <a:gd name="T15" fmla="*/ 24 h 309"/>
                <a:gd name="T16" fmla="*/ 77 w 280"/>
                <a:gd name="T17" fmla="*/ 37 h 309"/>
                <a:gd name="T18" fmla="*/ 94 w 280"/>
                <a:gd name="T19" fmla="*/ 51 h 309"/>
                <a:gd name="T20" fmla="*/ 112 w 280"/>
                <a:gd name="T21" fmla="*/ 66 h 309"/>
                <a:gd name="T22" fmla="*/ 132 w 280"/>
                <a:gd name="T23" fmla="*/ 86 h 309"/>
                <a:gd name="T24" fmla="*/ 152 w 280"/>
                <a:gd name="T25" fmla="*/ 108 h 309"/>
                <a:gd name="T26" fmla="*/ 173 w 280"/>
                <a:gd name="T27" fmla="*/ 133 h 309"/>
                <a:gd name="T28" fmla="*/ 194 w 280"/>
                <a:gd name="T29" fmla="*/ 162 h 309"/>
                <a:gd name="T30" fmla="*/ 217 w 280"/>
                <a:gd name="T31" fmla="*/ 193 h 309"/>
                <a:gd name="T32" fmla="*/ 238 w 280"/>
                <a:gd name="T33" fmla="*/ 228 h 309"/>
                <a:gd name="T34" fmla="*/ 259 w 280"/>
                <a:gd name="T35" fmla="*/ 267 h 309"/>
                <a:gd name="T36" fmla="*/ 280 w 280"/>
                <a:gd name="T37" fmla="*/ 309 h 3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0"/>
                <a:gd name="T58" fmla="*/ 0 h 309"/>
                <a:gd name="T59" fmla="*/ 280 w 280"/>
                <a:gd name="T60" fmla="*/ 309 h 3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0" h="309">
                  <a:moveTo>
                    <a:pt x="280" y="309"/>
                  </a:moveTo>
                  <a:lnTo>
                    <a:pt x="0" y="24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31" y="5"/>
                  </a:lnTo>
                  <a:lnTo>
                    <a:pt x="38" y="9"/>
                  </a:lnTo>
                  <a:lnTo>
                    <a:pt x="49" y="16"/>
                  </a:lnTo>
                  <a:lnTo>
                    <a:pt x="62" y="24"/>
                  </a:lnTo>
                  <a:lnTo>
                    <a:pt x="77" y="37"/>
                  </a:lnTo>
                  <a:lnTo>
                    <a:pt x="94" y="51"/>
                  </a:lnTo>
                  <a:lnTo>
                    <a:pt x="112" y="66"/>
                  </a:lnTo>
                  <a:lnTo>
                    <a:pt x="132" y="86"/>
                  </a:lnTo>
                  <a:lnTo>
                    <a:pt x="152" y="108"/>
                  </a:lnTo>
                  <a:lnTo>
                    <a:pt x="173" y="133"/>
                  </a:lnTo>
                  <a:lnTo>
                    <a:pt x="194" y="162"/>
                  </a:lnTo>
                  <a:lnTo>
                    <a:pt x="217" y="193"/>
                  </a:lnTo>
                  <a:lnTo>
                    <a:pt x="238" y="228"/>
                  </a:lnTo>
                  <a:lnTo>
                    <a:pt x="259" y="267"/>
                  </a:lnTo>
                  <a:lnTo>
                    <a:pt x="28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81" name="Freeform 12"/>
            <p:cNvSpPr>
              <a:spLocks/>
            </p:cNvSpPr>
            <p:nvPr/>
          </p:nvSpPr>
          <p:spPr bwMode="auto">
            <a:xfrm>
              <a:off x="1941" y="1767"/>
              <a:ext cx="1414" cy="1468"/>
            </a:xfrm>
            <a:custGeom>
              <a:avLst/>
              <a:gdLst>
                <a:gd name="T0" fmla="*/ 1366 w 1414"/>
                <a:gd name="T1" fmla="*/ 1236 h 1468"/>
                <a:gd name="T2" fmla="*/ 1407 w 1414"/>
                <a:gd name="T3" fmla="*/ 1147 h 1468"/>
                <a:gd name="T4" fmla="*/ 1413 w 1414"/>
                <a:gd name="T5" fmla="*/ 1050 h 1468"/>
                <a:gd name="T6" fmla="*/ 1390 w 1414"/>
                <a:gd name="T7" fmla="*/ 948 h 1468"/>
                <a:gd name="T8" fmla="*/ 1343 w 1414"/>
                <a:gd name="T9" fmla="*/ 842 h 1468"/>
                <a:gd name="T10" fmla="*/ 1273 w 1414"/>
                <a:gd name="T11" fmla="*/ 732 h 1468"/>
                <a:gd name="T12" fmla="*/ 1183 w 1414"/>
                <a:gd name="T13" fmla="*/ 620 h 1468"/>
                <a:gd name="T14" fmla="*/ 1081 w 1414"/>
                <a:gd name="T15" fmla="*/ 507 h 1468"/>
                <a:gd name="T16" fmla="*/ 970 w 1414"/>
                <a:gd name="T17" fmla="*/ 394 h 1468"/>
                <a:gd name="T18" fmla="*/ 863 w 1414"/>
                <a:gd name="T19" fmla="*/ 285 h 1468"/>
                <a:gd name="T20" fmla="*/ 766 w 1414"/>
                <a:gd name="T21" fmla="*/ 186 h 1468"/>
                <a:gd name="T22" fmla="*/ 672 w 1414"/>
                <a:gd name="T23" fmla="*/ 104 h 1468"/>
                <a:gd name="T24" fmla="*/ 584 w 1414"/>
                <a:gd name="T25" fmla="*/ 42 h 1468"/>
                <a:gd name="T26" fmla="*/ 497 w 1414"/>
                <a:gd name="T27" fmla="*/ 7 h 1468"/>
                <a:gd name="T28" fmla="*/ 414 w 1414"/>
                <a:gd name="T29" fmla="*/ 3 h 1468"/>
                <a:gd name="T30" fmla="*/ 331 w 1414"/>
                <a:gd name="T31" fmla="*/ 38 h 1468"/>
                <a:gd name="T32" fmla="*/ 217 w 1414"/>
                <a:gd name="T33" fmla="*/ 143 h 1468"/>
                <a:gd name="T34" fmla="*/ 105 w 1414"/>
                <a:gd name="T35" fmla="*/ 291 h 1468"/>
                <a:gd name="T36" fmla="*/ 35 w 1414"/>
                <a:gd name="T37" fmla="*/ 444 h 1468"/>
                <a:gd name="T38" fmla="*/ 3 w 1414"/>
                <a:gd name="T39" fmla="*/ 596 h 1468"/>
                <a:gd name="T40" fmla="*/ 6 w 1414"/>
                <a:gd name="T41" fmla="*/ 747 h 1468"/>
                <a:gd name="T42" fmla="*/ 42 w 1414"/>
                <a:gd name="T43" fmla="*/ 892 h 1468"/>
                <a:gd name="T44" fmla="*/ 106 w 1414"/>
                <a:gd name="T45" fmla="*/ 1031 h 1468"/>
                <a:gd name="T46" fmla="*/ 197 w 1414"/>
                <a:gd name="T47" fmla="*/ 1159 h 1468"/>
                <a:gd name="T48" fmla="*/ 281 w 1414"/>
                <a:gd name="T49" fmla="*/ 1246 h 1468"/>
                <a:gd name="T50" fmla="*/ 342 w 1414"/>
                <a:gd name="T51" fmla="*/ 1296 h 1468"/>
                <a:gd name="T52" fmla="*/ 407 w 1414"/>
                <a:gd name="T53" fmla="*/ 1339 h 1468"/>
                <a:gd name="T54" fmla="*/ 475 w 1414"/>
                <a:gd name="T55" fmla="*/ 1377 h 1468"/>
                <a:gd name="T56" fmla="*/ 545 w 1414"/>
                <a:gd name="T57" fmla="*/ 1409 h 1468"/>
                <a:gd name="T58" fmla="*/ 618 w 1414"/>
                <a:gd name="T59" fmla="*/ 1434 h 1468"/>
                <a:gd name="T60" fmla="*/ 692 w 1414"/>
                <a:gd name="T61" fmla="*/ 1452 h 1468"/>
                <a:gd name="T62" fmla="*/ 766 w 1414"/>
                <a:gd name="T63" fmla="*/ 1464 h 1468"/>
                <a:gd name="T64" fmla="*/ 840 w 1414"/>
                <a:gd name="T65" fmla="*/ 1468 h 1468"/>
                <a:gd name="T66" fmla="*/ 914 w 1414"/>
                <a:gd name="T67" fmla="*/ 1466 h 1468"/>
                <a:gd name="T68" fmla="*/ 985 w 1414"/>
                <a:gd name="T69" fmla="*/ 1457 h 1468"/>
                <a:gd name="T70" fmla="*/ 1056 w 1414"/>
                <a:gd name="T71" fmla="*/ 1440 h 1468"/>
                <a:gd name="T72" fmla="*/ 1125 w 1414"/>
                <a:gd name="T73" fmla="*/ 1416 h 1468"/>
                <a:gd name="T74" fmla="*/ 1189 w 1414"/>
                <a:gd name="T75" fmla="*/ 1385 h 1468"/>
                <a:gd name="T76" fmla="*/ 1250 w 1414"/>
                <a:gd name="T77" fmla="*/ 1348 h 1468"/>
                <a:gd name="T78" fmla="*/ 1306 w 1414"/>
                <a:gd name="T79" fmla="*/ 1302 h 14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4"/>
                <a:gd name="T121" fmla="*/ 0 h 1468"/>
                <a:gd name="T122" fmla="*/ 1414 w 1414"/>
                <a:gd name="T123" fmla="*/ 1468 h 14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4" h="1468">
                  <a:moveTo>
                    <a:pt x="1333" y="1276"/>
                  </a:moveTo>
                  <a:lnTo>
                    <a:pt x="1366" y="1236"/>
                  </a:lnTo>
                  <a:lnTo>
                    <a:pt x="1390" y="1191"/>
                  </a:lnTo>
                  <a:lnTo>
                    <a:pt x="1407" y="1147"/>
                  </a:lnTo>
                  <a:lnTo>
                    <a:pt x="1414" y="1099"/>
                  </a:lnTo>
                  <a:lnTo>
                    <a:pt x="1413" y="1050"/>
                  </a:lnTo>
                  <a:lnTo>
                    <a:pt x="1406" y="1000"/>
                  </a:lnTo>
                  <a:lnTo>
                    <a:pt x="1390" y="948"/>
                  </a:lnTo>
                  <a:lnTo>
                    <a:pt x="1369" y="895"/>
                  </a:lnTo>
                  <a:lnTo>
                    <a:pt x="1343" y="842"/>
                  </a:lnTo>
                  <a:lnTo>
                    <a:pt x="1309" y="788"/>
                  </a:lnTo>
                  <a:lnTo>
                    <a:pt x="1273" y="732"/>
                  </a:lnTo>
                  <a:lnTo>
                    <a:pt x="1229" y="676"/>
                  </a:lnTo>
                  <a:lnTo>
                    <a:pt x="1183" y="620"/>
                  </a:lnTo>
                  <a:lnTo>
                    <a:pt x="1134" y="564"/>
                  </a:lnTo>
                  <a:lnTo>
                    <a:pt x="1081" y="507"/>
                  </a:lnTo>
                  <a:lnTo>
                    <a:pt x="1026" y="451"/>
                  </a:lnTo>
                  <a:lnTo>
                    <a:pt x="970" y="394"/>
                  </a:lnTo>
                  <a:lnTo>
                    <a:pt x="917" y="338"/>
                  </a:lnTo>
                  <a:lnTo>
                    <a:pt x="863" y="285"/>
                  </a:lnTo>
                  <a:lnTo>
                    <a:pt x="815" y="233"/>
                  </a:lnTo>
                  <a:lnTo>
                    <a:pt x="766" y="186"/>
                  </a:lnTo>
                  <a:lnTo>
                    <a:pt x="718" y="143"/>
                  </a:lnTo>
                  <a:lnTo>
                    <a:pt x="672" y="104"/>
                  </a:lnTo>
                  <a:lnTo>
                    <a:pt x="627" y="70"/>
                  </a:lnTo>
                  <a:lnTo>
                    <a:pt x="584" y="42"/>
                  </a:lnTo>
                  <a:lnTo>
                    <a:pt x="541" y="20"/>
                  </a:lnTo>
                  <a:lnTo>
                    <a:pt x="497" y="7"/>
                  </a:lnTo>
                  <a:lnTo>
                    <a:pt x="456" y="0"/>
                  </a:lnTo>
                  <a:lnTo>
                    <a:pt x="414" y="3"/>
                  </a:lnTo>
                  <a:lnTo>
                    <a:pt x="373" y="16"/>
                  </a:lnTo>
                  <a:lnTo>
                    <a:pt x="331" y="38"/>
                  </a:lnTo>
                  <a:lnTo>
                    <a:pt x="289" y="70"/>
                  </a:lnTo>
                  <a:lnTo>
                    <a:pt x="217" y="143"/>
                  </a:lnTo>
                  <a:lnTo>
                    <a:pt x="155" y="217"/>
                  </a:lnTo>
                  <a:lnTo>
                    <a:pt x="105" y="291"/>
                  </a:lnTo>
                  <a:lnTo>
                    <a:pt x="64" y="367"/>
                  </a:lnTo>
                  <a:lnTo>
                    <a:pt x="35" y="444"/>
                  </a:lnTo>
                  <a:lnTo>
                    <a:pt x="14" y="520"/>
                  </a:lnTo>
                  <a:lnTo>
                    <a:pt x="3" y="596"/>
                  </a:lnTo>
                  <a:lnTo>
                    <a:pt x="0" y="672"/>
                  </a:lnTo>
                  <a:lnTo>
                    <a:pt x="6" y="747"/>
                  </a:lnTo>
                  <a:lnTo>
                    <a:pt x="20" y="821"/>
                  </a:lnTo>
                  <a:lnTo>
                    <a:pt x="42" y="892"/>
                  </a:lnTo>
                  <a:lnTo>
                    <a:pt x="70" y="964"/>
                  </a:lnTo>
                  <a:lnTo>
                    <a:pt x="106" y="1031"/>
                  </a:lnTo>
                  <a:lnTo>
                    <a:pt x="148" y="1096"/>
                  </a:lnTo>
                  <a:lnTo>
                    <a:pt x="197" y="1159"/>
                  </a:lnTo>
                  <a:lnTo>
                    <a:pt x="252" y="1218"/>
                  </a:lnTo>
                  <a:lnTo>
                    <a:pt x="281" y="1246"/>
                  </a:lnTo>
                  <a:lnTo>
                    <a:pt x="310" y="1271"/>
                  </a:lnTo>
                  <a:lnTo>
                    <a:pt x="342" y="1296"/>
                  </a:lnTo>
                  <a:lnTo>
                    <a:pt x="373" y="1318"/>
                  </a:lnTo>
                  <a:lnTo>
                    <a:pt x="407" y="1339"/>
                  </a:lnTo>
                  <a:lnTo>
                    <a:pt x="440" y="1359"/>
                  </a:lnTo>
                  <a:lnTo>
                    <a:pt x="475" y="1377"/>
                  </a:lnTo>
                  <a:lnTo>
                    <a:pt x="510" y="1394"/>
                  </a:lnTo>
                  <a:lnTo>
                    <a:pt x="545" y="1409"/>
                  </a:lnTo>
                  <a:lnTo>
                    <a:pt x="581" y="1422"/>
                  </a:lnTo>
                  <a:lnTo>
                    <a:pt x="618" y="1434"/>
                  </a:lnTo>
                  <a:lnTo>
                    <a:pt x="654" y="1444"/>
                  </a:lnTo>
                  <a:lnTo>
                    <a:pt x="692" y="1452"/>
                  </a:lnTo>
                  <a:lnTo>
                    <a:pt x="728" y="1458"/>
                  </a:lnTo>
                  <a:lnTo>
                    <a:pt x="766" y="1464"/>
                  </a:lnTo>
                  <a:lnTo>
                    <a:pt x="803" y="1466"/>
                  </a:lnTo>
                  <a:lnTo>
                    <a:pt x="840" y="1468"/>
                  </a:lnTo>
                  <a:lnTo>
                    <a:pt x="876" y="1468"/>
                  </a:lnTo>
                  <a:lnTo>
                    <a:pt x="914" y="1466"/>
                  </a:lnTo>
                  <a:lnTo>
                    <a:pt x="950" y="1462"/>
                  </a:lnTo>
                  <a:lnTo>
                    <a:pt x="985" y="1457"/>
                  </a:lnTo>
                  <a:lnTo>
                    <a:pt x="1021" y="1450"/>
                  </a:lnTo>
                  <a:lnTo>
                    <a:pt x="1056" y="1440"/>
                  </a:lnTo>
                  <a:lnTo>
                    <a:pt x="1090" y="1429"/>
                  </a:lnTo>
                  <a:lnTo>
                    <a:pt x="1125" y="1416"/>
                  </a:lnTo>
                  <a:lnTo>
                    <a:pt x="1157" y="1402"/>
                  </a:lnTo>
                  <a:lnTo>
                    <a:pt x="1189" y="1385"/>
                  </a:lnTo>
                  <a:lnTo>
                    <a:pt x="1220" y="1367"/>
                  </a:lnTo>
                  <a:lnTo>
                    <a:pt x="1250" y="1348"/>
                  </a:lnTo>
                  <a:lnTo>
                    <a:pt x="1278" y="1325"/>
                  </a:lnTo>
                  <a:lnTo>
                    <a:pt x="1306" y="1302"/>
                  </a:lnTo>
                  <a:lnTo>
                    <a:pt x="1333" y="1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82" name="Freeform 13"/>
            <p:cNvSpPr>
              <a:spLocks/>
            </p:cNvSpPr>
            <p:nvPr/>
          </p:nvSpPr>
          <p:spPr bwMode="auto">
            <a:xfrm>
              <a:off x="2107" y="1590"/>
              <a:ext cx="1481" cy="1467"/>
            </a:xfrm>
            <a:custGeom>
              <a:avLst/>
              <a:gdLst>
                <a:gd name="T0" fmla="*/ 1354 w 1481"/>
                <a:gd name="T1" fmla="*/ 1275 h 1467"/>
                <a:gd name="T2" fmla="*/ 1423 w 1481"/>
                <a:gd name="T3" fmla="*/ 1157 h 1467"/>
                <a:gd name="T4" fmla="*/ 1464 w 1481"/>
                <a:gd name="T5" fmla="*/ 1025 h 1467"/>
                <a:gd name="T6" fmla="*/ 1481 w 1481"/>
                <a:gd name="T7" fmla="*/ 881 h 1467"/>
                <a:gd name="T8" fmla="*/ 1471 w 1481"/>
                <a:gd name="T9" fmla="*/ 733 h 1467"/>
                <a:gd name="T10" fmla="*/ 1435 w 1481"/>
                <a:gd name="T11" fmla="*/ 585 h 1467"/>
                <a:gd name="T12" fmla="*/ 1375 w 1481"/>
                <a:gd name="T13" fmla="*/ 443 h 1467"/>
                <a:gd name="T14" fmla="*/ 1288 w 1481"/>
                <a:gd name="T15" fmla="*/ 311 h 1467"/>
                <a:gd name="T16" fmla="*/ 1206 w 1481"/>
                <a:gd name="T17" fmla="*/ 223 h 1467"/>
                <a:gd name="T18" fmla="*/ 1147 w 1481"/>
                <a:gd name="T19" fmla="*/ 173 h 1467"/>
                <a:gd name="T20" fmla="*/ 1084 w 1481"/>
                <a:gd name="T21" fmla="*/ 127 h 1467"/>
                <a:gd name="T22" fmla="*/ 1020 w 1481"/>
                <a:gd name="T23" fmla="*/ 89 h 1467"/>
                <a:gd name="T24" fmla="*/ 955 w 1481"/>
                <a:gd name="T25" fmla="*/ 57 h 1467"/>
                <a:gd name="T26" fmla="*/ 886 w 1481"/>
                <a:gd name="T27" fmla="*/ 32 h 1467"/>
                <a:gd name="T28" fmla="*/ 818 w 1481"/>
                <a:gd name="T29" fmla="*/ 14 h 1467"/>
                <a:gd name="T30" fmla="*/ 748 w 1481"/>
                <a:gd name="T31" fmla="*/ 4 h 1467"/>
                <a:gd name="T32" fmla="*/ 677 w 1481"/>
                <a:gd name="T33" fmla="*/ 0 h 1467"/>
                <a:gd name="T34" fmla="*/ 605 w 1481"/>
                <a:gd name="T35" fmla="*/ 4 h 1467"/>
                <a:gd name="T36" fmla="*/ 534 w 1481"/>
                <a:gd name="T37" fmla="*/ 15 h 1467"/>
                <a:gd name="T38" fmla="*/ 461 w 1481"/>
                <a:gd name="T39" fmla="*/ 35 h 1467"/>
                <a:gd name="T40" fmla="*/ 390 w 1481"/>
                <a:gd name="T41" fmla="*/ 63 h 1467"/>
                <a:gd name="T42" fmla="*/ 320 w 1481"/>
                <a:gd name="T43" fmla="*/ 98 h 1467"/>
                <a:gd name="T44" fmla="*/ 250 w 1481"/>
                <a:gd name="T45" fmla="*/ 142 h 1467"/>
                <a:gd name="T46" fmla="*/ 181 w 1481"/>
                <a:gd name="T47" fmla="*/ 195 h 1467"/>
                <a:gd name="T48" fmla="*/ 101 w 1481"/>
                <a:gd name="T49" fmla="*/ 272 h 1467"/>
                <a:gd name="T50" fmla="*/ 37 w 1481"/>
                <a:gd name="T51" fmla="*/ 377 h 1467"/>
                <a:gd name="T52" fmla="*/ 5 w 1481"/>
                <a:gd name="T53" fmla="*/ 491 h 1467"/>
                <a:gd name="T54" fmla="*/ 3 w 1481"/>
                <a:gd name="T55" fmla="*/ 614 h 1467"/>
                <a:gd name="T56" fmla="*/ 30 w 1481"/>
                <a:gd name="T57" fmla="*/ 740 h 1467"/>
                <a:gd name="T58" fmla="*/ 81 w 1481"/>
                <a:gd name="T59" fmla="*/ 868 h 1467"/>
                <a:gd name="T60" fmla="*/ 157 w 1481"/>
                <a:gd name="T61" fmla="*/ 994 h 1467"/>
                <a:gd name="T62" fmla="*/ 252 w 1481"/>
                <a:gd name="T63" fmla="*/ 1116 h 1467"/>
                <a:gd name="T64" fmla="*/ 336 w 1481"/>
                <a:gd name="T65" fmla="*/ 1202 h 1467"/>
                <a:gd name="T66" fmla="*/ 396 w 1481"/>
                <a:gd name="T67" fmla="*/ 1254 h 1467"/>
                <a:gd name="T68" fmla="*/ 459 w 1481"/>
                <a:gd name="T69" fmla="*/ 1300 h 1467"/>
                <a:gd name="T70" fmla="*/ 523 w 1481"/>
                <a:gd name="T71" fmla="*/ 1342 h 1467"/>
                <a:gd name="T72" fmla="*/ 590 w 1481"/>
                <a:gd name="T73" fmla="*/ 1377 h 1467"/>
                <a:gd name="T74" fmla="*/ 657 w 1481"/>
                <a:gd name="T75" fmla="*/ 1407 h 1467"/>
                <a:gd name="T76" fmla="*/ 725 w 1481"/>
                <a:gd name="T77" fmla="*/ 1431 h 1467"/>
                <a:gd name="T78" fmla="*/ 794 w 1481"/>
                <a:gd name="T79" fmla="*/ 1449 h 1467"/>
                <a:gd name="T80" fmla="*/ 861 w 1481"/>
                <a:gd name="T81" fmla="*/ 1462 h 1467"/>
                <a:gd name="T82" fmla="*/ 928 w 1481"/>
                <a:gd name="T83" fmla="*/ 1467 h 1467"/>
                <a:gd name="T84" fmla="*/ 994 w 1481"/>
                <a:gd name="T85" fmla="*/ 1465 h 1467"/>
                <a:gd name="T86" fmla="*/ 1058 w 1481"/>
                <a:gd name="T87" fmla="*/ 1456 h 1467"/>
                <a:gd name="T88" fmla="*/ 1119 w 1481"/>
                <a:gd name="T89" fmla="*/ 1441 h 1467"/>
                <a:gd name="T90" fmla="*/ 1178 w 1481"/>
                <a:gd name="T91" fmla="*/ 1417 h 1467"/>
                <a:gd name="T92" fmla="*/ 1234 w 1481"/>
                <a:gd name="T93" fmla="*/ 1386 h 1467"/>
                <a:gd name="T94" fmla="*/ 1286 w 1481"/>
                <a:gd name="T95" fmla="*/ 1347 h 14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81"/>
                <a:gd name="T145" fmla="*/ 0 h 1467"/>
                <a:gd name="T146" fmla="*/ 1481 w 1481"/>
                <a:gd name="T147" fmla="*/ 1467 h 14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81" h="1467">
                  <a:moveTo>
                    <a:pt x="1309" y="1325"/>
                  </a:moveTo>
                  <a:lnTo>
                    <a:pt x="1354" y="1275"/>
                  </a:lnTo>
                  <a:lnTo>
                    <a:pt x="1392" y="1217"/>
                  </a:lnTo>
                  <a:lnTo>
                    <a:pt x="1423" y="1157"/>
                  </a:lnTo>
                  <a:lnTo>
                    <a:pt x="1446" y="1092"/>
                  </a:lnTo>
                  <a:lnTo>
                    <a:pt x="1464" y="1025"/>
                  </a:lnTo>
                  <a:lnTo>
                    <a:pt x="1476" y="954"/>
                  </a:lnTo>
                  <a:lnTo>
                    <a:pt x="1481" y="881"/>
                  </a:lnTo>
                  <a:lnTo>
                    <a:pt x="1480" y="807"/>
                  </a:lnTo>
                  <a:lnTo>
                    <a:pt x="1471" y="733"/>
                  </a:lnTo>
                  <a:lnTo>
                    <a:pt x="1456" y="658"/>
                  </a:lnTo>
                  <a:lnTo>
                    <a:pt x="1435" y="585"/>
                  </a:lnTo>
                  <a:lnTo>
                    <a:pt x="1409" y="512"/>
                  </a:lnTo>
                  <a:lnTo>
                    <a:pt x="1375" y="443"/>
                  </a:lnTo>
                  <a:lnTo>
                    <a:pt x="1335" y="374"/>
                  </a:lnTo>
                  <a:lnTo>
                    <a:pt x="1288" y="311"/>
                  </a:lnTo>
                  <a:lnTo>
                    <a:pt x="1235" y="251"/>
                  </a:lnTo>
                  <a:lnTo>
                    <a:pt x="1206" y="223"/>
                  </a:lnTo>
                  <a:lnTo>
                    <a:pt x="1177" y="197"/>
                  </a:lnTo>
                  <a:lnTo>
                    <a:pt x="1147" y="173"/>
                  </a:lnTo>
                  <a:lnTo>
                    <a:pt x="1117" y="149"/>
                  </a:lnTo>
                  <a:lnTo>
                    <a:pt x="1084" y="127"/>
                  </a:lnTo>
                  <a:lnTo>
                    <a:pt x="1052" y="107"/>
                  </a:lnTo>
                  <a:lnTo>
                    <a:pt x="1020" y="89"/>
                  </a:lnTo>
                  <a:lnTo>
                    <a:pt x="988" y="72"/>
                  </a:lnTo>
                  <a:lnTo>
                    <a:pt x="955" y="57"/>
                  </a:lnTo>
                  <a:lnTo>
                    <a:pt x="921" y="45"/>
                  </a:lnTo>
                  <a:lnTo>
                    <a:pt x="886" y="32"/>
                  </a:lnTo>
                  <a:lnTo>
                    <a:pt x="853" y="22"/>
                  </a:lnTo>
                  <a:lnTo>
                    <a:pt x="818" y="14"/>
                  </a:lnTo>
                  <a:lnTo>
                    <a:pt x="783" y="8"/>
                  </a:lnTo>
                  <a:lnTo>
                    <a:pt x="748" y="4"/>
                  </a:lnTo>
                  <a:lnTo>
                    <a:pt x="713" y="1"/>
                  </a:lnTo>
                  <a:lnTo>
                    <a:pt x="677" y="0"/>
                  </a:lnTo>
                  <a:lnTo>
                    <a:pt x="642" y="1"/>
                  </a:lnTo>
                  <a:lnTo>
                    <a:pt x="605" y="4"/>
                  </a:lnTo>
                  <a:lnTo>
                    <a:pt x="569" y="8"/>
                  </a:lnTo>
                  <a:lnTo>
                    <a:pt x="534" y="15"/>
                  </a:lnTo>
                  <a:lnTo>
                    <a:pt x="498" y="24"/>
                  </a:lnTo>
                  <a:lnTo>
                    <a:pt x="461" y="35"/>
                  </a:lnTo>
                  <a:lnTo>
                    <a:pt x="426" y="47"/>
                  </a:lnTo>
                  <a:lnTo>
                    <a:pt x="390" y="63"/>
                  </a:lnTo>
                  <a:lnTo>
                    <a:pt x="355" y="79"/>
                  </a:lnTo>
                  <a:lnTo>
                    <a:pt x="320" y="98"/>
                  </a:lnTo>
                  <a:lnTo>
                    <a:pt x="285" y="119"/>
                  </a:lnTo>
                  <a:lnTo>
                    <a:pt x="250" y="142"/>
                  </a:lnTo>
                  <a:lnTo>
                    <a:pt x="216" y="167"/>
                  </a:lnTo>
                  <a:lnTo>
                    <a:pt x="181" y="195"/>
                  </a:lnTo>
                  <a:lnTo>
                    <a:pt x="147" y="225"/>
                  </a:lnTo>
                  <a:lnTo>
                    <a:pt x="101" y="272"/>
                  </a:lnTo>
                  <a:lnTo>
                    <a:pt x="65" y="324"/>
                  </a:lnTo>
                  <a:lnTo>
                    <a:pt x="37" y="377"/>
                  </a:lnTo>
                  <a:lnTo>
                    <a:pt x="16" y="433"/>
                  </a:lnTo>
                  <a:lnTo>
                    <a:pt x="5" y="491"/>
                  </a:lnTo>
                  <a:lnTo>
                    <a:pt x="0" y="553"/>
                  </a:lnTo>
                  <a:lnTo>
                    <a:pt x="3" y="614"/>
                  </a:lnTo>
                  <a:lnTo>
                    <a:pt x="13" y="677"/>
                  </a:lnTo>
                  <a:lnTo>
                    <a:pt x="30" y="740"/>
                  </a:lnTo>
                  <a:lnTo>
                    <a:pt x="52" y="804"/>
                  </a:lnTo>
                  <a:lnTo>
                    <a:pt x="81" y="868"/>
                  </a:lnTo>
                  <a:lnTo>
                    <a:pt x="116" y="931"/>
                  </a:lnTo>
                  <a:lnTo>
                    <a:pt x="157" y="994"/>
                  </a:lnTo>
                  <a:lnTo>
                    <a:pt x="202" y="1055"/>
                  </a:lnTo>
                  <a:lnTo>
                    <a:pt x="252" y="1116"/>
                  </a:lnTo>
                  <a:lnTo>
                    <a:pt x="306" y="1174"/>
                  </a:lnTo>
                  <a:lnTo>
                    <a:pt x="336" y="1202"/>
                  </a:lnTo>
                  <a:lnTo>
                    <a:pt x="365" y="1229"/>
                  </a:lnTo>
                  <a:lnTo>
                    <a:pt x="396" y="1254"/>
                  </a:lnTo>
                  <a:lnTo>
                    <a:pt x="426" y="1278"/>
                  </a:lnTo>
                  <a:lnTo>
                    <a:pt x="459" y="1300"/>
                  </a:lnTo>
                  <a:lnTo>
                    <a:pt x="491" y="1321"/>
                  </a:lnTo>
                  <a:lnTo>
                    <a:pt x="523" y="1342"/>
                  </a:lnTo>
                  <a:lnTo>
                    <a:pt x="556" y="1360"/>
                  </a:lnTo>
                  <a:lnTo>
                    <a:pt x="590" y="1377"/>
                  </a:lnTo>
                  <a:lnTo>
                    <a:pt x="623" y="1393"/>
                  </a:lnTo>
                  <a:lnTo>
                    <a:pt x="657" y="1407"/>
                  </a:lnTo>
                  <a:lnTo>
                    <a:pt x="690" y="1420"/>
                  </a:lnTo>
                  <a:lnTo>
                    <a:pt x="725" y="1431"/>
                  </a:lnTo>
                  <a:lnTo>
                    <a:pt x="759" y="1441"/>
                  </a:lnTo>
                  <a:lnTo>
                    <a:pt x="794" y="1449"/>
                  </a:lnTo>
                  <a:lnTo>
                    <a:pt x="827" y="1456"/>
                  </a:lnTo>
                  <a:lnTo>
                    <a:pt x="861" y="1462"/>
                  </a:lnTo>
                  <a:lnTo>
                    <a:pt x="894" y="1465"/>
                  </a:lnTo>
                  <a:lnTo>
                    <a:pt x="928" y="1467"/>
                  </a:lnTo>
                  <a:lnTo>
                    <a:pt x="962" y="1467"/>
                  </a:lnTo>
                  <a:lnTo>
                    <a:pt x="994" y="1465"/>
                  </a:lnTo>
                  <a:lnTo>
                    <a:pt x="1026" y="1462"/>
                  </a:lnTo>
                  <a:lnTo>
                    <a:pt x="1058" y="1456"/>
                  </a:lnTo>
                  <a:lnTo>
                    <a:pt x="1089" y="1449"/>
                  </a:lnTo>
                  <a:lnTo>
                    <a:pt x="1119" y="1441"/>
                  </a:lnTo>
                  <a:lnTo>
                    <a:pt x="1149" y="1430"/>
                  </a:lnTo>
                  <a:lnTo>
                    <a:pt x="1178" y="1417"/>
                  </a:lnTo>
                  <a:lnTo>
                    <a:pt x="1206" y="1403"/>
                  </a:lnTo>
                  <a:lnTo>
                    <a:pt x="1234" y="1386"/>
                  </a:lnTo>
                  <a:lnTo>
                    <a:pt x="1260" y="1368"/>
                  </a:lnTo>
                  <a:lnTo>
                    <a:pt x="1286" y="1347"/>
                  </a:lnTo>
                  <a:lnTo>
                    <a:pt x="1309" y="13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83" name="Freeform 14"/>
            <p:cNvSpPr>
              <a:spLocks/>
            </p:cNvSpPr>
            <p:nvPr/>
          </p:nvSpPr>
          <p:spPr bwMode="auto">
            <a:xfrm>
              <a:off x="1989" y="1788"/>
              <a:ext cx="1406" cy="1405"/>
            </a:xfrm>
            <a:custGeom>
              <a:avLst/>
              <a:gdLst>
                <a:gd name="T0" fmla="*/ 1285 w 1406"/>
                <a:gd name="T1" fmla="*/ 1193 h 1405"/>
                <a:gd name="T2" fmla="*/ 1351 w 1406"/>
                <a:gd name="T3" fmla="*/ 1082 h 1405"/>
                <a:gd name="T4" fmla="*/ 1391 w 1406"/>
                <a:gd name="T5" fmla="*/ 961 h 1405"/>
                <a:gd name="T6" fmla="*/ 1406 w 1406"/>
                <a:gd name="T7" fmla="*/ 831 h 1405"/>
                <a:gd name="T8" fmla="*/ 1395 w 1406"/>
                <a:gd name="T9" fmla="*/ 697 h 1405"/>
                <a:gd name="T10" fmla="*/ 1359 w 1406"/>
                <a:gd name="T11" fmla="*/ 561 h 1405"/>
                <a:gd name="T12" fmla="*/ 1297 w 1406"/>
                <a:gd name="T13" fmla="*/ 432 h 1405"/>
                <a:gd name="T14" fmla="*/ 1211 w 1406"/>
                <a:gd name="T15" fmla="*/ 309 h 1405"/>
                <a:gd name="T16" fmla="*/ 1131 w 1406"/>
                <a:gd name="T17" fmla="*/ 225 h 1405"/>
                <a:gd name="T18" fmla="*/ 1073 w 1406"/>
                <a:gd name="T19" fmla="*/ 175 h 1405"/>
                <a:gd name="T20" fmla="*/ 1010 w 1406"/>
                <a:gd name="T21" fmla="*/ 131 h 1405"/>
                <a:gd name="T22" fmla="*/ 947 w 1406"/>
                <a:gd name="T23" fmla="*/ 94 h 1405"/>
                <a:gd name="T24" fmla="*/ 881 w 1406"/>
                <a:gd name="T25" fmla="*/ 63 h 1405"/>
                <a:gd name="T26" fmla="*/ 814 w 1406"/>
                <a:gd name="T27" fmla="*/ 38 h 1405"/>
                <a:gd name="T28" fmla="*/ 746 w 1406"/>
                <a:gd name="T29" fmla="*/ 18 h 1405"/>
                <a:gd name="T30" fmla="*/ 679 w 1406"/>
                <a:gd name="T31" fmla="*/ 6 h 1405"/>
                <a:gd name="T32" fmla="*/ 612 w 1406"/>
                <a:gd name="T33" fmla="*/ 0 h 1405"/>
                <a:gd name="T34" fmla="*/ 544 w 1406"/>
                <a:gd name="T35" fmla="*/ 0 h 1405"/>
                <a:gd name="T36" fmla="*/ 479 w 1406"/>
                <a:gd name="T37" fmla="*/ 7 h 1405"/>
                <a:gd name="T38" fmla="*/ 415 w 1406"/>
                <a:gd name="T39" fmla="*/ 21 h 1405"/>
                <a:gd name="T40" fmla="*/ 354 w 1406"/>
                <a:gd name="T41" fmla="*/ 42 h 1405"/>
                <a:gd name="T42" fmla="*/ 296 w 1406"/>
                <a:gd name="T43" fmla="*/ 69 h 1405"/>
                <a:gd name="T44" fmla="*/ 240 w 1406"/>
                <a:gd name="T45" fmla="*/ 102 h 1405"/>
                <a:gd name="T46" fmla="*/ 188 w 1406"/>
                <a:gd name="T47" fmla="*/ 143 h 1405"/>
                <a:gd name="T48" fmla="*/ 121 w 1406"/>
                <a:gd name="T49" fmla="*/ 214 h 1405"/>
                <a:gd name="T50" fmla="*/ 54 w 1406"/>
                <a:gd name="T51" fmla="*/ 324 h 1405"/>
                <a:gd name="T52" fmla="*/ 14 w 1406"/>
                <a:gd name="T53" fmla="*/ 446 h 1405"/>
                <a:gd name="T54" fmla="*/ 0 w 1406"/>
                <a:gd name="T55" fmla="*/ 575 h 1405"/>
                <a:gd name="T56" fmla="*/ 11 w 1406"/>
                <a:gd name="T57" fmla="*/ 709 h 1405"/>
                <a:gd name="T58" fmla="*/ 47 w 1406"/>
                <a:gd name="T59" fmla="*/ 845 h 1405"/>
                <a:gd name="T60" fmla="*/ 109 w 1406"/>
                <a:gd name="T61" fmla="*/ 975 h 1405"/>
                <a:gd name="T62" fmla="*/ 195 w 1406"/>
                <a:gd name="T63" fmla="*/ 1099 h 1405"/>
                <a:gd name="T64" fmla="*/ 276 w 1406"/>
                <a:gd name="T65" fmla="*/ 1183 h 1405"/>
                <a:gd name="T66" fmla="*/ 335 w 1406"/>
                <a:gd name="T67" fmla="*/ 1232 h 1405"/>
                <a:gd name="T68" fmla="*/ 398 w 1406"/>
                <a:gd name="T69" fmla="*/ 1275 h 1405"/>
                <a:gd name="T70" fmla="*/ 461 w 1406"/>
                <a:gd name="T71" fmla="*/ 1313 h 1405"/>
                <a:gd name="T72" fmla="*/ 526 w 1406"/>
                <a:gd name="T73" fmla="*/ 1343 h 1405"/>
                <a:gd name="T74" fmla="*/ 593 w 1406"/>
                <a:gd name="T75" fmla="*/ 1369 h 1405"/>
                <a:gd name="T76" fmla="*/ 660 w 1406"/>
                <a:gd name="T77" fmla="*/ 1387 h 1405"/>
                <a:gd name="T78" fmla="*/ 729 w 1406"/>
                <a:gd name="T79" fmla="*/ 1399 h 1405"/>
                <a:gd name="T80" fmla="*/ 796 w 1406"/>
                <a:gd name="T81" fmla="*/ 1405 h 1405"/>
                <a:gd name="T82" fmla="*/ 863 w 1406"/>
                <a:gd name="T83" fmla="*/ 1403 h 1405"/>
                <a:gd name="T84" fmla="*/ 927 w 1406"/>
                <a:gd name="T85" fmla="*/ 1396 h 1405"/>
                <a:gd name="T86" fmla="*/ 991 w 1406"/>
                <a:gd name="T87" fmla="*/ 1384 h 1405"/>
                <a:gd name="T88" fmla="*/ 1053 w 1406"/>
                <a:gd name="T89" fmla="*/ 1363 h 1405"/>
                <a:gd name="T90" fmla="*/ 1110 w 1406"/>
                <a:gd name="T91" fmla="*/ 1336 h 1405"/>
                <a:gd name="T92" fmla="*/ 1166 w 1406"/>
                <a:gd name="T93" fmla="*/ 1304 h 1405"/>
                <a:gd name="T94" fmla="*/ 1218 w 1406"/>
                <a:gd name="T95" fmla="*/ 1264 h 14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6"/>
                <a:gd name="T145" fmla="*/ 0 h 1405"/>
                <a:gd name="T146" fmla="*/ 1406 w 1406"/>
                <a:gd name="T147" fmla="*/ 1405 h 14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6" h="1405">
                  <a:moveTo>
                    <a:pt x="1242" y="1241"/>
                  </a:moveTo>
                  <a:lnTo>
                    <a:pt x="1285" y="1193"/>
                  </a:lnTo>
                  <a:lnTo>
                    <a:pt x="1321" y="1140"/>
                  </a:lnTo>
                  <a:lnTo>
                    <a:pt x="1351" y="1082"/>
                  </a:lnTo>
                  <a:lnTo>
                    <a:pt x="1374" y="1024"/>
                  </a:lnTo>
                  <a:lnTo>
                    <a:pt x="1391" y="961"/>
                  </a:lnTo>
                  <a:lnTo>
                    <a:pt x="1402" y="897"/>
                  </a:lnTo>
                  <a:lnTo>
                    <a:pt x="1406" y="831"/>
                  </a:lnTo>
                  <a:lnTo>
                    <a:pt x="1404" y="764"/>
                  </a:lnTo>
                  <a:lnTo>
                    <a:pt x="1395" y="697"/>
                  </a:lnTo>
                  <a:lnTo>
                    <a:pt x="1380" y="628"/>
                  </a:lnTo>
                  <a:lnTo>
                    <a:pt x="1359" y="561"/>
                  </a:lnTo>
                  <a:lnTo>
                    <a:pt x="1331" y="496"/>
                  </a:lnTo>
                  <a:lnTo>
                    <a:pt x="1297" y="432"/>
                  </a:lnTo>
                  <a:lnTo>
                    <a:pt x="1257" y="369"/>
                  </a:lnTo>
                  <a:lnTo>
                    <a:pt x="1211" y="309"/>
                  </a:lnTo>
                  <a:lnTo>
                    <a:pt x="1159" y="251"/>
                  </a:lnTo>
                  <a:lnTo>
                    <a:pt x="1131" y="225"/>
                  </a:lnTo>
                  <a:lnTo>
                    <a:pt x="1102" y="198"/>
                  </a:lnTo>
                  <a:lnTo>
                    <a:pt x="1073" y="175"/>
                  </a:lnTo>
                  <a:lnTo>
                    <a:pt x="1042" y="152"/>
                  </a:lnTo>
                  <a:lnTo>
                    <a:pt x="1010" y="131"/>
                  </a:lnTo>
                  <a:lnTo>
                    <a:pt x="979" y="112"/>
                  </a:lnTo>
                  <a:lnTo>
                    <a:pt x="947" y="94"/>
                  </a:lnTo>
                  <a:lnTo>
                    <a:pt x="913" y="77"/>
                  </a:lnTo>
                  <a:lnTo>
                    <a:pt x="881" y="63"/>
                  </a:lnTo>
                  <a:lnTo>
                    <a:pt x="848" y="49"/>
                  </a:lnTo>
                  <a:lnTo>
                    <a:pt x="814" y="38"/>
                  </a:lnTo>
                  <a:lnTo>
                    <a:pt x="781" y="27"/>
                  </a:lnTo>
                  <a:lnTo>
                    <a:pt x="746" y="18"/>
                  </a:lnTo>
                  <a:lnTo>
                    <a:pt x="712" y="11"/>
                  </a:lnTo>
                  <a:lnTo>
                    <a:pt x="679" y="6"/>
                  </a:lnTo>
                  <a:lnTo>
                    <a:pt x="645" y="3"/>
                  </a:lnTo>
                  <a:lnTo>
                    <a:pt x="612" y="0"/>
                  </a:lnTo>
                  <a:lnTo>
                    <a:pt x="578" y="0"/>
                  </a:lnTo>
                  <a:lnTo>
                    <a:pt x="544" y="0"/>
                  </a:lnTo>
                  <a:lnTo>
                    <a:pt x="511" y="3"/>
                  </a:lnTo>
                  <a:lnTo>
                    <a:pt x="479" y="7"/>
                  </a:lnTo>
                  <a:lnTo>
                    <a:pt x="447" y="14"/>
                  </a:lnTo>
                  <a:lnTo>
                    <a:pt x="415" y="21"/>
                  </a:lnTo>
                  <a:lnTo>
                    <a:pt x="384" y="31"/>
                  </a:lnTo>
                  <a:lnTo>
                    <a:pt x="354" y="42"/>
                  </a:lnTo>
                  <a:lnTo>
                    <a:pt x="324" y="55"/>
                  </a:lnTo>
                  <a:lnTo>
                    <a:pt x="296" y="69"/>
                  </a:lnTo>
                  <a:lnTo>
                    <a:pt x="268" y="84"/>
                  </a:lnTo>
                  <a:lnTo>
                    <a:pt x="240" y="102"/>
                  </a:lnTo>
                  <a:lnTo>
                    <a:pt x="213" y="122"/>
                  </a:lnTo>
                  <a:lnTo>
                    <a:pt x="188" y="143"/>
                  </a:lnTo>
                  <a:lnTo>
                    <a:pt x="164" y="165"/>
                  </a:lnTo>
                  <a:lnTo>
                    <a:pt x="121" y="214"/>
                  </a:lnTo>
                  <a:lnTo>
                    <a:pt x="83" y="267"/>
                  </a:lnTo>
                  <a:lnTo>
                    <a:pt x="54" y="324"/>
                  </a:lnTo>
                  <a:lnTo>
                    <a:pt x="30" y="383"/>
                  </a:lnTo>
                  <a:lnTo>
                    <a:pt x="14" y="446"/>
                  </a:lnTo>
                  <a:lnTo>
                    <a:pt x="2" y="510"/>
                  </a:lnTo>
                  <a:lnTo>
                    <a:pt x="0" y="575"/>
                  </a:lnTo>
                  <a:lnTo>
                    <a:pt x="1" y="642"/>
                  </a:lnTo>
                  <a:lnTo>
                    <a:pt x="11" y="709"/>
                  </a:lnTo>
                  <a:lnTo>
                    <a:pt x="26" y="778"/>
                  </a:lnTo>
                  <a:lnTo>
                    <a:pt x="47" y="845"/>
                  </a:lnTo>
                  <a:lnTo>
                    <a:pt x="75" y="911"/>
                  </a:lnTo>
                  <a:lnTo>
                    <a:pt x="109" y="975"/>
                  </a:lnTo>
                  <a:lnTo>
                    <a:pt x="149" y="1038"/>
                  </a:lnTo>
                  <a:lnTo>
                    <a:pt x="195" y="1099"/>
                  </a:lnTo>
                  <a:lnTo>
                    <a:pt x="248" y="1156"/>
                  </a:lnTo>
                  <a:lnTo>
                    <a:pt x="276" y="1183"/>
                  </a:lnTo>
                  <a:lnTo>
                    <a:pt x="306" y="1208"/>
                  </a:lnTo>
                  <a:lnTo>
                    <a:pt x="335" y="1232"/>
                  </a:lnTo>
                  <a:lnTo>
                    <a:pt x="366" y="1255"/>
                  </a:lnTo>
                  <a:lnTo>
                    <a:pt x="398" y="1275"/>
                  </a:lnTo>
                  <a:lnTo>
                    <a:pt x="429" y="1295"/>
                  </a:lnTo>
                  <a:lnTo>
                    <a:pt x="461" y="1313"/>
                  </a:lnTo>
                  <a:lnTo>
                    <a:pt x="494" y="1329"/>
                  </a:lnTo>
                  <a:lnTo>
                    <a:pt x="526" y="1343"/>
                  </a:lnTo>
                  <a:lnTo>
                    <a:pt x="560" y="1356"/>
                  </a:lnTo>
                  <a:lnTo>
                    <a:pt x="593" y="1369"/>
                  </a:lnTo>
                  <a:lnTo>
                    <a:pt x="627" y="1378"/>
                  </a:lnTo>
                  <a:lnTo>
                    <a:pt x="660" y="1387"/>
                  </a:lnTo>
                  <a:lnTo>
                    <a:pt x="695" y="1394"/>
                  </a:lnTo>
                  <a:lnTo>
                    <a:pt x="729" y="1399"/>
                  </a:lnTo>
                  <a:lnTo>
                    <a:pt x="762" y="1402"/>
                  </a:lnTo>
                  <a:lnTo>
                    <a:pt x="796" y="1405"/>
                  </a:lnTo>
                  <a:lnTo>
                    <a:pt x="829" y="1405"/>
                  </a:lnTo>
                  <a:lnTo>
                    <a:pt x="863" y="1403"/>
                  </a:lnTo>
                  <a:lnTo>
                    <a:pt x="895" y="1402"/>
                  </a:lnTo>
                  <a:lnTo>
                    <a:pt x="927" y="1396"/>
                  </a:lnTo>
                  <a:lnTo>
                    <a:pt x="959" y="1391"/>
                  </a:lnTo>
                  <a:lnTo>
                    <a:pt x="991" y="1384"/>
                  </a:lnTo>
                  <a:lnTo>
                    <a:pt x="1022" y="1374"/>
                  </a:lnTo>
                  <a:lnTo>
                    <a:pt x="1053" y="1363"/>
                  </a:lnTo>
                  <a:lnTo>
                    <a:pt x="1082" y="1352"/>
                  </a:lnTo>
                  <a:lnTo>
                    <a:pt x="1110" y="1336"/>
                  </a:lnTo>
                  <a:lnTo>
                    <a:pt x="1140" y="1321"/>
                  </a:lnTo>
                  <a:lnTo>
                    <a:pt x="1166" y="1304"/>
                  </a:lnTo>
                  <a:lnTo>
                    <a:pt x="1193" y="1285"/>
                  </a:lnTo>
                  <a:lnTo>
                    <a:pt x="1218" y="1264"/>
                  </a:lnTo>
                  <a:lnTo>
                    <a:pt x="1242" y="1241"/>
                  </a:lnTo>
                  <a:close/>
                </a:path>
              </a:pathLst>
            </a:custGeom>
            <a:solidFill>
              <a:srgbClr val="6699B2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84" name="Freeform 15"/>
            <p:cNvSpPr>
              <a:spLocks/>
            </p:cNvSpPr>
            <p:nvPr/>
          </p:nvSpPr>
          <p:spPr bwMode="auto">
            <a:xfrm>
              <a:off x="2089" y="1822"/>
              <a:ext cx="1297" cy="1268"/>
            </a:xfrm>
            <a:custGeom>
              <a:avLst/>
              <a:gdLst>
                <a:gd name="T0" fmla="*/ 1245 w 1297"/>
                <a:gd name="T1" fmla="*/ 1107 h 1268"/>
                <a:gd name="T2" fmla="*/ 1284 w 1297"/>
                <a:gd name="T3" fmla="*/ 1025 h 1268"/>
                <a:gd name="T4" fmla="*/ 1297 w 1297"/>
                <a:gd name="T5" fmla="*/ 931 h 1268"/>
                <a:gd name="T6" fmla="*/ 1281 w 1297"/>
                <a:gd name="T7" fmla="*/ 829 h 1268"/>
                <a:gd name="T8" fmla="*/ 1245 w 1297"/>
                <a:gd name="T9" fmla="*/ 722 h 1268"/>
                <a:gd name="T10" fmla="*/ 1185 w 1297"/>
                <a:gd name="T11" fmla="*/ 610 h 1268"/>
                <a:gd name="T12" fmla="*/ 1107 w 1297"/>
                <a:gd name="T13" fmla="*/ 497 h 1268"/>
                <a:gd name="T14" fmla="*/ 1010 w 1297"/>
                <a:gd name="T15" fmla="*/ 384 h 1268"/>
                <a:gd name="T16" fmla="*/ 901 w 1297"/>
                <a:gd name="T17" fmla="*/ 273 h 1268"/>
                <a:gd name="T18" fmla="*/ 785 w 1297"/>
                <a:gd name="T19" fmla="*/ 178 h 1268"/>
                <a:gd name="T20" fmla="*/ 669 w 1297"/>
                <a:gd name="T21" fmla="*/ 103 h 1268"/>
                <a:gd name="T22" fmla="*/ 553 w 1297"/>
                <a:gd name="T23" fmla="*/ 46 h 1268"/>
                <a:gd name="T24" fmla="*/ 442 w 1297"/>
                <a:gd name="T25" fmla="*/ 11 h 1268"/>
                <a:gd name="T26" fmla="*/ 337 w 1297"/>
                <a:gd name="T27" fmla="*/ 0 h 1268"/>
                <a:gd name="T28" fmla="*/ 240 w 1297"/>
                <a:gd name="T29" fmla="*/ 14 h 1268"/>
                <a:gd name="T30" fmla="*/ 155 w 1297"/>
                <a:gd name="T31" fmla="*/ 56 h 1268"/>
                <a:gd name="T32" fmla="*/ 85 w 1297"/>
                <a:gd name="T33" fmla="*/ 124 h 1268"/>
                <a:gd name="T34" fmla="*/ 35 w 1297"/>
                <a:gd name="T35" fmla="*/ 217 h 1268"/>
                <a:gd name="T36" fmla="*/ 7 w 1297"/>
                <a:gd name="T37" fmla="*/ 326 h 1268"/>
                <a:gd name="T38" fmla="*/ 0 w 1297"/>
                <a:gd name="T39" fmla="*/ 448 h 1268"/>
                <a:gd name="T40" fmla="*/ 17 w 1297"/>
                <a:gd name="T41" fmla="*/ 576 h 1268"/>
                <a:gd name="T42" fmla="*/ 56 w 1297"/>
                <a:gd name="T43" fmla="*/ 709 h 1268"/>
                <a:gd name="T44" fmla="*/ 120 w 1297"/>
                <a:gd name="T45" fmla="*/ 839 h 1268"/>
                <a:gd name="T46" fmla="*/ 207 w 1297"/>
                <a:gd name="T47" fmla="*/ 962 h 1268"/>
                <a:gd name="T48" fmla="*/ 289 w 1297"/>
                <a:gd name="T49" fmla="*/ 1047 h 1268"/>
                <a:gd name="T50" fmla="*/ 352 w 1297"/>
                <a:gd name="T51" fmla="*/ 1099 h 1268"/>
                <a:gd name="T52" fmla="*/ 417 w 1297"/>
                <a:gd name="T53" fmla="*/ 1142 h 1268"/>
                <a:gd name="T54" fmla="*/ 482 w 1297"/>
                <a:gd name="T55" fmla="*/ 1180 h 1268"/>
                <a:gd name="T56" fmla="*/ 549 w 1297"/>
                <a:gd name="T57" fmla="*/ 1209 h 1268"/>
                <a:gd name="T58" fmla="*/ 618 w 1297"/>
                <a:gd name="T59" fmla="*/ 1233 h 1268"/>
                <a:gd name="T60" fmla="*/ 686 w 1297"/>
                <a:gd name="T61" fmla="*/ 1251 h 1268"/>
                <a:gd name="T62" fmla="*/ 755 w 1297"/>
                <a:gd name="T63" fmla="*/ 1262 h 1268"/>
                <a:gd name="T64" fmla="*/ 820 w 1297"/>
                <a:gd name="T65" fmla="*/ 1268 h 1268"/>
                <a:gd name="T66" fmla="*/ 885 w 1297"/>
                <a:gd name="T67" fmla="*/ 1266 h 1268"/>
                <a:gd name="T68" fmla="*/ 947 w 1297"/>
                <a:gd name="T69" fmla="*/ 1261 h 1268"/>
                <a:gd name="T70" fmla="*/ 1006 w 1297"/>
                <a:gd name="T71" fmla="*/ 1249 h 1268"/>
                <a:gd name="T72" fmla="*/ 1061 w 1297"/>
                <a:gd name="T73" fmla="*/ 1234 h 1268"/>
                <a:gd name="T74" fmla="*/ 1111 w 1297"/>
                <a:gd name="T75" fmla="*/ 1213 h 1268"/>
                <a:gd name="T76" fmla="*/ 1157 w 1297"/>
                <a:gd name="T77" fmla="*/ 1188 h 1268"/>
                <a:gd name="T78" fmla="*/ 1196 w 1297"/>
                <a:gd name="T79" fmla="*/ 1160 h 12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97"/>
                <a:gd name="T121" fmla="*/ 0 h 1268"/>
                <a:gd name="T122" fmla="*/ 1297 w 1297"/>
                <a:gd name="T123" fmla="*/ 1268 h 12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97" h="1268">
                  <a:moveTo>
                    <a:pt x="1214" y="1143"/>
                  </a:moveTo>
                  <a:lnTo>
                    <a:pt x="1245" y="1107"/>
                  </a:lnTo>
                  <a:lnTo>
                    <a:pt x="1269" y="1066"/>
                  </a:lnTo>
                  <a:lnTo>
                    <a:pt x="1284" y="1025"/>
                  </a:lnTo>
                  <a:lnTo>
                    <a:pt x="1294" y="978"/>
                  </a:lnTo>
                  <a:lnTo>
                    <a:pt x="1297" y="931"/>
                  </a:lnTo>
                  <a:lnTo>
                    <a:pt x="1292" y="881"/>
                  </a:lnTo>
                  <a:lnTo>
                    <a:pt x="1281" y="829"/>
                  </a:lnTo>
                  <a:lnTo>
                    <a:pt x="1266" y="776"/>
                  </a:lnTo>
                  <a:lnTo>
                    <a:pt x="1245" y="722"/>
                  </a:lnTo>
                  <a:lnTo>
                    <a:pt x="1217" y="667"/>
                  </a:lnTo>
                  <a:lnTo>
                    <a:pt x="1185" y="610"/>
                  </a:lnTo>
                  <a:lnTo>
                    <a:pt x="1149" y="554"/>
                  </a:lnTo>
                  <a:lnTo>
                    <a:pt x="1107" y="497"/>
                  </a:lnTo>
                  <a:lnTo>
                    <a:pt x="1061" y="440"/>
                  </a:lnTo>
                  <a:lnTo>
                    <a:pt x="1010" y="384"/>
                  </a:lnTo>
                  <a:lnTo>
                    <a:pt x="957" y="328"/>
                  </a:lnTo>
                  <a:lnTo>
                    <a:pt x="901" y="273"/>
                  </a:lnTo>
                  <a:lnTo>
                    <a:pt x="844" y="224"/>
                  </a:lnTo>
                  <a:lnTo>
                    <a:pt x="785" y="178"/>
                  </a:lnTo>
                  <a:lnTo>
                    <a:pt x="727" y="138"/>
                  </a:lnTo>
                  <a:lnTo>
                    <a:pt x="669" y="103"/>
                  </a:lnTo>
                  <a:lnTo>
                    <a:pt x="611" y="71"/>
                  </a:lnTo>
                  <a:lnTo>
                    <a:pt x="553" y="46"/>
                  </a:lnTo>
                  <a:lnTo>
                    <a:pt x="498" y="25"/>
                  </a:lnTo>
                  <a:lnTo>
                    <a:pt x="442" y="11"/>
                  </a:lnTo>
                  <a:lnTo>
                    <a:pt x="389" y="2"/>
                  </a:lnTo>
                  <a:lnTo>
                    <a:pt x="337" y="0"/>
                  </a:lnTo>
                  <a:lnTo>
                    <a:pt x="287" y="4"/>
                  </a:lnTo>
                  <a:lnTo>
                    <a:pt x="240" y="14"/>
                  </a:lnTo>
                  <a:lnTo>
                    <a:pt x="196" y="30"/>
                  </a:lnTo>
                  <a:lnTo>
                    <a:pt x="155" y="56"/>
                  </a:lnTo>
                  <a:lnTo>
                    <a:pt x="118" y="86"/>
                  </a:lnTo>
                  <a:lnTo>
                    <a:pt x="85" y="124"/>
                  </a:lnTo>
                  <a:lnTo>
                    <a:pt x="57" y="169"/>
                  </a:lnTo>
                  <a:lnTo>
                    <a:pt x="35" y="217"/>
                  </a:lnTo>
                  <a:lnTo>
                    <a:pt x="18" y="269"/>
                  </a:lnTo>
                  <a:lnTo>
                    <a:pt x="7" y="326"/>
                  </a:lnTo>
                  <a:lnTo>
                    <a:pt x="2" y="386"/>
                  </a:lnTo>
                  <a:lnTo>
                    <a:pt x="0" y="448"/>
                  </a:lnTo>
                  <a:lnTo>
                    <a:pt x="6" y="512"/>
                  </a:lnTo>
                  <a:lnTo>
                    <a:pt x="17" y="576"/>
                  </a:lnTo>
                  <a:lnTo>
                    <a:pt x="34" y="643"/>
                  </a:lnTo>
                  <a:lnTo>
                    <a:pt x="56" y="709"/>
                  </a:lnTo>
                  <a:lnTo>
                    <a:pt x="85" y="775"/>
                  </a:lnTo>
                  <a:lnTo>
                    <a:pt x="120" y="839"/>
                  </a:lnTo>
                  <a:lnTo>
                    <a:pt x="161" y="902"/>
                  </a:lnTo>
                  <a:lnTo>
                    <a:pt x="207" y="962"/>
                  </a:lnTo>
                  <a:lnTo>
                    <a:pt x="260" y="1019"/>
                  </a:lnTo>
                  <a:lnTo>
                    <a:pt x="289" y="1047"/>
                  </a:lnTo>
                  <a:lnTo>
                    <a:pt x="320" y="1073"/>
                  </a:lnTo>
                  <a:lnTo>
                    <a:pt x="352" y="1099"/>
                  </a:lnTo>
                  <a:lnTo>
                    <a:pt x="383" y="1121"/>
                  </a:lnTo>
                  <a:lnTo>
                    <a:pt x="417" y="1142"/>
                  </a:lnTo>
                  <a:lnTo>
                    <a:pt x="449" y="1161"/>
                  </a:lnTo>
                  <a:lnTo>
                    <a:pt x="482" y="1180"/>
                  </a:lnTo>
                  <a:lnTo>
                    <a:pt x="516" y="1195"/>
                  </a:lnTo>
                  <a:lnTo>
                    <a:pt x="549" y="1209"/>
                  </a:lnTo>
                  <a:lnTo>
                    <a:pt x="584" y="1221"/>
                  </a:lnTo>
                  <a:lnTo>
                    <a:pt x="618" y="1233"/>
                  </a:lnTo>
                  <a:lnTo>
                    <a:pt x="653" y="1242"/>
                  </a:lnTo>
                  <a:lnTo>
                    <a:pt x="686" y="1251"/>
                  </a:lnTo>
                  <a:lnTo>
                    <a:pt x="720" y="1256"/>
                  </a:lnTo>
                  <a:lnTo>
                    <a:pt x="755" y="1262"/>
                  </a:lnTo>
                  <a:lnTo>
                    <a:pt x="788" y="1265"/>
                  </a:lnTo>
                  <a:lnTo>
                    <a:pt x="820" y="1268"/>
                  </a:lnTo>
                  <a:lnTo>
                    <a:pt x="852" y="1268"/>
                  </a:lnTo>
                  <a:lnTo>
                    <a:pt x="885" y="1266"/>
                  </a:lnTo>
                  <a:lnTo>
                    <a:pt x="917" y="1265"/>
                  </a:lnTo>
                  <a:lnTo>
                    <a:pt x="947" y="1261"/>
                  </a:lnTo>
                  <a:lnTo>
                    <a:pt x="977" y="1256"/>
                  </a:lnTo>
                  <a:lnTo>
                    <a:pt x="1006" y="1249"/>
                  </a:lnTo>
                  <a:lnTo>
                    <a:pt x="1034" y="1242"/>
                  </a:lnTo>
                  <a:lnTo>
                    <a:pt x="1061" y="1234"/>
                  </a:lnTo>
                  <a:lnTo>
                    <a:pt x="1087" y="1224"/>
                  </a:lnTo>
                  <a:lnTo>
                    <a:pt x="1111" y="1213"/>
                  </a:lnTo>
                  <a:lnTo>
                    <a:pt x="1135" y="1202"/>
                  </a:lnTo>
                  <a:lnTo>
                    <a:pt x="1157" y="1188"/>
                  </a:lnTo>
                  <a:lnTo>
                    <a:pt x="1178" y="1174"/>
                  </a:lnTo>
                  <a:lnTo>
                    <a:pt x="1196" y="1160"/>
                  </a:lnTo>
                  <a:lnTo>
                    <a:pt x="1214" y="1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85" name="Freeform 16"/>
            <p:cNvSpPr>
              <a:spLocks/>
            </p:cNvSpPr>
            <p:nvPr/>
          </p:nvSpPr>
          <p:spPr bwMode="auto">
            <a:xfrm>
              <a:off x="2131" y="1625"/>
              <a:ext cx="1428" cy="1396"/>
            </a:xfrm>
            <a:custGeom>
              <a:avLst/>
              <a:gdLst>
                <a:gd name="T0" fmla="*/ 1311 w 1428"/>
                <a:gd name="T1" fmla="*/ 1189 h 1396"/>
                <a:gd name="T2" fmla="*/ 1375 w 1428"/>
                <a:gd name="T3" fmla="*/ 1082 h 1396"/>
                <a:gd name="T4" fmla="*/ 1414 w 1428"/>
                <a:gd name="T5" fmla="*/ 963 h 1396"/>
                <a:gd name="T6" fmla="*/ 1428 w 1428"/>
                <a:gd name="T7" fmla="*/ 835 h 1396"/>
                <a:gd name="T8" fmla="*/ 1418 w 1428"/>
                <a:gd name="T9" fmla="*/ 704 h 1396"/>
                <a:gd name="T10" fmla="*/ 1382 w 1428"/>
                <a:gd name="T11" fmla="*/ 572 h 1396"/>
                <a:gd name="T12" fmla="*/ 1323 w 1428"/>
                <a:gd name="T13" fmla="*/ 444 h 1396"/>
                <a:gd name="T14" fmla="*/ 1241 w 1428"/>
                <a:gd name="T15" fmla="*/ 322 h 1396"/>
                <a:gd name="T16" fmla="*/ 1151 w 1428"/>
                <a:gd name="T17" fmla="*/ 229 h 1396"/>
                <a:gd name="T18" fmla="*/ 1076 w 1428"/>
                <a:gd name="T19" fmla="*/ 163 h 1396"/>
                <a:gd name="T20" fmla="*/ 999 w 1428"/>
                <a:gd name="T21" fmla="*/ 110 h 1396"/>
                <a:gd name="T22" fmla="*/ 924 w 1428"/>
                <a:gd name="T23" fmla="*/ 68 h 1396"/>
                <a:gd name="T24" fmla="*/ 849 w 1428"/>
                <a:gd name="T25" fmla="*/ 36 h 1396"/>
                <a:gd name="T26" fmla="*/ 777 w 1428"/>
                <a:gd name="T27" fmla="*/ 15 h 1396"/>
                <a:gd name="T28" fmla="*/ 704 w 1428"/>
                <a:gd name="T29" fmla="*/ 3 h 1396"/>
                <a:gd name="T30" fmla="*/ 634 w 1428"/>
                <a:gd name="T31" fmla="*/ 0 h 1396"/>
                <a:gd name="T32" fmla="*/ 567 w 1428"/>
                <a:gd name="T33" fmla="*/ 4 h 1396"/>
                <a:gd name="T34" fmla="*/ 500 w 1428"/>
                <a:gd name="T35" fmla="*/ 17 h 1396"/>
                <a:gd name="T36" fmla="*/ 436 w 1428"/>
                <a:gd name="T37" fmla="*/ 36 h 1396"/>
                <a:gd name="T38" fmla="*/ 375 w 1428"/>
                <a:gd name="T39" fmla="*/ 61 h 1396"/>
                <a:gd name="T40" fmla="*/ 316 w 1428"/>
                <a:gd name="T41" fmla="*/ 91 h 1396"/>
                <a:gd name="T42" fmla="*/ 260 w 1428"/>
                <a:gd name="T43" fmla="*/ 127 h 1396"/>
                <a:gd name="T44" fmla="*/ 207 w 1428"/>
                <a:gd name="T45" fmla="*/ 166 h 1396"/>
                <a:gd name="T46" fmla="*/ 158 w 1428"/>
                <a:gd name="T47" fmla="*/ 209 h 1396"/>
                <a:gd name="T48" fmla="*/ 92 w 1428"/>
                <a:gd name="T49" fmla="*/ 279 h 1396"/>
                <a:gd name="T50" fmla="*/ 32 w 1428"/>
                <a:gd name="T51" fmla="*/ 382 h 1396"/>
                <a:gd name="T52" fmla="*/ 4 w 1428"/>
                <a:gd name="T53" fmla="*/ 495 h 1396"/>
                <a:gd name="T54" fmla="*/ 4 w 1428"/>
                <a:gd name="T55" fmla="*/ 614 h 1396"/>
                <a:gd name="T56" fmla="*/ 29 w 1428"/>
                <a:gd name="T57" fmla="*/ 736 h 1396"/>
                <a:gd name="T58" fmla="*/ 81 w 1428"/>
                <a:gd name="T59" fmla="*/ 859 h 1396"/>
                <a:gd name="T60" fmla="*/ 152 w 1428"/>
                <a:gd name="T61" fmla="*/ 980 h 1396"/>
                <a:gd name="T62" fmla="*/ 245 w 1428"/>
                <a:gd name="T63" fmla="*/ 1097 h 1396"/>
                <a:gd name="T64" fmla="*/ 326 w 1428"/>
                <a:gd name="T65" fmla="*/ 1180 h 1396"/>
                <a:gd name="T66" fmla="*/ 383 w 1428"/>
                <a:gd name="T67" fmla="*/ 1227 h 1396"/>
                <a:gd name="T68" fmla="*/ 443 w 1428"/>
                <a:gd name="T69" fmla="*/ 1269 h 1396"/>
                <a:gd name="T70" fmla="*/ 506 w 1428"/>
                <a:gd name="T71" fmla="*/ 1305 h 1396"/>
                <a:gd name="T72" fmla="*/ 569 w 1428"/>
                <a:gd name="T73" fmla="*/ 1336 h 1396"/>
                <a:gd name="T74" fmla="*/ 634 w 1428"/>
                <a:gd name="T75" fmla="*/ 1360 h 1396"/>
                <a:gd name="T76" fmla="*/ 700 w 1428"/>
                <a:gd name="T77" fmla="*/ 1378 h 1396"/>
                <a:gd name="T78" fmla="*/ 767 w 1428"/>
                <a:gd name="T79" fmla="*/ 1391 h 1396"/>
                <a:gd name="T80" fmla="*/ 833 w 1428"/>
                <a:gd name="T81" fmla="*/ 1396 h 1396"/>
                <a:gd name="T82" fmla="*/ 898 w 1428"/>
                <a:gd name="T83" fmla="*/ 1396 h 1396"/>
                <a:gd name="T84" fmla="*/ 963 w 1428"/>
                <a:gd name="T85" fmla="*/ 1389 h 1396"/>
                <a:gd name="T86" fmla="*/ 1024 w 1428"/>
                <a:gd name="T87" fmla="*/ 1375 h 1396"/>
                <a:gd name="T88" fmla="*/ 1084 w 1428"/>
                <a:gd name="T89" fmla="*/ 1356 h 1396"/>
                <a:gd name="T90" fmla="*/ 1141 w 1428"/>
                <a:gd name="T91" fmla="*/ 1330 h 1396"/>
                <a:gd name="T92" fmla="*/ 1195 w 1428"/>
                <a:gd name="T93" fmla="*/ 1298 h 1396"/>
                <a:gd name="T94" fmla="*/ 1245 w 1428"/>
                <a:gd name="T95" fmla="*/ 1259 h 13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28"/>
                <a:gd name="T145" fmla="*/ 0 h 1396"/>
                <a:gd name="T146" fmla="*/ 1428 w 1428"/>
                <a:gd name="T147" fmla="*/ 1396 h 13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28" h="1396">
                  <a:moveTo>
                    <a:pt x="1269" y="1237"/>
                  </a:moveTo>
                  <a:lnTo>
                    <a:pt x="1311" y="1189"/>
                  </a:lnTo>
                  <a:lnTo>
                    <a:pt x="1347" y="1138"/>
                  </a:lnTo>
                  <a:lnTo>
                    <a:pt x="1375" y="1082"/>
                  </a:lnTo>
                  <a:lnTo>
                    <a:pt x="1399" y="1023"/>
                  </a:lnTo>
                  <a:lnTo>
                    <a:pt x="1414" y="963"/>
                  </a:lnTo>
                  <a:lnTo>
                    <a:pt x="1425" y="900"/>
                  </a:lnTo>
                  <a:lnTo>
                    <a:pt x="1428" y="835"/>
                  </a:lnTo>
                  <a:lnTo>
                    <a:pt x="1426" y="771"/>
                  </a:lnTo>
                  <a:lnTo>
                    <a:pt x="1418" y="704"/>
                  </a:lnTo>
                  <a:lnTo>
                    <a:pt x="1403" y="638"/>
                  </a:lnTo>
                  <a:lnTo>
                    <a:pt x="1382" y="572"/>
                  </a:lnTo>
                  <a:lnTo>
                    <a:pt x="1355" y="508"/>
                  </a:lnTo>
                  <a:lnTo>
                    <a:pt x="1323" y="444"/>
                  </a:lnTo>
                  <a:lnTo>
                    <a:pt x="1284" y="382"/>
                  </a:lnTo>
                  <a:lnTo>
                    <a:pt x="1241" y="322"/>
                  </a:lnTo>
                  <a:lnTo>
                    <a:pt x="1190" y="266"/>
                  </a:lnTo>
                  <a:lnTo>
                    <a:pt x="1151" y="229"/>
                  </a:lnTo>
                  <a:lnTo>
                    <a:pt x="1114" y="195"/>
                  </a:lnTo>
                  <a:lnTo>
                    <a:pt x="1076" y="163"/>
                  </a:lnTo>
                  <a:lnTo>
                    <a:pt x="1037" y="135"/>
                  </a:lnTo>
                  <a:lnTo>
                    <a:pt x="999" y="110"/>
                  </a:lnTo>
                  <a:lnTo>
                    <a:pt x="961" y="88"/>
                  </a:lnTo>
                  <a:lnTo>
                    <a:pt x="924" y="68"/>
                  </a:lnTo>
                  <a:lnTo>
                    <a:pt x="887" y="50"/>
                  </a:lnTo>
                  <a:lnTo>
                    <a:pt x="849" y="36"/>
                  </a:lnTo>
                  <a:lnTo>
                    <a:pt x="813" y="24"/>
                  </a:lnTo>
                  <a:lnTo>
                    <a:pt x="777" y="15"/>
                  </a:lnTo>
                  <a:lnTo>
                    <a:pt x="741" y="8"/>
                  </a:lnTo>
                  <a:lnTo>
                    <a:pt x="704" y="3"/>
                  </a:lnTo>
                  <a:lnTo>
                    <a:pt x="669" y="0"/>
                  </a:lnTo>
                  <a:lnTo>
                    <a:pt x="634" y="0"/>
                  </a:lnTo>
                  <a:lnTo>
                    <a:pt x="601" y="1"/>
                  </a:lnTo>
                  <a:lnTo>
                    <a:pt x="567" y="4"/>
                  </a:lnTo>
                  <a:lnTo>
                    <a:pt x="534" y="10"/>
                  </a:lnTo>
                  <a:lnTo>
                    <a:pt x="500" y="17"/>
                  </a:lnTo>
                  <a:lnTo>
                    <a:pt x="468" y="25"/>
                  </a:lnTo>
                  <a:lnTo>
                    <a:pt x="436" y="36"/>
                  </a:lnTo>
                  <a:lnTo>
                    <a:pt x="405" y="47"/>
                  </a:lnTo>
                  <a:lnTo>
                    <a:pt x="375" y="61"/>
                  </a:lnTo>
                  <a:lnTo>
                    <a:pt x="345" y="75"/>
                  </a:lnTo>
                  <a:lnTo>
                    <a:pt x="316" y="91"/>
                  </a:lnTo>
                  <a:lnTo>
                    <a:pt x="288" y="109"/>
                  </a:lnTo>
                  <a:lnTo>
                    <a:pt x="260" y="127"/>
                  </a:lnTo>
                  <a:lnTo>
                    <a:pt x="233" y="146"/>
                  </a:lnTo>
                  <a:lnTo>
                    <a:pt x="207" y="166"/>
                  </a:lnTo>
                  <a:lnTo>
                    <a:pt x="182" y="187"/>
                  </a:lnTo>
                  <a:lnTo>
                    <a:pt x="158" y="209"/>
                  </a:lnTo>
                  <a:lnTo>
                    <a:pt x="134" y="232"/>
                  </a:lnTo>
                  <a:lnTo>
                    <a:pt x="92" y="279"/>
                  </a:lnTo>
                  <a:lnTo>
                    <a:pt x="59" y="329"/>
                  </a:lnTo>
                  <a:lnTo>
                    <a:pt x="32" y="382"/>
                  </a:lnTo>
                  <a:lnTo>
                    <a:pt x="14" y="438"/>
                  </a:lnTo>
                  <a:lnTo>
                    <a:pt x="4" y="495"/>
                  </a:lnTo>
                  <a:lnTo>
                    <a:pt x="0" y="554"/>
                  </a:lnTo>
                  <a:lnTo>
                    <a:pt x="4" y="614"/>
                  </a:lnTo>
                  <a:lnTo>
                    <a:pt x="14" y="674"/>
                  </a:lnTo>
                  <a:lnTo>
                    <a:pt x="29" y="736"/>
                  </a:lnTo>
                  <a:lnTo>
                    <a:pt x="52" y="797"/>
                  </a:lnTo>
                  <a:lnTo>
                    <a:pt x="81" y="859"/>
                  </a:lnTo>
                  <a:lnTo>
                    <a:pt x="115" y="920"/>
                  </a:lnTo>
                  <a:lnTo>
                    <a:pt x="152" y="980"/>
                  </a:lnTo>
                  <a:lnTo>
                    <a:pt x="197" y="1040"/>
                  </a:lnTo>
                  <a:lnTo>
                    <a:pt x="245" y="1097"/>
                  </a:lnTo>
                  <a:lnTo>
                    <a:pt x="298" y="1153"/>
                  </a:lnTo>
                  <a:lnTo>
                    <a:pt x="326" y="1180"/>
                  </a:lnTo>
                  <a:lnTo>
                    <a:pt x="354" y="1205"/>
                  </a:lnTo>
                  <a:lnTo>
                    <a:pt x="383" y="1227"/>
                  </a:lnTo>
                  <a:lnTo>
                    <a:pt x="412" y="1249"/>
                  </a:lnTo>
                  <a:lnTo>
                    <a:pt x="443" y="1269"/>
                  </a:lnTo>
                  <a:lnTo>
                    <a:pt x="474" y="1289"/>
                  </a:lnTo>
                  <a:lnTo>
                    <a:pt x="506" y="1305"/>
                  </a:lnTo>
                  <a:lnTo>
                    <a:pt x="537" y="1322"/>
                  </a:lnTo>
                  <a:lnTo>
                    <a:pt x="569" y="1336"/>
                  </a:lnTo>
                  <a:lnTo>
                    <a:pt x="602" y="1349"/>
                  </a:lnTo>
                  <a:lnTo>
                    <a:pt x="634" y="1360"/>
                  </a:lnTo>
                  <a:lnTo>
                    <a:pt x="668" y="1370"/>
                  </a:lnTo>
                  <a:lnTo>
                    <a:pt x="700" y="1378"/>
                  </a:lnTo>
                  <a:lnTo>
                    <a:pt x="734" y="1385"/>
                  </a:lnTo>
                  <a:lnTo>
                    <a:pt x="767" y="1391"/>
                  </a:lnTo>
                  <a:lnTo>
                    <a:pt x="801" y="1393"/>
                  </a:lnTo>
                  <a:lnTo>
                    <a:pt x="833" y="1396"/>
                  </a:lnTo>
                  <a:lnTo>
                    <a:pt x="866" y="1396"/>
                  </a:lnTo>
                  <a:lnTo>
                    <a:pt x="898" y="1396"/>
                  </a:lnTo>
                  <a:lnTo>
                    <a:pt x="931" y="1393"/>
                  </a:lnTo>
                  <a:lnTo>
                    <a:pt x="963" y="1389"/>
                  </a:lnTo>
                  <a:lnTo>
                    <a:pt x="993" y="1384"/>
                  </a:lnTo>
                  <a:lnTo>
                    <a:pt x="1024" y="1375"/>
                  </a:lnTo>
                  <a:lnTo>
                    <a:pt x="1055" y="1367"/>
                  </a:lnTo>
                  <a:lnTo>
                    <a:pt x="1084" y="1356"/>
                  </a:lnTo>
                  <a:lnTo>
                    <a:pt x="1114" y="1344"/>
                  </a:lnTo>
                  <a:lnTo>
                    <a:pt x="1141" y="1330"/>
                  </a:lnTo>
                  <a:lnTo>
                    <a:pt x="1168" y="1315"/>
                  </a:lnTo>
                  <a:lnTo>
                    <a:pt x="1195" y="1298"/>
                  </a:lnTo>
                  <a:lnTo>
                    <a:pt x="1221" y="1279"/>
                  </a:lnTo>
                  <a:lnTo>
                    <a:pt x="1245" y="1259"/>
                  </a:lnTo>
                  <a:lnTo>
                    <a:pt x="1269" y="1237"/>
                  </a:lnTo>
                  <a:close/>
                </a:path>
              </a:pathLst>
            </a:custGeom>
            <a:solidFill>
              <a:srgbClr val="66B2D8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86" name="Freeform 17"/>
            <p:cNvSpPr>
              <a:spLocks/>
            </p:cNvSpPr>
            <p:nvPr/>
          </p:nvSpPr>
          <p:spPr bwMode="auto">
            <a:xfrm>
              <a:off x="2110" y="1742"/>
              <a:ext cx="1357" cy="1321"/>
            </a:xfrm>
            <a:custGeom>
              <a:avLst/>
              <a:gdLst>
                <a:gd name="T0" fmla="*/ 1245 w 1357"/>
                <a:gd name="T1" fmla="*/ 1126 h 1321"/>
                <a:gd name="T2" fmla="*/ 1306 w 1357"/>
                <a:gd name="T3" fmla="*/ 1021 h 1321"/>
                <a:gd name="T4" fmla="*/ 1344 w 1357"/>
                <a:gd name="T5" fmla="*/ 906 h 1321"/>
                <a:gd name="T6" fmla="*/ 1357 w 1357"/>
                <a:gd name="T7" fmla="*/ 783 h 1321"/>
                <a:gd name="T8" fmla="*/ 1345 w 1357"/>
                <a:gd name="T9" fmla="*/ 658 h 1321"/>
                <a:gd name="T10" fmla="*/ 1312 w 1357"/>
                <a:gd name="T11" fmla="*/ 531 h 1321"/>
                <a:gd name="T12" fmla="*/ 1255 w 1357"/>
                <a:gd name="T13" fmla="*/ 408 h 1321"/>
                <a:gd name="T14" fmla="*/ 1174 w 1357"/>
                <a:gd name="T15" fmla="*/ 293 h 1321"/>
                <a:gd name="T16" fmla="*/ 1098 w 1357"/>
                <a:gd name="T17" fmla="*/ 214 h 1321"/>
                <a:gd name="T18" fmla="*/ 1041 w 1357"/>
                <a:gd name="T19" fmla="*/ 166 h 1321"/>
                <a:gd name="T20" fmla="*/ 981 w 1357"/>
                <a:gd name="T21" fmla="*/ 126 h 1321"/>
                <a:gd name="T22" fmla="*/ 917 w 1357"/>
                <a:gd name="T23" fmla="*/ 89 h 1321"/>
                <a:gd name="T24" fmla="*/ 851 w 1357"/>
                <a:gd name="T25" fmla="*/ 60 h 1321"/>
                <a:gd name="T26" fmla="*/ 784 w 1357"/>
                <a:gd name="T27" fmla="*/ 36 h 1321"/>
                <a:gd name="T28" fmla="*/ 714 w 1357"/>
                <a:gd name="T29" fmla="*/ 18 h 1321"/>
                <a:gd name="T30" fmla="*/ 646 w 1357"/>
                <a:gd name="T31" fmla="*/ 7 h 1321"/>
                <a:gd name="T32" fmla="*/ 576 w 1357"/>
                <a:gd name="T33" fmla="*/ 1 h 1321"/>
                <a:gd name="T34" fmla="*/ 507 w 1357"/>
                <a:gd name="T35" fmla="*/ 1 h 1321"/>
                <a:gd name="T36" fmla="*/ 440 w 1357"/>
                <a:gd name="T37" fmla="*/ 8 h 1321"/>
                <a:gd name="T38" fmla="*/ 376 w 1357"/>
                <a:gd name="T39" fmla="*/ 21 h 1321"/>
                <a:gd name="T40" fmla="*/ 314 w 1357"/>
                <a:gd name="T41" fmla="*/ 39 h 1321"/>
                <a:gd name="T42" fmla="*/ 256 w 1357"/>
                <a:gd name="T43" fmla="*/ 64 h 1321"/>
                <a:gd name="T44" fmla="*/ 201 w 1357"/>
                <a:gd name="T45" fmla="*/ 96 h 1321"/>
                <a:gd name="T46" fmla="*/ 151 w 1357"/>
                <a:gd name="T47" fmla="*/ 134 h 1321"/>
                <a:gd name="T48" fmla="*/ 90 w 1357"/>
                <a:gd name="T49" fmla="*/ 201 h 1321"/>
                <a:gd name="T50" fmla="*/ 34 w 1357"/>
                <a:gd name="T51" fmla="*/ 303 h 1321"/>
                <a:gd name="T52" fmla="*/ 4 w 1357"/>
                <a:gd name="T53" fmla="*/ 418 h 1321"/>
                <a:gd name="T54" fmla="*/ 3 w 1357"/>
                <a:gd name="T55" fmla="*/ 539 h 1321"/>
                <a:gd name="T56" fmla="*/ 25 w 1357"/>
                <a:gd name="T57" fmla="*/ 663 h 1321"/>
                <a:gd name="T58" fmla="*/ 71 w 1357"/>
                <a:gd name="T59" fmla="*/ 789 h 1321"/>
                <a:gd name="T60" fmla="*/ 138 w 1357"/>
                <a:gd name="T61" fmla="*/ 912 h 1321"/>
                <a:gd name="T62" fmla="*/ 225 w 1357"/>
                <a:gd name="T63" fmla="*/ 1026 h 1321"/>
                <a:gd name="T64" fmla="*/ 302 w 1357"/>
                <a:gd name="T65" fmla="*/ 1106 h 1321"/>
                <a:gd name="T66" fmla="*/ 358 w 1357"/>
                <a:gd name="T67" fmla="*/ 1153 h 1321"/>
                <a:gd name="T68" fmla="*/ 415 w 1357"/>
                <a:gd name="T69" fmla="*/ 1194 h 1321"/>
                <a:gd name="T70" fmla="*/ 475 w 1357"/>
                <a:gd name="T71" fmla="*/ 1230 h 1321"/>
                <a:gd name="T72" fmla="*/ 535 w 1357"/>
                <a:gd name="T73" fmla="*/ 1260 h 1321"/>
                <a:gd name="T74" fmla="*/ 598 w 1357"/>
                <a:gd name="T75" fmla="*/ 1283 h 1321"/>
                <a:gd name="T76" fmla="*/ 661 w 1357"/>
                <a:gd name="T77" fmla="*/ 1301 h 1321"/>
                <a:gd name="T78" fmla="*/ 724 w 1357"/>
                <a:gd name="T79" fmla="*/ 1314 h 1321"/>
                <a:gd name="T80" fmla="*/ 787 w 1357"/>
                <a:gd name="T81" fmla="*/ 1320 h 1321"/>
                <a:gd name="T82" fmla="*/ 850 w 1357"/>
                <a:gd name="T83" fmla="*/ 1320 h 1321"/>
                <a:gd name="T84" fmla="*/ 910 w 1357"/>
                <a:gd name="T85" fmla="*/ 1314 h 1321"/>
                <a:gd name="T86" fmla="*/ 970 w 1357"/>
                <a:gd name="T87" fmla="*/ 1303 h 1321"/>
                <a:gd name="T88" fmla="*/ 1027 w 1357"/>
                <a:gd name="T89" fmla="*/ 1285 h 1321"/>
                <a:gd name="T90" fmla="*/ 1081 w 1357"/>
                <a:gd name="T91" fmla="*/ 1260 h 1321"/>
                <a:gd name="T92" fmla="*/ 1133 w 1357"/>
                <a:gd name="T93" fmla="*/ 1229 h 1321"/>
                <a:gd name="T94" fmla="*/ 1182 w 1357"/>
                <a:gd name="T95" fmla="*/ 1193 h 13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7"/>
                <a:gd name="T145" fmla="*/ 0 h 1321"/>
                <a:gd name="T146" fmla="*/ 1357 w 1357"/>
                <a:gd name="T147" fmla="*/ 1321 h 13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7" h="1321">
                  <a:moveTo>
                    <a:pt x="1204" y="1172"/>
                  </a:moveTo>
                  <a:lnTo>
                    <a:pt x="1245" y="1126"/>
                  </a:lnTo>
                  <a:lnTo>
                    <a:pt x="1278" y="1075"/>
                  </a:lnTo>
                  <a:lnTo>
                    <a:pt x="1306" y="1021"/>
                  </a:lnTo>
                  <a:lnTo>
                    <a:pt x="1327" y="965"/>
                  </a:lnTo>
                  <a:lnTo>
                    <a:pt x="1344" y="906"/>
                  </a:lnTo>
                  <a:lnTo>
                    <a:pt x="1352" y="846"/>
                  </a:lnTo>
                  <a:lnTo>
                    <a:pt x="1357" y="783"/>
                  </a:lnTo>
                  <a:lnTo>
                    <a:pt x="1354" y="721"/>
                  </a:lnTo>
                  <a:lnTo>
                    <a:pt x="1345" y="658"/>
                  </a:lnTo>
                  <a:lnTo>
                    <a:pt x="1332" y="594"/>
                  </a:lnTo>
                  <a:lnTo>
                    <a:pt x="1312" y="531"/>
                  </a:lnTo>
                  <a:lnTo>
                    <a:pt x="1285" y="469"/>
                  </a:lnTo>
                  <a:lnTo>
                    <a:pt x="1255" y="408"/>
                  </a:lnTo>
                  <a:lnTo>
                    <a:pt x="1217" y="349"/>
                  </a:lnTo>
                  <a:lnTo>
                    <a:pt x="1174" y="293"/>
                  </a:lnTo>
                  <a:lnTo>
                    <a:pt x="1125" y="239"/>
                  </a:lnTo>
                  <a:lnTo>
                    <a:pt x="1098" y="214"/>
                  </a:lnTo>
                  <a:lnTo>
                    <a:pt x="1070" y="189"/>
                  </a:lnTo>
                  <a:lnTo>
                    <a:pt x="1041" y="166"/>
                  </a:lnTo>
                  <a:lnTo>
                    <a:pt x="1012" y="145"/>
                  </a:lnTo>
                  <a:lnTo>
                    <a:pt x="981" y="126"/>
                  </a:lnTo>
                  <a:lnTo>
                    <a:pt x="949" y="106"/>
                  </a:lnTo>
                  <a:lnTo>
                    <a:pt x="917" y="89"/>
                  </a:lnTo>
                  <a:lnTo>
                    <a:pt x="884" y="74"/>
                  </a:lnTo>
                  <a:lnTo>
                    <a:pt x="851" y="60"/>
                  </a:lnTo>
                  <a:lnTo>
                    <a:pt x="817" y="48"/>
                  </a:lnTo>
                  <a:lnTo>
                    <a:pt x="784" y="36"/>
                  </a:lnTo>
                  <a:lnTo>
                    <a:pt x="749" y="27"/>
                  </a:lnTo>
                  <a:lnTo>
                    <a:pt x="714" y="18"/>
                  </a:lnTo>
                  <a:lnTo>
                    <a:pt x="681" y="13"/>
                  </a:lnTo>
                  <a:lnTo>
                    <a:pt x="646" y="7"/>
                  </a:lnTo>
                  <a:lnTo>
                    <a:pt x="611" y="3"/>
                  </a:lnTo>
                  <a:lnTo>
                    <a:pt x="576" y="1"/>
                  </a:lnTo>
                  <a:lnTo>
                    <a:pt x="542" y="0"/>
                  </a:lnTo>
                  <a:lnTo>
                    <a:pt x="507" y="1"/>
                  </a:lnTo>
                  <a:lnTo>
                    <a:pt x="474" y="4"/>
                  </a:lnTo>
                  <a:lnTo>
                    <a:pt x="440" y="8"/>
                  </a:lnTo>
                  <a:lnTo>
                    <a:pt x="408" y="14"/>
                  </a:lnTo>
                  <a:lnTo>
                    <a:pt x="376" y="21"/>
                  </a:lnTo>
                  <a:lnTo>
                    <a:pt x="345" y="29"/>
                  </a:lnTo>
                  <a:lnTo>
                    <a:pt x="314" y="39"/>
                  </a:lnTo>
                  <a:lnTo>
                    <a:pt x="284" y="52"/>
                  </a:lnTo>
                  <a:lnTo>
                    <a:pt x="256" y="64"/>
                  </a:lnTo>
                  <a:lnTo>
                    <a:pt x="228" y="80"/>
                  </a:lnTo>
                  <a:lnTo>
                    <a:pt x="201" y="96"/>
                  </a:lnTo>
                  <a:lnTo>
                    <a:pt x="176" y="115"/>
                  </a:lnTo>
                  <a:lnTo>
                    <a:pt x="151" y="134"/>
                  </a:lnTo>
                  <a:lnTo>
                    <a:pt x="129" y="155"/>
                  </a:lnTo>
                  <a:lnTo>
                    <a:pt x="90" y="201"/>
                  </a:lnTo>
                  <a:lnTo>
                    <a:pt x="57" y="250"/>
                  </a:lnTo>
                  <a:lnTo>
                    <a:pt x="34" y="303"/>
                  </a:lnTo>
                  <a:lnTo>
                    <a:pt x="16" y="359"/>
                  </a:lnTo>
                  <a:lnTo>
                    <a:pt x="4" y="418"/>
                  </a:lnTo>
                  <a:lnTo>
                    <a:pt x="0" y="478"/>
                  </a:lnTo>
                  <a:lnTo>
                    <a:pt x="3" y="539"/>
                  </a:lnTo>
                  <a:lnTo>
                    <a:pt x="11" y="600"/>
                  </a:lnTo>
                  <a:lnTo>
                    <a:pt x="25" y="663"/>
                  </a:lnTo>
                  <a:lnTo>
                    <a:pt x="45" y="726"/>
                  </a:lnTo>
                  <a:lnTo>
                    <a:pt x="71" y="789"/>
                  </a:lnTo>
                  <a:lnTo>
                    <a:pt x="102" y="850"/>
                  </a:lnTo>
                  <a:lnTo>
                    <a:pt x="138" y="912"/>
                  </a:lnTo>
                  <a:lnTo>
                    <a:pt x="179" y="971"/>
                  </a:lnTo>
                  <a:lnTo>
                    <a:pt x="225" y="1026"/>
                  </a:lnTo>
                  <a:lnTo>
                    <a:pt x="275" y="1081"/>
                  </a:lnTo>
                  <a:lnTo>
                    <a:pt x="302" y="1106"/>
                  </a:lnTo>
                  <a:lnTo>
                    <a:pt x="330" y="1131"/>
                  </a:lnTo>
                  <a:lnTo>
                    <a:pt x="358" y="1153"/>
                  </a:lnTo>
                  <a:lnTo>
                    <a:pt x="386" y="1174"/>
                  </a:lnTo>
                  <a:lnTo>
                    <a:pt x="415" y="1194"/>
                  </a:lnTo>
                  <a:lnTo>
                    <a:pt x="444" y="1212"/>
                  </a:lnTo>
                  <a:lnTo>
                    <a:pt x="475" y="1230"/>
                  </a:lnTo>
                  <a:lnTo>
                    <a:pt x="504" y="1246"/>
                  </a:lnTo>
                  <a:lnTo>
                    <a:pt x="535" y="1260"/>
                  </a:lnTo>
                  <a:lnTo>
                    <a:pt x="567" y="1272"/>
                  </a:lnTo>
                  <a:lnTo>
                    <a:pt x="598" y="1283"/>
                  </a:lnTo>
                  <a:lnTo>
                    <a:pt x="629" y="1293"/>
                  </a:lnTo>
                  <a:lnTo>
                    <a:pt x="661" y="1301"/>
                  </a:lnTo>
                  <a:lnTo>
                    <a:pt x="693" y="1308"/>
                  </a:lnTo>
                  <a:lnTo>
                    <a:pt x="724" y="1314"/>
                  </a:lnTo>
                  <a:lnTo>
                    <a:pt x="756" y="1317"/>
                  </a:lnTo>
                  <a:lnTo>
                    <a:pt x="787" y="1320"/>
                  </a:lnTo>
                  <a:lnTo>
                    <a:pt x="819" y="1321"/>
                  </a:lnTo>
                  <a:lnTo>
                    <a:pt x="850" y="1320"/>
                  </a:lnTo>
                  <a:lnTo>
                    <a:pt x="880" y="1318"/>
                  </a:lnTo>
                  <a:lnTo>
                    <a:pt x="910" y="1314"/>
                  </a:lnTo>
                  <a:lnTo>
                    <a:pt x="940" y="1308"/>
                  </a:lnTo>
                  <a:lnTo>
                    <a:pt x="970" y="1303"/>
                  </a:lnTo>
                  <a:lnTo>
                    <a:pt x="999" y="1294"/>
                  </a:lnTo>
                  <a:lnTo>
                    <a:pt x="1027" y="1285"/>
                  </a:lnTo>
                  <a:lnTo>
                    <a:pt x="1055" y="1272"/>
                  </a:lnTo>
                  <a:lnTo>
                    <a:pt x="1081" y="1260"/>
                  </a:lnTo>
                  <a:lnTo>
                    <a:pt x="1108" y="1246"/>
                  </a:lnTo>
                  <a:lnTo>
                    <a:pt x="1133" y="1229"/>
                  </a:lnTo>
                  <a:lnTo>
                    <a:pt x="1158" y="1212"/>
                  </a:lnTo>
                  <a:lnTo>
                    <a:pt x="1182" y="1193"/>
                  </a:lnTo>
                  <a:lnTo>
                    <a:pt x="1204" y="1172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87" name="Freeform 18"/>
            <p:cNvSpPr>
              <a:spLocks/>
            </p:cNvSpPr>
            <p:nvPr/>
          </p:nvSpPr>
          <p:spPr bwMode="auto">
            <a:xfrm>
              <a:off x="2366" y="1794"/>
              <a:ext cx="1057" cy="941"/>
            </a:xfrm>
            <a:custGeom>
              <a:avLst/>
              <a:gdLst>
                <a:gd name="T0" fmla="*/ 4 w 1057"/>
                <a:gd name="T1" fmla="*/ 58 h 941"/>
                <a:gd name="T2" fmla="*/ 39 w 1057"/>
                <a:gd name="T3" fmla="*/ 44 h 941"/>
                <a:gd name="T4" fmla="*/ 105 w 1057"/>
                <a:gd name="T5" fmla="*/ 22 h 941"/>
                <a:gd name="T6" fmla="*/ 195 w 1057"/>
                <a:gd name="T7" fmla="*/ 5 h 941"/>
                <a:gd name="T8" fmla="*/ 310 w 1057"/>
                <a:gd name="T9" fmla="*/ 0 h 941"/>
                <a:gd name="T10" fmla="*/ 444 w 1057"/>
                <a:gd name="T11" fmla="*/ 18 h 941"/>
                <a:gd name="T12" fmla="*/ 592 w 1057"/>
                <a:gd name="T13" fmla="*/ 67 h 941"/>
                <a:gd name="T14" fmla="*/ 750 w 1057"/>
                <a:gd name="T15" fmla="*/ 158 h 941"/>
                <a:gd name="T16" fmla="*/ 837 w 1057"/>
                <a:gd name="T17" fmla="*/ 225 h 941"/>
                <a:gd name="T18" fmla="*/ 863 w 1057"/>
                <a:gd name="T19" fmla="*/ 252 h 941"/>
                <a:gd name="T20" fmla="*/ 906 w 1057"/>
                <a:gd name="T21" fmla="*/ 307 h 941"/>
                <a:gd name="T22" fmla="*/ 958 w 1057"/>
                <a:gd name="T23" fmla="*/ 384 h 941"/>
                <a:gd name="T24" fmla="*/ 1006 w 1057"/>
                <a:gd name="T25" fmla="*/ 481 h 941"/>
                <a:gd name="T26" fmla="*/ 1043 w 1057"/>
                <a:gd name="T27" fmla="*/ 596 h 941"/>
                <a:gd name="T28" fmla="*/ 1057 w 1057"/>
                <a:gd name="T29" fmla="*/ 724 h 941"/>
                <a:gd name="T30" fmla="*/ 1041 w 1057"/>
                <a:gd name="T31" fmla="*/ 867 h 941"/>
                <a:gd name="T32" fmla="*/ 1017 w 1057"/>
                <a:gd name="T33" fmla="*/ 938 h 941"/>
                <a:gd name="T34" fmla="*/ 1011 w 1057"/>
                <a:gd name="T35" fmla="*/ 919 h 941"/>
                <a:gd name="T36" fmla="*/ 1001 w 1057"/>
                <a:gd name="T37" fmla="*/ 881 h 941"/>
                <a:gd name="T38" fmla="*/ 985 w 1057"/>
                <a:gd name="T39" fmla="*/ 829 h 941"/>
                <a:gd name="T40" fmla="*/ 962 w 1057"/>
                <a:gd name="T41" fmla="*/ 766 h 941"/>
                <a:gd name="T42" fmla="*/ 932 w 1057"/>
                <a:gd name="T43" fmla="*/ 694 h 941"/>
                <a:gd name="T44" fmla="*/ 894 w 1057"/>
                <a:gd name="T45" fmla="*/ 614 h 941"/>
                <a:gd name="T46" fmla="*/ 846 w 1057"/>
                <a:gd name="T47" fmla="*/ 532 h 941"/>
                <a:gd name="T48" fmla="*/ 789 w 1057"/>
                <a:gd name="T49" fmla="*/ 448 h 941"/>
                <a:gd name="T50" fmla="*/ 723 w 1057"/>
                <a:gd name="T51" fmla="*/ 366 h 941"/>
                <a:gd name="T52" fmla="*/ 645 w 1057"/>
                <a:gd name="T53" fmla="*/ 287 h 941"/>
                <a:gd name="T54" fmla="*/ 557 w 1057"/>
                <a:gd name="T55" fmla="*/ 218 h 941"/>
                <a:gd name="T56" fmla="*/ 457 w 1057"/>
                <a:gd name="T57" fmla="*/ 156 h 941"/>
                <a:gd name="T58" fmla="*/ 343 w 1057"/>
                <a:gd name="T59" fmla="*/ 109 h 941"/>
                <a:gd name="T60" fmla="*/ 216 w 1057"/>
                <a:gd name="T61" fmla="*/ 75 h 941"/>
                <a:gd name="T62" fmla="*/ 75 w 1057"/>
                <a:gd name="T63" fmla="*/ 61 h 9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57"/>
                <a:gd name="T97" fmla="*/ 0 h 941"/>
                <a:gd name="T98" fmla="*/ 1057 w 1057"/>
                <a:gd name="T99" fmla="*/ 941 h 9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57" h="941">
                  <a:moveTo>
                    <a:pt x="0" y="61"/>
                  </a:moveTo>
                  <a:lnTo>
                    <a:pt x="4" y="58"/>
                  </a:lnTo>
                  <a:lnTo>
                    <a:pt x="18" y="53"/>
                  </a:lnTo>
                  <a:lnTo>
                    <a:pt x="39" y="44"/>
                  </a:lnTo>
                  <a:lnTo>
                    <a:pt x="68" y="33"/>
                  </a:lnTo>
                  <a:lnTo>
                    <a:pt x="105" y="22"/>
                  </a:lnTo>
                  <a:lnTo>
                    <a:pt x="147" y="12"/>
                  </a:lnTo>
                  <a:lnTo>
                    <a:pt x="195" y="5"/>
                  </a:lnTo>
                  <a:lnTo>
                    <a:pt x="251" y="0"/>
                  </a:lnTo>
                  <a:lnTo>
                    <a:pt x="310" y="0"/>
                  </a:lnTo>
                  <a:lnTo>
                    <a:pt x="376" y="5"/>
                  </a:lnTo>
                  <a:lnTo>
                    <a:pt x="444" y="18"/>
                  </a:lnTo>
                  <a:lnTo>
                    <a:pt x="517" y="37"/>
                  </a:lnTo>
                  <a:lnTo>
                    <a:pt x="592" y="67"/>
                  </a:lnTo>
                  <a:lnTo>
                    <a:pt x="670" y="106"/>
                  </a:lnTo>
                  <a:lnTo>
                    <a:pt x="750" y="158"/>
                  </a:lnTo>
                  <a:lnTo>
                    <a:pt x="832" y="220"/>
                  </a:lnTo>
                  <a:lnTo>
                    <a:pt x="837" y="225"/>
                  </a:lnTo>
                  <a:lnTo>
                    <a:pt x="846" y="234"/>
                  </a:lnTo>
                  <a:lnTo>
                    <a:pt x="863" y="252"/>
                  </a:lnTo>
                  <a:lnTo>
                    <a:pt x="883" y="276"/>
                  </a:lnTo>
                  <a:lnTo>
                    <a:pt x="906" y="307"/>
                  </a:lnTo>
                  <a:lnTo>
                    <a:pt x="932" y="342"/>
                  </a:lnTo>
                  <a:lnTo>
                    <a:pt x="958" y="384"/>
                  </a:lnTo>
                  <a:lnTo>
                    <a:pt x="983" y="430"/>
                  </a:lnTo>
                  <a:lnTo>
                    <a:pt x="1006" y="481"/>
                  </a:lnTo>
                  <a:lnTo>
                    <a:pt x="1027" y="536"/>
                  </a:lnTo>
                  <a:lnTo>
                    <a:pt x="1043" y="596"/>
                  </a:lnTo>
                  <a:lnTo>
                    <a:pt x="1053" y="659"/>
                  </a:lnTo>
                  <a:lnTo>
                    <a:pt x="1057" y="724"/>
                  </a:lnTo>
                  <a:lnTo>
                    <a:pt x="1053" y="794"/>
                  </a:lnTo>
                  <a:lnTo>
                    <a:pt x="1041" y="867"/>
                  </a:lnTo>
                  <a:lnTo>
                    <a:pt x="1017" y="941"/>
                  </a:lnTo>
                  <a:lnTo>
                    <a:pt x="1017" y="938"/>
                  </a:lnTo>
                  <a:lnTo>
                    <a:pt x="1014" y="931"/>
                  </a:lnTo>
                  <a:lnTo>
                    <a:pt x="1011" y="919"/>
                  </a:lnTo>
                  <a:lnTo>
                    <a:pt x="1007" y="902"/>
                  </a:lnTo>
                  <a:lnTo>
                    <a:pt x="1001" y="881"/>
                  </a:lnTo>
                  <a:lnTo>
                    <a:pt x="994" y="857"/>
                  </a:lnTo>
                  <a:lnTo>
                    <a:pt x="985" y="829"/>
                  </a:lnTo>
                  <a:lnTo>
                    <a:pt x="975" y="798"/>
                  </a:lnTo>
                  <a:lnTo>
                    <a:pt x="962" y="766"/>
                  </a:lnTo>
                  <a:lnTo>
                    <a:pt x="948" y="730"/>
                  </a:lnTo>
                  <a:lnTo>
                    <a:pt x="932" y="694"/>
                  </a:lnTo>
                  <a:lnTo>
                    <a:pt x="913" y="655"/>
                  </a:lnTo>
                  <a:lnTo>
                    <a:pt x="894" y="614"/>
                  </a:lnTo>
                  <a:lnTo>
                    <a:pt x="870" y="574"/>
                  </a:lnTo>
                  <a:lnTo>
                    <a:pt x="846" y="532"/>
                  </a:lnTo>
                  <a:lnTo>
                    <a:pt x="818" y="490"/>
                  </a:lnTo>
                  <a:lnTo>
                    <a:pt x="789" y="448"/>
                  </a:lnTo>
                  <a:lnTo>
                    <a:pt x="757" y="406"/>
                  </a:lnTo>
                  <a:lnTo>
                    <a:pt x="723" y="366"/>
                  </a:lnTo>
                  <a:lnTo>
                    <a:pt x="686" y="326"/>
                  </a:lnTo>
                  <a:lnTo>
                    <a:pt x="645" y="287"/>
                  </a:lnTo>
                  <a:lnTo>
                    <a:pt x="603" y="251"/>
                  </a:lnTo>
                  <a:lnTo>
                    <a:pt x="557" y="218"/>
                  </a:lnTo>
                  <a:lnTo>
                    <a:pt x="508" y="185"/>
                  </a:lnTo>
                  <a:lnTo>
                    <a:pt x="457" y="156"/>
                  </a:lnTo>
                  <a:lnTo>
                    <a:pt x="401" y="131"/>
                  </a:lnTo>
                  <a:lnTo>
                    <a:pt x="343" y="109"/>
                  </a:lnTo>
                  <a:lnTo>
                    <a:pt x="282" y="91"/>
                  </a:lnTo>
                  <a:lnTo>
                    <a:pt x="216" y="75"/>
                  </a:lnTo>
                  <a:lnTo>
                    <a:pt x="148" y="65"/>
                  </a:lnTo>
                  <a:lnTo>
                    <a:pt x="75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2E5F2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88" name="Freeform 19"/>
            <p:cNvSpPr>
              <a:spLocks/>
            </p:cNvSpPr>
            <p:nvPr/>
          </p:nvSpPr>
          <p:spPr bwMode="auto">
            <a:xfrm>
              <a:off x="2497" y="2041"/>
              <a:ext cx="479" cy="596"/>
            </a:xfrm>
            <a:custGeom>
              <a:avLst/>
              <a:gdLst>
                <a:gd name="T0" fmla="*/ 21 w 479"/>
                <a:gd name="T1" fmla="*/ 11 h 596"/>
                <a:gd name="T2" fmla="*/ 22 w 479"/>
                <a:gd name="T3" fmla="*/ 10 h 596"/>
                <a:gd name="T4" fmla="*/ 28 w 479"/>
                <a:gd name="T5" fmla="*/ 8 h 596"/>
                <a:gd name="T6" fmla="*/ 36 w 479"/>
                <a:gd name="T7" fmla="*/ 5 h 596"/>
                <a:gd name="T8" fmla="*/ 49 w 479"/>
                <a:gd name="T9" fmla="*/ 3 h 596"/>
                <a:gd name="T10" fmla="*/ 64 w 479"/>
                <a:gd name="T11" fmla="*/ 0 h 596"/>
                <a:gd name="T12" fmla="*/ 84 w 479"/>
                <a:gd name="T13" fmla="*/ 0 h 596"/>
                <a:gd name="T14" fmla="*/ 106 w 479"/>
                <a:gd name="T15" fmla="*/ 1 h 596"/>
                <a:gd name="T16" fmla="*/ 133 w 479"/>
                <a:gd name="T17" fmla="*/ 5 h 596"/>
                <a:gd name="T18" fmla="*/ 162 w 479"/>
                <a:gd name="T19" fmla="*/ 12 h 596"/>
                <a:gd name="T20" fmla="*/ 194 w 479"/>
                <a:gd name="T21" fmla="*/ 25 h 596"/>
                <a:gd name="T22" fmla="*/ 231 w 479"/>
                <a:gd name="T23" fmla="*/ 42 h 596"/>
                <a:gd name="T24" fmla="*/ 270 w 479"/>
                <a:gd name="T25" fmla="*/ 64 h 596"/>
                <a:gd name="T26" fmla="*/ 313 w 479"/>
                <a:gd name="T27" fmla="*/ 92 h 596"/>
                <a:gd name="T28" fmla="*/ 358 w 479"/>
                <a:gd name="T29" fmla="*/ 127 h 596"/>
                <a:gd name="T30" fmla="*/ 408 w 479"/>
                <a:gd name="T31" fmla="*/ 170 h 596"/>
                <a:gd name="T32" fmla="*/ 460 w 479"/>
                <a:gd name="T33" fmla="*/ 222 h 596"/>
                <a:gd name="T34" fmla="*/ 464 w 479"/>
                <a:gd name="T35" fmla="*/ 233 h 596"/>
                <a:gd name="T36" fmla="*/ 471 w 479"/>
                <a:gd name="T37" fmla="*/ 261 h 596"/>
                <a:gd name="T38" fmla="*/ 478 w 479"/>
                <a:gd name="T39" fmla="*/ 304 h 596"/>
                <a:gd name="T40" fmla="*/ 479 w 479"/>
                <a:gd name="T41" fmla="*/ 359 h 596"/>
                <a:gd name="T42" fmla="*/ 472 w 479"/>
                <a:gd name="T43" fmla="*/ 419 h 596"/>
                <a:gd name="T44" fmla="*/ 450 w 479"/>
                <a:gd name="T45" fmla="*/ 480 h 596"/>
                <a:gd name="T46" fmla="*/ 409 w 479"/>
                <a:gd name="T47" fmla="*/ 542 h 596"/>
                <a:gd name="T48" fmla="*/ 345 w 479"/>
                <a:gd name="T49" fmla="*/ 596 h 596"/>
                <a:gd name="T50" fmla="*/ 340 w 479"/>
                <a:gd name="T51" fmla="*/ 595 h 596"/>
                <a:gd name="T52" fmla="*/ 326 w 479"/>
                <a:gd name="T53" fmla="*/ 593 h 596"/>
                <a:gd name="T54" fmla="*/ 305 w 479"/>
                <a:gd name="T55" fmla="*/ 588 h 596"/>
                <a:gd name="T56" fmla="*/ 277 w 479"/>
                <a:gd name="T57" fmla="*/ 579 h 596"/>
                <a:gd name="T58" fmla="*/ 245 w 479"/>
                <a:gd name="T59" fmla="*/ 567 h 596"/>
                <a:gd name="T60" fmla="*/ 210 w 479"/>
                <a:gd name="T61" fmla="*/ 551 h 596"/>
                <a:gd name="T62" fmla="*/ 173 w 479"/>
                <a:gd name="T63" fmla="*/ 529 h 596"/>
                <a:gd name="T64" fmla="*/ 137 w 479"/>
                <a:gd name="T65" fmla="*/ 503 h 596"/>
                <a:gd name="T66" fmla="*/ 102 w 479"/>
                <a:gd name="T67" fmla="*/ 469 h 596"/>
                <a:gd name="T68" fmla="*/ 70 w 479"/>
                <a:gd name="T69" fmla="*/ 430 h 596"/>
                <a:gd name="T70" fmla="*/ 42 w 479"/>
                <a:gd name="T71" fmla="*/ 382 h 596"/>
                <a:gd name="T72" fmla="*/ 20 w 479"/>
                <a:gd name="T73" fmla="*/ 327 h 596"/>
                <a:gd name="T74" fmla="*/ 6 w 479"/>
                <a:gd name="T75" fmla="*/ 262 h 596"/>
                <a:gd name="T76" fmla="*/ 0 w 479"/>
                <a:gd name="T77" fmla="*/ 188 h 596"/>
                <a:gd name="T78" fmla="*/ 4 w 479"/>
                <a:gd name="T79" fmla="*/ 105 h 596"/>
                <a:gd name="T80" fmla="*/ 21 w 479"/>
                <a:gd name="T81" fmla="*/ 11 h 5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9"/>
                <a:gd name="T124" fmla="*/ 0 h 596"/>
                <a:gd name="T125" fmla="*/ 479 w 479"/>
                <a:gd name="T126" fmla="*/ 596 h 5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9" h="596">
                  <a:moveTo>
                    <a:pt x="21" y="11"/>
                  </a:moveTo>
                  <a:lnTo>
                    <a:pt x="22" y="10"/>
                  </a:lnTo>
                  <a:lnTo>
                    <a:pt x="28" y="8"/>
                  </a:lnTo>
                  <a:lnTo>
                    <a:pt x="36" y="5"/>
                  </a:lnTo>
                  <a:lnTo>
                    <a:pt x="49" y="3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6" y="1"/>
                  </a:lnTo>
                  <a:lnTo>
                    <a:pt x="133" y="5"/>
                  </a:lnTo>
                  <a:lnTo>
                    <a:pt x="162" y="12"/>
                  </a:lnTo>
                  <a:lnTo>
                    <a:pt x="194" y="25"/>
                  </a:lnTo>
                  <a:lnTo>
                    <a:pt x="231" y="42"/>
                  </a:lnTo>
                  <a:lnTo>
                    <a:pt x="270" y="64"/>
                  </a:lnTo>
                  <a:lnTo>
                    <a:pt x="313" y="92"/>
                  </a:lnTo>
                  <a:lnTo>
                    <a:pt x="358" y="127"/>
                  </a:lnTo>
                  <a:lnTo>
                    <a:pt x="408" y="170"/>
                  </a:lnTo>
                  <a:lnTo>
                    <a:pt x="460" y="222"/>
                  </a:lnTo>
                  <a:lnTo>
                    <a:pt x="464" y="233"/>
                  </a:lnTo>
                  <a:lnTo>
                    <a:pt x="471" y="261"/>
                  </a:lnTo>
                  <a:lnTo>
                    <a:pt x="478" y="304"/>
                  </a:lnTo>
                  <a:lnTo>
                    <a:pt x="479" y="359"/>
                  </a:lnTo>
                  <a:lnTo>
                    <a:pt x="472" y="419"/>
                  </a:lnTo>
                  <a:lnTo>
                    <a:pt x="450" y="480"/>
                  </a:lnTo>
                  <a:lnTo>
                    <a:pt x="409" y="542"/>
                  </a:lnTo>
                  <a:lnTo>
                    <a:pt x="345" y="596"/>
                  </a:lnTo>
                  <a:lnTo>
                    <a:pt x="340" y="595"/>
                  </a:lnTo>
                  <a:lnTo>
                    <a:pt x="326" y="593"/>
                  </a:lnTo>
                  <a:lnTo>
                    <a:pt x="305" y="588"/>
                  </a:lnTo>
                  <a:lnTo>
                    <a:pt x="277" y="579"/>
                  </a:lnTo>
                  <a:lnTo>
                    <a:pt x="245" y="567"/>
                  </a:lnTo>
                  <a:lnTo>
                    <a:pt x="210" y="551"/>
                  </a:lnTo>
                  <a:lnTo>
                    <a:pt x="173" y="529"/>
                  </a:lnTo>
                  <a:lnTo>
                    <a:pt x="137" y="503"/>
                  </a:lnTo>
                  <a:lnTo>
                    <a:pt x="102" y="469"/>
                  </a:lnTo>
                  <a:lnTo>
                    <a:pt x="70" y="430"/>
                  </a:lnTo>
                  <a:lnTo>
                    <a:pt x="42" y="382"/>
                  </a:lnTo>
                  <a:lnTo>
                    <a:pt x="20" y="327"/>
                  </a:lnTo>
                  <a:lnTo>
                    <a:pt x="6" y="262"/>
                  </a:lnTo>
                  <a:lnTo>
                    <a:pt x="0" y="188"/>
                  </a:lnTo>
                  <a:lnTo>
                    <a:pt x="4" y="105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89" name="Freeform 20"/>
            <p:cNvSpPr>
              <a:spLocks/>
            </p:cNvSpPr>
            <p:nvPr/>
          </p:nvSpPr>
          <p:spPr bwMode="auto">
            <a:xfrm>
              <a:off x="2342" y="2256"/>
              <a:ext cx="272" cy="491"/>
            </a:xfrm>
            <a:custGeom>
              <a:avLst/>
              <a:gdLst>
                <a:gd name="T0" fmla="*/ 11 w 272"/>
                <a:gd name="T1" fmla="*/ 0 h 491"/>
                <a:gd name="T2" fmla="*/ 10 w 272"/>
                <a:gd name="T3" fmla="*/ 4 h 491"/>
                <a:gd name="T4" fmla="*/ 8 w 272"/>
                <a:gd name="T5" fmla="*/ 14 h 491"/>
                <a:gd name="T6" fmla="*/ 4 w 272"/>
                <a:gd name="T7" fmla="*/ 29 h 491"/>
                <a:gd name="T8" fmla="*/ 1 w 272"/>
                <a:gd name="T9" fmla="*/ 52 h 491"/>
                <a:gd name="T10" fmla="*/ 0 w 272"/>
                <a:gd name="T11" fmla="*/ 78 h 491"/>
                <a:gd name="T12" fmla="*/ 0 w 272"/>
                <a:gd name="T13" fmla="*/ 107 h 491"/>
                <a:gd name="T14" fmla="*/ 1 w 272"/>
                <a:gd name="T15" fmla="*/ 142 h 491"/>
                <a:gd name="T16" fmla="*/ 8 w 272"/>
                <a:gd name="T17" fmla="*/ 179 h 491"/>
                <a:gd name="T18" fmla="*/ 18 w 272"/>
                <a:gd name="T19" fmla="*/ 216 h 491"/>
                <a:gd name="T20" fmla="*/ 32 w 272"/>
                <a:gd name="T21" fmla="*/ 257 h 491"/>
                <a:gd name="T22" fmla="*/ 53 w 272"/>
                <a:gd name="T23" fmla="*/ 297 h 491"/>
                <a:gd name="T24" fmla="*/ 81 w 272"/>
                <a:gd name="T25" fmla="*/ 339 h 491"/>
                <a:gd name="T26" fmla="*/ 116 w 272"/>
                <a:gd name="T27" fmla="*/ 380 h 491"/>
                <a:gd name="T28" fmla="*/ 158 w 272"/>
                <a:gd name="T29" fmla="*/ 419 h 491"/>
                <a:gd name="T30" fmla="*/ 211 w 272"/>
                <a:gd name="T31" fmla="*/ 457 h 491"/>
                <a:gd name="T32" fmla="*/ 272 w 272"/>
                <a:gd name="T33" fmla="*/ 491 h 491"/>
                <a:gd name="T34" fmla="*/ 270 w 272"/>
                <a:gd name="T35" fmla="*/ 490 h 491"/>
                <a:gd name="T36" fmla="*/ 263 w 272"/>
                <a:gd name="T37" fmla="*/ 484 h 491"/>
                <a:gd name="T38" fmla="*/ 250 w 272"/>
                <a:gd name="T39" fmla="*/ 476 h 491"/>
                <a:gd name="T40" fmla="*/ 235 w 272"/>
                <a:gd name="T41" fmla="*/ 465 h 491"/>
                <a:gd name="T42" fmla="*/ 217 w 272"/>
                <a:gd name="T43" fmla="*/ 450 h 491"/>
                <a:gd name="T44" fmla="*/ 197 w 272"/>
                <a:gd name="T45" fmla="*/ 430 h 491"/>
                <a:gd name="T46" fmla="*/ 175 w 272"/>
                <a:gd name="T47" fmla="*/ 406 h 491"/>
                <a:gd name="T48" fmla="*/ 152 w 272"/>
                <a:gd name="T49" fmla="*/ 378 h 491"/>
                <a:gd name="T50" fmla="*/ 129 w 272"/>
                <a:gd name="T51" fmla="*/ 348 h 491"/>
                <a:gd name="T52" fmla="*/ 106 w 272"/>
                <a:gd name="T53" fmla="*/ 311 h 491"/>
                <a:gd name="T54" fmla="*/ 84 w 272"/>
                <a:gd name="T55" fmla="*/ 271 h 491"/>
                <a:gd name="T56" fmla="*/ 63 w 272"/>
                <a:gd name="T57" fmla="*/ 226 h 491"/>
                <a:gd name="T58" fmla="*/ 45 w 272"/>
                <a:gd name="T59" fmla="*/ 177 h 491"/>
                <a:gd name="T60" fmla="*/ 29 w 272"/>
                <a:gd name="T61" fmla="*/ 123 h 491"/>
                <a:gd name="T62" fmla="*/ 18 w 272"/>
                <a:gd name="T63" fmla="*/ 64 h 491"/>
                <a:gd name="T64" fmla="*/ 11 w 272"/>
                <a:gd name="T65" fmla="*/ 0 h 4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2"/>
                <a:gd name="T100" fmla="*/ 0 h 491"/>
                <a:gd name="T101" fmla="*/ 272 w 272"/>
                <a:gd name="T102" fmla="*/ 491 h 4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2" h="491">
                  <a:moveTo>
                    <a:pt x="11" y="0"/>
                  </a:moveTo>
                  <a:lnTo>
                    <a:pt x="10" y="4"/>
                  </a:lnTo>
                  <a:lnTo>
                    <a:pt x="8" y="14"/>
                  </a:lnTo>
                  <a:lnTo>
                    <a:pt x="4" y="29"/>
                  </a:lnTo>
                  <a:lnTo>
                    <a:pt x="1" y="52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1" y="142"/>
                  </a:lnTo>
                  <a:lnTo>
                    <a:pt x="8" y="179"/>
                  </a:lnTo>
                  <a:lnTo>
                    <a:pt x="18" y="216"/>
                  </a:lnTo>
                  <a:lnTo>
                    <a:pt x="32" y="257"/>
                  </a:lnTo>
                  <a:lnTo>
                    <a:pt x="53" y="297"/>
                  </a:lnTo>
                  <a:lnTo>
                    <a:pt x="81" y="339"/>
                  </a:lnTo>
                  <a:lnTo>
                    <a:pt x="116" y="380"/>
                  </a:lnTo>
                  <a:lnTo>
                    <a:pt x="158" y="419"/>
                  </a:lnTo>
                  <a:lnTo>
                    <a:pt x="211" y="457"/>
                  </a:lnTo>
                  <a:lnTo>
                    <a:pt x="272" y="491"/>
                  </a:lnTo>
                  <a:lnTo>
                    <a:pt x="270" y="490"/>
                  </a:lnTo>
                  <a:lnTo>
                    <a:pt x="263" y="484"/>
                  </a:lnTo>
                  <a:lnTo>
                    <a:pt x="250" y="476"/>
                  </a:lnTo>
                  <a:lnTo>
                    <a:pt x="235" y="465"/>
                  </a:lnTo>
                  <a:lnTo>
                    <a:pt x="217" y="450"/>
                  </a:lnTo>
                  <a:lnTo>
                    <a:pt x="197" y="430"/>
                  </a:lnTo>
                  <a:lnTo>
                    <a:pt x="175" y="406"/>
                  </a:lnTo>
                  <a:lnTo>
                    <a:pt x="152" y="378"/>
                  </a:lnTo>
                  <a:lnTo>
                    <a:pt x="129" y="348"/>
                  </a:lnTo>
                  <a:lnTo>
                    <a:pt x="106" y="311"/>
                  </a:lnTo>
                  <a:lnTo>
                    <a:pt x="84" y="271"/>
                  </a:lnTo>
                  <a:lnTo>
                    <a:pt x="63" y="226"/>
                  </a:lnTo>
                  <a:lnTo>
                    <a:pt x="45" y="177"/>
                  </a:lnTo>
                  <a:lnTo>
                    <a:pt x="29" y="123"/>
                  </a:lnTo>
                  <a:lnTo>
                    <a:pt x="18" y="6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90" name="Freeform 21"/>
            <p:cNvSpPr>
              <a:spLocks/>
            </p:cNvSpPr>
            <p:nvPr/>
          </p:nvSpPr>
          <p:spPr bwMode="auto">
            <a:xfrm>
              <a:off x="3668" y="3144"/>
              <a:ext cx="798" cy="814"/>
            </a:xfrm>
            <a:custGeom>
              <a:avLst/>
              <a:gdLst>
                <a:gd name="T0" fmla="*/ 21 w 798"/>
                <a:gd name="T1" fmla="*/ 0 h 814"/>
                <a:gd name="T2" fmla="*/ 798 w 798"/>
                <a:gd name="T3" fmla="*/ 780 h 814"/>
                <a:gd name="T4" fmla="*/ 795 w 798"/>
                <a:gd name="T5" fmla="*/ 782 h 814"/>
                <a:gd name="T6" fmla="*/ 789 w 798"/>
                <a:gd name="T7" fmla="*/ 786 h 814"/>
                <a:gd name="T8" fmla="*/ 786 w 798"/>
                <a:gd name="T9" fmla="*/ 796 h 814"/>
                <a:gd name="T10" fmla="*/ 792 w 798"/>
                <a:gd name="T11" fmla="*/ 814 h 814"/>
                <a:gd name="T12" fmla="*/ 3 w 798"/>
                <a:gd name="T13" fmla="*/ 25 h 814"/>
                <a:gd name="T14" fmla="*/ 1 w 798"/>
                <a:gd name="T15" fmla="*/ 22 h 814"/>
                <a:gd name="T16" fmla="*/ 0 w 798"/>
                <a:gd name="T17" fmla="*/ 15 h 814"/>
                <a:gd name="T18" fmla="*/ 4 w 798"/>
                <a:gd name="T19" fmla="*/ 7 h 814"/>
                <a:gd name="T20" fmla="*/ 21 w 798"/>
                <a:gd name="T21" fmla="*/ 0 h 8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8"/>
                <a:gd name="T34" fmla="*/ 0 h 814"/>
                <a:gd name="T35" fmla="*/ 798 w 798"/>
                <a:gd name="T36" fmla="*/ 814 h 8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8" h="814">
                  <a:moveTo>
                    <a:pt x="21" y="0"/>
                  </a:moveTo>
                  <a:lnTo>
                    <a:pt x="798" y="780"/>
                  </a:lnTo>
                  <a:lnTo>
                    <a:pt x="795" y="782"/>
                  </a:lnTo>
                  <a:lnTo>
                    <a:pt x="789" y="786"/>
                  </a:lnTo>
                  <a:lnTo>
                    <a:pt x="786" y="796"/>
                  </a:lnTo>
                  <a:lnTo>
                    <a:pt x="792" y="814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91" name="Freeform 22"/>
            <p:cNvSpPr>
              <a:spLocks/>
            </p:cNvSpPr>
            <p:nvPr/>
          </p:nvSpPr>
          <p:spPr bwMode="auto">
            <a:xfrm>
              <a:off x="3683" y="3122"/>
              <a:ext cx="783" cy="802"/>
            </a:xfrm>
            <a:custGeom>
              <a:avLst/>
              <a:gdLst>
                <a:gd name="T0" fmla="*/ 6 w 783"/>
                <a:gd name="T1" fmla="*/ 22 h 802"/>
                <a:gd name="T2" fmla="*/ 783 w 783"/>
                <a:gd name="T3" fmla="*/ 802 h 802"/>
                <a:gd name="T4" fmla="*/ 778 w 783"/>
                <a:gd name="T5" fmla="*/ 782 h 802"/>
                <a:gd name="T6" fmla="*/ 0 w 783"/>
                <a:gd name="T7" fmla="*/ 0 h 802"/>
                <a:gd name="T8" fmla="*/ 6 w 783"/>
                <a:gd name="T9" fmla="*/ 22 h 8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802"/>
                <a:gd name="T17" fmla="*/ 783 w 783"/>
                <a:gd name="T18" fmla="*/ 802 h 8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802">
                  <a:moveTo>
                    <a:pt x="6" y="22"/>
                  </a:moveTo>
                  <a:lnTo>
                    <a:pt x="783" y="802"/>
                  </a:lnTo>
                  <a:lnTo>
                    <a:pt x="778" y="782"/>
                  </a:lnTo>
                  <a:lnTo>
                    <a:pt x="0" y="0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194C59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92" name="Freeform 23"/>
            <p:cNvSpPr>
              <a:spLocks/>
            </p:cNvSpPr>
            <p:nvPr/>
          </p:nvSpPr>
          <p:spPr bwMode="auto">
            <a:xfrm>
              <a:off x="3481" y="3316"/>
              <a:ext cx="820" cy="815"/>
            </a:xfrm>
            <a:custGeom>
              <a:avLst/>
              <a:gdLst>
                <a:gd name="T0" fmla="*/ 0 w 820"/>
                <a:gd name="T1" fmla="*/ 35 h 815"/>
                <a:gd name="T2" fmla="*/ 779 w 820"/>
                <a:gd name="T3" fmla="*/ 815 h 815"/>
                <a:gd name="T4" fmla="*/ 781 w 820"/>
                <a:gd name="T5" fmla="*/ 811 h 815"/>
                <a:gd name="T6" fmla="*/ 788 w 820"/>
                <a:gd name="T7" fmla="*/ 803 h 815"/>
                <a:gd name="T8" fmla="*/ 800 w 820"/>
                <a:gd name="T9" fmla="*/ 797 h 815"/>
                <a:gd name="T10" fmla="*/ 820 w 820"/>
                <a:gd name="T11" fmla="*/ 800 h 815"/>
                <a:gd name="T12" fmla="*/ 32 w 820"/>
                <a:gd name="T13" fmla="*/ 11 h 815"/>
                <a:gd name="T14" fmla="*/ 30 w 820"/>
                <a:gd name="T15" fmla="*/ 7 h 815"/>
                <a:gd name="T16" fmla="*/ 25 w 820"/>
                <a:gd name="T17" fmla="*/ 0 h 815"/>
                <a:gd name="T18" fmla="*/ 15 w 820"/>
                <a:gd name="T19" fmla="*/ 5 h 815"/>
                <a:gd name="T20" fmla="*/ 0 w 820"/>
                <a:gd name="T21" fmla="*/ 35 h 8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0"/>
                <a:gd name="T34" fmla="*/ 0 h 815"/>
                <a:gd name="T35" fmla="*/ 820 w 820"/>
                <a:gd name="T36" fmla="*/ 815 h 8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0" h="815">
                  <a:moveTo>
                    <a:pt x="0" y="35"/>
                  </a:moveTo>
                  <a:lnTo>
                    <a:pt x="779" y="815"/>
                  </a:lnTo>
                  <a:lnTo>
                    <a:pt x="781" y="811"/>
                  </a:lnTo>
                  <a:lnTo>
                    <a:pt x="788" y="803"/>
                  </a:lnTo>
                  <a:lnTo>
                    <a:pt x="800" y="797"/>
                  </a:lnTo>
                  <a:lnTo>
                    <a:pt x="820" y="800"/>
                  </a:lnTo>
                  <a:lnTo>
                    <a:pt x="32" y="11"/>
                  </a:lnTo>
                  <a:lnTo>
                    <a:pt x="30" y="7"/>
                  </a:lnTo>
                  <a:lnTo>
                    <a:pt x="25" y="0"/>
                  </a:lnTo>
                  <a:lnTo>
                    <a:pt x="15" y="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93" name="Freeform 24"/>
            <p:cNvSpPr>
              <a:spLocks/>
            </p:cNvSpPr>
            <p:nvPr/>
          </p:nvSpPr>
          <p:spPr bwMode="auto">
            <a:xfrm>
              <a:off x="3513" y="3321"/>
              <a:ext cx="809" cy="795"/>
            </a:xfrm>
            <a:custGeom>
              <a:avLst/>
              <a:gdLst>
                <a:gd name="T0" fmla="*/ 0 w 809"/>
                <a:gd name="T1" fmla="*/ 6 h 795"/>
                <a:gd name="T2" fmla="*/ 788 w 809"/>
                <a:gd name="T3" fmla="*/ 795 h 795"/>
                <a:gd name="T4" fmla="*/ 809 w 809"/>
                <a:gd name="T5" fmla="*/ 795 h 795"/>
                <a:gd name="T6" fmla="*/ 18 w 809"/>
                <a:gd name="T7" fmla="*/ 0 h 795"/>
                <a:gd name="T8" fmla="*/ 0 w 809"/>
                <a:gd name="T9" fmla="*/ 6 h 7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795"/>
                <a:gd name="T17" fmla="*/ 809 w 809"/>
                <a:gd name="T18" fmla="*/ 795 h 7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795">
                  <a:moveTo>
                    <a:pt x="0" y="6"/>
                  </a:moveTo>
                  <a:lnTo>
                    <a:pt x="788" y="795"/>
                  </a:lnTo>
                  <a:lnTo>
                    <a:pt x="809" y="795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E5ED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94" name="Freeform 25"/>
            <p:cNvSpPr>
              <a:spLocks/>
            </p:cNvSpPr>
            <p:nvPr/>
          </p:nvSpPr>
          <p:spPr bwMode="auto">
            <a:xfrm>
              <a:off x="3457" y="3352"/>
              <a:ext cx="792" cy="783"/>
            </a:xfrm>
            <a:custGeom>
              <a:avLst/>
              <a:gdLst>
                <a:gd name="T0" fmla="*/ 17 w 792"/>
                <a:gd name="T1" fmla="*/ 6 h 783"/>
                <a:gd name="T2" fmla="*/ 792 w 792"/>
                <a:gd name="T3" fmla="*/ 783 h 783"/>
                <a:gd name="T4" fmla="*/ 774 w 792"/>
                <a:gd name="T5" fmla="*/ 781 h 783"/>
                <a:gd name="T6" fmla="*/ 0 w 792"/>
                <a:gd name="T7" fmla="*/ 0 h 783"/>
                <a:gd name="T8" fmla="*/ 17 w 792"/>
                <a:gd name="T9" fmla="*/ 6 h 7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2"/>
                <a:gd name="T16" fmla="*/ 0 h 783"/>
                <a:gd name="T17" fmla="*/ 792 w 792"/>
                <a:gd name="T18" fmla="*/ 783 h 7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2" h="783">
                  <a:moveTo>
                    <a:pt x="17" y="6"/>
                  </a:moveTo>
                  <a:lnTo>
                    <a:pt x="792" y="783"/>
                  </a:lnTo>
                  <a:lnTo>
                    <a:pt x="774" y="781"/>
                  </a:lnTo>
                  <a:lnTo>
                    <a:pt x="0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95" name="Freeform 26"/>
            <p:cNvSpPr>
              <a:spLocks/>
            </p:cNvSpPr>
            <p:nvPr/>
          </p:nvSpPr>
          <p:spPr bwMode="auto">
            <a:xfrm>
              <a:off x="3638" y="3201"/>
              <a:ext cx="812" cy="821"/>
            </a:xfrm>
            <a:custGeom>
              <a:avLst/>
              <a:gdLst>
                <a:gd name="T0" fmla="*/ 26 w 812"/>
                <a:gd name="T1" fmla="*/ 0 h 821"/>
                <a:gd name="T2" fmla="*/ 812 w 812"/>
                <a:gd name="T3" fmla="*/ 791 h 821"/>
                <a:gd name="T4" fmla="*/ 808 w 812"/>
                <a:gd name="T5" fmla="*/ 791 h 821"/>
                <a:gd name="T6" fmla="*/ 801 w 812"/>
                <a:gd name="T7" fmla="*/ 795 h 821"/>
                <a:gd name="T8" fmla="*/ 797 w 812"/>
                <a:gd name="T9" fmla="*/ 803 h 821"/>
                <a:gd name="T10" fmla="*/ 801 w 812"/>
                <a:gd name="T11" fmla="*/ 821 h 821"/>
                <a:gd name="T12" fmla="*/ 0 w 812"/>
                <a:gd name="T13" fmla="*/ 17 h 821"/>
                <a:gd name="T14" fmla="*/ 0 w 812"/>
                <a:gd name="T15" fmla="*/ 14 h 821"/>
                <a:gd name="T16" fmla="*/ 2 w 812"/>
                <a:gd name="T17" fmla="*/ 9 h 821"/>
                <a:gd name="T18" fmla="*/ 9 w 812"/>
                <a:gd name="T19" fmla="*/ 3 h 821"/>
                <a:gd name="T20" fmla="*/ 26 w 812"/>
                <a:gd name="T21" fmla="*/ 0 h 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2"/>
                <a:gd name="T34" fmla="*/ 0 h 821"/>
                <a:gd name="T35" fmla="*/ 812 w 812"/>
                <a:gd name="T36" fmla="*/ 821 h 8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2" h="821">
                  <a:moveTo>
                    <a:pt x="26" y="0"/>
                  </a:moveTo>
                  <a:lnTo>
                    <a:pt x="812" y="791"/>
                  </a:lnTo>
                  <a:lnTo>
                    <a:pt x="808" y="791"/>
                  </a:lnTo>
                  <a:lnTo>
                    <a:pt x="801" y="795"/>
                  </a:lnTo>
                  <a:lnTo>
                    <a:pt x="797" y="803"/>
                  </a:lnTo>
                  <a:lnTo>
                    <a:pt x="801" y="8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9"/>
                  </a:lnTo>
                  <a:lnTo>
                    <a:pt x="9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96" name="Freeform 27"/>
            <p:cNvSpPr>
              <a:spLocks/>
            </p:cNvSpPr>
            <p:nvPr/>
          </p:nvSpPr>
          <p:spPr bwMode="auto">
            <a:xfrm>
              <a:off x="3664" y="3182"/>
              <a:ext cx="790" cy="810"/>
            </a:xfrm>
            <a:custGeom>
              <a:avLst/>
              <a:gdLst>
                <a:gd name="T0" fmla="*/ 2 w 790"/>
                <a:gd name="T1" fmla="*/ 0 h 810"/>
                <a:gd name="T2" fmla="*/ 790 w 790"/>
                <a:gd name="T3" fmla="*/ 790 h 810"/>
                <a:gd name="T4" fmla="*/ 789 w 790"/>
                <a:gd name="T5" fmla="*/ 810 h 810"/>
                <a:gd name="T6" fmla="*/ 0 w 790"/>
                <a:gd name="T7" fmla="*/ 18 h 810"/>
                <a:gd name="T8" fmla="*/ 2 w 790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0"/>
                <a:gd name="T16" fmla="*/ 0 h 810"/>
                <a:gd name="T17" fmla="*/ 790 w 79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0" h="810">
                  <a:moveTo>
                    <a:pt x="2" y="0"/>
                  </a:moveTo>
                  <a:lnTo>
                    <a:pt x="790" y="790"/>
                  </a:lnTo>
                  <a:lnTo>
                    <a:pt x="789" y="810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4C59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97" name="Freeform 28"/>
            <p:cNvSpPr>
              <a:spLocks/>
            </p:cNvSpPr>
            <p:nvPr/>
          </p:nvSpPr>
          <p:spPr bwMode="auto">
            <a:xfrm>
              <a:off x="3537" y="3285"/>
              <a:ext cx="829" cy="822"/>
            </a:xfrm>
            <a:custGeom>
              <a:avLst/>
              <a:gdLst>
                <a:gd name="T0" fmla="*/ 0 w 829"/>
                <a:gd name="T1" fmla="*/ 28 h 822"/>
                <a:gd name="T2" fmla="*/ 793 w 829"/>
                <a:gd name="T3" fmla="*/ 822 h 822"/>
                <a:gd name="T4" fmla="*/ 794 w 829"/>
                <a:gd name="T5" fmla="*/ 818 h 822"/>
                <a:gd name="T6" fmla="*/ 800 w 829"/>
                <a:gd name="T7" fmla="*/ 808 h 822"/>
                <a:gd name="T8" fmla="*/ 811 w 829"/>
                <a:gd name="T9" fmla="*/ 800 h 822"/>
                <a:gd name="T10" fmla="*/ 829 w 829"/>
                <a:gd name="T11" fmla="*/ 803 h 822"/>
                <a:gd name="T12" fmla="*/ 32 w 829"/>
                <a:gd name="T13" fmla="*/ 3 h 822"/>
                <a:gd name="T14" fmla="*/ 29 w 829"/>
                <a:gd name="T15" fmla="*/ 1 h 822"/>
                <a:gd name="T16" fmla="*/ 22 w 829"/>
                <a:gd name="T17" fmla="*/ 0 h 822"/>
                <a:gd name="T18" fmla="*/ 11 w 829"/>
                <a:gd name="T19" fmla="*/ 7 h 822"/>
                <a:gd name="T20" fmla="*/ 0 w 829"/>
                <a:gd name="T21" fmla="*/ 28 h 8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9"/>
                <a:gd name="T34" fmla="*/ 0 h 822"/>
                <a:gd name="T35" fmla="*/ 829 w 829"/>
                <a:gd name="T36" fmla="*/ 822 h 8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9" h="822">
                  <a:moveTo>
                    <a:pt x="0" y="28"/>
                  </a:moveTo>
                  <a:lnTo>
                    <a:pt x="793" y="822"/>
                  </a:lnTo>
                  <a:lnTo>
                    <a:pt x="794" y="818"/>
                  </a:lnTo>
                  <a:lnTo>
                    <a:pt x="800" y="808"/>
                  </a:lnTo>
                  <a:lnTo>
                    <a:pt x="811" y="800"/>
                  </a:lnTo>
                  <a:lnTo>
                    <a:pt x="829" y="803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2" y="0"/>
                  </a:lnTo>
                  <a:lnTo>
                    <a:pt x="11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98" name="Freeform 29"/>
            <p:cNvSpPr>
              <a:spLocks/>
            </p:cNvSpPr>
            <p:nvPr/>
          </p:nvSpPr>
          <p:spPr bwMode="auto">
            <a:xfrm>
              <a:off x="3569" y="3278"/>
              <a:ext cx="809" cy="810"/>
            </a:xfrm>
            <a:custGeom>
              <a:avLst/>
              <a:gdLst>
                <a:gd name="T0" fmla="*/ 0 w 809"/>
                <a:gd name="T1" fmla="*/ 10 h 810"/>
                <a:gd name="T2" fmla="*/ 797 w 809"/>
                <a:gd name="T3" fmla="*/ 810 h 810"/>
                <a:gd name="T4" fmla="*/ 809 w 809"/>
                <a:gd name="T5" fmla="*/ 799 h 810"/>
                <a:gd name="T6" fmla="*/ 11 w 809"/>
                <a:gd name="T7" fmla="*/ 0 h 810"/>
                <a:gd name="T8" fmla="*/ 0 w 809"/>
                <a:gd name="T9" fmla="*/ 1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810"/>
                <a:gd name="T17" fmla="*/ 809 w 809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810">
                  <a:moveTo>
                    <a:pt x="0" y="10"/>
                  </a:moveTo>
                  <a:lnTo>
                    <a:pt x="797" y="810"/>
                  </a:lnTo>
                  <a:lnTo>
                    <a:pt x="809" y="799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9CCD8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799" name="Freeform 30"/>
            <p:cNvSpPr>
              <a:spLocks/>
            </p:cNvSpPr>
            <p:nvPr/>
          </p:nvSpPr>
          <p:spPr bwMode="auto">
            <a:xfrm>
              <a:off x="3592" y="3246"/>
              <a:ext cx="829" cy="821"/>
            </a:xfrm>
            <a:custGeom>
              <a:avLst/>
              <a:gdLst>
                <a:gd name="T0" fmla="*/ 0 w 829"/>
                <a:gd name="T1" fmla="*/ 25 h 821"/>
                <a:gd name="T2" fmla="*/ 791 w 829"/>
                <a:gd name="T3" fmla="*/ 821 h 821"/>
                <a:gd name="T4" fmla="*/ 792 w 829"/>
                <a:gd name="T5" fmla="*/ 817 h 821"/>
                <a:gd name="T6" fmla="*/ 797 w 829"/>
                <a:gd name="T7" fmla="*/ 808 h 821"/>
                <a:gd name="T8" fmla="*/ 808 w 829"/>
                <a:gd name="T9" fmla="*/ 801 h 821"/>
                <a:gd name="T10" fmla="*/ 829 w 829"/>
                <a:gd name="T11" fmla="*/ 801 h 821"/>
                <a:gd name="T12" fmla="*/ 31 w 829"/>
                <a:gd name="T13" fmla="*/ 1 h 821"/>
                <a:gd name="T14" fmla="*/ 27 w 829"/>
                <a:gd name="T15" fmla="*/ 0 h 821"/>
                <a:gd name="T16" fmla="*/ 19 w 829"/>
                <a:gd name="T17" fmla="*/ 0 h 821"/>
                <a:gd name="T18" fmla="*/ 9 w 829"/>
                <a:gd name="T19" fmla="*/ 7 h 821"/>
                <a:gd name="T20" fmla="*/ 0 w 829"/>
                <a:gd name="T21" fmla="*/ 25 h 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9"/>
                <a:gd name="T34" fmla="*/ 0 h 821"/>
                <a:gd name="T35" fmla="*/ 829 w 829"/>
                <a:gd name="T36" fmla="*/ 821 h 8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9" h="821">
                  <a:moveTo>
                    <a:pt x="0" y="25"/>
                  </a:moveTo>
                  <a:lnTo>
                    <a:pt x="791" y="821"/>
                  </a:lnTo>
                  <a:lnTo>
                    <a:pt x="792" y="817"/>
                  </a:lnTo>
                  <a:lnTo>
                    <a:pt x="797" y="808"/>
                  </a:lnTo>
                  <a:lnTo>
                    <a:pt x="808" y="801"/>
                  </a:lnTo>
                  <a:lnTo>
                    <a:pt x="829" y="801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9" y="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800" name="Freeform 31"/>
            <p:cNvSpPr>
              <a:spLocks/>
            </p:cNvSpPr>
            <p:nvPr/>
          </p:nvSpPr>
          <p:spPr bwMode="auto">
            <a:xfrm>
              <a:off x="3623" y="3233"/>
              <a:ext cx="809" cy="812"/>
            </a:xfrm>
            <a:custGeom>
              <a:avLst/>
              <a:gdLst>
                <a:gd name="T0" fmla="*/ 0 w 809"/>
                <a:gd name="T1" fmla="*/ 10 h 812"/>
                <a:gd name="T2" fmla="*/ 798 w 809"/>
                <a:gd name="T3" fmla="*/ 812 h 812"/>
                <a:gd name="T4" fmla="*/ 809 w 809"/>
                <a:gd name="T5" fmla="*/ 799 h 812"/>
                <a:gd name="T6" fmla="*/ 13 w 809"/>
                <a:gd name="T7" fmla="*/ 0 h 812"/>
                <a:gd name="T8" fmla="*/ 0 w 809"/>
                <a:gd name="T9" fmla="*/ 10 h 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812"/>
                <a:gd name="T17" fmla="*/ 809 w 809"/>
                <a:gd name="T18" fmla="*/ 812 h 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812">
                  <a:moveTo>
                    <a:pt x="0" y="10"/>
                  </a:moveTo>
                  <a:lnTo>
                    <a:pt x="798" y="812"/>
                  </a:lnTo>
                  <a:lnTo>
                    <a:pt x="809" y="799"/>
                  </a:lnTo>
                  <a:lnTo>
                    <a:pt x="1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9CCD8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801" name="Freeform 32"/>
            <p:cNvSpPr>
              <a:spLocks/>
            </p:cNvSpPr>
            <p:nvPr/>
          </p:nvSpPr>
          <p:spPr bwMode="auto">
            <a:xfrm>
              <a:off x="2887" y="1674"/>
              <a:ext cx="159" cy="127"/>
            </a:xfrm>
            <a:custGeom>
              <a:avLst/>
              <a:gdLst>
                <a:gd name="T0" fmla="*/ 0 w 159"/>
                <a:gd name="T1" fmla="*/ 75 h 127"/>
                <a:gd name="T2" fmla="*/ 5 w 159"/>
                <a:gd name="T3" fmla="*/ 76 h 127"/>
                <a:gd name="T4" fmla="*/ 19 w 159"/>
                <a:gd name="T5" fmla="*/ 82 h 127"/>
                <a:gd name="T6" fmla="*/ 40 w 159"/>
                <a:gd name="T7" fmla="*/ 88 h 127"/>
                <a:gd name="T8" fmla="*/ 66 w 159"/>
                <a:gd name="T9" fmla="*/ 96 h 127"/>
                <a:gd name="T10" fmla="*/ 89 w 159"/>
                <a:gd name="T11" fmla="*/ 104 h 127"/>
                <a:gd name="T12" fmla="*/ 112 w 159"/>
                <a:gd name="T13" fmla="*/ 113 h 127"/>
                <a:gd name="T14" fmla="*/ 128 w 159"/>
                <a:gd name="T15" fmla="*/ 121 h 127"/>
                <a:gd name="T16" fmla="*/ 137 w 159"/>
                <a:gd name="T17" fmla="*/ 127 h 127"/>
                <a:gd name="T18" fmla="*/ 159 w 159"/>
                <a:gd name="T19" fmla="*/ 39 h 127"/>
                <a:gd name="T20" fmla="*/ 156 w 159"/>
                <a:gd name="T21" fmla="*/ 37 h 127"/>
                <a:gd name="T22" fmla="*/ 149 w 159"/>
                <a:gd name="T23" fmla="*/ 33 h 127"/>
                <a:gd name="T24" fmla="*/ 138 w 159"/>
                <a:gd name="T25" fmla="*/ 28 h 127"/>
                <a:gd name="T26" fmla="*/ 124 w 159"/>
                <a:gd name="T27" fmla="*/ 22 h 127"/>
                <a:gd name="T28" fmla="*/ 107 w 159"/>
                <a:gd name="T29" fmla="*/ 15 h 127"/>
                <a:gd name="T30" fmla="*/ 91 w 159"/>
                <a:gd name="T31" fmla="*/ 8 h 127"/>
                <a:gd name="T32" fmla="*/ 73 w 159"/>
                <a:gd name="T33" fmla="*/ 4 h 127"/>
                <a:gd name="T34" fmla="*/ 54 w 159"/>
                <a:gd name="T35" fmla="*/ 0 h 127"/>
                <a:gd name="T36" fmla="*/ 0 w 159"/>
                <a:gd name="T37" fmla="*/ 75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"/>
                <a:gd name="T58" fmla="*/ 0 h 127"/>
                <a:gd name="T59" fmla="*/ 159 w 159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" h="127">
                  <a:moveTo>
                    <a:pt x="0" y="75"/>
                  </a:moveTo>
                  <a:lnTo>
                    <a:pt x="5" y="76"/>
                  </a:lnTo>
                  <a:lnTo>
                    <a:pt x="19" y="82"/>
                  </a:lnTo>
                  <a:lnTo>
                    <a:pt x="40" y="88"/>
                  </a:lnTo>
                  <a:lnTo>
                    <a:pt x="66" y="96"/>
                  </a:lnTo>
                  <a:lnTo>
                    <a:pt x="89" y="104"/>
                  </a:lnTo>
                  <a:lnTo>
                    <a:pt x="112" y="113"/>
                  </a:lnTo>
                  <a:lnTo>
                    <a:pt x="128" y="121"/>
                  </a:lnTo>
                  <a:lnTo>
                    <a:pt x="137" y="127"/>
                  </a:lnTo>
                  <a:lnTo>
                    <a:pt x="159" y="39"/>
                  </a:lnTo>
                  <a:lnTo>
                    <a:pt x="156" y="37"/>
                  </a:lnTo>
                  <a:lnTo>
                    <a:pt x="149" y="33"/>
                  </a:lnTo>
                  <a:lnTo>
                    <a:pt x="138" y="28"/>
                  </a:lnTo>
                  <a:lnTo>
                    <a:pt x="124" y="22"/>
                  </a:lnTo>
                  <a:lnTo>
                    <a:pt x="107" y="15"/>
                  </a:lnTo>
                  <a:lnTo>
                    <a:pt x="91" y="8"/>
                  </a:lnTo>
                  <a:lnTo>
                    <a:pt x="73" y="4"/>
                  </a:lnTo>
                  <a:lnTo>
                    <a:pt x="54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5F2F7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802" name="Freeform 33"/>
            <p:cNvSpPr>
              <a:spLocks/>
            </p:cNvSpPr>
            <p:nvPr/>
          </p:nvSpPr>
          <p:spPr bwMode="auto">
            <a:xfrm>
              <a:off x="3351" y="1956"/>
              <a:ext cx="184" cy="393"/>
            </a:xfrm>
            <a:custGeom>
              <a:avLst/>
              <a:gdLst>
                <a:gd name="T0" fmla="*/ 11 w 184"/>
                <a:gd name="T1" fmla="*/ 138 h 393"/>
                <a:gd name="T2" fmla="*/ 14 w 184"/>
                <a:gd name="T3" fmla="*/ 125 h 393"/>
                <a:gd name="T4" fmla="*/ 18 w 184"/>
                <a:gd name="T5" fmla="*/ 92 h 393"/>
                <a:gd name="T6" fmla="*/ 15 w 184"/>
                <a:gd name="T7" fmla="*/ 47 h 393"/>
                <a:gd name="T8" fmla="*/ 0 w 184"/>
                <a:gd name="T9" fmla="*/ 0 h 393"/>
                <a:gd name="T10" fmla="*/ 5 w 184"/>
                <a:gd name="T11" fmla="*/ 5 h 393"/>
                <a:gd name="T12" fmla="*/ 22 w 184"/>
                <a:gd name="T13" fmla="*/ 22 h 393"/>
                <a:gd name="T14" fmla="*/ 47 w 184"/>
                <a:gd name="T15" fmla="*/ 53 h 393"/>
                <a:gd name="T16" fmla="*/ 75 w 184"/>
                <a:gd name="T17" fmla="*/ 93 h 393"/>
                <a:gd name="T18" fmla="*/ 107 w 184"/>
                <a:gd name="T19" fmla="*/ 149 h 393"/>
                <a:gd name="T20" fmla="*/ 137 w 184"/>
                <a:gd name="T21" fmla="*/ 216 h 393"/>
                <a:gd name="T22" fmla="*/ 163 w 184"/>
                <a:gd name="T23" fmla="*/ 299 h 393"/>
                <a:gd name="T24" fmla="*/ 184 w 184"/>
                <a:gd name="T25" fmla="*/ 393 h 393"/>
                <a:gd name="T26" fmla="*/ 181 w 184"/>
                <a:gd name="T27" fmla="*/ 388 h 393"/>
                <a:gd name="T28" fmla="*/ 176 w 184"/>
                <a:gd name="T29" fmla="*/ 373 h 393"/>
                <a:gd name="T30" fmla="*/ 165 w 184"/>
                <a:gd name="T31" fmla="*/ 353 h 393"/>
                <a:gd name="T32" fmla="*/ 152 w 184"/>
                <a:gd name="T33" fmla="*/ 331 h 393"/>
                <a:gd name="T34" fmla="*/ 138 w 184"/>
                <a:gd name="T35" fmla="*/ 310 h 393"/>
                <a:gd name="T36" fmla="*/ 121 w 184"/>
                <a:gd name="T37" fmla="*/ 294 h 393"/>
                <a:gd name="T38" fmla="*/ 106 w 184"/>
                <a:gd name="T39" fmla="*/ 287 h 393"/>
                <a:gd name="T40" fmla="*/ 89 w 184"/>
                <a:gd name="T41" fmla="*/ 292 h 393"/>
                <a:gd name="T42" fmla="*/ 89 w 184"/>
                <a:gd name="T43" fmla="*/ 289 h 393"/>
                <a:gd name="T44" fmla="*/ 89 w 184"/>
                <a:gd name="T45" fmla="*/ 280 h 393"/>
                <a:gd name="T46" fmla="*/ 88 w 184"/>
                <a:gd name="T47" fmla="*/ 266 h 393"/>
                <a:gd name="T48" fmla="*/ 84 w 184"/>
                <a:gd name="T49" fmla="*/ 247 h 393"/>
                <a:gd name="T50" fmla="*/ 74 w 184"/>
                <a:gd name="T51" fmla="*/ 225 h 393"/>
                <a:gd name="T52" fmla="*/ 60 w 184"/>
                <a:gd name="T53" fmla="*/ 198 h 393"/>
                <a:gd name="T54" fmla="*/ 39 w 184"/>
                <a:gd name="T55" fmla="*/ 170 h 393"/>
                <a:gd name="T56" fmla="*/ 11 w 184"/>
                <a:gd name="T57" fmla="*/ 138 h 3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393"/>
                <a:gd name="T89" fmla="*/ 184 w 184"/>
                <a:gd name="T90" fmla="*/ 393 h 3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393">
                  <a:moveTo>
                    <a:pt x="11" y="138"/>
                  </a:moveTo>
                  <a:lnTo>
                    <a:pt x="14" y="125"/>
                  </a:lnTo>
                  <a:lnTo>
                    <a:pt x="18" y="92"/>
                  </a:lnTo>
                  <a:lnTo>
                    <a:pt x="15" y="47"/>
                  </a:lnTo>
                  <a:lnTo>
                    <a:pt x="0" y="0"/>
                  </a:lnTo>
                  <a:lnTo>
                    <a:pt x="5" y="5"/>
                  </a:lnTo>
                  <a:lnTo>
                    <a:pt x="22" y="22"/>
                  </a:lnTo>
                  <a:lnTo>
                    <a:pt x="47" y="53"/>
                  </a:lnTo>
                  <a:lnTo>
                    <a:pt x="75" y="93"/>
                  </a:lnTo>
                  <a:lnTo>
                    <a:pt x="107" y="149"/>
                  </a:lnTo>
                  <a:lnTo>
                    <a:pt x="137" y="216"/>
                  </a:lnTo>
                  <a:lnTo>
                    <a:pt x="163" y="299"/>
                  </a:lnTo>
                  <a:lnTo>
                    <a:pt x="184" y="393"/>
                  </a:lnTo>
                  <a:lnTo>
                    <a:pt x="181" y="388"/>
                  </a:lnTo>
                  <a:lnTo>
                    <a:pt x="176" y="373"/>
                  </a:lnTo>
                  <a:lnTo>
                    <a:pt x="165" y="353"/>
                  </a:lnTo>
                  <a:lnTo>
                    <a:pt x="152" y="331"/>
                  </a:lnTo>
                  <a:lnTo>
                    <a:pt x="138" y="310"/>
                  </a:lnTo>
                  <a:lnTo>
                    <a:pt x="121" y="294"/>
                  </a:lnTo>
                  <a:lnTo>
                    <a:pt x="106" y="287"/>
                  </a:lnTo>
                  <a:lnTo>
                    <a:pt x="89" y="292"/>
                  </a:lnTo>
                  <a:lnTo>
                    <a:pt x="89" y="289"/>
                  </a:lnTo>
                  <a:lnTo>
                    <a:pt x="89" y="280"/>
                  </a:lnTo>
                  <a:lnTo>
                    <a:pt x="88" y="266"/>
                  </a:lnTo>
                  <a:lnTo>
                    <a:pt x="84" y="247"/>
                  </a:lnTo>
                  <a:lnTo>
                    <a:pt x="74" y="225"/>
                  </a:lnTo>
                  <a:lnTo>
                    <a:pt x="60" y="198"/>
                  </a:lnTo>
                  <a:lnTo>
                    <a:pt x="39" y="170"/>
                  </a:lnTo>
                  <a:lnTo>
                    <a:pt x="11" y="138"/>
                  </a:lnTo>
                  <a:close/>
                </a:path>
              </a:pathLst>
            </a:custGeom>
            <a:solidFill>
              <a:srgbClr val="E5F2F7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803" name="Freeform 34"/>
            <p:cNvSpPr>
              <a:spLocks/>
            </p:cNvSpPr>
            <p:nvPr/>
          </p:nvSpPr>
          <p:spPr bwMode="auto">
            <a:xfrm>
              <a:off x="1997" y="2292"/>
              <a:ext cx="272" cy="576"/>
            </a:xfrm>
            <a:custGeom>
              <a:avLst/>
              <a:gdLst>
                <a:gd name="T0" fmla="*/ 0 w 272"/>
                <a:gd name="T1" fmla="*/ 73 h 576"/>
                <a:gd name="T2" fmla="*/ 75 w 272"/>
                <a:gd name="T3" fmla="*/ 0 h 576"/>
                <a:gd name="T4" fmla="*/ 75 w 272"/>
                <a:gd name="T5" fmla="*/ 13 h 576"/>
                <a:gd name="T6" fmla="*/ 80 w 272"/>
                <a:gd name="T7" fmla="*/ 49 h 576"/>
                <a:gd name="T8" fmla="*/ 87 w 272"/>
                <a:gd name="T9" fmla="*/ 104 h 576"/>
                <a:gd name="T10" fmla="*/ 102 w 272"/>
                <a:gd name="T11" fmla="*/ 172 h 576"/>
                <a:gd name="T12" fmla="*/ 126 w 272"/>
                <a:gd name="T13" fmla="*/ 249 h 576"/>
                <a:gd name="T14" fmla="*/ 161 w 272"/>
                <a:gd name="T15" fmla="*/ 333 h 576"/>
                <a:gd name="T16" fmla="*/ 210 w 272"/>
                <a:gd name="T17" fmla="*/ 415 h 576"/>
                <a:gd name="T18" fmla="*/ 272 w 272"/>
                <a:gd name="T19" fmla="*/ 493 h 576"/>
                <a:gd name="T20" fmla="*/ 189 w 272"/>
                <a:gd name="T21" fmla="*/ 576 h 576"/>
                <a:gd name="T22" fmla="*/ 180 w 272"/>
                <a:gd name="T23" fmla="*/ 567 h 576"/>
                <a:gd name="T24" fmla="*/ 158 w 272"/>
                <a:gd name="T25" fmla="*/ 541 h 576"/>
                <a:gd name="T26" fmla="*/ 127 w 272"/>
                <a:gd name="T27" fmla="*/ 499 h 576"/>
                <a:gd name="T28" fmla="*/ 92 w 272"/>
                <a:gd name="T29" fmla="*/ 441 h 576"/>
                <a:gd name="T30" fmla="*/ 57 w 272"/>
                <a:gd name="T31" fmla="*/ 370 h 576"/>
                <a:gd name="T32" fmla="*/ 28 w 272"/>
                <a:gd name="T33" fmla="*/ 284 h 576"/>
                <a:gd name="T34" fmla="*/ 7 w 272"/>
                <a:gd name="T35" fmla="*/ 185 h 576"/>
                <a:gd name="T36" fmla="*/ 0 w 272"/>
                <a:gd name="T37" fmla="*/ 7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2"/>
                <a:gd name="T58" fmla="*/ 0 h 576"/>
                <a:gd name="T59" fmla="*/ 272 w 272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2" h="576">
                  <a:moveTo>
                    <a:pt x="0" y="73"/>
                  </a:moveTo>
                  <a:lnTo>
                    <a:pt x="75" y="0"/>
                  </a:lnTo>
                  <a:lnTo>
                    <a:pt x="75" y="13"/>
                  </a:lnTo>
                  <a:lnTo>
                    <a:pt x="80" y="49"/>
                  </a:lnTo>
                  <a:lnTo>
                    <a:pt x="87" y="104"/>
                  </a:lnTo>
                  <a:lnTo>
                    <a:pt x="102" y="172"/>
                  </a:lnTo>
                  <a:lnTo>
                    <a:pt x="126" y="249"/>
                  </a:lnTo>
                  <a:lnTo>
                    <a:pt x="161" y="333"/>
                  </a:lnTo>
                  <a:lnTo>
                    <a:pt x="210" y="415"/>
                  </a:lnTo>
                  <a:lnTo>
                    <a:pt x="272" y="493"/>
                  </a:lnTo>
                  <a:lnTo>
                    <a:pt x="189" y="576"/>
                  </a:lnTo>
                  <a:lnTo>
                    <a:pt x="180" y="567"/>
                  </a:lnTo>
                  <a:lnTo>
                    <a:pt x="158" y="541"/>
                  </a:lnTo>
                  <a:lnTo>
                    <a:pt x="127" y="499"/>
                  </a:lnTo>
                  <a:lnTo>
                    <a:pt x="92" y="441"/>
                  </a:lnTo>
                  <a:lnTo>
                    <a:pt x="57" y="370"/>
                  </a:lnTo>
                  <a:lnTo>
                    <a:pt x="28" y="284"/>
                  </a:lnTo>
                  <a:lnTo>
                    <a:pt x="7" y="18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9CCE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804" name="Freeform 35"/>
            <p:cNvSpPr>
              <a:spLocks/>
            </p:cNvSpPr>
            <p:nvPr/>
          </p:nvSpPr>
          <p:spPr bwMode="auto">
            <a:xfrm>
              <a:off x="2033" y="2514"/>
              <a:ext cx="107" cy="155"/>
            </a:xfrm>
            <a:custGeom>
              <a:avLst/>
              <a:gdLst>
                <a:gd name="T0" fmla="*/ 0 w 107"/>
                <a:gd name="T1" fmla="*/ 74 h 155"/>
                <a:gd name="T2" fmla="*/ 76 w 107"/>
                <a:gd name="T3" fmla="*/ 0 h 155"/>
                <a:gd name="T4" fmla="*/ 77 w 107"/>
                <a:gd name="T5" fmla="*/ 7 h 155"/>
                <a:gd name="T6" fmla="*/ 83 w 107"/>
                <a:gd name="T7" fmla="*/ 25 h 155"/>
                <a:gd name="T8" fmla="*/ 93 w 107"/>
                <a:gd name="T9" fmla="*/ 52 h 155"/>
                <a:gd name="T10" fmla="*/ 107 w 107"/>
                <a:gd name="T11" fmla="*/ 81 h 155"/>
                <a:gd name="T12" fmla="*/ 31 w 107"/>
                <a:gd name="T13" fmla="*/ 155 h 155"/>
                <a:gd name="T14" fmla="*/ 28 w 107"/>
                <a:gd name="T15" fmla="*/ 150 h 155"/>
                <a:gd name="T16" fmla="*/ 21 w 107"/>
                <a:gd name="T17" fmla="*/ 134 h 155"/>
                <a:gd name="T18" fmla="*/ 12 w 107"/>
                <a:gd name="T19" fmla="*/ 109 h 155"/>
                <a:gd name="T20" fmla="*/ 0 w 107"/>
                <a:gd name="T21" fmla="*/ 74 h 1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55"/>
                <a:gd name="T35" fmla="*/ 107 w 107"/>
                <a:gd name="T36" fmla="*/ 155 h 1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55">
                  <a:moveTo>
                    <a:pt x="0" y="74"/>
                  </a:moveTo>
                  <a:lnTo>
                    <a:pt x="76" y="0"/>
                  </a:lnTo>
                  <a:lnTo>
                    <a:pt x="77" y="7"/>
                  </a:lnTo>
                  <a:lnTo>
                    <a:pt x="83" y="25"/>
                  </a:lnTo>
                  <a:lnTo>
                    <a:pt x="93" y="52"/>
                  </a:lnTo>
                  <a:lnTo>
                    <a:pt x="107" y="81"/>
                  </a:lnTo>
                  <a:lnTo>
                    <a:pt x="31" y="155"/>
                  </a:lnTo>
                  <a:lnTo>
                    <a:pt x="28" y="150"/>
                  </a:lnTo>
                  <a:lnTo>
                    <a:pt x="21" y="134"/>
                  </a:lnTo>
                  <a:lnTo>
                    <a:pt x="12" y="10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32805" name="Freeform 36"/>
            <p:cNvSpPr>
              <a:spLocks/>
            </p:cNvSpPr>
            <p:nvPr/>
          </p:nvSpPr>
          <p:spPr bwMode="auto">
            <a:xfrm>
              <a:off x="2543" y="3042"/>
              <a:ext cx="662" cy="141"/>
            </a:xfrm>
            <a:custGeom>
              <a:avLst/>
              <a:gdLst>
                <a:gd name="T0" fmla="*/ 0 w 662"/>
                <a:gd name="T1" fmla="*/ 92 h 141"/>
                <a:gd name="T2" fmla="*/ 94 w 662"/>
                <a:gd name="T3" fmla="*/ 0 h 141"/>
                <a:gd name="T4" fmla="*/ 97 w 662"/>
                <a:gd name="T5" fmla="*/ 1 h 141"/>
                <a:gd name="T6" fmla="*/ 106 w 662"/>
                <a:gd name="T7" fmla="*/ 6 h 141"/>
                <a:gd name="T8" fmla="*/ 120 w 662"/>
                <a:gd name="T9" fmla="*/ 11 h 141"/>
                <a:gd name="T10" fmla="*/ 141 w 662"/>
                <a:gd name="T11" fmla="*/ 18 h 141"/>
                <a:gd name="T12" fmla="*/ 165 w 662"/>
                <a:gd name="T13" fmla="*/ 25 h 141"/>
                <a:gd name="T14" fmla="*/ 196 w 662"/>
                <a:gd name="T15" fmla="*/ 34 h 141"/>
                <a:gd name="T16" fmla="*/ 229 w 662"/>
                <a:gd name="T17" fmla="*/ 42 h 141"/>
                <a:gd name="T18" fmla="*/ 267 w 662"/>
                <a:gd name="T19" fmla="*/ 48 h 141"/>
                <a:gd name="T20" fmla="*/ 308 w 662"/>
                <a:gd name="T21" fmla="*/ 53 h 141"/>
                <a:gd name="T22" fmla="*/ 352 w 662"/>
                <a:gd name="T23" fmla="*/ 57 h 141"/>
                <a:gd name="T24" fmla="*/ 398 w 662"/>
                <a:gd name="T25" fmla="*/ 57 h 141"/>
                <a:gd name="T26" fmla="*/ 449 w 662"/>
                <a:gd name="T27" fmla="*/ 56 h 141"/>
                <a:gd name="T28" fmla="*/ 499 w 662"/>
                <a:gd name="T29" fmla="*/ 49 h 141"/>
                <a:gd name="T30" fmla="*/ 552 w 662"/>
                <a:gd name="T31" fmla="*/ 39 h 141"/>
                <a:gd name="T32" fmla="*/ 607 w 662"/>
                <a:gd name="T33" fmla="*/ 24 h 141"/>
                <a:gd name="T34" fmla="*/ 662 w 662"/>
                <a:gd name="T35" fmla="*/ 4 h 141"/>
                <a:gd name="T36" fmla="*/ 660 w 662"/>
                <a:gd name="T37" fmla="*/ 7 h 141"/>
                <a:gd name="T38" fmla="*/ 650 w 662"/>
                <a:gd name="T39" fmla="*/ 14 h 141"/>
                <a:gd name="T40" fmla="*/ 634 w 662"/>
                <a:gd name="T41" fmla="*/ 25 h 141"/>
                <a:gd name="T42" fmla="*/ 612 w 662"/>
                <a:gd name="T43" fmla="*/ 39 h 141"/>
                <a:gd name="T44" fmla="*/ 586 w 662"/>
                <a:gd name="T45" fmla="*/ 54 h 141"/>
                <a:gd name="T46" fmla="*/ 553 w 662"/>
                <a:gd name="T47" fmla="*/ 71 h 141"/>
                <a:gd name="T48" fmla="*/ 516 w 662"/>
                <a:gd name="T49" fmla="*/ 88 h 141"/>
                <a:gd name="T50" fmla="*/ 474 w 662"/>
                <a:gd name="T51" fmla="*/ 103 h 141"/>
                <a:gd name="T52" fmla="*/ 428 w 662"/>
                <a:gd name="T53" fmla="*/ 117 h 141"/>
                <a:gd name="T54" fmla="*/ 377 w 662"/>
                <a:gd name="T55" fmla="*/ 130 h 141"/>
                <a:gd name="T56" fmla="*/ 323 w 662"/>
                <a:gd name="T57" fmla="*/ 137 h 141"/>
                <a:gd name="T58" fmla="*/ 264 w 662"/>
                <a:gd name="T59" fmla="*/ 141 h 141"/>
                <a:gd name="T60" fmla="*/ 203 w 662"/>
                <a:gd name="T61" fmla="*/ 140 h 141"/>
                <a:gd name="T62" fmla="*/ 139 w 662"/>
                <a:gd name="T63" fmla="*/ 131 h 141"/>
                <a:gd name="T64" fmla="*/ 70 w 662"/>
                <a:gd name="T65" fmla="*/ 116 h 141"/>
                <a:gd name="T66" fmla="*/ 0 w 662"/>
                <a:gd name="T67" fmla="*/ 92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2"/>
                <a:gd name="T103" fmla="*/ 0 h 141"/>
                <a:gd name="T104" fmla="*/ 662 w 662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2" h="141">
                  <a:moveTo>
                    <a:pt x="0" y="92"/>
                  </a:moveTo>
                  <a:lnTo>
                    <a:pt x="94" y="0"/>
                  </a:lnTo>
                  <a:lnTo>
                    <a:pt x="97" y="1"/>
                  </a:lnTo>
                  <a:lnTo>
                    <a:pt x="106" y="6"/>
                  </a:lnTo>
                  <a:lnTo>
                    <a:pt x="120" y="11"/>
                  </a:lnTo>
                  <a:lnTo>
                    <a:pt x="141" y="18"/>
                  </a:lnTo>
                  <a:lnTo>
                    <a:pt x="165" y="25"/>
                  </a:lnTo>
                  <a:lnTo>
                    <a:pt x="196" y="34"/>
                  </a:lnTo>
                  <a:lnTo>
                    <a:pt x="229" y="42"/>
                  </a:lnTo>
                  <a:lnTo>
                    <a:pt x="267" y="48"/>
                  </a:lnTo>
                  <a:lnTo>
                    <a:pt x="308" y="53"/>
                  </a:lnTo>
                  <a:lnTo>
                    <a:pt x="352" y="57"/>
                  </a:lnTo>
                  <a:lnTo>
                    <a:pt x="398" y="57"/>
                  </a:lnTo>
                  <a:lnTo>
                    <a:pt x="449" y="56"/>
                  </a:lnTo>
                  <a:lnTo>
                    <a:pt x="499" y="49"/>
                  </a:lnTo>
                  <a:lnTo>
                    <a:pt x="552" y="39"/>
                  </a:lnTo>
                  <a:lnTo>
                    <a:pt x="607" y="24"/>
                  </a:lnTo>
                  <a:lnTo>
                    <a:pt x="662" y="4"/>
                  </a:lnTo>
                  <a:lnTo>
                    <a:pt x="660" y="7"/>
                  </a:lnTo>
                  <a:lnTo>
                    <a:pt x="650" y="14"/>
                  </a:lnTo>
                  <a:lnTo>
                    <a:pt x="634" y="25"/>
                  </a:lnTo>
                  <a:lnTo>
                    <a:pt x="612" y="39"/>
                  </a:lnTo>
                  <a:lnTo>
                    <a:pt x="586" y="54"/>
                  </a:lnTo>
                  <a:lnTo>
                    <a:pt x="553" y="71"/>
                  </a:lnTo>
                  <a:lnTo>
                    <a:pt x="516" y="88"/>
                  </a:lnTo>
                  <a:lnTo>
                    <a:pt x="474" y="103"/>
                  </a:lnTo>
                  <a:lnTo>
                    <a:pt x="428" y="117"/>
                  </a:lnTo>
                  <a:lnTo>
                    <a:pt x="377" y="130"/>
                  </a:lnTo>
                  <a:lnTo>
                    <a:pt x="323" y="137"/>
                  </a:lnTo>
                  <a:lnTo>
                    <a:pt x="264" y="141"/>
                  </a:lnTo>
                  <a:lnTo>
                    <a:pt x="203" y="140"/>
                  </a:lnTo>
                  <a:lnTo>
                    <a:pt x="139" y="131"/>
                  </a:lnTo>
                  <a:lnTo>
                    <a:pt x="70" y="11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4C7F99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</p:grpSp>
      <p:sp>
        <p:nvSpPr>
          <p:cNvPr id="32774" name="WordArt 39"/>
          <p:cNvSpPr>
            <a:spLocks noChangeArrowheads="1" noChangeShapeType="1" noTextEdit="1"/>
          </p:cNvSpPr>
          <p:nvPr/>
        </p:nvSpPr>
        <p:spPr bwMode="auto">
          <a:xfrm rot="3060239">
            <a:off x="6792119" y="4909344"/>
            <a:ext cx="2217738" cy="1111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8644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Rebound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324975" cy="1171575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Fundamental questions in CS theory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4825" y="1814513"/>
            <a:ext cx="9069388" cy="4897437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Font typeface="Times New Roman" pitchFamily="18" charset="0"/>
              <a:buNone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Do oneway functions exist?</a:t>
            </a:r>
          </a:p>
          <a:p>
            <a:pPr marL="0" indent="0" algn="ctr" eaLnBrk="1">
              <a:spcAft>
                <a:spcPct val="0"/>
              </a:spcAft>
              <a:buFont typeface="Times New Roman" pitchFamily="18" charset="0"/>
              <a:buNone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n-US" smtClean="0"/>
          </a:p>
          <a:p>
            <a:pPr marL="0" indent="0" algn="ctr" eaLnBrk="1">
              <a:spcAft>
                <a:spcPct val="0"/>
              </a:spcAft>
              <a:buFont typeface="Times New Roman" pitchFamily="18" charset="0"/>
              <a:buNone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Do collision-intractable functions exist?</a:t>
            </a:r>
          </a:p>
          <a:p>
            <a:pPr marL="0" indent="0" algn="ctr" eaLnBrk="1">
              <a:spcAft>
                <a:spcPct val="0"/>
              </a:spcAft>
              <a:buFont typeface="Times New Roman" pitchFamily="18" charset="0"/>
              <a:buNone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n-US" smtClean="0"/>
          </a:p>
          <a:p>
            <a:pPr marL="0" indent="0" algn="ctr" eaLnBrk="1">
              <a:spcAft>
                <a:spcPct val="0"/>
              </a:spcAft>
              <a:buFont typeface="Times New Roman" pitchFamily="18" charset="0"/>
              <a:buNone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n-US" smtClean="0"/>
          </a:p>
          <a:p>
            <a:pPr marL="0" indent="0" algn="ctr" eaLnBrk="1">
              <a:spcAft>
                <a:spcPct val="0"/>
              </a:spcAft>
              <a:buFont typeface="Times New Roman" pitchFamily="18" charset="0"/>
              <a:buNone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n-US" smtClean="0"/>
          </a:p>
          <a:p>
            <a:pPr marL="0" indent="0" algn="ctr" eaLnBrk="1">
              <a:spcAft>
                <a:spcPct val="0"/>
              </a:spcAft>
              <a:buFont typeface="Times New Roman" pitchFamily="18" charset="0"/>
              <a:buNone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endParaRPr lang="en-US" smtClean="0"/>
          </a:p>
          <a:p>
            <a:pPr marL="0" indent="0" algn="ctr" eaLnBrk="1">
              <a:spcAft>
                <a:spcPct val="0"/>
              </a:spcAft>
              <a:buFont typeface="Times New Roman" pitchFamily="18" charset="0"/>
              <a:buNone/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We don't know.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de-DE" smtClean="0"/>
          </a:p>
        </p:txBody>
      </p:sp>
      <p:grpSp>
        <p:nvGrpSpPr>
          <p:cNvPr id="94212" name="Group 6"/>
          <p:cNvGrpSpPr>
            <a:grpSpLocks noChangeAspect="1"/>
          </p:cNvGrpSpPr>
          <p:nvPr/>
        </p:nvGrpSpPr>
        <p:grpSpPr bwMode="auto">
          <a:xfrm>
            <a:off x="2736850" y="611188"/>
            <a:ext cx="6407150" cy="5962650"/>
            <a:chOff x="1814" y="1474"/>
            <a:chExt cx="2706" cy="2713"/>
          </a:xfrm>
        </p:grpSpPr>
        <p:sp>
          <p:nvSpPr>
            <p:cNvPr id="9421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814" y="1474"/>
              <a:ext cx="2706" cy="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14" name="Freeform 7"/>
            <p:cNvSpPr>
              <a:spLocks/>
            </p:cNvSpPr>
            <p:nvPr/>
          </p:nvSpPr>
          <p:spPr bwMode="auto">
            <a:xfrm>
              <a:off x="3428" y="3092"/>
              <a:ext cx="1084" cy="1078"/>
            </a:xfrm>
            <a:custGeom>
              <a:avLst/>
              <a:gdLst>
                <a:gd name="T0" fmla="*/ 986 w 1084"/>
                <a:gd name="T1" fmla="*/ 1028 h 1078"/>
                <a:gd name="T2" fmla="*/ 956 w 1084"/>
                <a:gd name="T3" fmla="*/ 1049 h 1078"/>
                <a:gd name="T4" fmla="*/ 929 w 1084"/>
                <a:gd name="T5" fmla="*/ 1063 h 1078"/>
                <a:gd name="T6" fmla="*/ 901 w 1084"/>
                <a:gd name="T7" fmla="*/ 1070 h 1078"/>
                <a:gd name="T8" fmla="*/ 874 w 1084"/>
                <a:gd name="T9" fmla="*/ 1074 h 1078"/>
                <a:gd name="T10" fmla="*/ 850 w 1084"/>
                <a:gd name="T11" fmla="*/ 1074 h 1078"/>
                <a:gd name="T12" fmla="*/ 829 w 1084"/>
                <a:gd name="T13" fmla="*/ 1074 h 1078"/>
                <a:gd name="T14" fmla="*/ 814 w 1084"/>
                <a:gd name="T15" fmla="*/ 1075 h 1078"/>
                <a:gd name="T16" fmla="*/ 804 w 1084"/>
                <a:gd name="T17" fmla="*/ 1078 h 1078"/>
                <a:gd name="T18" fmla="*/ 7 w 1084"/>
                <a:gd name="T19" fmla="*/ 274 h 1078"/>
                <a:gd name="T20" fmla="*/ 1 w 1084"/>
                <a:gd name="T21" fmla="*/ 267 h 1078"/>
                <a:gd name="T22" fmla="*/ 0 w 1084"/>
                <a:gd name="T23" fmla="*/ 259 h 1078"/>
                <a:gd name="T24" fmla="*/ 0 w 1084"/>
                <a:gd name="T25" fmla="*/ 249 h 1078"/>
                <a:gd name="T26" fmla="*/ 2 w 1084"/>
                <a:gd name="T27" fmla="*/ 236 h 1078"/>
                <a:gd name="T28" fmla="*/ 8 w 1084"/>
                <a:gd name="T29" fmla="*/ 225 h 1078"/>
                <a:gd name="T30" fmla="*/ 14 w 1084"/>
                <a:gd name="T31" fmla="*/ 213 h 1078"/>
                <a:gd name="T32" fmla="*/ 22 w 1084"/>
                <a:gd name="T33" fmla="*/ 200 h 1078"/>
                <a:gd name="T34" fmla="*/ 32 w 1084"/>
                <a:gd name="T35" fmla="*/ 187 h 1078"/>
                <a:gd name="T36" fmla="*/ 187 w 1084"/>
                <a:gd name="T37" fmla="*/ 27 h 1078"/>
                <a:gd name="T38" fmla="*/ 201 w 1084"/>
                <a:gd name="T39" fmla="*/ 17 h 1078"/>
                <a:gd name="T40" fmla="*/ 215 w 1084"/>
                <a:gd name="T41" fmla="*/ 9 h 1078"/>
                <a:gd name="T42" fmla="*/ 226 w 1084"/>
                <a:gd name="T43" fmla="*/ 4 h 1078"/>
                <a:gd name="T44" fmla="*/ 237 w 1084"/>
                <a:gd name="T45" fmla="*/ 2 h 1078"/>
                <a:gd name="T46" fmla="*/ 245 w 1084"/>
                <a:gd name="T47" fmla="*/ 0 h 1078"/>
                <a:gd name="T48" fmla="*/ 252 w 1084"/>
                <a:gd name="T49" fmla="*/ 2 h 1078"/>
                <a:gd name="T50" fmla="*/ 258 w 1084"/>
                <a:gd name="T51" fmla="*/ 3 h 1078"/>
                <a:gd name="T52" fmla="*/ 261 w 1084"/>
                <a:gd name="T53" fmla="*/ 6 h 1078"/>
                <a:gd name="T54" fmla="*/ 1078 w 1084"/>
                <a:gd name="T55" fmla="*/ 827 h 1078"/>
                <a:gd name="T56" fmla="*/ 1082 w 1084"/>
                <a:gd name="T57" fmla="*/ 834 h 1078"/>
                <a:gd name="T58" fmla="*/ 1084 w 1084"/>
                <a:gd name="T59" fmla="*/ 846 h 1078"/>
                <a:gd name="T60" fmla="*/ 1082 w 1084"/>
                <a:gd name="T61" fmla="*/ 863 h 1078"/>
                <a:gd name="T62" fmla="*/ 1077 w 1084"/>
                <a:gd name="T63" fmla="*/ 884 h 1078"/>
                <a:gd name="T64" fmla="*/ 1068 w 1084"/>
                <a:gd name="T65" fmla="*/ 909 h 1078"/>
                <a:gd name="T66" fmla="*/ 1057 w 1084"/>
                <a:gd name="T67" fmla="*/ 936 h 1078"/>
                <a:gd name="T68" fmla="*/ 1040 w 1084"/>
                <a:gd name="T69" fmla="*/ 965 h 1078"/>
                <a:gd name="T70" fmla="*/ 1019 w 1084"/>
                <a:gd name="T71" fmla="*/ 996 h 1078"/>
                <a:gd name="T72" fmla="*/ 986 w 1084"/>
                <a:gd name="T73" fmla="*/ 1028 h 10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84"/>
                <a:gd name="T112" fmla="*/ 0 h 1078"/>
                <a:gd name="T113" fmla="*/ 1084 w 1084"/>
                <a:gd name="T114" fmla="*/ 1078 h 10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84" h="1078">
                  <a:moveTo>
                    <a:pt x="986" y="1028"/>
                  </a:moveTo>
                  <a:lnTo>
                    <a:pt x="956" y="1049"/>
                  </a:lnTo>
                  <a:lnTo>
                    <a:pt x="929" y="1063"/>
                  </a:lnTo>
                  <a:lnTo>
                    <a:pt x="901" y="1070"/>
                  </a:lnTo>
                  <a:lnTo>
                    <a:pt x="874" y="1074"/>
                  </a:lnTo>
                  <a:lnTo>
                    <a:pt x="850" y="1074"/>
                  </a:lnTo>
                  <a:lnTo>
                    <a:pt x="829" y="1074"/>
                  </a:lnTo>
                  <a:lnTo>
                    <a:pt x="814" y="1075"/>
                  </a:lnTo>
                  <a:lnTo>
                    <a:pt x="804" y="1078"/>
                  </a:lnTo>
                  <a:lnTo>
                    <a:pt x="7" y="274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0" y="249"/>
                  </a:lnTo>
                  <a:lnTo>
                    <a:pt x="2" y="236"/>
                  </a:lnTo>
                  <a:lnTo>
                    <a:pt x="8" y="225"/>
                  </a:lnTo>
                  <a:lnTo>
                    <a:pt x="14" y="213"/>
                  </a:lnTo>
                  <a:lnTo>
                    <a:pt x="22" y="200"/>
                  </a:lnTo>
                  <a:lnTo>
                    <a:pt x="32" y="187"/>
                  </a:lnTo>
                  <a:lnTo>
                    <a:pt x="187" y="27"/>
                  </a:lnTo>
                  <a:lnTo>
                    <a:pt x="201" y="17"/>
                  </a:lnTo>
                  <a:lnTo>
                    <a:pt x="215" y="9"/>
                  </a:lnTo>
                  <a:lnTo>
                    <a:pt x="226" y="4"/>
                  </a:lnTo>
                  <a:lnTo>
                    <a:pt x="237" y="2"/>
                  </a:lnTo>
                  <a:lnTo>
                    <a:pt x="245" y="0"/>
                  </a:lnTo>
                  <a:lnTo>
                    <a:pt x="252" y="2"/>
                  </a:lnTo>
                  <a:lnTo>
                    <a:pt x="258" y="3"/>
                  </a:lnTo>
                  <a:lnTo>
                    <a:pt x="261" y="6"/>
                  </a:lnTo>
                  <a:lnTo>
                    <a:pt x="1078" y="827"/>
                  </a:lnTo>
                  <a:lnTo>
                    <a:pt x="1082" y="834"/>
                  </a:lnTo>
                  <a:lnTo>
                    <a:pt x="1084" y="846"/>
                  </a:lnTo>
                  <a:lnTo>
                    <a:pt x="1082" y="863"/>
                  </a:lnTo>
                  <a:lnTo>
                    <a:pt x="1077" y="884"/>
                  </a:lnTo>
                  <a:lnTo>
                    <a:pt x="1068" y="909"/>
                  </a:lnTo>
                  <a:lnTo>
                    <a:pt x="1057" y="936"/>
                  </a:lnTo>
                  <a:lnTo>
                    <a:pt x="1040" y="965"/>
                  </a:lnTo>
                  <a:lnTo>
                    <a:pt x="1019" y="996"/>
                  </a:lnTo>
                  <a:lnTo>
                    <a:pt x="986" y="10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15" name="Freeform 8"/>
            <p:cNvSpPr>
              <a:spLocks/>
            </p:cNvSpPr>
            <p:nvPr/>
          </p:nvSpPr>
          <p:spPr bwMode="auto">
            <a:xfrm>
              <a:off x="3112" y="2780"/>
              <a:ext cx="559" cy="547"/>
            </a:xfrm>
            <a:custGeom>
              <a:avLst/>
              <a:gdLst>
                <a:gd name="T0" fmla="*/ 441 w 559"/>
                <a:gd name="T1" fmla="*/ 530 h 547"/>
                <a:gd name="T2" fmla="*/ 430 w 559"/>
                <a:gd name="T3" fmla="*/ 540 h 547"/>
                <a:gd name="T4" fmla="*/ 419 w 559"/>
                <a:gd name="T5" fmla="*/ 545 h 547"/>
                <a:gd name="T6" fmla="*/ 409 w 559"/>
                <a:gd name="T7" fmla="*/ 547 h 547"/>
                <a:gd name="T8" fmla="*/ 401 w 559"/>
                <a:gd name="T9" fmla="*/ 545 h 547"/>
                <a:gd name="T10" fmla="*/ 0 w 559"/>
                <a:gd name="T11" fmla="*/ 153 h 547"/>
                <a:gd name="T12" fmla="*/ 0 w 559"/>
                <a:gd name="T13" fmla="*/ 146 h 547"/>
                <a:gd name="T14" fmla="*/ 3 w 559"/>
                <a:gd name="T15" fmla="*/ 136 h 547"/>
                <a:gd name="T16" fmla="*/ 10 w 559"/>
                <a:gd name="T17" fmla="*/ 127 h 547"/>
                <a:gd name="T18" fmla="*/ 18 w 559"/>
                <a:gd name="T19" fmla="*/ 117 h 547"/>
                <a:gd name="T20" fmla="*/ 116 w 559"/>
                <a:gd name="T21" fmla="*/ 19 h 547"/>
                <a:gd name="T22" fmla="*/ 121 w 559"/>
                <a:gd name="T23" fmla="*/ 13 h 547"/>
                <a:gd name="T24" fmla="*/ 127 w 559"/>
                <a:gd name="T25" fmla="*/ 9 h 547"/>
                <a:gd name="T26" fmla="*/ 133 w 559"/>
                <a:gd name="T27" fmla="*/ 7 h 547"/>
                <a:gd name="T28" fmla="*/ 138 w 559"/>
                <a:gd name="T29" fmla="*/ 4 h 547"/>
                <a:gd name="T30" fmla="*/ 144 w 559"/>
                <a:gd name="T31" fmla="*/ 1 h 547"/>
                <a:gd name="T32" fmla="*/ 148 w 559"/>
                <a:gd name="T33" fmla="*/ 0 h 547"/>
                <a:gd name="T34" fmla="*/ 153 w 559"/>
                <a:gd name="T35" fmla="*/ 0 h 547"/>
                <a:gd name="T36" fmla="*/ 158 w 559"/>
                <a:gd name="T37" fmla="*/ 0 h 547"/>
                <a:gd name="T38" fmla="*/ 559 w 559"/>
                <a:gd name="T39" fmla="*/ 389 h 547"/>
                <a:gd name="T40" fmla="*/ 557 w 559"/>
                <a:gd name="T41" fmla="*/ 399 h 547"/>
                <a:gd name="T42" fmla="*/ 554 w 559"/>
                <a:gd name="T43" fmla="*/ 410 h 547"/>
                <a:gd name="T44" fmla="*/ 547 w 559"/>
                <a:gd name="T45" fmla="*/ 421 h 547"/>
                <a:gd name="T46" fmla="*/ 539 w 559"/>
                <a:gd name="T47" fmla="*/ 431 h 547"/>
                <a:gd name="T48" fmla="*/ 441 w 559"/>
                <a:gd name="T49" fmla="*/ 530 h 5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9"/>
                <a:gd name="T76" fmla="*/ 0 h 547"/>
                <a:gd name="T77" fmla="*/ 559 w 559"/>
                <a:gd name="T78" fmla="*/ 547 h 5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9" h="547">
                  <a:moveTo>
                    <a:pt x="441" y="530"/>
                  </a:moveTo>
                  <a:lnTo>
                    <a:pt x="430" y="540"/>
                  </a:lnTo>
                  <a:lnTo>
                    <a:pt x="419" y="545"/>
                  </a:lnTo>
                  <a:lnTo>
                    <a:pt x="409" y="547"/>
                  </a:lnTo>
                  <a:lnTo>
                    <a:pt x="401" y="545"/>
                  </a:lnTo>
                  <a:lnTo>
                    <a:pt x="0" y="153"/>
                  </a:lnTo>
                  <a:lnTo>
                    <a:pt x="0" y="146"/>
                  </a:lnTo>
                  <a:lnTo>
                    <a:pt x="3" y="136"/>
                  </a:lnTo>
                  <a:lnTo>
                    <a:pt x="10" y="127"/>
                  </a:lnTo>
                  <a:lnTo>
                    <a:pt x="18" y="117"/>
                  </a:lnTo>
                  <a:lnTo>
                    <a:pt x="116" y="19"/>
                  </a:lnTo>
                  <a:lnTo>
                    <a:pt x="121" y="13"/>
                  </a:lnTo>
                  <a:lnTo>
                    <a:pt x="127" y="9"/>
                  </a:lnTo>
                  <a:lnTo>
                    <a:pt x="133" y="7"/>
                  </a:lnTo>
                  <a:lnTo>
                    <a:pt x="138" y="4"/>
                  </a:lnTo>
                  <a:lnTo>
                    <a:pt x="144" y="1"/>
                  </a:lnTo>
                  <a:lnTo>
                    <a:pt x="148" y="0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559" y="389"/>
                  </a:lnTo>
                  <a:lnTo>
                    <a:pt x="557" y="399"/>
                  </a:lnTo>
                  <a:lnTo>
                    <a:pt x="554" y="410"/>
                  </a:lnTo>
                  <a:lnTo>
                    <a:pt x="547" y="421"/>
                  </a:lnTo>
                  <a:lnTo>
                    <a:pt x="539" y="431"/>
                  </a:lnTo>
                  <a:lnTo>
                    <a:pt x="441" y="5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16" name="Freeform 9"/>
            <p:cNvSpPr>
              <a:spLocks/>
            </p:cNvSpPr>
            <p:nvPr/>
          </p:nvSpPr>
          <p:spPr bwMode="auto">
            <a:xfrm>
              <a:off x="3256" y="2865"/>
              <a:ext cx="360" cy="399"/>
            </a:xfrm>
            <a:custGeom>
              <a:avLst/>
              <a:gdLst>
                <a:gd name="T0" fmla="*/ 120 w 360"/>
                <a:gd name="T1" fmla="*/ 64 h 399"/>
                <a:gd name="T2" fmla="*/ 360 w 360"/>
                <a:gd name="T3" fmla="*/ 282 h 399"/>
                <a:gd name="T4" fmla="*/ 360 w 360"/>
                <a:gd name="T5" fmla="*/ 285 h 399"/>
                <a:gd name="T6" fmla="*/ 357 w 360"/>
                <a:gd name="T7" fmla="*/ 293 h 399"/>
                <a:gd name="T8" fmla="*/ 352 w 360"/>
                <a:gd name="T9" fmla="*/ 307 h 399"/>
                <a:gd name="T10" fmla="*/ 342 w 360"/>
                <a:gd name="T11" fmla="*/ 322 h 399"/>
                <a:gd name="T12" fmla="*/ 328 w 360"/>
                <a:gd name="T13" fmla="*/ 340 h 399"/>
                <a:gd name="T14" fmla="*/ 306 w 360"/>
                <a:gd name="T15" fmla="*/ 361 h 399"/>
                <a:gd name="T16" fmla="*/ 276 w 360"/>
                <a:gd name="T17" fmla="*/ 381 h 399"/>
                <a:gd name="T18" fmla="*/ 239 w 360"/>
                <a:gd name="T19" fmla="*/ 399 h 399"/>
                <a:gd name="T20" fmla="*/ 237 w 360"/>
                <a:gd name="T21" fmla="*/ 393 h 399"/>
                <a:gd name="T22" fmla="*/ 232 w 360"/>
                <a:gd name="T23" fmla="*/ 378 h 399"/>
                <a:gd name="T24" fmla="*/ 220 w 360"/>
                <a:gd name="T25" fmla="*/ 353 h 399"/>
                <a:gd name="T26" fmla="*/ 205 w 360"/>
                <a:gd name="T27" fmla="*/ 318 h 399"/>
                <a:gd name="T28" fmla="*/ 181 w 360"/>
                <a:gd name="T29" fmla="*/ 278 h 399"/>
                <a:gd name="T30" fmla="*/ 149 w 360"/>
                <a:gd name="T31" fmla="*/ 229 h 399"/>
                <a:gd name="T32" fmla="*/ 109 w 360"/>
                <a:gd name="T33" fmla="*/ 174 h 399"/>
                <a:gd name="T34" fmla="*/ 58 w 360"/>
                <a:gd name="T35" fmla="*/ 116 h 399"/>
                <a:gd name="T36" fmla="*/ 57 w 360"/>
                <a:gd name="T37" fmla="*/ 113 h 399"/>
                <a:gd name="T38" fmla="*/ 51 w 360"/>
                <a:gd name="T39" fmla="*/ 106 h 399"/>
                <a:gd name="T40" fmla="*/ 44 w 360"/>
                <a:gd name="T41" fmla="*/ 96 h 399"/>
                <a:gd name="T42" fmla="*/ 36 w 360"/>
                <a:gd name="T43" fmla="*/ 83 h 399"/>
                <a:gd name="T44" fmla="*/ 26 w 360"/>
                <a:gd name="T45" fmla="*/ 70 h 399"/>
                <a:gd name="T46" fmla="*/ 18 w 360"/>
                <a:gd name="T47" fmla="*/ 54 h 399"/>
                <a:gd name="T48" fmla="*/ 9 w 360"/>
                <a:gd name="T49" fmla="*/ 39 h 399"/>
                <a:gd name="T50" fmla="*/ 4 w 360"/>
                <a:gd name="T51" fmla="*/ 25 h 399"/>
                <a:gd name="T52" fmla="*/ 0 w 360"/>
                <a:gd name="T53" fmla="*/ 14 h 399"/>
                <a:gd name="T54" fmla="*/ 0 w 360"/>
                <a:gd name="T55" fmla="*/ 5 h 399"/>
                <a:gd name="T56" fmla="*/ 4 w 360"/>
                <a:gd name="T57" fmla="*/ 0 h 399"/>
                <a:gd name="T58" fmla="*/ 14 w 360"/>
                <a:gd name="T59" fmla="*/ 0 h 399"/>
                <a:gd name="T60" fmla="*/ 29 w 360"/>
                <a:gd name="T61" fmla="*/ 5 h 399"/>
                <a:gd name="T62" fmla="*/ 51 w 360"/>
                <a:gd name="T63" fmla="*/ 16 h 399"/>
                <a:gd name="T64" fmla="*/ 81 w 360"/>
                <a:gd name="T65" fmla="*/ 36 h 399"/>
                <a:gd name="T66" fmla="*/ 120 w 360"/>
                <a:gd name="T67" fmla="*/ 64 h 3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60"/>
                <a:gd name="T103" fmla="*/ 0 h 399"/>
                <a:gd name="T104" fmla="*/ 360 w 360"/>
                <a:gd name="T105" fmla="*/ 399 h 3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60" h="399">
                  <a:moveTo>
                    <a:pt x="120" y="64"/>
                  </a:moveTo>
                  <a:lnTo>
                    <a:pt x="360" y="282"/>
                  </a:lnTo>
                  <a:lnTo>
                    <a:pt x="360" y="285"/>
                  </a:lnTo>
                  <a:lnTo>
                    <a:pt x="357" y="293"/>
                  </a:lnTo>
                  <a:lnTo>
                    <a:pt x="352" y="307"/>
                  </a:lnTo>
                  <a:lnTo>
                    <a:pt x="342" y="322"/>
                  </a:lnTo>
                  <a:lnTo>
                    <a:pt x="328" y="340"/>
                  </a:lnTo>
                  <a:lnTo>
                    <a:pt x="306" y="361"/>
                  </a:lnTo>
                  <a:lnTo>
                    <a:pt x="276" y="381"/>
                  </a:lnTo>
                  <a:lnTo>
                    <a:pt x="239" y="399"/>
                  </a:lnTo>
                  <a:lnTo>
                    <a:pt x="237" y="393"/>
                  </a:lnTo>
                  <a:lnTo>
                    <a:pt x="232" y="378"/>
                  </a:lnTo>
                  <a:lnTo>
                    <a:pt x="220" y="353"/>
                  </a:lnTo>
                  <a:lnTo>
                    <a:pt x="205" y="318"/>
                  </a:lnTo>
                  <a:lnTo>
                    <a:pt x="181" y="278"/>
                  </a:lnTo>
                  <a:lnTo>
                    <a:pt x="149" y="229"/>
                  </a:lnTo>
                  <a:lnTo>
                    <a:pt x="109" y="174"/>
                  </a:lnTo>
                  <a:lnTo>
                    <a:pt x="58" y="116"/>
                  </a:lnTo>
                  <a:lnTo>
                    <a:pt x="57" y="113"/>
                  </a:lnTo>
                  <a:lnTo>
                    <a:pt x="51" y="106"/>
                  </a:lnTo>
                  <a:lnTo>
                    <a:pt x="44" y="96"/>
                  </a:lnTo>
                  <a:lnTo>
                    <a:pt x="36" y="83"/>
                  </a:lnTo>
                  <a:lnTo>
                    <a:pt x="26" y="70"/>
                  </a:lnTo>
                  <a:lnTo>
                    <a:pt x="18" y="54"/>
                  </a:lnTo>
                  <a:lnTo>
                    <a:pt x="9" y="39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14" y="0"/>
                  </a:lnTo>
                  <a:lnTo>
                    <a:pt x="29" y="5"/>
                  </a:lnTo>
                  <a:lnTo>
                    <a:pt x="51" y="16"/>
                  </a:lnTo>
                  <a:lnTo>
                    <a:pt x="81" y="36"/>
                  </a:lnTo>
                  <a:lnTo>
                    <a:pt x="120" y="64"/>
                  </a:lnTo>
                  <a:close/>
                </a:path>
              </a:pathLst>
            </a:custGeom>
            <a:solidFill>
              <a:srgbClr val="66B2D8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17" name="Freeform 10"/>
            <p:cNvSpPr>
              <a:spLocks/>
            </p:cNvSpPr>
            <p:nvPr/>
          </p:nvSpPr>
          <p:spPr bwMode="auto">
            <a:xfrm>
              <a:off x="3231" y="2894"/>
              <a:ext cx="300" cy="369"/>
            </a:xfrm>
            <a:custGeom>
              <a:avLst/>
              <a:gdLst>
                <a:gd name="T0" fmla="*/ 79 w 300"/>
                <a:gd name="T1" fmla="*/ 43 h 369"/>
                <a:gd name="T2" fmla="*/ 88 w 300"/>
                <a:gd name="T3" fmla="*/ 53 h 369"/>
                <a:gd name="T4" fmla="*/ 110 w 300"/>
                <a:gd name="T5" fmla="*/ 78 h 369"/>
                <a:gd name="T6" fmla="*/ 142 w 300"/>
                <a:gd name="T7" fmla="*/ 115 h 369"/>
                <a:gd name="T8" fmla="*/ 180 w 300"/>
                <a:gd name="T9" fmla="*/ 158 h 369"/>
                <a:gd name="T10" fmla="*/ 217 w 300"/>
                <a:gd name="T11" fmla="*/ 204 h 369"/>
                <a:gd name="T12" fmla="*/ 252 w 300"/>
                <a:gd name="T13" fmla="*/ 249 h 369"/>
                <a:gd name="T14" fmla="*/ 279 w 300"/>
                <a:gd name="T15" fmla="*/ 288 h 369"/>
                <a:gd name="T16" fmla="*/ 293 w 300"/>
                <a:gd name="T17" fmla="*/ 317 h 369"/>
                <a:gd name="T18" fmla="*/ 294 w 300"/>
                <a:gd name="T19" fmla="*/ 318 h 369"/>
                <a:gd name="T20" fmla="*/ 296 w 300"/>
                <a:gd name="T21" fmla="*/ 321 h 369"/>
                <a:gd name="T22" fmla="*/ 299 w 300"/>
                <a:gd name="T23" fmla="*/ 325 h 369"/>
                <a:gd name="T24" fmla="*/ 300 w 300"/>
                <a:gd name="T25" fmla="*/ 331 h 369"/>
                <a:gd name="T26" fmla="*/ 297 w 300"/>
                <a:gd name="T27" fmla="*/ 338 h 369"/>
                <a:gd name="T28" fmla="*/ 292 w 300"/>
                <a:gd name="T29" fmla="*/ 348 h 369"/>
                <a:gd name="T30" fmla="*/ 280 w 300"/>
                <a:gd name="T31" fmla="*/ 357 h 369"/>
                <a:gd name="T32" fmla="*/ 264 w 300"/>
                <a:gd name="T33" fmla="*/ 369 h 369"/>
                <a:gd name="T34" fmla="*/ 262 w 300"/>
                <a:gd name="T35" fmla="*/ 367 h 369"/>
                <a:gd name="T36" fmla="*/ 261 w 300"/>
                <a:gd name="T37" fmla="*/ 363 h 369"/>
                <a:gd name="T38" fmla="*/ 257 w 300"/>
                <a:gd name="T39" fmla="*/ 356 h 369"/>
                <a:gd name="T40" fmla="*/ 251 w 300"/>
                <a:gd name="T41" fmla="*/ 346 h 369"/>
                <a:gd name="T42" fmla="*/ 244 w 300"/>
                <a:gd name="T43" fmla="*/ 334 h 369"/>
                <a:gd name="T44" fmla="*/ 236 w 300"/>
                <a:gd name="T45" fmla="*/ 320 h 369"/>
                <a:gd name="T46" fmla="*/ 224 w 300"/>
                <a:gd name="T47" fmla="*/ 303 h 369"/>
                <a:gd name="T48" fmla="*/ 212 w 300"/>
                <a:gd name="T49" fmla="*/ 285 h 369"/>
                <a:gd name="T50" fmla="*/ 198 w 300"/>
                <a:gd name="T51" fmla="*/ 264 h 369"/>
                <a:gd name="T52" fmla="*/ 181 w 300"/>
                <a:gd name="T53" fmla="*/ 242 h 369"/>
                <a:gd name="T54" fmla="*/ 163 w 300"/>
                <a:gd name="T55" fmla="*/ 216 h 369"/>
                <a:gd name="T56" fmla="*/ 142 w 300"/>
                <a:gd name="T57" fmla="*/ 191 h 369"/>
                <a:gd name="T58" fmla="*/ 120 w 300"/>
                <a:gd name="T59" fmla="*/ 165 h 369"/>
                <a:gd name="T60" fmla="*/ 95 w 300"/>
                <a:gd name="T61" fmla="*/ 135 h 369"/>
                <a:gd name="T62" fmla="*/ 67 w 300"/>
                <a:gd name="T63" fmla="*/ 106 h 369"/>
                <a:gd name="T64" fmla="*/ 37 w 300"/>
                <a:gd name="T65" fmla="*/ 75 h 369"/>
                <a:gd name="T66" fmla="*/ 33 w 300"/>
                <a:gd name="T67" fmla="*/ 70 h 369"/>
                <a:gd name="T68" fmla="*/ 23 w 300"/>
                <a:gd name="T69" fmla="*/ 54 h 369"/>
                <a:gd name="T70" fmla="*/ 11 w 300"/>
                <a:gd name="T71" fmla="*/ 35 h 369"/>
                <a:gd name="T72" fmla="*/ 2 w 300"/>
                <a:gd name="T73" fmla="*/ 15 h 369"/>
                <a:gd name="T74" fmla="*/ 0 w 300"/>
                <a:gd name="T75" fmla="*/ 3 h 369"/>
                <a:gd name="T76" fmla="*/ 9 w 300"/>
                <a:gd name="T77" fmla="*/ 0 h 369"/>
                <a:gd name="T78" fmla="*/ 34 w 300"/>
                <a:gd name="T79" fmla="*/ 11 h 369"/>
                <a:gd name="T80" fmla="*/ 79 w 300"/>
                <a:gd name="T81" fmla="*/ 43 h 36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0"/>
                <a:gd name="T124" fmla="*/ 0 h 369"/>
                <a:gd name="T125" fmla="*/ 300 w 300"/>
                <a:gd name="T126" fmla="*/ 369 h 36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0" h="369">
                  <a:moveTo>
                    <a:pt x="79" y="43"/>
                  </a:moveTo>
                  <a:lnTo>
                    <a:pt x="88" y="53"/>
                  </a:lnTo>
                  <a:lnTo>
                    <a:pt x="110" y="78"/>
                  </a:lnTo>
                  <a:lnTo>
                    <a:pt x="142" y="115"/>
                  </a:lnTo>
                  <a:lnTo>
                    <a:pt x="180" y="158"/>
                  </a:lnTo>
                  <a:lnTo>
                    <a:pt x="217" y="204"/>
                  </a:lnTo>
                  <a:lnTo>
                    <a:pt x="252" y="249"/>
                  </a:lnTo>
                  <a:lnTo>
                    <a:pt x="279" y="288"/>
                  </a:lnTo>
                  <a:lnTo>
                    <a:pt x="293" y="317"/>
                  </a:lnTo>
                  <a:lnTo>
                    <a:pt x="294" y="318"/>
                  </a:lnTo>
                  <a:lnTo>
                    <a:pt x="296" y="321"/>
                  </a:lnTo>
                  <a:lnTo>
                    <a:pt x="299" y="325"/>
                  </a:lnTo>
                  <a:lnTo>
                    <a:pt x="300" y="331"/>
                  </a:lnTo>
                  <a:lnTo>
                    <a:pt x="297" y="338"/>
                  </a:lnTo>
                  <a:lnTo>
                    <a:pt x="292" y="348"/>
                  </a:lnTo>
                  <a:lnTo>
                    <a:pt x="280" y="357"/>
                  </a:lnTo>
                  <a:lnTo>
                    <a:pt x="264" y="369"/>
                  </a:lnTo>
                  <a:lnTo>
                    <a:pt x="262" y="367"/>
                  </a:lnTo>
                  <a:lnTo>
                    <a:pt x="261" y="363"/>
                  </a:lnTo>
                  <a:lnTo>
                    <a:pt x="257" y="356"/>
                  </a:lnTo>
                  <a:lnTo>
                    <a:pt x="251" y="346"/>
                  </a:lnTo>
                  <a:lnTo>
                    <a:pt x="244" y="334"/>
                  </a:lnTo>
                  <a:lnTo>
                    <a:pt x="236" y="320"/>
                  </a:lnTo>
                  <a:lnTo>
                    <a:pt x="224" y="303"/>
                  </a:lnTo>
                  <a:lnTo>
                    <a:pt x="212" y="285"/>
                  </a:lnTo>
                  <a:lnTo>
                    <a:pt x="198" y="264"/>
                  </a:lnTo>
                  <a:lnTo>
                    <a:pt x="181" y="242"/>
                  </a:lnTo>
                  <a:lnTo>
                    <a:pt x="163" y="216"/>
                  </a:lnTo>
                  <a:lnTo>
                    <a:pt x="142" y="191"/>
                  </a:lnTo>
                  <a:lnTo>
                    <a:pt x="120" y="165"/>
                  </a:lnTo>
                  <a:lnTo>
                    <a:pt x="95" y="135"/>
                  </a:lnTo>
                  <a:lnTo>
                    <a:pt x="67" y="106"/>
                  </a:lnTo>
                  <a:lnTo>
                    <a:pt x="37" y="75"/>
                  </a:lnTo>
                  <a:lnTo>
                    <a:pt x="33" y="70"/>
                  </a:lnTo>
                  <a:lnTo>
                    <a:pt x="23" y="54"/>
                  </a:lnTo>
                  <a:lnTo>
                    <a:pt x="11" y="35"/>
                  </a:lnTo>
                  <a:lnTo>
                    <a:pt x="2" y="15"/>
                  </a:lnTo>
                  <a:lnTo>
                    <a:pt x="0" y="3"/>
                  </a:lnTo>
                  <a:lnTo>
                    <a:pt x="9" y="0"/>
                  </a:lnTo>
                  <a:lnTo>
                    <a:pt x="34" y="11"/>
                  </a:lnTo>
                  <a:lnTo>
                    <a:pt x="79" y="43"/>
                  </a:lnTo>
                  <a:close/>
                </a:path>
              </a:pathLst>
            </a:custGeom>
            <a:solidFill>
              <a:srgbClr val="B2E5F2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18" name="Freeform 11"/>
            <p:cNvSpPr>
              <a:spLocks/>
            </p:cNvSpPr>
            <p:nvPr/>
          </p:nvSpPr>
          <p:spPr bwMode="auto">
            <a:xfrm>
              <a:off x="3215" y="2955"/>
              <a:ext cx="280" cy="309"/>
            </a:xfrm>
            <a:custGeom>
              <a:avLst/>
              <a:gdLst>
                <a:gd name="T0" fmla="*/ 280 w 280"/>
                <a:gd name="T1" fmla="*/ 309 h 309"/>
                <a:gd name="T2" fmla="*/ 0 w 280"/>
                <a:gd name="T3" fmla="*/ 24 h 309"/>
                <a:gd name="T4" fmla="*/ 24 w 280"/>
                <a:gd name="T5" fmla="*/ 0 h 309"/>
                <a:gd name="T6" fmla="*/ 25 w 280"/>
                <a:gd name="T7" fmla="*/ 2 h 309"/>
                <a:gd name="T8" fmla="*/ 31 w 280"/>
                <a:gd name="T9" fmla="*/ 5 h 309"/>
                <a:gd name="T10" fmla="*/ 38 w 280"/>
                <a:gd name="T11" fmla="*/ 9 h 309"/>
                <a:gd name="T12" fmla="*/ 49 w 280"/>
                <a:gd name="T13" fmla="*/ 16 h 309"/>
                <a:gd name="T14" fmla="*/ 62 w 280"/>
                <a:gd name="T15" fmla="*/ 24 h 309"/>
                <a:gd name="T16" fmla="*/ 77 w 280"/>
                <a:gd name="T17" fmla="*/ 37 h 309"/>
                <a:gd name="T18" fmla="*/ 94 w 280"/>
                <a:gd name="T19" fmla="*/ 51 h 309"/>
                <a:gd name="T20" fmla="*/ 112 w 280"/>
                <a:gd name="T21" fmla="*/ 66 h 309"/>
                <a:gd name="T22" fmla="*/ 132 w 280"/>
                <a:gd name="T23" fmla="*/ 86 h 309"/>
                <a:gd name="T24" fmla="*/ 152 w 280"/>
                <a:gd name="T25" fmla="*/ 108 h 309"/>
                <a:gd name="T26" fmla="*/ 173 w 280"/>
                <a:gd name="T27" fmla="*/ 133 h 309"/>
                <a:gd name="T28" fmla="*/ 194 w 280"/>
                <a:gd name="T29" fmla="*/ 162 h 309"/>
                <a:gd name="T30" fmla="*/ 217 w 280"/>
                <a:gd name="T31" fmla="*/ 193 h 309"/>
                <a:gd name="T32" fmla="*/ 238 w 280"/>
                <a:gd name="T33" fmla="*/ 228 h 309"/>
                <a:gd name="T34" fmla="*/ 259 w 280"/>
                <a:gd name="T35" fmla="*/ 267 h 309"/>
                <a:gd name="T36" fmla="*/ 280 w 280"/>
                <a:gd name="T37" fmla="*/ 309 h 3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0"/>
                <a:gd name="T58" fmla="*/ 0 h 309"/>
                <a:gd name="T59" fmla="*/ 280 w 280"/>
                <a:gd name="T60" fmla="*/ 309 h 3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0" h="309">
                  <a:moveTo>
                    <a:pt x="280" y="309"/>
                  </a:moveTo>
                  <a:lnTo>
                    <a:pt x="0" y="24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31" y="5"/>
                  </a:lnTo>
                  <a:lnTo>
                    <a:pt x="38" y="9"/>
                  </a:lnTo>
                  <a:lnTo>
                    <a:pt x="49" y="16"/>
                  </a:lnTo>
                  <a:lnTo>
                    <a:pt x="62" y="24"/>
                  </a:lnTo>
                  <a:lnTo>
                    <a:pt x="77" y="37"/>
                  </a:lnTo>
                  <a:lnTo>
                    <a:pt x="94" y="51"/>
                  </a:lnTo>
                  <a:lnTo>
                    <a:pt x="112" y="66"/>
                  </a:lnTo>
                  <a:lnTo>
                    <a:pt x="132" y="86"/>
                  </a:lnTo>
                  <a:lnTo>
                    <a:pt x="152" y="108"/>
                  </a:lnTo>
                  <a:lnTo>
                    <a:pt x="173" y="133"/>
                  </a:lnTo>
                  <a:lnTo>
                    <a:pt x="194" y="162"/>
                  </a:lnTo>
                  <a:lnTo>
                    <a:pt x="217" y="193"/>
                  </a:lnTo>
                  <a:lnTo>
                    <a:pt x="238" y="228"/>
                  </a:lnTo>
                  <a:lnTo>
                    <a:pt x="259" y="267"/>
                  </a:lnTo>
                  <a:lnTo>
                    <a:pt x="280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19" name="Freeform 12"/>
            <p:cNvSpPr>
              <a:spLocks/>
            </p:cNvSpPr>
            <p:nvPr/>
          </p:nvSpPr>
          <p:spPr bwMode="auto">
            <a:xfrm>
              <a:off x="1941" y="1767"/>
              <a:ext cx="1414" cy="1468"/>
            </a:xfrm>
            <a:custGeom>
              <a:avLst/>
              <a:gdLst>
                <a:gd name="T0" fmla="*/ 1366 w 1414"/>
                <a:gd name="T1" fmla="*/ 1236 h 1468"/>
                <a:gd name="T2" fmla="*/ 1407 w 1414"/>
                <a:gd name="T3" fmla="*/ 1147 h 1468"/>
                <a:gd name="T4" fmla="*/ 1413 w 1414"/>
                <a:gd name="T5" fmla="*/ 1050 h 1468"/>
                <a:gd name="T6" fmla="*/ 1390 w 1414"/>
                <a:gd name="T7" fmla="*/ 948 h 1468"/>
                <a:gd name="T8" fmla="*/ 1343 w 1414"/>
                <a:gd name="T9" fmla="*/ 842 h 1468"/>
                <a:gd name="T10" fmla="*/ 1273 w 1414"/>
                <a:gd name="T11" fmla="*/ 732 h 1468"/>
                <a:gd name="T12" fmla="*/ 1183 w 1414"/>
                <a:gd name="T13" fmla="*/ 620 h 1468"/>
                <a:gd name="T14" fmla="*/ 1081 w 1414"/>
                <a:gd name="T15" fmla="*/ 507 h 1468"/>
                <a:gd name="T16" fmla="*/ 970 w 1414"/>
                <a:gd name="T17" fmla="*/ 394 h 1468"/>
                <a:gd name="T18" fmla="*/ 863 w 1414"/>
                <a:gd name="T19" fmla="*/ 285 h 1468"/>
                <a:gd name="T20" fmla="*/ 766 w 1414"/>
                <a:gd name="T21" fmla="*/ 186 h 1468"/>
                <a:gd name="T22" fmla="*/ 672 w 1414"/>
                <a:gd name="T23" fmla="*/ 104 h 1468"/>
                <a:gd name="T24" fmla="*/ 584 w 1414"/>
                <a:gd name="T25" fmla="*/ 42 h 1468"/>
                <a:gd name="T26" fmla="*/ 497 w 1414"/>
                <a:gd name="T27" fmla="*/ 7 h 1468"/>
                <a:gd name="T28" fmla="*/ 414 w 1414"/>
                <a:gd name="T29" fmla="*/ 3 h 1468"/>
                <a:gd name="T30" fmla="*/ 331 w 1414"/>
                <a:gd name="T31" fmla="*/ 38 h 1468"/>
                <a:gd name="T32" fmla="*/ 217 w 1414"/>
                <a:gd name="T33" fmla="*/ 143 h 1468"/>
                <a:gd name="T34" fmla="*/ 105 w 1414"/>
                <a:gd name="T35" fmla="*/ 291 h 1468"/>
                <a:gd name="T36" fmla="*/ 35 w 1414"/>
                <a:gd name="T37" fmla="*/ 444 h 1468"/>
                <a:gd name="T38" fmla="*/ 3 w 1414"/>
                <a:gd name="T39" fmla="*/ 596 h 1468"/>
                <a:gd name="T40" fmla="*/ 6 w 1414"/>
                <a:gd name="T41" fmla="*/ 747 h 1468"/>
                <a:gd name="T42" fmla="*/ 42 w 1414"/>
                <a:gd name="T43" fmla="*/ 892 h 1468"/>
                <a:gd name="T44" fmla="*/ 106 w 1414"/>
                <a:gd name="T45" fmla="*/ 1031 h 1468"/>
                <a:gd name="T46" fmla="*/ 197 w 1414"/>
                <a:gd name="T47" fmla="*/ 1159 h 1468"/>
                <a:gd name="T48" fmla="*/ 281 w 1414"/>
                <a:gd name="T49" fmla="*/ 1246 h 1468"/>
                <a:gd name="T50" fmla="*/ 342 w 1414"/>
                <a:gd name="T51" fmla="*/ 1296 h 1468"/>
                <a:gd name="T52" fmla="*/ 407 w 1414"/>
                <a:gd name="T53" fmla="*/ 1339 h 1468"/>
                <a:gd name="T54" fmla="*/ 475 w 1414"/>
                <a:gd name="T55" fmla="*/ 1377 h 1468"/>
                <a:gd name="T56" fmla="*/ 545 w 1414"/>
                <a:gd name="T57" fmla="*/ 1409 h 1468"/>
                <a:gd name="T58" fmla="*/ 618 w 1414"/>
                <a:gd name="T59" fmla="*/ 1434 h 1468"/>
                <a:gd name="T60" fmla="*/ 692 w 1414"/>
                <a:gd name="T61" fmla="*/ 1452 h 1468"/>
                <a:gd name="T62" fmla="*/ 766 w 1414"/>
                <a:gd name="T63" fmla="*/ 1464 h 1468"/>
                <a:gd name="T64" fmla="*/ 840 w 1414"/>
                <a:gd name="T65" fmla="*/ 1468 h 1468"/>
                <a:gd name="T66" fmla="*/ 914 w 1414"/>
                <a:gd name="T67" fmla="*/ 1466 h 1468"/>
                <a:gd name="T68" fmla="*/ 985 w 1414"/>
                <a:gd name="T69" fmla="*/ 1457 h 1468"/>
                <a:gd name="T70" fmla="*/ 1056 w 1414"/>
                <a:gd name="T71" fmla="*/ 1440 h 1468"/>
                <a:gd name="T72" fmla="*/ 1125 w 1414"/>
                <a:gd name="T73" fmla="*/ 1416 h 1468"/>
                <a:gd name="T74" fmla="*/ 1189 w 1414"/>
                <a:gd name="T75" fmla="*/ 1385 h 1468"/>
                <a:gd name="T76" fmla="*/ 1250 w 1414"/>
                <a:gd name="T77" fmla="*/ 1348 h 1468"/>
                <a:gd name="T78" fmla="*/ 1306 w 1414"/>
                <a:gd name="T79" fmla="*/ 1302 h 14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14"/>
                <a:gd name="T121" fmla="*/ 0 h 1468"/>
                <a:gd name="T122" fmla="*/ 1414 w 1414"/>
                <a:gd name="T123" fmla="*/ 1468 h 14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14" h="1468">
                  <a:moveTo>
                    <a:pt x="1333" y="1276"/>
                  </a:moveTo>
                  <a:lnTo>
                    <a:pt x="1366" y="1236"/>
                  </a:lnTo>
                  <a:lnTo>
                    <a:pt x="1390" y="1191"/>
                  </a:lnTo>
                  <a:lnTo>
                    <a:pt x="1407" y="1147"/>
                  </a:lnTo>
                  <a:lnTo>
                    <a:pt x="1414" y="1099"/>
                  </a:lnTo>
                  <a:lnTo>
                    <a:pt x="1413" y="1050"/>
                  </a:lnTo>
                  <a:lnTo>
                    <a:pt x="1406" y="1000"/>
                  </a:lnTo>
                  <a:lnTo>
                    <a:pt x="1390" y="948"/>
                  </a:lnTo>
                  <a:lnTo>
                    <a:pt x="1369" y="895"/>
                  </a:lnTo>
                  <a:lnTo>
                    <a:pt x="1343" y="842"/>
                  </a:lnTo>
                  <a:lnTo>
                    <a:pt x="1309" y="788"/>
                  </a:lnTo>
                  <a:lnTo>
                    <a:pt x="1273" y="732"/>
                  </a:lnTo>
                  <a:lnTo>
                    <a:pt x="1229" y="676"/>
                  </a:lnTo>
                  <a:lnTo>
                    <a:pt x="1183" y="620"/>
                  </a:lnTo>
                  <a:lnTo>
                    <a:pt x="1134" y="564"/>
                  </a:lnTo>
                  <a:lnTo>
                    <a:pt x="1081" y="507"/>
                  </a:lnTo>
                  <a:lnTo>
                    <a:pt x="1026" y="451"/>
                  </a:lnTo>
                  <a:lnTo>
                    <a:pt x="970" y="394"/>
                  </a:lnTo>
                  <a:lnTo>
                    <a:pt x="917" y="338"/>
                  </a:lnTo>
                  <a:lnTo>
                    <a:pt x="863" y="285"/>
                  </a:lnTo>
                  <a:lnTo>
                    <a:pt x="815" y="233"/>
                  </a:lnTo>
                  <a:lnTo>
                    <a:pt x="766" y="186"/>
                  </a:lnTo>
                  <a:lnTo>
                    <a:pt x="718" y="143"/>
                  </a:lnTo>
                  <a:lnTo>
                    <a:pt x="672" y="104"/>
                  </a:lnTo>
                  <a:lnTo>
                    <a:pt x="627" y="70"/>
                  </a:lnTo>
                  <a:lnTo>
                    <a:pt x="584" y="42"/>
                  </a:lnTo>
                  <a:lnTo>
                    <a:pt x="541" y="20"/>
                  </a:lnTo>
                  <a:lnTo>
                    <a:pt x="497" y="7"/>
                  </a:lnTo>
                  <a:lnTo>
                    <a:pt x="456" y="0"/>
                  </a:lnTo>
                  <a:lnTo>
                    <a:pt x="414" y="3"/>
                  </a:lnTo>
                  <a:lnTo>
                    <a:pt x="373" y="16"/>
                  </a:lnTo>
                  <a:lnTo>
                    <a:pt x="331" y="38"/>
                  </a:lnTo>
                  <a:lnTo>
                    <a:pt x="289" y="70"/>
                  </a:lnTo>
                  <a:lnTo>
                    <a:pt x="217" y="143"/>
                  </a:lnTo>
                  <a:lnTo>
                    <a:pt x="155" y="217"/>
                  </a:lnTo>
                  <a:lnTo>
                    <a:pt x="105" y="291"/>
                  </a:lnTo>
                  <a:lnTo>
                    <a:pt x="64" y="367"/>
                  </a:lnTo>
                  <a:lnTo>
                    <a:pt x="35" y="444"/>
                  </a:lnTo>
                  <a:lnTo>
                    <a:pt x="14" y="520"/>
                  </a:lnTo>
                  <a:lnTo>
                    <a:pt x="3" y="596"/>
                  </a:lnTo>
                  <a:lnTo>
                    <a:pt x="0" y="672"/>
                  </a:lnTo>
                  <a:lnTo>
                    <a:pt x="6" y="747"/>
                  </a:lnTo>
                  <a:lnTo>
                    <a:pt x="20" y="821"/>
                  </a:lnTo>
                  <a:lnTo>
                    <a:pt x="42" y="892"/>
                  </a:lnTo>
                  <a:lnTo>
                    <a:pt x="70" y="964"/>
                  </a:lnTo>
                  <a:lnTo>
                    <a:pt x="106" y="1031"/>
                  </a:lnTo>
                  <a:lnTo>
                    <a:pt x="148" y="1096"/>
                  </a:lnTo>
                  <a:lnTo>
                    <a:pt x="197" y="1159"/>
                  </a:lnTo>
                  <a:lnTo>
                    <a:pt x="252" y="1218"/>
                  </a:lnTo>
                  <a:lnTo>
                    <a:pt x="281" y="1246"/>
                  </a:lnTo>
                  <a:lnTo>
                    <a:pt x="310" y="1271"/>
                  </a:lnTo>
                  <a:lnTo>
                    <a:pt x="342" y="1296"/>
                  </a:lnTo>
                  <a:lnTo>
                    <a:pt x="373" y="1318"/>
                  </a:lnTo>
                  <a:lnTo>
                    <a:pt x="407" y="1339"/>
                  </a:lnTo>
                  <a:lnTo>
                    <a:pt x="440" y="1359"/>
                  </a:lnTo>
                  <a:lnTo>
                    <a:pt x="475" y="1377"/>
                  </a:lnTo>
                  <a:lnTo>
                    <a:pt x="510" y="1394"/>
                  </a:lnTo>
                  <a:lnTo>
                    <a:pt x="545" y="1409"/>
                  </a:lnTo>
                  <a:lnTo>
                    <a:pt x="581" y="1422"/>
                  </a:lnTo>
                  <a:lnTo>
                    <a:pt x="618" y="1434"/>
                  </a:lnTo>
                  <a:lnTo>
                    <a:pt x="654" y="1444"/>
                  </a:lnTo>
                  <a:lnTo>
                    <a:pt x="692" y="1452"/>
                  </a:lnTo>
                  <a:lnTo>
                    <a:pt x="728" y="1458"/>
                  </a:lnTo>
                  <a:lnTo>
                    <a:pt x="766" y="1464"/>
                  </a:lnTo>
                  <a:lnTo>
                    <a:pt x="803" y="1466"/>
                  </a:lnTo>
                  <a:lnTo>
                    <a:pt x="840" y="1468"/>
                  </a:lnTo>
                  <a:lnTo>
                    <a:pt x="876" y="1468"/>
                  </a:lnTo>
                  <a:lnTo>
                    <a:pt x="914" y="1466"/>
                  </a:lnTo>
                  <a:lnTo>
                    <a:pt x="950" y="1462"/>
                  </a:lnTo>
                  <a:lnTo>
                    <a:pt x="985" y="1457"/>
                  </a:lnTo>
                  <a:lnTo>
                    <a:pt x="1021" y="1450"/>
                  </a:lnTo>
                  <a:lnTo>
                    <a:pt x="1056" y="1440"/>
                  </a:lnTo>
                  <a:lnTo>
                    <a:pt x="1090" y="1429"/>
                  </a:lnTo>
                  <a:lnTo>
                    <a:pt x="1125" y="1416"/>
                  </a:lnTo>
                  <a:lnTo>
                    <a:pt x="1157" y="1402"/>
                  </a:lnTo>
                  <a:lnTo>
                    <a:pt x="1189" y="1385"/>
                  </a:lnTo>
                  <a:lnTo>
                    <a:pt x="1220" y="1367"/>
                  </a:lnTo>
                  <a:lnTo>
                    <a:pt x="1250" y="1348"/>
                  </a:lnTo>
                  <a:lnTo>
                    <a:pt x="1278" y="1325"/>
                  </a:lnTo>
                  <a:lnTo>
                    <a:pt x="1306" y="1302"/>
                  </a:lnTo>
                  <a:lnTo>
                    <a:pt x="1333" y="1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20" name="Freeform 13"/>
            <p:cNvSpPr>
              <a:spLocks/>
            </p:cNvSpPr>
            <p:nvPr/>
          </p:nvSpPr>
          <p:spPr bwMode="auto">
            <a:xfrm>
              <a:off x="2107" y="1590"/>
              <a:ext cx="1481" cy="1467"/>
            </a:xfrm>
            <a:custGeom>
              <a:avLst/>
              <a:gdLst>
                <a:gd name="T0" fmla="*/ 1354 w 1481"/>
                <a:gd name="T1" fmla="*/ 1275 h 1467"/>
                <a:gd name="T2" fmla="*/ 1423 w 1481"/>
                <a:gd name="T3" fmla="*/ 1157 h 1467"/>
                <a:gd name="T4" fmla="*/ 1464 w 1481"/>
                <a:gd name="T5" fmla="*/ 1025 h 1467"/>
                <a:gd name="T6" fmla="*/ 1481 w 1481"/>
                <a:gd name="T7" fmla="*/ 881 h 1467"/>
                <a:gd name="T8" fmla="*/ 1471 w 1481"/>
                <a:gd name="T9" fmla="*/ 733 h 1467"/>
                <a:gd name="T10" fmla="*/ 1435 w 1481"/>
                <a:gd name="T11" fmla="*/ 585 h 1467"/>
                <a:gd name="T12" fmla="*/ 1375 w 1481"/>
                <a:gd name="T13" fmla="*/ 443 h 1467"/>
                <a:gd name="T14" fmla="*/ 1288 w 1481"/>
                <a:gd name="T15" fmla="*/ 311 h 1467"/>
                <a:gd name="T16" fmla="*/ 1206 w 1481"/>
                <a:gd name="T17" fmla="*/ 223 h 1467"/>
                <a:gd name="T18" fmla="*/ 1147 w 1481"/>
                <a:gd name="T19" fmla="*/ 173 h 1467"/>
                <a:gd name="T20" fmla="*/ 1084 w 1481"/>
                <a:gd name="T21" fmla="*/ 127 h 1467"/>
                <a:gd name="T22" fmla="*/ 1020 w 1481"/>
                <a:gd name="T23" fmla="*/ 89 h 1467"/>
                <a:gd name="T24" fmla="*/ 955 w 1481"/>
                <a:gd name="T25" fmla="*/ 57 h 1467"/>
                <a:gd name="T26" fmla="*/ 886 w 1481"/>
                <a:gd name="T27" fmla="*/ 32 h 1467"/>
                <a:gd name="T28" fmla="*/ 818 w 1481"/>
                <a:gd name="T29" fmla="*/ 14 h 1467"/>
                <a:gd name="T30" fmla="*/ 748 w 1481"/>
                <a:gd name="T31" fmla="*/ 4 h 1467"/>
                <a:gd name="T32" fmla="*/ 677 w 1481"/>
                <a:gd name="T33" fmla="*/ 0 h 1467"/>
                <a:gd name="T34" fmla="*/ 605 w 1481"/>
                <a:gd name="T35" fmla="*/ 4 h 1467"/>
                <a:gd name="T36" fmla="*/ 534 w 1481"/>
                <a:gd name="T37" fmla="*/ 15 h 1467"/>
                <a:gd name="T38" fmla="*/ 461 w 1481"/>
                <a:gd name="T39" fmla="*/ 35 h 1467"/>
                <a:gd name="T40" fmla="*/ 390 w 1481"/>
                <a:gd name="T41" fmla="*/ 63 h 1467"/>
                <a:gd name="T42" fmla="*/ 320 w 1481"/>
                <a:gd name="T43" fmla="*/ 98 h 1467"/>
                <a:gd name="T44" fmla="*/ 250 w 1481"/>
                <a:gd name="T45" fmla="*/ 142 h 1467"/>
                <a:gd name="T46" fmla="*/ 181 w 1481"/>
                <a:gd name="T47" fmla="*/ 195 h 1467"/>
                <a:gd name="T48" fmla="*/ 101 w 1481"/>
                <a:gd name="T49" fmla="*/ 272 h 1467"/>
                <a:gd name="T50" fmla="*/ 37 w 1481"/>
                <a:gd name="T51" fmla="*/ 377 h 1467"/>
                <a:gd name="T52" fmla="*/ 5 w 1481"/>
                <a:gd name="T53" fmla="*/ 491 h 1467"/>
                <a:gd name="T54" fmla="*/ 3 w 1481"/>
                <a:gd name="T55" fmla="*/ 614 h 1467"/>
                <a:gd name="T56" fmla="*/ 30 w 1481"/>
                <a:gd name="T57" fmla="*/ 740 h 1467"/>
                <a:gd name="T58" fmla="*/ 81 w 1481"/>
                <a:gd name="T59" fmla="*/ 868 h 1467"/>
                <a:gd name="T60" fmla="*/ 157 w 1481"/>
                <a:gd name="T61" fmla="*/ 994 h 1467"/>
                <a:gd name="T62" fmla="*/ 252 w 1481"/>
                <a:gd name="T63" fmla="*/ 1116 h 1467"/>
                <a:gd name="T64" fmla="*/ 336 w 1481"/>
                <a:gd name="T65" fmla="*/ 1202 h 1467"/>
                <a:gd name="T66" fmla="*/ 396 w 1481"/>
                <a:gd name="T67" fmla="*/ 1254 h 1467"/>
                <a:gd name="T68" fmla="*/ 459 w 1481"/>
                <a:gd name="T69" fmla="*/ 1300 h 1467"/>
                <a:gd name="T70" fmla="*/ 523 w 1481"/>
                <a:gd name="T71" fmla="*/ 1342 h 1467"/>
                <a:gd name="T72" fmla="*/ 590 w 1481"/>
                <a:gd name="T73" fmla="*/ 1377 h 1467"/>
                <a:gd name="T74" fmla="*/ 657 w 1481"/>
                <a:gd name="T75" fmla="*/ 1407 h 1467"/>
                <a:gd name="T76" fmla="*/ 725 w 1481"/>
                <a:gd name="T77" fmla="*/ 1431 h 1467"/>
                <a:gd name="T78" fmla="*/ 794 w 1481"/>
                <a:gd name="T79" fmla="*/ 1449 h 1467"/>
                <a:gd name="T80" fmla="*/ 861 w 1481"/>
                <a:gd name="T81" fmla="*/ 1462 h 1467"/>
                <a:gd name="T82" fmla="*/ 928 w 1481"/>
                <a:gd name="T83" fmla="*/ 1467 h 1467"/>
                <a:gd name="T84" fmla="*/ 994 w 1481"/>
                <a:gd name="T85" fmla="*/ 1465 h 1467"/>
                <a:gd name="T86" fmla="*/ 1058 w 1481"/>
                <a:gd name="T87" fmla="*/ 1456 h 1467"/>
                <a:gd name="T88" fmla="*/ 1119 w 1481"/>
                <a:gd name="T89" fmla="*/ 1441 h 1467"/>
                <a:gd name="T90" fmla="*/ 1178 w 1481"/>
                <a:gd name="T91" fmla="*/ 1417 h 1467"/>
                <a:gd name="T92" fmla="*/ 1234 w 1481"/>
                <a:gd name="T93" fmla="*/ 1386 h 1467"/>
                <a:gd name="T94" fmla="*/ 1286 w 1481"/>
                <a:gd name="T95" fmla="*/ 1347 h 14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81"/>
                <a:gd name="T145" fmla="*/ 0 h 1467"/>
                <a:gd name="T146" fmla="*/ 1481 w 1481"/>
                <a:gd name="T147" fmla="*/ 1467 h 14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81" h="1467">
                  <a:moveTo>
                    <a:pt x="1309" y="1325"/>
                  </a:moveTo>
                  <a:lnTo>
                    <a:pt x="1354" y="1275"/>
                  </a:lnTo>
                  <a:lnTo>
                    <a:pt x="1392" y="1217"/>
                  </a:lnTo>
                  <a:lnTo>
                    <a:pt x="1423" y="1157"/>
                  </a:lnTo>
                  <a:lnTo>
                    <a:pt x="1446" y="1092"/>
                  </a:lnTo>
                  <a:lnTo>
                    <a:pt x="1464" y="1025"/>
                  </a:lnTo>
                  <a:lnTo>
                    <a:pt x="1476" y="954"/>
                  </a:lnTo>
                  <a:lnTo>
                    <a:pt x="1481" y="881"/>
                  </a:lnTo>
                  <a:lnTo>
                    <a:pt x="1480" y="807"/>
                  </a:lnTo>
                  <a:lnTo>
                    <a:pt x="1471" y="733"/>
                  </a:lnTo>
                  <a:lnTo>
                    <a:pt x="1456" y="658"/>
                  </a:lnTo>
                  <a:lnTo>
                    <a:pt x="1435" y="585"/>
                  </a:lnTo>
                  <a:lnTo>
                    <a:pt x="1409" y="512"/>
                  </a:lnTo>
                  <a:lnTo>
                    <a:pt x="1375" y="443"/>
                  </a:lnTo>
                  <a:lnTo>
                    <a:pt x="1335" y="374"/>
                  </a:lnTo>
                  <a:lnTo>
                    <a:pt x="1288" y="311"/>
                  </a:lnTo>
                  <a:lnTo>
                    <a:pt x="1235" y="251"/>
                  </a:lnTo>
                  <a:lnTo>
                    <a:pt x="1206" y="223"/>
                  </a:lnTo>
                  <a:lnTo>
                    <a:pt x="1177" y="197"/>
                  </a:lnTo>
                  <a:lnTo>
                    <a:pt x="1147" y="173"/>
                  </a:lnTo>
                  <a:lnTo>
                    <a:pt x="1117" y="149"/>
                  </a:lnTo>
                  <a:lnTo>
                    <a:pt x="1084" y="127"/>
                  </a:lnTo>
                  <a:lnTo>
                    <a:pt x="1052" y="107"/>
                  </a:lnTo>
                  <a:lnTo>
                    <a:pt x="1020" y="89"/>
                  </a:lnTo>
                  <a:lnTo>
                    <a:pt x="988" y="72"/>
                  </a:lnTo>
                  <a:lnTo>
                    <a:pt x="955" y="57"/>
                  </a:lnTo>
                  <a:lnTo>
                    <a:pt x="921" y="45"/>
                  </a:lnTo>
                  <a:lnTo>
                    <a:pt x="886" y="32"/>
                  </a:lnTo>
                  <a:lnTo>
                    <a:pt x="853" y="22"/>
                  </a:lnTo>
                  <a:lnTo>
                    <a:pt x="818" y="14"/>
                  </a:lnTo>
                  <a:lnTo>
                    <a:pt x="783" y="8"/>
                  </a:lnTo>
                  <a:lnTo>
                    <a:pt x="748" y="4"/>
                  </a:lnTo>
                  <a:lnTo>
                    <a:pt x="713" y="1"/>
                  </a:lnTo>
                  <a:lnTo>
                    <a:pt x="677" y="0"/>
                  </a:lnTo>
                  <a:lnTo>
                    <a:pt x="642" y="1"/>
                  </a:lnTo>
                  <a:lnTo>
                    <a:pt x="605" y="4"/>
                  </a:lnTo>
                  <a:lnTo>
                    <a:pt x="569" y="8"/>
                  </a:lnTo>
                  <a:lnTo>
                    <a:pt x="534" y="15"/>
                  </a:lnTo>
                  <a:lnTo>
                    <a:pt x="498" y="24"/>
                  </a:lnTo>
                  <a:lnTo>
                    <a:pt x="461" y="35"/>
                  </a:lnTo>
                  <a:lnTo>
                    <a:pt x="426" y="47"/>
                  </a:lnTo>
                  <a:lnTo>
                    <a:pt x="390" y="63"/>
                  </a:lnTo>
                  <a:lnTo>
                    <a:pt x="355" y="79"/>
                  </a:lnTo>
                  <a:lnTo>
                    <a:pt x="320" y="98"/>
                  </a:lnTo>
                  <a:lnTo>
                    <a:pt x="285" y="119"/>
                  </a:lnTo>
                  <a:lnTo>
                    <a:pt x="250" y="142"/>
                  </a:lnTo>
                  <a:lnTo>
                    <a:pt x="216" y="167"/>
                  </a:lnTo>
                  <a:lnTo>
                    <a:pt x="181" y="195"/>
                  </a:lnTo>
                  <a:lnTo>
                    <a:pt x="147" y="225"/>
                  </a:lnTo>
                  <a:lnTo>
                    <a:pt x="101" y="272"/>
                  </a:lnTo>
                  <a:lnTo>
                    <a:pt x="65" y="324"/>
                  </a:lnTo>
                  <a:lnTo>
                    <a:pt x="37" y="377"/>
                  </a:lnTo>
                  <a:lnTo>
                    <a:pt x="16" y="433"/>
                  </a:lnTo>
                  <a:lnTo>
                    <a:pt x="5" y="491"/>
                  </a:lnTo>
                  <a:lnTo>
                    <a:pt x="0" y="553"/>
                  </a:lnTo>
                  <a:lnTo>
                    <a:pt x="3" y="614"/>
                  </a:lnTo>
                  <a:lnTo>
                    <a:pt x="13" y="677"/>
                  </a:lnTo>
                  <a:lnTo>
                    <a:pt x="30" y="740"/>
                  </a:lnTo>
                  <a:lnTo>
                    <a:pt x="52" y="804"/>
                  </a:lnTo>
                  <a:lnTo>
                    <a:pt x="81" y="868"/>
                  </a:lnTo>
                  <a:lnTo>
                    <a:pt x="116" y="931"/>
                  </a:lnTo>
                  <a:lnTo>
                    <a:pt x="157" y="994"/>
                  </a:lnTo>
                  <a:lnTo>
                    <a:pt x="202" y="1055"/>
                  </a:lnTo>
                  <a:lnTo>
                    <a:pt x="252" y="1116"/>
                  </a:lnTo>
                  <a:lnTo>
                    <a:pt x="306" y="1174"/>
                  </a:lnTo>
                  <a:lnTo>
                    <a:pt x="336" y="1202"/>
                  </a:lnTo>
                  <a:lnTo>
                    <a:pt x="365" y="1229"/>
                  </a:lnTo>
                  <a:lnTo>
                    <a:pt x="396" y="1254"/>
                  </a:lnTo>
                  <a:lnTo>
                    <a:pt x="426" y="1278"/>
                  </a:lnTo>
                  <a:lnTo>
                    <a:pt x="459" y="1300"/>
                  </a:lnTo>
                  <a:lnTo>
                    <a:pt x="491" y="1321"/>
                  </a:lnTo>
                  <a:lnTo>
                    <a:pt x="523" y="1342"/>
                  </a:lnTo>
                  <a:lnTo>
                    <a:pt x="556" y="1360"/>
                  </a:lnTo>
                  <a:lnTo>
                    <a:pt x="590" y="1377"/>
                  </a:lnTo>
                  <a:lnTo>
                    <a:pt x="623" y="1393"/>
                  </a:lnTo>
                  <a:lnTo>
                    <a:pt x="657" y="1407"/>
                  </a:lnTo>
                  <a:lnTo>
                    <a:pt x="690" y="1420"/>
                  </a:lnTo>
                  <a:lnTo>
                    <a:pt x="725" y="1431"/>
                  </a:lnTo>
                  <a:lnTo>
                    <a:pt x="759" y="1441"/>
                  </a:lnTo>
                  <a:lnTo>
                    <a:pt x="794" y="1449"/>
                  </a:lnTo>
                  <a:lnTo>
                    <a:pt x="827" y="1456"/>
                  </a:lnTo>
                  <a:lnTo>
                    <a:pt x="861" y="1462"/>
                  </a:lnTo>
                  <a:lnTo>
                    <a:pt x="894" y="1465"/>
                  </a:lnTo>
                  <a:lnTo>
                    <a:pt x="928" y="1467"/>
                  </a:lnTo>
                  <a:lnTo>
                    <a:pt x="962" y="1467"/>
                  </a:lnTo>
                  <a:lnTo>
                    <a:pt x="994" y="1465"/>
                  </a:lnTo>
                  <a:lnTo>
                    <a:pt x="1026" y="1462"/>
                  </a:lnTo>
                  <a:lnTo>
                    <a:pt x="1058" y="1456"/>
                  </a:lnTo>
                  <a:lnTo>
                    <a:pt x="1089" y="1449"/>
                  </a:lnTo>
                  <a:lnTo>
                    <a:pt x="1119" y="1441"/>
                  </a:lnTo>
                  <a:lnTo>
                    <a:pt x="1149" y="1430"/>
                  </a:lnTo>
                  <a:lnTo>
                    <a:pt x="1178" y="1417"/>
                  </a:lnTo>
                  <a:lnTo>
                    <a:pt x="1206" y="1403"/>
                  </a:lnTo>
                  <a:lnTo>
                    <a:pt x="1234" y="1386"/>
                  </a:lnTo>
                  <a:lnTo>
                    <a:pt x="1260" y="1368"/>
                  </a:lnTo>
                  <a:lnTo>
                    <a:pt x="1286" y="1347"/>
                  </a:lnTo>
                  <a:lnTo>
                    <a:pt x="1309" y="13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21" name="Freeform 14"/>
            <p:cNvSpPr>
              <a:spLocks/>
            </p:cNvSpPr>
            <p:nvPr/>
          </p:nvSpPr>
          <p:spPr bwMode="auto">
            <a:xfrm>
              <a:off x="1989" y="1788"/>
              <a:ext cx="1406" cy="1405"/>
            </a:xfrm>
            <a:custGeom>
              <a:avLst/>
              <a:gdLst>
                <a:gd name="T0" fmla="*/ 1285 w 1406"/>
                <a:gd name="T1" fmla="*/ 1193 h 1405"/>
                <a:gd name="T2" fmla="*/ 1351 w 1406"/>
                <a:gd name="T3" fmla="*/ 1082 h 1405"/>
                <a:gd name="T4" fmla="*/ 1391 w 1406"/>
                <a:gd name="T5" fmla="*/ 961 h 1405"/>
                <a:gd name="T6" fmla="*/ 1406 w 1406"/>
                <a:gd name="T7" fmla="*/ 831 h 1405"/>
                <a:gd name="T8" fmla="*/ 1395 w 1406"/>
                <a:gd name="T9" fmla="*/ 697 h 1405"/>
                <a:gd name="T10" fmla="*/ 1359 w 1406"/>
                <a:gd name="T11" fmla="*/ 561 h 1405"/>
                <a:gd name="T12" fmla="*/ 1297 w 1406"/>
                <a:gd name="T13" fmla="*/ 432 h 1405"/>
                <a:gd name="T14" fmla="*/ 1211 w 1406"/>
                <a:gd name="T15" fmla="*/ 309 h 1405"/>
                <a:gd name="T16" fmla="*/ 1131 w 1406"/>
                <a:gd name="T17" fmla="*/ 225 h 1405"/>
                <a:gd name="T18" fmla="*/ 1073 w 1406"/>
                <a:gd name="T19" fmla="*/ 175 h 1405"/>
                <a:gd name="T20" fmla="*/ 1010 w 1406"/>
                <a:gd name="T21" fmla="*/ 131 h 1405"/>
                <a:gd name="T22" fmla="*/ 947 w 1406"/>
                <a:gd name="T23" fmla="*/ 94 h 1405"/>
                <a:gd name="T24" fmla="*/ 881 w 1406"/>
                <a:gd name="T25" fmla="*/ 63 h 1405"/>
                <a:gd name="T26" fmla="*/ 814 w 1406"/>
                <a:gd name="T27" fmla="*/ 38 h 1405"/>
                <a:gd name="T28" fmla="*/ 746 w 1406"/>
                <a:gd name="T29" fmla="*/ 18 h 1405"/>
                <a:gd name="T30" fmla="*/ 679 w 1406"/>
                <a:gd name="T31" fmla="*/ 6 h 1405"/>
                <a:gd name="T32" fmla="*/ 612 w 1406"/>
                <a:gd name="T33" fmla="*/ 0 h 1405"/>
                <a:gd name="T34" fmla="*/ 544 w 1406"/>
                <a:gd name="T35" fmla="*/ 0 h 1405"/>
                <a:gd name="T36" fmla="*/ 479 w 1406"/>
                <a:gd name="T37" fmla="*/ 7 h 1405"/>
                <a:gd name="T38" fmla="*/ 415 w 1406"/>
                <a:gd name="T39" fmla="*/ 21 h 1405"/>
                <a:gd name="T40" fmla="*/ 354 w 1406"/>
                <a:gd name="T41" fmla="*/ 42 h 1405"/>
                <a:gd name="T42" fmla="*/ 296 w 1406"/>
                <a:gd name="T43" fmla="*/ 69 h 1405"/>
                <a:gd name="T44" fmla="*/ 240 w 1406"/>
                <a:gd name="T45" fmla="*/ 102 h 1405"/>
                <a:gd name="T46" fmla="*/ 188 w 1406"/>
                <a:gd name="T47" fmla="*/ 143 h 1405"/>
                <a:gd name="T48" fmla="*/ 121 w 1406"/>
                <a:gd name="T49" fmla="*/ 214 h 1405"/>
                <a:gd name="T50" fmla="*/ 54 w 1406"/>
                <a:gd name="T51" fmla="*/ 324 h 1405"/>
                <a:gd name="T52" fmla="*/ 14 w 1406"/>
                <a:gd name="T53" fmla="*/ 446 h 1405"/>
                <a:gd name="T54" fmla="*/ 0 w 1406"/>
                <a:gd name="T55" fmla="*/ 575 h 1405"/>
                <a:gd name="T56" fmla="*/ 11 w 1406"/>
                <a:gd name="T57" fmla="*/ 709 h 1405"/>
                <a:gd name="T58" fmla="*/ 47 w 1406"/>
                <a:gd name="T59" fmla="*/ 845 h 1405"/>
                <a:gd name="T60" fmla="*/ 109 w 1406"/>
                <a:gd name="T61" fmla="*/ 975 h 1405"/>
                <a:gd name="T62" fmla="*/ 195 w 1406"/>
                <a:gd name="T63" fmla="*/ 1099 h 1405"/>
                <a:gd name="T64" fmla="*/ 276 w 1406"/>
                <a:gd name="T65" fmla="*/ 1183 h 1405"/>
                <a:gd name="T66" fmla="*/ 335 w 1406"/>
                <a:gd name="T67" fmla="*/ 1232 h 1405"/>
                <a:gd name="T68" fmla="*/ 398 w 1406"/>
                <a:gd name="T69" fmla="*/ 1275 h 1405"/>
                <a:gd name="T70" fmla="*/ 461 w 1406"/>
                <a:gd name="T71" fmla="*/ 1313 h 1405"/>
                <a:gd name="T72" fmla="*/ 526 w 1406"/>
                <a:gd name="T73" fmla="*/ 1343 h 1405"/>
                <a:gd name="T74" fmla="*/ 593 w 1406"/>
                <a:gd name="T75" fmla="*/ 1369 h 1405"/>
                <a:gd name="T76" fmla="*/ 660 w 1406"/>
                <a:gd name="T77" fmla="*/ 1387 h 1405"/>
                <a:gd name="T78" fmla="*/ 729 w 1406"/>
                <a:gd name="T79" fmla="*/ 1399 h 1405"/>
                <a:gd name="T80" fmla="*/ 796 w 1406"/>
                <a:gd name="T81" fmla="*/ 1405 h 1405"/>
                <a:gd name="T82" fmla="*/ 863 w 1406"/>
                <a:gd name="T83" fmla="*/ 1403 h 1405"/>
                <a:gd name="T84" fmla="*/ 927 w 1406"/>
                <a:gd name="T85" fmla="*/ 1396 h 1405"/>
                <a:gd name="T86" fmla="*/ 991 w 1406"/>
                <a:gd name="T87" fmla="*/ 1384 h 1405"/>
                <a:gd name="T88" fmla="*/ 1053 w 1406"/>
                <a:gd name="T89" fmla="*/ 1363 h 1405"/>
                <a:gd name="T90" fmla="*/ 1110 w 1406"/>
                <a:gd name="T91" fmla="*/ 1336 h 1405"/>
                <a:gd name="T92" fmla="*/ 1166 w 1406"/>
                <a:gd name="T93" fmla="*/ 1304 h 1405"/>
                <a:gd name="T94" fmla="*/ 1218 w 1406"/>
                <a:gd name="T95" fmla="*/ 1264 h 140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06"/>
                <a:gd name="T145" fmla="*/ 0 h 1405"/>
                <a:gd name="T146" fmla="*/ 1406 w 1406"/>
                <a:gd name="T147" fmla="*/ 1405 h 140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06" h="1405">
                  <a:moveTo>
                    <a:pt x="1242" y="1241"/>
                  </a:moveTo>
                  <a:lnTo>
                    <a:pt x="1285" y="1193"/>
                  </a:lnTo>
                  <a:lnTo>
                    <a:pt x="1321" y="1140"/>
                  </a:lnTo>
                  <a:lnTo>
                    <a:pt x="1351" y="1082"/>
                  </a:lnTo>
                  <a:lnTo>
                    <a:pt x="1374" y="1024"/>
                  </a:lnTo>
                  <a:lnTo>
                    <a:pt x="1391" y="961"/>
                  </a:lnTo>
                  <a:lnTo>
                    <a:pt x="1402" y="897"/>
                  </a:lnTo>
                  <a:lnTo>
                    <a:pt x="1406" y="831"/>
                  </a:lnTo>
                  <a:lnTo>
                    <a:pt x="1404" y="764"/>
                  </a:lnTo>
                  <a:lnTo>
                    <a:pt x="1395" y="697"/>
                  </a:lnTo>
                  <a:lnTo>
                    <a:pt x="1380" y="628"/>
                  </a:lnTo>
                  <a:lnTo>
                    <a:pt x="1359" y="561"/>
                  </a:lnTo>
                  <a:lnTo>
                    <a:pt x="1331" y="496"/>
                  </a:lnTo>
                  <a:lnTo>
                    <a:pt x="1297" y="432"/>
                  </a:lnTo>
                  <a:lnTo>
                    <a:pt x="1257" y="369"/>
                  </a:lnTo>
                  <a:lnTo>
                    <a:pt x="1211" y="309"/>
                  </a:lnTo>
                  <a:lnTo>
                    <a:pt x="1159" y="251"/>
                  </a:lnTo>
                  <a:lnTo>
                    <a:pt x="1131" y="225"/>
                  </a:lnTo>
                  <a:lnTo>
                    <a:pt x="1102" y="198"/>
                  </a:lnTo>
                  <a:lnTo>
                    <a:pt x="1073" y="175"/>
                  </a:lnTo>
                  <a:lnTo>
                    <a:pt x="1042" y="152"/>
                  </a:lnTo>
                  <a:lnTo>
                    <a:pt x="1010" y="131"/>
                  </a:lnTo>
                  <a:lnTo>
                    <a:pt x="979" y="112"/>
                  </a:lnTo>
                  <a:lnTo>
                    <a:pt x="947" y="94"/>
                  </a:lnTo>
                  <a:lnTo>
                    <a:pt x="913" y="77"/>
                  </a:lnTo>
                  <a:lnTo>
                    <a:pt x="881" y="63"/>
                  </a:lnTo>
                  <a:lnTo>
                    <a:pt x="848" y="49"/>
                  </a:lnTo>
                  <a:lnTo>
                    <a:pt x="814" y="38"/>
                  </a:lnTo>
                  <a:lnTo>
                    <a:pt x="781" y="27"/>
                  </a:lnTo>
                  <a:lnTo>
                    <a:pt x="746" y="18"/>
                  </a:lnTo>
                  <a:lnTo>
                    <a:pt x="712" y="11"/>
                  </a:lnTo>
                  <a:lnTo>
                    <a:pt x="679" y="6"/>
                  </a:lnTo>
                  <a:lnTo>
                    <a:pt x="645" y="3"/>
                  </a:lnTo>
                  <a:lnTo>
                    <a:pt x="612" y="0"/>
                  </a:lnTo>
                  <a:lnTo>
                    <a:pt x="578" y="0"/>
                  </a:lnTo>
                  <a:lnTo>
                    <a:pt x="544" y="0"/>
                  </a:lnTo>
                  <a:lnTo>
                    <a:pt x="511" y="3"/>
                  </a:lnTo>
                  <a:lnTo>
                    <a:pt x="479" y="7"/>
                  </a:lnTo>
                  <a:lnTo>
                    <a:pt x="447" y="14"/>
                  </a:lnTo>
                  <a:lnTo>
                    <a:pt x="415" y="21"/>
                  </a:lnTo>
                  <a:lnTo>
                    <a:pt x="384" y="31"/>
                  </a:lnTo>
                  <a:lnTo>
                    <a:pt x="354" y="42"/>
                  </a:lnTo>
                  <a:lnTo>
                    <a:pt x="324" y="55"/>
                  </a:lnTo>
                  <a:lnTo>
                    <a:pt x="296" y="69"/>
                  </a:lnTo>
                  <a:lnTo>
                    <a:pt x="268" y="84"/>
                  </a:lnTo>
                  <a:lnTo>
                    <a:pt x="240" y="102"/>
                  </a:lnTo>
                  <a:lnTo>
                    <a:pt x="213" y="122"/>
                  </a:lnTo>
                  <a:lnTo>
                    <a:pt x="188" y="143"/>
                  </a:lnTo>
                  <a:lnTo>
                    <a:pt x="164" y="165"/>
                  </a:lnTo>
                  <a:lnTo>
                    <a:pt x="121" y="214"/>
                  </a:lnTo>
                  <a:lnTo>
                    <a:pt x="83" y="267"/>
                  </a:lnTo>
                  <a:lnTo>
                    <a:pt x="54" y="324"/>
                  </a:lnTo>
                  <a:lnTo>
                    <a:pt x="30" y="383"/>
                  </a:lnTo>
                  <a:lnTo>
                    <a:pt x="14" y="446"/>
                  </a:lnTo>
                  <a:lnTo>
                    <a:pt x="2" y="510"/>
                  </a:lnTo>
                  <a:lnTo>
                    <a:pt x="0" y="575"/>
                  </a:lnTo>
                  <a:lnTo>
                    <a:pt x="1" y="642"/>
                  </a:lnTo>
                  <a:lnTo>
                    <a:pt x="11" y="709"/>
                  </a:lnTo>
                  <a:lnTo>
                    <a:pt x="26" y="778"/>
                  </a:lnTo>
                  <a:lnTo>
                    <a:pt x="47" y="845"/>
                  </a:lnTo>
                  <a:lnTo>
                    <a:pt x="75" y="911"/>
                  </a:lnTo>
                  <a:lnTo>
                    <a:pt x="109" y="975"/>
                  </a:lnTo>
                  <a:lnTo>
                    <a:pt x="149" y="1038"/>
                  </a:lnTo>
                  <a:lnTo>
                    <a:pt x="195" y="1099"/>
                  </a:lnTo>
                  <a:lnTo>
                    <a:pt x="248" y="1156"/>
                  </a:lnTo>
                  <a:lnTo>
                    <a:pt x="276" y="1183"/>
                  </a:lnTo>
                  <a:lnTo>
                    <a:pt x="306" y="1208"/>
                  </a:lnTo>
                  <a:lnTo>
                    <a:pt x="335" y="1232"/>
                  </a:lnTo>
                  <a:lnTo>
                    <a:pt x="366" y="1255"/>
                  </a:lnTo>
                  <a:lnTo>
                    <a:pt x="398" y="1275"/>
                  </a:lnTo>
                  <a:lnTo>
                    <a:pt x="429" y="1295"/>
                  </a:lnTo>
                  <a:lnTo>
                    <a:pt x="461" y="1313"/>
                  </a:lnTo>
                  <a:lnTo>
                    <a:pt x="494" y="1329"/>
                  </a:lnTo>
                  <a:lnTo>
                    <a:pt x="526" y="1343"/>
                  </a:lnTo>
                  <a:lnTo>
                    <a:pt x="560" y="1356"/>
                  </a:lnTo>
                  <a:lnTo>
                    <a:pt x="593" y="1369"/>
                  </a:lnTo>
                  <a:lnTo>
                    <a:pt x="627" y="1378"/>
                  </a:lnTo>
                  <a:lnTo>
                    <a:pt x="660" y="1387"/>
                  </a:lnTo>
                  <a:lnTo>
                    <a:pt x="695" y="1394"/>
                  </a:lnTo>
                  <a:lnTo>
                    <a:pt x="729" y="1399"/>
                  </a:lnTo>
                  <a:lnTo>
                    <a:pt x="762" y="1402"/>
                  </a:lnTo>
                  <a:lnTo>
                    <a:pt x="796" y="1405"/>
                  </a:lnTo>
                  <a:lnTo>
                    <a:pt x="829" y="1405"/>
                  </a:lnTo>
                  <a:lnTo>
                    <a:pt x="863" y="1403"/>
                  </a:lnTo>
                  <a:lnTo>
                    <a:pt x="895" y="1402"/>
                  </a:lnTo>
                  <a:lnTo>
                    <a:pt x="927" y="1396"/>
                  </a:lnTo>
                  <a:lnTo>
                    <a:pt x="959" y="1391"/>
                  </a:lnTo>
                  <a:lnTo>
                    <a:pt x="991" y="1384"/>
                  </a:lnTo>
                  <a:lnTo>
                    <a:pt x="1022" y="1374"/>
                  </a:lnTo>
                  <a:lnTo>
                    <a:pt x="1053" y="1363"/>
                  </a:lnTo>
                  <a:lnTo>
                    <a:pt x="1082" y="1352"/>
                  </a:lnTo>
                  <a:lnTo>
                    <a:pt x="1110" y="1336"/>
                  </a:lnTo>
                  <a:lnTo>
                    <a:pt x="1140" y="1321"/>
                  </a:lnTo>
                  <a:lnTo>
                    <a:pt x="1166" y="1304"/>
                  </a:lnTo>
                  <a:lnTo>
                    <a:pt x="1193" y="1285"/>
                  </a:lnTo>
                  <a:lnTo>
                    <a:pt x="1218" y="1264"/>
                  </a:lnTo>
                  <a:lnTo>
                    <a:pt x="1242" y="1241"/>
                  </a:lnTo>
                  <a:close/>
                </a:path>
              </a:pathLst>
            </a:custGeom>
            <a:solidFill>
              <a:srgbClr val="6699B2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22" name="Freeform 15"/>
            <p:cNvSpPr>
              <a:spLocks/>
            </p:cNvSpPr>
            <p:nvPr/>
          </p:nvSpPr>
          <p:spPr bwMode="auto">
            <a:xfrm>
              <a:off x="2089" y="1822"/>
              <a:ext cx="1297" cy="1268"/>
            </a:xfrm>
            <a:custGeom>
              <a:avLst/>
              <a:gdLst>
                <a:gd name="T0" fmla="*/ 1245 w 1297"/>
                <a:gd name="T1" fmla="*/ 1107 h 1268"/>
                <a:gd name="T2" fmla="*/ 1284 w 1297"/>
                <a:gd name="T3" fmla="*/ 1025 h 1268"/>
                <a:gd name="T4" fmla="*/ 1297 w 1297"/>
                <a:gd name="T5" fmla="*/ 931 h 1268"/>
                <a:gd name="T6" fmla="*/ 1281 w 1297"/>
                <a:gd name="T7" fmla="*/ 829 h 1268"/>
                <a:gd name="T8" fmla="*/ 1245 w 1297"/>
                <a:gd name="T9" fmla="*/ 722 h 1268"/>
                <a:gd name="T10" fmla="*/ 1185 w 1297"/>
                <a:gd name="T11" fmla="*/ 610 h 1268"/>
                <a:gd name="T12" fmla="*/ 1107 w 1297"/>
                <a:gd name="T13" fmla="*/ 497 h 1268"/>
                <a:gd name="T14" fmla="*/ 1010 w 1297"/>
                <a:gd name="T15" fmla="*/ 384 h 1268"/>
                <a:gd name="T16" fmla="*/ 901 w 1297"/>
                <a:gd name="T17" fmla="*/ 273 h 1268"/>
                <a:gd name="T18" fmla="*/ 785 w 1297"/>
                <a:gd name="T19" fmla="*/ 178 h 1268"/>
                <a:gd name="T20" fmla="*/ 669 w 1297"/>
                <a:gd name="T21" fmla="*/ 103 h 1268"/>
                <a:gd name="T22" fmla="*/ 553 w 1297"/>
                <a:gd name="T23" fmla="*/ 46 h 1268"/>
                <a:gd name="T24" fmla="*/ 442 w 1297"/>
                <a:gd name="T25" fmla="*/ 11 h 1268"/>
                <a:gd name="T26" fmla="*/ 337 w 1297"/>
                <a:gd name="T27" fmla="*/ 0 h 1268"/>
                <a:gd name="T28" fmla="*/ 240 w 1297"/>
                <a:gd name="T29" fmla="*/ 14 h 1268"/>
                <a:gd name="T30" fmla="*/ 155 w 1297"/>
                <a:gd name="T31" fmla="*/ 56 h 1268"/>
                <a:gd name="T32" fmla="*/ 85 w 1297"/>
                <a:gd name="T33" fmla="*/ 124 h 1268"/>
                <a:gd name="T34" fmla="*/ 35 w 1297"/>
                <a:gd name="T35" fmla="*/ 217 h 1268"/>
                <a:gd name="T36" fmla="*/ 7 w 1297"/>
                <a:gd name="T37" fmla="*/ 326 h 1268"/>
                <a:gd name="T38" fmla="*/ 0 w 1297"/>
                <a:gd name="T39" fmla="*/ 448 h 1268"/>
                <a:gd name="T40" fmla="*/ 17 w 1297"/>
                <a:gd name="T41" fmla="*/ 576 h 1268"/>
                <a:gd name="T42" fmla="*/ 56 w 1297"/>
                <a:gd name="T43" fmla="*/ 709 h 1268"/>
                <a:gd name="T44" fmla="*/ 120 w 1297"/>
                <a:gd name="T45" fmla="*/ 839 h 1268"/>
                <a:gd name="T46" fmla="*/ 207 w 1297"/>
                <a:gd name="T47" fmla="*/ 962 h 1268"/>
                <a:gd name="T48" fmla="*/ 289 w 1297"/>
                <a:gd name="T49" fmla="*/ 1047 h 1268"/>
                <a:gd name="T50" fmla="*/ 352 w 1297"/>
                <a:gd name="T51" fmla="*/ 1099 h 1268"/>
                <a:gd name="T52" fmla="*/ 417 w 1297"/>
                <a:gd name="T53" fmla="*/ 1142 h 1268"/>
                <a:gd name="T54" fmla="*/ 482 w 1297"/>
                <a:gd name="T55" fmla="*/ 1180 h 1268"/>
                <a:gd name="T56" fmla="*/ 549 w 1297"/>
                <a:gd name="T57" fmla="*/ 1209 h 1268"/>
                <a:gd name="T58" fmla="*/ 618 w 1297"/>
                <a:gd name="T59" fmla="*/ 1233 h 1268"/>
                <a:gd name="T60" fmla="*/ 686 w 1297"/>
                <a:gd name="T61" fmla="*/ 1251 h 1268"/>
                <a:gd name="T62" fmla="*/ 755 w 1297"/>
                <a:gd name="T63" fmla="*/ 1262 h 1268"/>
                <a:gd name="T64" fmla="*/ 820 w 1297"/>
                <a:gd name="T65" fmla="*/ 1268 h 1268"/>
                <a:gd name="T66" fmla="*/ 885 w 1297"/>
                <a:gd name="T67" fmla="*/ 1266 h 1268"/>
                <a:gd name="T68" fmla="*/ 947 w 1297"/>
                <a:gd name="T69" fmla="*/ 1261 h 1268"/>
                <a:gd name="T70" fmla="*/ 1006 w 1297"/>
                <a:gd name="T71" fmla="*/ 1249 h 1268"/>
                <a:gd name="T72" fmla="*/ 1061 w 1297"/>
                <a:gd name="T73" fmla="*/ 1234 h 1268"/>
                <a:gd name="T74" fmla="*/ 1111 w 1297"/>
                <a:gd name="T75" fmla="*/ 1213 h 1268"/>
                <a:gd name="T76" fmla="*/ 1157 w 1297"/>
                <a:gd name="T77" fmla="*/ 1188 h 1268"/>
                <a:gd name="T78" fmla="*/ 1196 w 1297"/>
                <a:gd name="T79" fmla="*/ 1160 h 126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97"/>
                <a:gd name="T121" fmla="*/ 0 h 1268"/>
                <a:gd name="T122" fmla="*/ 1297 w 1297"/>
                <a:gd name="T123" fmla="*/ 1268 h 126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97" h="1268">
                  <a:moveTo>
                    <a:pt x="1214" y="1143"/>
                  </a:moveTo>
                  <a:lnTo>
                    <a:pt x="1245" y="1107"/>
                  </a:lnTo>
                  <a:lnTo>
                    <a:pt x="1269" y="1066"/>
                  </a:lnTo>
                  <a:lnTo>
                    <a:pt x="1284" y="1025"/>
                  </a:lnTo>
                  <a:lnTo>
                    <a:pt x="1294" y="978"/>
                  </a:lnTo>
                  <a:lnTo>
                    <a:pt x="1297" y="931"/>
                  </a:lnTo>
                  <a:lnTo>
                    <a:pt x="1292" y="881"/>
                  </a:lnTo>
                  <a:lnTo>
                    <a:pt x="1281" y="829"/>
                  </a:lnTo>
                  <a:lnTo>
                    <a:pt x="1266" y="776"/>
                  </a:lnTo>
                  <a:lnTo>
                    <a:pt x="1245" y="722"/>
                  </a:lnTo>
                  <a:lnTo>
                    <a:pt x="1217" y="667"/>
                  </a:lnTo>
                  <a:lnTo>
                    <a:pt x="1185" y="610"/>
                  </a:lnTo>
                  <a:lnTo>
                    <a:pt x="1149" y="554"/>
                  </a:lnTo>
                  <a:lnTo>
                    <a:pt x="1107" y="497"/>
                  </a:lnTo>
                  <a:lnTo>
                    <a:pt x="1061" y="440"/>
                  </a:lnTo>
                  <a:lnTo>
                    <a:pt x="1010" y="384"/>
                  </a:lnTo>
                  <a:lnTo>
                    <a:pt x="957" y="328"/>
                  </a:lnTo>
                  <a:lnTo>
                    <a:pt x="901" y="273"/>
                  </a:lnTo>
                  <a:lnTo>
                    <a:pt x="844" y="224"/>
                  </a:lnTo>
                  <a:lnTo>
                    <a:pt x="785" y="178"/>
                  </a:lnTo>
                  <a:lnTo>
                    <a:pt x="727" y="138"/>
                  </a:lnTo>
                  <a:lnTo>
                    <a:pt x="669" y="103"/>
                  </a:lnTo>
                  <a:lnTo>
                    <a:pt x="611" y="71"/>
                  </a:lnTo>
                  <a:lnTo>
                    <a:pt x="553" y="46"/>
                  </a:lnTo>
                  <a:lnTo>
                    <a:pt x="498" y="25"/>
                  </a:lnTo>
                  <a:lnTo>
                    <a:pt x="442" y="11"/>
                  </a:lnTo>
                  <a:lnTo>
                    <a:pt x="389" y="2"/>
                  </a:lnTo>
                  <a:lnTo>
                    <a:pt x="337" y="0"/>
                  </a:lnTo>
                  <a:lnTo>
                    <a:pt x="287" y="4"/>
                  </a:lnTo>
                  <a:lnTo>
                    <a:pt x="240" y="14"/>
                  </a:lnTo>
                  <a:lnTo>
                    <a:pt x="196" y="30"/>
                  </a:lnTo>
                  <a:lnTo>
                    <a:pt x="155" y="56"/>
                  </a:lnTo>
                  <a:lnTo>
                    <a:pt x="118" y="86"/>
                  </a:lnTo>
                  <a:lnTo>
                    <a:pt x="85" y="124"/>
                  </a:lnTo>
                  <a:lnTo>
                    <a:pt x="57" y="169"/>
                  </a:lnTo>
                  <a:lnTo>
                    <a:pt x="35" y="217"/>
                  </a:lnTo>
                  <a:lnTo>
                    <a:pt x="18" y="269"/>
                  </a:lnTo>
                  <a:lnTo>
                    <a:pt x="7" y="326"/>
                  </a:lnTo>
                  <a:lnTo>
                    <a:pt x="2" y="386"/>
                  </a:lnTo>
                  <a:lnTo>
                    <a:pt x="0" y="448"/>
                  </a:lnTo>
                  <a:lnTo>
                    <a:pt x="6" y="512"/>
                  </a:lnTo>
                  <a:lnTo>
                    <a:pt x="17" y="576"/>
                  </a:lnTo>
                  <a:lnTo>
                    <a:pt x="34" y="643"/>
                  </a:lnTo>
                  <a:lnTo>
                    <a:pt x="56" y="709"/>
                  </a:lnTo>
                  <a:lnTo>
                    <a:pt x="85" y="775"/>
                  </a:lnTo>
                  <a:lnTo>
                    <a:pt x="120" y="839"/>
                  </a:lnTo>
                  <a:lnTo>
                    <a:pt x="161" y="902"/>
                  </a:lnTo>
                  <a:lnTo>
                    <a:pt x="207" y="962"/>
                  </a:lnTo>
                  <a:lnTo>
                    <a:pt x="260" y="1019"/>
                  </a:lnTo>
                  <a:lnTo>
                    <a:pt x="289" y="1047"/>
                  </a:lnTo>
                  <a:lnTo>
                    <a:pt x="320" y="1073"/>
                  </a:lnTo>
                  <a:lnTo>
                    <a:pt x="352" y="1099"/>
                  </a:lnTo>
                  <a:lnTo>
                    <a:pt x="383" y="1121"/>
                  </a:lnTo>
                  <a:lnTo>
                    <a:pt x="417" y="1142"/>
                  </a:lnTo>
                  <a:lnTo>
                    <a:pt x="449" y="1161"/>
                  </a:lnTo>
                  <a:lnTo>
                    <a:pt x="482" y="1180"/>
                  </a:lnTo>
                  <a:lnTo>
                    <a:pt x="516" y="1195"/>
                  </a:lnTo>
                  <a:lnTo>
                    <a:pt x="549" y="1209"/>
                  </a:lnTo>
                  <a:lnTo>
                    <a:pt x="584" y="1221"/>
                  </a:lnTo>
                  <a:lnTo>
                    <a:pt x="618" y="1233"/>
                  </a:lnTo>
                  <a:lnTo>
                    <a:pt x="653" y="1242"/>
                  </a:lnTo>
                  <a:lnTo>
                    <a:pt x="686" y="1251"/>
                  </a:lnTo>
                  <a:lnTo>
                    <a:pt x="720" y="1256"/>
                  </a:lnTo>
                  <a:lnTo>
                    <a:pt x="755" y="1262"/>
                  </a:lnTo>
                  <a:lnTo>
                    <a:pt x="788" y="1265"/>
                  </a:lnTo>
                  <a:lnTo>
                    <a:pt x="820" y="1268"/>
                  </a:lnTo>
                  <a:lnTo>
                    <a:pt x="852" y="1268"/>
                  </a:lnTo>
                  <a:lnTo>
                    <a:pt x="885" y="1266"/>
                  </a:lnTo>
                  <a:lnTo>
                    <a:pt x="917" y="1265"/>
                  </a:lnTo>
                  <a:lnTo>
                    <a:pt x="947" y="1261"/>
                  </a:lnTo>
                  <a:lnTo>
                    <a:pt x="977" y="1256"/>
                  </a:lnTo>
                  <a:lnTo>
                    <a:pt x="1006" y="1249"/>
                  </a:lnTo>
                  <a:lnTo>
                    <a:pt x="1034" y="1242"/>
                  </a:lnTo>
                  <a:lnTo>
                    <a:pt x="1061" y="1234"/>
                  </a:lnTo>
                  <a:lnTo>
                    <a:pt x="1087" y="1224"/>
                  </a:lnTo>
                  <a:lnTo>
                    <a:pt x="1111" y="1213"/>
                  </a:lnTo>
                  <a:lnTo>
                    <a:pt x="1135" y="1202"/>
                  </a:lnTo>
                  <a:lnTo>
                    <a:pt x="1157" y="1188"/>
                  </a:lnTo>
                  <a:lnTo>
                    <a:pt x="1178" y="1174"/>
                  </a:lnTo>
                  <a:lnTo>
                    <a:pt x="1196" y="1160"/>
                  </a:lnTo>
                  <a:lnTo>
                    <a:pt x="1214" y="1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23" name="Freeform 16"/>
            <p:cNvSpPr>
              <a:spLocks/>
            </p:cNvSpPr>
            <p:nvPr/>
          </p:nvSpPr>
          <p:spPr bwMode="auto">
            <a:xfrm>
              <a:off x="2131" y="1625"/>
              <a:ext cx="1428" cy="1396"/>
            </a:xfrm>
            <a:custGeom>
              <a:avLst/>
              <a:gdLst>
                <a:gd name="T0" fmla="*/ 1311 w 1428"/>
                <a:gd name="T1" fmla="*/ 1189 h 1396"/>
                <a:gd name="T2" fmla="*/ 1375 w 1428"/>
                <a:gd name="T3" fmla="*/ 1082 h 1396"/>
                <a:gd name="T4" fmla="*/ 1414 w 1428"/>
                <a:gd name="T5" fmla="*/ 963 h 1396"/>
                <a:gd name="T6" fmla="*/ 1428 w 1428"/>
                <a:gd name="T7" fmla="*/ 835 h 1396"/>
                <a:gd name="T8" fmla="*/ 1418 w 1428"/>
                <a:gd name="T9" fmla="*/ 704 h 1396"/>
                <a:gd name="T10" fmla="*/ 1382 w 1428"/>
                <a:gd name="T11" fmla="*/ 572 h 1396"/>
                <a:gd name="T12" fmla="*/ 1323 w 1428"/>
                <a:gd name="T13" fmla="*/ 444 h 1396"/>
                <a:gd name="T14" fmla="*/ 1241 w 1428"/>
                <a:gd name="T15" fmla="*/ 322 h 1396"/>
                <a:gd name="T16" fmla="*/ 1151 w 1428"/>
                <a:gd name="T17" fmla="*/ 229 h 1396"/>
                <a:gd name="T18" fmla="*/ 1076 w 1428"/>
                <a:gd name="T19" fmla="*/ 163 h 1396"/>
                <a:gd name="T20" fmla="*/ 999 w 1428"/>
                <a:gd name="T21" fmla="*/ 110 h 1396"/>
                <a:gd name="T22" fmla="*/ 924 w 1428"/>
                <a:gd name="T23" fmla="*/ 68 h 1396"/>
                <a:gd name="T24" fmla="*/ 849 w 1428"/>
                <a:gd name="T25" fmla="*/ 36 h 1396"/>
                <a:gd name="T26" fmla="*/ 777 w 1428"/>
                <a:gd name="T27" fmla="*/ 15 h 1396"/>
                <a:gd name="T28" fmla="*/ 704 w 1428"/>
                <a:gd name="T29" fmla="*/ 3 h 1396"/>
                <a:gd name="T30" fmla="*/ 634 w 1428"/>
                <a:gd name="T31" fmla="*/ 0 h 1396"/>
                <a:gd name="T32" fmla="*/ 567 w 1428"/>
                <a:gd name="T33" fmla="*/ 4 h 1396"/>
                <a:gd name="T34" fmla="*/ 500 w 1428"/>
                <a:gd name="T35" fmla="*/ 17 h 1396"/>
                <a:gd name="T36" fmla="*/ 436 w 1428"/>
                <a:gd name="T37" fmla="*/ 36 h 1396"/>
                <a:gd name="T38" fmla="*/ 375 w 1428"/>
                <a:gd name="T39" fmla="*/ 61 h 1396"/>
                <a:gd name="T40" fmla="*/ 316 w 1428"/>
                <a:gd name="T41" fmla="*/ 91 h 1396"/>
                <a:gd name="T42" fmla="*/ 260 w 1428"/>
                <a:gd name="T43" fmla="*/ 127 h 1396"/>
                <a:gd name="T44" fmla="*/ 207 w 1428"/>
                <a:gd name="T45" fmla="*/ 166 h 1396"/>
                <a:gd name="T46" fmla="*/ 158 w 1428"/>
                <a:gd name="T47" fmla="*/ 209 h 1396"/>
                <a:gd name="T48" fmla="*/ 92 w 1428"/>
                <a:gd name="T49" fmla="*/ 279 h 1396"/>
                <a:gd name="T50" fmla="*/ 32 w 1428"/>
                <a:gd name="T51" fmla="*/ 382 h 1396"/>
                <a:gd name="T52" fmla="*/ 4 w 1428"/>
                <a:gd name="T53" fmla="*/ 495 h 1396"/>
                <a:gd name="T54" fmla="*/ 4 w 1428"/>
                <a:gd name="T55" fmla="*/ 614 h 1396"/>
                <a:gd name="T56" fmla="*/ 29 w 1428"/>
                <a:gd name="T57" fmla="*/ 736 h 1396"/>
                <a:gd name="T58" fmla="*/ 81 w 1428"/>
                <a:gd name="T59" fmla="*/ 859 h 1396"/>
                <a:gd name="T60" fmla="*/ 152 w 1428"/>
                <a:gd name="T61" fmla="*/ 980 h 1396"/>
                <a:gd name="T62" fmla="*/ 245 w 1428"/>
                <a:gd name="T63" fmla="*/ 1097 h 1396"/>
                <a:gd name="T64" fmla="*/ 326 w 1428"/>
                <a:gd name="T65" fmla="*/ 1180 h 1396"/>
                <a:gd name="T66" fmla="*/ 383 w 1428"/>
                <a:gd name="T67" fmla="*/ 1227 h 1396"/>
                <a:gd name="T68" fmla="*/ 443 w 1428"/>
                <a:gd name="T69" fmla="*/ 1269 h 1396"/>
                <a:gd name="T70" fmla="*/ 506 w 1428"/>
                <a:gd name="T71" fmla="*/ 1305 h 1396"/>
                <a:gd name="T72" fmla="*/ 569 w 1428"/>
                <a:gd name="T73" fmla="*/ 1336 h 1396"/>
                <a:gd name="T74" fmla="*/ 634 w 1428"/>
                <a:gd name="T75" fmla="*/ 1360 h 1396"/>
                <a:gd name="T76" fmla="*/ 700 w 1428"/>
                <a:gd name="T77" fmla="*/ 1378 h 1396"/>
                <a:gd name="T78" fmla="*/ 767 w 1428"/>
                <a:gd name="T79" fmla="*/ 1391 h 1396"/>
                <a:gd name="T80" fmla="*/ 833 w 1428"/>
                <a:gd name="T81" fmla="*/ 1396 h 1396"/>
                <a:gd name="T82" fmla="*/ 898 w 1428"/>
                <a:gd name="T83" fmla="*/ 1396 h 1396"/>
                <a:gd name="T84" fmla="*/ 963 w 1428"/>
                <a:gd name="T85" fmla="*/ 1389 h 1396"/>
                <a:gd name="T86" fmla="*/ 1024 w 1428"/>
                <a:gd name="T87" fmla="*/ 1375 h 1396"/>
                <a:gd name="T88" fmla="*/ 1084 w 1428"/>
                <a:gd name="T89" fmla="*/ 1356 h 1396"/>
                <a:gd name="T90" fmla="*/ 1141 w 1428"/>
                <a:gd name="T91" fmla="*/ 1330 h 1396"/>
                <a:gd name="T92" fmla="*/ 1195 w 1428"/>
                <a:gd name="T93" fmla="*/ 1298 h 1396"/>
                <a:gd name="T94" fmla="*/ 1245 w 1428"/>
                <a:gd name="T95" fmla="*/ 1259 h 139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28"/>
                <a:gd name="T145" fmla="*/ 0 h 1396"/>
                <a:gd name="T146" fmla="*/ 1428 w 1428"/>
                <a:gd name="T147" fmla="*/ 1396 h 139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28" h="1396">
                  <a:moveTo>
                    <a:pt x="1269" y="1237"/>
                  </a:moveTo>
                  <a:lnTo>
                    <a:pt x="1311" y="1189"/>
                  </a:lnTo>
                  <a:lnTo>
                    <a:pt x="1347" y="1138"/>
                  </a:lnTo>
                  <a:lnTo>
                    <a:pt x="1375" y="1082"/>
                  </a:lnTo>
                  <a:lnTo>
                    <a:pt x="1399" y="1023"/>
                  </a:lnTo>
                  <a:lnTo>
                    <a:pt x="1414" y="963"/>
                  </a:lnTo>
                  <a:lnTo>
                    <a:pt x="1425" y="900"/>
                  </a:lnTo>
                  <a:lnTo>
                    <a:pt x="1428" y="835"/>
                  </a:lnTo>
                  <a:lnTo>
                    <a:pt x="1426" y="771"/>
                  </a:lnTo>
                  <a:lnTo>
                    <a:pt x="1418" y="704"/>
                  </a:lnTo>
                  <a:lnTo>
                    <a:pt x="1403" y="638"/>
                  </a:lnTo>
                  <a:lnTo>
                    <a:pt x="1382" y="572"/>
                  </a:lnTo>
                  <a:lnTo>
                    <a:pt x="1355" y="508"/>
                  </a:lnTo>
                  <a:lnTo>
                    <a:pt x="1323" y="444"/>
                  </a:lnTo>
                  <a:lnTo>
                    <a:pt x="1284" y="382"/>
                  </a:lnTo>
                  <a:lnTo>
                    <a:pt x="1241" y="322"/>
                  </a:lnTo>
                  <a:lnTo>
                    <a:pt x="1190" y="266"/>
                  </a:lnTo>
                  <a:lnTo>
                    <a:pt x="1151" y="229"/>
                  </a:lnTo>
                  <a:lnTo>
                    <a:pt x="1114" y="195"/>
                  </a:lnTo>
                  <a:lnTo>
                    <a:pt x="1076" y="163"/>
                  </a:lnTo>
                  <a:lnTo>
                    <a:pt x="1037" y="135"/>
                  </a:lnTo>
                  <a:lnTo>
                    <a:pt x="999" y="110"/>
                  </a:lnTo>
                  <a:lnTo>
                    <a:pt x="961" y="88"/>
                  </a:lnTo>
                  <a:lnTo>
                    <a:pt x="924" y="68"/>
                  </a:lnTo>
                  <a:lnTo>
                    <a:pt x="887" y="50"/>
                  </a:lnTo>
                  <a:lnTo>
                    <a:pt x="849" y="36"/>
                  </a:lnTo>
                  <a:lnTo>
                    <a:pt x="813" y="24"/>
                  </a:lnTo>
                  <a:lnTo>
                    <a:pt x="777" y="15"/>
                  </a:lnTo>
                  <a:lnTo>
                    <a:pt x="741" y="8"/>
                  </a:lnTo>
                  <a:lnTo>
                    <a:pt x="704" y="3"/>
                  </a:lnTo>
                  <a:lnTo>
                    <a:pt x="669" y="0"/>
                  </a:lnTo>
                  <a:lnTo>
                    <a:pt x="634" y="0"/>
                  </a:lnTo>
                  <a:lnTo>
                    <a:pt x="601" y="1"/>
                  </a:lnTo>
                  <a:lnTo>
                    <a:pt x="567" y="4"/>
                  </a:lnTo>
                  <a:lnTo>
                    <a:pt x="534" y="10"/>
                  </a:lnTo>
                  <a:lnTo>
                    <a:pt x="500" y="17"/>
                  </a:lnTo>
                  <a:lnTo>
                    <a:pt x="468" y="25"/>
                  </a:lnTo>
                  <a:lnTo>
                    <a:pt x="436" y="36"/>
                  </a:lnTo>
                  <a:lnTo>
                    <a:pt x="405" y="47"/>
                  </a:lnTo>
                  <a:lnTo>
                    <a:pt x="375" y="61"/>
                  </a:lnTo>
                  <a:lnTo>
                    <a:pt x="345" y="75"/>
                  </a:lnTo>
                  <a:lnTo>
                    <a:pt x="316" y="91"/>
                  </a:lnTo>
                  <a:lnTo>
                    <a:pt x="288" y="109"/>
                  </a:lnTo>
                  <a:lnTo>
                    <a:pt x="260" y="127"/>
                  </a:lnTo>
                  <a:lnTo>
                    <a:pt x="233" y="146"/>
                  </a:lnTo>
                  <a:lnTo>
                    <a:pt x="207" y="166"/>
                  </a:lnTo>
                  <a:lnTo>
                    <a:pt x="182" y="187"/>
                  </a:lnTo>
                  <a:lnTo>
                    <a:pt x="158" y="209"/>
                  </a:lnTo>
                  <a:lnTo>
                    <a:pt x="134" y="232"/>
                  </a:lnTo>
                  <a:lnTo>
                    <a:pt x="92" y="279"/>
                  </a:lnTo>
                  <a:lnTo>
                    <a:pt x="59" y="329"/>
                  </a:lnTo>
                  <a:lnTo>
                    <a:pt x="32" y="382"/>
                  </a:lnTo>
                  <a:lnTo>
                    <a:pt x="14" y="438"/>
                  </a:lnTo>
                  <a:lnTo>
                    <a:pt x="4" y="495"/>
                  </a:lnTo>
                  <a:lnTo>
                    <a:pt x="0" y="554"/>
                  </a:lnTo>
                  <a:lnTo>
                    <a:pt x="4" y="614"/>
                  </a:lnTo>
                  <a:lnTo>
                    <a:pt x="14" y="674"/>
                  </a:lnTo>
                  <a:lnTo>
                    <a:pt x="29" y="736"/>
                  </a:lnTo>
                  <a:lnTo>
                    <a:pt x="52" y="797"/>
                  </a:lnTo>
                  <a:lnTo>
                    <a:pt x="81" y="859"/>
                  </a:lnTo>
                  <a:lnTo>
                    <a:pt x="115" y="920"/>
                  </a:lnTo>
                  <a:lnTo>
                    <a:pt x="152" y="980"/>
                  </a:lnTo>
                  <a:lnTo>
                    <a:pt x="197" y="1040"/>
                  </a:lnTo>
                  <a:lnTo>
                    <a:pt x="245" y="1097"/>
                  </a:lnTo>
                  <a:lnTo>
                    <a:pt x="298" y="1153"/>
                  </a:lnTo>
                  <a:lnTo>
                    <a:pt x="326" y="1180"/>
                  </a:lnTo>
                  <a:lnTo>
                    <a:pt x="354" y="1205"/>
                  </a:lnTo>
                  <a:lnTo>
                    <a:pt x="383" y="1227"/>
                  </a:lnTo>
                  <a:lnTo>
                    <a:pt x="412" y="1249"/>
                  </a:lnTo>
                  <a:lnTo>
                    <a:pt x="443" y="1269"/>
                  </a:lnTo>
                  <a:lnTo>
                    <a:pt x="474" y="1289"/>
                  </a:lnTo>
                  <a:lnTo>
                    <a:pt x="506" y="1305"/>
                  </a:lnTo>
                  <a:lnTo>
                    <a:pt x="537" y="1322"/>
                  </a:lnTo>
                  <a:lnTo>
                    <a:pt x="569" y="1336"/>
                  </a:lnTo>
                  <a:lnTo>
                    <a:pt x="602" y="1349"/>
                  </a:lnTo>
                  <a:lnTo>
                    <a:pt x="634" y="1360"/>
                  </a:lnTo>
                  <a:lnTo>
                    <a:pt x="668" y="1370"/>
                  </a:lnTo>
                  <a:lnTo>
                    <a:pt x="700" y="1378"/>
                  </a:lnTo>
                  <a:lnTo>
                    <a:pt x="734" y="1385"/>
                  </a:lnTo>
                  <a:lnTo>
                    <a:pt x="767" y="1391"/>
                  </a:lnTo>
                  <a:lnTo>
                    <a:pt x="801" y="1393"/>
                  </a:lnTo>
                  <a:lnTo>
                    <a:pt x="833" y="1396"/>
                  </a:lnTo>
                  <a:lnTo>
                    <a:pt x="866" y="1396"/>
                  </a:lnTo>
                  <a:lnTo>
                    <a:pt x="898" y="1396"/>
                  </a:lnTo>
                  <a:lnTo>
                    <a:pt x="931" y="1393"/>
                  </a:lnTo>
                  <a:lnTo>
                    <a:pt x="963" y="1389"/>
                  </a:lnTo>
                  <a:lnTo>
                    <a:pt x="993" y="1384"/>
                  </a:lnTo>
                  <a:lnTo>
                    <a:pt x="1024" y="1375"/>
                  </a:lnTo>
                  <a:lnTo>
                    <a:pt x="1055" y="1367"/>
                  </a:lnTo>
                  <a:lnTo>
                    <a:pt x="1084" y="1356"/>
                  </a:lnTo>
                  <a:lnTo>
                    <a:pt x="1114" y="1344"/>
                  </a:lnTo>
                  <a:lnTo>
                    <a:pt x="1141" y="1330"/>
                  </a:lnTo>
                  <a:lnTo>
                    <a:pt x="1168" y="1315"/>
                  </a:lnTo>
                  <a:lnTo>
                    <a:pt x="1195" y="1298"/>
                  </a:lnTo>
                  <a:lnTo>
                    <a:pt x="1221" y="1279"/>
                  </a:lnTo>
                  <a:lnTo>
                    <a:pt x="1245" y="1259"/>
                  </a:lnTo>
                  <a:lnTo>
                    <a:pt x="1269" y="1237"/>
                  </a:lnTo>
                  <a:close/>
                </a:path>
              </a:pathLst>
            </a:custGeom>
            <a:solidFill>
              <a:srgbClr val="66B2D8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24" name="Freeform 17"/>
            <p:cNvSpPr>
              <a:spLocks/>
            </p:cNvSpPr>
            <p:nvPr/>
          </p:nvSpPr>
          <p:spPr bwMode="auto">
            <a:xfrm>
              <a:off x="2110" y="1742"/>
              <a:ext cx="1357" cy="1321"/>
            </a:xfrm>
            <a:custGeom>
              <a:avLst/>
              <a:gdLst>
                <a:gd name="T0" fmla="*/ 1245 w 1357"/>
                <a:gd name="T1" fmla="*/ 1126 h 1321"/>
                <a:gd name="T2" fmla="*/ 1306 w 1357"/>
                <a:gd name="T3" fmla="*/ 1021 h 1321"/>
                <a:gd name="T4" fmla="*/ 1344 w 1357"/>
                <a:gd name="T5" fmla="*/ 906 h 1321"/>
                <a:gd name="T6" fmla="*/ 1357 w 1357"/>
                <a:gd name="T7" fmla="*/ 783 h 1321"/>
                <a:gd name="T8" fmla="*/ 1345 w 1357"/>
                <a:gd name="T9" fmla="*/ 658 h 1321"/>
                <a:gd name="T10" fmla="*/ 1312 w 1357"/>
                <a:gd name="T11" fmla="*/ 531 h 1321"/>
                <a:gd name="T12" fmla="*/ 1255 w 1357"/>
                <a:gd name="T13" fmla="*/ 408 h 1321"/>
                <a:gd name="T14" fmla="*/ 1174 w 1357"/>
                <a:gd name="T15" fmla="*/ 293 h 1321"/>
                <a:gd name="T16" fmla="*/ 1098 w 1357"/>
                <a:gd name="T17" fmla="*/ 214 h 1321"/>
                <a:gd name="T18" fmla="*/ 1041 w 1357"/>
                <a:gd name="T19" fmla="*/ 166 h 1321"/>
                <a:gd name="T20" fmla="*/ 981 w 1357"/>
                <a:gd name="T21" fmla="*/ 126 h 1321"/>
                <a:gd name="T22" fmla="*/ 917 w 1357"/>
                <a:gd name="T23" fmla="*/ 89 h 1321"/>
                <a:gd name="T24" fmla="*/ 851 w 1357"/>
                <a:gd name="T25" fmla="*/ 60 h 1321"/>
                <a:gd name="T26" fmla="*/ 784 w 1357"/>
                <a:gd name="T27" fmla="*/ 36 h 1321"/>
                <a:gd name="T28" fmla="*/ 714 w 1357"/>
                <a:gd name="T29" fmla="*/ 18 h 1321"/>
                <a:gd name="T30" fmla="*/ 646 w 1357"/>
                <a:gd name="T31" fmla="*/ 7 h 1321"/>
                <a:gd name="T32" fmla="*/ 576 w 1357"/>
                <a:gd name="T33" fmla="*/ 1 h 1321"/>
                <a:gd name="T34" fmla="*/ 507 w 1357"/>
                <a:gd name="T35" fmla="*/ 1 h 1321"/>
                <a:gd name="T36" fmla="*/ 440 w 1357"/>
                <a:gd name="T37" fmla="*/ 8 h 1321"/>
                <a:gd name="T38" fmla="*/ 376 w 1357"/>
                <a:gd name="T39" fmla="*/ 21 h 1321"/>
                <a:gd name="T40" fmla="*/ 314 w 1357"/>
                <a:gd name="T41" fmla="*/ 39 h 1321"/>
                <a:gd name="T42" fmla="*/ 256 w 1357"/>
                <a:gd name="T43" fmla="*/ 64 h 1321"/>
                <a:gd name="T44" fmla="*/ 201 w 1357"/>
                <a:gd name="T45" fmla="*/ 96 h 1321"/>
                <a:gd name="T46" fmla="*/ 151 w 1357"/>
                <a:gd name="T47" fmla="*/ 134 h 1321"/>
                <a:gd name="T48" fmla="*/ 90 w 1357"/>
                <a:gd name="T49" fmla="*/ 201 h 1321"/>
                <a:gd name="T50" fmla="*/ 34 w 1357"/>
                <a:gd name="T51" fmla="*/ 303 h 1321"/>
                <a:gd name="T52" fmla="*/ 4 w 1357"/>
                <a:gd name="T53" fmla="*/ 418 h 1321"/>
                <a:gd name="T54" fmla="*/ 3 w 1357"/>
                <a:gd name="T55" fmla="*/ 539 h 1321"/>
                <a:gd name="T56" fmla="*/ 25 w 1357"/>
                <a:gd name="T57" fmla="*/ 663 h 1321"/>
                <a:gd name="T58" fmla="*/ 71 w 1357"/>
                <a:gd name="T59" fmla="*/ 789 h 1321"/>
                <a:gd name="T60" fmla="*/ 138 w 1357"/>
                <a:gd name="T61" fmla="*/ 912 h 1321"/>
                <a:gd name="T62" fmla="*/ 225 w 1357"/>
                <a:gd name="T63" fmla="*/ 1026 h 1321"/>
                <a:gd name="T64" fmla="*/ 302 w 1357"/>
                <a:gd name="T65" fmla="*/ 1106 h 1321"/>
                <a:gd name="T66" fmla="*/ 358 w 1357"/>
                <a:gd name="T67" fmla="*/ 1153 h 1321"/>
                <a:gd name="T68" fmla="*/ 415 w 1357"/>
                <a:gd name="T69" fmla="*/ 1194 h 1321"/>
                <a:gd name="T70" fmla="*/ 475 w 1357"/>
                <a:gd name="T71" fmla="*/ 1230 h 1321"/>
                <a:gd name="T72" fmla="*/ 535 w 1357"/>
                <a:gd name="T73" fmla="*/ 1260 h 1321"/>
                <a:gd name="T74" fmla="*/ 598 w 1357"/>
                <a:gd name="T75" fmla="*/ 1283 h 1321"/>
                <a:gd name="T76" fmla="*/ 661 w 1357"/>
                <a:gd name="T77" fmla="*/ 1301 h 1321"/>
                <a:gd name="T78" fmla="*/ 724 w 1357"/>
                <a:gd name="T79" fmla="*/ 1314 h 1321"/>
                <a:gd name="T80" fmla="*/ 787 w 1357"/>
                <a:gd name="T81" fmla="*/ 1320 h 1321"/>
                <a:gd name="T82" fmla="*/ 850 w 1357"/>
                <a:gd name="T83" fmla="*/ 1320 h 1321"/>
                <a:gd name="T84" fmla="*/ 910 w 1357"/>
                <a:gd name="T85" fmla="*/ 1314 h 1321"/>
                <a:gd name="T86" fmla="*/ 970 w 1357"/>
                <a:gd name="T87" fmla="*/ 1303 h 1321"/>
                <a:gd name="T88" fmla="*/ 1027 w 1357"/>
                <a:gd name="T89" fmla="*/ 1285 h 1321"/>
                <a:gd name="T90" fmla="*/ 1081 w 1357"/>
                <a:gd name="T91" fmla="*/ 1260 h 1321"/>
                <a:gd name="T92" fmla="*/ 1133 w 1357"/>
                <a:gd name="T93" fmla="*/ 1229 h 1321"/>
                <a:gd name="T94" fmla="*/ 1182 w 1357"/>
                <a:gd name="T95" fmla="*/ 1193 h 132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7"/>
                <a:gd name="T145" fmla="*/ 0 h 1321"/>
                <a:gd name="T146" fmla="*/ 1357 w 1357"/>
                <a:gd name="T147" fmla="*/ 1321 h 132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7" h="1321">
                  <a:moveTo>
                    <a:pt x="1204" y="1172"/>
                  </a:moveTo>
                  <a:lnTo>
                    <a:pt x="1245" y="1126"/>
                  </a:lnTo>
                  <a:lnTo>
                    <a:pt x="1278" y="1075"/>
                  </a:lnTo>
                  <a:lnTo>
                    <a:pt x="1306" y="1021"/>
                  </a:lnTo>
                  <a:lnTo>
                    <a:pt x="1327" y="965"/>
                  </a:lnTo>
                  <a:lnTo>
                    <a:pt x="1344" y="906"/>
                  </a:lnTo>
                  <a:lnTo>
                    <a:pt x="1352" y="846"/>
                  </a:lnTo>
                  <a:lnTo>
                    <a:pt x="1357" y="783"/>
                  </a:lnTo>
                  <a:lnTo>
                    <a:pt x="1354" y="721"/>
                  </a:lnTo>
                  <a:lnTo>
                    <a:pt x="1345" y="658"/>
                  </a:lnTo>
                  <a:lnTo>
                    <a:pt x="1332" y="594"/>
                  </a:lnTo>
                  <a:lnTo>
                    <a:pt x="1312" y="531"/>
                  </a:lnTo>
                  <a:lnTo>
                    <a:pt x="1285" y="469"/>
                  </a:lnTo>
                  <a:lnTo>
                    <a:pt x="1255" y="408"/>
                  </a:lnTo>
                  <a:lnTo>
                    <a:pt x="1217" y="349"/>
                  </a:lnTo>
                  <a:lnTo>
                    <a:pt x="1174" y="293"/>
                  </a:lnTo>
                  <a:lnTo>
                    <a:pt x="1125" y="239"/>
                  </a:lnTo>
                  <a:lnTo>
                    <a:pt x="1098" y="214"/>
                  </a:lnTo>
                  <a:lnTo>
                    <a:pt x="1070" y="189"/>
                  </a:lnTo>
                  <a:lnTo>
                    <a:pt x="1041" y="166"/>
                  </a:lnTo>
                  <a:lnTo>
                    <a:pt x="1012" y="145"/>
                  </a:lnTo>
                  <a:lnTo>
                    <a:pt x="981" y="126"/>
                  </a:lnTo>
                  <a:lnTo>
                    <a:pt x="949" y="106"/>
                  </a:lnTo>
                  <a:lnTo>
                    <a:pt x="917" y="89"/>
                  </a:lnTo>
                  <a:lnTo>
                    <a:pt x="884" y="74"/>
                  </a:lnTo>
                  <a:lnTo>
                    <a:pt x="851" y="60"/>
                  </a:lnTo>
                  <a:lnTo>
                    <a:pt x="817" y="48"/>
                  </a:lnTo>
                  <a:lnTo>
                    <a:pt x="784" y="36"/>
                  </a:lnTo>
                  <a:lnTo>
                    <a:pt x="749" y="27"/>
                  </a:lnTo>
                  <a:lnTo>
                    <a:pt x="714" y="18"/>
                  </a:lnTo>
                  <a:lnTo>
                    <a:pt x="681" y="13"/>
                  </a:lnTo>
                  <a:lnTo>
                    <a:pt x="646" y="7"/>
                  </a:lnTo>
                  <a:lnTo>
                    <a:pt x="611" y="3"/>
                  </a:lnTo>
                  <a:lnTo>
                    <a:pt x="576" y="1"/>
                  </a:lnTo>
                  <a:lnTo>
                    <a:pt x="542" y="0"/>
                  </a:lnTo>
                  <a:lnTo>
                    <a:pt x="507" y="1"/>
                  </a:lnTo>
                  <a:lnTo>
                    <a:pt x="474" y="4"/>
                  </a:lnTo>
                  <a:lnTo>
                    <a:pt x="440" y="8"/>
                  </a:lnTo>
                  <a:lnTo>
                    <a:pt x="408" y="14"/>
                  </a:lnTo>
                  <a:lnTo>
                    <a:pt x="376" y="21"/>
                  </a:lnTo>
                  <a:lnTo>
                    <a:pt x="345" y="29"/>
                  </a:lnTo>
                  <a:lnTo>
                    <a:pt x="314" y="39"/>
                  </a:lnTo>
                  <a:lnTo>
                    <a:pt x="284" y="52"/>
                  </a:lnTo>
                  <a:lnTo>
                    <a:pt x="256" y="64"/>
                  </a:lnTo>
                  <a:lnTo>
                    <a:pt x="228" y="80"/>
                  </a:lnTo>
                  <a:lnTo>
                    <a:pt x="201" y="96"/>
                  </a:lnTo>
                  <a:lnTo>
                    <a:pt x="176" y="115"/>
                  </a:lnTo>
                  <a:lnTo>
                    <a:pt x="151" y="134"/>
                  </a:lnTo>
                  <a:lnTo>
                    <a:pt x="129" y="155"/>
                  </a:lnTo>
                  <a:lnTo>
                    <a:pt x="90" y="201"/>
                  </a:lnTo>
                  <a:lnTo>
                    <a:pt x="57" y="250"/>
                  </a:lnTo>
                  <a:lnTo>
                    <a:pt x="34" y="303"/>
                  </a:lnTo>
                  <a:lnTo>
                    <a:pt x="16" y="359"/>
                  </a:lnTo>
                  <a:lnTo>
                    <a:pt x="4" y="418"/>
                  </a:lnTo>
                  <a:lnTo>
                    <a:pt x="0" y="478"/>
                  </a:lnTo>
                  <a:lnTo>
                    <a:pt x="3" y="539"/>
                  </a:lnTo>
                  <a:lnTo>
                    <a:pt x="11" y="600"/>
                  </a:lnTo>
                  <a:lnTo>
                    <a:pt x="25" y="663"/>
                  </a:lnTo>
                  <a:lnTo>
                    <a:pt x="45" y="726"/>
                  </a:lnTo>
                  <a:lnTo>
                    <a:pt x="71" y="789"/>
                  </a:lnTo>
                  <a:lnTo>
                    <a:pt x="102" y="850"/>
                  </a:lnTo>
                  <a:lnTo>
                    <a:pt x="138" y="912"/>
                  </a:lnTo>
                  <a:lnTo>
                    <a:pt x="179" y="971"/>
                  </a:lnTo>
                  <a:lnTo>
                    <a:pt x="225" y="1026"/>
                  </a:lnTo>
                  <a:lnTo>
                    <a:pt x="275" y="1081"/>
                  </a:lnTo>
                  <a:lnTo>
                    <a:pt x="302" y="1106"/>
                  </a:lnTo>
                  <a:lnTo>
                    <a:pt x="330" y="1131"/>
                  </a:lnTo>
                  <a:lnTo>
                    <a:pt x="358" y="1153"/>
                  </a:lnTo>
                  <a:lnTo>
                    <a:pt x="386" y="1174"/>
                  </a:lnTo>
                  <a:lnTo>
                    <a:pt x="415" y="1194"/>
                  </a:lnTo>
                  <a:lnTo>
                    <a:pt x="444" y="1212"/>
                  </a:lnTo>
                  <a:lnTo>
                    <a:pt x="475" y="1230"/>
                  </a:lnTo>
                  <a:lnTo>
                    <a:pt x="504" y="1246"/>
                  </a:lnTo>
                  <a:lnTo>
                    <a:pt x="535" y="1260"/>
                  </a:lnTo>
                  <a:lnTo>
                    <a:pt x="567" y="1272"/>
                  </a:lnTo>
                  <a:lnTo>
                    <a:pt x="598" y="1283"/>
                  </a:lnTo>
                  <a:lnTo>
                    <a:pt x="629" y="1293"/>
                  </a:lnTo>
                  <a:lnTo>
                    <a:pt x="661" y="1301"/>
                  </a:lnTo>
                  <a:lnTo>
                    <a:pt x="693" y="1308"/>
                  </a:lnTo>
                  <a:lnTo>
                    <a:pt x="724" y="1314"/>
                  </a:lnTo>
                  <a:lnTo>
                    <a:pt x="756" y="1317"/>
                  </a:lnTo>
                  <a:lnTo>
                    <a:pt x="787" y="1320"/>
                  </a:lnTo>
                  <a:lnTo>
                    <a:pt x="819" y="1321"/>
                  </a:lnTo>
                  <a:lnTo>
                    <a:pt x="850" y="1320"/>
                  </a:lnTo>
                  <a:lnTo>
                    <a:pt x="880" y="1318"/>
                  </a:lnTo>
                  <a:lnTo>
                    <a:pt x="910" y="1314"/>
                  </a:lnTo>
                  <a:lnTo>
                    <a:pt x="940" y="1308"/>
                  </a:lnTo>
                  <a:lnTo>
                    <a:pt x="970" y="1303"/>
                  </a:lnTo>
                  <a:lnTo>
                    <a:pt x="999" y="1294"/>
                  </a:lnTo>
                  <a:lnTo>
                    <a:pt x="1027" y="1285"/>
                  </a:lnTo>
                  <a:lnTo>
                    <a:pt x="1055" y="1272"/>
                  </a:lnTo>
                  <a:lnTo>
                    <a:pt x="1081" y="1260"/>
                  </a:lnTo>
                  <a:lnTo>
                    <a:pt x="1108" y="1246"/>
                  </a:lnTo>
                  <a:lnTo>
                    <a:pt x="1133" y="1229"/>
                  </a:lnTo>
                  <a:lnTo>
                    <a:pt x="1158" y="1212"/>
                  </a:lnTo>
                  <a:lnTo>
                    <a:pt x="1182" y="1193"/>
                  </a:lnTo>
                  <a:lnTo>
                    <a:pt x="1204" y="1172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25" name="Freeform 18"/>
            <p:cNvSpPr>
              <a:spLocks/>
            </p:cNvSpPr>
            <p:nvPr/>
          </p:nvSpPr>
          <p:spPr bwMode="auto">
            <a:xfrm>
              <a:off x="2366" y="1794"/>
              <a:ext cx="1057" cy="941"/>
            </a:xfrm>
            <a:custGeom>
              <a:avLst/>
              <a:gdLst>
                <a:gd name="T0" fmla="*/ 4 w 1057"/>
                <a:gd name="T1" fmla="*/ 58 h 941"/>
                <a:gd name="T2" fmla="*/ 39 w 1057"/>
                <a:gd name="T3" fmla="*/ 44 h 941"/>
                <a:gd name="T4" fmla="*/ 105 w 1057"/>
                <a:gd name="T5" fmla="*/ 22 h 941"/>
                <a:gd name="T6" fmla="*/ 195 w 1057"/>
                <a:gd name="T7" fmla="*/ 5 h 941"/>
                <a:gd name="T8" fmla="*/ 310 w 1057"/>
                <a:gd name="T9" fmla="*/ 0 h 941"/>
                <a:gd name="T10" fmla="*/ 444 w 1057"/>
                <a:gd name="T11" fmla="*/ 18 h 941"/>
                <a:gd name="T12" fmla="*/ 592 w 1057"/>
                <a:gd name="T13" fmla="*/ 67 h 941"/>
                <a:gd name="T14" fmla="*/ 750 w 1057"/>
                <a:gd name="T15" fmla="*/ 158 h 941"/>
                <a:gd name="T16" fmla="*/ 837 w 1057"/>
                <a:gd name="T17" fmla="*/ 225 h 941"/>
                <a:gd name="T18" fmla="*/ 863 w 1057"/>
                <a:gd name="T19" fmla="*/ 252 h 941"/>
                <a:gd name="T20" fmla="*/ 906 w 1057"/>
                <a:gd name="T21" fmla="*/ 307 h 941"/>
                <a:gd name="T22" fmla="*/ 958 w 1057"/>
                <a:gd name="T23" fmla="*/ 384 h 941"/>
                <a:gd name="T24" fmla="*/ 1006 w 1057"/>
                <a:gd name="T25" fmla="*/ 481 h 941"/>
                <a:gd name="T26" fmla="*/ 1043 w 1057"/>
                <a:gd name="T27" fmla="*/ 596 h 941"/>
                <a:gd name="T28" fmla="*/ 1057 w 1057"/>
                <a:gd name="T29" fmla="*/ 724 h 941"/>
                <a:gd name="T30" fmla="*/ 1041 w 1057"/>
                <a:gd name="T31" fmla="*/ 867 h 941"/>
                <a:gd name="T32" fmla="*/ 1017 w 1057"/>
                <a:gd name="T33" fmla="*/ 938 h 941"/>
                <a:gd name="T34" fmla="*/ 1011 w 1057"/>
                <a:gd name="T35" fmla="*/ 919 h 941"/>
                <a:gd name="T36" fmla="*/ 1001 w 1057"/>
                <a:gd name="T37" fmla="*/ 881 h 941"/>
                <a:gd name="T38" fmla="*/ 985 w 1057"/>
                <a:gd name="T39" fmla="*/ 829 h 941"/>
                <a:gd name="T40" fmla="*/ 962 w 1057"/>
                <a:gd name="T41" fmla="*/ 766 h 941"/>
                <a:gd name="T42" fmla="*/ 932 w 1057"/>
                <a:gd name="T43" fmla="*/ 694 h 941"/>
                <a:gd name="T44" fmla="*/ 894 w 1057"/>
                <a:gd name="T45" fmla="*/ 614 h 941"/>
                <a:gd name="T46" fmla="*/ 846 w 1057"/>
                <a:gd name="T47" fmla="*/ 532 h 941"/>
                <a:gd name="T48" fmla="*/ 789 w 1057"/>
                <a:gd name="T49" fmla="*/ 448 h 941"/>
                <a:gd name="T50" fmla="*/ 723 w 1057"/>
                <a:gd name="T51" fmla="*/ 366 h 941"/>
                <a:gd name="T52" fmla="*/ 645 w 1057"/>
                <a:gd name="T53" fmla="*/ 287 h 941"/>
                <a:gd name="T54" fmla="*/ 557 w 1057"/>
                <a:gd name="T55" fmla="*/ 218 h 941"/>
                <a:gd name="T56" fmla="*/ 457 w 1057"/>
                <a:gd name="T57" fmla="*/ 156 h 941"/>
                <a:gd name="T58" fmla="*/ 343 w 1057"/>
                <a:gd name="T59" fmla="*/ 109 h 941"/>
                <a:gd name="T60" fmla="*/ 216 w 1057"/>
                <a:gd name="T61" fmla="*/ 75 h 941"/>
                <a:gd name="T62" fmla="*/ 75 w 1057"/>
                <a:gd name="T63" fmla="*/ 61 h 9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57"/>
                <a:gd name="T97" fmla="*/ 0 h 941"/>
                <a:gd name="T98" fmla="*/ 1057 w 1057"/>
                <a:gd name="T99" fmla="*/ 941 h 9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57" h="941">
                  <a:moveTo>
                    <a:pt x="0" y="61"/>
                  </a:moveTo>
                  <a:lnTo>
                    <a:pt x="4" y="58"/>
                  </a:lnTo>
                  <a:lnTo>
                    <a:pt x="18" y="53"/>
                  </a:lnTo>
                  <a:lnTo>
                    <a:pt x="39" y="44"/>
                  </a:lnTo>
                  <a:lnTo>
                    <a:pt x="68" y="33"/>
                  </a:lnTo>
                  <a:lnTo>
                    <a:pt x="105" y="22"/>
                  </a:lnTo>
                  <a:lnTo>
                    <a:pt x="147" y="12"/>
                  </a:lnTo>
                  <a:lnTo>
                    <a:pt x="195" y="5"/>
                  </a:lnTo>
                  <a:lnTo>
                    <a:pt x="251" y="0"/>
                  </a:lnTo>
                  <a:lnTo>
                    <a:pt x="310" y="0"/>
                  </a:lnTo>
                  <a:lnTo>
                    <a:pt x="376" y="5"/>
                  </a:lnTo>
                  <a:lnTo>
                    <a:pt x="444" y="18"/>
                  </a:lnTo>
                  <a:lnTo>
                    <a:pt x="517" y="37"/>
                  </a:lnTo>
                  <a:lnTo>
                    <a:pt x="592" y="67"/>
                  </a:lnTo>
                  <a:lnTo>
                    <a:pt x="670" y="106"/>
                  </a:lnTo>
                  <a:lnTo>
                    <a:pt x="750" y="158"/>
                  </a:lnTo>
                  <a:lnTo>
                    <a:pt x="832" y="220"/>
                  </a:lnTo>
                  <a:lnTo>
                    <a:pt x="837" y="225"/>
                  </a:lnTo>
                  <a:lnTo>
                    <a:pt x="846" y="234"/>
                  </a:lnTo>
                  <a:lnTo>
                    <a:pt x="863" y="252"/>
                  </a:lnTo>
                  <a:lnTo>
                    <a:pt x="883" y="276"/>
                  </a:lnTo>
                  <a:lnTo>
                    <a:pt x="906" y="307"/>
                  </a:lnTo>
                  <a:lnTo>
                    <a:pt x="932" y="342"/>
                  </a:lnTo>
                  <a:lnTo>
                    <a:pt x="958" y="384"/>
                  </a:lnTo>
                  <a:lnTo>
                    <a:pt x="983" y="430"/>
                  </a:lnTo>
                  <a:lnTo>
                    <a:pt x="1006" y="481"/>
                  </a:lnTo>
                  <a:lnTo>
                    <a:pt x="1027" y="536"/>
                  </a:lnTo>
                  <a:lnTo>
                    <a:pt x="1043" y="596"/>
                  </a:lnTo>
                  <a:lnTo>
                    <a:pt x="1053" y="659"/>
                  </a:lnTo>
                  <a:lnTo>
                    <a:pt x="1057" y="724"/>
                  </a:lnTo>
                  <a:lnTo>
                    <a:pt x="1053" y="794"/>
                  </a:lnTo>
                  <a:lnTo>
                    <a:pt x="1041" y="867"/>
                  </a:lnTo>
                  <a:lnTo>
                    <a:pt x="1017" y="941"/>
                  </a:lnTo>
                  <a:lnTo>
                    <a:pt x="1017" y="938"/>
                  </a:lnTo>
                  <a:lnTo>
                    <a:pt x="1014" y="931"/>
                  </a:lnTo>
                  <a:lnTo>
                    <a:pt x="1011" y="919"/>
                  </a:lnTo>
                  <a:lnTo>
                    <a:pt x="1007" y="902"/>
                  </a:lnTo>
                  <a:lnTo>
                    <a:pt x="1001" y="881"/>
                  </a:lnTo>
                  <a:lnTo>
                    <a:pt x="994" y="857"/>
                  </a:lnTo>
                  <a:lnTo>
                    <a:pt x="985" y="829"/>
                  </a:lnTo>
                  <a:lnTo>
                    <a:pt x="975" y="798"/>
                  </a:lnTo>
                  <a:lnTo>
                    <a:pt x="962" y="766"/>
                  </a:lnTo>
                  <a:lnTo>
                    <a:pt x="948" y="730"/>
                  </a:lnTo>
                  <a:lnTo>
                    <a:pt x="932" y="694"/>
                  </a:lnTo>
                  <a:lnTo>
                    <a:pt x="913" y="655"/>
                  </a:lnTo>
                  <a:lnTo>
                    <a:pt x="894" y="614"/>
                  </a:lnTo>
                  <a:lnTo>
                    <a:pt x="870" y="574"/>
                  </a:lnTo>
                  <a:lnTo>
                    <a:pt x="846" y="532"/>
                  </a:lnTo>
                  <a:lnTo>
                    <a:pt x="818" y="490"/>
                  </a:lnTo>
                  <a:lnTo>
                    <a:pt x="789" y="448"/>
                  </a:lnTo>
                  <a:lnTo>
                    <a:pt x="757" y="406"/>
                  </a:lnTo>
                  <a:lnTo>
                    <a:pt x="723" y="366"/>
                  </a:lnTo>
                  <a:lnTo>
                    <a:pt x="686" y="326"/>
                  </a:lnTo>
                  <a:lnTo>
                    <a:pt x="645" y="287"/>
                  </a:lnTo>
                  <a:lnTo>
                    <a:pt x="603" y="251"/>
                  </a:lnTo>
                  <a:lnTo>
                    <a:pt x="557" y="218"/>
                  </a:lnTo>
                  <a:lnTo>
                    <a:pt x="508" y="185"/>
                  </a:lnTo>
                  <a:lnTo>
                    <a:pt x="457" y="156"/>
                  </a:lnTo>
                  <a:lnTo>
                    <a:pt x="401" y="131"/>
                  </a:lnTo>
                  <a:lnTo>
                    <a:pt x="343" y="109"/>
                  </a:lnTo>
                  <a:lnTo>
                    <a:pt x="282" y="91"/>
                  </a:lnTo>
                  <a:lnTo>
                    <a:pt x="216" y="75"/>
                  </a:lnTo>
                  <a:lnTo>
                    <a:pt x="148" y="65"/>
                  </a:lnTo>
                  <a:lnTo>
                    <a:pt x="75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2E5F2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26" name="Freeform 19"/>
            <p:cNvSpPr>
              <a:spLocks/>
            </p:cNvSpPr>
            <p:nvPr/>
          </p:nvSpPr>
          <p:spPr bwMode="auto">
            <a:xfrm>
              <a:off x="2497" y="2041"/>
              <a:ext cx="479" cy="596"/>
            </a:xfrm>
            <a:custGeom>
              <a:avLst/>
              <a:gdLst>
                <a:gd name="T0" fmla="*/ 21 w 479"/>
                <a:gd name="T1" fmla="*/ 11 h 596"/>
                <a:gd name="T2" fmla="*/ 22 w 479"/>
                <a:gd name="T3" fmla="*/ 10 h 596"/>
                <a:gd name="T4" fmla="*/ 28 w 479"/>
                <a:gd name="T5" fmla="*/ 8 h 596"/>
                <a:gd name="T6" fmla="*/ 36 w 479"/>
                <a:gd name="T7" fmla="*/ 5 h 596"/>
                <a:gd name="T8" fmla="*/ 49 w 479"/>
                <a:gd name="T9" fmla="*/ 3 h 596"/>
                <a:gd name="T10" fmla="*/ 64 w 479"/>
                <a:gd name="T11" fmla="*/ 0 h 596"/>
                <a:gd name="T12" fmla="*/ 84 w 479"/>
                <a:gd name="T13" fmla="*/ 0 h 596"/>
                <a:gd name="T14" fmla="*/ 106 w 479"/>
                <a:gd name="T15" fmla="*/ 1 h 596"/>
                <a:gd name="T16" fmla="*/ 133 w 479"/>
                <a:gd name="T17" fmla="*/ 5 h 596"/>
                <a:gd name="T18" fmla="*/ 162 w 479"/>
                <a:gd name="T19" fmla="*/ 12 h 596"/>
                <a:gd name="T20" fmla="*/ 194 w 479"/>
                <a:gd name="T21" fmla="*/ 25 h 596"/>
                <a:gd name="T22" fmla="*/ 231 w 479"/>
                <a:gd name="T23" fmla="*/ 42 h 596"/>
                <a:gd name="T24" fmla="*/ 270 w 479"/>
                <a:gd name="T25" fmla="*/ 64 h 596"/>
                <a:gd name="T26" fmla="*/ 313 w 479"/>
                <a:gd name="T27" fmla="*/ 92 h 596"/>
                <a:gd name="T28" fmla="*/ 358 w 479"/>
                <a:gd name="T29" fmla="*/ 127 h 596"/>
                <a:gd name="T30" fmla="*/ 408 w 479"/>
                <a:gd name="T31" fmla="*/ 170 h 596"/>
                <a:gd name="T32" fmla="*/ 460 w 479"/>
                <a:gd name="T33" fmla="*/ 222 h 596"/>
                <a:gd name="T34" fmla="*/ 464 w 479"/>
                <a:gd name="T35" fmla="*/ 233 h 596"/>
                <a:gd name="T36" fmla="*/ 471 w 479"/>
                <a:gd name="T37" fmla="*/ 261 h 596"/>
                <a:gd name="T38" fmla="*/ 478 w 479"/>
                <a:gd name="T39" fmla="*/ 304 h 596"/>
                <a:gd name="T40" fmla="*/ 479 w 479"/>
                <a:gd name="T41" fmla="*/ 359 h 596"/>
                <a:gd name="T42" fmla="*/ 472 w 479"/>
                <a:gd name="T43" fmla="*/ 419 h 596"/>
                <a:gd name="T44" fmla="*/ 450 w 479"/>
                <a:gd name="T45" fmla="*/ 480 h 596"/>
                <a:gd name="T46" fmla="*/ 409 w 479"/>
                <a:gd name="T47" fmla="*/ 542 h 596"/>
                <a:gd name="T48" fmla="*/ 345 w 479"/>
                <a:gd name="T49" fmla="*/ 596 h 596"/>
                <a:gd name="T50" fmla="*/ 340 w 479"/>
                <a:gd name="T51" fmla="*/ 595 h 596"/>
                <a:gd name="T52" fmla="*/ 326 w 479"/>
                <a:gd name="T53" fmla="*/ 593 h 596"/>
                <a:gd name="T54" fmla="*/ 305 w 479"/>
                <a:gd name="T55" fmla="*/ 588 h 596"/>
                <a:gd name="T56" fmla="*/ 277 w 479"/>
                <a:gd name="T57" fmla="*/ 579 h 596"/>
                <a:gd name="T58" fmla="*/ 245 w 479"/>
                <a:gd name="T59" fmla="*/ 567 h 596"/>
                <a:gd name="T60" fmla="*/ 210 w 479"/>
                <a:gd name="T61" fmla="*/ 551 h 596"/>
                <a:gd name="T62" fmla="*/ 173 w 479"/>
                <a:gd name="T63" fmla="*/ 529 h 596"/>
                <a:gd name="T64" fmla="*/ 137 w 479"/>
                <a:gd name="T65" fmla="*/ 503 h 596"/>
                <a:gd name="T66" fmla="*/ 102 w 479"/>
                <a:gd name="T67" fmla="*/ 469 h 596"/>
                <a:gd name="T68" fmla="*/ 70 w 479"/>
                <a:gd name="T69" fmla="*/ 430 h 596"/>
                <a:gd name="T70" fmla="*/ 42 w 479"/>
                <a:gd name="T71" fmla="*/ 382 h 596"/>
                <a:gd name="T72" fmla="*/ 20 w 479"/>
                <a:gd name="T73" fmla="*/ 327 h 596"/>
                <a:gd name="T74" fmla="*/ 6 w 479"/>
                <a:gd name="T75" fmla="*/ 262 h 596"/>
                <a:gd name="T76" fmla="*/ 0 w 479"/>
                <a:gd name="T77" fmla="*/ 188 h 596"/>
                <a:gd name="T78" fmla="*/ 4 w 479"/>
                <a:gd name="T79" fmla="*/ 105 h 596"/>
                <a:gd name="T80" fmla="*/ 21 w 479"/>
                <a:gd name="T81" fmla="*/ 11 h 59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79"/>
                <a:gd name="T124" fmla="*/ 0 h 596"/>
                <a:gd name="T125" fmla="*/ 479 w 479"/>
                <a:gd name="T126" fmla="*/ 596 h 59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79" h="596">
                  <a:moveTo>
                    <a:pt x="21" y="11"/>
                  </a:moveTo>
                  <a:lnTo>
                    <a:pt x="22" y="10"/>
                  </a:lnTo>
                  <a:lnTo>
                    <a:pt x="28" y="8"/>
                  </a:lnTo>
                  <a:lnTo>
                    <a:pt x="36" y="5"/>
                  </a:lnTo>
                  <a:lnTo>
                    <a:pt x="49" y="3"/>
                  </a:lnTo>
                  <a:lnTo>
                    <a:pt x="64" y="0"/>
                  </a:lnTo>
                  <a:lnTo>
                    <a:pt x="84" y="0"/>
                  </a:lnTo>
                  <a:lnTo>
                    <a:pt x="106" y="1"/>
                  </a:lnTo>
                  <a:lnTo>
                    <a:pt x="133" y="5"/>
                  </a:lnTo>
                  <a:lnTo>
                    <a:pt x="162" y="12"/>
                  </a:lnTo>
                  <a:lnTo>
                    <a:pt x="194" y="25"/>
                  </a:lnTo>
                  <a:lnTo>
                    <a:pt x="231" y="42"/>
                  </a:lnTo>
                  <a:lnTo>
                    <a:pt x="270" y="64"/>
                  </a:lnTo>
                  <a:lnTo>
                    <a:pt x="313" y="92"/>
                  </a:lnTo>
                  <a:lnTo>
                    <a:pt x="358" y="127"/>
                  </a:lnTo>
                  <a:lnTo>
                    <a:pt x="408" y="170"/>
                  </a:lnTo>
                  <a:lnTo>
                    <a:pt x="460" y="222"/>
                  </a:lnTo>
                  <a:lnTo>
                    <a:pt x="464" y="233"/>
                  </a:lnTo>
                  <a:lnTo>
                    <a:pt x="471" y="261"/>
                  </a:lnTo>
                  <a:lnTo>
                    <a:pt x="478" y="304"/>
                  </a:lnTo>
                  <a:lnTo>
                    <a:pt x="479" y="359"/>
                  </a:lnTo>
                  <a:lnTo>
                    <a:pt x="472" y="419"/>
                  </a:lnTo>
                  <a:lnTo>
                    <a:pt x="450" y="480"/>
                  </a:lnTo>
                  <a:lnTo>
                    <a:pt x="409" y="542"/>
                  </a:lnTo>
                  <a:lnTo>
                    <a:pt x="345" y="596"/>
                  </a:lnTo>
                  <a:lnTo>
                    <a:pt x="340" y="595"/>
                  </a:lnTo>
                  <a:lnTo>
                    <a:pt x="326" y="593"/>
                  </a:lnTo>
                  <a:lnTo>
                    <a:pt x="305" y="588"/>
                  </a:lnTo>
                  <a:lnTo>
                    <a:pt x="277" y="579"/>
                  </a:lnTo>
                  <a:lnTo>
                    <a:pt x="245" y="567"/>
                  </a:lnTo>
                  <a:lnTo>
                    <a:pt x="210" y="551"/>
                  </a:lnTo>
                  <a:lnTo>
                    <a:pt x="173" y="529"/>
                  </a:lnTo>
                  <a:lnTo>
                    <a:pt x="137" y="503"/>
                  </a:lnTo>
                  <a:lnTo>
                    <a:pt x="102" y="469"/>
                  </a:lnTo>
                  <a:lnTo>
                    <a:pt x="70" y="430"/>
                  </a:lnTo>
                  <a:lnTo>
                    <a:pt x="42" y="382"/>
                  </a:lnTo>
                  <a:lnTo>
                    <a:pt x="20" y="327"/>
                  </a:lnTo>
                  <a:lnTo>
                    <a:pt x="6" y="262"/>
                  </a:lnTo>
                  <a:lnTo>
                    <a:pt x="0" y="188"/>
                  </a:lnTo>
                  <a:lnTo>
                    <a:pt x="4" y="105"/>
                  </a:lnTo>
                  <a:lnTo>
                    <a:pt x="2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27" name="Freeform 20"/>
            <p:cNvSpPr>
              <a:spLocks/>
            </p:cNvSpPr>
            <p:nvPr/>
          </p:nvSpPr>
          <p:spPr bwMode="auto">
            <a:xfrm>
              <a:off x="2342" y="2256"/>
              <a:ext cx="272" cy="491"/>
            </a:xfrm>
            <a:custGeom>
              <a:avLst/>
              <a:gdLst>
                <a:gd name="T0" fmla="*/ 11 w 272"/>
                <a:gd name="T1" fmla="*/ 0 h 491"/>
                <a:gd name="T2" fmla="*/ 10 w 272"/>
                <a:gd name="T3" fmla="*/ 4 h 491"/>
                <a:gd name="T4" fmla="*/ 8 w 272"/>
                <a:gd name="T5" fmla="*/ 14 h 491"/>
                <a:gd name="T6" fmla="*/ 4 w 272"/>
                <a:gd name="T7" fmla="*/ 29 h 491"/>
                <a:gd name="T8" fmla="*/ 1 w 272"/>
                <a:gd name="T9" fmla="*/ 52 h 491"/>
                <a:gd name="T10" fmla="*/ 0 w 272"/>
                <a:gd name="T11" fmla="*/ 78 h 491"/>
                <a:gd name="T12" fmla="*/ 0 w 272"/>
                <a:gd name="T13" fmla="*/ 107 h 491"/>
                <a:gd name="T14" fmla="*/ 1 w 272"/>
                <a:gd name="T15" fmla="*/ 142 h 491"/>
                <a:gd name="T16" fmla="*/ 8 w 272"/>
                <a:gd name="T17" fmla="*/ 179 h 491"/>
                <a:gd name="T18" fmla="*/ 18 w 272"/>
                <a:gd name="T19" fmla="*/ 216 h 491"/>
                <a:gd name="T20" fmla="*/ 32 w 272"/>
                <a:gd name="T21" fmla="*/ 257 h 491"/>
                <a:gd name="T22" fmla="*/ 53 w 272"/>
                <a:gd name="T23" fmla="*/ 297 h 491"/>
                <a:gd name="T24" fmla="*/ 81 w 272"/>
                <a:gd name="T25" fmla="*/ 339 h 491"/>
                <a:gd name="T26" fmla="*/ 116 w 272"/>
                <a:gd name="T27" fmla="*/ 380 h 491"/>
                <a:gd name="T28" fmla="*/ 158 w 272"/>
                <a:gd name="T29" fmla="*/ 419 h 491"/>
                <a:gd name="T30" fmla="*/ 211 w 272"/>
                <a:gd name="T31" fmla="*/ 457 h 491"/>
                <a:gd name="T32" fmla="*/ 272 w 272"/>
                <a:gd name="T33" fmla="*/ 491 h 491"/>
                <a:gd name="T34" fmla="*/ 270 w 272"/>
                <a:gd name="T35" fmla="*/ 490 h 491"/>
                <a:gd name="T36" fmla="*/ 263 w 272"/>
                <a:gd name="T37" fmla="*/ 484 h 491"/>
                <a:gd name="T38" fmla="*/ 250 w 272"/>
                <a:gd name="T39" fmla="*/ 476 h 491"/>
                <a:gd name="T40" fmla="*/ 235 w 272"/>
                <a:gd name="T41" fmla="*/ 465 h 491"/>
                <a:gd name="T42" fmla="*/ 217 w 272"/>
                <a:gd name="T43" fmla="*/ 450 h 491"/>
                <a:gd name="T44" fmla="*/ 197 w 272"/>
                <a:gd name="T45" fmla="*/ 430 h 491"/>
                <a:gd name="T46" fmla="*/ 175 w 272"/>
                <a:gd name="T47" fmla="*/ 406 h 491"/>
                <a:gd name="T48" fmla="*/ 152 w 272"/>
                <a:gd name="T49" fmla="*/ 378 h 491"/>
                <a:gd name="T50" fmla="*/ 129 w 272"/>
                <a:gd name="T51" fmla="*/ 348 h 491"/>
                <a:gd name="T52" fmla="*/ 106 w 272"/>
                <a:gd name="T53" fmla="*/ 311 h 491"/>
                <a:gd name="T54" fmla="*/ 84 w 272"/>
                <a:gd name="T55" fmla="*/ 271 h 491"/>
                <a:gd name="T56" fmla="*/ 63 w 272"/>
                <a:gd name="T57" fmla="*/ 226 h 491"/>
                <a:gd name="T58" fmla="*/ 45 w 272"/>
                <a:gd name="T59" fmla="*/ 177 h 491"/>
                <a:gd name="T60" fmla="*/ 29 w 272"/>
                <a:gd name="T61" fmla="*/ 123 h 491"/>
                <a:gd name="T62" fmla="*/ 18 w 272"/>
                <a:gd name="T63" fmla="*/ 64 h 491"/>
                <a:gd name="T64" fmla="*/ 11 w 272"/>
                <a:gd name="T65" fmla="*/ 0 h 4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2"/>
                <a:gd name="T100" fmla="*/ 0 h 491"/>
                <a:gd name="T101" fmla="*/ 272 w 272"/>
                <a:gd name="T102" fmla="*/ 491 h 4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2" h="491">
                  <a:moveTo>
                    <a:pt x="11" y="0"/>
                  </a:moveTo>
                  <a:lnTo>
                    <a:pt x="10" y="4"/>
                  </a:lnTo>
                  <a:lnTo>
                    <a:pt x="8" y="14"/>
                  </a:lnTo>
                  <a:lnTo>
                    <a:pt x="4" y="29"/>
                  </a:lnTo>
                  <a:lnTo>
                    <a:pt x="1" y="52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1" y="142"/>
                  </a:lnTo>
                  <a:lnTo>
                    <a:pt x="8" y="179"/>
                  </a:lnTo>
                  <a:lnTo>
                    <a:pt x="18" y="216"/>
                  </a:lnTo>
                  <a:lnTo>
                    <a:pt x="32" y="257"/>
                  </a:lnTo>
                  <a:lnTo>
                    <a:pt x="53" y="297"/>
                  </a:lnTo>
                  <a:lnTo>
                    <a:pt x="81" y="339"/>
                  </a:lnTo>
                  <a:lnTo>
                    <a:pt x="116" y="380"/>
                  </a:lnTo>
                  <a:lnTo>
                    <a:pt x="158" y="419"/>
                  </a:lnTo>
                  <a:lnTo>
                    <a:pt x="211" y="457"/>
                  </a:lnTo>
                  <a:lnTo>
                    <a:pt x="272" y="491"/>
                  </a:lnTo>
                  <a:lnTo>
                    <a:pt x="270" y="490"/>
                  </a:lnTo>
                  <a:lnTo>
                    <a:pt x="263" y="484"/>
                  </a:lnTo>
                  <a:lnTo>
                    <a:pt x="250" y="476"/>
                  </a:lnTo>
                  <a:lnTo>
                    <a:pt x="235" y="465"/>
                  </a:lnTo>
                  <a:lnTo>
                    <a:pt x="217" y="450"/>
                  </a:lnTo>
                  <a:lnTo>
                    <a:pt x="197" y="430"/>
                  </a:lnTo>
                  <a:lnTo>
                    <a:pt x="175" y="406"/>
                  </a:lnTo>
                  <a:lnTo>
                    <a:pt x="152" y="378"/>
                  </a:lnTo>
                  <a:lnTo>
                    <a:pt x="129" y="348"/>
                  </a:lnTo>
                  <a:lnTo>
                    <a:pt x="106" y="311"/>
                  </a:lnTo>
                  <a:lnTo>
                    <a:pt x="84" y="271"/>
                  </a:lnTo>
                  <a:lnTo>
                    <a:pt x="63" y="226"/>
                  </a:lnTo>
                  <a:lnTo>
                    <a:pt x="45" y="177"/>
                  </a:lnTo>
                  <a:lnTo>
                    <a:pt x="29" y="123"/>
                  </a:lnTo>
                  <a:lnTo>
                    <a:pt x="18" y="6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28" name="Freeform 21"/>
            <p:cNvSpPr>
              <a:spLocks/>
            </p:cNvSpPr>
            <p:nvPr/>
          </p:nvSpPr>
          <p:spPr bwMode="auto">
            <a:xfrm>
              <a:off x="3668" y="3144"/>
              <a:ext cx="798" cy="814"/>
            </a:xfrm>
            <a:custGeom>
              <a:avLst/>
              <a:gdLst>
                <a:gd name="T0" fmla="*/ 21 w 798"/>
                <a:gd name="T1" fmla="*/ 0 h 814"/>
                <a:gd name="T2" fmla="*/ 798 w 798"/>
                <a:gd name="T3" fmla="*/ 780 h 814"/>
                <a:gd name="T4" fmla="*/ 795 w 798"/>
                <a:gd name="T5" fmla="*/ 782 h 814"/>
                <a:gd name="T6" fmla="*/ 789 w 798"/>
                <a:gd name="T7" fmla="*/ 786 h 814"/>
                <a:gd name="T8" fmla="*/ 786 w 798"/>
                <a:gd name="T9" fmla="*/ 796 h 814"/>
                <a:gd name="T10" fmla="*/ 792 w 798"/>
                <a:gd name="T11" fmla="*/ 814 h 814"/>
                <a:gd name="T12" fmla="*/ 3 w 798"/>
                <a:gd name="T13" fmla="*/ 25 h 814"/>
                <a:gd name="T14" fmla="*/ 1 w 798"/>
                <a:gd name="T15" fmla="*/ 22 h 814"/>
                <a:gd name="T16" fmla="*/ 0 w 798"/>
                <a:gd name="T17" fmla="*/ 15 h 814"/>
                <a:gd name="T18" fmla="*/ 4 w 798"/>
                <a:gd name="T19" fmla="*/ 7 h 814"/>
                <a:gd name="T20" fmla="*/ 21 w 798"/>
                <a:gd name="T21" fmla="*/ 0 h 8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8"/>
                <a:gd name="T34" fmla="*/ 0 h 814"/>
                <a:gd name="T35" fmla="*/ 798 w 798"/>
                <a:gd name="T36" fmla="*/ 814 h 8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8" h="814">
                  <a:moveTo>
                    <a:pt x="21" y="0"/>
                  </a:moveTo>
                  <a:lnTo>
                    <a:pt x="798" y="780"/>
                  </a:lnTo>
                  <a:lnTo>
                    <a:pt x="795" y="782"/>
                  </a:lnTo>
                  <a:lnTo>
                    <a:pt x="789" y="786"/>
                  </a:lnTo>
                  <a:lnTo>
                    <a:pt x="786" y="796"/>
                  </a:lnTo>
                  <a:lnTo>
                    <a:pt x="792" y="814"/>
                  </a:lnTo>
                  <a:lnTo>
                    <a:pt x="3" y="25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4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29" name="Freeform 22"/>
            <p:cNvSpPr>
              <a:spLocks/>
            </p:cNvSpPr>
            <p:nvPr/>
          </p:nvSpPr>
          <p:spPr bwMode="auto">
            <a:xfrm>
              <a:off x="3683" y="3122"/>
              <a:ext cx="783" cy="802"/>
            </a:xfrm>
            <a:custGeom>
              <a:avLst/>
              <a:gdLst>
                <a:gd name="T0" fmla="*/ 6 w 783"/>
                <a:gd name="T1" fmla="*/ 22 h 802"/>
                <a:gd name="T2" fmla="*/ 783 w 783"/>
                <a:gd name="T3" fmla="*/ 802 h 802"/>
                <a:gd name="T4" fmla="*/ 778 w 783"/>
                <a:gd name="T5" fmla="*/ 782 h 802"/>
                <a:gd name="T6" fmla="*/ 0 w 783"/>
                <a:gd name="T7" fmla="*/ 0 h 802"/>
                <a:gd name="T8" fmla="*/ 6 w 783"/>
                <a:gd name="T9" fmla="*/ 22 h 8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802"/>
                <a:gd name="T17" fmla="*/ 783 w 783"/>
                <a:gd name="T18" fmla="*/ 802 h 8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802">
                  <a:moveTo>
                    <a:pt x="6" y="22"/>
                  </a:moveTo>
                  <a:lnTo>
                    <a:pt x="783" y="802"/>
                  </a:lnTo>
                  <a:lnTo>
                    <a:pt x="778" y="782"/>
                  </a:lnTo>
                  <a:lnTo>
                    <a:pt x="0" y="0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194C59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30" name="Freeform 23"/>
            <p:cNvSpPr>
              <a:spLocks/>
            </p:cNvSpPr>
            <p:nvPr/>
          </p:nvSpPr>
          <p:spPr bwMode="auto">
            <a:xfrm>
              <a:off x="3481" y="3316"/>
              <a:ext cx="820" cy="815"/>
            </a:xfrm>
            <a:custGeom>
              <a:avLst/>
              <a:gdLst>
                <a:gd name="T0" fmla="*/ 0 w 820"/>
                <a:gd name="T1" fmla="*/ 35 h 815"/>
                <a:gd name="T2" fmla="*/ 779 w 820"/>
                <a:gd name="T3" fmla="*/ 815 h 815"/>
                <a:gd name="T4" fmla="*/ 781 w 820"/>
                <a:gd name="T5" fmla="*/ 811 h 815"/>
                <a:gd name="T6" fmla="*/ 788 w 820"/>
                <a:gd name="T7" fmla="*/ 803 h 815"/>
                <a:gd name="T8" fmla="*/ 800 w 820"/>
                <a:gd name="T9" fmla="*/ 797 h 815"/>
                <a:gd name="T10" fmla="*/ 820 w 820"/>
                <a:gd name="T11" fmla="*/ 800 h 815"/>
                <a:gd name="T12" fmla="*/ 32 w 820"/>
                <a:gd name="T13" fmla="*/ 11 h 815"/>
                <a:gd name="T14" fmla="*/ 30 w 820"/>
                <a:gd name="T15" fmla="*/ 7 h 815"/>
                <a:gd name="T16" fmla="*/ 25 w 820"/>
                <a:gd name="T17" fmla="*/ 0 h 815"/>
                <a:gd name="T18" fmla="*/ 15 w 820"/>
                <a:gd name="T19" fmla="*/ 5 h 815"/>
                <a:gd name="T20" fmla="*/ 0 w 820"/>
                <a:gd name="T21" fmla="*/ 35 h 8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0"/>
                <a:gd name="T34" fmla="*/ 0 h 815"/>
                <a:gd name="T35" fmla="*/ 820 w 820"/>
                <a:gd name="T36" fmla="*/ 815 h 8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0" h="815">
                  <a:moveTo>
                    <a:pt x="0" y="35"/>
                  </a:moveTo>
                  <a:lnTo>
                    <a:pt x="779" y="815"/>
                  </a:lnTo>
                  <a:lnTo>
                    <a:pt x="781" y="811"/>
                  </a:lnTo>
                  <a:lnTo>
                    <a:pt x="788" y="803"/>
                  </a:lnTo>
                  <a:lnTo>
                    <a:pt x="800" y="797"/>
                  </a:lnTo>
                  <a:lnTo>
                    <a:pt x="820" y="800"/>
                  </a:lnTo>
                  <a:lnTo>
                    <a:pt x="32" y="11"/>
                  </a:lnTo>
                  <a:lnTo>
                    <a:pt x="30" y="7"/>
                  </a:lnTo>
                  <a:lnTo>
                    <a:pt x="25" y="0"/>
                  </a:lnTo>
                  <a:lnTo>
                    <a:pt x="15" y="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31" name="Freeform 24"/>
            <p:cNvSpPr>
              <a:spLocks/>
            </p:cNvSpPr>
            <p:nvPr/>
          </p:nvSpPr>
          <p:spPr bwMode="auto">
            <a:xfrm>
              <a:off x="3513" y="3321"/>
              <a:ext cx="809" cy="795"/>
            </a:xfrm>
            <a:custGeom>
              <a:avLst/>
              <a:gdLst>
                <a:gd name="T0" fmla="*/ 0 w 809"/>
                <a:gd name="T1" fmla="*/ 6 h 795"/>
                <a:gd name="T2" fmla="*/ 788 w 809"/>
                <a:gd name="T3" fmla="*/ 795 h 795"/>
                <a:gd name="T4" fmla="*/ 809 w 809"/>
                <a:gd name="T5" fmla="*/ 795 h 795"/>
                <a:gd name="T6" fmla="*/ 18 w 809"/>
                <a:gd name="T7" fmla="*/ 0 h 795"/>
                <a:gd name="T8" fmla="*/ 0 w 809"/>
                <a:gd name="T9" fmla="*/ 6 h 7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795"/>
                <a:gd name="T17" fmla="*/ 809 w 809"/>
                <a:gd name="T18" fmla="*/ 795 h 7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795">
                  <a:moveTo>
                    <a:pt x="0" y="6"/>
                  </a:moveTo>
                  <a:lnTo>
                    <a:pt x="788" y="795"/>
                  </a:lnTo>
                  <a:lnTo>
                    <a:pt x="809" y="795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E5ED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32" name="Freeform 25"/>
            <p:cNvSpPr>
              <a:spLocks/>
            </p:cNvSpPr>
            <p:nvPr/>
          </p:nvSpPr>
          <p:spPr bwMode="auto">
            <a:xfrm>
              <a:off x="3457" y="3352"/>
              <a:ext cx="792" cy="783"/>
            </a:xfrm>
            <a:custGeom>
              <a:avLst/>
              <a:gdLst>
                <a:gd name="T0" fmla="*/ 17 w 792"/>
                <a:gd name="T1" fmla="*/ 6 h 783"/>
                <a:gd name="T2" fmla="*/ 792 w 792"/>
                <a:gd name="T3" fmla="*/ 783 h 783"/>
                <a:gd name="T4" fmla="*/ 774 w 792"/>
                <a:gd name="T5" fmla="*/ 781 h 783"/>
                <a:gd name="T6" fmla="*/ 0 w 792"/>
                <a:gd name="T7" fmla="*/ 0 h 783"/>
                <a:gd name="T8" fmla="*/ 17 w 792"/>
                <a:gd name="T9" fmla="*/ 6 h 7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2"/>
                <a:gd name="T16" fmla="*/ 0 h 783"/>
                <a:gd name="T17" fmla="*/ 792 w 792"/>
                <a:gd name="T18" fmla="*/ 783 h 7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2" h="783">
                  <a:moveTo>
                    <a:pt x="17" y="6"/>
                  </a:moveTo>
                  <a:lnTo>
                    <a:pt x="792" y="783"/>
                  </a:lnTo>
                  <a:lnTo>
                    <a:pt x="774" y="781"/>
                  </a:lnTo>
                  <a:lnTo>
                    <a:pt x="0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33" name="Freeform 26"/>
            <p:cNvSpPr>
              <a:spLocks/>
            </p:cNvSpPr>
            <p:nvPr/>
          </p:nvSpPr>
          <p:spPr bwMode="auto">
            <a:xfrm>
              <a:off x="3638" y="3201"/>
              <a:ext cx="812" cy="821"/>
            </a:xfrm>
            <a:custGeom>
              <a:avLst/>
              <a:gdLst>
                <a:gd name="T0" fmla="*/ 26 w 812"/>
                <a:gd name="T1" fmla="*/ 0 h 821"/>
                <a:gd name="T2" fmla="*/ 812 w 812"/>
                <a:gd name="T3" fmla="*/ 791 h 821"/>
                <a:gd name="T4" fmla="*/ 808 w 812"/>
                <a:gd name="T5" fmla="*/ 791 h 821"/>
                <a:gd name="T6" fmla="*/ 801 w 812"/>
                <a:gd name="T7" fmla="*/ 795 h 821"/>
                <a:gd name="T8" fmla="*/ 797 w 812"/>
                <a:gd name="T9" fmla="*/ 803 h 821"/>
                <a:gd name="T10" fmla="*/ 801 w 812"/>
                <a:gd name="T11" fmla="*/ 821 h 821"/>
                <a:gd name="T12" fmla="*/ 0 w 812"/>
                <a:gd name="T13" fmla="*/ 17 h 821"/>
                <a:gd name="T14" fmla="*/ 0 w 812"/>
                <a:gd name="T15" fmla="*/ 14 h 821"/>
                <a:gd name="T16" fmla="*/ 2 w 812"/>
                <a:gd name="T17" fmla="*/ 9 h 821"/>
                <a:gd name="T18" fmla="*/ 9 w 812"/>
                <a:gd name="T19" fmla="*/ 3 h 821"/>
                <a:gd name="T20" fmla="*/ 26 w 812"/>
                <a:gd name="T21" fmla="*/ 0 h 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2"/>
                <a:gd name="T34" fmla="*/ 0 h 821"/>
                <a:gd name="T35" fmla="*/ 812 w 812"/>
                <a:gd name="T36" fmla="*/ 821 h 8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2" h="821">
                  <a:moveTo>
                    <a:pt x="26" y="0"/>
                  </a:moveTo>
                  <a:lnTo>
                    <a:pt x="812" y="791"/>
                  </a:lnTo>
                  <a:lnTo>
                    <a:pt x="808" y="791"/>
                  </a:lnTo>
                  <a:lnTo>
                    <a:pt x="801" y="795"/>
                  </a:lnTo>
                  <a:lnTo>
                    <a:pt x="797" y="803"/>
                  </a:lnTo>
                  <a:lnTo>
                    <a:pt x="801" y="8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9"/>
                  </a:lnTo>
                  <a:lnTo>
                    <a:pt x="9" y="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34" name="Freeform 27"/>
            <p:cNvSpPr>
              <a:spLocks/>
            </p:cNvSpPr>
            <p:nvPr/>
          </p:nvSpPr>
          <p:spPr bwMode="auto">
            <a:xfrm>
              <a:off x="3664" y="3182"/>
              <a:ext cx="790" cy="810"/>
            </a:xfrm>
            <a:custGeom>
              <a:avLst/>
              <a:gdLst>
                <a:gd name="T0" fmla="*/ 2 w 790"/>
                <a:gd name="T1" fmla="*/ 0 h 810"/>
                <a:gd name="T2" fmla="*/ 790 w 790"/>
                <a:gd name="T3" fmla="*/ 790 h 810"/>
                <a:gd name="T4" fmla="*/ 789 w 790"/>
                <a:gd name="T5" fmla="*/ 810 h 810"/>
                <a:gd name="T6" fmla="*/ 0 w 790"/>
                <a:gd name="T7" fmla="*/ 18 h 810"/>
                <a:gd name="T8" fmla="*/ 2 w 790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0"/>
                <a:gd name="T16" fmla="*/ 0 h 810"/>
                <a:gd name="T17" fmla="*/ 790 w 790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0" h="810">
                  <a:moveTo>
                    <a:pt x="2" y="0"/>
                  </a:moveTo>
                  <a:lnTo>
                    <a:pt x="790" y="790"/>
                  </a:lnTo>
                  <a:lnTo>
                    <a:pt x="789" y="810"/>
                  </a:lnTo>
                  <a:lnTo>
                    <a:pt x="0" y="1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94C59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35" name="Freeform 28"/>
            <p:cNvSpPr>
              <a:spLocks/>
            </p:cNvSpPr>
            <p:nvPr/>
          </p:nvSpPr>
          <p:spPr bwMode="auto">
            <a:xfrm>
              <a:off x="3537" y="3285"/>
              <a:ext cx="829" cy="822"/>
            </a:xfrm>
            <a:custGeom>
              <a:avLst/>
              <a:gdLst>
                <a:gd name="T0" fmla="*/ 0 w 829"/>
                <a:gd name="T1" fmla="*/ 28 h 822"/>
                <a:gd name="T2" fmla="*/ 793 w 829"/>
                <a:gd name="T3" fmla="*/ 822 h 822"/>
                <a:gd name="T4" fmla="*/ 794 w 829"/>
                <a:gd name="T5" fmla="*/ 818 h 822"/>
                <a:gd name="T6" fmla="*/ 800 w 829"/>
                <a:gd name="T7" fmla="*/ 808 h 822"/>
                <a:gd name="T8" fmla="*/ 811 w 829"/>
                <a:gd name="T9" fmla="*/ 800 h 822"/>
                <a:gd name="T10" fmla="*/ 829 w 829"/>
                <a:gd name="T11" fmla="*/ 803 h 822"/>
                <a:gd name="T12" fmla="*/ 32 w 829"/>
                <a:gd name="T13" fmla="*/ 3 h 822"/>
                <a:gd name="T14" fmla="*/ 29 w 829"/>
                <a:gd name="T15" fmla="*/ 1 h 822"/>
                <a:gd name="T16" fmla="*/ 22 w 829"/>
                <a:gd name="T17" fmla="*/ 0 h 822"/>
                <a:gd name="T18" fmla="*/ 11 w 829"/>
                <a:gd name="T19" fmla="*/ 7 h 822"/>
                <a:gd name="T20" fmla="*/ 0 w 829"/>
                <a:gd name="T21" fmla="*/ 28 h 8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9"/>
                <a:gd name="T34" fmla="*/ 0 h 822"/>
                <a:gd name="T35" fmla="*/ 829 w 829"/>
                <a:gd name="T36" fmla="*/ 822 h 8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9" h="822">
                  <a:moveTo>
                    <a:pt x="0" y="28"/>
                  </a:moveTo>
                  <a:lnTo>
                    <a:pt x="793" y="822"/>
                  </a:lnTo>
                  <a:lnTo>
                    <a:pt x="794" y="818"/>
                  </a:lnTo>
                  <a:lnTo>
                    <a:pt x="800" y="808"/>
                  </a:lnTo>
                  <a:lnTo>
                    <a:pt x="811" y="800"/>
                  </a:lnTo>
                  <a:lnTo>
                    <a:pt x="829" y="803"/>
                  </a:lnTo>
                  <a:lnTo>
                    <a:pt x="32" y="3"/>
                  </a:lnTo>
                  <a:lnTo>
                    <a:pt x="29" y="1"/>
                  </a:lnTo>
                  <a:lnTo>
                    <a:pt x="22" y="0"/>
                  </a:lnTo>
                  <a:lnTo>
                    <a:pt x="11" y="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36" name="Freeform 29"/>
            <p:cNvSpPr>
              <a:spLocks/>
            </p:cNvSpPr>
            <p:nvPr/>
          </p:nvSpPr>
          <p:spPr bwMode="auto">
            <a:xfrm>
              <a:off x="3569" y="3278"/>
              <a:ext cx="809" cy="810"/>
            </a:xfrm>
            <a:custGeom>
              <a:avLst/>
              <a:gdLst>
                <a:gd name="T0" fmla="*/ 0 w 809"/>
                <a:gd name="T1" fmla="*/ 10 h 810"/>
                <a:gd name="T2" fmla="*/ 797 w 809"/>
                <a:gd name="T3" fmla="*/ 810 h 810"/>
                <a:gd name="T4" fmla="*/ 809 w 809"/>
                <a:gd name="T5" fmla="*/ 799 h 810"/>
                <a:gd name="T6" fmla="*/ 11 w 809"/>
                <a:gd name="T7" fmla="*/ 0 h 810"/>
                <a:gd name="T8" fmla="*/ 0 w 809"/>
                <a:gd name="T9" fmla="*/ 1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810"/>
                <a:gd name="T17" fmla="*/ 809 w 809"/>
                <a:gd name="T18" fmla="*/ 810 h 8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810">
                  <a:moveTo>
                    <a:pt x="0" y="10"/>
                  </a:moveTo>
                  <a:lnTo>
                    <a:pt x="797" y="810"/>
                  </a:lnTo>
                  <a:lnTo>
                    <a:pt x="809" y="799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9CCD8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37" name="Freeform 30"/>
            <p:cNvSpPr>
              <a:spLocks/>
            </p:cNvSpPr>
            <p:nvPr/>
          </p:nvSpPr>
          <p:spPr bwMode="auto">
            <a:xfrm>
              <a:off x="3592" y="3246"/>
              <a:ext cx="829" cy="821"/>
            </a:xfrm>
            <a:custGeom>
              <a:avLst/>
              <a:gdLst>
                <a:gd name="T0" fmla="*/ 0 w 829"/>
                <a:gd name="T1" fmla="*/ 25 h 821"/>
                <a:gd name="T2" fmla="*/ 791 w 829"/>
                <a:gd name="T3" fmla="*/ 821 h 821"/>
                <a:gd name="T4" fmla="*/ 792 w 829"/>
                <a:gd name="T5" fmla="*/ 817 h 821"/>
                <a:gd name="T6" fmla="*/ 797 w 829"/>
                <a:gd name="T7" fmla="*/ 808 h 821"/>
                <a:gd name="T8" fmla="*/ 808 w 829"/>
                <a:gd name="T9" fmla="*/ 801 h 821"/>
                <a:gd name="T10" fmla="*/ 829 w 829"/>
                <a:gd name="T11" fmla="*/ 801 h 821"/>
                <a:gd name="T12" fmla="*/ 31 w 829"/>
                <a:gd name="T13" fmla="*/ 1 h 821"/>
                <a:gd name="T14" fmla="*/ 27 w 829"/>
                <a:gd name="T15" fmla="*/ 0 h 821"/>
                <a:gd name="T16" fmla="*/ 19 w 829"/>
                <a:gd name="T17" fmla="*/ 0 h 821"/>
                <a:gd name="T18" fmla="*/ 9 w 829"/>
                <a:gd name="T19" fmla="*/ 7 h 821"/>
                <a:gd name="T20" fmla="*/ 0 w 829"/>
                <a:gd name="T21" fmla="*/ 25 h 8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9"/>
                <a:gd name="T34" fmla="*/ 0 h 821"/>
                <a:gd name="T35" fmla="*/ 829 w 829"/>
                <a:gd name="T36" fmla="*/ 821 h 8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9" h="821">
                  <a:moveTo>
                    <a:pt x="0" y="25"/>
                  </a:moveTo>
                  <a:lnTo>
                    <a:pt x="791" y="821"/>
                  </a:lnTo>
                  <a:lnTo>
                    <a:pt x="792" y="817"/>
                  </a:lnTo>
                  <a:lnTo>
                    <a:pt x="797" y="808"/>
                  </a:lnTo>
                  <a:lnTo>
                    <a:pt x="808" y="801"/>
                  </a:lnTo>
                  <a:lnTo>
                    <a:pt x="829" y="801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9" y="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F3F3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38" name="Freeform 31"/>
            <p:cNvSpPr>
              <a:spLocks/>
            </p:cNvSpPr>
            <p:nvPr/>
          </p:nvSpPr>
          <p:spPr bwMode="auto">
            <a:xfrm>
              <a:off x="3623" y="3233"/>
              <a:ext cx="809" cy="812"/>
            </a:xfrm>
            <a:custGeom>
              <a:avLst/>
              <a:gdLst>
                <a:gd name="T0" fmla="*/ 0 w 809"/>
                <a:gd name="T1" fmla="*/ 10 h 812"/>
                <a:gd name="T2" fmla="*/ 798 w 809"/>
                <a:gd name="T3" fmla="*/ 812 h 812"/>
                <a:gd name="T4" fmla="*/ 809 w 809"/>
                <a:gd name="T5" fmla="*/ 799 h 812"/>
                <a:gd name="T6" fmla="*/ 13 w 809"/>
                <a:gd name="T7" fmla="*/ 0 h 812"/>
                <a:gd name="T8" fmla="*/ 0 w 809"/>
                <a:gd name="T9" fmla="*/ 10 h 8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9"/>
                <a:gd name="T16" fmla="*/ 0 h 812"/>
                <a:gd name="T17" fmla="*/ 809 w 809"/>
                <a:gd name="T18" fmla="*/ 812 h 8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9" h="812">
                  <a:moveTo>
                    <a:pt x="0" y="10"/>
                  </a:moveTo>
                  <a:lnTo>
                    <a:pt x="798" y="812"/>
                  </a:lnTo>
                  <a:lnTo>
                    <a:pt x="809" y="799"/>
                  </a:lnTo>
                  <a:lnTo>
                    <a:pt x="1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9CCD8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39" name="Freeform 32"/>
            <p:cNvSpPr>
              <a:spLocks/>
            </p:cNvSpPr>
            <p:nvPr/>
          </p:nvSpPr>
          <p:spPr bwMode="auto">
            <a:xfrm>
              <a:off x="2887" y="1674"/>
              <a:ext cx="159" cy="127"/>
            </a:xfrm>
            <a:custGeom>
              <a:avLst/>
              <a:gdLst>
                <a:gd name="T0" fmla="*/ 0 w 159"/>
                <a:gd name="T1" fmla="*/ 75 h 127"/>
                <a:gd name="T2" fmla="*/ 5 w 159"/>
                <a:gd name="T3" fmla="*/ 76 h 127"/>
                <a:gd name="T4" fmla="*/ 19 w 159"/>
                <a:gd name="T5" fmla="*/ 82 h 127"/>
                <a:gd name="T6" fmla="*/ 40 w 159"/>
                <a:gd name="T7" fmla="*/ 88 h 127"/>
                <a:gd name="T8" fmla="*/ 66 w 159"/>
                <a:gd name="T9" fmla="*/ 96 h 127"/>
                <a:gd name="T10" fmla="*/ 89 w 159"/>
                <a:gd name="T11" fmla="*/ 104 h 127"/>
                <a:gd name="T12" fmla="*/ 112 w 159"/>
                <a:gd name="T13" fmla="*/ 113 h 127"/>
                <a:gd name="T14" fmla="*/ 128 w 159"/>
                <a:gd name="T15" fmla="*/ 121 h 127"/>
                <a:gd name="T16" fmla="*/ 137 w 159"/>
                <a:gd name="T17" fmla="*/ 127 h 127"/>
                <a:gd name="T18" fmla="*/ 159 w 159"/>
                <a:gd name="T19" fmla="*/ 39 h 127"/>
                <a:gd name="T20" fmla="*/ 156 w 159"/>
                <a:gd name="T21" fmla="*/ 37 h 127"/>
                <a:gd name="T22" fmla="*/ 149 w 159"/>
                <a:gd name="T23" fmla="*/ 33 h 127"/>
                <a:gd name="T24" fmla="*/ 138 w 159"/>
                <a:gd name="T25" fmla="*/ 28 h 127"/>
                <a:gd name="T26" fmla="*/ 124 w 159"/>
                <a:gd name="T27" fmla="*/ 22 h 127"/>
                <a:gd name="T28" fmla="*/ 107 w 159"/>
                <a:gd name="T29" fmla="*/ 15 h 127"/>
                <a:gd name="T30" fmla="*/ 91 w 159"/>
                <a:gd name="T31" fmla="*/ 8 h 127"/>
                <a:gd name="T32" fmla="*/ 73 w 159"/>
                <a:gd name="T33" fmla="*/ 4 h 127"/>
                <a:gd name="T34" fmla="*/ 54 w 159"/>
                <a:gd name="T35" fmla="*/ 0 h 127"/>
                <a:gd name="T36" fmla="*/ 0 w 159"/>
                <a:gd name="T37" fmla="*/ 75 h 1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9"/>
                <a:gd name="T58" fmla="*/ 0 h 127"/>
                <a:gd name="T59" fmla="*/ 159 w 159"/>
                <a:gd name="T60" fmla="*/ 127 h 1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9" h="127">
                  <a:moveTo>
                    <a:pt x="0" y="75"/>
                  </a:moveTo>
                  <a:lnTo>
                    <a:pt x="5" y="76"/>
                  </a:lnTo>
                  <a:lnTo>
                    <a:pt x="19" y="82"/>
                  </a:lnTo>
                  <a:lnTo>
                    <a:pt x="40" y="88"/>
                  </a:lnTo>
                  <a:lnTo>
                    <a:pt x="66" y="96"/>
                  </a:lnTo>
                  <a:lnTo>
                    <a:pt x="89" y="104"/>
                  </a:lnTo>
                  <a:lnTo>
                    <a:pt x="112" y="113"/>
                  </a:lnTo>
                  <a:lnTo>
                    <a:pt x="128" y="121"/>
                  </a:lnTo>
                  <a:lnTo>
                    <a:pt x="137" y="127"/>
                  </a:lnTo>
                  <a:lnTo>
                    <a:pt x="159" y="39"/>
                  </a:lnTo>
                  <a:lnTo>
                    <a:pt x="156" y="37"/>
                  </a:lnTo>
                  <a:lnTo>
                    <a:pt x="149" y="33"/>
                  </a:lnTo>
                  <a:lnTo>
                    <a:pt x="138" y="28"/>
                  </a:lnTo>
                  <a:lnTo>
                    <a:pt x="124" y="22"/>
                  </a:lnTo>
                  <a:lnTo>
                    <a:pt x="107" y="15"/>
                  </a:lnTo>
                  <a:lnTo>
                    <a:pt x="91" y="8"/>
                  </a:lnTo>
                  <a:lnTo>
                    <a:pt x="73" y="4"/>
                  </a:lnTo>
                  <a:lnTo>
                    <a:pt x="54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5F2F7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40" name="Freeform 33"/>
            <p:cNvSpPr>
              <a:spLocks/>
            </p:cNvSpPr>
            <p:nvPr/>
          </p:nvSpPr>
          <p:spPr bwMode="auto">
            <a:xfrm>
              <a:off x="3351" y="1956"/>
              <a:ext cx="184" cy="393"/>
            </a:xfrm>
            <a:custGeom>
              <a:avLst/>
              <a:gdLst>
                <a:gd name="T0" fmla="*/ 11 w 184"/>
                <a:gd name="T1" fmla="*/ 138 h 393"/>
                <a:gd name="T2" fmla="*/ 14 w 184"/>
                <a:gd name="T3" fmla="*/ 125 h 393"/>
                <a:gd name="T4" fmla="*/ 18 w 184"/>
                <a:gd name="T5" fmla="*/ 92 h 393"/>
                <a:gd name="T6" fmla="*/ 15 w 184"/>
                <a:gd name="T7" fmla="*/ 47 h 393"/>
                <a:gd name="T8" fmla="*/ 0 w 184"/>
                <a:gd name="T9" fmla="*/ 0 h 393"/>
                <a:gd name="T10" fmla="*/ 5 w 184"/>
                <a:gd name="T11" fmla="*/ 5 h 393"/>
                <a:gd name="T12" fmla="*/ 22 w 184"/>
                <a:gd name="T13" fmla="*/ 22 h 393"/>
                <a:gd name="T14" fmla="*/ 47 w 184"/>
                <a:gd name="T15" fmla="*/ 53 h 393"/>
                <a:gd name="T16" fmla="*/ 75 w 184"/>
                <a:gd name="T17" fmla="*/ 93 h 393"/>
                <a:gd name="T18" fmla="*/ 107 w 184"/>
                <a:gd name="T19" fmla="*/ 149 h 393"/>
                <a:gd name="T20" fmla="*/ 137 w 184"/>
                <a:gd name="T21" fmla="*/ 216 h 393"/>
                <a:gd name="T22" fmla="*/ 163 w 184"/>
                <a:gd name="T23" fmla="*/ 299 h 393"/>
                <a:gd name="T24" fmla="*/ 184 w 184"/>
                <a:gd name="T25" fmla="*/ 393 h 393"/>
                <a:gd name="T26" fmla="*/ 181 w 184"/>
                <a:gd name="T27" fmla="*/ 388 h 393"/>
                <a:gd name="T28" fmla="*/ 176 w 184"/>
                <a:gd name="T29" fmla="*/ 373 h 393"/>
                <a:gd name="T30" fmla="*/ 165 w 184"/>
                <a:gd name="T31" fmla="*/ 353 h 393"/>
                <a:gd name="T32" fmla="*/ 152 w 184"/>
                <a:gd name="T33" fmla="*/ 331 h 393"/>
                <a:gd name="T34" fmla="*/ 138 w 184"/>
                <a:gd name="T35" fmla="*/ 310 h 393"/>
                <a:gd name="T36" fmla="*/ 121 w 184"/>
                <a:gd name="T37" fmla="*/ 294 h 393"/>
                <a:gd name="T38" fmla="*/ 106 w 184"/>
                <a:gd name="T39" fmla="*/ 287 h 393"/>
                <a:gd name="T40" fmla="*/ 89 w 184"/>
                <a:gd name="T41" fmla="*/ 292 h 393"/>
                <a:gd name="T42" fmla="*/ 89 w 184"/>
                <a:gd name="T43" fmla="*/ 289 h 393"/>
                <a:gd name="T44" fmla="*/ 89 w 184"/>
                <a:gd name="T45" fmla="*/ 280 h 393"/>
                <a:gd name="T46" fmla="*/ 88 w 184"/>
                <a:gd name="T47" fmla="*/ 266 h 393"/>
                <a:gd name="T48" fmla="*/ 84 w 184"/>
                <a:gd name="T49" fmla="*/ 247 h 393"/>
                <a:gd name="T50" fmla="*/ 74 w 184"/>
                <a:gd name="T51" fmla="*/ 225 h 393"/>
                <a:gd name="T52" fmla="*/ 60 w 184"/>
                <a:gd name="T53" fmla="*/ 198 h 393"/>
                <a:gd name="T54" fmla="*/ 39 w 184"/>
                <a:gd name="T55" fmla="*/ 170 h 393"/>
                <a:gd name="T56" fmla="*/ 11 w 184"/>
                <a:gd name="T57" fmla="*/ 138 h 39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393"/>
                <a:gd name="T89" fmla="*/ 184 w 184"/>
                <a:gd name="T90" fmla="*/ 393 h 39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393">
                  <a:moveTo>
                    <a:pt x="11" y="138"/>
                  </a:moveTo>
                  <a:lnTo>
                    <a:pt x="14" y="125"/>
                  </a:lnTo>
                  <a:lnTo>
                    <a:pt x="18" y="92"/>
                  </a:lnTo>
                  <a:lnTo>
                    <a:pt x="15" y="47"/>
                  </a:lnTo>
                  <a:lnTo>
                    <a:pt x="0" y="0"/>
                  </a:lnTo>
                  <a:lnTo>
                    <a:pt x="5" y="5"/>
                  </a:lnTo>
                  <a:lnTo>
                    <a:pt x="22" y="22"/>
                  </a:lnTo>
                  <a:lnTo>
                    <a:pt x="47" y="53"/>
                  </a:lnTo>
                  <a:lnTo>
                    <a:pt x="75" y="93"/>
                  </a:lnTo>
                  <a:lnTo>
                    <a:pt x="107" y="149"/>
                  </a:lnTo>
                  <a:lnTo>
                    <a:pt x="137" y="216"/>
                  </a:lnTo>
                  <a:lnTo>
                    <a:pt x="163" y="299"/>
                  </a:lnTo>
                  <a:lnTo>
                    <a:pt x="184" y="393"/>
                  </a:lnTo>
                  <a:lnTo>
                    <a:pt x="181" y="388"/>
                  </a:lnTo>
                  <a:lnTo>
                    <a:pt x="176" y="373"/>
                  </a:lnTo>
                  <a:lnTo>
                    <a:pt x="165" y="353"/>
                  </a:lnTo>
                  <a:lnTo>
                    <a:pt x="152" y="331"/>
                  </a:lnTo>
                  <a:lnTo>
                    <a:pt x="138" y="310"/>
                  </a:lnTo>
                  <a:lnTo>
                    <a:pt x="121" y="294"/>
                  </a:lnTo>
                  <a:lnTo>
                    <a:pt x="106" y="287"/>
                  </a:lnTo>
                  <a:lnTo>
                    <a:pt x="89" y="292"/>
                  </a:lnTo>
                  <a:lnTo>
                    <a:pt x="89" y="289"/>
                  </a:lnTo>
                  <a:lnTo>
                    <a:pt x="89" y="280"/>
                  </a:lnTo>
                  <a:lnTo>
                    <a:pt x="88" y="266"/>
                  </a:lnTo>
                  <a:lnTo>
                    <a:pt x="84" y="247"/>
                  </a:lnTo>
                  <a:lnTo>
                    <a:pt x="74" y="225"/>
                  </a:lnTo>
                  <a:lnTo>
                    <a:pt x="60" y="198"/>
                  </a:lnTo>
                  <a:lnTo>
                    <a:pt x="39" y="170"/>
                  </a:lnTo>
                  <a:lnTo>
                    <a:pt x="11" y="138"/>
                  </a:lnTo>
                  <a:close/>
                </a:path>
              </a:pathLst>
            </a:custGeom>
            <a:solidFill>
              <a:srgbClr val="E5F2F7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41" name="Freeform 34"/>
            <p:cNvSpPr>
              <a:spLocks/>
            </p:cNvSpPr>
            <p:nvPr/>
          </p:nvSpPr>
          <p:spPr bwMode="auto">
            <a:xfrm>
              <a:off x="1997" y="2292"/>
              <a:ext cx="272" cy="576"/>
            </a:xfrm>
            <a:custGeom>
              <a:avLst/>
              <a:gdLst>
                <a:gd name="T0" fmla="*/ 0 w 272"/>
                <a:gd name="T1" fmla="*/ 73 h 576"/>
                <a:gd name="T2" fmla="*/ 75 w 272"/>
                <a:gd name="T3" fmla="*/ 0 h 576"/>
                <a:gd name="T4" fmla="*/ 75 w 272"/>
                <a:gd name="T5" fmla="*/ 13 h 576"/>
                <a:gd name="T6" fmla="*/ 80 w 272"/>
                <a:gd name="T7" fmla="*/ 49 h 576"/>
                <a:gd name="T8" fmla="*/ 87 w 272"/>
                <a:gd name="T9" fmla="*/ 104 h 576"/>
                <a:gd name="T10" fmla="*/ 102 w 272"/>
                <a:gd name="T11" fmla="*/ 172 h 576"/>
                <a:gd name="T12" fmla="*/ 126 w 272"/>
                <a:gd name="T13" fmla="*/ 249 h 576"/>
                <a:gd name="T14" fmla="*/ 161 w 272"/>
                <a:gd name="T15" fmla="*/ 333 h 576"/>
                <a:gd name="T16" fmla="*/ 210 w 272"/>
                <a:gd name="T17" fmla="*/ 415 h 576"/>
                <a:gd name="T18" fmla="*/ 272 w 272"/>
                <a:gd name="T19" fmla="*/ 493 h 576"/>
                <a:gd name="T20" fmla="*/ 189 w 272"/>
                <a:gd name="T21" fmla="*/ 576 h 576"/>
                <a:gd name="T22" fmla="*/ 180 w 272"/>
                <a:gd name="T23" fmla="*/ 567 h 576"/>
                <a:gd name="T24" fmla="*/ 158 w 272"/>
                <a:gd name="T25" fmla="*/ 541 h 576"/>
                <a:gd name="T26" fmla="*/ 127 w 272"/>
                <a:gd name="T27" fmla="*/ 499 h 576"/>
                <a:gd name="T28" fmla="*/ 92 w 272"/>
                <a:gd name="T29" fmla="*/ 441 h 576"/>
                <a:gd name="T30" fmla="*/ 57 w 272"/>
                <a:gd name="T31" fmla="*/ 370 h 576"/>
                <a:gd name="T32" fmla="*/ 28 w 272"/>
                <a:gd name="T33" fmla="*/ 284 h 576"/>
                <a:gd name="T34" fmla="*/ 7 w 272"/>
                <a:gd name="T35" fmla="*/ 185 h 576"/>
                <a:gd name="T36" fmla="*/ 0 w 272"/>
                <a:gd name="T37" fmla="*/ 73 h 5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2"/>
                <a:gd name="T58" fmla="*/ 0 h 576"/>
                <a:gd name="T59" fmla="*/ 272 w 272"/>
                <a:gd name="T60" fmla="*/ 576 h 5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2" h="576">
                  <a:moveTo>
                    <a:pt x="0" y="73"/>
                  </a:moveTo>
                  <a:lnTo>
                    <a:pt x="75" y="0"/>
                  </a:lnTo>
                  <a:lnTo>
                    <a:pt x="75" y="13"/>
                  </a:lnTo>
                  <a:lnTo>
                    <a:pt x="80" y="49"/>
                  </a:lnTo>
                  <a:lnTo>
                    <a:pt x="87" y="104"/>
                  </a:lnTo>
                  <a:lnTo>
                    <a:pt x="102" y="172"/>
                  </a:lnTo>
                  <a:lnTo>
                    <a:pt x="126" y="249"/>
                  </a:lnTo>
                  <a:lnTo>
                    <a:pt x="161" y="333"/>
                  </a:lnTo>
                  <a:lnTo>
                    <a:pt x="210" y="415"/>
                  </a:lnTo>
                  <a:lnTo>
                    <a:pt x="272" y="493"/>
                  </a:lnTo>
                  <a:lnTo>
                    <a:pt x="189" y="576"/>
                  </a:lnTo>
                  <a:lnTo>
                    <a:pt x="180" y="567"/>
                  </a:lnTo>
                  <a:lnTo>
                    <a:pt x="158" y="541"/>
                  </a:lnTo>
                  <a:lnTo>
                    <a:pt x="127" y="499"/>
                  </a:lnTo>
                  <a:lnTo>
                    <a:pt x="92" y="441"/>
                  </a:lnTo>
                  <a:lnTo>
                    <a:pt x="57" y="370"/>
                  </a:lnTo>
                  <a:lnTo>
                    <a:pt x="28" y="284"/>
                  </a:lnTo>
                  <a:lnTo>
                    <a:pt x="7" y="185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99CCE0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42" name="Freeform 35"/>
            <p:cNvSpPr>
              <a:spLocks/>
            </p:cNvSpPr>
            <p:nvPr/>
          </p:nvSpPr>
          <p:spPr bwMode="auto">
            <a:xfrm>
              <a:off x="2033" y="2514"/>
              <a:ext cx="107" cy="155"/>
            </a:xfrm>
            <a:custGeom>
              <a:avLst/>
              <a:gdLst>
                <a:gd name="T0" fmla="*/ 0 w 107"/>
                <a:gd name="T1" fmla="*/ 74 h 155"/>
                <a:gd name="T2" fmla="*/ 76 w 107"/>
                <a:gd name="T3" fmla="*/ 0 h 155"/>
                <a:gd name="T4" fmla="*/ 77 w 107"/>
                <a:gd name="T5" fmla="*/ 7 h 155"/>
                <a:gd name="T6" fmla="*/ 83 w 107"/>
                <a:gd name="T7" fmla="*/ 25 h 155"/>
                <a:gd name="T8" fmla="*/ 93 w 107"/>
                <a:gd name="T9" fmla="*/ 52 h 155"/>
                <a:gd name="T10" fmla="*/ 107 w 107"/>
                <a:gd name="T11" fmla="*/ 81 h 155"/>
                <a:gd name="T12" fmla="*/ 31 w 107"/>
                <a:gd name="T13" fmla="*/ 155 h 155"/>
                <a:gd name="T14" fmla="*/ 28 w 107"/>
                <a:gd name="T15" fmla="*/ 150 h 155"/>
                <a:gd name="T16" fmla="*/ 21 w 107"/>
                <a:gd name="T17" fmla="*/ 134 h 155"/>
                <a:gd name="T18" fmla="*/ 12 w 107"/>
                <a:gd name="T19" fmla="*/ 109 h 155"/>
                <a:gd name="T20" fmla="*/ 0 w 107"/>
                <a:gd name="T21" fmla="*/ 74 h 1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155"/>
                <a:gd name="T35" fmla="*/ 107 w 107"/>
                <a:gd name="T36" fmla="*/ 155 h 1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155">
                  <a:moveTo>
                    <a:pt x="0" y="74"/>
                  </a:moveTo>
                  <a:lnTo>
                    <a:pt x="76" y="0"/>
                  </a:lnTo>
                  <a:lnTo>
                    <a:pt x="77" y="7"/>
                  </a:lnTo>
                  <a:lnTo>
                    <a:pt x="83" y="25"/>
                  </a:lnTo>
                  <a:lnTo>
                    <a:pt x="93" y="52"/>
                  </a:lnTo>
                  <a:lnTo>
                    <a:pt x="107" y="81"/>
                  </a:lnTo>
                  <a:lnTo>
                    <a:pt x="31" y="155"/>
                  </a:lnTo>
                  <a:lnTo>
                    <a:pt x="28" y="150"/>
                  </a:lnTo>
                  <a:lnTo>
                    <a:pt x="21" y="134"/>
                  </a:lnTo>
                  <a:lnTo>
                    <a:pt x="12" y="109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  <p:sp>
          <p:nvSpPr>
            <p:cNvPr id="94243" name="Freeform 36"/>
            <p:cNvSpPr>
              <a:spLocks/>
            </p:cNvSpPr>
            <p:nvPr/>
          </p:nvSpPr>
          <p:spPr bwMode="auto">
            <a:xfrm>
              <a:off x="2543" y="3042"/>
              <a:ext cx="662" cy="141"/>
            </a:xfrm>
            <a:custGeom>
              <a:avLst/>
              <a:gdLst>
                <a:gd name="T0" fmla="*/ 0 w 662"/>
                <a:gd name="T1" fmla="*/ 92 h 141"/>
                <a:gd name="T2" fmla="*/ 94 w 662"/>
                <a:gd name="T3" fmla="*/ 0 h 141"/>
                <a:gd name="T4" fmla="*/ 97 w 662"/>
                <a:gd name="T5" fmla="*/ 1 h 141"/>
                <a:gd name="T6" fmla="*/ 106 w 662"/>
                <a:gd name="T7" fmla="*/ 6 h 141"/>
                <a:gd name="T8" fmla="*/ 120 w 662"/>
                <a:gd name="T9" fmla="*/ 11 h 141"/>
                <a:gd name="T10" fmla="*/ 141 w 662"/>
                <a:gd name="T11" fmla="*/ 18 h 141"/>
                <a:gd name="T12" fmla="*/ 165 w 662"/>
                <a:gd name="T13" fmla="*/ 25 h 141"/>
                <a:gd name="T14" fmla="*/ 196 w 662"/>
                <a:gd name="T15" fmla="*/ 34 h 141"/>
                <a:gd name="T16" fmla="*/ 229 w 662"/>
                <a:gd name="T17" fmla="*/ 42 h 141"/>
                <a:gd name="T18" fmla="*/ 267 w 662"/>
                <a:gd name="T19" fmla="*/ 48 h 141"/>
                <a:gd name="T20" fmla="*/ 308 w 662"/>
                <a:gd name="T21" fmla="*/ 53 h 141"/>
                <a:gd name="T22" fmla="*/ 352 w 662"/>
                <a:gd name="T23" fmla="*/ 57 h 141"/>
                <a:gd name="T24" fmla="*/ 398 w 662"/>
                <a:gd name="T25" fmla="*/ 57 h 141"/>
                <a:gd name="T26" fmla="*/ 449 w 662"/>
                <a:gd name="T27" fmla="*/ 56 h 141"/>
                <a:gd name="T28" fmla="*/ 499 w 662"/>
                <a:gd name="T29" fmla="*/ 49 h 141"/>
                <a:gd name="T30" fmla="*/ 552 w 662"/>
                <a:gd name="T31" fmla="*/ 39 h 141"/>
                <a:gd name="T32" fmla="*/ 607 w 662"/>
                <a:gd name="T33" fmla="*/ 24 h 141"/>
                <a:gd name="T34" fmla="*/ 662 w 662"/>
                <a:gd name="T35" fmla="*/ 4 h 141"/>
                <a:gd name="T36" fmla="*/ 660 w 662"/>
                <a:gd name="T37" fmla="*/ 7 h 141"/>
                <a:gd name="T38" fmla="*/ 650 w 662"/>
                <a:gd name="T39" fmla="*/ 14 h 141"/>
                <a:gd name="T40" fmla="*/ 634 w 662"/>
                <a:gd name="T41" fmla="*/ 25 h 141"/>
                <a:gd name="T42" fmla="*/ 612 w 662"/>
                <a:gd name="T43" fmla="*/ 39 h 141"/>
                <a:gd name="T44" fmla="*/ 586 w 662"/>
                <a:gd name="T45" fmla="*/ 54 h 141"/>
                <a:gd name="T46" fmla="*/ 553 w 662"/>
                <a:gd name="T47" fmla="*/ 71 h 141"/>
                <a:gd name="T48" fmla="*/ 516 w 662"/>
                <a:gd name="T49" fmla="*/ 88 h 141"/>
                <a:gd name="T50" fmla="*/ 474 w 662"/>
                <a:gd name="T51" fmla="*/ 103 h 141"/>
                <a:gd name="T52" fmla="*/ 428 w 662"/>
                <a:gd name="T53" fmla="*/ 117 h 141"/>
                <a:gd name="T54" fmla="*/ 377 w 662"/>
                <a:gd name="T55" fmla="*/ 130 h 141"/>
                <a:gd name="T56" fmla="*/ 323 w 662"/>
                <a:gd name="T57" fmla="*/ 137 h 141"/>
                <a:gd name="T58" fmla="*/ 264 w 662"/>
                <a:gd name="T59" fmla="*/ 141 h 141"/>
                <a:gd name="T60" fmla="*/ 203 w 662"/>
                <a:gd name="T61" fmla="*/ 140 h 141"/>
                <a:gd name="T62" fmla="*/ 139 w 662"/>
                <a:gd name="T63" fmla="*/ 131 h 141"/>
                <a:gd name="T64" fmla="*/ 70 w 662"/>
                <a:gd name="T65" fmla="*/ 116 h 141"/>
                <a:gd name="T66" fmla="*/ 0 w 662"/>
                <a:gd name="T67" fmla="*/ 92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2"/>
                <a:gd name="T103" fmla="*/ 0 h 141"/>
                <a:gd name="T104" fmla="*/ 662 w 662"/>
                <a:gd name="T105" fmla="*/ 141 h 1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2" h="141">
                  <a:moveTo>
                    <a:pt x="0" y="92"/>
                  </a:moveTo>
                  <a:lnTo>
                    <a:pt x="94" y="0"/>
                  </a:lnTo>
                  <a:lnTo>
                    <a:pt x="97" y="1"/>
                  </a:lnTo>
                  <a:lnTo>
                    <a:pt x="106" y="6"/>
                  </a:lnTo>
                  <a:lnTo>
                    <a:pt x="120" y="11"/>
                  </a:lnTo>
                  <a:lnTo>
                    <a:pt x="141" y="18"/>
                  </a:lnTo>
                  <a:lnTo>
                    <a:pt x="165" y="25"/>
                  </a:lnTo>
                  <a:lnTo>
                    <a:pt x="196" y="34"/>
                  </a:lnTo>
                  <a:lnTo>
                    <a:pt x="229" y="42"/>
                  </a:lnTo>
                  <a:lnTo>
                    <a:pt x="267" y="48"/>
                  </a:lnTo>
                  <a:lnTo>
                    <a:pt x="308" y="53"/>
                  </a:lnTo>
                  <a:lnTo>
                    <a:pt x="352" y="57"/>
                  </a:lnTo>
                  <a:lnTo>
                    <a:pt x="398" y="57"/>
                  </a:lnTo>
                  <a:lnTo>
                    <a:pt x="449" y="56"/>
                  </a:lnTo>
                  <a:lnTo>
                    <a:pt x="499" y="49"/>
                  </a:lnTo>
                  <a:lnTo>
                    <a:pt x="552" y="39"/>
                  </a:lnTo>
                  <a:lnTo>
                    <a:pt x="607" y="24"/>
                  </a:lnTo>
                  <a:lnTo>
                    <a:pt x="662" y="4"/>
                  </a:lnTo>
                  <a:lnTo>
                    <a:pt x="660" y="7"/>
                  </a:lnTo>
                  <a:lnTo>
                    <a:pt x="650" y="14"/>
                  </a:lnTo>
                  <a:lnTo>
                    <a:pt x="634" y="25"/>
                  </a:lnTo>
                  <a:lnTo>
                    <a:pt x="612" y="39"/>
                  </a:lnTo>
                  <a:lnTo>
                    <a:pt x="586" y="54"/>
                  </a:lnTo>
                  <a:lnTo>
                    <a:pt x="553" y="71"/>
                  </a:lnTo>
                  <a:lnTo>
                    <a:pt x="516" y="88"/>
                  </a:lnTo>
                  <a:lnTo>
                    <a:pt x="474" y="103"/>
                  </a:lnTo>
                  <a:lnTo>
                    <a:pt x="428" y="117"/>
                  </a:lnTo>
                  <a:lnTo>
                    <a:pt x="377" y="130"/>
                  </a:lnTo>
                  <a:lnTo>
                    <a:pt x="323" y="137"/>
                  </a:lnTo>
                  <a:lnTo>
                    <a:pt x="264" y="141"/>
                  </a:lnTo>
                  <a:lnTo>
                    <a:pt x="203" y="140"/>
                  </a:lnTo>
                  <a:lnTo>
                    <a:pt x="139" y="131"/>
                  </a:lnTo>
                  <a:lnTo>
                    <a:pt x="70" y="116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4C7F99"/>
            </a:solidFill>
            <a:ln w="9525">
              <a:noFill/>
              <a:round/>
              <a:headEnd/>
              <a:tailEnd/>
            </a:ln>
          </p:spPr>
          <p:txBody>
            <a:bodyPr lIns="91430" tIns="45716" rIns="91430" bIns="45716"/>
            <a:lstStyle/>
            <a:p>
              <a:endParaRPr lang="de-DE"/>
            </a:p>
          </p:txBody>
        </p:sp>
      </p:grpSp>
      <p:sp>
        <p:nvSpPr>
          <p:cNvPr id="103462" name="WordArt 38"/>
          <p:cNvSpPr>
            <a:spLocks noChangeArrowheads="1" noChangeShapeType="1" noTextEdit="1"/>
          </p:cNvSpPr>
          <p:nvPr/>
        </p:nvSpPr>
        <p:spPr bwMode="auto">
          <a:xfrm>
            <a:off x="4103688" y="2195513"/>
            <a:ext cx="2257425" cy="10509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de-DE" sz="3600" b="1" kern="1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SHA-3</a:t>
            </a:r>
          </a:p>
        </p:txBody>
      </p:sp>
      <p:sp>
        <p:nvSpPr>
          <p:cNvPr id="94245" name="WordArt 39"/>
          <p:cNvSpPr>
            <a:spLocks noChangeArrowheads="1" noChangeShapeType="1" noTextEdit="1"/>
          </p:cNvSpPr>
          <p:nvPr/>
        </p:nvSpPr>
        <p:spPr bwMode="auto">
          <a:xfrm rot="3060239">
            <a:off x="6792119" y="4909344"/>
            <a:ext cx="2217738" cy="1111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8644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Rebound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/>
            <a:r>
              <a:rPr lang="de-DE" smtClean="0"/>
              <a:t>SHA-3 round-2 candidates</a:t>
            </a:r>
            <a:br>
              <a:rPr lang="de-DE" smtClean="0"/>
            </a:br>
            <a:r>
              <a:rPr lang="de-DE" smtClean="0"/>
              <a:t>through the rebound lens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504825" y="1768475"/>
            <a:ext cx="4106863" cy="5467350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de-DE" i="1" smtClean="0"/>
              <a:t>4 or 8-bit S-box based</a:t>
            </a:r>
            <a:r>
              <a:rPr lang="de-DE" smtClean="0"/>
              <a:t/>
            </a:r>
            <a:br>
              <a:rPr lang="de-DE" smtClean="0"/>
            </a:br>
            <a:endParaRPr lang="de-DE" smtClean="0"/>
          </a:p>
          <a:p>
            <a:pPr algn="ctr" eaLnBrk="1">
              <a:buFont typeface="Times New Roman" pitchFamily="18" charset="0"/>
              <a:buNone/>
            </a:pPr>
            <a:r>
              <a:rPr lang="en-US" smtClean="0"/>
              <a:t>Grøstl 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ECHO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JH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Luffa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Shavite-3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Fugue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Hamsi</a:t>
            </a:r>
          </a:p>
        </p:txBody>
      </p:sp>
      <p:sp>
        <p:nvSpPr>
          <p:cNvPr id="33796" name="Content Placeholder 2"/>
          <p:cNvSpPr txBox="1">
            <a:spLocks/>
          </p:cNvSpPr>
          <p:nvPr/>
        </p:nvSpPr>
        <p:spPr bwMode="auto">
          <a:xfrm>
            <a:off x="5075238" y="1779588"/>
            <a:ext cx="4106862" cy="545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77" rIns="0" bIns="0"/>
          <a:lstStyle/>
          <a:p>
            <a:pPr marL="342900" indent="-342900" algn="ctr">
              <a:spcAft>
                <a:spcPts val="1425"/>
              </a:spcAft>
            </a:pPr>
            <a:r>
              <a:rPr lang="de-DE" sz="3200" i="1">
                <a:solidFill>
                  <a:srgbClr val="000000"/>
                </a:solidFill>
              </a:rPr>
              <a:t>Others</a:t>
            </a:r>
            <a:r>
              <a:rPr lang="de-DE" sz="3200">
                <a:solidFill>
                  <a:srgbClr val="000000"/>
                </a:solidFill>
              </a:rPr>
              <a:t/>
            </a:r>
            <a:br>
              <a:rPr lang="de-DE" sz="3200">
                <a:solidFill>
                  <a:srgbClr val="000000"/>
                </a:solidFill>
              </a:rPr>
            </a:br>
            <a:r>
              <a:rPr lang="de-DE" sz="320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Skein       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BMW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Blake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Cubehash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Keccak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SIMD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Shabal</a:t>
            </a:r>
          </a:p>
          <a:p>
            <a:pPr marL="342900" indent="-342900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504825" y="1768475"/>
            <a:ext cx="4106863" cy="5467350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de-DE" i="1" smtClean="0"/>
              <a:t>4 or 8-bit S-box based</a:t>
            </a:r>
            <a:r>
              <a:rPr lang="de-DE" smtClean="0"/>
              <a:t/>
            </a:r>
            <a:br>
              <a:rPr lang="de-DE" smtClean="0"/>
            </a:br>
            <a:endParaRPr lang="de-DE" smtClean="0"/>
          </a:p>
          <a:p>
            <a:pPr algn="ctr" eaLnBrk="1">
              <a:buFont typeface="Times New Roman" pitchFamily="18" charset="0"/>
              <a:buNone/>
            </a:pPr>
            <a:r>
              <a:rPr lang="en-US" smtClean="0"/>
              <a:t>Grøstl 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ECHO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JH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Luffa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Shavite-3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Fugue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Hamsi</a:t>
            </a:r>
          </a:p>
        </p:txBody>
      </p:sp>
      <p:sp>
        <p:nvSpPr>
          <p:cNvPr id="34820" name="Content Placeholder 2"/>
          <p:cNvSpPr txBox="1">
            <a:spLocks/>
          </p:cNvSpPr>
          <p:nvPr/>
        </p:nvSpPr>
        <p:spPr bwMode="auto">
          <a:xfrm>
            <a:off x="5075238" y="1779588"/>
            <a:ext cx="4106862" cy="545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77" rIns="0" bIns="0"/>
          <a:lstStyle/>
          <a:p>
            <a:pPr marL="342900" indent="-342900" algn="ctr">
              <a:spcAft>
                <a:spcPts val="1425"/>
              </a:spcAft>
            </a:pPr>
            <a:r>
              <a:rPr lang="de-DE" sz="3200" i="1">
                <a:solidFill>
                  <a:srgbClr val="000000"/>
                </a:solidFill>
              </a:rPr>
              <a:t>Others</a:t>
            </a:r>
            <a:r>
              <a:rPr lang="de-DE" sz="3200">
                <a:solidFill>
                  <a:srgbClr val="000000"/>
                </a:solidFill>
              </a:rPr>
              <a:t/>
            </a:r>
            <a:br>
              <a:rPr lang="de-DE" sz="3200">
                <a:solidFill>
                  <a:srgbClr val="000000"/>
                </a:solidFill>
              </a:rPr>
            </a:br>
            <a:r>
              <a:rPr lang="de-DE" sz="320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Skein       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BMW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Blake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Cubehash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Keccak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SIMD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Shabal</a:t>
            </a:r>
          </a:p>
          <a:p>
            <a:pPr marL="342900" indent="-342900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25" y="291465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88" y="291465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88" y="3490913"/>
            <a:ext cx="292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88" y="4176713"/>
            <a:ext cx="292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88" y="4824413"/>
            <a:ext cx="292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88" y="5435600"/>
            <a:ext cx="292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388" y="2914650"/>
            <a:ext cx="29368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291465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950" y="291465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263" y="2914650"/>
            <a:ext cx="29368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291465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413" y="3490913"/>
            <a:ext cx="292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0" y="3492500"/>
            <a:ext cx="2905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35" name="Title 1"/>
          <p:cNvSpPr>
            <a:spLocks/>
          </p:cNvSpPr>
          <p:nvPr/>
        </p:nvSpPr>
        <p:spPr bwMode="auto">
          <a:xfrm>
            <a:off x="504825" y="301625"/>
            <a:ext cx="906462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4400">
                <a:solidFill>
                  <a:srgbClr val="000000"/>
                </a:solidFill>
              </a:rPr>
              <a:t>SHA-3 round-2 candidates</a:t>
            </a:r>
            <a:br>
              <a:rPr lang="de-DE" sz="4400">
                <a:solidFill>
                  <a:srgbClr val="000000"/>
                </a:solidFill>
              </a:rPr>
            </a:br>
            <a:r>
              <a:rPr lang="de-DE" sz="4400">
                <a:solidFill>
                  <a:srgbClr val="000000"/>
                </a:solidFill>
              </a:rPr>
              <a:t>through the rebound lens</a:t>
            </a:r>
          </a:p>
        </p:txBody>
      </p:sp>
      <p:pic>
        <p:nvPicPr>
          <p:cNvPr id="34836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650" y="2916238"/>
            <a:ext cx="2921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675" y="349250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588" y="4175125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413" y="4822825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Most recent case: Skein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Recent analysis by</a:t>
            </a:r>
            <a:br>
              <a:rPr lang="de-DE" dirty="0" smtClean="0"/>
            </a:br>
            <a:r>
              <a:rPr lang="de-DE" dirty="0" smtClean="0"/>
              <a:t>Khovratovich, Nikolic, R. in 2010</a:t>
            </a:r>
          </a:p>
          <a:p>
            <a:r>
              <a:rPr lang="de-DE" dirty="0" smtClean="0"/>
              <a:t>Rebound idea for the first time applied to ARX construction</a:t>
            </a:r>
          </a:p>
          <a:p>
            <a:r>
              <a:rPr lang="de-DE" dirty="0" smtClean="0"/>
              <a:t>Results in perspective:</a:t>
            </a:r>
          </a:p>
          <a:p>
            <a:pPr lvl="1"/>
            <a:r>
              <a:rPr lang="de-DE" dirty="0" smtClean="0"/>
              <a:t>2009: Related-key differential attack: 34 rounds</a:t>
            </a:r>
          </a:p>
          <a:p>
            <a:pPr lvl="1"/>
            <a:r>
              <a:rPr lang="de-DE" dirty="0" smtClean="0"/>
              <a:t>2010: Rotational attack: 42 rounds</a:t>
            </a:r>
          </a:p>
          <a:p>
            <a:pPr lvl="1"/>
            <a:r>
              <a:rPr lang="de-DE" b="1" u="sng" dirty="0" smtClean="0"/>
              <a:t>New:</a:t>
            </a:r>
            <a:r>
              <a:rPr lang="de-DE" dirty="0" smtClean="0"/>
              <a:t> Rebound rotational attack: 57 rounds</a:t>
            </a:r>
          </a:p>
        </p:txBody>
      </p:sp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9" y="32342"/>
            <a:ext cx="2825735" cy="254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ontent Placeholder 2"/>
          <p:cNvSpPr>
            <a:spLocks noGrp="1"/>
          </p:cNvSpPr>
          <p:nvPr>
            <p:ph idx="4294967295"/>
          </p:nvPr>
        </p:nvSpPr>
        <p:spPr>
          <a:xfrm>
            <a:off x="504825" y="1768475"/>
            <a:ext cx="4106863" cy="5467350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de-DE" i="1" smtClean="0"/>
              <a:t>4 or 8-bit S-box based</a:t>
            </a:r>
            <a:r>
              <a:rPr lang="de-DE" smtClean="0"/>
              <a:t/>
            </a:r>
            <a:br>
              <a:rPr lang="de-DE" smtClean="0"/>
            </a:br>
            <a:endParaRPr lang="de-DE" smtClean="0"/>
          </a:p>
          <a:p>
            <a:pPr algn="ctr" eaLnBrk="1">
              <a:buFont typeface="Times New Roman" pitchFamily="18" charset="0"/>
              <a:buNone/>
            </a:pPr>
            <a:r>
              <a:rPr lang="en-US" smtClean="0"/>
              <a:t>Grøstl 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ECHO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JH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Luffa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Shavite-3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Fugue</a:t>
            </a:r>
          </a:p>
          <a:p>
            <a:pPr algn="ctr" eaLnBrk="1">
              <a:buFont typeface="Times New Roman" pitchFamily="18" charset="0"/>
              <a:buNone/>
            </a:pPr>
            <a:r>
              <a:rPr lang="de-DE" smtClean="0"/>
              <a:t>Hamsi</a:t>
            </a:r>
          </a:p>
        </p:txBody>
      </p:sp>
      <p:sp>
        <p:nvSpPr>
          <p:cNvPr id="98307" name="Content Placeholder 2"/>
          <p:cNvSpPr txBox="1">
            <a:spLocks/>
          </p:cNvSpPr>
          <p:nvPr/>
        </p:nvSpPr>
        <p:spPr bwMode="auto">
          <a:xfrm>
            <a:off x="5075238" y="1779588"/>
            <a:ext cx="4106862" cy="5456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77" rIns="0" bIns="0"/>
          <a:lstStyle/>
          <a:p>
            <a:pPr marL="342900" indent="-342900" algn="ctr">
              <a:spcAft>
                <a:spcPts val="1425"/>
              </a:spcAft>
            </a:pPr>
            <a:r>
              <a:rPr lang="de-DE" sz="3200" i="1">
                <a:solidFill>
                  <a:srgbClr val="000000"/>
                </a:solidFill>
              </a:rPr>
              <a:t>Others</a:t>
            </a:r>
            <a:r>
              <a:rPr lang="de-DE" sz="3200">
                <a:solidFill>
                  <a:srgbClr val="000000"/>
                </a:solidFill>
              </a:rPr>
              <a:t/>
            </a:r>
            <a:br>
              <a:rPr lang="de-DE" sz="3200">
                <a:solidFill>
                  <a:srgbClr val="000000"/>
                </a:solidFill>
              </a:rPr>
            </a:br>
            <a:r>
              <a:rPr lang="de-DE" sz="320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Skein       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BMW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Blake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Cubehash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Keccak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SIMD</a:t>
            </a:r>
          </a:p>
          <a:p>
            <a:pPr marL="342900" indent="-342900" algn="ctr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Shabal</a:t>
            </a:r>
          </a:p>
          <a:p>
            <a:pPr marL="342900" indent="-342900">
              <a:spcAft>
                <a:spcPts val="1425"/>
              </a:spcAft>
            </a:pPr>
            <a:r>
              <a:rPr lang="de-DE" sz="320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3125" y="291465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88" y="291465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88" y="3490913"/>
            <a:ext cx="292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88" y="4176713"/>
            <a:ext cx="292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88" y="4824413"/>
            <a:ext cx="292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7488" y="5435600"/>
            <a:ext cx="292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3388" y="2914650"/>
            <a:ext cx="29368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291465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950" y="291465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263" y="2914650"/>
            <a:ext cx="29368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8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750" y="291465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9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413" y="3490913"/>
            <a:ext cx="292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0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0" y="3492500"/>
            <a:ext cx="2905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1" name="Title 1"/>
          <p:cNvSpPr>
            <a:spLocks/>
          </p:cNvSpPr>
          <p:nvPr/>
        </p:nvSpPr>
        <p:spPr bwMode="auto">
          <a:xfrm>
            <a:off x="504825" y="301625"/>
            <a:ext cx="906462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4400">
                <a:solidFill>
                  <a:srgbClr val="000000"/>
                </a:solidFill>
              </a:rPr>
              <a:t>SHA-3 </a:t>
            </a:r>
            <a:r>
              <a:rPr lang="de-DE" sz="4400" b="1">
                <a:solidFill>
                  <a:srgbClr val="000000"/>
                </a:solidFill>
              </a:rPr>
              <a:t>finalists</a:t>
            </a:r>
            <a:r>
              <a:rPr lang="de-DE" sz="4400">
                <a:solidFill>
                  <a:srgbClr val="000000"/>
                </a:solidFill>
              </a:rPr>
              <a:t/>
            </a:r>
            <a:br>
              <a:rPr lang="de-DE" sz="4400">
                <a:solidFill>
                  <a:srgbClr val="000000"/>
                </a:solidFill>
              </a:rPr>
            </a:br>
            <a:r>
              <a:rPr lang="de-DE" sz="4400">
                <a:solidFill>
                  <a:srgbClr val="000000"/>
                </a:solidFill>
              </a:rPr>
              <a:t>through the rebound lens</a:t>
            </a:r>
          </a:p>
        </p:txBody>
      </p:sp>
      <p:pic>
        <p:nvPicPr>
          <p:cNvPr id="98322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650" y="2916238"/>
            <a:ext cx="29210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3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675" y="3492500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588" y="4175125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5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413" y="4822825"/>
            <a:ext cx="292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1439863" y="2914650"/>
            <a:ext cx="2305050" cy="361950"/>
          </a:xfrm>
          <a:prstGeom prst="rect">
            <a:avLst/>
          </a:prstGeom>
          <a:solidFill>
            <a:srgbClr val="FF00FF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8327" name="Rectangle 23"/>
          <p:cNvSpPr>
            <a:spLocks noChangeArrowheads="1"/>
          </p:cNvSpPr>
          <p:nvPr/>
        </p:nvSpPr>
        <p:spPr bwMode="auto">
          <a:xfrm>
            <a:off x="1439863" y="4213225"/>
            <a:ext cx="2305050" cy="358775"/>
          </a:xfrm>
          <a:prstGeom prst="rect">
            <a:avLst/>
          </a:prstGeom>
          <a:solidFill>
            <a:srgbClr val="FF00FF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6119813" y="2914650"/>
            <a:ext cx="2305050" cy="361950"/>
          </a:xfrm>
          <a:prstGeom prst="rect">
            <a:avLst/>
          </a:prstGeom>
          <a:solidFill>
            <a:srgbClr val="FF00FF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6119813" y="4213225"/>
            <a:ext cx="2305050" cy="358775"/>
          </a:xfrm>
          <a:prstGeom prst="rect">
            <a:avLst/>
          </a:prstGeom>
          <a:solidFill>
            <a:srgbClr val="FF00FF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6119813" y="5508625"/>
            <a:ext cx="2305050" cy="358775"/>
          </a:xfrm>
          <a:prstGeom prst="rect">
            <a:avLst/>
          </a:prstGeom>
          <a:solidFill>
            <a:srgbClr val="FF00FF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8331" name="Rectangle 27"/>
          <p:cNvSpPr>
            <a:spLocks noChangeArrowheads="1"/>
          </p:cNvSpPr>
          <p:nvPr/>
        </p:nvSpPr>
        <p:spPr bwMode="auto">
          <a:xfrm>
            <a:off x="4824413" y="323850"/>
            <a:ext cx="2160587" cy="576263"/>
          </a:xfrm>
          <a:prstGeom prst="rect">
            <a:avLst/>
          </a:prstGeom>
          <a:solidFill>
            <a:srgbClr val="FF00FF">
              <a:alpha val="4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SHA-3 finalists in numbers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8475"/>
            <a:ext cx="9064625" cy="546735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endParaRPr lang="de-DE" dirty="0" smtClean="0"/>
          </a:p>
          <a:p>
            <a:pPr>
              <a:buFont typeface="Times New Roman" pitchFamily="18" charset="0"/>
              <a:buNone/>
            </a:pPr>
            <a:r>
              <a:rPr lang="de-DE" dirty="0" smtClean="0"/>
              <a:t>Geography: </a:t>
            </a:r>
            <a:br>
              <a:rPr lang="de-DE" dirty="0" smtClean="0"/>
            </a:br>
            <a:r>
              <a:rPr lang="de-DE" dirty="0" smtClean="0"/>
              <a:t>3 from Europe, 1 from Asia, 1 from America</a:t>
            </a:r>
          </a:p>
          <a:p>
            <a:pPr>
              <a:buFont typeface="Times New Roman" pitchFamily="18" charset="0"/>
              <a:buNone/>
            </a:pPr>
            <a:endParaRPr lang="de-DE" dirty="0" smtClean="0"/>
          </a:p>
          <a:p>
            <a:pPr>
              <a:buFont typeface="Times New Roman" pitchFamily="18" charset="0"/>
              <a:buNone/>
            </a:pPr>
            <a:r>
              <a:rPr lang="de-DE" dirty="0" smtClean="0"/>
              <a:t>Tweaks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|all </a:t>
            </a:r>
            <a:r>
              <a:rPr lang="de-DE" dirty="0" smtClean="0"/>
              <a:t>5 got tweaked, 2 got tweaked twice</a:t>
            </a:r>
          </a:p>
          <a:p>
            <a:pPr>
              <a:buFont typeface="Times New Roman" pitchFamily="18" charset="0"/>
              <a:buNone/>
            </a:pPr>
            <a:endParaRPr lang="de-DE" dirty="0" smtClean="0"/>
          </a:p>
          <a:p>
            <a:pPr>
              <a:buFont typeface="Times New Roman" pitchFamily="18" charset="0"/>
              <a:buNone/>
            </a:pPr>
            <a:r>
              <a:rPr lang="de-DE" dirty="0" smtClean="0"/>
              <a:t>Team members also AES finalist: 3</a:t>
            </a:r>
          </a:p>
          <a:p>
            <a:pPr>
              <a:buFont typeface="Times New Roman" pitchFamily="18" charset="0"/>
              <a:buNone/>
            </a:pPr>
            <a:r>
              <a:rPr lang="de-DE" dirty="0" smtClean="0"/>
              <a:t>Teams that designed a hash function before: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563" y="720725"/>
            <a:ext cx="6086475" cy="860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Content Placeholder 2"/>
          <p:cNvSpPr>
            <a:spLocks noGrp="1"/>
          </p:cNvSpPr>
          <p:nvPr>
            <p:ph idx="4294967295"/>
          </p:nvPr>
        </p:nvSpPr>
        <p:spPr>
          <a:xfrm>
            <a:off x="215900" y="6594475"/>
            <a:ext cx="3962400" cy="784225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r>
              <a:rPr lang="de-DE" sz="2000" smtClean="0"/>
              <a:t>Credits to </a:t>
            </a:r>
          </a:p>
          <a:p>
            <a:pPr eaLnBrk="1">
              <a:buFont typeface="Times New Roman" pitchFamily="18" charset="0"/>
              <a:buNone/>
            </a:pPr>
            <a:r>
              <a:rPr lang="de-DE" sz="2000" smtClean="0"/>
              <a:t>Dai Watanabe</a:t>
            </a:r>
          </a:p>
        </p:txBody>
      </p:sp>
      <p:sp>
        <p:nvSpPr>
          <p:cNvPr id="119812" name="Rectangle 5"/>
          <p:cNvSpPr>
            <a:spLocks noChangeArrowheads="1"/>
          </p:cNvSpPr>
          <p:nvPr/>
        </p:nvSpPr>
        <p:spPr bwMode="auto">
          <a:xfrm>
            <a:off x="504825" y="301625"/>
            <a:ext cx="9064625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/>
            <a:r>
              <a:rPr lang="de-DE" sz="4400">
                <a:solidFill>
                  <a:srgbClr val="000000"/>
                </a:solidFill>
              </a:rPr>
              <a:t>How to categorize them?</a:t>
            </a:r>
          </a:p>
        </p:txBody>
      </p:sp>
      <p:sp>
        <p:nvSpPr>
          <p:cNvPr id="119813" name="Oval 5"/>
          <p:cNvSpPr>
            <a:spLocks noChangeArrowheads="1"/>
          </p:cNvSpPr>
          <p:nvPr/>
        </p:nvSpPr>
        <p:spPr bwMode="auto">
          <a:xfrm>
            <a:off x="3455988" y="4283075"/>
            <a:ext cx="936625" cy="936625"/>
          </a:xfrm>
          <a:prstGeom prst="ellips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9815" name="Oval 7"/>
          <p:cNvSpPr>
            <a:spLocks noChangeArrowheads="1"/>
          </p:cNvSpPr>
          <p:nvPr/>
        </p:nvSpPr>
        <p:spPr bwMode="auto">
          <a:xfrm>
            <a:off x="5065713" y="6542088"/>
            <a:ext cx="936625" cy="936625"/>
          </a:xfrm>
          <a:prstGeom prst="ellips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9816" name="Oval 8"/>
          <p:cNvSpPr>
            <a:spLocks noChangeArrowheads="1"/>
          </p:cNvSpPr>
          <p:nvPr/>
        </p:nvSpPr>
        <p:spPr bwMode="auto">
          <a:xfrm>
            <a:off x="5832475" y="2555875"/>
            <a:ext cx="936625" cy="936625"/>
          </a:xfrm>
          <a:prstGeom prst="ellips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9817" name="Oval 9"/>
          <p:cNvSpPr>
            <a:spLocks noChangeArrowheads="1"/>
          </p:cNvSpPr>
          <p:nvPr/>
        </p:nvSpPr>
        <p:spPr bwMode="auto">
          <a:xfrm>
            <a:off x="5688013" y="5651500"/>
            <a:ext cx="936625" cy="936625"/>
          </a:xfrm>
          <a:prstGeom prst="ellips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19818" name="Oval 10"/>
          <p:cNvSpPr>
            <a:spLocks noChangeArrowheads="1"/>
          </p:cNvSpPr>
          <p:nvPr/>
        </p:nvSpPr>
        <p:spPr bwMode="auto">
          <a:xfrm>
            <a:off x="3816350" y="3130550"/>
            <a:ext cx="936625" cy="936625"/>
          </a:xfrm>
          <a:prstGeom prst="ellips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SHA-3 finalists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8475"/>
            <a:ext cx="9064625" cy="5467350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de-DE" sz="2800" dirty="0" smtClean="0"/>
              <a:t>Compression strategy: </a:t>
            </a:r>
          </a:p>
          <a:p>
            <a:pPr lvl="1">
              <a:buFont typeface="Times New Roman" pitchFamily="18" charset="0"/>
              <a:buNone/>
            </a:pPr>
            <a:r>
              <a:rPr lang="de-DE" sz="2400" dirty="0" smtClean="0"/>
              <a:t>Single Permutation: Blake (with finalization), JH, Keccak</a:t>
            </a:r>
          </a:p>
          <a:p>
            <a:pPr lvl="1">
              <a:buFont typeface="Times New Roman" pitchFamily="18" charset="0"/>
              <a:buNone/>
            </a:pPr>
            <a:r>
              <a:rPr lang="de-DE" sz="2400" dirty="0" smtClean="0"/>
              <a:t>Two Permutations: </a:t>
            </a:r>
            <a:r>
              <a:rPr lang="en-US" sz="2400" dirty="0" err="1" smtClean="0"/>
              <a:t>Grøstl</a:t>
            </a:r>
            <a:endParaRPr lang="de-DE" sz="2400" dirty="0" smtClean="0"/>
          </a:p>
          <a:p>
            <a:pPr lvl="1">
              <a:buFont typeface="Times New Roman" pitchFamily="18" charset="0"/>
              <a:buNone/>
            </a:pPr>
            <a:r>
              <a:rPr lang="de-DE" sz="2400" dirty="0" smtClean="0"/>
              <a:t>Large family of permutations (block cipher): Skein</a:t>
            </a:r>
          </a:p>
          <a:p>
            <a:pPr>
              <a:buFont typeface="Times New Roman" pitchFamily="18" charset="0"/>
              <a:buNone/>
            </a:pPr>
            <a:r>
              <a:rPr lang="de-DE" sz="2800" dirty="0" smtClean="0"/>
              <a:t>Source of non-linearity: </a:t>
            </a:r>
          </a:p>
          <a:p>
            <a:pPr lvl="1">
              <a:buFont typeface="Times New Roman" pitchFamily="18" charset="0"/>
              <a:buNone/>
            </a:pPr>
            <a:r>
              <a:rPr lang="de-DE" sz="2400" dirty="0" smtClean="0"/>
              <a:t>64-bit: Skein</a:t>
            </a:r>
          </a:p>
          <a:p>
            <a:pPr lvl="1">
              <a:buFont typeface="Times New Roman" pitchFamily="18" charset="0"/>
              <a:buNone/>
            </a:pPr>
            <a:r>
              <a:rPr lang="de-DE" sz="2400" dirty="0" smtClean="0"/>
              <a:t>32/64-bit: Blake</a:t>
            </a:r>
          </a:p>
          <a:p>
            <a:pPr lvl="1">
              <a:buFont typeface="Times New Roman" pitchFamily="18" charset="0"/>
              <a:buNone/>
            </a:pPr>
            <a:r>
              <a:rPr lang="de-DE" sz="2400" dirty="0" smtClean="0"/>
              <a:t>8-bit: </a:t>
            </a:r>
            <a:r>
              <a:rPr lang="en-US" sz="2400" dirty="0" err="1" smtClean="0"/>
              <a:t>Grøstl</a:t>
            </a:r>
            <a:endParaRPr lang="en-US" sz="2400" dirty="0" smtClean="0"/>
          </a:p>
          <a:p>
            <a:pPr lvl="1">
              <a:buFont typeface="Times New Roman" pitchFamily="18" charset="0"/>
              <a:buNone/>
            </a:pPr>
            <a:r>
              <a:rPr lang="en-US" sz="2400" dirty="0" smtClean="0"/>
              <a:t>4/5-bit: JH</a:t>
            </a:r>
          </a:p>
          <a:p>
            <a:pPr lvl="1">
              <a:buFont typeface="Times New Roman" pitchFamily="18" charset="0"/>
              <a:buNone/>
            </a:pPr>
            <a:r>
              <a:rPr lang="en-US" sz="2400" dirty="0" smtClean="0"/>
              <a:t>3-bit: </a:t>
            </a:r>
            <a:r>
              <a:rPr lang="en-US" sz="2400" dirty="0" err="1" smtClean="0"/>
              <a:t>Keccak</a:t>
            </a:r>
            <a:endParaRPr lang="de-DE" sz="2400" dirty="0" smtClean="0"/>
          </a:p>
          <a:p>
            <a:pPr>
              <a:buFont typeface="Times New Roman" pitchFamily="18" charset="0"/>
              <a:buNone/>
            </a:pPr>
            <a:endParaRPr lang="de-DE" sz="2800" dirty="0" smtClean="0"/>
          </a:p>
          <a:p>
            <a:pPr>
              <a:buFont typeface="Times New Roman" pitchFamily="18" charset="0"/>
              <a:buNone/>
            </a:pPr>
            <a:endParaRPr lang="de-D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Conclusion (1/2) Assurance?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8475"/>
            <a:ext cx="9064625" cy="5467350"/>
          </a:xfrm>
        </p:spPr>
        <p:txBody>
          <a:bodyPr/>
          <a:lstStyle/>
          <a:p>
            <a:pPr>
              <a:lnSpc>
                <a:spcPct val="83000"/>
              </a:lnSpc>
              <a:buFont typeface="Times New Roman" pitchFamily="18" charset="0"/>
              <a:buNone/>
            </a:pPr>
            <a:r>
              <a:rPr lang="de-DE" dirty="0" smtClean="0"/>
              <a:t>Very complicated attacks against MD5 and SHA-1</a:t>
            </a:r>
          </a:p>
          <a:p>
            <a:pPr lvl="1">
              <a:lnSpc>
                <a:spcPct val="83000"/>
              </a:lnSpc>
              <a:buFont typeface="Times New Roman" pitchFamily="18" charset="0"/>
              <a:buNone/>
            </a:pPr>
            <a:r>
              <a:rPr lang="de-DE" dirty="0" smtClean="0"/>
              <a:t>(1) Differential trail with complicated carry interactions</a:t>
            </a:r>
          </a:p>
          <a:p>
            <a:pPr lvl="1">
              <a:lnSpc>
                <a:spcPct val="83000"/>
              </a:lnSpc>
              <a:buFont typeface="Times New Roman" pitchFamily="18" charset="0"/>
              <a:buNone/>
            </a:pPr>
            <a:r>
              <a:rPr lang="de-DE" dirty="0" smtClean="0"/>
              <a:t>(2) Degrees of freedom utilization for speedup</a:t>
            </a:r>
          </a:p>
          <a:p>
            <a:pPr lvl="1">
              <a:lnSpc>
                <a:spcPct val="83000"/>
              </a:lnSpc>
              <a:buFont typeface="Times New Roman" pitchFamily="18" charset="0"/>
              <a:buNone/>
            </a:pPr>
            <a:endParaRPr lang="de-DE" dirty="0" smtClean="0"/>
          </a:p>
          <a:p>
            <a:pPr>
              <a:lnSpc>
                <a:spcPct val="83000"/>
              </a:lnSpc>
              <a:buFont typeface="Times New Roman" pitchFamily="18" charset="0"/>
              <a:buNone/>
            </a:pPr>
            <a:r>
              <a:rPr lang="de-DE" dirty="0" smtClean="0"/>
              <a:t>Level of assurance provided by finalists against this class of attacks:</a:t>
            </a:r>
          </a:p>
          <a:p>
            <a:pPr lvl="1">
              <a:lnSpc>
                <a:spcPct val="83000"/>
              </a:lnSpc>
              <a:buFont typeface="Times New Roman" pitchFamily="18" charset="0"/>
              <a:buNone/>
            </a:pPr>
            <a:r>
              <a:rPr lang="de-DE" dirty="0" smtClean="0">
                <a:solidFill>
                  <a:srgbClr val="FF0000"/>
                </a:solidFill>
              </a:rPr>
              <a:t>Blake, Skein</a:t>
            </a:r>
            <a:r>
              <a:rPr lang="de-DE" dirty="0" smtClean="0"/>
              <a:t>: ARX, issues similar to SHA-1/SHA-2</a:t>
            </a:r>
          </a:p>
          <a:p>
            <a:pPr lvl="1">
              <a:lnSpc>
                <a:spcPct val="83000"/>
              </a:lnSpc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Grøstl</a:t>
            </a:r>
            <a:r>
              <a:rPr lang="en-US" dirty="0" smtClean="0"/>
              <a:t>: both (1) and (2) done by </a:t>
            </a:r>
            <a:r>
              <a:rPr lang="en-US" b="1" dirty="0" smtClean="0">
                <a:solidFill>
                  <a:schemeClr val="accent2"/>
                </a:solidFill>
              </a:rPr>
              <a:t>rebound attacks</a:t>
            </a:r>
            <a:r>
              <a:rPr lang="en-US" dirty="0" smtClean="0"/>
              <a:t>  </a:t>
            </a:r>
          </a:p>
          <a:p>
            <a:pPr lvl="1">
              <a:lnSpc>
                <a:spcPct val="83000"/>
              </a:lnSpc>
              <a:buFont typeface="Times New Roman" pitchFamily="18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JH</a:t>
            </a:r>
            <a:r>
              <a:rPr lang="en-US" dirty="0" smtClean="0"/>
              <a:t>: (1) and (2) may be possible, open problem</a:t>
            </a:r>
          </a:p>
          <a:p>
            <a:pPr lvl="1">
              <a:lnSpc>
                <a:spcPct val="83000"/>
              </a:lnSpc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Keccak</a:t>
            </a:r>
            <a:r>
              <a:rPr lang="en-US" dirty="0" smtClean="0"/>
              <a:t>:  seems infeasible</a:t>
            </a:r>
            <a:endParaRPr lang="de-DE" dirty="0" smtClean="0"/>
          </a:p>
          <a:p>
            <a:pPr lvl="1">
              <a:lnSpc>
                <a:spcPct val="83000"/>
              </a:lnSpc>
              <a:buFont typeface="Times New Roman" pitchFamily="18" charset="0"/>
              <a:buNone/>
            </a:pPr>
            <a:endParaRPr lang="de-DE" dirty="0" smtClean="0"/>
          </a:p>
          <a:p>
            <a:pPr>
              <a:lnSpc>
                <a:spcPct val="83000"/>
              </a:lnSpc>
              <a:buFont typeface="Times New Roman" pitchFamily="18" charset="0"/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069388" cy="1171575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Conclusion (2/2)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9069388" cy="4989513"/>
          </a:xfrm>
        </p:spPr>
        <p:txBody>
          <a:bodyPr/>
          <a:lstStyle/>
          <a:p>
            <a:pPr eaLnBrk="1">
              <a:lnSpc>
                <a:spcPct val="83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smtClean="0"/>
          </a:p>
          <a:p>
            <a:pPr eaLnBrk="1">
              <a:lnSpc>
                <a:spcPct val="83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mtClean="0"/>
              <a:t>Building confidence in a new cryptographic primitive takes time</a:t>
            </a:r>
          </a:p>
          <a:p>
            <a:pPr eaLnBrk="1">
              <a:lnSpc>
                <a:spcPct val="83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smtClean="0"/>
          </a:p>
          <a:p>
            <a:pPr eaLnBrk="1">
              <a:lnSpc>
                <a:spcPct val="83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mtClean="0"/>
              <a:t>A lot remains to be done for a final SHA-3 selection by 2012</a:t>
            </a:r>
          </a:p>
          <a:p>
            <a:pPr eaLnBrk="1">
              <a:lnSpc>
                <a:spcPct val="83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smtClean="0"/>
          </a:p>
          <a:p>
            <a:pPr eaLnBrk="1">
              <a:lnSpc>
                <a:spcPct val="83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mtClean="0"/>
              <a:t>Upcoming: 	ECRYPT Hash Workshop 2011, </a:t>
            </a:r>
            <a:br>
              <a:rPr lang="en-US" smtClean="0"/>
            </a:br>
            <a:r>
              <a:rPr lang="en-US" smtClean="0"/>
              <a:t>					May 19-20, </a:t>
            </a:r>
            <a:r>
              <a:rPr lang="de-DE" smtClean="0"/>
              <a:t>Tallinn</a:t>
            </a: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01625"/>
            <a:ext cx="9069388" cy="1262063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Do we care?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04825" y="1768475"/>
            <a:ext cx="9072563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77" rIns="0" bIns="0"/>
          <a:lstStyle/>
          <a:p>
            <a:pPr marL="428625" indent="-323850">
              <a:spcAft>
                <a:spcPts val="1425"/>
              </a:spcAft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1825" algn="l"/>
                <a:tab pos="3630613" algn="l"/>
                <a:tab pos="4087813" algn="l"/>
                <a:tab pos="4545013" algn="l"/>
                <a:tab pos="5000625" algn="l"/>
                <a:tab pos="5459413" algn="l"/>
                <a:tab pos="5916613" algn="l"/>
                <a:tab pos="6373813" algn="l"/>
                <a:tab pos="6829425" algn="l"/>
                <a:tab pos="7286625" algn="l"/>
                <a:tab pos="7745413" algn="l"/>
                <a:tab pos="8201025" algn="l"/>
                <a:tab pos="8658225" algn="l"/>
                <a:tab pos="9115425" algn="l"/>
                <a:tab pos="9574213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428625" indent="-323850">
              <a:spcAft>
                <a:spcPts val="1425"/>
              </a:spcAft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1825" algn="l"/>
                <a:tab pos="3630613" algn="l"/>
                <a:tab pos="4087813" algn="l"/>
                <a:tab pos="4545013" algn="l"/>
                <a:tab pos="5000625" algn="l"/>
                <a:tab pos="5459413" algn="l"/>
                <a:tab pos="5916613" algn="l"/>
                <a:tab pos="6373813" algn="l"/>
                <a:tab pos="6829425" algn="l"/>
                <a:tab pos="7286625" algn="l"/>
                <a:tab pos="7745413" algn="l"/>
                <a:tab pos="8201025" algn="l"/>
                <a:tab pos="8658225" algn="l"/>
                <a:tab pos="9115425" algn="l"/>
                <a:tab pos="9574213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What we care about: computational properties</a:t>
            </a:r>
          </a:p>
          <a:p>
            <a:pPr marL="428625" indent="-323850">
              <a:spcAft>
                <a:spcPts val="1425"/>
              </a:spcAft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1825" algn="l"/>
                <a:tab pos="3630613" algn="l"/>
                <a:tab pos="4087813" algn="l"/>
                <a:tab pos="4545013" algn="l"/>
                <a:tab pos="5000625" algn="l"/>
                <a:tab pos="5459413" algn="l"/>
                <a:tab pos="5916613" algn="l"/>
                <a:tab pos="6373813" algn="l"/>
                <a:tab pos="6829425" algn="l"/>
                <a:tab pos="7286625" algn="l"/>
                <a:tab pos="7745413" algn="l"/>
                <a:tab pos="8201025" algn="l"/>
                <a:tab pos="8658225" algn="l"/>
                <a:tab pos="9115425" algn="l"/>
                <a:tab pos="9574213" algn="l"/>
              </a:tabLst>
            </a:pPr>
            <a:endParaRPr lang="en-US" sz="3200" dirty="0">
              <a:solidFill>
                <a:srgbClr val="000000"/>
              </a:solidFill>
            </a:endParaRPr>
          </a:p>
          <a:p>
            <a:pPr marL="428625" indent="-323850">
              <a:spcAft>
                <a:spcPts val="1425"/>
              </a:spcAft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1825" algn="l"/>
                <a:tab pos="3630613" algn="l"/>
                <a:tab pos="4087813" algn="l"/>
                <a:tab pos="4545013" algn="l"/>
                <a:tab pos="5000625" algn="l"/>
                <a:tab pos="5459413" algn="l"/>
                <a:tab pos="5916613" algn="l"/>
                <a:tab pos="6373813" algn="l"/>
                <a:tab pos="6829425" algn="l"/>
                <a:tab pos="7286625" algn="l"/>
                <a:tab pos="7745413" algn="l"/>
                <a:tab pos="8201025" algn="l"/>
                <a:tab pos="8658225" algn="l"/>
                <a:tab pos="9115425" algn="l"/>
                <a:tab pos="9574213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For cryptographic hash functions, it should be sufficiently hard to</a:t>
            </a:r>
          </a:p>
          <a:p>
            <a:pPr marL="428625" indent="-323850">
              <a:spcAft>
                <a:spcPts val="1425"/>
              </a:spcAft>
              <a:buFontTx/>
              <a:buChar char="•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1825" algn="l"/>
                <a:tab pos="3630613" algn="l"/>
                <a:tab pos="4087813" algn="l"/>
                <a:tab pos="4545013" algn="l"/>
                <a:tab pos="5000625" algn="l"/>
                <a:tab pos="5459413" algn="l"/>
                <a:tab pos="5916613" algn="l"/>
                <a:tab pos="6373813" algn="l"/>
                <a:tab pos="6829425" algn="l"/>
                <a:tab pos="7286625" algn="l"/>
                <a:tab pos="7745413" algn="l"/>
                <a:tab pos="8201025" algn="l"/>
                <a:tab pos="8658225" algn="l"/>
                <a:tab pos="9115425" algn="l"/>
                <a:tab pos="9574213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find </a:t>
            </a:r>
            <a:r>
              <a:rPr lang="en-US" sz="3200" dirty="0" err="1">
                <a:solidFill>
                  <a:srgbClr val="000000"/>
                </a:solidFill>
              </a:rPr>
              <a:t>preimages</a:t>
            </a:r>
            <a:endParaRPr lang="en-US" sz="3200" dirty="0">
              <a:solidFill>
                <a:srgbClr val="000000"/>
              </a:solidFill>
            </a:endParaRPr>
          </a:p>
          <a:p>
            <a:pPr marL="428625" indent="-323850">
              <a:spcAft>
                <a:spcPts val="1425"/>
              </a:spcAft>
              <a:buFontTx/>
              <a:buChar char="•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1825" algn="l"/>
                <a:tab pos="3630613" algn="l"/>
                <a:tab pos="4087813" algn="l"/>
                <a:tab pos="4545013" algn="l"/>
                <a:tab pos="5000625" algn="l"/>
                <a:tab pos="5459413" algn="l"/>
                <a:tab pos="5916613" algn="l"/>
                <a:tab pos="6373813" algn="l"/>
                <a:tab pos="6829425" algn="l"/>
                <a:tab pos="7286625" algn="l"/>
                <a:tab pos="7745413" algn="l"/>
                <a:tab pos="8201025" algn="l"/>
                <a:tab pos="8658225" algn="l"/>
                <a:tab pos="9115425" algn="l"/>
                <a:tab pos="9574213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find collisions</a:t>
            </a:r>
          </a:p>
          <a:p>
            <a:pPr marL="428625" indent="-323850">
              <a:spcAft>
                <a:spcPts val="1425"/>
              </a:spcAft>
              <a:buFontTx/>
              <a:buChar char="•"/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1825" algn="l"/>
                <a:tab pos="3630613" algn="l"/>
                <a:tab pos="4087813" algn="l"/>
                <a:tab pos="4545013" algn="l"/>
                <a:tab pos="5000625" algn="l"/>
                <a:tab pos="5459413" algn="l"/>
                <a:tab pos="5916613" algn="l"/>
                <a:tab pos="6373813" algn="l"/>
                <a:tab pos="6829425" algn="l"/>
                <a:tab pos="7286625" algn="l"/>
                <a:tab pos="7745413" algn="l"/>
                <a:tab pos="8201025" algn="l"/>
                <a:tab pos="8658225" algn="l"/>
                <a:tab pos="9115425" algn="l"/>
                <a:tab pos="9574213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...</a:t>
            </a:r>
          </a:p>
        </p:txBody>
      </p:sp>
      <p:pic>
        <p:nvPicPr>
          <p:cNvPr id="64514" name="Picture 2" descr="http://farm4.static.flickr.com/3642/3387985048_5291d716ac_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392" y="4441221"/>
            <a:ext cx="3312367" cy="2867008"/>
          </a:xfrm>
          <a:prstGeom prst="rect">
            <a:avLst/>
          </a:prstGeom>
          <a:noFill/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632600" y="7004719"/>
            <a:ext cx="2448025" cy="519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0" tIns="50395" rIns="100790" bIns="50395"/>
          <a:lstStyle/>
          <a:p>
            <a:pPr algn="r">
              <a:spcAft>
                <a:spcPts val="1425"/>
              </a:spcAft>
              <a:tabLst>
                <a:tab pos="342900" algn="l"/>
                <a:tab pos="800100" algn="l"/>
                <a:tab pos="1255713" algn="l"/>
                <a:tab pos="1714500" algn="l"/>
                <a:tab pos="2171700" algn="l"/>
                <a:tab pos="2628900" algn="l"/>
                <a:tab pos="3084513" algn="l"/>
                <a:tab pos="3543300" algn="l"/>
                <a:tab pos="4000500" algn="l"/>
                <a:tab pos="4457700" algn="l"/>
                <a:tab pos="4913313" algn="l"/>
                <a:tab pos="5372100" algn="l"/>
                <a:tab pos="5829300" algn="l"/>
                <a:tab pos="6284913" algn="l"/>
                <a:tab pos="6742113" algn="l"/>
                <a:tab pos="7200900" algn="l"/>
                <a:tab pos="7658100" algn="l"/>
                <a:tab pos="8113713" algn="l"/>
                <a:tab pos="8570913" algn="l"/>
                <a:tab pos="9029700" algn="l"/>
                <a:tab pos="9486900" algn="l"/>
              </a:tabLst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©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CC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BY-SA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road ahead</a:t>
            </a:r>
            <a:endParaRPr lang="de-DE" baseline="3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Application of new cryptanalytic techniques to other areas, </a:t>
            </a:r>
            <a:r>
              <a:rPr lang="de-DE" dirty="0" smtClean="0"/>
              <a:t>examples</a:t>
            </a:r>
            <a:endParaRPr lang="de-DE" dirty="0" smtClean="0"/>
          </a:p>
          <a:p>
            <a:pPr lvl="1"/>
            <a:r>
              <a:rPr lang="de-DE" dirty="0" smtClean="0"/>
              <a:t>Internal fixed points: </a:t>
            </a:r>
          </a:p>
          <a:p>
            <a:pPr lvl="2"/>
            <a:r>
              <a:rPr lang="de-DE" dirty="0" smtClean="0"/>
              <a:t>Collision and preimage attack on GOST hash: 2008</a:t>
            </a:r>
          </a:p>
          <a:p>
            <a:pPr lvl="2"/>
            <a:r>
              <a:rPr lang="de-DE" dirty="0" smtClean="0"/>
              <a:t>Key recovery attack on GOST block cipher: 2011</a:t>
            </a:r>
            <a:endParaRPr lang="de-DE" dirty="0" smtClean="0"/>
          </a:p>
          <a:p>
            <a:pPr lvl="1"/>
            <a:r>
              <a:rPr lang="de-DE" dirty="0" smtClean="0"/>
              <a:t>Local collisions:</a:t>
            </a:r>
          </a:p>
          <a:p>
            <a:pPr lvl="2"/>
            <a:r>
              <a:rPr lang="de-DE" dirty="0" smtClean="0"/>
              <a:t>Collisions in SHA-0: 1998</a:t>
            </a:r>
          </a:p>
          <a:p>
            <a:pPr lvl="2"/>
            <a:r>
              <a:rPr lang="de-DE" dirty="0" smtClean="0"/>
              <a:t>Related-key attacks on AES: 2009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New lightweight algorithms, where designers cut corners</a:t>
            </a:r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900113"/>
            <a:ext cx="8569325" cy="1620837"/>
          </a:xfrm>
        </p:spPr>
        <p:txBody>
          <a:bodyPr/>
          <a:lstStyle/>
          <a:p>
            <a:pPr eaLnBrk="1"/>
            <a:r>
              <a:rPr lang="de-DE" sz="4000" dirty="0" smtClean="0"/>
              <a:t>Towards SHA-3</a:t>
            </a:r>
            <a:br>
              <a:rPr lang="de-DE" sz="4000" dirty="0" smtClean="0"/>
            </a:br>
            <a:r>
              <a:rPr lang="de-DE" sz="4000" dirty="0" smtClean="0"/>
              <a:t/>
            </a:r>
            <a:br>
              <a:rPr lang="de-DE" sz="4000" dirty="0" smtClean="0"/>
            </a:br>
            <a:r>
              <a:rPr lang="de-DE" sz="5400" dirty="0" smtClean="0"/>
              <a:t>Q&amp;A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12888" y="2835275"/>
            <a:ext cx="7056437" cy="1931988"/>
          </a:xfrm>
        </p:spPr>
        <p:txBody>
          <a:bodyPr/>
          <a:lstStyle/>
          <a:p>
            <a:pPr marL="0" indent="0" algn="ctr" eaLnBrk="1">
              <a:buFont typeface="Times New Roman" pitchFamily="18" charset="0"/>
              <a:buNone/>
            </a:pPr>
            <a:endParaRPr lang="de-DE" smtClean="0"/>
          </a:p>
          <a:p>
            <a:pPr marL="0" indent="0" algn="ctr" eaLnBrk="1">
              <a:buFont typeface="Times New Roman" pitchFamily="18" charset="0"/>
              <a:buNone/>
            </a:pPr>
            <a:r>
              <a:rPr lang="de-DE" smtClean="0"/>
              <a:t>Christian Rechberger, KU Leuven</a:t>
            </a:r>
          </a:p>
        </p:txBody>
      </p:sp>
      <p:grpSp>
        <p:nvGrpSpPr>
          <p:cNvPr id="37892" name="Group 38"/>
          <p:cNvGrpSpPr>
            <a:grpSpLocks/>
          </p:cNvGrpSpPr>
          <p:nvPr/>
        </p:nvGrpSpPr>
        <p:grpSpPr bwMode="auto">
          <a:xfrm>
            <a:off x="3816350" y="4859338"/>
            <a:ext cx="2520950" cy="2347912"/>
            <a:chOff x="1860" y="521"/>
            <a:chExt cx="4036" cy="3756"/>
          </a:xfrm>
        </p:grpSpPr>
        <p:grpSp>
          <p:nvGrpSpPr>
            <p:cNvPr id="37893" name="Group 4"/>
            <p:cNvGrpSpPr>
              <a:grpSpLocks noChangeAspect="1"/>
            </p:cNvGrpSpPr>
            <p:nvPr/>
          </p:nvGrpSpPr>
          <p:grpSpPr bwMode="auto">
            <a:xfrm>
              <a:off x="1860" y="521"/>
              <a:ext cx="4036" cy="3756"/>
              <a:chOff x="1814" y="1474"/>
              <a:chExt cx="2706" cy="2713"/>
            </a:xfrm>
          </p:grpSpPr>
          <p:sp>
            <p:nvSpPr>
              <p:cNvPr id="37896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1814" y="1474"/>
                <a:ext cx="2706" cy="2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897" name="Freeform 6"/>
              <p:cNvSpPr>
                <a:spLocks/>
              </p:cNvSpPr>
              <p:nvPr/>
            </p:nvSpPr>
            <p:spPr bwMode="auto">
              <a:xfrm>
                <a:off x="3428" y="3092"/>
                <a:ext cx="1084" cy="1078"/>
              </a:xfrm>
              <a:custGeom>
                <a:avLst/>
                <a:gdLst>
                  <a:gd name="T0" fmla="*/ 986 w 1084"/>
                  <a:gd name="T1" fmla="*/ 1028 h 1078"/>
                  <a:gd name="T2" fmla="*/ 956 w 1084"/>
                  <a:gd name="T3" fmla="*/ 1049 h 1078"/>
                  <a:gd name="T4" fmla="*/ 929 w 1084"/>
                  <a:gd name="T5" fmla="*/ 1063 h 1078"/>
                  <a:gd name="T6" fmla="*/ 901 w 1084"/>
                  <a:gd name="T7" fmla="*/ 1070 h 1078"/>
                  <a:gd name="T8" fmla="*/ 874 w 1084"/>
                  <a:gd name="T9" fmla="*/ 1074 h 1078"/>
                  <a:gd name="T10" fmla="*/ 850 w 1084"/>
                  <a:gd name="T11" fmla="*/ 1074 h 1078"/>
                  <a:gd name="T12" fmla="*/ 829 w 1084"/>
                  <a:gd name="T13" fmla="*/ 1074 h 1078"/>
                  <a:gd name="T14" fmla="*/ 814 w 1084"/>
                  <a:gd name="T15" fmla="*/ 1075 h 1078"/>
                  <a:gd name="T16" fmla="*/ 804 w 1084"/>
                  <a:gd name="T17" fmla="*/ 1078 h 1078"/>
                  <a:gd name="T18" fmla="*/ 7 w 1084"/>
                  <a:gd name="T19" fmla="*/ 274 h 1078"/>
                  <a:gd name="T20" fmla="*/ 1 w 1084"/>
                  <a:gd name="T21" fmla="*/ 267 h 1078"/>
                  <a:gd name="T22" fmla="*/ 0 w 1084"/>
                  <a:gd name="T23" fmla="*/ 259 h 1078"/>
                  <a:gd name="T24" fmla="*/ 0 w 1084"/>
                  <a:gd name="T25" fmla="*/ 249 h 1078"/>
                  <a:gd name="T26" fmla="*/ 2 w 1084"/>
                  <a:gd name="T27" fmla="*/ 236 h 1078"/>
                  <a:gd name="T28" fmla="*/ 8 w 1084"/>
                  <a:gd name="T29" fmla="*/ 225 h 1078"/>
                  <a:gd name="T30" fmla="*/ 14 w 1084"/>
                  <a:gd name="T31" fmla="*/ 213 h 1078"/>
                  <a:gd name="T32" fmla="*/ 22 w 1084"/>
                  <a:gd name="T33" fmla="*/ 200 h 1078"/>
                  <a:gd name="T34" fmla="*/ 32 w 1084"/>
                  <a:gd name="T35" fmla="*/ 187 h 1078"/>
                  <a:gd name="T36" fmla="*/ 187 w 1084"/>
                  <a:gd name="T37" fmla="*/ 27 h 1078"/>
                  <a:gd name="T38" fmla="*/ 201 w 1084"/>
                  <a:gd name="T39" fmla="*/ 17 h 1078"/>
                  <a:gd name="T40" fmla="*/ 215 w 1084"/>
                  <a:gd name="T41" fmla="*/ 9 h 1078"/>
                  <a:gd name="T42" fmla="*/ 226 w 1084"/>
                  <a:gd name="T43" fmla="*/ 4 h 1078"/>
                  <a:gd name="T44" fmla="*/ 237 w 1084"/>
                  <a:gd name="T45" fmla="*/ 2 h 1078"/>
                  <a:gd name="T46" fmla="*/ 245 w 1084"/>
                  <a:gd name="T47" fmla="*/ 0 h 1078"/>
                  <a:gd name="T48" fmla="*/ 252 w 1084"/>
                  <a:gd name="T49" fmla="*/ 2 h 1078"/>
                  <a:gd name="T50" fmla="*/ 258 w 1084"/>
                  <a:gd name="T51" fmla="*/ 3 h 1078"/>
                  <a:gd name="T52" fmla="*/ 261 w 1084"/>
                  <a:gd name="T53" fmla="*/ 6 h 1078"/>
                  <a:gd name="T54" fmla="*/ 1078 w 1084"/>
                  <a:gd name="T55" fmla="*/ 827 h 1078"/>
                  <a:gd name="T56" fmla="*/ 1082 w 1084"/>
                  <a:gd name="T57" fmla="*/ 834 h 1078"/>
                  <a:gd name="T58" fmla="*/ 1084 w 1084"/>
                  <a:gd name="T59" fmla="*/ 846 h 1078"/>
                  <a:gd name="T60" fmla="*/ 1082 w 1084"/>
                  <a:gd name="T61" fmla="*/ 863 h 1078"/>
                  <a:gd name="T62" fmla="*/ 1077 w 1084"/>
                  <a:gd name="T63" fmla="*/ 884 h 1078"/>
                  <a:gd name="T64" fmla="*/ 1068 w 1084"/>
                  <a:gd name="T65" fmla="*/ 909 h 1078"/>
                  <a:gd name="T66" fmla="*/ 1057 w 1084"/>
                  <a:gd name="T67" fmla="*/ 936 h 1078"/>
                  <a:gd name="T68" fmla="*/ 1040 w 1084"/>
                  <a:gd name="T69" fmla="*/ 965 h 1078"/>
                  <a:gd name="T70" fmla="*/ 1019 w 1084"/>
                  <a:gd name="T71" fmla="*/ 996 h 1078"/>
                  <a:gd name="T72" fmla="*/ 986 w 1084"/>
                  <a:gd name="T73" fmla="*/ 1028 h 10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4"/>
                  <a:gd name="T112" fmla="*/ 0 h 1078"/>
                  <a:gd name="T113" fmla="*/ 1084 w 1084"/>
                  <a:gd name="T114" fmla="*/ 1078 h 10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4" h="1078">
                    <a:moveTo>
                      <a:pt x="986" y="1028"/>
                    </a:moveTo>
                    <a:lnTo>
                      <a:pt x="956" y="1049"/>
                    </a:lnTo>
                    <a:lnTo>
                      <a:pt x="929" y="1063"/>
                    </a:lnTo>
                    <a:lnTo>
                      <a:pt x="901" y="1070"/>
                    </a:lnTo>
                    <a:lnTo>
                      <a:pt x="874" y="1074"/>
                    </a:lnTo>
                    <a:lnTo>
                      <a:pt x="850" y="1074"/>
                    </a:lnTo>
                    <a:lnTo>
                      <a:pt x="829" y="1074"/>
                    </a:lnTo>
                    <a:lnTo>
                      <a:pt x="814" y="1075"/>
                    </a:lnTo>
                    <a:lnTo>
                      <a:pt x="804" y="1078"/>
                    </a:lnTo>
                    <a:lnTo>
                      <a:pt x="7" y="274"/>
                    </a:lnTo>
                    <a:lnTo>
                      <a:pt x="1" y="267"/>
                    </a:lnTo>
                    <a:lnTo>
                      <a:pt x="0" y="259"/>
                    </a:lnTo>
                    <a:lnTo>
                      <a:pt x="0" y="249"/>
                    </a:lnTo>
                    <a:lnTo>
                      <a:pt x="2" y="236"/>
                    </a:lnTo>
                    <a:lnTo>
                      <a:pt x="8" y="225"/>
                    </a:lnTo>
                    <a:lnTo>
                      <a:pt x="14" y="213"/>
                    </a:lnTo>
                    <a:lnTo>
                      <a:pt x="22" y="200"/>
                    </a:lnTo>
                    <a:lnTo>
                      <a:pt x="32" y="187"/>
                    </a:lnTo>
                    <a:lnTo>
                      <a:pt x="187" y="27"/>
                    </a:lnTo>
                    <a:lnTo>
                      <a:pt x="201" y="17"/>
                    </a:lnTo>
                    <a:lnTo>
                      <a:pt x="215" y="9"/>
                    </a:lnTo>
                    <a:lnTo>
                      <a:pt x="226" y="4"/>
                    </a:lnTo>
                    <a:lnTo>
                      <a:pt x="237" y="2"/>
                    </a:lnTo>
                    <a:lnTo>
                      <a:pt x="245" y="0"/>
                    </a:lnTo>
                    <a:lnTo>
                      <a:pt x="252" y="2"/>
                    </a:lnTo>
                    <a:lnTo>
                      <a:pt x="258" y="3"/>
                    </a:lnTo>
                    <a:lnTo>
                      <a:pt x="261" y="6"/>
                    </a:lnTo>
                    <a:lnTo>
                      <a:pt x="1078" y="827"/>
                    </a:lnTo>
                    <a:lnTo>
                      <a:pt x="1082" y="834"/>
                    </a:lnTo>
                    <a:lnTo>
                      <a:pt x="1084" y="846"/>
                    </a:lnTo>
                    <a:lnTo>
                      <a:pt x="1082" y="863"/>
                    </a:lnTo>
                    <a:lnTo>
                      <a:pt x="1077" y="884"/>
                    </a:lnTo>
                    <a:lnTo>
                      <a:pt x="1068" y="909"/>
                    </a:lnTo>
                    <a:lnTo>
                      <a:pt x="1057" y="936"/>
                    </a:lnTo>
                    <a:lnTo>
                      <a:pt x="1040" y="965"/>
                    </a:lnTo>
                    <a:lnTo>
                      <a:pt x="1019" y="996"/>
                    </a:lnTo>
                    <a:lnTo>
                      <a:pt x="986" y="10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898" name="Freeform 7"/>
              <p:cNvSpPr>
                <a:spLocks/>
              </p:cNvSpPr>
              <p:nvPr/>
            </p:nvSpPr>
            <p:spPr bwMode="auto">
              <a:xfrm>
                <a:off x="3112" y="2780"/>
                <a:ext cx="559" cy="547"/>
              </a:xfrm>
              <a:custGeom>
                <a:avLst/>
                <a:gdLst>
                  <a:gd name="T0" fmla="*/ 441 w 559"/>
                  <a:gd name="T1" fmla="*/ 530 h 547"/>
                  <a:gd name="T2" fmla="*/ 430 w 559"/>
                  <a:gd name="T3" fmla="*/ 540 h 547"/>
                  <a:gd name="T4" fmla="*/ 419 w 559"/>
                  <a:gd name="T5" fmla="*/ 545 h 547"/>
                  <a:gd name="T6" fmla="*/ 409 w 559"/>
                  <a:gd name="T7" fmla="*/ 547 h 547"/>
                  <a:gd name="T8" fmla="*/ 401 w 559"/>
                  <a:gd name="T9" fmla="*/ 545 h 547"/>
                  <a:gd name="T10" fmla="*/ 0 w 559"/>
                  <a:gd name="T11" fmla="*/ 153 h 547"/>
                  <a:gd name="T12" fmla="*/ 0 w 559"/>
                  <a:gd name="T13" fmla="*/ 146 h 547"/>
                  <a:gd name="T14" fmla="*/ 3 w 559"/>
                  <a:gd name="T15" fmla="*/ 136 h 547"/>
                  <a:gd name="T16" fmla="*/ 10 w 559"/>
                  <a:gd name="T17" fmla="*/ 127 h 547"/>
                  <a:gd name="T18" fmla="*/ 18 w 559"/>
                  <a:gd name="T19" fmla="*/ 117 h 547"/>
                  <a:gd name="T20" fmla="*/ 116 w 559"/>
                  <a:gd name="T21" fmla="*/ 19 h 547"/>
                  <a:gd name="T22" fmla="*/ 121 w 559"/>
                  <a:gd name="T23" fmla="*/ 13 h 547"/>
                  <a:gd name="T24" fmla="*/ 127 w 559"/>
                  <a:gd name="T25" fmla="*/ 9 h 547"/>
                  <a:gd name="T26" fmla="*/ 133 w 559"/>
                  <a:gd name="T27" fmla="*/ 7 h 547"/>
                  <a:gd name="T28" fmla="*/ 138 w 559"/>
                  <a:gd name="T29" fmla="*/ 4 h 547"/>
                  <a:gd name="T30" fmla="*/ 144 w 559"/>
                  <a:gd name="T31" fmla="*/ 1 h 547"/>
                  <a:gd name="T32" fmla="*/ 148 w 559"/>
                  <a:gd name="T33" fmla="*/ 0 h 547"/>
                  <a:gd name="T34" fmla="*/ 153 w 559"/>
                  <a:gd name="T35" fmla="*/ 0 h 547"/>
                  <a:gd name="T36" fmla="*/ 158 w 559"/>
                  <a:gd name="T37" fmla="*/ 0 h 547"/>
                  <a:gd name="T38" fmla="*/ 559 w 559"/>
                  <a:gd name="T39" fmla="*/ 389 h 547"/>
                  <a:gd name="T40" fmla="*/ 557 w 559"/>
                  <a:gd name="T41" fmla="*/ 399 h 547"/>
                  <a:gd name="T42" fmla="*/ 554 w 559"/>
                  <a:gd name="T43" fmla="*/ 410 h 547"/>
                  <a:gd name="T44" fmla="*/ 547 w 559"/>
                  <a:gd name="T45" fmla="*/ 421 h 547"/>
                  <a:gd name="T46" fmla="*/ 539 w 559"/>
                  <a:gd name="T47" fmla="*/ 431 h 547"/>
                  <a:gd name="T48" fmla="*/ 441 w 559"/>
                  <a:gd name="T49" fmla="*/ 530 h 5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9"/>
                  <a:gd name="T76" fmla="*/ 0 h 547"/>
                  <a:gd name="T77" fmla="*/ 559 w 559"/>
                  <a:gd name="T78" fmla="*/ 547 h 5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9" h="547">
                    <a:moveTo>
                      <a:pt x="441" y="530"/>
                    </a:moveTo>
                    <a:lnTo>
                      <a:pt x="430" y="540"/>
                    </a:lnTo>
                    <a:lnTo>
                      <a:pt x="419" y="545"/>
                    </a:lnTo>
                    <a:lnTo>
                      <a:pt x="409" y="547"/>
                    </a:lnTo>
                    <a:lnTo>
                      <a:pt x="401" y="545"/>
                    </a:lnTo>
                    <a:lnTo>
                      <a:pt x="0" y="153"/>
                    </a:lnTo>
                    <a:lnTo>
                      <a:pt x="0" y="146"/>
                    </a:lnTo>
                    <a:lnTo>
                      <a:pt x="3" y="136"/>
                    </a:lnTo>
                    <a:lnTo>
                      <a:pt x="10" y="127"/>
                    </a:lnTo>
                    <a:lnTo>
                      <a:pt x="18" y="117"/>
                    </a:lnTo>
                    <a:lnTo>
                      <a:pt x="116" y="19"/>
                    </a:lnTo>
                    <a:lnTo>
                      <a:pt x="121" y="13"/>
                    </a:lnTo>
                    <a:lnTo>
                      <a:pt x="127" y="9"/>
                    </a:lnTo>
                    <a:lnTo>
                      <a:pt x="133" y="7"/>
                    </a:lnTo>
                    <a:lnTo>
                      <a:pt x="138" y="4"/>
                    </a:lnTo>
                    <a:lnTo>
                      <a:pt x="144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559" y="389"/>
                    </a:lnTo>
                    <a:lnTo>
                      <a:pt x="557" y="399"/>
                    </a:lnTo>
                    <a:lnTo>
                      <a:pt x="554" y="410"/>
                    </a:lnTo>
                    <a:lnTo>
                      <a:pt x="547" y="421"/>
                    </a:lnTo>
                    <a:lnTo>
                      <a:pt x="539" y="431"/>
                    </a:lnTo>
                    <a:lnTo>
                      <a:pt x="441" y="5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899" name="Freeform 8"/>
              <p:cNvSpPr>
                <a:spLocks/>
              </p:cNvSpPr>
              <p:nvPr/>
            </p:nvSpPr>
            <p:spPr bwMode="auto">
              <a:xfrm>
                <a:off x="3256" y="2865"/>
                <a:ext cx="360" cy="399"/>
              </a:xfrm>
              <a:custGeom>
                <a:avLst/>
                <a:gdLst>
                  <a:gd name="T0" fmla="*/ 120 w 360"/>
                  <a:gd name="T1" fmla="*/ 64 h 399"/>
                  <a:gd name="T2" fmla="*/ 360 w 360"/>
                  <a:gd name="T3" fmla="*/ 282 h 399"/>
                  <a:gd name="T4" fmla="*/ 360 w 360"/>
                  <a:gd name="T5" fmla="*/ 285 h 399"/>
                  <a:gd name="T6" fmla="*/ 357 w 360"/>
                  <a:gd name="T7" fmla="*/ 293 h 399"/>
                  <a:gd name="T8" fmla="*/ 352 w 360"/>
                  <a:gd name="T9" fmla="*/ 307 h 399"/>
                  <a:gd name="T10" fmla="*/ 342 w 360"/>
                  <a:gd name="T11" fmla="*/ 322 h 399"/>
                  <a:gd name="T12" fmla="*/ 328 w 360"/>
                  <a:gd name="T13" fmla="*/ 340 h 399"/>
                  <a:gd name="T14" fmla="*/ 306 w 360"/>
                  <a:gd name="T15" fmla="*/ 361 h 399"/>
                  <a:gd name="T16" fmla="*/ 276 w 360"/>
                  <a:gd name="T17" fmla="*/ 381 h 399"/>
                  <a:gd name="T18" fmla="*/ 239 w 360"/>
                  <a:gd name="T19" fmla="*/ 399 h 399"/>
                  <a:gd name="T20" fmla="*/ 237 w 360"/>
                  <a:gd name="T21" fmla="*/ 393 h 399"/>
                  <a:gd name="T22" fmla="*/ 232 w 360"/>
                  <a:gd name="T23" fmla="*/ 378 h 399"/>
                  <a:gd name="T24" fmla="*/ 220 w 360"/>
                  <a:gd name="T25" fmla="*/ 353 h 399"/>
                  <a:gd name="T26" fmla="*/ 205 w 360"/>
                  <a:gd name="T27" fmla="*/ 318 h 399"/>
                  <a:gd name="T28" fmla="*/ 181 w 360"/>
                  <a:gd name="T29" fmla="*/ 278 h 399"/>
                  <a:gd name="T30" fmla="*/ 149 w 360"/>
                  <a:gd name="T31" fmla="*/ 229 h 399"/>
                  <a:gd name="T32" fmla="*/ 109 w 360"/>
                  <a:gd name="T33" fmla="*/ 174 h 399"/>
                  <a:gd name="T34" fmla="*/ 58 w 360"/>
                  <a:gd name="T35" fmla="*/ 116 h 399"/>
                  <a:gd name="T36" fmla="*/ 57 w 360"/>
                  <a:gd name="T37" fmla="*/ 113 h 399"/>
                  <a:gd name="T38" fmla="*/ 51 w 360"/>
                  <a:gd name="T39" fmla="*/ 106 h 399"/>
                  <a:gd name="T40" fmla="*/ 44 w 360"/>
                  <a:gd name="T41" fmla="*/ 96 h 399"/>
                  <a:gd name="T42" fmla="*/ 36 w 360"/>
                  <a:gd name="T43" fmla="*/ 83 h 399"/>
                  <a:gd name="T44" fmla="*/ 26 w 360"/>
                  <a:gd name="T45" fmla="*/ 70 h 399"/>
                  <a:gd name="T46" fmla="*/ 18 w 360"/>
                  <a:gd name="T47" fmla="*/ 54 h 399"/>
                  <a:gd name="T48" fmla="*/ 9 w 360"/>
                  <a:gd name="T49" fmla="*/ 39 h 399"/>
                  <a:gd name="T50" fmla="*/ 4 w 360"/>
                  <a:gd name="T51" fmla="*/ 25 h 399"/>
                  <a:gd name="T52" fmla="*/ 0 w 360"/>
                  <a:gd name="T53" fmla="*/ 14 h 399"/>
                  <a:gd name="T54" fmla="*/ 0 w 360"/>
                  <a:gd name="T55" fmla="*/ 5 h 399"/>
                  <a:gd name="T56" fmla="*/ 4 w 360"/>
                  <a:gd name="T57" fmla="*/ 0 h 399"/>
                  <a:gd name="T58" fmla="*/ 14 w 360"/>
                  <a:gd name="T59" fmla="*/ 0 h 399"/>
                  <a:gd name="T60" fmla="*/ 29 w 360"/>
                  <a:gd name="T61" fmla="*/ 5 h 399"/>
                  <a:gd name="T62" fmla="*/ 51 w 360"/>
                  <a:gd name="T63" fmla="*/ 16 h 399"/>
                  <a:gd name="T64" fmla="*/ 81 w 360"/>
                  <a:gd name="T65" fmla="*/ 36 h 399"/>
                  <a:gd name="T66" fmla="*/ 120 w 360"/>
                  <a:gd name="T67" fmla="*/ 64 h 3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0"/>
                  <a:gd name="T103" fmla="*/ 0 h 399"/>
                  <a:gd name="T104" fmla="*/ 360 w 360"/>
                  <a:gd name="T105" fmla="*/ 399 h 3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0" h="399">
                    <a:moveTo>
                      <a:pt x="120" y="64"/>
                    </a:moveTo>
                    <a:lnTo>
                      <a:pt x="360" y="282"/>
                    </a:lnTo>
                    <a:lnTo>
                      <a:pt x="360" y="285"/>
                    </a:lnTo>
                    <a:lnTo>
                      <a:pt x="357" y="293"/>
                    </a:lnTo>
                    <a:lnTo>
                      <a:pt x="352" y="307"/>
                    </a:lnTo>
                    <a:lnTo>
                      <a:pt x="342" y="322"/>
                    </a:lnTo>
                    <a:lnTo>
                      <a:pt x="328" y="340"/>
                    </a:lnTo>
                    <a:lnTo>
                      <a:pt x="306" y="361"/>
                    </a:lnTo>
                    <a:lnTo>
                      <a:pt x="276" y="381"/>
                    </a:lnTo>
                    <a:lnTo>
                      <a:pt x="239" y="399"/>
                    </a:lnTo>
                    <a:lnTo>
                      <a:pt x="237" y="393"/>
                    </a:lnTo>
                    <a:lnTo>
                      <a:pt x="232" y="378"/>
                    </a:lnTo>
                    <a:lnTo>
                      <a:pt x="220" y="353"/>
                    </a:lnTo>
                    <a:lnTo>
                      <a:pt x="205" y="318"/>
                    </a:lnTo>
                    <a:lnTo>
                      <a:pt x="181" y="278"/>
                    </a:lnTo>
                    <a:lnTo>
                      <a:pt x="149" y="229"/>
                    </a:lnTo>
                    <a:lnTo>
                      <a:pt x="109" y="174"/>
                    </a:lnTo>
                    <a:lnTo>
                      <a:pt x="58" y="116"/>
                    </a:lnTo>
                    <a:lnTo>
                      <a:pt x="57" y="113"/>
                    </a:lnTo>
                    <a:lnTo>
                      <a:pt x="51" y="106"/>
                    </a:lnTo>
                    <a:lnTo>
                      <a:pt x="44" y="96"/>
                    </a:lnTo>
                    <a:lnTo>
                      <a:pt x="36" y="83"/>
                    </a:lnTo>
                    <a:lnTo>
                      <a:pt x="26" y="70"/>
                    </a:lnTo>
                    <a:lnTo>
                      <a:pt x="18" y="54"/>
                    </a:lnTo>
                    <a:lnTo>
                      <a:pt x="9" y="39"/>
                    </a:lnTo>
                    <a:lnTo>
                      <a:pt x="4" y="25"/>
                    </a:lnTo>
                    <a:lnTo>
                      <a:pt x="0" y="14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4" y="0"/>
                    </a:lnTo>
                    <a:lnTo>
                      <a:pt x="29" y="5"/>
                    </a:lnTo>
                    <a:lnTo>
                      <a:pt x="51" y="16"/>
                    </a:lnTo>
                    <a:lnTo>
                      <a:pt x="81" y="36"/>
                    </a:lnTo>
                    <a:lnTo>
                      <a:pt x="120" y="64"/>
                    </a:lnTo>
                    <a:close/>
                  </a:path>
                </a:pathLst>
              </a:custGeom>
              <a:solidFill>
                <a:srgbClr val="66B2D8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00" name="Freeform 9"/>
              <p:cNvSpPr>
                <a:spLocks/>
              </p:cNvSpPr>
              <p:nvPr/>
            </p:nvSpPr>
            <p:spPr bwMode="auto">
              <a:xfrm>
                <a:off x="3231" y="2894"/>
                <a:ext cx="300" cy="369"/>
              </a:xfrm>
              <a:custGeom>
                <a:avLst/>
                <a:gdLst>
                  <a:gd name="T0" fmla="*/ 79 w 300"/>
                  <a:gd name="T1" fmla="*/ 43 h 369"/>
                  <a:gd name="T2" fmla="*/ 88 w 300"/>
                  <a:gd name="T3" fmla="*/ 53 h 369"/>
                  <a:gd name="T4" fmla="*/ 110 w 300"/>
                  <a:gd name="T5" fmla="*/ 78 h 369"/>
                  <a:gd name="T6" fmla="*/ 142 w 300"/>
                  <a:gd name="T7" fmla="*/ 115 h 369"/>
                  <a:gd name="T8" fmla="*/ 180 w 300"/>
                  <a:gd name="T9" fmla="*/ 158 h 369"/>
                  <a:gd name="T10" fmla="*/ 217 w 300"/>
                  <a:gd name="T11" fmla="*/ 204 h 369"/>
                  <a:gd name="T12" fmla="*/ 252 w 300"/>
                  <a:gd name="T13" fmla="*/ 249 h 369"/>
                  <a:gd name="T14" fmla="*/ 279 w 300"/>
                  <a:gd name="T15" fmla="*/ 288 h 369"/>
                  <a:gd name="T16" fmla="*/ 293 w 300"/>
                  <a:gd name="T17" fmla="*/ 317 h 369"/>
                  <a:gd name="T18" fmla="*/ 294 w 300"/>
                  <a:gd name="T19" fmla="*/ 318 h 369"/>
                  <a:gd name="T20" fmla="*/ 296 w 300"/>
                  <a:gd name="T21" fmla="*/ 321 h 369"/>
                  <a:gd name="T22" fmla="*/ 299 w 300"/>
                  <a:gd name="T23" fmla="*/ 325 h 369"/>
                  <a:gd name="T24" fmla="*/ 300 w 300"/>
                  <a:gd name="T25" fmla="*/ 331 h 369"/>
                  <a:gd name="T26" fmla="*/ 297 w 300"/>
                  <a:gd name="T27" fmla="*/ 338 h 369"/>
                  <a:gd name="T28" fmla="*/ 292 w 300"/>
                  <a:gd name="T29" fmla="*/ 348 h 369"/>
                  <a:gd name="T30" fmla="*/ 280 w 300"/>
                  <a:gd name="T31" fmla="*/ 357 h 369"/>
                  <a:gd name="T32" fmla="*/ 264 w 300"/>
                  <a:gd name="T33" fmla="*/ 369 h 369"/>
                  <a:gd name="T34" fmla="*/ 262 w 300"/>
                  <a:gd name="T35" fmla="*/ 367 h 369"/>
                  <a:gd name="T36" fmla="*/ 261 w 300"/>
                  <a:gd name="T37" fmla="*/ 363 h 369"/>
                  <a:gd name="T38" fmla="*/ 257 w 300"/>
                  <a:gd name="T39" fmla="*/ 356 h 369"/>
                  <a:gd name="T40" fmla="*/ 251 w 300"/>
                  <a:gd name="T41" fmla="*/ 346 h 369"/>
                  <a:gd name="T42" fmla="*/ 244 w 300"/>
                  <a:gd name="T43" fmla="*/ 334 h 369"/>
                  <a:gd name="T44" fmla="*/ 236 w 300"/>
                  <a:gd name="T45" fmla="*/ 320 h 369"/>
                  <a:gd name="T46" fmla="*/ 224 w 300"/>
                  <a:gd name="T47" fmla="*/ 303 h 369"/>
                  <a:gd name="T48" fmla="*/ 212 w 300"/>
                  <a:gd name="T49" fmla="*/ 285 h 369"/>
                  <a:gd name="T50" fmla="*/ 198 w 300"/>
                  <a:gd name="T51" fmla="*/ 264 h 369"/>
                  <a:gd name="T52" fmla="*/ 181 w 300"/>
                  <a:gd name="T53" fmla="*/ 242 h 369"/>
                  <a:gd name="T54" fmla="*/ 163 w 300"/>
                  <a:gd name="T55" fmla="*/ 216 h 369"/>
                  <a:gd name="T56" fmla="*/ 142 w 300"/>
                  <a:gd name="T57" fmla="*/ 191 h 369"/>
                  <a:gd name="T58" fmla="*/ 120 w 300"/>
                  <a:gd name="T59" fmla="*/ 165 h 369"/>
                  <a:gd name="T60" fmla="*/ 95 w 300"/>
                  <a:gd name="T61" fmla="*/ 135 h 369"/>
                  <a:gd name="T62" fmla="*/ 67 w 300"/>
                  <a:gd name="T63" fmla="*/ 106 h 369"/>
                  <a:gd name="T64" fmla="*/ 37 w 300"/>
                  <a:gd name="T65" fmla="*/ 75 h 369"/>
                  <a:gd name="T66" fmla="*/ 33 w 300"/>
                  <a:gd name="T67" fmla="*/ 70 h 369"/>
                  <a:gd name="T68" fmla="*/ 23 w 300"/>
                  <a:gd name="T69" fmla="*/ 54 h 369"/>
                  <a:gd name="T70" fmla="*/ 11 w 300"/>
                  <a:gd name="T71" fmla="*/ 35 h 369"/>
                  <a:gd name="T72" fmla="*/ 2 w 300"/>
                  <a:gd name="T73" fmla="*/ 15 h 369"/>
                  <a:gd name="T74" fmla="*/ 0 w 300"/>
                  <a:gd name="T75" fmla="*/ 3 h 369"/>
                  <a:gd name="T76" fmla="*/ 9 w 300"/>
                  <a:gd name="T77" fmla="*/ 0 h 369"/>
                  <a:gd name="T78" fmla="*/ 34 w 300"/>
                  <a:gd name="T79" fmla="*/ 11 h 369"/>
                  <a:gd name="T80" fmla="*/ 79 w 300"/>
                  <a:gd name="T81" fmla="*/ 43 h 3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0"/>
                  <a:gd name="T124" fmla="*/ 0 h 369"/>
                  <a:gd name="T125" fmla="*/ 300 w 300"/>
                  <a:gd name="T126" fmla="*/ 369 h 3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0" h="369">
                    <a:moveTo>
                      <a:pt x="79" y="43"/>
                    </a:moveTo>
                    <a:lnTo>
                      <a:pt x="88" y="53"/>
                    </a:lnTo>
                    <a:lnTo>
                      <a:pt x="110" y="78"/>
                    </a:lnTo>
                    <a:lnTo>
                      <a:pt x="142" y="115"/>
                    </a:lnTo>
                    <a:lnTo>
                      <a:pt x="180" y="158"/>
                    </a:lnTo>
                    <a:lnTo>
                      <a:pt x="217" y="204"/>
                    </a:lnTo>
                    <a:lnTo>
                      <a:pt x="252" y="249"/>
                    </a:lnTo>
                    <a:lnTo>
                      <a:pt x="279" y="288"/>
                    </a:lnTo>
                    <a:lnTo>
                      <a:pt x="293" y="317"/>
                    </a:lnTo>
                    <a:lnTo>
                      <a:pt x="294" y="318"/>
                    </a:lnTo>
                    <a:lnTo>
                      <a:pt x="296" y="321"/>
                    </a:lnTo>
                    <a:lnTo>
                      <a:pt x="299" y="325"/>
                    </a:lnTo>
                    <a:lnTo>
                      <a:pt x="300" y="331"/>
                    </a:lnTo>
                    <a:lnTo>
                      <a:pt x="297" y="338"/>
                    </a:lnTo>
                    <a:lnTo>
                      <a:pt x="292" y="348"/>
                    </a:lnTo>
                    <a:lnTo>
                      <a:pt x="280" y="357"/>
                    </a:lnTo>
                    <a:lnTo>
                      <a:pt x="264" y="369"/>
                    </a:lnTo>
                    <a:lnTo>
                      <a:pt x="262" y="367"/>
                    </a:lnTo>
                    <a:lnTo>
                      <a:pt x="261" y="363"/>
                    </a:lnTo>
                    <a:lnTo>
                      <a:pt x="257" y="356"/>
                    </a:lnTo>
                    <a:lnTo>
                      <a:pt x="251" y="346"/>
                    </a:lnTo>
                    <a:lnTo>
                      <a:pt x="244" y="334"/>
                    </a:lnTo>
                    <a:lnTo>
                      <a:pt x="236" y="320"/>
                    </a:lnTo>
                    <a:lnTo>
                      <a:pt x="224" y="303"/>
                    </a:lnTo>
                    <a:lnTo>
                      <a:pt x="212" y="285"/>
                    </a:lnTo>
                    <a:lnTo>
                      <a:pt x="198" y="264"/>
                    </a:lnTo>
                    <a:lnTo>
                      <a:pt x="181" y="242"/>
                    </a:lnTo>
                    <a:lnTo>
                      <a:pt x="163" y="216"/>
                    </a:lnTo>
                    <a:lnTo>
                      <a:pt x="142" y="191"/>
                    </a:lnTo>
                    <a:lnTo>
                      <a:pt x="120" y="165"/>
                    </a:lnTo>
                    <a:lnTo>
                      <a:pt x="95" y="135"/>
                    </a:lnTo>
                    <a:lnTo>
                      <a:pt x="67" y="106"/>
                    </a:lnTo>
                    <a:lnTo>
                      <a:pt x="37" y="75"/>
                    </a:lnTo>
                    <a:lnTo>
                      <a:pt x="33" y="70"/>
                    </a:lnTo>
                    <a:lnTo>
                      <a:pt x="23" y="54"/>
                    </a:lnTo>
                    <a:lnTo>
                      <a:pt x="11" y="35"/>
                    </a:lnTo>
                    <a:lnTo>
                      <a:pt x="2" y="15"/>
                    </a:lnTo>
                    <a:lnTo>
                      <a:pt x="0" y="3"/>
                    </a:lnTo>
                    <a:lnTo>
                      <a:pt x="9" y="0"/>
                    </a:lnTo>
                    <a:lnTo>
                      <a:pt x="34" y="11"/>
                    </a:lnTo>
                    <a:lnTo>
                      <a:pt x="79" y="43"/>
                    </a:lnTo>
                    <a:close/>
                  </a:path>
                </a:pathLst>
              </a:custGeom>
              <a:solidFill>
                <a:srgbClr val="B2E5F2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01" name="Freeform 10"/>
              <p:cNvSpPr>
                <a:spLocks/>
              </p:cNvSpPr>
              <p:nvPr/>
            </p:nvSpPr>
            <p:spPr bwMode="auto">
              <a:xfrm>
                <a:off x="3215" y="2955"/>
                <a:ext cx="280" cy="309"/>
              </a:xfrm>
              <a:custGeom>
                <a:avLst/>
                <a:gdLst>
                  <a:gd name="T0" fmla="*/ 280 w 280"/>
                  <a:gd name="T1" fmla="*/ 309 h 309"/>
                  <a:gd name="T2" fmla="*/ 0 w 280"/>
                  <a:gd name="T3" fmla="*/ 24 h 309"/>
                  <a:gd name="T4" fmla="*/ 24 w 280"/>
                  <a:gd name="T5" fmla="*/ 0 h 309"/>
                  <a:gd name="T6" fmla="*/ 25 w 280"/>
                  <a:gd name="T7" fmla="*/ 2 h 309"/>
                  <a:gd name="T8" fmla="*/ 31 w 280"/>
                  <a:gd name="T9" fmla="*/ 5 h 309"/>
                  <a:gd name="T10" fmla="*/ 38 w 280"/>
                  <a:gd name="T11" fmla="*/ 9 h 309"/>
                  <a:gd name="T12" fmla="*/ 49 w 280"/>
                  <a:gd name="T13" fmla="*/ 16 h 309"/>
                  <a:gd name="T14" fmla="*/ 62 w 280"/>
                  <a:gd name="T15" fmla="*/ 24 h 309"/>
                  <a:gd name="T16" fmla="*/ 77 w 280"/>
                  <a:gd name="T17" fmla="*/ 37 h 309"/>
                  <a:gd name="T18" fmla="*/ 94 w 280"/>
                  <a:gd name="T19" fmla="*/ 51 h 309"/>
                  <a:gd name="T20" fmla="*/ 112 w 280"/>
                  <a:gd name="T21" fmla="*/ 66 h 309"/>
                  <a:gd name="T22" fmla="*/ 132 w 280"/>
                  <a:gd name="T23" fmla="*/ 86 h 309"/>
                  <a:gd name="T24" fmla="*/ 152 w 280"/>
                  <a:gd name="T25" fmla="*/ 108 h 309"/>
                  <a:gd name="T26" fmla="*/ 173 w 280"/>
                  <a:gd name="T27" fmla="*/ 133 h 309"/>
                  <a:gd name="T28" fmla="*/ 194 w 280"/>
                  <a:gd name="T29" fmla="*/ 162 h 309"/>
                  <a:gd name="T30" fmla="*/ 217 w 280"/>
                  <a:gd name="T31" fmla="*/ 193 h 309"/>
                  <a:gd name="T32" fmla="*/ 238 w 280"/>
                  <a:gd name="T33" fmla="*/ 228 h 309"/>
                  <a:gd name="T34" fmla="*/ 259 w 280"/>
                  <a:gd name="T35" fmla="*/ 267 h 309"/>
                  <a:gd name="T36" fmla="*/ 280 w 280"/>
                  <a:gd name="T37" fmla="*/ 309 h 3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0"/>
                  <a:gd name="T58" fmla="*/ 0 h 309"/>
                  <a:gd name="T59" fmla="*/ 280 w 280"/>
                  <a:gd name="T60" fmla="*/ 309 h 3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0" h="309">
                    <a:moveTo>
                      <a:pt x="280" y="309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5" y="2"/>
                    </a:lnTo>
                    <a:lnTo>
                      <a:pt x="31" y="5"/>
                    </a:lnTo>
                    <a:lnTo>
                      <a:pt x="38" y="9"/>
                    </a:lnTo>
                    <a:lnTo>
                      <a:pt x="49" y="16"/>
                    </a:lnTo>
                    <a:lnTo>
                      <a:pt x="62" y="24"/>
                    </a:lnTo>
                    <a:lnTo>
                      <a:pt x="77" y="37"/>
                    </a:lnTo>
                    <a:lnTo>
                      <a:pt x="94" y="51"/>
                    </a:lnTo>
                    <a:lnTo>
                      <a:pt x="112" y="66"/>
                    </a:lnTo>
                    <a:lnTo>
                      <a:pt x="132" y="86"/>
                    </a:lnTo>
                    <a:lnTo>
                      <a:pt x="152" y="108"/>
                    </a:lnTo>
                    <a:lnTo>
                      <a:pt x="173" y="133"/>
                    </a:lnTo>
                    <a:lnTo>
                      <a:pt x="194" y="162"/>
                    </a:lnTo>
                    <a:lnTo>
                      <a:pt x="217" y="193"/>
                    </a:lnTo>
                    <a:lnTo>
                      <a:pt x="238" y="228"/>
                    </a:lnTo>
                    <a:lnTo>
                      <a:pt x="259" y="267"/>
                    </a:lnTo>
                    <a:lnTo>
                      <a:pt x="280" y="30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02" name="Freeform 11"/>
              <p:cNvSpPr>
                <a:spLocks/>
              </p:cNvSpPr>
              <p:nvPr/>
            </p:nvSpPr>
            <p:spPr bwMode="auto">
              <a:xfrm>
                <a:off x="1941" y="1767"/>
                <a:ext cx="1414" cy="1468"/>
              </a:xfrm>
              <a:custGeom>
                <a:avLst/>
                <a:gdLst>
                  <a:gd name="T0" fmla="*/ 1366 w 1414"/>
                  <a:gd name="T1" fmla="*/ 1236 h 1468"/>
                  <a:gd name="T2" fmla="*/ 1407 w 1414"/>
                  <a:gd name="T3" fmla="*/ 1147 h 1468"/>
                  <a:gd name="T4" fmla="*/ 1413 w 1414"/>
                  <a:gd name="T5" fmla="*/ 1050 h 1468"/>
                  <a:gd name="T6" fmla="*/ 1390 w 1414"/>
                  <a:gd name="T7" fmla="*/ 948 h 1468"/>
                  <a:gd name="T8" fmla="*/ 1343 w 1414"/>
                  <a:gd name="T9" fmla="*/ 842 h 1468"/>
                  <a:gd name="T10" fmla="*/ 1273 w 1414"/>
                  <a:gd name="T11" fmla="*/ 732 h 1468"/>
                  <a:gd name="T12" fmla="*/ 1183 w 1414"/>
                  <a:gd name="T13" fmla="*/ 620 h 1468"/>
                  <a:gd name="T14" fmla="*/ 1081 w 1414"/>
                  <a:gd name="T15" fmla="*/ 507 h 1468"/>
                  <a:gd name="T16" fmla="*/ 970 w 1414"/>
                  <a:gd name="T17" fmla="*/ 394 h 1468"/>
                  <a:gd name="T18" fmla="*/ 863 w 1414"/>
                  <a:gd name="T19" fmla="*/ 285 h 1468"/>
                  <a:gd name="T20" fmla="*/ 766 w 1414"/>
                  <a:gd name="T21" fmla="*/ 186 h 1468"/>
                  <a:gd name="T22" fmla="*/ 672 w 1414"/>
                  <a:gd name="T23" fmla="*/ 104 h 1468"/>
                  <a:gd name="T24" fmla="*/ 584 w 1414"/>
                  <a:gd name="T25" fmla="*/ 42 h 1468"/>
                  <a:gd name="T26" fmla="*/ 497 w 1414"/>
                  <a:gd name="T27" fmla="*/ 7 h 1468"/>
                  <a:gd name="T28" fmla="*/ 414 w 1414"/>
                  <a:gd name="T29" fmla="*/ 3 h 1468"/>
                  <a:gd name="T30" fmla="*/ 331 w 1414"/>
                  <a:gd name="T31" fmla="*/ 38 h 1468"/>
                  <a:gd name="T32" fmla="*/ 217 w 1414"/>
                  <a:gd name="T33" fmla="*/ 143 h 1468"/>
                  <a:gd name="T34" fmla="*/ 105 w 1414"/>
                  <a:gd name="T35" fmla="*/ 291 h 1468"/>
                  <a:gd name="T36" fmla="*/ 35 w 1414"/>
                  <a:gd name="T37" fmla="*/ 444 h 1468"/>
                  <a:gd name="T38" fmla="*/ 3 w 1414"/>
                  <a:gd name="T39" fmla="*/ 596 h 1468"/>
                  <a:gd name="T40" fmla="*/ 6 w 1414"/>
                  <a:gd name="T41" fmla="*/ 747 h 1468"/>
                  <a:gd name="T42" fmla="*/ 42 w 1414"/>
                  <a:gd name="T43" fmla="*/ 892 h 1468"/>
                  <a:gd name="T44" fmla="*/ 106 w 1414"/>
                  <a:gd name="T45" fmla="*/ 1031 h 1468"/>
                  <a:gd name="T46" fmla="*/ 197 w 1414"/>
                  <a:gd name="T47" fmla="*/ 1159 h 1468"/>
                  <a:gd name="T48" fmla="*/ 281 w 1414"/>
                  <a:gd name="T49" fmla="*/ 1246 h 1468"/>
                  <a:gd name="T50" fmla="*/ 342 w 1414"/>
                  <a:gd name="T51" fmla="*/ 1296 h 1468"/>
                  <a:gd name="T52" fmla="*/ 407 w 1414"/>
                  <a:gd name="T53" fmla="*/ 1339 h 1468"/>
                  <a:gd name="T54" fmla="*/ 475 w 1414"/>
                  <a:gd name="T55" fmla="*/ 1377 h 1468"/>
                  <a:gd name="T56" fmla="*/ 545 w 1414"/>
                  <a:gd name="T57" fmla="*/ 1409 h 1468"/>
                  <a:gd name="T58" fmla="*/ 618 w 1414"/>
                  <a:gd name="T59" fmla="*/ 1434 h 1468"/>
                  <a:gd name="T60" fmla="*/ 692 w 1414"/>
                  <a:gd name="T61" fmla="*/ 1452 h 1468"/>
                  <a:gd name="T62" fmla="*/ 766 w 1414"/>
                  <a:gd name="T63" fmla="*/ 1464 h 1468"/>
                  <a:gd name="T64" fmla="*/ 840 w 1414"/>
                  <a:gd name="T65" fmla="*/ 1468 h 1468"/>
                  <a:gd name="T66" fmla="*/ 914 w 1414"/>
                  <a:gd name="T67" fmla="*/ 1466 h 1468"/>
                  <a:gd name="T68" fmla="*/ 985 w 1414"/>
                  <a:gd name="T69" fmla="*/ 1457 h 1468"/>
                  <a:gd name="T70" fmla="*/ 1056 w 1414"/>
                  <a:gd name="T71" fmla="*/ 1440 h 1468"/>
                  <a:gd name="T72" fmla="*/ 1125 w 1414"/>
                  <a:gd name="T73" fmla="*/ 1416 h 1468"/>
                  <a:gd name="T74" fmla="*/ 1189 w 1414"/>
                  <a:gd name="T75" fmla="*/ 1385 h 1468"/>
                  <a:gd name="T76" fmla="*/ 1250 w 1414"/>
                  <a:gd name="T77" fmla="*/ 1348 h 1468"/>
                  <a:gd name="T78" fmla="*/ 1306 w 1414"/>
                  <a:gd name="T79" fmla="*/ 1302 h 14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14"/>
                  <a:gd name="T121" fmla="*/ 0 h 1468"/>
                  <a:gd name="T122" fmla="*/ 1414 w 1414"/>
                  <a:gd name="T123" fmla="*/ 1468 h 146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14" h="1468">
                    <a:moveTo>
                      <a:pt x="1333" y="1276"/>
                    </a:moveTo>
                    <a:lnTo>
                      <a:pt x="1366" y="1236"/>
                    </a:lnTo>
                    <a:lnTo>
                      <a:pt x="1390" y="1191"/>
                    </a:lnTo>
                    <a:lnTo>
                      <a:pt x="1407" y="1147"/>
                    </a:lnTo>
                    <a:lnTo>
                      <a:pt x="1414" y="1099"/>
                    </a:lnTo>
                    <a:lnTo>
                      <a:pt x="1413" y="1050"/>
                    </a:lnTo>
                    <a:lnTo>
                      <a:pt x="1406" y="1000"/>
                    </a:lnTo>
                    <a:lnTo>
                      <a:pt x="1390" y="948"/>
                    </a:lnTo>
                    <a:lnTo>
                      <a:pt x="1369" y="895"/>
                    </a:lnTo>
                    <a:lnTo>
                      <a:pt x="1343" y="842"/>
                    </a:lnTo>
                    <a:lnTo>
                      <a:pt x="1309" y="788"/>
                    </a:lnTo>
                    <a:lnTo>
                      <a:pt x="1273" y="732"/>
                    </a:lnTo>
                    <a:lnTo>
                      <a:pt x="1229" y="676"/>
                    </a:lnTo>
                    <a:lnTo>
                      <a:pt x="1183" y="620"/>
                    </a:lnTo>
                    <a:lnTo>
                      <a:pt x="1134" y="564"/>
                    </a:lnTo>
                    <a:lnTo>
                      <a:pt x="1081" y="507"/>
                    </a:lnTo>
                    <a:lnTo>
                      <a:pt x="1026" y="451"/>
                    </a:lnTo>
                    <a:lnTo>
                      <a:pt x="970" y="394"/>
                    </a:lnTo>
                    <a:lnTo>
                      <a:pt x="917" y="338"/>
                    </a:lnTo>
                    <a:lnTo>
                      <a:pt x="863" y="285"/>
                    </a:lnTo>
                    <a:lnTo>
                      <a:pt x="815" y="233"/>
                    </a:lnTo>
                    <a:lnTo>
                      <a:pt x="766" y="186"/>
                    </a:lnTo>
                    <a:lnTo>
                      <a:pt x="718" y="143"/>
                    </a:lnTo>
                    <a:lnTo>
                      <a:pt x="672" y="104"/>
                    </a:lnTo>
                    <a:lnTo>
                      <a:pt x="627" y="70"/>
                    </a:lnTo>
                    <a:lnTo>
                      <a:pt x="584" y="42"/>
                    </a:lnTo>
                    <a:lnTo>
                      <a:pt x="541" y="20"/>
                    </a:lnTo>
                    <a:lnTo>
                      <a:pt x="497" y="7"/>
                    </a:lnTo>
                    <a:lnTo>
                      <a:pt x="456" y="0"/>
                    </a:lnTo>
                    <a:lnTo>
                      <a:pt x="414" y="3"/>
                    </a:lnTo>
                    <a:lnTo>
                      <a:pt x="373" y="16"/>
                    </a:lnTo>
                    <a:lnTo>
                      <a:pt x="331" y="38"/>
                    </a:lnTo>
                    <a:lnTo>
                      <a:pt x="289" y="70"/>
                    </a:lnTo>
                    <a:lnTo>
                      <a:pt x="217" y="143"/>
                    </a:lnTo>
                    <a:lnTo>
                      <a:pt x="155" y="217"/>
                    </a:lnTo>
                    <a:lnTo>
                      <a:pt x="105" y="291"/>
                    </a:lnTo>
                    <a:lnTo>
                      <a:pt x="64" y="367"/>
                    </a:lnTo>
                    <a:lnTo>
                      <a:pt x="35" y="444"/>
                    </a:lnTo>
                    <a:lnTo>
                      <a:pt x="14" y="520"/>
                    </a:lnTo>
                    <a:lnTo>
                      <a:pt x="3" y="596"/>
                    </a:lnTo>
                    <a:lnTo>
                      <a:pt x="0" y="672"/>
                    </a:lnTo>
                    <a:lnTo>
                      <a:pt x="6" y="747"/>
                    </a:lnTo>
                    <a:lnTo>
                      <a:pt x="20" y="821"/>
                    </a:lnTo>
                    <a:lnTo>
                      <a:pt x="42" y="892"/>
                    </a:lnTo>
                    <a:lnTo>
                      <a:pt x="70" y="964"/>
                    </a:lnTo>
                    <a:lnTo>
                      <a:pt x="106" y="1031"/>
                    </a:lnTo>
                    <a:lnTo>
                      <a:pt x="148" y="1096"/>
                    </a:lnTo>
                    <a:lnTo>
                      <a:pt x="197" y="1159"/>
                    </a:lnTo>
                    <a:lnTo>
                      <a:pt x="252" y="1218"/>
                    </a:lnTo>
                    <a:lnTo>
                      <a:pt x="281" y="1246"/>
                    </a:lnTo>
                    <a:lnTo>
                      <a:pt x="310" y="1271"/>
                    </a:lnTo>
                    <a:lnTo>
                      <a:pt x="342" y="1296"/>
                    </a:lnTo>
                    <a:lnTo>
                      <a:pt x="373" y="1318"/>
                    </a:lnTo>
                    <a:lnTo>
                      <a:pt x="407" y="1339"/>
                    </a:lnTo>
                    <a:lnTo>
                      <a:pt x="440" y="1359"/>
                    </a:lnTo>
                    <a:lnTo>
                      <a:pt x="475" y="1377"/>
                    </a:lnTo>
                    <a:lnTo>
                      <a:pt x="510" y="1394"/>
                    </a:lnTo>
                    <a:lnTo>
                      <a:pt x="545" y="1409"/>
                    </a:lnTo>
                    <a:lnTo>
                      <a:pt x="581" y="1422"/>
                    </a:lnTo>
                    <a:lnTo>
                      <a:pt x="618" y="1434"/>
                    </a:lnTo>
                    <a:lnTo>
                      <a:pt x="654" y="1444"/>
                    </a:lnTo>
                    <a:lnTo>
                      <a:pt x="692" y="1452"/>
                    </a:lnTo>
                    <a:lnTo>
                      <a:pt x="728" y="1458"/>
                    </a:lnTo>
                    <a:lnTo>
                      <a:pt x="766" y="1464"/>
                    </a:lnTo>
                    <a:lnTo>
                      <a:pt x="803" y="1466"/>
                    </a:lnTo>
                    <a:lnTo>
                      <a:pt x="840" y="1468"/>
                    </a:lnTo>
                    <a:lnTo>
                      <a:pt x="876" y="1468"/>
                    </a:lnTo>
                    <a:lnTo>
                      <a:pt x="914" y="1466"/>
                    </a:lnTo>
                    <a:lnTo>
                      <a:pt x="950" y="1462"/>
                    </a:lnTo>
                    <a:lnTo>
                      <a:pt x="985" y="1457"/>
                    </a:lnTo>
                    <a:lnTo>
                      <a:pt x="1021" y="1450"/>
                    </a:lnTo>
                    <a:lnTo>
                      <a:pt x="1056" y="1440"/>
                    </a:lnTo>
                    <a:lnTo>
                      <a:pt x="1090" y="1429"/>
                    </a:lnTo>
                    <a:lnTo>
                      <a:pt x="1125" y="1416"/>
                    </a:lnTo>
                    <a:lnTo>
                      <a:pt x="1157" y="1402"/>
                    </a:lnTo>
                    <a:lnTo>
                      <a:pt x="1189" y="1385"/>
                    </a:lnTo>
                    <a:lnTo>
                      <a:pt x="1220" y="1367"/>
                    </a:lnTo>
                    <a:lnTo>
                      <a:pt x="1250" y="1348"/>
                    </a:lnTo>
                    <a:lnTo>
                      <a:pt x="1278" y="1325"/>
                    </a:lnTo>
                    <a:lnTo>
                      <a:pt x="1306" y="1302"/>
                    </a:lnTo>
                    <a:lnTo>
                      <a:pt x="1333" y="1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03" name="Freeform 12"/>
              <p:cNvSpPr>
                <a:spLocks/>
              </p:cNvSpPr>
              <p:nvPr/>
            </p:nvSpPr>
            <p:spPr bwMode="auto">
              <a:xfrm>
                <a:off x="2107" y="1590"/>
                <a:ext cx="1481" cy="1467"/>
              </a:xfrm>
              <a:custGeom>
                <a:avLst/>
                <a:gdLst>
                  <a:gd name="T0" fmla="*/ 1354 w 1481"/>
                  <a:gd name="T1" fmla="*/ 1275 h 1467"/>
                  <a:gd name="T2" fmla="*/ 1423 w 1481"/>
                  <a:gd name="T3" fmla="*/ 1157 h 1467"/>
                  <a:gd name="T4" fmla="*/ 1464 w 1481"/>
                  <a:gd name="T5" fmla="*/ 1025 h 1467"/>
                  <a:gd name="T6" fmla="*/ 1481 w 1481"/>
                  <a:gd name="T7" fmla="*/ 881 h 1467"/>
                  <a:gd name="T8" fmla="*/ 1471 w 1481"/>
                  <a:gd name="T9" fmla="*/ 733 h 1467"/>
                  <a:gd name="T10" fmla="*/ 1435 w 1481"/>
                  <a:gd name="T11" fmla="*/ 585 h 1467"/>
                  <a:gd name="T12" fmla="*/ 1375 w 1481"/>
                  <a:gd name="T13" fmla="*/ 443 h 1467"/>
                  <a:gd name="T14" fmla="*/ 1288 w 1481"/>
                  <a:gd name="T15" fmla="*/ 311 h 1467"/>
                  <a:gd name="T16" fmla="*/ 1206 w 1481"/>
                  <a:gd name="T17" fmla="*/ 223 h 1467"/>
                  <a:gd name="T18" fmla="*/ 1147 w 1481"/>
                  <a:gd name="T19" fmla="*/ 173 h 1467"/>
                  <a:gd name="T20" fmla="*/ 1084 w 1481"/>
                  <a:gd name="T21" fmla="*/ 127 h 1467"/>
                  <a:gd name="T22" fmla="*/ 1020 w 1481"/>
                  <a:gd name="T23" fmla="*/ 89 h 1467"/>
                  <a:gd name="T24" fmla="*/ 955 w 1481"/>
                  <a:gd name="T25" fmla="*/ 57 h 1467"/>
                  <a:gd name="T26" fmla="*/ 886 w 1481"/>
                  <a:gd name="T27" fmla="*/ 32 h 1467"/>
                  <a:gd name="T28" fmla="*/ 818 w 1481"/>
                  <a:gd name="T29" fmla="*/ 14 h 1467"/>
                  <a:gd name="T30" fmla="*/ 748 w 1481"/>
                  <a:gd name="T31" fmla="*/ 4 h 1467"/>
                  <a:gd name="T32" fmla="*/ 677 w 1481"/>
                  <a:gd name="T33" fmla="*/ 0 h 1467"/>
                  <a:gd name="T34" fmla="*/ 605 w 1481"/>
                  <a:gd name="T35" fmla="*/ 4 h 1467"/>
                  <a:gd name="T36" fmla="*/ 534 w 1481"/>
                  <a:gd name="T37" fmla="*/ 15 h 1467"/>
                  <a:gd name="T38" fmla="*/ 461 w 1481"/>
                  <a:gd name="T39" fmla="*/ 35 h 1467"/>
                  <a:gd name="T40" fmla="*/ 390 w 1481"/>
                  <a:gd name="T41" fmla="*/ 63 h 1467"/>
                  <a:gd name="T42" fmla="*/ 320 w 1481"/>
                  <a:gd name="T43" fmla="*/ 98 h 1467"/>
                  <a:gd name="T44" fmla="*/ 250 w 1481"/>
                  <a:gd name="T45" fmla="*/ 142 h 1467"/>
                  <a:gd name="T46" fmla="*/ 181 w 1481"/>
                  <a:gd name="T47" fmla="*/ 195 h 1467"/>
                  <a:gd name="T48" fmla="*/ 101 w 1481"/>
                  <a:gd name="T49" fmla="*/ 272 h 1467"/>
                  <a:gd name="T50" fmla="*/ 37 w 1481"/>
                  <a:gd name="T51" fmla="*/ 377 h 1467"/>
                  <a:gd name="T52" fmla="*/ 5 w 1481"/>
                  <a:gd name="T53" fmla="*/ 491 h 1467"/>
                  <a:gd name="T54" fmla="*/ 3 w 1481"/>
                  <a:gd name="T55" fmla="*/ 614 h 1467"/>
                  <a:gd name="T56" fmla="*/ 30 w 1481"/>
                  <a:gd name="T57" fmla="*/ 740 h 1467"/>
                  <a:gd name="T58" fmla="*/ 81 w 1481"/>
                  <a:gd name="T59" fmla="*/ 868 h 1467"/>
                  <a:gd name="T60" fmla="*/ 157 w 1481"/>
                  <a:gd name="T61" fmla="*/ 994 h 1467"/>
                  <a:gd name="T62" fmla="*/ 252 w 1481"/>
                  <a:gd name="T63" fmla="*/ 1116 h 1467"/>
                  <a:gd name="T64" fmla="*/ 336 w 1481"/>
                  <a:gd name="T65" fmla="*/ 1202 h 1467"/>
                  <a:gd name="T66" fmla="*/ 396 w 1481"/>
                  <a:gd name="T67" fmla="*/ 1254 h 1467"/>
                  <a:gd name="T68" fmla="*/ 459 w 1481"/>
                  <a:gd name="T69" fmla="*/ 1300 h 1467"/>
                  <a:gd name="T70" fmla="*/ 523 w 1481"/>
                  <a:gd name="T71" fmla="*/ 1342 h 1467"/>
                  <a:gd name="T72" fmla="*/ 590 w 1481"/>
                  <a:gd name="T73" fmla="*/ 1377 h 1467"/>
                  <a:gd name="T74" fmla="*/ 657 w 1481"/>
                  <a:gd name="T75" fmla="*/ 1407 h 1467"/>
                  <a:gd name="T76" fmla="*/ 725 w 1481"/>
                  <a:gd name="T77" fmla="*/ 1431 h 1467"/>
                  <a:gd name="T78" fmla="*/ 794 w 1481"/>
                  <a:gd name="T79" fmla="*/ 1449 h 1467"/>
                  <a:gd name="T80" fmla="*/ 861 w 1481"/>
                  <a:gd name="T81" fmla="*/ 1462 h 1467"/>
                  <a:gd name="T82" fmla="*/ 928 w 1481"/>
                  <a:gd name="T83" fmla="*/ 1467 h 1467"/>
                  <a:gd name="T84" fmla="*/ 994 w 1481"/>
                  <a:gd name="T85" fmla="*/ 1465 h 1467"/>
                  <a:gd name="T86" fmla="*/ 1058 w 1481"/>
                  <a:gd name="T87" fmla="*/ 1456 h 1467"/>
                  <a:gd name="T88" fmla="*/ 1119 w 1481"/>
                  <a:gd name="T89" fmla="*/ 1441 h 1467"/>
                  <a:gd name="T90" fmla="*/ 1178 w 1481"/>
                  <a:gd name="T91" fmla="*/ 1417 h 1467"/>
                  <a:gd name="T92" fmla="*/ 1234 w 1481"/>
                  <a:gd name="T93" fmla="*/ 1386 h 1467"/>
                  <a:gd name="T94" fmla="*/ 1286 w 1481"/>
                  <a:gd name="T95" fmla="*/ 1347 h 146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81"/>
                  <a:gd name="T145" fmla="*/ 0 h 1467"/>
                  <a:gd name="T146" fmla="*/ 1481 w 1481"/>
                  <a:gd name="T147" fmla="*/ 1467 h 146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81" h="1467">
                    <a:moveTo>
                      <a:pt x="1309" y="1325"/>
                    </a:moveTo>
                    <a:lnTo>
                      <a:pt x="1354" y="1275"/>
                    </a:lnTo>
                    <a:lnTo>
                      <a:pt x="1392" y="1217"/>
                    </a:lnTo>
                    <a:lnTo>
                      <a:pt x="1423" y="1157"/>
                    </a:lnTo>
                    <a:lnTo>
                      <a:pt x="1446" y="1092"/>
                    </a:lnTo>
                    <a:lnTo>
                      <a:pt x="1464" y="1025"/>
                    </a:lnTo>
                    <a:lnTo>
                      <a:pt x="1476" y="954"/>
                    </a:lnTo>
                    <a:lnTo>
                      <a:pt x="1481" y="881"/>
                    </a:lnTo>
                    <a:lnTo>
                      <a:pt x="1480" y="807"/>
                    </a:lnTo>
                    <a:lnTo>
                      <a:pt x="1471" y="733"/>
                    </a:lnTo>
                    <a:lnTo>
                      <a:pt x="1456" y="658"/>
                    </a:lnTo>
                    <a:lnTo>
                      <a:pt x="1435" y="585"/>
                    </a:lnTo>
                    <a:lnTo>
                      <a:pt x="1409" y="512"/>
                    </a:lnTo>
                    <a:lnTo>
                      <a:pt x="1375" y="443"/>
                    </a:lnTo>
                    <a:lnTo>
                      <a:pt x="1335" y="374"/>
                    </a:lnTo>
                    <a:lnTo>
                      <a:pt x="1288" y="311"/>
                    </a:lnTo>
                    <a:lnTo>
                      <a:pt x="1235" y="251"/>
                    </a:lnTo>
                    <a:lnTo>
                      <a:pt x="1206" y="223"/>
                    </a:lnTo>
                    <a:lnTo>
                      <a:pt x="1177" y="197"/>
                    </a:lnTo>
                    <a:lnTo>
                      <a:pt x="1147" y="173"/>
                    </a:lnTo>
                    <a:lnTo>
                      <a:pt x="1117" y="149"/>
                    </a:lnTo>
                    <a:lnTo>
                      <a:pt x="1084" y="127"/>
                    </a:lnTo>
                    <a:lnTo>
                      <a:pt x="1052" y="107"/>
                    </a:lnTo>
                    <a:lnTo>
                      <a:pt x="1020" y="89"/>
                    </a:lnTo>
                    <a:lnTo>
                      <a:pt x="988" y="72"/>
                    </a:lnTo>
                    <a:lnTo>
                      <a:pt x="955" y="57"/>
                    </a:lnTo>
                    <a:lnTo>
                      <a:pt x="921" y="45"/>
                    </a:lnTo>
                    <a:lnTo>
                      <a:pt x="886" y="32"/>
                    </a:lnTo>
                    <a:lnTo>
                      <a:pt x="853" y="22"/>
                    </a:lnTo>
                    <a:lnTo>
                      <a:pt x="818" y="14"/>
                    </a:lnTo>
                    <a:lnTo>
                      <a:pt x="783" y="8"/>
                    </a:lnTo>
                    <a:lnTo>
                      <a:pt x="748" y="4"/>
                    </a:lnTo>
                    <a:lnTo>
                      <a:pt x="713" y="1"/>
                    </a:lnTo>
                    <a:lnTo>
                      <a:pt x="677" y="0"/>
                    </a:lnTo>
                    <a:lnTo>
                      <a:pt x="642" y="1"/>
                    </a:lnTo>
                    <a:lnTo>
                      <a:pt x="605" y="4"/>
                    </a:lnTo>
                    <a:lnTo>
                      <a:pt x="569" y="8"/>
                    </a:lnTo>
                    <a:lnTo>
                      <a:pt x="534" y="15"/>
                    </a:lnTo>
                    <a:lnTo>
                      <a:pt x="498" y="24"/>
                    </a:lnTo>
                    <a:lnTo>
                      <a:pt x="461" y="35"/>
                    </a:lnTo>
                    <a:lnTo>
                      <a:pt x="426" y="47"/>
                    </a:lnTo>
                    <a:lnTo>
                      <a:pt x="390" y="63"/>
                    </a:lnTo>
                    <a:lnTo>
                      <a:pt x="355" y="79"/>
                    </a:lnTo>
                    <a:lnTo>
                      <a:pt x="320" y="98"/>
                    </a:lnTo>
                    <a:lnTo>
                      <a:pt x="285" y="119"/>
                    </a:lnTo>
                    <a:lnTo>
                      <a:pt x="250" y="142"/>
                    </a:lnTo>
                    <a:lnTo>
                      <a:pt x="216" y="167"/>
                    </a:lnTo>
                    <a:lnTo>
                      <a:pt x="181" y="195"/>
                    </a:lnTo>
                    <a:lnTo>
                      <a:pt x="147" y="225"/>
                    </a:lnTo>
                    <a:lnTo>
                      <a:pt x="101" y="272"/>
                    </a:lnTo>
                    <a:lnTo>
                      <a:pt x="65" y="324"/>
                    </a:lnTo>
                    <a:lnTo>
                      <a:pt x="37" y="377"/>
                    </a:lnTo>
                    <a:lnTo>
                      <a:pt x="16" y="433"/>
                    </a:lnTo>
                    <a:lnTo>
                      <a:pt x="5" y="491"/>
                    </a:lnTo>
                    <a:lnTo>
                      <a:pt x="0" y="553"/>
                    </a:lnTo>
                    <a:lnTo>
                      <a:pt x="3" y="614"/>
                    </a:lnTo>
                    <a:lnTo>
                      <a:pt x="13" y="677"/>
                    </a:lnTo>
                    <a:lnTo>
                      <a:pt x="30" y="740"/>
                    </a:lnTo>
                    <a:lnTo>
                      <a:pt x="52" y="804"/>
                    </a:lnTo>
                    <a:lnTo>
                      <a:pt x="81" y="868"/>
                    </a:lnTo>
                    <a:lnTo>
                      <a:pt x="116" y="931"/>
                    </a:lnTo>
                    <a:lnTo>
                      <a:pt x="157" y="994"/>
                    </a:lnTo>
                    <a:lnTo>
                      <a:pt x="202" y="1055"/>
                    </a:lnTo>
                    <a:lnTo>
                      <a:pt x="252" y="1116"/>
                    </a:lnTo>
                    <a:lnTo>
                      <a:pt x="306" y="1174"/>
                    </a:lnTo>
                    <a:lnTo>
                      <a:pt x="336" y="1202"/>
                    </a:lnTo>
                    <a:lnTo>
                      <a:pt x="365" y="1229"/>
                    </a:lnTo>
                    <a:lnTo>
                      <a:pt x="396" y="1254"/>
                    </a:lnTo>
                    <a:lnTo>
                      <a:pt x="426" y="1278"/>
                    </a:lnTo>
                    <a:lnTo>
                      <a:pt x="459" y="1300"/>
                    </a:lnTo>
                    <a:lnTo>
                      <a:pt x="491" y="1321"/>
                    </a:lnTo>
                    <a:lnTo>
                      <a:pt x="523" y="1342"/>
                    </a:lnTo>
                    <a:lnTo>
                      <a:pt x="556" y="1360"/>
                    </a:lnTo>
                    <a:lnTo>
                      <a:pt x="590" y="1377"/>
                    </a:lnTo>
                    <a:lnTo>
                      <a:pt x="623" y="1393"/>
                    </a:lnTo>
                    <a:lnTo>
                      <a:pt x="657" y="1407"/>
                    </a:lnTo>
                    <a:lnTo>
                      <a:pt x="690" y="1420"/>
                    </a:lnTo>
                    <a:lnTo>
                      <a:pt x="725" y="1431"/>
                    </a:lnTo>
                    <a:lnTo>
                      <a:pt x="759" y="1441"/>
                    </a:lnTo>
                    <a:lnTo>
                      <a:pt x="794" y="1449"/>
                    </a:lnTo>
                    <a:lnTo>
                      <a:pt x="827" y="1456"/>
                    </a:lnTo>
                    <a:lnTo>
                      <a:pt x="861" y="1462"/>
                    </a:lnTo>
                    <a:lnTo>
                      <a:pt x="894" y="1465"/>
                    </a:lnTo>
                    <a:lnTo>
                      <a:pt x="928" y="1467"/>
                    </a:lnTo>
                    <a:lnTo>
                      <a:pt x="962" y="1467"/>
                    </a:lnTo>
                    <a:lnTo>
                      <a:pt x="994" y="1465"/>
                    </a:lnTo>
                    <a:lnTo>
                      <a:pt x="1026" y="1462"/>
                    </a:lnTo>
                    <a:lnTo>
                      <a:pt x="1058" y="1456"/>
                    </a:lnTo>
                    <a:lnTo>
                      <a:pt x="1089" y="1449"/>
                    </a:lnTo>
                    <a:lnTo>
                      <a:pt x="1119" y="1441"/>
                    </a:lnTo>
                    <a:lnTo>
                      <a:pt x="1149" y="1430"/>
                    </a:lnTo>
                    <a:lnTo>
                      <a:pt x="1178" y="1417"/>
                    </a:lnTo>
                    <a:lnTo>
                      <a:pt x="1206" y="1403"/>
                    </a:lnTo>
                    <a:lnTo>
                      <a:pt x="1234" y="1386"/>
                    </a:lnTo>
                    <a:lnTo>
                      <a:pt x="1260" y="1368"/>
                    </a:lnTo>
                    <a:lnTo>
                      <a:pt x="1286" y="1347"/>
                    </a:lnTo>
                    <a:lnTo>
                      <a:pt x="1309" y="13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04" name="Freeform 13"/>
              <p:cNvSpPr>
                <a:spLocks/>
              </p:cNvSpPr>
              <p:nvPr/>
            </p:nvSpPr>
            <p:spPr bwMode="auto">
              <a:xfrm>
                <a:off x="1989" y="1788"/>
                <a:ext cx="1406" cy="1405"/>
              </a:xfrm>
              <a:custGeom>
                <a:avLst/>
                <a:gdLst>
                  <a:gd name="T0" fmla="*/ 1285 w 1406"/>
                  <a:gd name="T1" fmla="*/ 1193 h 1405"/>
                  <a:gd name="T2" fmla="*/ 1351 w 1406"/>
                  <a:gd name="T3" fmla="*/ 1082 h 1405"/>
                  <a:gd name="T4" fmla="*/ 1391 w 1406"/>
                  <a:gd name="T5" fmla="*/ 961 h 1405"/>
                  <a:gd name="T6" fmla="*/ 1406 w 1406"/>
                  <a:gd name="T7" fmla="*/ 831 h 1405"/>
                  <a:gd name="T8" fmla="*/ 1395 w 1406"/>
                  <a:gd name="T9" fmla="*/ 697 h 1405"/>
                  <a:gd name="T10" fmla="*/ 1359 w 1406"/>
                  <a:gd name="T11" fmla="*/ 561 h 1405"/>
                  <a:gd name="T12" fmla="*/ 1297 w 1406"/>
                  <a:gd name="T13" fmla="*/ 432 h 1405"/>
                  <a:gd name="T14" fmla="*/ 1211 w 1406"/>
                  <a:gd name="T15" fmla="*/ 309 h 1405"/>
                  <a:gd name="T16" fmla="*/ 1131 w 1406"/>
                  <a:gd name="T17" fmla="*/ 225 h 1405"/>
                  <a:gd name="T18" fmla="*/ 1073 w 1406"/>
                  <a:gd name="T19" fmla="*/ 175 h 1405"/>
                  <a:gd name="T20" fmla="*/ 1010 w 1406"/>
                  <a:gd name="T21" fmla="*/ 131 h 1405"/>
                  <a:gd name="T22" fmla="*/ 947 w 1406"/>
                  <a:gd name="T23" fmla="*/ 94 h 1405"/>
                  <a:gd name="T24" fmla="*/ 881 w 1406"/>
                  <a:gd name="T25" fmla="*/ 63 h 1405"/>
                  <a:gd name="T26" fmla="*/ 814 w 1406"/>
                  <a:gd name="T27" fmla="*/ 38 h 1405"/>
                  <a:gd name="T28" fmla="*/ 746 w 1406"/>
                  <a:gd name="T29" fmla="*/ 18 h 1405"/>
                  <a:gd name="T30" fmla="*/ 679 w 1406"/>
                  <a:gd name="T31" fmla="*/ 6 h 1405"/>
                  <a:gd name="T32" fmla="*/ 612 w 1406"/>
                  <a:gd name="T33" fmla="*/ 0 h 1405"/>
                  <a:gd name="T34" fmla="*/ 544 w 1406"/>
                  <a:gd name="T35" fmla="*/ 0 h 1405"/>
                  <a:gd name="T36" fmla="*/ 479 w 1406"/>
                  <a:gd name="T37" fmla="*/ 7 h 1405"/>
                  <a:gd name="T38" fmla="*/ 415 w 1406"/>
                  <a:gd name="T39" fmla="*/ 21 h 1405"/>
                  <a:gd name="T40" fmla="*/ 354 w 1406"/>
                  <a:gd name="T41" fmla="*/ 42 h 1405"/>
                  <a:gd name="T42" fmla="*/ 296 w 1406"/>
                  <a:gd name="T43" fmla="*/ 69 h 1405"/>
                  <a:gd name="T44" fmla="*/ 240 w 1406"/>
                  <a:gd name="T45" fmla="*/ 102 h 1405"/>
                  <a:gd name="T46" fmla="*/ 188 w 1406"/>
                  <a:gd name="T47" fmla="*/ 143 h 1405"/>
                  <a:gd name="T48" fmla="*/ 121 w 1406"/>
                  <a:gd name="T49" fmla="*/ 214 h 1405"/>
                  <a:gd name="T50" fmla="*/ 54 w 1406"/>
                  <a:gd name="T51" fmla="*/ 324 h 1405"/>
                  <a:gd name="T52" fmla="*/ 14 w 1406"/>
                  <a:gd name="T53" fmla="*/ 446 h 1405"/>
                  <a:gd name="T54" fmla="*/ 0 w 1406"/>
                  <a:gd name="T55" fmla="*/ 575 h 1405"/>
                  <a:gd name="T56" fmla="*/ 11 w 1406"/>
                  <a:gd name="T57" fmla="*/ 709 h 1405"/>
                  <a:gd name="T58" fmla="*/ 47 w 1406"/>
                  <a:gd name="T59" fmla="*/ 845 h 1405"/>
                  <a:gd name="T60" fmla="*/ 109 w 1406"/>
                  <a:gd name="T61" fmla="*/ 975 h 1405"/>
                  <a:gd name="T62" fmla="*/ 195 w 1406"/>
                  <a:gd name="T63" fmla="*/ 1099 h 1405"/>
                  <a:gd name="T64" fmla="*/ 276 w 1406"/>
                  <a:gd name="T65" fmla="*/ 1183 h 1405"/>
                  <a:gd name="T66" fmla="*/ 335 w 1406"/>
                  <a:gd name="T67" fmla="*/ 1232 h 1405"/>
                  <a:gd name="T68" fmla="*/ 398 w 1406"/>
                  <a:gd name="T69" fmla="*/ 1275 h 1405"/>
                  <a:gd name="T70" fmla="*/ 461 w 1406"/>
                  <a:gd name="T71" fmla="*/ 1313 h 1405"/>
                  <a:gd name="T72" fmla="*/ 526 w 1406"/>
                  <a:gd name="T73" fmla="*/ 1343 h 1405"/>
                  <a:gd name="T74" fmla="*/ 593 w 1406"/>
                  <a:gd name="T75" fmla="*/ 1369 h 1405"/>
                  <a:gd name="T76" fmla="*/ 660 w 1406"/>
                  <a:gd name="T77" fmla="*/ 1387 h 1405"/>
                  <a:gd name="T78" fmla="*/ 729 w 1406"/>
                  <a:gd name="T79" fmla="*/ 1399 h 1405"/>
                  <a:gd name="T80" fmla="*/ 796 w 1406"/>
                  <a:gd name="T81" fmla="*/ 1405 h 1405"/>
                  <a:gd name="T82" fmla="*/ 863 w 1406"/>
                  <a:gd name="T83" fmla="*/ 1403 h 1405"/>
                  <a:gd name="T84" fmla="*/ 927 w 1406"/>
                  <a:gd name="T85" fmla="*/ 1396 h 1405"/>
                  <a:gd name="T86" fmla="*/ 991 w 1406"/>
                  <a:gd name="T87" fmla="*/ 1384 h 1405"/>
                  <a:gd name="T88" fmla="*/ 1053 w 1406"/>
                  <a:gd name="T89" fmla="*/ 1363 h 1405"/>
                  <a:gd name="T90" fmla="*/ 1110 w 1406"/>
                  <a:gd name="T91" fmla="*/ 1336 h 1405"/>
                  <a:gd name="T92" fmla="*/ 1166 w 1406"/>
                  <a:gd name="T93" fmla="*/ 1304 h 1405"/>
                  <a:gd name="T94" fmla="*/ 1218 w 1406"/>
                  <a:gd name="T95" fmla="*/ 1264 h 14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06"/>
                  <a:gd name="T145" fmla="*/ 0 h 1405"/>
                  <a:gd name="T146" fmla="*/ 1406 w 1406"/>
                  <a:gd name="T147" fmla="*/ 1405 h 140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06" h="1405">
                    <a:moveTo>
                      <a:pt x="1242" y="1241"/>
                    </a:moveTo>
                    <a:lnTo>
                      <a:pt x="1285" y="1193"/>
                    </a:lnTo>
                    <a:lnTo>
                      <a:pt x="1321" y="1140"/>
                    </a:lnTo>
                    <a:lnTo>
                      <a:pt x="1351" y="1082"/>
                    </a:lnTo>
                    <a:lnTo>
                      <a:pt x="1374" y="1024"/>
                    </a:lnTo>
                    <a:lnTo>
                      <a:pt x="1391" y="961"/>
                    </a:lnTo>
                    <a:lnTo>
                      <a:pt x="1402" y="897"/>
                    </a:lnTo>
                    <a:lnTo>
                      <a:pt x="1406" y="831"/>
                    </a:lnTo>
                    <a:lnTo>
                      <a:pt x="1404" y="764"/>
                    </a:lnTo>
                    <a:lnTo>
                      <a:pt x="1395" y="697"/>
                    </a:lnTo>
                    <a:lnTo>
                      <a:pt x="1380" y="628"/>
                    </a:lnTo>
                    <a:lnTo>
                      <a:pt x="1359" y="561"/>
                    </a:lnTo>
                    <a:lnTo>
                      <a:pt x="1331" y="496"/>
                    </a:lnTo>
                    <a:lnTo>
                      <a:pt x="1297" y="432"/>
                    </a:lnTo>
                    <a:lnTo>
                      <a:pt x="1257" y="369"/>
                    </a:lnTo>
                    <a:lnTo>
                      <a:pt x="1211" y="309"/>
                    </a:lnTo>
                    <a:lnTo>
                      <a:pt x="1159" y="251"/>
                    </a:lnTo>
                    <a:lnTo>
                      <a:pt x="1131" y="225"/>
                    </a:lnTo>
                    <a:lnTo>
                      <a:pt x="1102" y="198"/>
                    </a:lnTo>
                    <a:lnTo>
                      <a:pt x="1073" y="175"/>
                    </a:lnTo>
                    <a:lnTo>
                      <a:pt x="1042" y="152"/>
                    </a:lnTo>
                    <a:lnTo>
                      <a:pt x="1010" y="131"/>
                    </a:lnTo>
                    <a:lnTo>
                      <a:pt x="979" y="112"/>
                    </a:lnTo>
                    <a:lnTo>
                      <a:pt x="947" y="94"/>
                    </a:lnTo>
                    <a:lnTo>
                      <a:pt x="913" y="77"/>
                    </a:lnTo>
                    <a:lnTo>
                      <a:pt x="881" y="63"/>
                    </a:lnTo>
                    <a:lnTo>
                      <a:pt x="848" y="49"/>
                    </a:lnTo>
                    <a:lnTo>
                      <a:pt x="814" y="38"/>
                    </a:lnTo>
                    <a:lnTo>
                      <a:pt x="781" y="27"/>
                    </a:lnTo>
                    <a:lnTo>
                      <a:pt x="746" y="18"/>
                    </a:lnTo>
                    <a:lnTo>
                      <a:pt x="712" y="11"/>
                    </a:lnTo>
                    <a:lnTo>
                      <a:pt x="679" y="6"/>
                    </a:lnTo>
                    <a:lnTo>
                      <a:pt x="645" y="3"/>
                    </a:lnTo>
                    <a:lnTo>
                      <a:pt x="612" y="0"/>
                    </a:lnTo>
                    <a:lnTo>
                      <a:pt x="578" y="0"/>
                    </a:lnTo>
                    <a:lnTo>
                      <a:pt x="544" y="0"/>
                    </a:lnTo>
                    <a:lnTo>
                      <a:pt x="511" y="3"/>
                    </a:lnTo>
                    <a:lnTo>
                      <a:pt x="479" y="7"/>
                    </a:lnTo>
                    <a:lnTo>
                      <a:pt x="447" y="14"/>
                    </a:lnTo>
                    <a:lnTo>
                      <a:pt x="415" y="21"/>
                    </a:lnTo>
                    <a:lnTo>
                      <a:pt x="384" y="31"/>
                    </a:lnTo>
                    <a:lnTo>
                      <a:pt x="354" y="42"/>
                    </a:lnTo>
                    <a:lnTo>
                      <a:pt x="324" y="55"/>
                    </a:lnTo>
                    <a:lnTo>
                      <a:pt x="296" y="69"/>
                    </a:lnTo>
                    <a:lnTo>
                      <a:pt x="268" y="84"/>
                    </a:lnTo>
                    <a:lnTo>
                      <a:pt x="240" y="102"/>
                    </a:lnTo>
                    <a:lnTo>
                      <a:pt x="213" y="122"/>
                    </a:lnTo>
                    <a:lnTo>
                      <a:pt x="188" y="143"/>
                    </a:lnTo>
                    <a:lnTo>
                      <a:pt x="164" y="165"/>
                    </a:lnTo>
                    <a:lnTo>
                      <a:pt x="121" y="214"/>
                    </a:lnTo>
                    <a:lnTo>
                      <a:pt x="83" y="267"/>
                    </a:lnTo>
                    <a:lnTo>
                      <a:pt x="54" y="324"/>
                    </a:lnTo>
                    <a:lnTo>
                      <a:pt x="30" y="383"/>
                    </a:lnTo>
                    <a:lnTo>
                      <a:pt x="14" y="446"/>
                    </a:lnTo>
                    <a:lnTo>
                      <a:pt x="2" y="510"/>
                    </a:lnTo>
                    <a:lnTo>
                      <a:pt x="0" y="575"/>
                    </a:lnTo>
                    <a:lnTo>
                      <a:pt x="1" y="642"/>
                    </a:lnTo>
                    <a:lnTo>
                      <a:pt x="11" y="709"/>
                    </a:lnTo>
                    <a:lnTo>
                      <a:pt x="26" y="778"/>
                    </a:lnTo>
                    <a:lnTo>
                      <a:pt x="47" y="845"/>
                    </a:lnTo>
                    <a:lnTo>
                      <a:pt x="75" y="911"/>
                    </a:lnTo>
                    <a:lnTo>
                      <a:pt x="109" y="975"/>
                    </a:lnTo>
                    <a:lnTo>
                      <a:pt x="149" y="1038"/>
                    </a:lnTo>
                    <a:lnTo>
                      <a:pt x="195" y="1099"/>
                    </a:lnTo>
                    <a:lnTo>
                      <a:pt x="248" y="1156"/>
                    </a:lnTo>
                    <a:lnTo>
                      <a:pt x="276" y="1183"/>
                    </a:lnTo>
                    <a:lnTo>
                      <a:pt x="306" y="1208"/>
                    </a:lnTo>
                    <a:lnTo>
                      <a:pt x="335" y="1232"/>
                    </a:lnTo>
                    <a:lnTo>
                      <a:pt x="366" y="1255"/>
                    </a:lnTo>
                    <a:lnTo>
                      <a:pt x="398" y="1275"/>
                    </a:lnTo>
                    <a:lnTo>
                      <a:pt x="429" y="1295"/>
                    </a:lnTo>
                    <a:lnTo>
                      <a:pt x="461" y="1313"/>
                    </a:lnTo>
                    <a:lnTo>
                      <a:pt x="494" y="1329"/>
                    </a:lnTo>
                    <a:lnTo>
                      <a:pt x="526" y="1343"/>
                    </a:lnTo>
                    <a:lnTo>
                      <a:pt x="560" y="1356"/>
                    </a:lnTo>
                    <a:lnTo>
                      <a:pt x="593" y="1369"/>
                    </a:lnTo>
                    <a:lnTo>
                      <a:pt x="627" y="1378"/>
                    </a:lnTo>
                    <a:lnTo>
                      <a:pt x="660" y="1387"/>
                    </a:lnTo>
                    <a:lnTo>
                      <a:pt x="695" y="1394"/>
                    </a:lnTo>
                    <a:lnTo>
                      <a:pt x="729" y="1399"/>
                    </a:lnTo>
                    <a:lnTo>
                      <a:pt x="762" y="1402"/>
                    </a:lnTo>
                    <a:lnTo>
                      <a:pt x="796" y="1405"/>
                    </a:lnTo>
                    <a:lnTo>
                      <a:pt x="829" y="1405"/>
                    </a:lnTo>
                    <a:lnTo>
                      <a:pt x="863" y="1403"/>
                    </a:lnTo>
                    <a:lnTo>
                      <a:pt x="895" y="1402"/>
                    </a:lnTo>
                    <a:lnTo>
                      <a:pt x="927" y="1396"/>
                    </a:lnTo>
                    <a:lnTo>
                      <a:pt x="959" y="1391"/>
                    </a:lnTo>
                    <a:lnTo>
                      <a:pt x="991" y="1384"/>
                    </a:lnTo>
                    <a:lnTo>
                      <a:pt x="1022" y="1374"/>
                    </a:lnTo>
                    <a:lnTo>
                      <a:pt x="1053" y="1363"/>
                    </a:lnTo>
                    <a:lnTo>
                      <a:pt x="1082" y="1352"/>
                    </a:lnTo>
                    <a:lnTo>
                      <a:pt x="1110" y="1336"/>
                    </a:lnTo>
                    <a:lnTo>
                      <a:pt x="1140" y="1321"/>
                    </a:lnTo>
                    <a:lnTo>
                      <a:pt x="1166" y="1304"/>
                    </a:lnTo>
                    <a:lnTo>
                      <a:pt x="1193" y="1285"/>
                    </a:lnTo>
                    <a:lnTo>
                      <a:pt x="1218" y="1264"/>
                    </a:lnTo>
                    <a:lnTo>
                      <a:pt x="1242" y="1241"/>
                    </a:lnTo>
                    <a:close/>
                  </a:path>
                </a:pathLst>
              </a:custGeom>
              <a:solidFill>
                <a:srgbClr val="6699B2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05" name="Freeform 14"/>
              <p:cNvSpPr>
                <a:spLocks/>
              </p:cNvSpPr>
              <p:nvPr/>
            </p:nvSpPr>
            <p:spPr bwMode="auto">
              <a:xfrm>
                <a:off x="2089" y="1822"/>
                <a:ext cx="1297" cy="1268"/>
              </a:xfrm>
              <a:custGeom>
                <a:avLst/>
                <a:gdLst>
                  <a:gd name="T0" fmla="*/ 1245 w 1297"/>
                  <a:gd name="T1" fmla="*/ 1107 h 1268"/>
                  <a:gd name="T2" fmla="*/ 1284 w 1297"/>
                  <a:gd name="T3" fmla="*/ 1025 h 1268"/>
                  <a:gd name="T4" fmla="*/ 1297 w 1297"/>
                  <a:gd name="T5" fmla="*/ 931 h 1268"/>
                  <a:gd name="T6" fmla="*/ 1281 w 1297"/>
                  <a:gd name="T7" fmla="*/ 829 h 1268"/>
                  <a:gd name="T8" fmla="*/ 1245 w 1297"/>
                  <a:gd name="T9" fmla="*/ 722 h 1268"/>
                  <a:gd name="T10" fmla="*/ 1185 w 1297"/>
                  <a:gd name="T11" fmla="*/ 610 h 1268"/>
                  <a:gd name="T12" fmla="*/ 1107 w 1297"/>
                  <a:gd name="T13" fmla="*/ 497 h 1268"/>
                  <a:gd name="T14" fmla="*/ 1010 w 1297"/>
                  <a:gd name="T15" fmla="*/ 384 h 1268"/>
                  <a:gd name="T16" fmla="*/ 901 w 1297"/>
                  <a:gd name="T17" fmla="*/ 273 h 1268"/>
                  <a:gd name="T18" fmla="*/ 785 w 1297"/>
                  <a:gd name="T19" fmla="*/ 178 h 1268"/>
                  <a:gd name="T20" fmla="*/ 669 w 1297"/>
                  <a:gd name="T21" fmla="*/ 103 h 1268"/>
                  <a:gd name="T22" fmla="*/ 553 w 1297"/>
                  <a:gd name="T23" fmla="*/ 46 h 1268"/>
                  <a:gd name="T24" fmla="*/ 442 w 1297"/>
                  <a:gd name="T25" fmla="*/ 11 h 1268"/>
                  <a:gd name="T26" fmla="*/ 337 w 1297"/>
                  <a:gd name="T27" fmla="*/ 0 h 1268"/>
                  <a:gd name="T28" fmla="*/ 240 w 1297"/>
                  <a:gd name="T29" fmla="*/ 14 h 1268"/>
                  <a:gd name="T30" fmla="*/ 155 w 1297"/>
                  <a:gd name="T31" fmla="*/ 56 h 1268"/>
                  <a:gd name="T32" fmla="*/ 85 w 1297"/>
                  <a:gd name="T33" fmla="*/ 124 h 1268"/>
                  <a:gd name="T34" fmla="*/ 35 w 1297"/>
                  <a:gd name="T35" fmla="*/ 217 h 1268"/>
                  <a:gd name="T36" fmla="*/ 7 w 1297"/>
                  <a:gd name="T37" fmla="*/ 326 h 1268"/>
                  <a:gd name="T38" fmla="*/ 0 w 1297"/>
                  <a:gd name="T39" fmla="*/ 448 h 1268"/>
                  <a:gd name="T40" fmla="*/ 17 w 1297"/>
                  <a:gd name="T41" fmla="*/ 576 h 1268"/>
                  <a:gd name="T42" fmla="*/ 56 w 1297"/>
                  <a:gd name="T43" fmla="*/ 709 h 1268"/>
                  <a:gd name="T44" fmla="*/ 120 w 1297"/>
                  <a:gd name="T45" fmla="*/ 839 h 1268"/>
                  <a:gd name="T46" fmla="*/ 207 w 1297"/>
                  <a:gd name="T47" fmla="*/ 962 h 1268"/>
                  <a:gd name="T48" fmla="*/ 289 w 1297"/>
                  <a:gd name="T49" fmla="*/ 1047 h 1268"/>
                  <a:gd name="T50" fmla="*/ 352 w 1297"/>
                  <a:gd name="T51" fmla="*/ 1099 h 1268"/>
                  <a:gd name="T52" fmla="*/ 417 w 1297"/>
                  <a:gd name="T53" fmla="*/ 1142 h 1268"/>
                  <a:gd name="T54" fmla="*/ 482 w 1297"/>
                  <a:gd name="T55" fmla="*/ 1180 h 1268"/>
                  <a:gd name="T56" fmla="*/ 549 w 1297"/>
                  <a:gd name="T57" fmla="*/ 1209 h 1268"/>
                  <a:gd name="T58" fmla="*/ 618 w 1297"/>
                  <a:gd name="T59" fmla="*/ 1233 h 1268"/>
                  <a:gd name="T60" fmla="*/ 686 w 1297"/>
                  <a:gd name="T61" fmla="*/ 1251 h 1268"/>
                  <a:gd name="T62" fmla="*/ 755 w 1297"/>
                  <a:gd name="T63" fmla="*/ 1262 h 1268"/>
                  <a:gd name="T64" fmla="*/ 820 w 1297"/>
                  <a:gd name="T65" fmla="*/ 1268 h 1268"/>
                  <a:gd name="T66" fmla="*/ 885 w 1297"/>
                  <a:gd name="T67" fmla="*/ 1266 h 1268"/>
                  <a:gd name="T68" fmla="*/ 947 w 1297"/>
                  <a:gd name="T69" fmla="*/ 1261 h 1268"/>
                  <a:gd name="T70" fmla="*/ 1006 w 1297"/>
                  <a:gd name="T71" fmla="*/ 1249 h 1268"/>
                  <a:gd name="T72" fmla="*/ 1061 w 1297"/>
                  <a:gd name="T73" fmla="*/ 1234 h 1268"/>
                  <a:gd name="T74" fmla="*/ 1111 w 1297"/>
                  <a:gd name="T75" fmla="*/ 1213 h 1268"/>
                  <a:gd name="T76" fmla="*/ 1157 w 1297"/>
                  <a:gd name="T77" fmla="*/ 1188 h 1268"/>
                  <a:gd name="T78" fmla="*/ 1196 w 1297"/>
                  <a:gd name="T79" fmla="*/ 1160 h 12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297"/>
                  <a:gd name="T121" fmla="*/ 0 h 1268"/>
                  <a:gd name="T122" fmla="*/ 1297 w 1297"/>
                  <a:gd name="T123" fmla="*/ 1268 h 126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297" h="1268">
                    <a:moveTo>
                      <a:pt x="1214" y="1143"/>
                    </a:moveTo>
                    <a:lnTo>
                      <a:pt x="1245" y="1107"/>
                    </a:lnTo>
                    <a:lnTo>
                      <a:pt x="1269" y="1066"/>
                    </a:lnTo>
                    <a:lnTo>
                      <a:pt x="1284" y="1025"/>
                    </a:lnTo>
                    <a:lnTo>
                      <a:pt x="1294" y="978"/>
                    </a:lnTo>
                    <a:lnTo>
                      <a:pt x="1297" y="931"/>
                    </a:lnTo>
                    <a:lnTo>
                      <a:pt x="1292" y="881"/>
                    </a:lnTo>
                    <a:lnTo>
                      <a:pt x="1281" y="829"/>
                    </a:lnTo>
                    <a:lnTo>
                      <a:pt x="1266" y="776"/>
                    </a:lnTo>
                    <a:lnTo>
                      <a:pt x="1245" y="722"/>
                    </a:lnTo>
                    <a:lnTo>
                      <a:pt x="1217" y="667"/>
                    </a:lnTo>
                    <a:lnTo>
                      <a:pt x="1185" y="610"/>
                    </a:lnTo>
                    <a:lnTo>
                      <a:pt x="1149" y="554"/>
                    </a:lnTo>
                    <a:lnTo>
                      <a:pt x="1107" y="497"/>
                    </a:lnTo>
                    <a:lnTo>
                      <a:pt x="1061" y="440"/>
                    </a:lnTo>
                    <a:lnTo>
                      <a:pt x="1010" y="384"/>
                    </a:lnTo>
                    <a:lnTo>
                      <a:pt x="957" y="328"/>
                    </a:lnTo>
                    <a:lnTo>
                      <a:pt x="901" y="273"/>
                    </a:lnTo>
                    <a:lnTo>
                      <a:pt x="844" y="224"/>
                    </a:lnTo>
                    <a:lnTo>
                      <a:pt x="785" y="178"/>
                    </a:lnTo>
                    <a:lnTo>
                      <a:pt x="727" y="138"/>
                    </a:lnTo>
                    <a:lnTo>
                      <a:pt x="669" y="103"/>
                    </a:lnTo>
                    <a:lnTo>
                      <a:pt x="611" y="71"/>
                    </a:lnTo>
                    <a:lnTo>
                      <a:pt x="553" y="46"/>
                    </a:lnTo>
                    <a:lnTo>
                      <a:pt x="498" y="25"/>
                    </a:lnTo>
                    <a:lnTo>
                      <a:pt x="442" y="11"/>
                    </a:lnTo>
                    <a:lnTo>
                      <a:pt x="389" y="2"/>
                    </a:lnTo>
                    <a:lnTo>
                      <a:pt x="337" y="0"/>
                    </a:lnTo>
                    <a:lnTo>
                      <a:pt x="287" y="4"/>
                    </a:lnTo>
                    <a:lnTo>
                      <a:pt x="240" y="14"/>
                    </a:lnTo>
                    <a:lnTo>
                      <a:pt x="196" y="30"/>
                    </a:lnTo>
                    <a:lnTo>
                      <a:pt x="155" y="56"/>
                    </a:lnTo>
                    <a:lnTo>
                      <a:pt x="118" y="86"/>
                    </a:lnTo>
                    <a:lnTo>
                      <a:pt x="85" y="124"/>
                    </a:lnTo>
                    <a:lnTo>
                      <a:pt x="57" y="169"/>
                    </a:lnTo>
                    <a:lnTo>
                      <a:pt x="35" y="217"/>
                    </a:lnTo>
                    <a:lnTo>
                      <a:pt x="18" y="269"/>
                    </a:lnTo>
                    <a:lnTo>
                      <a:pt x="7" y="326"/>
                    </a:lnTo>
                    <a:lnTo>
                      <a:pt x="2" y="386"/>
                    </a:lnTo>
                    <a:lnTo>
                      <a:pt x="0" y="448"/>
                    </a:lnTo>
                    <a:lnTo>
                      <a:pt x="6" y="512"/>
                    </a:lnTo>
                    <a:lnTo>
                      <a:pt x="17" y="576"/>
                    </a:lnTo>
                    <a:lnTo>
                      <a:pt x="34" y="643"/>
                    </a:lnTo>
                    <a:lnTo>
                      <a:pt x="56" y="709"/>
                    </a:lnTo>
                    <a:lnTo>
                      <a:pt x="85" y="775"/>
                    </a:lnTo>
                    <a:lnTo>
                      <a:pt x="120" y="839"/>
                    </a:lnTo>
                    <a:lnTo>
                      <a:pt x="161" y="902"/>
                    </a:lnTo>
                    <a:lnTo>
                      <a:pt x="207" y="962"/>
                    </a:lnTo>
                    <a:lnTo>
                      <a:pt x="260" y="1019"/>
                    </a:lnTo>
                    <a:lnTo>
                      <a:pt x="289" y="1047"/>
                    </a:lnTo>
                    <a:lnTo>
                      <a:pt x="320" y="1073"/>
                    </a:lnTo>
                    <a:lnTo>
                      <a:pt x="352" y="1099"/>
                    </a:lnTo>
                    <a:lnTo>
                      <a:pt x="383" y="1121"/>
                    </a:lnTo>
                    <a:lnTo>
                      <a:pt x="417" y="1142"/>
                    </a:lnTo>
                    <a:lnTo>
                      <a:pt x="449" y="1161"/>
                    </a:lnTo>
                    <a:lnTo>
                      <a:pt x="482" y="1180"/>
                    </a:lnTo>
                    <a:lnTo>
                      <a:pt x="516" y="1195"/>
                    </a:lnTo>
                    <a:lnTo>
                      <a:pt x="549" y="1209"/>
                    </a:lnTo>
                    <a:lnTo>
                      <a:pt x="584" y="1221"/>
                    </a:lnTo>
                    <a:lnTo>
                      <a:pt x="618" y="1233"/>
                    </a:lnTo>
                    <a:lnTo>
                      <a:pt x="653" y="1242"/>
                    </a:lnTo>
                    <a:lnTo>
                      <a:pt x="686" y="1251"/>
                    </a:lnTo>
                    <a:lnTo>
                      <a:pt x="720" y="1256"/>
                    </a:lnTo>
                    <a:lnTo>
                      <a:pt x="755" y="1262"/>
                    </a:lnTo>
                    <a:lnTo>
                      <a:pt x="788" y="1265"/>
                    </a:lnTo>
                    <a:lnTo>
                      <a:pt x="820" y="1268"/>
                    </a:lnTo>
                    <a:lnTo>
                      <a:pt x="852" y="1268"/>
                    </a:lnTo>
                    <a:lnTo>
                      <a:pt x="885" y="1266"/>
                    </a:lnTo>
                    <a:lnTo>
                      <a:pt x="917" y="1265"/>
                    </a:lnTo>
                    <a:lnTo>
                      <a:pt x="947" y="1261"/>
                    </a:lnTo>
                    <a:lnTo>
                      <a:pt x="977" y="1256"/>
                    </a:lnTo>
                    <a:lnTo>
                      <a:pt x="1006" y="1249"/>
                    </a:lnTo>
                    <a:lnTo>
                      <a:pt x="1034" y="1242"/>
                    </a:lnTo>
                    <a:lnTo>
                      <a:pt x="1061" y="1234"/>
                    </a:lnTo>
                    <a:lnTo>
                      <a:pt x="1087" y="1224"/>
                    </a:lnTo>
                    <a:lnTo>
                      <a:pt x="1111" y="1213"/>
                    </a:lnTo>
                    <a:lnTo>
                      <a:pt x="1135" y="1202"/>
                    </a:lnTo>
                    <a:lnTo>
                      <a:pt x="1157" y="1188"/>
                    </a:lnTo>
                    <a:lnTo>
                      <a:pt x="1178" y="1174"/>
                    </a:lnTo>
                    <a:lnTo>
                      <a:pt x="1196" y="1160"/>
                    </a:lnTo>
                    <a:lnTo>
                      <a:pt x="1214" y="1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06" name="Freeform 15"/>
              <p:cNvSpPr>
                <a:spLocks/>
              </p:cNvSpPr>
              <p:nvPr/>
            </p:nvSpPr>
            <p:spPr bwMode="auto">
              <a:xfrm>
                <a:off x="2131" y="1625"/>
                <a:ext cx="1428" cy="1396"/>
              </a:xfrm>
              <a:custGeom>
                <a:avLst/>
                <a:gdLst>
                  <a:gd name="T0" fmla="*/ 1311 w 1428"/>
                  <a:gd name="T1" fmla="*/ 1189 h 1396"/>
                  <a:gd name="T2" fmla="*/ 1375 w 1428"/>
                  <a:gd name="T3" fmla="*/ 1082 h 1396"/>
                  <a:gd name="T4" fmla="*/ 1414 w 1428"/>
                  <a:gd name="T5" fmla="*/ 963 h 1396"/>
                  <a:gd name="T6" fmla="*/ 1428 w 1428"/>
                  <a:gd name="T7" fmla="*/ 835 h 1396"/>
                  <a:gd name="T8" fmla="*/ 1418 w 1428"/>
                  <a:gd name="T9" fmla="*/ 704 h 1396"/>
                  <a:gd name="T10" fmla="*/ 1382 w 1428"/>
                  <a:gd name="T11" fmla="*/ 572 h 1396"/>
                  <a:gd name="T12" fmla="*/ 1323 w 1428"/>
                  <a:gd name="T13" fmla="*/ 444 h 1396"/>
                  <a:gd name="T14" fmla="*/ 1241 w 1428"/>
                  <a:gd name="T15" fmla="*/ 322 h 1396"/>
                  <a:gd name="T16" fmla="*/ 1151 w 1428"/>
                  <a:gd name="T17" fmla="*/ 229 h 1396"/>
                  <a:gd name="T18" fmla="*/ 1076 w 1428"/>
                  <a:gd name="T19" fmla="*/ 163 h 1396"/>
                  <a:gd name="T20" fmla="*/ 999 w 1428"/>
                  <a:gd name="T21" fmla="*/ 110 h 1396"/>
                  <a:gd name="T22" fmla="*/ 924 w 1428"/>
                  <a:gd name="T23" fmla="*/ 68 h 1396"/>
                  <a:gd name="T24" fmla="*/ 849 w 1428"/>
                  <a:gd name="T25" fmla="*/ 36 h 1396"/>
                  <a:gd name="T26" fmla="*/ 777 w 1428"/>
                  <a:gd name="T27" fmla="*/ 15 h 1396"/>
                  <a:gd name="T28" fmla="*/ 704 w 1428"/>
                  <a:gd name="T29" fmla="*/ 3 h 1396"/>
                  <a:gd name="T30" fmla="*/ 634 w 1428"/>
                  <a:gd name="T31" fmla="*/ 0 h 1396"/>
                  <a:gd name="T32" fmla="*/ 567 w 1428"/>
                  <a:gd name="T33" fmla="*/ 4 h 1396"/>
                  <a:gd name="T34" fmla="*/ 500 w 1428"/>
                  <a:gd name="T35" fmla="*/ 17 h 1396"/>
                  <a:gd name="T36" fmla="*/ 436 w 1428"/>
                  <a:gd name="T37" fmla="*/ 36 h 1396"/>
                  <a:gd name="T38" fmla="*/ 375 w 1428"/>
                  <a:gd name="T39" fmla="*/ 61 h 1396"/>
                  <a:gd name="T40" fmla="*/ 316 w 1428"/>
                  <a:gd name="T41" fmla="*/ 91 h 1396"/>
                  <a:gd name="T42" fmla="*/ 260 w 1428"/>
                  <a:gd name="T43" fmla="*/ 127 h 1396"/>
                  <a:gd name="T44" fmla="*/ 207 w 1428"/>
                  <a:gd name="T45" fmla="*/ 166 h 1396"/>
                  <a:gd name="T46" fmla="*/ 158 w 1428"/>
                  <a:gd name="T47" fmla="*/ 209 h 1396"/>
                  <a:gd name="T48" fmla="*/ 92 w 1428"/>
                  <a:gd name="T49" fmla="*/ 279 h 1396"/>
                  <a:gd name="T50" fmla="*/ 32 w 1428"/>
                  <a:gd name="T51" fmla="*/ 382 h 1396"/>
                  <a:gd name="T52" fmla="*/ 4 w 1428"/>
                  <a:gd name="T53" fmla="*/ 495 h 1396"/>
                  <a:gd name="T54" fmla="*/ 4 w 1428"/>
                  <a:gd name="T55" fmla="*/ 614 h 1396"/>
                  <a:gd name="T56" fmla="*/ 29 w 1428"/>
                  <a:gd name="T57" fmla="*/ 736 h 1396"/>
                  <a:gd name="T58" fmla="*/ 81 w 1428"/>
                  <a:gd name="T59" fmla="*/ 859 h 1396"/>
                  <a:gd name="T60" fmla="*/ 152 w 1428"/>
                  <a:gd name="T61" fmla="*/ 980 h 1396"/>
                  <a:gd name="T62" fmla="*/ 245 w 1428"/>
                  <a:gd name="T63" fmla="*/ 1097 h 1396"/>
                  <a:gd name="T64" fmla="*/ 326 w 1428"/>
                  <a:gd name="T65" fmla="*/ 1180 h 1396"/>
                  <a:gd name="T66" fmla="*/ 383 w 1428"/>
                  <a:gd name="T67" fmla="*/ 1227 h 1396"/>
                  <a:gd name="T68" fmla="*/ 443 w 1428"/>
                  <a:gd name="T69" fmla="*/ 1269 h 1396"/>
                  <a:gd name="T70" fmla="*/ 506 w 1428"/>
                  <a:gd name="T71" fmla="*/ 1305 h 1396"/>
                  <a:gd name="T72" fmla="*/ 569 w 1428"/>
                  <a:gd name="T73" fmla="*/ 1336 h 1396"/>
                  <a:gd name="T74" fmla="*/ 634 w 1428"/>
                  <a:gd name="T75" fmla="*/ 1360 h 1396"/>
                  <a:gd name="T76" fmla="*/ 700 w 1428"/>
                  <a:gd name="T77" fmla="*/ 1378 h 1396"/>
                  <a:gd name="T78" fmla="*/ 767 w 1428"/>
                  <a:gd name="T79" fmla="*/ 1391 h 1396"/>
                  <a:gd name="T80" fmla="*/ 833 w 1428"/>
                  <a:gd name="T81" fmla="*/ 1396 h 1396"/>
                  <a:gd name="T82" fmla="*/ 898 w 1428"/>
                  <a:gd name="T83" fmla="*/ 1396 h 1396"/>
                  <a:gd name="T84" fmla="*/ 963 w 1428"/>
                  <a:gd name="T85" fmla="*/ 1389 h 1396"/>
                  <a:gd name="T86" fmla="*/ 1024 w 1428"/>
                  <a:gd name="T87" fmla="*/ 1375 h 1396"/>
                  <a:gd name="T88" fmla="*/ 1084 w 1428"/>
                  <a:gd name="T89" fmla="*/ 1356 h 1396"/>
                  <a:gd name="T90" fmla="*/ 1141 w 1428"/>
                  <a:gd name="T91" fmla="*/ 1330 h 1396"/>
                  <a:gd name="T92" fmla="*/ 1195 w 1428"/>
                  <a:gd name="T93" fmla="*/ 1298 h 1396"/>
                  <a:gd name="T94" fmla="*/ 1245 w 1428"/>
                  <a:gd name="T95" fmla="*/ 1259 h 139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28"/>
                  <a:gd name="T145" fmla="*/ 0 h 1396"/>
                  <a:gd name="T146" fmla="*/ 1428 w 1428"/>
                  <a:gd name="T147" fmla="*/ 1396 h 139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28" h="1396">
                    <a:moveTo>
                      <a:pt x="1269" y="1237"/>
                    </a:moveTo>
                    <a:lnTo>
                      <a:pt x="1311" y="1189"/>
                    </a:lnTo>
                    <a:lnTo>
                      <a:pt x="1347" y="1138"/>
                    </a:lnTo>
                    <a:lnTo>
                      <a:pt x="1375" y="1082"/>
                    </a:lnTo>
                    <a:lnTo>
                      <a:pt x="1399" y="1023"/>
                    </a:lnTo>
                    <a:lnTo>
                      <a:pt x="1414" y="963"/>
                    </a:lnTo>
                    <a:lnTo>
                      <a:pt x="1425" y="900"/>
                    </a:lnTo>
                    <a:lnTo>
                      <a:pt x="1428" y="835"/>
                    </a:lnTo>
                    <a:lnTo>
                      <a:pt x="1426" y="771"/>
                    </a:lnTo>
                    <a:lnTo>
                      <a:pt x="1418" y="704"/>
                    </a:lnTo>
                    <a:lnTo>
                      <a:pt x="1403" y="638"/>
                    </a:lnTo>
                    <a:lnTo>
                      <a:pt x="1382" y="572"/>
                    </a:lnTo>
                    <a:lnTo>
                      <a:pt x="1355" y="508"/>
                    </a:lnTo>
                    <a:lnTo>
                      <a:pt x="1323" y="444"/>
                    </a:lnTo>
                    <a:lnTo>
                      <a:pt x="1284" y="382"/>
                    </a:lnTo>
                    <a:lnTo>
                      <a:pt x="1241" y="322"/>
                    </a:lnTo>
                    <a:lnTo>
                      <a:pt x="1190" y="266"/>
                    </a:lnTo>
                    <a:lnTo>
                      <a:pt x="1151" y="229"/>
                    </a:lnTo>
                    <a:lnTo>
                      <a:pt x="1114" y="195"/>
                    </a:lnTo>
                    <a:lnTo>
                      <a:pt x="1076" y="163"/>
                    </a:lnTo>
                    <a:lnTo>
                      <a:pt x="1037" y="135"/>
                    </a:lnTo>
                    <a:lnTo>
                      <a:pt x="999" y="110"/>
                    </a:lnTo>
                    <a:lnTo>
                      <a:pt x="961" y="88"/>
                    </a:lnTo>
                    <a:lnTo>
                      <a:pt x="924" y="68"/>
                    </a:lnTo>
                    <a:lnTo>
                      <a:pt x="887" y="50"/>
                    </a:lnTo>
                    <a:lnTo>
                      <a:pt x="849" y="36"/>
                    </a:lnTo>
                    <a:lnTo>
                      <a:pt x="813" y="24"/>
                    </a:lnTo>
                    <a:lnTo>
                      <a:pt x="777" y="15"/>
                    </a:lnTo>
                    <a:lnTo>
                      <a:pt x="741" y="8"/>
                    </a:lnTo>
                    <a:lnTo>
                      <a:pt x="704" y="3"/>
                    </a:lnTo>
                    <a:lnTo>
                      <a:pt x="669" y="0"/>
                    </a:lnTo>
                    <a:lnTo>
                      <a:pt x="634" y="0"/>
                    </a:lnTo>
                    <a:lnTo>
                      <a:pt x="601" y="1"/>
                    </a:lnTo>
                    <a:lnTo>
                      <a:pt x="567" y="4"/>
                    </a:lnTo>
                    <a:lnTo>
                      <a:pt x="534" y="10"/>
                    </a:lnTo>
                    <a:lnTo>
                      <a:pt x="500" y="17"/>
                    </a:lnTo>
                    <a:lnTo>
                      <a:pt x="468" y="25"/>
                    </a:lnTo>
                    <a:lnTo>
                      <a:pt x="436" y="36"/>
                    </a:lnTo>
                    <a:lnTo>
                      <a:pt x="405" y="47"/>
                    </a:lnTo>
                    <a:lnTo>
                      <a:pt x="375" y="61"/>
                    </a:lnTo>
                    <a:lnTo>
                      <a:pt x="345" y="75"/>
                    </a:lnTo>
                    <a:lnTo>
                      <a:pt x="316" y="91"/>
                    </a:lnTo>
                    <a:lnTo>
                      <a:pt x="288" y="109"/>
                    </a:lnTo>
                    <a:lnTo>
                      <a:pt x="260" y="127"/>
                    </a:lnTo>
                    <a:lnTo>
                      <a:pt x="233" y="146"/>
                    </a:lnTo>
                    <a:lnTo>
                      <a:pt x="207" y="166"/>
                    </a:lnTo>
                    <a:lnTo>
                      <a:pt x="182" y="187"/>
                    </a:lnTo>
                    <a:lnTo>
                      <a:pt x="158" y="209"/>
                    </a:lnTo>
                    <a:lnTo>
                      <a:pt x="134" y="232"/>
                    </a:lnTo>
                    <a:lnTo>
                      <a:pt x="92" y="279"/>
                    </a:lnTo>
                    <a:lnTo>
                      <a:pt x="59" y="329"/>
                    </a:lnTo>
                    <a:lnTo>
                      <a:pt x="32" y="382"/>
                    </a:lnTo>
                    <a:lnTo>
                      <a:pt x="14" y="438"/>
                    </a:lnTo>
                    <a:lnTo>
                      <a:pt x="4" y="495"/>
                    </a:lnTo>
                    <a:lnTo>
                      <a:pt x="0" y="554"/>
                    </a:lnTo>
                    <a:lnTo>
                      <a:pt x="4" y="614"/>
                    </a:lnTo>
                    <a:lnTo>
                      <a:pt x="14" y="674"/>
                    </a:lnTo>
                    <a:lnTo>
                      <a:pt x="29" y="736"/>
                    </a:lnTo>
                    <a:lnTo>
                      <a:pt x="52" y="797"/>
                    </a:lnTo>
                    <a:lnTo>
                      <a:pt x="81" y="859"/>
                    </a:lnTo>
                    <a:lnTo>
                      <a:pt x="115" y="920"/>
                    </a:lnTo>
                    <a:lnTo>
                      <a:pt x="152" y="980"/>
                    </a:lnTo>
                    <a:lnTo>
                      <a:pt x="197" y="1040"/>
                    </a:lnTo>
                    <a:lnTo>
                      <a:pt x="245" y="1097"/>
                    </a:lnTo>
                    <a:lnTo>
                      <a:pt x="298" y="1153"/>
                    </a:lnTo>
                    <a:lnTo>
                      <a:pt x="326" y="1180"/>
                    </a:lnTo>
                    <a:lnTo>
                      <a:pt x="354" y="1205"/>
                    </a:lnTo>
                    <a:lnTo>
                      <a:pt x="383" y="1227"/>
                    </a:lnTo>
                    <a:lnTo>
                      <a:pt x="412" y="1249"/>
                    </a:lnTo>
                    <a:lnTo>
                      <a:pt x="443" y="1269"/>
                    </a:lnTo>
                    <a:lnTo>
                      <a:pt x="474" y="1289"/>
                    </a:lnTo>
                    <a:lnTo>
                      <a:pt x="506" y="1305"/>
                    </a:lnTo>
                    <a:lnTo>
                      <a:pt x="537" y="1322"/>
                    </a:lnTo>
                    <a:lnTo>
                      <a:pt x="569" y="1336"/>
                    </a:lnTo>
                    <a:lnTo>
                      <a:pt x="602" y="1349"/>
                    </a:lnTo>
                    <a:lnTo>
                      <a:pt x="634" y="1360"/>
                    </a:lnTo>
                    <a:lnTo>
                      <a:pt x="668" y="1370"/>
                    </a:lnTo>
                    <a:lnTo>
                      <a:pt x="700" y="1378"/>
                    </a:lnTo>
                    <a:lnTo>
                      <a:pt x="734" y="1385"/>
                    </a:lnTo>
                    <a:lnTo>
                      <a:pt x="767" y="1391"/>
                    </a:lnTo>
                    <a:lnTo>
                      <a:pt x="801" y="1393"/>
                    </a:lnTo>
                    <a:lnTo>
                      <a:pt x="833" y="1396"/>
                    </a:lnTo>
                    <a:lnTo>
                      <a:pt x="866" y="1396"/>
                    </a:lnTo>
                    <a:lnTo>
                      <a:pt x="898" y="1396"/>
                    </a:lnTo>
                    <a:lnTo>
                      <a:pt x="931" y="1393"/>
                    </a:lnTo>
                    <a:lnTo>
                      <a:pt x="963" y="1389"/>
                    </a:lnTo>
                    <a:lnTo>
                      <a:pt x="993" y="1384"/>
                    </a:lnTo>
                    <a:lnTo>
                      <a:pt x="1024" y="1375"/>
                    </a:lnTo>
                    <a:lnTo>
                      <a:pt x="1055" y="1367"/>
                    </a:lnTo>
                    <a:lnTo>
                      <a:pt x="1084" y="1356"/>
                    </a:lnTo>
                    <a:lnTo>
                      <a:pt x="1114" y="1344"/>
                    </a:lnTo>
                    <a:lnTo>
                      <a:pt x="1141" y="1330"/>
                    </a:lnTo>
                    <a:lnTo>
                      <a:pt x="1168" y="1315"/>
                    </a:lnTo>
                    <a:lnTo>
                      <a:pt x="1195" y="1298"/>
                    </a:lnTo>
                    <a:lnTo>
                      <a:pt x="1221" y="1279"/>
                    </a:lnTo>
                    <a:lnTo>
                      <a:pt x="1245" y="1259"/>
                    </a:lnTo>
                    <a:lnTo>
                      <a:pt x="1269" y="1237"/>
                    </a:lnTo>
                    <a:close/>
                  </a:path>
                </a:pathLst>
              </a:custGeom>
              <a:solidFill>
                <a:srgbClr val="66B2D8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07" name="Freeform 16"/>
              <p:cNvSpPr>
                <a:spLocks/>
              </p:cNvSpPr>
              <p:nvPr/>
            </p:nvSpPr>
            <p:spPr bwMode="auto">
              <a:xfrm>
                <a:off x="2110" y="1742"/>
                <a:ext cx="1357" cy="1321"/>
              </a:xfrm>
              <a:custGeom>
                <a:avLst/>
                <a:gdLst>
                  <a:gd name="T0" fmla="*/ 1245 w 1357"/>
                  <a:gd name="T1" fmla="*/ 1126 h 1321"/>
                  <a:gd name="T2" fmla="*/ 1306 w 1357"/>
                  <a:gd name="T3" fmla="*/ 1021 h 1321"/>
                  <a:gd name="T4" fmla="*/ 1344 w 1357"/>
                  <a:gd name="T5" fmla="*/ 906 h 1321"/>
                  <a:gd name="T6" fmla="*/ 1357 w 1357"/>
                  <a:gd name="T7" fmla="*/ 783 h 1321"/>
                  <a:gd name="T8" fmla="*/ 1345 w 1357"/>
                  <a:gd name="T9" fmla="*/ 658 h 1321"/>
                  <a:gd name="T10" fmla="*/ 1312 w 1357"/>
                  <a:gd name="T11" fmla="*/ 531 h 1321"/>
                  <a:gd name="T12" fmla="*/ 1255 w 1357"/>
                  <a:gd name="T13" fmla="*/ 408 h 1321"/>
                  <a:gd name="T14" fmla="*/ 1174 w 1357"/>
                  <a:gd name="T15" fmla="*/ 293 h 1321"/>
                  <a:gd name="T16" fmla="*/ 1098 w 1357"/>
                  <a:gd name="T17" fmla="*/ 214 h 1321"/>
                  <a:gd name="T18" fmla="*/ 1041 w 1357"/>
                  <a:gd name="T19" fmla="*/ 166 h 1321"/>
                  <a:gd name="T20" fmla="*/ 981 w 1357"/>
                  <a:gd name="T21" fmla="*/ 126 h 1321"/>
                  <a:gd name="T22" fmla="*/ 917 w 1357"/>
                  <a:gd name="T23" fmla="*/ 89 h 1321"/>
                  <a:gd name="T24" fmla="*/ 851 w 1357"/>
                  <a:gd name="T25" fmla="*/ 60 h 1321"/>
                  <a:gd name="T26" fmla="*/ 784 w 1357"/>
                  <a:gd name="T27" fmla="*/ 36 h 1321"/>
                  <a:gd name="T28" fmla="*/ 714 w 1357"/>
                  <a:gd name="T29" fmla="*/ 18 h 1321"/>
                  <a:gd name="T30" fmla="*/ 646 w 1357"/>
                  <a:gd name="T31" fmla="*/ 7 h 1321"/>
                  <a:gd name="T32" fmla="*/ 576 w 1357"/>
                  <a:gd name="T33" fmla="*/ 1 h 1321"/>
                  <a:gd name="T34" fmla="*/ 507 w 1357"/>
                  <a:gd name="T35" fmla="*/ 1 h 1321"/>
                  <a:gd name="T36" fmla="*/ 440 w 1357"/>
                  <a:gd name="T37" fmla="*/ 8 h 1321"/>
                  <a:gd name="T38" fmla="*/ 376 w 1357"/>
                  <a:gd name="T39" fmla="*/ 21 h 1321"/>
                  <a:gd name="T40" fmla="*/ 314 w 1357"/>
                  <a:gd name="T41" fmla="*/ 39 h 1321"/>
                  <a:gd name="T42" fmla="*/ 256 w 1357"/>
                  <a:gd name="T43" fmla="*/ 64 h 1321"/>
                  <a:gd name="T44" fmla="*/ 201 w 1357"/>
                  <a:gd name="T45" fmla="*/ 96 h 1321"/>
                  <a:gd name="T46" fmla="*/ 151 w 1357"/>
                  <a:gd name="T47" fmla="*/ 134 h 1321"/>
                  <a:gd name="T48" fmla="*/ 90 w 1357"/>
                  <a:gd name="T49" fmla="*/ 201 h 1321"/>
                  <a:gd name="T50" fmla="*/ 34 w 1357"/>
                  <a:gd name="T51" fmla="*/ 303 h 1321"/>
                  <a:gd name="T52" fmla="*/ 4 w 1357"/>
                  <a:gd name="T53" fmla="*/ 418 h 1321"/>
                  <a:gd name="T54" fmla="*/ 3 w 1357"/>
                  <a:gd name="T55" fmla="*/ 539 h 1321"/>
                  <a:gd name="T56" fmla="*/ 25 w 1357"/>
                  <a:gd name="T57" fmla="*/ 663 h 1321"/>
                  <a:gd name="T58" fmla="*/ 71 w 1357"/>
                  <a:gd name="T59" fmla="*/ 789 h 1321"/>
                  <a:gd name="T60" fmla="*/ 138 w 1357"/>
                  <a:gd name="T61" fmla="*/ 912 h 1321"/>
                  <a:gd name="T62" fmla="*/ 225 w 1357"/>
                  <a:gd name="T63" fmla="*/ 1026 h 1321"/>
                  <a:gd name="T64" fmla="*/ 302 w 1357"/>
                  <a:gd name="T65" fmla="*/ 1106 h 1321"/>
                  <a:gd name="T66" fmla="*/ 358 w 1357"/>
                  <a:gd name="T67" fmla="*/ 1153 h 1321"/>
                  <a:gd name="T68" fmla="*/ 415 w 1357"/>
                  <a:gd name="T69" fmla="*/ 1194 h 1321"/>
                  <a:gd name="T70" fmla="*/ 475 w 1357"/>
                  <a:gd name="T71" fmla="*/ 1230 h 1321"/>
                  <a:gd name="T72" fmla="*/ 535 w 1357"/>
                  <a:gd name="T73" fmla="*/ 1260 h 1321"/>
                  <a:gd name="T74" fmla="*/ 598 w 1357"/>
                  <a:gd name="T75" fmla="*/ 1283 h 1321"/>
                  <a:gd name="T76" fmla="*/ 661 w 1357"/>
                  <a:gd name="T77" fmla="*/ 1301 h 1321"/>
                  <a:gd name="T78" fmla="*/ 724 w 1357"/>
                  <a:gd name="T79" fmla="*/ 1314 h 1321"/>
                  <a:gd name="T80" fmla="*/ 787 w 1357"/>
                  <a:gd name="T81" fmla="*/ 1320 h 1321"/>
                  <a:gd name="T82" fmla="*/ 850 w 1357"/>
                  <a:gd name="T83" fmla="*/ 1320 h 1321"/>
                  <a:gd name="T84" fmla="*/ 910 w 1357"/>
                  <a:gd name="T85" fmla="*/ 1314 h 1321"/>
                  <a:gd name="T86" fmla="*/ 970 w 1357"/>
                  <a:gd name="T87" fmla="*/ 1303 h 1321"/>
                  <a:gd name="T88" fmla="*/ 1027 w 1357"/>
                  <a:gd name="T89" fmla="*/ 1285 h 1321"/>
                  <a:gd name="T90" fmla="*/ 1081 w 1357"/>
                  <a:gd name="T91" fmla="*/ 1260 h 1321"/>
                  <a:gd name="T92" fmla="*/ 1133 w 1357"/>
                  <a:gd name="T93" fmla="*/ 1229 h 1321"/>
                  <a:gd name="T94" fmla="*/ 1182 w 1357"/>
                  <a:gd name="T95" fmla="*/ 1193 h 13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7"/>
                  <a:gd name="T145" fmla="*/ 0 h 1321"/>
                  <a:gd name="T146" fmla="*/ 1357 w 1357"/>
                  <a:gd name="T147" fmla="*/ 1321 h 13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7" h="1321">
                    <a:moveTo>
                      <a:pt x="1204" y="1172"/>
                    </a:moveTo>
                    <a:lnTo>
                      <a:pt x="1245" y="1126"/>
                    </a:lnTo>
                    <a:lnTo>
                      <a:pt x="1278" y="1075"/>
                    </a:lnTo>
                    <a:lnTo>
                      <a:pt x="1306" y="1021"/>
                    </a:lnTo>
                    <a:lnTo>
                      <a:pt x="1327" y="965"/>
                    </a:lnTo>
                    <a:lnTo>
                      <a:pt x="1344" y="906"/>
                    </a:lnTo>
                    <a:lnTo>
                      <a:pt x="1352" y="846"/>
                    </a:lnTo>
                    <a:lnTo>
                      <a:pt x="1357" y="783"/>
                    </a:lnTo>
                    <a:lnTo>
                      <a:pt x="1354" y="721"/>
                    </a:lnTo>
                    <a:lnTo>
                      <a:pt x="1345" y="658"/>
                    </a:lnTo>
                    <a:lnTo>
                      <a:pt x="1332" y="594"/>
                    </a:lnTo>
                    <a:lnTo>
                      <a:pt x="1312" y="531"/>
                    </a:lnTo>
                    <a:lnTo>
                      <a:pt x="1285" y="469"/>
                    </a:lnTo>
                    <a:lnTo>
                      <a:pt x="1255" y="408"/>
                    </a:lnTo>
                    <a:lnTo>
                      <a:pt x="1217" y="349"/>
                    </a:lnTo>
                    <a:lnTo>
                      <a:pt x="1174" y="293"/>
                    </a:lnTo>
                    <a:lnTo>
                      <a:pt x="1125" y="239"/>
                    </a:lnTo>
                    <a:lnTo>
                      <a:pt x="1098" y="214"/>
                    </a:lnTo>
                    <a:lnTo>
                      <a:pt x="1070" y="189"/>
                    </a:lnTo>
                    <a:lnTo>
                      <a:pt x="1041" y="166"/>
                    </a:lnTo>
                    <a:lnTo>
                      <a:pt x="1012" y="145"/>
                    </a:lnTo>
                    <a:lnTo>
                      <a:pt x="981" y="126"/>
                    </a:lnTo>
                    <a:lnTo>
                      <a:pt x="949" y="106"/>
                    </a:lnTo>
                    <a:lnTo>
                      <a:pt x="917" y="89"/>
                    </a:lnTo>
                    <a:lnTo>
                      <a:pt x="884" y="74"/>
                    </a:lnTo>
                    <a:lnTo>
                      <a:pt x="851" y="60"/>
                    </a:lnTo>
                    <a:lnTo>
                      <a:pt x="817" y="48"/>
                    </a:lnTo>
                    <a:lnTo>
                      <a:pt x="784" y="36"/>
                    </a:lnTo>
                    <a:lnTo>
                      <a:pt x="749" y="27"/>
                    </a:lnTo>
                    <a:lnTo>
                      <a:pt x="714" y="18"/>
                    </a:lnTo>
                    <a:lnTo>
                      <a:pt x="681" y="13"/>
                    </a:lnTo>
                    <a:lnTo>
                      <a:pt x="646" y="7"/>
                    </a:lnTo>
                    <a:lnTo>
                      <a:pt x="611" y="3"/>
                    </a:lnTo>
                    <a:lnTo>
                      <a:pt x="576" y="1"/>
                    </a:lnTo>
                    <a:lnTo>
                      <a:pt x="542" y="0"/>
                    </a:lnTo>
                    <a:lnTo>
                      <a:pt x="507" y="1"/>
                    </a:lnTo>
                    <a:lnTo>
                      <a:pt x="474" y="4"/>
                    </a:lnTo>
                    <a:lnTo>
                      <a:pt x="440" y="8"/>
                    </a:lnTo>
                    <a:lnTo>
                      <a:pt x="408" y="14"/>
                    </a:lnTo>
                    <a:lnTo>
                      <a:pt x="376" y="21"/>
                    </a:lnTo>
                    <a:lnTo>
                      <a:pt x="345" y="29"/>
                    </a:lnTo>
                    <a:lnTo>
                      <a:pt x="314" y="39"/>
                    </a:lnTo>
                    <a:lnTo>
                      <a:pt x="284" y="52"/>
                    </a:lnTo>
                    <a:lnTo>
                      <a:pt x="256" y="64"/>
                    </a:lnTo>
                    <a:lnTo>
                      <a:pt x="228" y="80"/>
                    </a:lnTo>
                    <a:lnTo>
                      <a:pt x="201" y="96"/>
                    </a:lnTo>
                    <a:lnTo>
                      <a:pt x="176" y="115"/>
                    </a:lnTo>
                    <a:lnTo>
                      <a:pt x="151" y="134"/>
                    </a:lnTo>
                    <a:lnTo>
                      <a:pt x="129" y="155"/>
                    </a:lnTo>
                    <a:lnTo>
                      <a:pt x="90" y="201"/>
                    </a:lnTo>
                    <a:lnTo>
                      <a:pt x="57" y="250"/>
                    </a:lnTo>
                    <a:lnTo>
                      <a:pt x="34" y="303"/>
                    </a:lnTo>
                    <a:lnTo>
                      <a:pt x="16" y="359"/>
                    </a:lnTo>
                    <a:lnTo>
                      <a:pt x="4" y="418"/>
                    </a:lnTo>
                    <a:lnTo>
                      <a:pt x="0" y="478"/>
                    </a:lnTo>
                    <a:lnTo>
                      <a:pt x="3" y="539"/>
                    </a:lnTo>
                    <a:lnTo>
                      <a:pt x="11" y="600"/>
                    </a:lnTo>
                    <a:lnTo>
                      <a:pt x="25" y="663"/>
                    </a:lnTo>
                    <a:lnTo>
                      <a:pt x="45" y="726"/>
                    </a:lnTo>
                    <a:lnTo>
                      <a:pt x="71" y="789"/>
                    </a:lnTo>
                    <a:lnTo>
                      <a:pt x="102" y="850"/>
                    </a:lnTo>
                    <a:lnTo>
                      <a:pt x="138" y="912"/>
                    </a:lnTo>
                    <a:lnTo>
                      <a:pt x="179" y="971"/>
                    </a:lnTo>
                    <a:lnTo>
                      <a:pt x="225" y="1026"/>
                    </a:lnTo>
                    <a:lnTo>
                      <a:pt x="275" y="1081"/>
                    </a:lnTo>
                    <a:lnTo>
                      <a:pt x="302" y="1106"/>
                    </a:lnTo>
                    <a:lnTo>
                      <a:pt x="330" y="1131"/>
                    </a:lnTo>
                    <a:lnTo>
                      <a:pt x="358" y="1153"/>
                    </a:lnTo>
                    <a:lnTo>
                      <a:pt x="386" y="1174"/>
                    </a:lnTo>
                    <a:lnTo>
                      <a:pt x="415" y="1194"/>
                    </a:lnTo>
                    <a:lnTo>
                      <a:pt x="444" y="1212"/>
                    </a:lnTo>
                    <a:lnTo>
                      <a:pt x="475" y="1230"/>
                    </a:lnTo>
                    <a:lnTo>
                      <a:pt x="504" y="1246"/>
                    </a:lnTo>
                    <a:lnTo>
                      <a:pt x="535" y="1260"/>
                    </a:lnTo>
                    <a:lnTo>
                      <a:pt x="567" y="1272"/>
                    </a:lnTo>
                    <a:lnTo>
                      <a:pt x="598" y="1283"/>
                    </a:lnTo>
                    <a:lnTo>
                      <a:pt x="629" y="1293"/>
                    </a:lnTo>
                    <a:lnTo>
                      <a:pt x="661" y="1301"/>
                    </a:lnTo>
                    <a:lnTo>
                      <a:pt x="693" y="1308"/>
                    </a:lnTo>
                    <a:lnTo>
                      <a:pt x="724" y="1314"/>
                    </a:lnTo>
                    <a:lnTo>
                      <a:pt x="756" y="1317"/>
                    </a:lnTo>
                    <a:lnTo>
                      <a:pt x="787" y="1320"/>
                    </a:lnTo>
                    <a:lnTo>
                      <a:pt x="819" y="1321"/>
                    </a:lnTo>
                    <a:lnTo>
                      <a:pt x="850" y="1320"/>
                    </a:lnTo>
                    <a:lnTo>
                      <a:pt x="880" y="1318"/>
                    </a:lnTo>
                    <a:lnTo>
                      <a:pt x="910" y="1314"/>
                    </a:lnTo>
                    <a:lnTo>
                      <a:pt x="940" y="1308"/>
                    </a:lnTo>
                    <a:lnTo>
                      <a:pt x="970" y="1303"/>
                    </a:lnTo>
                    <a:lnTo>
                      <a:pt x="999" y="1294"/>
                    </a:lnTo>
                    <a:lnTo>
                      <a:pt x="1027" y="1285"/>
                    </a:lnTo>
                    <a:lnTo>
                      <a:pt x="1055" y="1272"/>
                    </a:lnTo>
                    <a:lnTo>
                      <a:pt x="1081" y="1260"/>
                    </a:lnTo>
                    <a:lnTo>
                      <a:pt x="1108" y="1246"/>
                    </a:lnTo>
                    <a:lnTo>
                      <a:pt x="1133" y="1229"/>
                    </a:lnTo>
                    <a:lnTo>
                      <a:pt x="1158" y="1212"/>
                    </a:lnTo>
                    <a:lnTo>
                      <a:pt x="1182" y="1193"/>
                    </a:lnTo>
                    <a:lnTo>
                      <a:pt x="1204" y="1172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08" name="Freeform 17"/>
              <p:cNvSpPr>
                <a:spLocks/>
              </p:cNvSpPr>
              <p:nvPr/>
            </p:nvSpPr>
            <p:spPr bwMode="auto">
              <a:xfrm>
                <a:off x="2366" y="1794"/>
                <a:ext cx="1057" cy="941"/>
              </a:xfrm>
              <a:custGeom>
                <a:avLst/>
                <a:gdLst>
                  <a:gd name="T0" fmla="*/ 4 w 1057"/>
                  <a:gd name="T1" fmla="*/ 58 h 941"/>
                  <a:gd name="T2" fmla="*/ 39 w 1057"/>
                  <a:gd name="T3" fmla="*/ 44 h 941"/>
                  <a:gd name="T4" fmla="*/ 105 w 1057"/>
                  <a:gd name="T5" fmla="*/ 22 h 941"/>
                  <a:gd name="T6" fmla="*/ 195 w 1057"/>
                  <a:gd name="T7" fmla="*/ 5 h 941"/>
                  <a:gd name="T8" fmla="*/ 310 w 1057"/>
                  <a:gd name="T9" fmla="*/ 0 h 941"/>
                  <a:gd name="T10" fmla="*/ 444 w 1057"/>
                  <a:gd name="T11" fmla="*/ 18 h 941"/>
                  <a:gd name="T12" fmla="*/ 592 w 1057"/>
                  <a:gd name="T13" fmla="*/ 67 h 941"/>
                  <a:gd name="T14" fmla="*/ 750 w 1057"/>
                  <a:gd name="T15" fmla="*/ 158 h 941"/>
                  <a:gd name="T16" fmla="*/ 837 w 1057"/>
                  <a:gd name="T17" fmla="*/ 225 h 941"/>
                  <a:gd name="T18" fmla="*/ 863 w 1057"/>
                  <a:gd name="T19" fmla="*/ 252 h 941"/>
                  <a:gd name="T20" fmla="*/ 906 w 1057"/>
                  <a:gd name="T21" fmla="*/ 307 h 941"/>
                  <a:gd name="T22" fmla="*/ 958 w 1057"/>
                  <a:gd name="T23" fmla="*/ 384 h 941"/>
                  <a:gd name="T24" fmla="*/ 1006 w 1057"/>
                  <a:gd name="T25" fmla="*/ 481 h 941"/>
                  <a:gd name="T26" fmla="*/ 1043 w 1057"/>
                  <a:gd name="T27" fmla="*/ 596 h 941"/>
                  <a:gd name="T28" fmla="*/ 1057 w 1057"/>
                  <a:gd name="T29" fmla="*/ 724 h 941"/>
                  <a:gd name="T30" fmla="*/ 1041 w 1057"/>
                  <a:gd name="T31" fmla="*/ 867 h 941"/>
                  <a:gd name="T32" fmla="*/ 1017 w 1057"/>
                  <a:gd name="T33" fmla="*/ 938 h 941"/>
                  <a:gd name="T34" fmla="*/ 1011 w 1057"/>
                  <a:gd name="T35" fmla="*/ 919 h 941"/>
                  <a:gd name="T36" fmla="*/ 1001 w 1057"/>
                  <a:gd name="T37" fmla="*/ 881 h 941"/>
                  <a:gd name="T38" fmla="*/ 985 w 1057"/>
                  <a:gd name="T39" fmla="*/ 829 h 941"/>
                  <a:gd name="T40" fmla="*/ 962 w 1057"/>
                  <a:gd name="T41" fmla="*/ 766 h 941"/>
                  <a:gd name="T42" fmla="*/ 932 w 1057"/>
                  <a:gd name="T43" fmla="*/ 694 h 941"/>
                  <a:gd name="T44" fmla="*/ 894 w 1057"/>
                  <a:gd name="T45" fmla="*/ 614 h 941"/>
                  <a:gd name="T46" fmla="*/ 846 w 1057"/>
                  <a:gd name="T47" fmla="*/ 532 h 941"/>
                  <a:gd name="T48" fmla="*/ 789 w 1057"/>
                  <a:gd name="T49" fmla="*/ 448 h 941"/>
                  <a:gd name="T50" fmla="*/ 723 w 1057"/>
                  <a:gd name="T51" fmla="*/ 366 h 941"/>
                  <a:gd name="T52" fmla="*/ 645 w 1057"/>
                  <a:gd name="T53" fmla="*/ 287 h 941"/>
                  <a:gd name="T54" fmla="*/ 557 w 1057"/>
                  <a:gd name="T55" fmla="*/ 218 h 941"/>
                  <a:gd name="T56" fmla="*/ 457 w 1057"/>
                  <a:gd name="T57" fmla="*/ 156 h 941"/>
                  <a:gd name="T58" fmla="*/ 343 w 1057"/>
                  <a:gd name="T59" fmla="*/ 109 h 941"/>
                  <a:gd name="T60" fmla="*/ 216 w 1057"/>
                  <a:gd name="T61" fmla="*/ 75 h 941"/>
                  <a:gd name="T62" fmla="*/ 75 w 1057"/>
                  <a:gd name="T63" fmla="*/ 61 h 9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57"/>
                  <a:gd name="T97" fmla="*/ 0 h 941"/>
                  <a:gd name="T98" fmla="*/ 1057 w 1057"/>
                  <a:gd name="T99" fmla="*/ 941 h 9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57" h="941">
                    <a:moveTo>
                      <a:pt x="0" y="61"/>
                    </a:moveTo>
                    <a:lnTo>
                      <a:pt x="4" y="58"/>
                    </a:lnTo>
                    <a:lnTo>
                      <a:pt x="18" y="53"/>
                    </a:lnTo>
                    <a:lnTo>
                      <a:pt x="39" y="44"/>
                    </a:lnTo>
                    <a:lnTo>
                      <a:pt x="68" y="33"/>
                    </a:lnTo>
                    <a:lnTo>
                      <a:pt x="105" y="22"/>
                    </a:lnTo>
                    <a:lnTo>
                      <a:pt x="147" y="12"/>
                    </a:lnTo>
                    <a:lnTo>
                      <a:pt x="195" y="5"/>
                    </a:lnTo>
                    <a:lnTo>
                      <a:pt x="251" y="0"/>
                    </a:lnTo>
                    <a:lnTo>
                      <a:pt x="310" y="0"/>
                    </a:lnTo>
                    <a:lnTo>
                      <a:pt x="376" y="5"/>
                    </a:lnTo>
                    <a:lnTo>
                      <a:pt x="444" y="18"/>
                    </a:lnTo>
                    <a:lnTo>
                      <a:pt x="517" y="37"/>
                    </a:lnTo>
                    <a:lnTo>
                      <a:pt x="592" y="67"/>
                    </a:lnTo>
                    <a:lnTo>
                      <a:pt x="670" y="106"/>
                    </a:lnTo>
                    <a:lnTo>
                      <a:pt x="750" y="158"/>
                    </a:lnTo>
                    <a:lnTo>
                      <a:pt x="832" y="220"/>
                    </a:lnTo>
                    <a:lnTo>
                      <a:pt x="837" y="225"/>
                    </a:lnTo>
                    <a:lnTo>
                      <a:pt x="846" y="234"/>
                    </a:lnTo>
                    <a:lnTo>
                      <a:pt x="863" y="252"/>
                    </a:lnTo>
                    <a:lnTo>
                      <a:pt x="883" y="276"/>
                    </a:lnTo>
                    <a:lnTo>
                      <a:pt x="906" y="307"/>
                    </a:lnTo>
                    <a:lnTo>
                      <a:pt x="932" y="342"/>
                    </a:lnTo>
                    <a:lnTo>
                      <a:pt x="958" y="384"/>
                    </a:lnTo>
                    <a:lnTo>
                      <a:pt x="983" y="430"/>
                    </a:lnTo>
                    <a:lnTo>
                      <a:pt x="1006" y="481"/>
                    </a:lnTo>
                    <a:lnTo>
                      <a:pt x="1027" y="536"/>
                    </a:lnTo>
                    <a:lnTo>
                      <a:pt x="1043" y="596"/>
                    </a:lnTo>
                    <a:lnTo>
                      <a:pt x="1053" y="659"/>
                    </a:lnTo>
                    <a:lnTo>
                      <a:pt x="1057" y="724"/>
                    </a:lnTo>
                    <a:lnTo>
                      <a:pt x="1053" y="794"/>
                    </a:lnTo>
                    <a:lnTo>
                      <a:pt x="1041" y="867"/>
                    </a:lnTo>
                    <a:lnTo>
                      <a:pt x="1017" y="941"/>
                    </a:lnTo>
                    <a:lnTo>
                      <a:pt x="1017" y="938"/>
                    </a:lnTo>
                    <a:lnTo>
                      <a:pt x="1014" y="931"/>
                    </a:lnTo>
                    <a:lnTo>
                      <a:pt x="1011" y="919"/>
                    </a:lnTo>
                    <a:lnTo>
                      <a:pt x="1007" y="902"/>
                    </a:lnTo>
                    <a:lnTo>
                      <a:pt x="1001" y="881"/>
                    </a:lnTo>
                    <a:lnTo>
                      <a:pt x="994" y="857"/>
                    </a:lnTo>
                    <a:lnTo>
                      <a:pt x="985" y="829"/>
                    </a:lnTo>
                    <a:lnTo>
                      <a:pt x="975" y="798"/>
                    </a:lnTo>
                    <a:lnTo>
                      <a:pt x="962" y="766"/>
                    </a:lnTo>
                    <a:lnTo>
                      <a:pt x="948" y="730"/>
                    </a:lnTo>
                    <a:lnTo>
                      <a:pt x="932" y="694"/>
                    </a:lnTo>
                    <a:lnTo>
                      <a:pt x="913" y="655"/>
                    </a:lnTo>
                    <a:lnTo>
                      <a:pt x="894" y="614"/>
                    </a:lnTo>
                    <a:lnTo>
                      <a:pt x="870" y="574"/>
                    </a:lnTo>
                    <a:lnTo>
                      <a:pt x="846" y="532"/>
                    </a:lnTo>
                    <a:lnTo>
                      <a:pt x="818" y="490"/>
                    </a:lnTo>
                    <a:lnTo>
                      <a:pt x="789" y="448"/>
                    </a:lnTo>
                    <a:lnTo>
                      <a:pt x="757" y="406"/>
                    </a:lnTo>
                    <a:lnTo>
                      <a:pt x="723" y="366"/>
                    </a:lnTo>
                    <a:lnTo>
                      <a:pt x="686" y="326"/>
                    </a:lnTo>
                    <a:lnTo>
                      <a:pt x="645" y="287"/>
                    </a:lnTo>
                    <a:lnTo>
                      <a:pt x="603" y="251"/>
                    </a:lnTo>
                    <a:lnTo>
                      <a:pt x="557" y="218"/>
                    </a:lnTo>
                    <a:lnTo>
                      <a:pt x="508" y="185"/>
                    </a:lnTo>
                    <a:lnTo>
                      <a:pt x="457" y="156"/>
                    </a:lnTo>
                    <a:lnTo>
                      <a:pt x="401" y="131"/>
                    </a:lnTo>
                    <a:lnTo>
                      <a:pt x="343" y="109"/>
                    </a:lnTo>
                    <a:lnTo>
                      <a:pt x="282" y="91"/>
                    </a:lnTo>
                    <a:lnTo>
                      <a:pt x="216" y="75"/>
                    </a:lnTo>
                    <a:lnTo>
                      <a:pt x="148" y="65"/>
                    </a:lnTo>
                    <a:lnTo>
                      <a:pt x="75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B2E5F2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09" name="Freeform 18"/>
              <p:cNvSpPr>
                <a:spLocks/>
              </p:cNvSpPr>
              <p:nvPr/>
            </p:nvSpPr>
            <p:spPr bwMode="auto">
              <a:xfrm>
                <a:off x="2497" y="2041"/>
                <a:ext cx="479" cy="596"/>
              </a:xfrm>
              <a:custGeom>
                <a:avLst/>
                <a:gdLst>
                  <a:gd name="T0" fmla="*/ 21 w 479"/>
                  <a:gd name="T1" fmla="*/ 11 h 596"/>
                  <a:gd name="T2" fmla="*/ 22 w 479"/>
                  <a:gd name="T3" fmla="*/ 10 h 596"/>
                  <a:gd name="T4" fmla="*/ 28 w 479"/>
                  <a:gd name="T5" fmla="*/ 8 h 596"/>
                  <a:gd name="T6" fmla="*/ 36 w 479"/>
                  <a:gd name="T7" fmla="*/ 5 h 596"/>
                  <a:gd name="T8" fmla="*/ 49 w 479"/>
                  <a:gd name="T9" fmla="*/ 3 h 596"/>
                  <a:gd name="T10" fmla="*/ 64 w 479"/>
                  <a:gd name="T11" fmla="*/ 0 h 596"/>
                  <a:gd name="T12" fmla="*/ 84 w 479"/>
                  <a:gd name="T13" fmla="*/ 0 h 596"/>
                  <a:gd name="T14" fmla="*/ 106 w 479"/>
                  <a:gd name="T15" fmla="*/ 1 h 596"/>
                  <a:gd name="T16" fmla="*/ 133 w 479"/>
                  <a:gd name="T17" fmla="*/ 5 h 596"/>
                  <a:gd name="T18" fmla="*/ 162 w 479"/>
                  <a:gd name="T19" fmla="*/ 12 h 596"/>
                  <a:gd name="T20" fmla="*/ 194 w 479"/>
                  <a:gd name="T21" fmla="*/ 25 h 596"/>
                  <a:gd name="T22" fmla="*/ 231 w 479"/>
                  <a:gd name="T23" fmla="*/ 42 h 596"/>
                  <a:gd name="T24" fmla="*/ 270 w 479"/>
                  <a:gd name="T25" fmla="*/ 64 h 596"/>
                  <a:gd name="T26" fmla="*/ 313 w 479"/>
                  <a:gd name="T27" fmla="*/ 92 h 596"/>
                  <a:gd name="T28" fmla="*/ 358 w 479"/>
                  <a:gd name="T29" fmla="*/ 127 h 596"/>
                  <a:gd name="T30" fmla="*/ 408 w 479"/>
                  <a:gd name="T31" fmla="*/ 170 h 596"/>
                  <a:gd name="T32" fmla="*/ 460 w 479"/>
                  <a:gd name="T33" fmla="*/ 222 h 596"/>
                  <a:gd name="T34" fmla="*/ 464 w 479"/>
                  <a:gd name="T35" fmla="*/ 233 h 596"/>
                  <a:gd name="T36" fmla="*/ 471 w 479"/>
                  <a:gd name="T37" fmla="*/ 261 h 596"/>
                  <a:gd name="T38" fmla="*/ 478 w 479"/>
                  <a:gd name="T39" fmla="*/ 304 h 596"/>
                  <a:gd name="T40" fmla="*/ 479 w 479"/>
                  <a:gd name="T41" fmla="*/ 359 h 596"/>
                  <a:gd name="T42" fmla="*/ 472 w 479"/>
                  <a:gd name="T43" fmla="*/ 419 h 596"/>
                  <a:gd name="T44" fmla="*/ 450 w 479"/>
                  <a:gd name="T45" fmla="*/ 480 h 596"/>
                  <a:gd name="T46" fmla="*/ 409 w 479"/>
                  <a:gd name="T47" fmla="*/ 542 h 596"/>
                  <a:gd name="T48" fmla="*/ 345 w 479"/>
                  <a:gd name="T49" fmla="*/ 596 h 596"/>
                  <a:gd name="T50" fmla="*/ 340 w 479"/>
                  <a:gd name="T51" fmla="*/ 595 h 596"/>
                  <a:gd name="T52" fmla="*/ 326 w 479"/>
                  <a:gd name="T53" fmla="*/ 593 h 596"/>
                  <a:gd name="T54" fmla="*/ 305 w 479"/>
                  <a:gd name="T55" fmla="*/ 588 h 596"/>
                  <a:gd name="T56" fmla="*/ 277 w 479"/>
                  <a:gd name="T57" fmla="*/ 579 h 596"/>
                  <a:gd name="T58" fmla="*/ 245 w 479"/>
                  <a:gd name="T59" fmla="*/ 567 h 596"/>
                  <a:gd name="T60" fmla="*/ 210 w 479"/>
                  <a:gd name="T61" fmla="*/ 551 h 596"/>
                  <a:gd name="T62" fmla="*/ 173 w 479"/>
                  <a:gd name="T63" fmla="*/ 529 h 596"/>
                  <a:gd name="T64" fmla="*/ 137 w 479"/>
                  <a:gd name="T65" fmla="*/ 503 h 596"/>
                  <a:gd name="T66" fmla="*/ 102 w 479"/>
                  <a:gd name="T67" fmla="*/ 469 h 596"/>
                  <a:gd name="T68" fmla="*/ 70 w 479"/>
                  <a:gd name="T69" fmla="*/ 430 h 596"/>
                  <a:gd name="T70" fmla="*/ 42 w 479"/>
                  <a:gd name="T71" fmla="*/ 382 h 596"/>
                  <a:gd name="T72" fmla="*/ 20 w 479"/>
                  <a:gd name="T73" fmla="*/ 327 h 596"/>
                  <a:gd name="T74" fmla="*/ 6 w 479"/>
                  <a:gd name="T75" fmla="*/ 262 h 596"/>
                  <a:gd name="T76" fmla="*/ 0 w 479"/>
                  <a:gd name="T77" fmla="*/ 188 h 596"/>
                  <a:gd name="T78" fmla="*/ 4 w 479"/>
                  <a:gd name="T79" fmla="*/ 105 h 596"/>
                  <a:gd name="T80" fmla="*/ 21 w 479"/>
                  <a:gd name="T81" fmla="*/ 11 h 5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79"/>
                  <a:gd name="T124" fmla="*/ 0 h 596"/>
                  <a:gd name="T125" fmla="*/ 479 w 479"/>
                  <a:gd name="T126" fmla="*/ 596 h 5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79" h="596">
                    <a:moveTo>
                      <a:pt x="21" y="11"/>
                    </a:moveTo>
                    <a:lnTo>
                      <a:pt x="22" y="10"/>
                    </a:lnTo>
                    <a:lnTo>
                      <a:pt x="28" y="8"/>
                    </a:lnTo>
                    <a:lnTo>
                      <a:pt x="36" y="5"/>
                    </a:lnTo>
                    <a:lnTo>
                      <a:pt x="49" y="3"/>
                    </a:lnTo>
                    <a:lnTo>
                      <a:pt x="64" y="0"/>
                    </a:lnTo>
                    <a:lnTo>
                      <a:pt x="84" y="0"/>
                    </a:lnTo>
                    <a:lnTo>
                      <a:pt x="106" y="1"/>
                    </a:lnTo>
                    <a:lnTo>
                      <a:pt x="133" y="5"/>
                    </a:lnTo>
                    <a:lnTo>
                      <a:pt x="162" y="12"/>
                    </a:lnTo>
                    <a:lnTo>
                      <a:pt x="194" y="25"/>
                    </a:lnTo>
                    <a:lnTo>
                      <a:pt x="231" y="42"/>
                    </a:lnTo>
                    <a:lnTo>
                      <a:pt x="270" y="64"/>
                    </a:lnTo>
                    <a:lnTo>
                      <a:pt x="313" y="92"/>
                    </a:lnTo>
                    <a:lnTo>
                      <a:pt x="358" y="127"/>
                    </a:lnTo>
                    <a:lnTo>
                      <a:pt x="408" y="170"/>
                    </a:lnTo>
                    <a:lnTo>
                      <a:pt x="460" y="222"/>
                    </a:lnTo>
                    <a:lnTo>
                      <a:pt x="464" y="233"/>
                    </a:lnTo>
                    <a:lnTo>
                      <a:pt x="471" y="261"/>
                    </a:lnTo>
                    <a:lnTo>
                      <a:pt x="478" y="304"/>
                    </a:lnTo>
                    <a:lnTo>
                      <a:pt x="479" y="359"/>
                    </a:lnTo>
                    <a:lnTo>
                      <a:pt x="472" y="419"/>
                    </a:lnTo>
                    <a:lnTo>
                      <a:pt x="450" y="480"/>
                    </a:lnTo>
                    <a:lnTo>
                      <a:pt x="409" y="542"/>
                    </a:lnTo>
                    <a:lnTo>
                      <a:pt x="345" y="596"/>
                    </a:lnTo>
                    <a:lnTo>
                      <a:pt x="340" y="595"/>
                    </a:lnTo>
                    <a:lnTo>
                      <a:pt x="326" y="593"/>
                    </a:lnTo>
                    <a:lnTo>
                      <a:pt x="305" y="588"/>
                    </a:lnTo>
                    <a:lnTo>
                      <a:pt x="277" y="579"/>
                    </a:lnTo>
                    <a:lnTo>
                      <a:pt x="245" y="567"/>
                    </a:lnTo>
                    <a:lnTo>
                      <a:pt x="210" y="551"/>
                    </a:lnTo>
                    <a:lnTo>
                      <a:pt x="173" y="529"/>
                    </a:lnTo>
                    <a:lnTo>
                      <a:pt x="137" y="503"/>
                    </a:lnTo>
                    <a:lnTo>
                      <a:pt x="102" y="469"/>
                    </a:lnTo>
                    <a:lnTo>
                      <a:pt x="70" y="430"/>
                    </a:lnTo>
                    <a:lnTo>
                      <a:pt x="42" y="382"/>
                    </a:lnTo>
                    <a:lnTo>
                      <a:pt x="20" y="327"/>
                    </a:lnTo>
                    <a:lnTo>
                      <a:pt x="6" y="262"/>
                    </a:lnTo>
                    <a:lnTo>
                      <a:pt x="0" y="188"/>
                    </a:lnTo>
                    <a:lnTo>
                      <a:pt x="4" y="105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10" name="Freeform 19"/>
              <p:cNvSpPr>
                <a:spLocks/>
              </p:cNvSpPr>
              <p:nvPr/>
            </p:nvSpPr>
            <p:spPr bwMode="auto">
              <a:xfrm>
                <a:off x="2342" y="2256"/>
                <a:ext cx="272" cy="491"/>
              </a:xfrm>
              <a:custGeom>
                <a:avLst/>
                <a:gdLst>
                  <a:gd name="T0" fmla="*/ 11 w 272"/>
                  <a:gd name="T1" fmla="*/ 0 h 491"/>
                  <a:gd name="T2" fmla="*/ 10 w 272"/>
                  <a:gd name="T3" fmla="*/ 4 h 491"/>
                  <a:gd name="T4" fmla="*/ 8 w 272"/>
                  <a:gd name="T5" fmla="*/ 14 h 491"/>
                  <a:gd name="T6" fmla="*/ 4 w 272"/>
                  <a:gd name="T7" fmla="*/ 29 h 491"/>
                  <a:gd name="T8" fmla="*/ 1 w 272"/>
                  <a:gd name="T9" fmla="*/ 52 h 491"/>
                  <a:gd name="T10" fmla="*/ 0 w 272"/>
                  <a:gd name="T11" fmla="*/ 78 h 491"/>
                  <a:gd name="T12" fmla="*/ 0 w 272"/>
                  <a:gd name="T13" fmla="*/ 107 h 491"/>
                  <a:gd name="T14" fmla="*/ 1 w 272"/>
                  <a:gd name="T15" fmla="*/ 142 h 491"/>
                  <a:gd name="T16" fmla="*/ 8 w 272"/>
                  <a:gd name="T17" fmla="*/ 179 h 491"/>
                  <a:gd name="T18" fmla="*/ 18 w 272"/>
                  <a:gd name="T19" fmla="*/ 216 h 491"/>
                  <a:gd name="T20" fmla="*/ 32 w 272"/>
                  <a:gd name="T21" fmla="*/ 257 h 491"/>
                  <a:gd name="T22" fmla="*/ 53 w 272"/>
                  <a:gd name="T23" fmla="*/ 297 h 491"/>
                  <a:gd name="T24" fmla="*/ 81 w 272"/>
                  <a:gd name="T25" fmla="*/ 339 h 491"/>
                  <a:gd name="T26" fmla="*/ 116 w 272"/>
                  <a:gd name="T27" fmla="*/ 380 h 491"/>
                  <a:gd name="T28" fmla="*/ 158 w 272"/>
                  <a:gd name="T29" fmla="*/ 419 h 491"/>
                  <a:gd name="T30" fmla="*/ 211 w 272"/>
                  <a:gd name="T31" fmla="*/ 457 h 491"/>
                  <a:gd name="T32" fmla="*/ 272 w 272"/>
                  <a:gd name="T33" fmla="*/ 491 h 491"/>
                  <a:gd name="T34" fmla="*/ 270 w 272"/>
                  <a:gd name="T35" fmla="*/ 490 h 491"/>
                  <a:gd name="T36" fmla="*/ 263 w 272"/>
                  <a:gd name="T37" fmla="*/ 484 h 491"/>
                  <a:gd name="T38" fmla="*/ 250 w 272"/>
                  <a:gd name="T39" fmla="*/ 476 h 491"/>
                  <a:gd name="T40" fmla="*/ 235 w 272"/>
                  <a:gd name="T41" fmla="*/ 465 h 491"/>
                  <a:gd name="T42" fmla="*/ 217 w 272"/>
                  <a:gd name="T43" fmla="*/ 450 h 491"/>
                  <a:gd name="T44" fmla="*/ 197 w 272"/>
                  <a:gd name="T45" fmla="*/ 430 h 491"/>
                  <a:gd name="T46" fmla="*/ 175 w 272"/>
                  <a:gd name="T47" fmla="*/ 406 h 491"/>
                  <a:gd name="T48" fmla="*/ 152 w 272"/>
                  <a:gd name="T49" fmla="*/ 378 h 491"/>
                  <a:gd name="T50" fmla="*/ 129 w 272"/>
                  <a:gd name="T51" fmla="*/ 348 h 491"/>
                  <a:gd name="T52" fmla="*/ 106 w 272"/>
                  <a:gd name="T53" fmla="*/ 311 h 491"/>
                  <a:gd name="T54" fmla="*/ 84 w 272"/>
                  <a:gd name="T55" fmla="*/ 271 h 491"/>
                  <a:gd name="T56" fmla="*/ 63 w 272"/>
                  <a:gd name="T57" fmla="*/ 226 h 491"/>
                  <a:gd name="T58" fmla="*/ 45 w 272"/>
                  <a:gd name="T59" fmla="*/ 177 h 491"/>
                  <a:gd name="T60" fmla="*/ 29 w 272"/>
                  <a:gd name="T61" fmla="*/ 123 h 491"/>
                  <a:gd name="T62" fmla="*/ 18 w 272"/>
                  <a:gd name="T63" fmla="*/ 64 h 491"/>
                  <a:gd name="T64" fmla="*/ 11 w 272"/>
                  <a:gd name="T65" fmla="*/ 0 h 4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2"/>
                  <a:gd name="T100" fmla="*/ 0 h 491"/>
                  <a:gd name="T101" fmla="*/ 272 w 272"/>
                  <a:gd name="T102" fmla="*/ 491 h 4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2" h="491">
                    <a:moveTo>
                      <a:pt x="11" y="0"/>
                    </a:moveTo>
                    <a:lnTo>
                      <a:pt x="10" y="4"/>
                    </a:lnTo>
                    <a:lnTo>
                      <a:pt x="8" y="14"/>
                    </a:lnTo>
                    <a:lnTo>
                      <a:pt x="4" y="29"/>
                    </a:lnTo>
                    <a:lnTo>
                      <a:pt x="1" y="52"/>
                    </a:lnTo>
                    <a:lnTo>
                      <a:pt x="0" y="78"/>
                    </a:lnTo>
                    <a:lnTo>
                      <a:pt x="0" y="107"/>
                    </a:lnTo>
                    <a:lnTo>
                      <a:pt x="1" y="142"/>
                    </a:lnTo>
                    <a:lnTo>
                      <a:pt x="8" y="179"/>
                    </a:lnTo>
                    <a:lnTo>
                      <a:pt x="18" y="216"/>
                    </a:lnTo>
                    <a:lnTo>
                      <a:pt x="32" y="257"/>
                    </a:lnTo>
                    <a:lnTo>
                      <a:pt x="53" y="297"/>
                    </a:lnTo>
                    <a:lnTo>
                      <a:pt x="81" y="339"/>
                    </a:lnTo>
                    <a:lnTo>
                      <a:pt x="116" y="380"/>
                    </a:lnTo>
                    <a:lnTo>
                      <a:pt x="158" y="419"/>
                    </a:lnTo>
                    <a:lnTo>
                      <a:pt x="211" y="457"/>
                    </a:lnTo>
                    <a:lnTo>
                      <a:pt x="272" y="491"/>
                    </a:lnTo>
                    <a:lnTo>
                      <a:pt x="270" y="490"/>
                    </a:lnTo>
                    <a:lnTo>
                      <a:pt x="263" y="484"/>
                    </a:lnTo>
                    <a:lnTo>
                      <a:pt x="250" y="476"/>
                    </a:lnTo>
                    <a:lnTo>
                      <a:pt x="235" y="465"/>
                    </a:lnTo>
                    <a:lnTo>
                      <a:pt x="217" y="450"/>
                    </a:lnTo>
                    <a:lnTo>
                      <a:pt x="197" y="430"/>
                    </a:lnTo>
                    <a:lnTo>
                      <a:pt x="175" y="406"/>
                    </a:lnTo>
                    <a:lnTo>
                      <a:pt x="152" y="378"/>
                    </a:lnTo>
                    <a:lnTo>
                      <a:pt x="129" y="348"/>
                    </a:lnTo>
                    <a:lnTo>
                      <a:pt x="106" y="311"/>
                    </a:lnTo>
                    <a:lnTo>
                      <a:pt x="84" y="271"/>
                    </a:lnTo>
                    <a:lnTo>
                      <a:pt x="63" y="226"/>
                    </a:lnTo>
                    <a:lnTo>
                      <a:pt x="45" y="177"/>
                    </a:lnTo>
                    <a:lnTo>
                      <a:pt x="29" y="123"/>
                    </a:lnTo>
                    <a:lnTo>
                      <a:pt x="18" y="6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11" name="Freeform 20"/>
              <p:cNvSpPr>
                <a:spLocks/>
              </p:cNvSpPr>
              <p:nvPr/>
            </p:nvSpPr>
            <p:spPr bwMode="auto">
              <a:xfrm>
                <a:off x="3668" y="3144"/>
                <a:ext cx="798" cy="814"/>
              </a:xfrm>
              <a:custGeom>
                <a:avLst/>
                <a:gdLst>
                  <a:gd name="T0" fmla="*/ 21 w 798"/>
                  <a:gd name="T1" fmla="*/ 0 h 814"/>
                  <a:gd name="T2" fmla="*/ 798 w 798"/>
                  <a:gd name="T3" fmla="*/ 780 h 814"/>
                  <a:gd name="T4" fmla="*/ 795 w 798"/>
                  <a:gd name="T5" fmla="*/ 782 h 814"/>
                  <a:gd name="T6" fmla="*/ 789 w 798"/>
                  <a:gd name="T7" fmla="*/ 786 h 814"/>
                  <a:gd name="T8" fmla="*/ 786 w 798"/>
                  <a:gd name="T9" fmla="*/ 796 h 814"/>
                  <a:gd name="T10" fmla="*/ 792 w 798"/>
                  <a:gd name="T11" fmla="*/ 814 h 814"/>
                  <a:gd name="T12" fmla="*/ 3 w 798"/>
                  <a:gd name="T13" fmla="*/ 25 h 814"/>
                  <a:gd name="T14" fmla="*/ 1 w 798"/>
                  <a:gd name="T15" fmla="*/ 22 h 814"/>
                  <a:gd name="T16" fmla="*/ 0 w 798"/>
                  <a:gd name="T17" fmla="*/ 15 h 814"/>
                  <a:gd name="T18" fmla="*/ 4 w 798"/>
                  <a:gd name="T19" fmla="*/ 7 h 814"/>
                  <a:gd name="T20" fmla="*/ 21 w 798"/>
                  <a:gd name="T21" fmla="*/ 0 h 8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8"/>
                  <a:gd name="T34" fmla="*/ 0 h 814"/>
                  <a:gd name="T35" fmla="*/ 798 w 798"/>
                  <a:gd name="T36" fmla="*/ 814 h 8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8" h="814">
                    <a:moveTo>
                      <a:pt x="21" y="0"/>
                    </a:moveTo>
                    <a:lnTo>
                      <a:pt x="798" y="780"/>
                    </a:lnTo>
                    <a:lnTo>
                      <a:pt x="795" y="782"/>
                    </a:lnTo>
                    <a:lnTo>
                      <a:pt x="789" y="786"/>
                    </a:lnTo>
                    <a:lnTo>
                      <a:pt x="786" y="796"/>
                    </a:lnTo>
                    <a:lnTo>
                      <a:pt x="792" y="814"/>
                    </a:lnTo>
                    <a:lnTo>
                      <a:pt x="3" y="25"/>
                    </a:lnTo>
                    <a:lnTo>
                      <a:pt x="1" y="22"/>
                    </a:lnTo>
                    <a:lnTo>
                      <a:pt x="0" y="15"/>
                    </a:lnTo>
                    <a:lnTo>
                      <a:pt x="4" y="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12" name="Freeform 21"/>
              <p:cNvSpPr>
                <a:spLocks/>
              </p:cNvSpPr>
              <p:nvPr/>
            </p:nvSpPr>
            <p:spPr bwMode="auto">
              <a:xfrm>
                <a:off x="3683" y="3122"/>
                <a:ext cx="783" cy="802"/>
              </a:xfrm>
              <a:custGeom>
                <a:avLst/>
                <a:gdLst>
                  <a:gd name="T0" fmla="*/ 6 w 783"/>
                  <a:gd name="T1" fmla="*/ 22 h 802"/>
                  <a:gd name="T2" fmla="*/ 783 w 783"/>
                  <a:gd name="T3" fmla="*/ 802 h 802"/>
                  <a:gd name="T4" fmla="*/ 778 w 783"/>
                  <a:gd name="T5" fmla="*/ 782 h 802"/>
                  <a:gd name="T6" fmla="*/ 0 w 783"/>
                  <a:gd name="T7" fmla="*/ 0 h 802"/>
                  <a:gd name="T8" fmla="*/ 6 w 783"/>
                  <a:gd name="T9" fmla="*/ 22 h 8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802"/>
                  <a:gd name="T17" fmla="*/ 783 w 783"/>
                  <a:gd name="T18" fmla="*/ 802 h 8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802">
                    <a:moveTo>
                      <a:pt x="6" y="22"/>
                    </a:moveTo>
                    <a:lnTo>
                      <a:pt x="783" y="802"/>
                    </a:lnTo>
                    <a:lnTo>
                      <a:pt x="778" y="782"/>
                    </a:lnTo>
                    <a:lnTo>
                      <a:pt x="0" y="0"/>
                    </a:lnTo>
                    <a:lnTo>
                      <a:pt x="6" y="22"/>
                    </a:lnTo>
                    <a:close/>
                  </a:path>
                </a:pathLst>
              </a:custGeom>
              <a:solidFill>
                <a:srgbClr val="194C59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13" name="Freeform 22"/>
              <p:cNvSpPr>
                <a:spLocks/>
              </p:cNvSpPr>
              <p:nvPr/>
            </p:nvSpPr>
            <p:spPr bwMode="auto">
              <a:xfrm>
                <a:off x="3481" y="3316"/>
                <a:ext cx="820" cy="815"/>
              </a:xfrm>
              <a:custGeom>
                <a:avLst/>
                <a:gdLst>
                  <a:gd name="T0" fmla="*/ 0 w 820"/>
                  <a:gd name="T1" fmla="*/ 35 h 815"/>
                  <a:gd name="T2" fmla="*/ 779 w 820"/>
                  <a:gd name="T3" fmla="*/ 815 h 815"/>
                  <a:gd name="T4" fmla="*/ 781 w 820"/>
                  <a:gd name="T5" fmla="*/ 811 h 815"/>
                  <a:gd name="T6" fmla="*/ 788 w 820"/>
                  <a:gd name="T7" fmla="*/ 803 h 815"/>
                  <a:gd name="T8" fmla="*/ 800 w 820"/>
                  <a:gd name="T9" fmla="*/ 797 h 815"/>
                  <a:gd name="T10" fmla="*/ 820 w 820"/>
                  <a:gd name="T11" fmla="*/ 800 h 815"/>
                  <a:gd name="T12" fmla="*/ 32 w 820"/>
                  <a:gd name="T13" fmla="*/ 11 h 815"/>
                  <a:gd name="T14" fmla="*/ 30 w 820"/>
                  <a:gd name="T15" fmla="*/ 7 h 815"/>
                  <a:gd name="T16" fmla="*/ 25 w 820"/>
                  <a:gd name="T17" fmla="*/ 0 h 815"/>
                  <a:gd name="T18" fmla="*/ 15 w 820"/>
                  <a:gd name="T19" fmla="*/ 5 h 815"/>
                  <a:gd name="T20" fmla="*/ 0 w 820"/>
                  <a:gd name="T21" fmla="*/ 35 h 8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0"/>
                  <a:gd name="T34" fmla="*/ 0 h 815"/>
                  <a:gd name="T35" fmla="*/ 820 w 820"/>
                  <a:gd name="T36" fmla="*/ 815 h 8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0" h="815">
                    <a:moveTo>
                      <a:pt x="0" y="35"/>
                    </a:moveTo>
                    <a:lnTo>
                      <a:pt x="779" y="815"/>
                    </a:lnTo>
                    <a:lnTo>
                      <a:pt x="781" y="811"/>
                    </a:lnTo>
                    <a:lnTo>
                      <a:pt x="788" y="803"/>
                    </a:lnTo>
                    <a:lnTo>
                      <a:pt x="800" y="797"/>
                    </a:lnTo>
                    <a:lnTo>
                      <a:pt x="820" y="800"/>
                    </a:lnTo>
                    <a:lnTo>
                      <a:pt x="32" y="11"/>
                    </a:lnTo>
                    <a:lnTo>
                      <a:pt x="30" y="7"/>
                    </a:lnTo>
                    <a:lnTo>
                      <a:pt x="25" y="0"/>
                    </a:lnTo>
                    <a:lnTo>
                      <a:pt x="15" y="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14" name="Freeform 23"/>
              <p:cNvSpPr>
                <a:spLocks/>
              </p:cNvSpPr>
              <p:nvPr/>
            </p:nvSpPr>
            <p:spPr bwMode="auto">
              <a:xfrm>
                <a:off x="3513" y="3321"/>
                <a:ext cx="809" cy="795"/>
              </a:xfrm>
              <a:custGeom>
                <a:avLst/>
                <a:gdLst>
                  <a:gd name="T0" fmla="*/ 0 w 809"/>
                  <a:gd name="T1" fmla="*/ 6 h 795"/>
                  <a:gd name="T2" fmla="*/ 788 w 809"/>
                  <a:gd name="T3" fmla="*/ 795 h 795"/>
                  <a:gd name="T4" fmla="*/ 809 w 809"/>
                  <a:gd name="T5" fmla="*/ 795 h 795"/>
                  <a:gd name="T6" fmla="*/ 18 w 809"/>
                  <a:gd name="T7" fmla="*/ 0 h 795"/>
                  <a:gd name="T8" fmla="*/ 0 w 809"/>
                  <a:gd name="T9" fmla="*/ 6 h 7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9"/>
                  <a:gd name="T16" fmla="*/ 0 h 795"/>
                  <a:gd name="T17" fmla="*/ 809 w 809"/>
                  <a:gd name="T18" fmla="*/ 795 h 7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9" h="795">
                    <a:moveTo>
                      <a:pt x="0" y="6"/>
                    </a:moveTo>
                    <a:lnTo>
                      <a:pt x="788" y="795"/>
                    </a:lnTo>
                    <a:lnTo>
                      <a:pt x="809" y="795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E5ED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15" name="Freeform 24"/>
              <p:cNvSpPr>
                <a:spLocks/>
              </p:cNvSpPr>
              <p:nvPr/>
            </p:nvSpPr>
            <p:spPr bwMode="auto">
              <a:xfrm>
                <a:off x="3457" y="3352"/>
                <a:ext cx="792" cy="783"/>
              </a:xfrm>
              <a:custGeom>
                <a:avLst/>
                <a:gdLst>
                  <a:gd name="T0" fmla="*/ 17 w 792"/>
                  <a:gd name="T1" fmla="*/ 6 h 783"/>
                  <a:gd name="T2" fmla="*/ 792 w 792"/>
                  <a:gd name="T3" fmla="*/ 783 h 783"/>
                  <a:gd name="T4" fmla="*/ 774 w 792"/>
                  <a:gd name="T5" fmla="*/ 781 h 783"/>
                  <a:gd name="T6" fmla="*/ 0 w 792"/>
                  <a:gd name="T7" fmla="*/ 0 h 783"/>
                  <a:gd name="T8" fmla="*/ 17 w 792"/>
                  <a:gd name="T9" fmla="*/ 6 h 7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2"/>
                  <a:gd name="T16" fmla="*/ 0 h 783"/>
                  <a:gd name="T17" fmla="*/ 792 w 792"/>
                  <a:gd name="T18" fmla="*/ 783 h 7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2" h="783">
                    <a:moveTo>
                      <a:pt x="17" y="6"/>
                    </a:moveTo>
                    <a:lnTo>
                      <a:pt x="792" y="783"/>
                    </a:lnTo>
                    <a:lnTo>
                      <a:pt x="774" y="781"/>
                    </a:lnTo>
                    <a:lnTo>
                      <a:pt x="0" y="0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16" name="Freeform 25"/>
              <p:cNvSpPr>
                <a:spLocks/>
              </p:cNvSpPr>
              <p:nvPr/>
            </p:nvSpPr>
            <p:spPr bwMode="auto">
              <a:xfrm>
                <a:off x="3638" y="3201"/>
                <a:ext cx="812" cy="821"/>
              </a:xfrm>
              <a:custGeom>
                <a:avLst/>
                <a:gdLst>
                  <a:gd name="T0" fmla="*/ 26 w 812"/>
                  <a:gd name="T1" fmla="*/ 0 h 821"/>
                  <a:gd name="T2" fmla="*/ 812 w 812"/>
                  <a:gd name="T3" fmla="*/ 791 h 821"/>
                  <a:gd name="T4" fmla="*/ 808 w 812"/>
                  <a:gd name="T5" fmla="*/ 791 h 821"/>
                  <a:gd name="T6" fmla="*/ 801 w 812"/>
                  <a:gd name="T7" fmla="*/ 795 h 821"/>
                  <a:gd name="T8" fmla="*/ 797 w 812"/>
                  <a:gd name="T9" fmla="*/ 803 h 821"/>
                  <a:gd name="T10" fmla="*/ 801 w 812"/>
                  <a:gd name="T11" fmla="*/ 821 h 821"/>
                  <a:gd name="T12" fmla="*/ 0 w 812"/>
                  <a:gd name="T13" fmla="*/ 17 h 821"/>
                  <a:gd name="T14" fmla="*/ 0 w 812"/>
                  <a:gd name="T15" fmla="*/ 14 h 821"/>
                  <a:gd name="T16" fmla="*/ 2 w 812"/>
                  <a:gd name="T17" fmla="*/ 9 h 821"/>
                  <a:gd name="T18" fmla="*/ 9 w 812"/>
                  <a:gd name="T19" fmla="*/ 3 h 821"/>
                  <a:gd name="T20" fmla="*/ 26 w 812"/>
                  <a:gd name="T21" fmla="*/ 0 h 8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12"/>
                  <a:gd name="T34" fmla="*/ 0 h 821"/>
                  <a:gd name="T35" fmla="*/ 812 w 812"/>
                  <a:gd name="T36" fmla="*/ 821 h 8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12" h="821">
                    <a:moveTo>
                      <a:pt x="26" y="0"/>
                    </a:moveTo>
                    <a:lnTo>
                      <a:pt x="812" y="791"/>
                    </a:lnTo>
                    <a:lnTo>
                      <a:pt x="808" y="791"/>
                    </a:lnTo>
                    <a:lnTo>
                      <a:pt x="801" y="795"/>
                    </a:lnTo>
                    <a:lnTo>
                      <a:pt x="797" y="803"/>
                    </a:lnTo>
                    <a:lnTo>
                      <a:pt x="801" y="8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17" name="Freeform 26"/>
              <p:cNvSpPr>
                <a:spLocks/>
              </p:cNvSpPr>
              <p:nvPr/>
            </p:nvSpPr>
            <p:spPr bwMode="auto">
              <a:xfrm>
                <a:off x="3664" y="3182"/>
                <a:ext cx="790" cy="810"/>
              </a:xfrm>
              <a:custGeom>
                <a:avLst/>
                <a:gdLst>
                  <a:gd name="T0" fmla="*/ 2 w 790"/>
                  <a:gd name="T1" fmla="*/ 0 h 810"/>
                  <a:gd name="T2" fmla="*/ 790 w 790"/>
                  <a:gd name="T3" fmla="*/ 790 h 810"/>
                  <a:gd name="T4" fmla="*/ 789 w 790"/>
                  <a:gd name="T5" fmla="*/ 810 h 810"/>
                  <a:gd name="T6" fmla="*/ 0 w 790"/>
                  <a:gd name="T7" fmla="*/ 18 h 810"/>
                  <a:gd name="T8" fmla="*/ 2 w 790"/>
                  <a:gd name="T9" fmla="*/ 0 h 8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0"/>
                  <a:gd name="T16" fmla="*/ 0 h 810"/>
                  <a:gd name="T17" fmla="*/ 790 w 790"/>
                  <a:gd name="T18" fmla="*/ 810 h 8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0" h="810">
                    <a:moveTo>
                      <a:pt x="2" y="0"/>
                    </a:moveTo>
                    <a:lnTo>
                      <a:pt x="790" y="790"/>
                    </a:lnTo>
                    <a:lnTo>
                      <a:pt x="789" y="810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94C59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18" name="Freeform 27"/>
              <p:cNvSpPr>
                <a:spLocks/>
              </p:cNvSpPr>
              <p:nvPr/>
            </p:nvSpPr>
            <p:spPr bwMode="auto">
              <a:xfrm>
                <a:off x="3537" y="3285"/>
                <a:ext cx="829" cy="822"/>
              </a:xfrm>
              <a:custGeom>
                <a:avLst/>
                <a:gdLst>
                  <a:gd name="T0" fmla="*/ 0 w 829"/>
                  <a:gd name="T1" fmla="*/ 28 h 822"/>
                  <a:gd name="T2" fmla="*/ 793 w 829"/>
                  <a:gd name="T3" fmla="*/ 822 h 822"/>
                  <a:gd name="T4" fmla="*/ 794 w 829"/>
                  <a:gd name="T5" fmla="*/ 818 h 822"/>
                  <a:gd name="T6" fmla="*/ 800 w 829"/>
                  <a:gd name="T7" fmla="*/ 808 h 822"/>
                  <a:gd name="T8" fmla="*/ 811 w 829"/>
                  <a:gd name="T9" fmla="*/ 800 h 822"/>
                  <a:gd name="T10" fmla="*/ 829 w 829"/>
                  <a:gd name="T11" fmla="*/ 803 h 822"/>
                  <a:gd name="T12" fmla="*/ 32 w 829"/>
                  <a:gd name="T13" fmla="*/ 3 h 822"/>
                  <a:gd name="T14" fmla="*/ 29 w 829"/>
                  <a:gd name="T15" fmla="*/ 1 h 822"/>
                  <a:gd name="T16" fmla="*/ 22 w 829"/>
                  <a:gd name="T17" fmla="*/ 0 h 822"/>
                  <a:gd name="T18" fmla="*/ 11 w 829"/>
                  <a:gd name="T19" fmla="*/ 7 h 822"/>
                  <a:gd name="T20" fmla="*/ 0 w 829"/>
                  <a:gd name="T21" fmla="*/ 28 h 8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9"/>
                  <a:gd name="T34" fmla="*/ 0 h 822"/>
                  <a:gd name="T35" fmla="*/ 829 w 829"/>
                  <a:gd name="T36" fmla="*/ 822 h 8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9" h="822">
                    <a:moveTo>
                      <a:pt x="0" y="28"/>
                    </a:moveTo>
                    <a:lnTo>
                      <a:pt x="793" y="822"/>
                    </a:lnTo>
                    <a:lnTo>
                      <a:pt x="794" y="818"/>
                    </a:lnTo>
                    <a:lnTo>
                      <a:pt x="800" y="808"/>
                    </a:lnTo>
                    <a:lnTo>
                      <a:pt x="811" y="800"/>
                    </a:lnTo>
                    <a:lnTo>
                      <a:pt x="829" y="803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2" y="0"/>
                    </a:lnTo>
                    <a:lnTo>
                      <a:pt x="11" y="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19" name="Freeform 28"/>
              <p:cNvSpPr>
                <a:spLocks/>
              </p:cNvSpPr>
              <p:nvPr/>
            </p:nvSpPr>
            <p:spPr bwMode="auto">
              <a:xfrm>
                <a:off x="3569" y="3278"/>
                <a:ext cx="809" cy="810"/>
              </a:xfrm>
              <a:custGeom>
                <a:avLst/>
                <a:gdLst>
                  <a:gd name="T0" fmla="*/ 0 w 809"/>
                  <a:gd name="T1" fmla="*/ 10 h 810"/>
                  <a:gd name="T2" fmla="*/ 797 w 809"/>
                  <a:gd name="T3" fmla="*/ 810 h 810"/>
                  <a:gd name="T4" fmla="*/ 809 w 809"/>
                  <a:gd name="T5" fmla="*/ 799 h 810"/>
                  <a:gd name="T6" fmla="*/ 11 w 809"/>
                  <a:gd name="T7" fmla="*/ 0 h 810"/>
                  <a:gd name="T8" fmla="*/ 0 w 809"/>
                  <a:gd name="T9" fmla="*/ 10 h 8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9"/>
                  <a:gd name="T16" fmla="*/ 0 h 810"/>
                  <a:gd name="T17" fmla="*/ 809 w 809"/>
                  <a:gd name="T18" fmla="*/ 810 h 8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9" h="810">
                    <a:moveTo>
                      <a:pt x="0" y="10"/>
                    </a:moveTo>
                    <a:lnTo>
                      <a:pt x="797" y="810"/>
                    </a:lnTo>
                    <a:lnTo>
                      <a:pt x="809" y="799"/>
                    </a:lnTo>
                    <a:lnTo>
                      <a:pt x="1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CCD8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20" name="Freeform 29"/>
              <p:cNvSpPr>
                <a:spLocks/>
              </p:cNvSpPr>
              <p:nvPr/>
            </p:nvSpPr>
            <p:spPr bwMode="auto">
              <a:xfrm>
                <a:off x="3592" y="3246"/>
                <a:ext cx="829" cy="821"/>
              </a:xfrm>
              <a:custGeom>
                <a:avLst/>
                <a:gdLst>
                  <a:gd name="T0" fmla="*/ 0 w 829"/>
                  <a:gd name="T1" fmla="*/ 25 h 821"/>
                  <a:gd name="T2" fmla="*/ 791 w 829"/>
                  <a:gd name="T3" fmla="*/ 821 h 821"/>
                  <a:gd name="T4" fmla="*/ 792 w 829"/>
                  <a:gd name="T5" fmla="*/ 817 h 821"/>
                  <a:gd name="T6" fmla="*/ 797 w 829"/>
                  <a:gd name="T7" fmla="*/ 808 h 821"/>
                  <a:gd name="T8" fmla="*/ 808 w 829"/>
                  <a:gd name="T9" fmla="*/ 801 h 821"/>
                  <a:gd name="T10" fmla="*/ 829 w 829"/>
                  <a:gd name="T11" fmla="*/ 801 h 821"/>
                  <a:gd name="T12" fmla="*/ 31 w 829"/>
                  <a:gd name="T13" fmla="*/ 1 h 821"/>
                  <a:gd name="T14" fmla="*/ 27 w 829"/>
                  <a:gd name="T15" fmla="*/ 0 h 821"/>
                  <a:gd name="T16" fmla="*/ 19 w 829"/>
                  <a:gd name="T17" fmla="*/ 0 h 821"/>
                  <a:gd name="T18" fmla="*/ 9 w 829"/>
                  <a:gd name="T19" fmla="*/ 7 h 821"/>
                  <a:gd name="T20" fmla="*/ 0 w 829"/>
                  <a:gd name="T21" fmla="*/ 25 h 8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9"/>
                  <a:gd name="T34" fmla="*/ 0 h 821"/>
                  <a:gd name="T35" fmla="*/ 829 w 829"/>
                  <a:gd name="T36" fmla="*/ 821 h 8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9" h="821">
                    <a:moveTo>
                      <a:pt x="0" y="25"/>
                    </a:moveTo>
                    <a:lnTo>
                      <a:pt x="791" y="821"/>
                    </a:lnTo>
                    <a:lnTo>
                      <a:pt x="792" y="817"/>
                    </a:lnTo>
                    <a:lnTo>
                      <a:pt x="797" y="808"/>
                    </a:lnTo>
                    <a:lnTo>
                      <a:pt x="808" y="801"/>
                    </a:lnTo>
                    <a:lnTo>
                      <a:pt x="829" y="801"/>
                    </a:lnTo>
                    <a:lnTo>
                      <a:pt x="31" y="1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9" y="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21" name="Freeform 30"/>
              <p:cNvSpPr>
                <a:spLocks/>
              </p:cNvSpPr>
              <p:nvPr/>
            </p:nvSpPr>
            <p:spPr bwMode="auto">
              <a:xfrm>
                <a:off x="3623" y="3233"/>
                <a:ext cx="809" cy="812"/>
              </a:xfrm>
              <a:custGeom>
                <a:avLst/>
                <a:gdLst>
                  <a:gd name="T0" fmla="*/ 0 w 809"/>
                  <a:gd name="T1" fmla="*/ 10 h 812"/>
                  <a:gd name="T2" fmla="*/ 798 w 809"/>
                  <a:gd name="T3" fmla="*/ 812 h 812"/>
                  <a:gd name="T4" fmla="*/ 809 w 809"/>
                  <a:gd name="T5" fmla="*/ 799 h 812"/>
                  <a:gd name="T6" fmla="*/ 13 w 809"/>
                  <a:gd name="T7" fmla="*/ 0 h 812"/>
                  <a:gd name="T8" fmla="*/ 0 w 809"/>
                  <a:gd name="T9" fmla="*/ 10 h 8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9"/>
                  <a:gd name="T16" fmla="*/ 0 h 812"/>
                  <a:gd name="T17" fmla="*/ 809 w 809"/>
                  <a:gd name="T18" fmla="*/ 812 h 8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9" h="812">
                    <a:moveTo>
                      <a:pt x="0" y="10"/>
                    </a:moveTo>
                    <a:lnTo>
                      <a:pt x="798" y="812"/>
                    </a:lnTo>
                    <a:lnTo>
                      <a:pt x="809" y="799"/>
                    </a:lnTo>
                    <a:lnTo>
                      <a:pt x="1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CCD8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22" name="Freeform 31"/>
              <p:cNvSpPr>
                <a:spLocks/>
              </p:cNvSpPr>
              <p:nvPr/>
            </p:nvSpPr>
            <p:spPr bwMode="auto">
              <a:xfrm>
                <a:off x="2887" y="1674"/>
                <a:ext cx="159" cy="127"/>
              </a:xfrm>
              <a:custGeom>
                <a:avLst/>
                <a:gdLst>
                  <a:gd name="T0" fmla="*/ 0 w 159"/>
                  <a:gd name="T1" fmla="*/ 75 h 127"/>
                  <a:gd name="T2" fmla="*/ 5 w 159"/>
                  <a:gd name="T3" fmla="*/ 76 h 127"/>
                  <a:gd name="T4" fmla="*/ 19 w 159"/>
                  <a:gd name="T5" fmla="*/ 82 h 127"/>
                  <a:gd name="T6" fmla="*/ 40 w 159"/>
                  <a:gd name="T7" fmla="*/ 88 h 127"/>
                  <a:gd name="T8" fmla="*/ 66 w 159"/>
                  <a:gd name="T9" fmla="*/ 96 h 127"/>
                  <a:gd name="T10" fmla="*/ 89 w 159"/>
                  <a:gd name="T11" fmla="*/ 104 h 127"/>
                  <a:gd name="T12" fmla="*/ 112 w 159"/>
                  <a:gd name="T13" fmla="*/ 113 h 127"/>
                  <a:gd name="T14" fmla="*/ 128 w 159"/>
                  <a:gd name="T15" fmla="*/ 121 h 127"/>
                  <a:gd name="T16" fmla="*/ 137 w 159"/>
                  <a:gd name="T17" fmla="*/ 127 h 127"/>
                  <a:gd name="T18" fmla="*/ 159 w 159"/>
                  <a:gd name="T19" fmla="*/ 39 h 127"/>
                  <a:gd name="T20" fmla="*/ 156 w 159"/>
                  <a:gd name="T21" fmla="*/ 37 h 127"/>
                  <a:gd name="T22" fmla="*/ 149 w 159"/>
                  <a:gd name="T23" fmla="*/ 33 h 127"/>
                  <a:gd name="T24" fmla="*/ 138 w 159"/>
                  <a:gd name="T25" fmla="*/ 28 h 127"/>
                  <a:gd name="T26" fmla="*/ 124 w 159"/>
                  <a:gd name="T27" fmla="*/ 22 h 127"/>
                  <a:gd name="T28" fmla="*/ 107 w 159"/>
                  <a:gd name="T29" fmla="*/ 15 h 127"/>
                  <a:gd name="T30" fmla="*/ 91 w 159"/>
                  <a:gd name="T31" fmla="*/ 8 h 127"/>
                  <a:gd name="T32" fmla="*/ 73 w 159"/>
                  <a:gd name="T33" fmla="*/ 4 h 127"/>
                  <a:gd name="T34" fmla="*/ 54 w 159"/>
                  <a:gd name="T35" fmla="*/ 0 h 127"/>
                  <a:gd name="T36" fmla="*/ 0 w 159"/>
                  <a:gd name="T37" fmla="*/ 75 h 1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9"/>
                  <a:gd name="T58" fmla="*/ 0 h 127"/>
                  <a:gd name="T59" fmla="*/ 159 w 159"/>
                  <a:gd name="T60" fmla="*/ 127 h 1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9" h="127">
                    <a:moveTo>
                      <a:pt x="0" y="75"/>
                    </a:moveTo>
                    <a:lnTo>
                      <a:pt x="5" y="76"/>
                    </a:lnTo>
                    <a:lnTo>
                      <a:pt x="19" y="82"/>
                    </a:lnTo>
                    <a:lnTo>
                      <a:pt x="40" y="88"/>
                    </a:lnTo>
                    <a:lnTo>
                      <a:pt x="66" y="96"/>
                    </a:lnTo>
                    <a:lnTo>
                      <a:pt x="89" y="104"/>
                    </a:lnTo>
                    <a:lnTo>
                      <a:pt x="112" y="113"/>
                    </a:lnTo>
                    <a:lnTo>
                      <a:pt x="128" y="121"/>
                    </a:lnTo>
                    <a:lnTo>
                      <a:pt x="137" y="127"/>
                    </a:lnTo>
                    <a:lnTo>
                      <a:pt x="159" y="39"/>
                    </a:lnTo>
                    <a:lnTo>
                      <a:pt x="156" y="37"/>
                    </a:lnTo>
                    <a:lnTo>
                      <a:pt x="149" y="33"/>
                    </a:lnTo>
                    <a:lnTo>
                      <a:pt x="138" y="28"/>
                    </a:lnTo>
                    <a:lnTo>
                      <a:pt x="124" y="22"/>
                    </a:lnTo>
                    <a:lnTo>
                      <a:pt x="107" y="15"/>
                    </a:lnTo>
                    <a:lnTo>
                      <a:pt x="91" y="8"/>
                    </a:lnTo>
                    <a:lnTo>
                      <a:pt x="73" y="4"/>
                    </a:lnTo>
                    <a:lnTo>
                      <a:pt x="54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E5F2F7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23" name="Freeform 32"/>
              <p:cNvSpPr>
                <a:spLocks/>
              </p:cNvSpPr>
              <p:nvPr/>
            </p:nvSpPr>
            <p:spPr bwMode="auto">
              <a:xfrm>
                <a:off x="3351" y="1956"/>
                <a:ext cx="184" cy="393"/>
              </a:xfrm>
              <a:custGeom>
                <a:avLst/>
                <a:gdLst>
                  <a:gd name="T0" fmla="*/ 11 w 184"/>
                  <a:gd name="T1" fmla="*/ 138 h 393"/>
                  <a:gd name="T2" fmla="*/ 14 w 184"/>
                  <a:gd name="T3" fmla="*/ 125 h 393"/>
                  <a:gd name="T4" fmla="*/ 18 w 184"/>
                  <a:gd name="T5" fmla="*/ 92 h 393"/>
                  <a:gd name="T6" fmla="*/ 15 w 184"/>
                  <a:gd name="T7" fmla="*/ 47 h 393"/>
                  <a:gd name="T8" fmla="*/ 0 w 184"/>
                  <a:gd name="T9" fmla="*/ 0 h 393"/>
                  <a:gd name="T10" fmla="*/ 5 w 184"/>
                  <a:gd name="T11" fmla="*/ 5 h 393"/>
                  <a:gd name="T12" fmla="*/ 22 w 184"/>
                  <a:gd name="T13" fmla="*/ 22 h 393"/>
                  <a:gd name="T14" fmla="*/ 47 w 184"/>
                  <a:gd name="T15" fmla="*/ 53 h 393"/>
                  <a:gd name="T16" fmla="*/ 75 w 184"/>
                  <a:gd name="T17" fmla="*/ 93 h 393"/>
                  <a:gd name="T18" fmla="*/ 107 w 184"/>
                  <a:gd name="T19" fmla="*/ 149 h 393"/>
                  <a:gd name="T20" fmla="*/ 137 w 184"/>
                  <a:gd name="T21" fmla="*/ 216 h 393"/>
                  <a:gd name="T22" fmla="*/ 163 w 184"/>
                  <a:gd name="T23" fmla="*/ 299 h 393"/>
                  <a:gd name="T24" fmla="*/ 184 w 184"/>
                  <a:gd name="T25" fmla="*/ 393 h 393"/>
                  <a:gd name="T26" fmla="*/ 181 w 184"/>
                  <a:gd name="T27" fmla="*/ 388 h 393"/>
                  <a:gd name="T28" fmla="*/ 176 w 184"/>
                  <a:gd name="T29" fmla="*/ 373 h 393"/>
                  <a:gd name="T30" fmla="*/ 165 w 184"/>
                  <a:gd name="T31" fmla="*/ 353 h 393"/>
                  <a:gd name="T32" fmla="*/ 152 w 184"/>
                  <a:gd name="T33" fmla="*/ 331 h 393"/>
                  <a:gd name="T34" fmla="*/ 138 w 184"/>
                  <a:gd name="T35" fmla="*/ 310 h 393"/>
                  <a:gd name="T36" fmla="*/ 121 w 184"/>
                  <a:gd name="T37" fmla="*/ 294 h 393"/>
                  <a:gd name="T38" fmla="*/ 106 w 184"/>
                  <a:gd name="T39" fmla="*/ 287 h 393"/>
                  <a:gd name="T40" fmla="*/ 89 w 184"/>
                  <a:gd name="T41" fmla="*/ 292 h 393"/>
                  <a:gd name="T42" fmla="*/ 89 w 184"/>
                  <a:gd name="T43" fmla="*/ 289 h 393"/>
                  <a:gd name="T44" fmla="*/ 89 w 184"/>
                  <a:gd name="T45" fmla="*/ 280 h 393"/>
                  <a:gd name="T46" fmla="*/ 88 w 184"/>
                  <a:gd name="T47" fmla="*/ 266 h 393"/>
                  <a:gd name="T48" fmla="*/ 84 w 184"/>
                  <a:gd name="T49" fmla="*/ 247 h 393"/>
                  <a:gd name="T50" fmla="*/ 74 w 184"/>
                  <a:gd name="T51" fmla="*/ 225 h 393"/>
                  <a:gd name="T52" fmla="*/ 60 w 184"/>
                  <a:gd name="T53" fmla="*/ 198 h 393"/>
                  <a:gd name="T54" fmla="*/ 39 w 184"/>
                  <a:gd name="T55" fmla="*/ 170 h 393"/>
                  <a:gd name="T56" fmla="*/ 11 w 184"/>
                  <a:gd name="T57" fmla="*/ 138 h 39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4"/>
                  <a:gd name="T88" fmla="*/ 0 h 393"/>
                  <a:gd name="T89" fmla="*/ 184 w 184"/>
                  <a:gd name="T90" fmla="*/ 393 h 39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4" h="393">
                    <a:moveTo>
                      <a:pt x="11" y="138"/>
                    </a:moveTo>
                    <a:lnTo>
                      <a:pt x="14" y="125"/>
                    </a:lnTo>
                    <a:lnTo>
                      <a:pt x="18" y="92"/>
                    </a:lnTo>
                    <a:lnTo>
                      <a:pt x="15" y="47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47" y="53"/>
                    </a:lnTo>
                    <a:lnTo>
                      <a:pt x="75" y="93"/>
                    </a:lnTo>
                    <a:lnTo>
                      <a:pt x="107" y="149"/>
                    </a:lnTo>
                    <a:lnTo>
                      <a:pt x="137" y="216"/>
                    </a:lnTo>
                    <a:lnTo>
                      <a:pt x="163" y="299"/>
                    </a:lnTo>
                    <a:lnTo>
                      <a:pt x="184" y="393"/>
                    </a:lnTo>
                    <a:lnTo>
                      <a:pt x="181" y="388"/>
                    </a:lnTo>
                    <a:lnTo>
                      <a:pt x="176" y="373"/>
                    </a:lnTo>
                    <a:lnTo>
                      <a:pt x="165" y="353"/>
                    </a:lnTo>
                    <a:lnTo>
                      <a:pt x="152" y="331"/>
                    </a:lnTo>
                    <a:lnTo>
                      <a:pt x="138" y="310"/>
                    </a:lnTo>
                    <a:lnTo>
                      <a:pt x="121" y="294"/>
                    </a:lnTo>
                    <a:lnTo>
                      <a:pt x="106" y="287"/>
                    </a:lnTo>
                    <a:lnTo>
                      <a:pt x="89" y="292"/>
                    </a:lnTo>
                    <a:lnTo>
                      <a:pt x="89" y="289"/>
                    </a:lnTo>
                    <a:lnTo>
                      <a:pt x="89" y="280"/>
                    </a:lnTo>
                    <a:lnTo>
                      <a:pt x="88" y="266"/>
                    </a:lnTo>
                    <a:lnTo>
                      <a:pt x="84" y="247"/>
                    </a:lnTo>
                    <a:lnTo>
                      <a:pt x="74" y="225"/>
                    </a:lnTo>
                    <a:lnTo>
                      <a:pt x="60" y="198"/>
                    </a:lnTo>
                    <a:lnTo>
                      <a:pt x="39" y="170"/>
                    </a:lnTo>
                    <a:lnTo>
                      <a:pt x="11" y="138"/>
                    </a:lnTo>
                    <a:close/>
                  </a:path>
                </a:pathLst>
              </a:custGeom>
              <a:solidFill>
                <a:srgbClr val="E5F2F7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24" name="Freeform 33"/>
              <p:cNvSpPr>
                <a:spLocks/>
              </p:cNvSpPr>
              <p:nvPr/>
            </p:nvSpPr>
            <p:spPr bwMode="auto">
              <a:xfrm>
                <a:off x="1997" y="2292"/>
                <a:ext cx="272" cy="576"/>
              </a:xfrm>
              <a:custGeom>
                <a:avLst/>
                <a:gdLst>
                  <a:gd name="T0" fmla="*/ 0 w 272"/>
                  <a:gd name="T1" fmla="*/ 73 h 576"/>
                  <a:gd name="T2" fmla="*/ 75 w 272"/>
                  <a:gd name="T3" fmla="*/ 0 h 576"/>
                  <a:gd name="T4" fmla="*/ 75 w 272"/>
                  <a:gd name="T5" fmla="*/ 13 h 576"/>
                  <a:gd name="T6" fmla="*/ 80 w 272"/>
                  <a:gd name="T7" fmla="*/ 49 h 576"/>
                  <a:gd name="T8" fmla="*/ 87 w 272"/>
                  <a:gd name="T9" fmla="*/ 104 h 576"/>
                  <a:gd name="T10" fmla="*/ 102 w 272"/>
                  <a:gd name="T11" fmla="*/ 172 h 576"/>
                  <a:gd name="T12" fmla="*/ 126 w 272"/>
                  <a:gd name="T13" fmla="*/ 249 h 576"/>
                  <a:gd name="T14" fmla="*/ 161 w 272"/>
                  <a:gd name="T15" fmla="*/ 333 h 576"/>
                  <a:gd name="T16" fmla="*/ 210 w 272"/>
                  <a:gd name="T17" fmla="*/ 415 h 576"/>
                  <a:gd name="T18" fmla="*/ 272 w 272"/>
                  <a:gd name="T19" fmla="*/ 493 h 576"/>
                  <a:gd name="T20" fmla="*/ 189 w 272"/>
                  <a:gd name="T21" fmla="*/ 576 h 576"/>
                  <a:gd name="T22" fmla="*/ 180 w 272"/>
                  <a:gd name="T23" fmla="*/ 567 h 576"/>
                  <a:gd name="T24" fmla="*/ 158 w 272"/>
                  <a:gd name="T25" fmla="*/ 541 h 576"/>
                  <a:gd name="T26" fmla="*/ 127 w 272"/>
                  <a:gd name="T27" fmla="*/ 499 h 576"/>
                  <a:gd name="T28" fmla="*/ 92 w 272"/>
                  <a:gd name="T29" fmla="*/ 441 h 576"/>
                  <a:gd name="T30" fmla="*/ 57 w 272"/>
                  <a:gd name="T31" fmla="*/ 370 h 576"/>
                  <a:gd name="T32" fmla="*/ 28 w 272"/>
                  <a:gd name="T33" fmla="*/ 284 h 576"/>
                  <a:gd name="T34" fmla="*/ 7 w 272"/>
                  <a:gd name="T35" fmla="*/ 185 h 576"/>
                  <a:gd name="T36" fmla="*/ 0 w 272"/>
                  <a:gd name="T37" fmla="*/ 73 h 5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2"/>
                  <a:gd name="T58" fmla="*/ 0 h 576"/>
                  <a:gd name="T59" fmla="*/ 272 w 272"/>
                  <a:gd name="T60" fmla="*/ 576 h 5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2" h="576">
                    <a:moveTo>
                      <a:pt x="0" y="73"/>
                    </a:moveTo>
                    <a:lnTo>
                      <a:pt x="75" y="0"/>
                    </a:lnTo>
                    <a:lnTo>
                      <a:pt x="75" y="13"/>
                    </a:lnTo>
                    <a:lnTo>
                      <a:pt x="80" y="49"/>
                    </a:lnTo>
                    <a:lnTo>
                      <a:pt x="87" y="104"/>
                    </a:lnTo>
                    <a:lnTo>
                      <a:pt x="102" y="172"/>
                    </a:lnTo>
                    <a:lnTo>
                      <a:pt x="126" y="249"/>
                    </a:lnTo>
                    <a:lnTo>
                      <a:pt x="161" y="333"/>
                    </a:lnTo>
                    <a:lnTo>
                      <a:pt x="210" y="415"/>
                    </a:lnTo>
                    <a:lnTo>
                      <a:pt x="272" y="493"/>
                    </a:lnTo>
                    <a:lnTo>
                      <a:pt x="189" y="576"/>
                    </a:lnTo>
                    <a:lnTo>
                      <a:pt x="180" y="567"/>
                    </a:lnTo>
                    <a:lnTo>
                      <a:pt x="158" y="541"/>
                    </a:lnTo>
                    <a:lnTo>
                      <a:pt x="127" y="499"/>
                    </a:lnTo>
                    <a:lnTo>
                      <a:pt x="92" y="441"/>
                    </a:lnTo>
                    <a:lnTo>
                      <a:pt x="57" y="370"/>
                    </a:lnTo>
                    <a:lnTo>
                      <a:pt x="28" y="284"/>
                    </a:lnTo>
                    <a:lnTo>
                      <a:pt x="7" y="185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99CCE0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25" name="Freeform 34"/>
              <p:cNvSpPr>
                <a:spLocks/>
              </p:cNvSpPr>
              <p:nvPr/>
            </p:nvSpPr>
            <p:spPr bwMode="auto">
              <a:xfrm>
                <a:off x="2033" y="2514"/>
                <a:ext cx="107" cy="155"/>
              </a:xfrm>
              <a:custGeom>
                <a:avLst/>
                <a:gdLst>
                  <a:gd name="T0" fmla="*/ 0 w 107"/>
                  <a:gd name="T1" fmla="*/ 74 h 155"/>
                  <a:gd name="T2" fmla="*/ 76 w 107"/>
                  <a:gd name="T3" fmla="*/ 0 h 155"/>
                  <a:gd name="T4" fmla="*/ 77 w 107"/>
                  <a:gd name="T5" fmla="*/ 7 h 155"/>
                  <a:gd name="T6" fmla="*/ 83 w 107"/>
                  <a:gd name="T7" fmla="*/ 25 h 155"/>
                  <a:gd name="T8" fmla="*/ 93 w 107"/>
                  <a:gd name="T9" fmla="*/ 52 h 155"/>
                  <a:gd name="T10" fmla="*/ 107 w 107"/>
                  <a:gd name="T11" fmla="*/ 81 h 155"/>
                  <a:gd name="T12" fmla="*/ 31 w 107"/>
                  <a:gd name="T13" fmla="*/ 155 h 155"/>
                  <a:gd name="T14" fmla="*/ 28 w 107"/>
                  <a:gd name="T15" fmla="*/ 150 h 155"/>
                  <a:gd name="T16" fmla="*/ 21 w 107"/>
                  <a:gd name="T17" fmla="*/ 134 h 155"/>
                  <a:gd name="T18" fmla="*/ 12 w 107"/>
                  <a:gd name="T19" fmla="*/ 109 h 155"/>
                  <a:gd name="T20" fmla="*/ 0 w 107"/>
                  <a:gd name="T21" fmla="*/ 74 h 1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7"/>
                  <a:gd name="T34" fmla="*/ 0 h 155"/>
                  <a:gd name="T35" fmla="*/ 107 w 107"/>
                  <a:gd name="T36" fmla="*/ 155 h 15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7" h="155">
                    <a:moveTo>
                      <a:pt x="0" y="74"/>
                    </a:moveTo>
                    <a:lnTo>
                      <a:pt x="76" y="0"/>
                    </a:lnTo>
                    <a:lnTo>
                      <a:pt x="77" y="7"/>
                    </a:lnTo>
                    <a:lnTo>
                      <a:pt x="83" y="25"/>
                    </a:lnTo>
                    <a:lnTo>
                      <a:pt x="93" y="52"/>
                    </a:lnTo>
                    <a:lnTo>
                      <a:pt x="107" y="81"/>
                    </a:lnTo>
                    <a:lnTo>
                      <a:pt x="31" y="155"/>
                    </a:lnTo>
                    <a:lnTo>
                      <a:pt x="28" y="150"/>
                    </a:lnTo>
                    <a:lnTo>
                      <a:pt x="21" y="134"/>
                    </a:lnTo>
                    <a:lnTo>
                      <a:pt x="12" y="109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  <p:sp>
            <p:nvSpPr>
              <p:cNvPr id="37926" name="Freeform 35"/>
              <p:cNvSpPr>
                <a:spLocks/>
              </p:cNvSpPr>
              <p:nvPr/>
            </p:nvSpPr>
            <p:spPr bwMode="auto">
              <a:xfrm>
                <a:off x="2543" y="3042"/>
                <a:ext cx="662" cy="141"/>
              </a:xfrm>
              <a:custGeom>
                <a:avLst/>
                <a:gdLst>
                  <a:gd name="T0" fmla="*/ 0 w 662"/>
                  <a:gd name="T1" fmla="*/ 92 h 141"/>
                  <a:gd name="T2" fmla="*/ 94 w 662"/>
                  <a:gd name="T3" fmla="*/ 0 h 141"/>
                  <a:gd name="T4" fmla="*/ 97 w 662"/>
                  <a:gd name="T5" fmla="*/ 1 h 141"/>
                  <a:gd name="T6" fmla="*/ 106 w 662"/>
                  <a:gd name="T7" fmla="*/ 6 h 141"/>
                  <a:gd name="T8" fmla="*/ 120 w 662"/>
                  <a:gd name="T9" fmla="*/ 11 h 141"/>
                  <a:gd name="T10" fmla="*/ 141 w 662"/>
                  <a:gd name="T11" fmla="*/ 18 h 141"/>
                  <a:gd name="T12" fmla="*/ 165 w 662"/>
                  <a:gd name="T13" fmla="*/ 25 h 141"/>
                  <a:gd name="T14" fmla="*/ 196 w 662"/>
                  <a:gd name="T15" fmla="*/ 34 h 141"/>
                  <a:gd name="T16" fmla="*/ 229 w 662"/>
                  <a:gd name="T17" fmla="*/ 42 h 141"/>
                  <a:gd name="T18" fmla="*/ 267 w 662"/>
                  <a:gd name="T19" fmla="*/ 48 h 141"/>
                  <a:gd name="T20" fmla="*/ 308 w 662"/>
                  <a:gd name="T21" fmla="*/ 53 h 141"/>
                  <a:gd name="T22" fmla="*/ 352 w 662"/>
                  <a:gd name="T23" fmla="*/ 57 h 141"/>
                  <a:gd name="T24" fmla="*/ 398 w 662"/>
                  <a:gd name="T25" fmla="*/ 57 h 141"/>
                  <a:gd name="T26" fmla="*/ 449 w 662"/>
                  <a:gd name="T27" fmla="*/ 56 h 141"/>
                  <a:gd name="T28" fmla="*/ 499 w 662"/>
                  <a:gd name="T29" fmla="*/ 49 h 141"/>
                  <a:gd name="T30" fmla="*/ 552 w 662"/>
                  <a:gd name="T31" fmla="*/ 39 h 141"/>
                  <a:gd name="T32" fmla="*/ 607 w 662"/>
                  <a:gd name="T33" fmla="*/ 24 h 141"/>
                  <a:gd name="T34" fmla="*/ 662 w 662"/>
                  <a:gd name="T35" fmla="*/ 4 h 141"/>
                  <a:gd name="T36" fmla="*/ 660 w 662"/>
                  <a:gd name="T37" fmla="*/ 7 h 141"/>
                  <a:gd name="T38" fmla="*/ 650 w 662"/>
                  <a:gd name="T39" fmla="*/ 14 h 141"/>
                  <a:gd name="T40" fmla="*/ 634 w 662"/>
                  <a:gd name="T41" fmla="*/ 25 h 141"/>
                  <a:gd name="T42" fmla="*/ 612 w 662"/>
                  <a:gd name="T43" fmla="*/ 39 h 141"/>
                  <a:gd name="T44" fmla="*/ 586 w 662"/>
                  <a:gd name="T45" fmla="*/ 54 h 141"/>
                  <a:gd name="T46" fmla="*/ 553 w 662"/>
                  <a:gd name="T47" fmla="*/ 71 h 141"/>
                  <a:gd name="T48" fmla="*/ 516 w 662"/>
                  <a:gd name="T49" fmla="*/ 88 h 141"/>
                  <a:gd name="T50" fmla="*/ 474 w 662"/>
                  <a:gd name="T51" fmla="*/ 103 h 141"/>
                  <a:gd name="T52" fmla="*/ 428 w 662"/>
                  <a:gd name="T53" fmla="*/ 117 h 141"/>
                  <a:gd name="T54" fmla="*/ 377 w 662"/>
                  <a:gd name="T55" fmla="*/ 130 h 141"/>
                  <a:gd name="T56" fmla="*/ 323 w 662"/>
                  <a:gd name="T57" fmla="*/ 137 h 141"/>
                  <a:gd name="T58" fmla="*/ 264 w 662"/>
                  <a:gd name="T59" fmla="*/ 141 h 141"/>
                  <a:gd name="T60" fmla="*/ 203 w 662"/>
                  <a:gd name="T61" fmla="*/ 140 h 141"/>
                  <a:gd name="T62" fmla="*/ 139 w 662"/>
                  <a:gd name="T63" fmla="*/ 131 h 141"/>
                  <a:gd name="T64" fmla="*/ 70 w 662"/>
                  <a:gd name="T65" fmla="*/ 116 h 141"/>
                  <a:gd name="T66" fmla="*/ 0 w 662"/>
                  <a:gd name="T67" fmla="*/ 92 h 1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2"/>
                  <a:gd name="T103" fmla="*/ 0 h 141"/>
                  <a:gd name="T104" fmla="*/ 662 w 662"/>
                  <a:gd name="T105" fmla="*/ 141 h 1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2" h="141">
                    <a:moveTo>
                      <a:pt x="0" y="92"/>
                    </a:moveTo>
                    <a:lnTo>
                      <a:pt x="94" y="0"/>
                    </a:lnTo>
                    <a:lnTo>
                      <a:pt x="97" y="1"/>
                    </a:lnTo>
                    <a:lnTo>
                      <a:pt x="106" y="6"/>
                    </a:lnTo>
                    <a:lnTo>
                      <a:pt x="120" y="11"/>
                    </a:lnTo>
                    <a:lnTo>
                      <a:pt x="141" y="18"/>
                    </a:lnTo>
                    <a:lnTo>
                      <a:pt x="165" y="25"/>
                    </a:lnTo>
                    <a:lnTo>
                      <a:pt x="196" y="34"/>
                    </a:lnTo>
                    <a:lnTo>
                      <a:pt x="229" y="42"/>
                    </a:lnTo>
                    <a:lnTo>
                      <a:pt x="267" y="48"/>
                    </a:lnTo>
                    <a:lnTo>
                      <a:pt x="308" y="53"/>
                    </a:lnTo>
                    <a:lnTo>
                      <a:pt x="352" y="57"/>
                    </a:lnTo>
                    <a:lnTo>
                      <a:pt x="398" y="57"/>
                    </a:lnTo>
                    <a:lnTo>
                      <a:pt x="449" y="56"/>
                    </a:lnTo>
                    <a:lnTo>
                      <a:pt x="499" y="49"/>
                    </a:lnTo>
                    <a:lnTo>
                      <a:pt x="552" y="39"/>
                    </a:lnTo>
                    <a:lnTo>
                      <a:pt x="607" y="24"/>
                    </a:lnTo>
                    <a:lnTo>
                      <a:pt x="662" y="4"/>
                    </a:lnTo>
                    <a:lnTo>
                      <a:pt x="660" y="7"/>
                    </a:lnTo>
                    <a:lnTo>
                      <a:pt x="650" y="14"/>
                    </a:lnTo>
                    <a:lnTo>
                      <a:pt x="634" y="25"/>
                    </a:lnTo>
                    <a:lnTo>
                      <a:pt x="612" y="39"/>
                    </a:lnTo>
                    <a:lnTo>
                      <a:pt x="586" y="54"/>
                    </a:lnTo>
                    <a:lnTo>
                      <a:pt x="553" y="71"/>
                    </a:lnTo>
                    <a:lnTo>
                      <a:pt x="516" y="88"/>
                    </a:lnTo>
                    <a:lnTo>
                      <a:pt x="474" y="103"/>
                    </a:lnTo>
                    <a:lnTo>
                      <a:pt x="428" y="117"/>
                    </a:lnTo>
                    <a:lnTo>
                      <a:pt x="377" y="130"/>
                    </a:lnTo>
                    <a:lnTo>
                      <a:pt x="323" y="137"/>
                    </a:lnTo>
                    <a:lnTo>
                      <a:pt x="264" y="141"/>
                    </a:lnTo>
                    <a:lnTo>
                      <a:pt x="203" y="140"/>
                    </a:lnTo>
                    <a:lnTo>
                      <a:pt x="139" y="131"/>
                    </a:lnTo>
                    <a:lnTo>
                      <a:pt x="70" y="116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4C7F99"/>
              </a:solidFill>
              <a:ln w="9525">
                <a:noFill/>
                <a:round/>
                <a:headEnd/>
                <a:tailEnd/>
              </a:ln>
            </p:spPr>
            <p:txBody>
              <a:bodyPr lIns="91430" tIns="45716" rIns="91430" bIns="45716"/>
              <a:lstStyle/>
              <a:p>
                <a:endParaRPr lang="de-DE"/>
              </a:p>
            </p:txBody>
          </p:sp>
        </p:grpSp>
        <p:sp>
          <p:nvSpPr>
            <p:cNvPr id="37894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721" y="1519"/>
              <a:ext cx="1422" cy="662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21431"/>
                </a:avLst>
              </a:prstTxWarp>
              <a:scene3d>
                <a:camera prst="legacyObliqueTopLeft"/>
                <a:lightRig rig="legacyNormal3" dir="r"/>
              </a:scene3d>
              <a:sp3d extrusionH="201600" prstMaterial="legacyMatte">
                <a:extrusionClr>
                  <a:srgbClr val="0066CC"/>
                </a:extrusionClr>
              </a:sp3d>
            </a:bodyPr>
            <a:lstStyle/>
            <a:p>
              <a:pPr algn="ctr"/>
              <a:r>
                <a:rPr lang="de-DE" sz="3600" b="1" kern="10">
                  <a:ln w="9525"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SHA-3</a:t>
              </a:r>
            </a:p>
          </p:txBody>
        </p:sp>
        <p:sp>
          <p:nvSpPr>
            <p:cNvPr id="37895" name="WordArt 37"/>
            <p:cNvSpPr>
              <a:spLocks noChangeArrowheads="1" noChangeShapeType="1" noTextEdit="1"/>
            </p:cNvSpPr>
            <p:nvPr/>
          </p:nvSpPr>
          <p:spPr bwMode="auto">
            <a:xfrm rot="3060239">
              <a:off x="4414" y="3229"/>
              <a:ext cx="1397" cy="7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8644"/>
                </a:avLst>
              </a:prstTxWarp>
            </a:bodyPr>
            <a:lstStyle/>
            <a:p>
              <a:pPr algn="ctr"/>
              <a:r>
                <a:rPr lang="de-DE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Rebound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Backup slides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346075"/>
            <a:ext cx="9067800" cy="116998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Addendum: Grøstl?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1768475"/>
            <a:ext cx="9067800" cy="5078413"/>
          </a:xfrm>
        </p:spPr>
        <p:txBody>
          <a:bodyPr/>
          <a:lstStyle/>
          <a:p>
            <a:endParaRPr lang="de-DE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1735138"/>
            <a:ext cx="6492875" cy="5351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9067800" cy="5078413"/>
          </a:xfrm>
        </p:spPr>
        <p:txBody>
          <a:bodyPr/>
          <a:lstStyle/>
          <a:p>
            <a:pPr eaLnBrk="1">
              <a:buFont typeface="Times New Roman" pitchFamily="18" charset="0"/>
              <a:buNone/>
            </a:pPr>
            <a:endParaRPr lang="de-DE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6125" y="1116013"/>
            <a:ext cx="11430000" cy="708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6075"/>
            <a:ext cx="10058400" cy="1939925"/>
          </a:xfrm>
          <a:solidFill>
            <a:srgbClr val="FFFFFF"/>
          </a:solidFill>
        </p:spPr>
        <p:txBody>
          <a:bodyPr/>
          <a:lstStyle/>
          <a:p>
            <a:pPr eaLnBrk="1"/>
            <a:r>
              <a:rPr lang="en-US" smtClean="0"/>
              <a:t>Call for input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8640763" y="1835150"/>
            <a:ext cx="1223962" cy="597693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01625"/>
            <a:ext cx="9066213" cy="1258888"/>
          </a:xfrm>
        </p:spPr>
        <p:txBody>
          <a:bodyPr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Secure? What properties?</a:t>
            </a:r>
          </a:p>
        </p:txBody>
      </p:sp>
      <p:sp>
        <p:nvSpPr>
          <p:cNvPr id="6148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504825" y="1768475"/>
            <a:ext cx="4414838" cy="4986338"/>
          </a:xfrm>
        </p:spPr>
        <p:txBody>
          <a:bodyPr/>
          <a:lstStyle/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sz="2400" dirty="0" smtClean="0"/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dirty="0" smtClean="0"/>
              <a:t>Collision resistance</a:t>
            </a:r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dirty="0" err="1" smtClean="0"/>
              <a:t>Preimage</a:t>
            </a:r>
            <a:r>
              <a:rPr lang="en-US" sz="2400" dirty="0" smtClean="0"/>
              <a:t> resistance</a:t>
            </a:r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dirty="0" smtClean="0"/>
              <a:t>2nd </a:t>
            </a:r>
            <a:r>
              <a:rPr lang="en-US" sz="2400" dirty="0" err="1" smtClean="0"/>
              <a:t>preimage</a:t>
            </a:r>
            <a:r>
              <a:rPr lang="en-US" sz="2400" dirty="0" smtClean="0"/>
              <a:t> resistance</a:t>
            </a:r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dirty="0" smtClean="0"/>
              <a:t>Near-collision resistance</a:t>
            </a:r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dirty="0" smtClean="0"/>
              <a:t>Pseudorandom generator</a:t>
            </a:r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dirty="0" smtClean="0"/>
              <a:t>Pseudorandom function</a:t>
            </a:r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dirty="0" smtClean="0"/>
              <a:t>Key derivation function</a:t>
            </a:r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dirty="0" smtClean="0"/>
              <a:t>Random oracle</a:t>
            </a:r>
          </a:p>
          <a:p>
            <a:pPr eaLnBrk="1"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dirty="0" smtClean="0"/>
              <a:t>…</a:t>
            </a:r>
            <a:endParaRPr lang="en-US" sz="2400" dirty="0" smtClean="0"/>
          </a:p>
        </p:txBody>
      </p:sp>
      <p:pic>
        <p:nvPicPr>
          <p:cNvPr id="62466" name="Picture 2" descr="http://farm1.static.flickr.com/44/113974357_7ac66e5d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272" y="2656234"/>
            <a:ext cx="5338564" cy="4003923"/>
          </a:xfrm>
          <a:prstGeom prst="rect">
            <a:avLst/>
          </a:prstGeom>
          <a:noFill/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632600" y="7004719"/>
            <a:ext cx="2448025" cy="5195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0" tIns="50395" rIns="100790" bIns="50395"/>
          <a:lstStyle/>
          <a:p>
            <a:pPr algn="r">
              <a:spcAft>
                <a:spcPts val="1425"/>
              </a:spcAft>
              <a:tabLst>
                <a:tab pos="342900" algn="l"/>
                <a:tab pos="800100" algn="l"/>
                <a:tab pos="1255713" algn="l"/>
                <a:tab pos="1714500" algn="l"/>
                <a:tab pos="2171700" algn="l"/>
                <a:tab pos="2628900" algn="l"/>
                <a:tab pos="3084513" algn="l"/>
                <a:tab pos="3543300" algn="l"/>
                <a:tab pos="4000500" algn="l"/>
                <a:tab pos="4457700" algn="l"/>
                <a:tab pos="4913313" algn="l"/>
                <a:tab pos="5372100" algn="l"/>
                <a:tab pos="5829300" algn="l"/>
                <a:tab pos="6284913" algn="l"/>
                <a:tab pos="6742113" algn="l"/>
                <a:tab pos="7200900" algn="l"/>
                <a:tab pos="7658100" algn="l"/>
                <a:tab pos="8113713" algn="l"/>
                <a:tab pos="8570913" algn="l"/>
                <a:tab pos="9029700" algn="l"/>
                <a:tab pos="9486900" algn="l"/>
              </a:tabLst>
            </a:pP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©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CC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BY-SA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3525838" y="1670050"/>
            <a:ext cx="3298825" cy="5564188"/>
          </a:xfrm>
        </p:spPr>
        <p:txBody>
          <a:bodyPr lIns="89991" tIns="46795" rIns="89991" bIns="46795"/>
          <a:lstStyle/>
          <a:p>
            <a:pPr algn="ctr" eaLnBrk="1">
              <a:lnSpc>
                <a:spcPct val="100000"/>
              </a:lnSpc>
              <a:spcBef>
                <a:spcPts val="613"/>
              </a:spcBef>
              <a:spcAft>
                <a:spcPct val="0"/>
              </a:spcAft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sz="2400" smtClean="0"/>
          </a:p>
          <a:p>
            <a:pPr algn="ctr" eaLnBrk="1">
              <a:lnSpc>
                <a:spcPct val="100000"/>
              </a:lnSpc>
              <a:spcBef>
                <a:spcPts val="613"/>
              </a:spcBef>
              <a:spcAft>
                <a:spcPct val="0"/>
              </a:spcAft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sz="2400" smtClean="0"/>
          </a:p>
          <a:p>
            <a:pPr algn="ctr" eaLnBrk="1">
              <a:lnSpc>
                <a:spcPct val="100000"/>
              </a:lnSpc>
              <a:spcBef>
                <a:spcPts val="613"/>
              </a:spcBef>
              <a:spcAft>
                <a:spcPct val="0"/>
              </a:spcAft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smtClean="0"/>
              <a:t>Users</a:t>
            </a:r>
          </a:p>
          <a:p>
            <a:pPr algn="ctr" eaLnBrk="1">
              <a:lnSpc>
                <a:spcPct val="100000"/>
              </a:lnSpc>
              <a:spcBef>
                <a:spcPts val="613"/>
              </a:spcBef>
              <a:spcAft>
                <a:spcPct val="0"/>
              </a:spcAft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sz="2400" smtClean="0"/>
          </a:p>
          <a:p>
            <a:pPr algn="ctr" eaLnBrk="1">
              <a:lnSpc>
                <a:spcPct val="100000"/>
              </a:lnSpc>
              <a:spcBef>
                <a:spcPts val="613"/>
              </a:spcBef>
              <a:spcAft>
                <a:spcPct val="0"/>
              </a:spcAft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smtClean="0"/>
              <a:t>Systems</a:t>
            </a:r>
          </a:p>
          <a:p>
            <a:pPr algn="ctr" eaLnBrk="1">
              <a:lnSpc>
                <a:spcPct val="100000"/>
              </a:lnSpc>
              <a:spcBef>
                <a:spcPts val="613"/>
              </a:spcBef>
              <a:spcAft>
                <a:spcPct val="0"/>
              </a:spcAft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sz="2400" smtClean="0"/>
          </a:p>
          <a:p>
            <a:pPr algn="ctr" eaLnBrk="1">
              <a:lnSpc>
                <a:spcPct val="100000"/>
              </a:lnSpc>
              <a:spcBef>
                <a:spcPts val="613"/>
              </a:spcBef>
              <a:spcAft>
                <a:spcPct val="0"/>
              </a:spcAft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smtClean="0"/>
              <a:t>Protocols</a:t>
            </a:r>
          </a:p>
          <a:p>
            <a:pPr algn="ctr" eaLnBrk="1">
              <a:lnSpc>
                <a:spcPct val="100000"/>
              </a:lnSpc>
              <a:spcBef>
                <a:spcPts val="613"/>
              </a:spcBef>
              <a:spcAft>
                <a:spcPct val="0"/>
              </a:spcAft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sz="2400" smtClean="0"/>
          </a:p>
          <a:p>
            <a:pPr algn="ctr" eaLnBrk="1">
              <a:lnSpc>
                <a:spcPct val="100000"/>
              </a:lnSpc>
              <a:spcBef>
                <a:spcPts val="613"/>
              </a:spcBef>
              <a:spcAft>
                <a:spcPct val="0"/>
              </a:spcAft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r>
              <a:rPr lang="en-US" sz="2400" smtClean="0">
                <a:solidFill>
                  <a:srgbClr val="F70146"/>
                </a:solidFill>
              </a:rPr>
              <a:t>Primitives</a:t>
            </a:r>
          </a:p>
          <a:p>
            <a:pPr algn="ctr" eaLnBrk="1">
              <a:lnSpc>
                <a:spcPct val="100000"/>
              </a:lnSpc>
              <a:spcBef>
                <a:spcPts val="613"/>
              </a:spcBef>
              <a:spcAft>
                <a:spcPct val="0"/>
              </a:spcAft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1625" algn="l"/>
                <a:tab pos="4570413" algn="l"/>
                <a:tab pos="5027613" algn="l"/>
                <a:tab pos="5484813" algn="l"/>
                <a:tab pos="5940425" algn="l"/>
                <a:tab pos="6399213" algn="l"/>
                <a:tab pos="6856413" algn="l"/>
                <a:tab pos="7313613" algn="l"/>
                <a:tab pos="7769225" algn="l"/>
                <a:tab pos="8226425" algn="l"/>
                <a:tab pos="8685213" algn="l"/>
                <a:tab pos="9140825" algn="l"/>
              </a:tabLst>
            </a:pPr>
            <a:endParaRPr lang="en-US" sz="2400" smtClean="0">
              <a:solidFill>
                <a:srgbClr val="F70146"/>
              </a:solidFill>
            </a:endParaRPr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5199063" y="1557338"/>
            <a:ext cx="2665412" cy="45116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 flipH="1">
            <a:off x="2574925" y="1557338"/>
            <a:ext cx="2628900" cy="4525962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141288"/>
            <a:ext cx="9072563" cy="1581150"/>
          </a:xfrm>
        </p:spPr>
        <p:txBody>
          <a:bodyPr lIns="89991" tIns="46795" rIns="89991" bIns="46795"/>
          <a:lstStyle/>
          <a:p>
            <a:pPr eaLnBrk="1">
              <a:lnSpc>
                <a:spcPct val="100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de-DE" sz="3600" smtClean="0"/>
              <a:t>Hash functions as a fundamental primitive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38125" y="582613"/>
            <a:ext cx="9642475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de-DE"/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309563" y="1093788"/>
            <a:ext cx="9267825" cy="5048250"/>
            <a:chOff x="174" y="689"/>
            <a:chExt cx="5838" cy="3180"/>
          </a:xfrm>
        </p:grpSpPr>
        <p:pic>
          <p:nvPicPr>
            <p:cNvPr id="922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" y="689"/>
              <a:ext cx="5839" cy="3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227" name="Rectangle 4"/>
            <p:cNvSpPr>
              <a:spLocks noChangeArrowheads="1"/>
            </p:cNvSpPr>
            <p:nvPr/>
          </p:nvSpPr>
          <p:spPr bwMode="auto">
            <a:xfrm>
              <a:off x="539" y="831"/>
              <a:ext cx="683" cy="5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endParaRPr lang="de-DE"/>
            </a:p>
          </p:txBody>
        </p:sp>
        <p:sp>
          <p:nvSpPr>
            <p:cNvPr id="9228" name="Rectangle 5"/>
            <p:cNvSpPr>
              <a:spLocks noChangeArrowheads="1"/>
            </p:cNvSpPr>
            <p:nvPr/>
          </p:nvSpPr>
          <p:spPr bwMode="auto">
            <a:xfrm>
              <a:off x="3731" y="689"/>
              <a:ext cx="1839" cy="5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endParaRPr lang="de-DE"/>
            </a:p>
          </p:txBody>
        </p:sp>
        <p:sp>
          <p:nvSpPr>
            <p:cNvPr id="9229" name="Rectangle 6"/>
            <p:cNvSpPr>
              <a:spLocks noChangeArrowheads="1"/>
            </p:cNvSpPr>
            <p:nvPr/>
          </p:nvSpPr>
          <p:spPr bwMode="auto">
            <a:xfrm>
              <a:off x="3318" y="897"/>
              <a:ext cx="697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endParaRPr lang="de-DE"/>
            </a:p>
          </p:txBody>
        </p:sp>
      </p:grp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427538" y="1236663"/>
            <a:ext cx="766762" cy="84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de-DE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5910263" y="2538413"/>
            <a:ext cx="766762" cy="84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de-DE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8086725" y="2538413"/>
            <a:ext cx="768350" cy="84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de-DE"/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1054100" y="2563813"/>
            <a:ext cx="766763" cy="842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de-DE"/>
          </a:p>
        </p:txBody>
      </p:sp>
      <p:sp>
        <p:nvSpPr>
          <p:cNvPr id="9224" name="Text Box 11"/>
          <p:cNvSpPr txBox="1">
            <a:spLocks noChangeArrowheads="1"/>
          </p:cNvSpPr>
          <p:nvPr/>
        </p:nvSpPr>
        <p:spPr bwMode="auto">
          <a:xfrm>
            <a:off x="2820988" y="2527300"/>
            <a:ext cx="766762" cy="84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de-DE"/>
          </a:p>
        </p:txBody>
      </p:sp>
      <p:sp>
        <p:nvSpPr>
          <p:cNvPr id="9225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069388" cy="1171575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MD4 family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38125" y="582613"/>
            <a:ext cx="9642475" cy="630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1430" tIns="45716" rIns="91430" bIns="45716" anchor="ctr"/>
          <a:lstStyle/>
          <a:p>
            <a:endParaRPr lang="de-DE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309563" y="1093788"/>
            <a:ext cx="9267825" cy="5048250"/>
            <a:chOff x="174" y="689"/>
            <a:chExt cx="5838" cy="3180"/>
          </a:xfrm>
        </p:grpSpPr>
        <p:pic>
          <p:nvPicPr>
            <p:cNvPr id="102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4" y="689"/>
              <a:ext cx="5839" cy="31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0256" name="Rectangle 4"/>
            <p:cNvSpPr>
              <a:spLocks noChangeArrowheads="1"/>
            </p:cNvSpPr>
            <p:nvPr/>
          </p:nvSpPr>
          <p:spPr bwMode="auto">
            <a:xfrm>
              <a:off x="539" y="831"/>
              <a:ext cx="683" cy="5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endParaRPr lang="de-DE"/>
            </a:p>
          </p:txBody>
        </p:sp>
        <p:sp>
          <p:nvSpPr>
            <p:cNvPr id="10257" name="Rectangle 5"/>
            <p:cNvSpPr>
              <a:spLocks noChangeArrowheads="1"/>
            </p:cNvSpPr>
            <p:nvPr/>
          </p:nvSpPr>
          <p:spPr bwMode="auto">
            <a:xfrm>
              <a:off x="3731" y="689"/>
              <a:ext cx="1839" cy="5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endParaRPr lang="de-DE"/>
            </a:p>
          </p:txBody>
        </p:sp>
        <p:sp>
          <p:nvSpPr>
            <p:cNvPr id="10258" name="Rectangle 6"/>
            <p:cNvSpPr>
              <a:spLocks noChangeArrowheads="1"/>
            </p:cNvSpPr>
            <p:nvPr/>
          </p:nvSpPr>
          <p:spPr bwMode="auto">
            <a:xfrm>
              <a:off x="3318" y="897"/>
              <a:ext cx="697" cy="2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91430" tIns="45716" rIns="91430" bIns="45716" anchor="ctr"/>
            <a:lstStyle/>
            <a:p>
              <a:endParaRPr lang="de-DE"/>
            </a:p>
          </p:txBody>
        </p:sp>
      </p:grp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4427538" y="1236663"/>
            <a:ext cx="76676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5910263" y="2538413"/>
            <a:ext cx="766762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8086725" y="2538413"/>
            <a:ext cx="768350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1054100" y="2563813"/>
            <a:ext cx="766763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2820988" y="2527300"/>
            <a:ext cx="76676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2820988" y="3887788"/>
            <a:ext cx="76676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57955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FFC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704850" y="5302250"/>
            <a:ext cx="766763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61914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6000">
                <a:solidFill>
                  <a:srgbClr val="0099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2159000" y="5302250"/>
            <a:ext cx="766763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61914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6000">
                <a:solidFill>
                  <a:srgbClr val="0099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3498850" y="5302250"/>
            <a:ext cx="766763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61914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6000">
                <a:solidFill>
                  <a:srgbClr val="0099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253" name="Text Box 16"/>
          <p:cNvSpPr txBox="1">
            <a:spLocks noChangeArrowheads="1"/>
          </p:cNvSpPr>
          <p:nvPr/>
        </p:nvSpPr>
        <p:spPr bwMode="auto">
          <a:xfrm>
            <a:off x="4808538" y="5302250"/>
            <a:ext cx="768350" cy="1004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9991" tIns="61914" rIns="89991" bIns="46795">
            <a:spAutoFit/>
          </a:bodyPr>
          <a:lstStyle/>
          <a:p>
            <a:pPr algn="ctr" hangingPunct="1">
              <a:lnSpc>
                <a:spcPct val="98000"/>
              </a:lnSpc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z="6000">
                <a:solidFill>
                  <a:srgbClr val="0099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0254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504825" y="346075"/>
            <a:ext cx="9069388" cy="1171575"/>
          </a:xfrm>
        </p:spPr>
        <p:txBody>
          <a:bodyPr tIns="38876"/>
          <a:lstStyle/>
          <a:p>
            <a:pPr eaLnBrk="1">
              <a:tabLst>
                <a:tab pos="0" algn="l"/>
                <a:tab pos="457200" algn="l"/>
                <a:tab pos="912813" algn="l"/>
                <a:tab pos="1371600" algn="l"/>
                <a:tab pos="1828800" algn="l"/>
                <a:tab pos="2286000" algn="l"/>
                <a:tab pos="2741613" algn="l"/>
                <a:tab pos="3200400" algn="l"/>
                <a:tab pos="3657600" algn="l"/>
                <a:tab pos="4114800" algn="l"/>
                <a:tab pos="4570413" algn="l"/>
                <a:tab pos="5029200" algn="l"/>
                <a:tab pos="5486400" algn="l"/>
                <a:tab pos="5942013" algn="l"/>
                <a:tab pos="6399213" algn="l"/>
                <a:tab pos="6858000" algn="l"/>
                <a:tab pos="7315200" algn="l"/>
                <a:tab pos="7770813" algn="l"/>
                <a:tab pos="8228013" algn="l"/>
                <a:tab pos="8686800" algn="l"/>
                <a:tab pos="9144000" algn="l"/>
              </a:tabLst>
            </a:pPr>
            <a:r>
              <a:rPr lang="en-US" smtClean="0"/>
              <a:t>MD4 family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Collisions for reduced SHA-1</a:t>
            </a:r>
            <a:endParaRPr lang="de-DE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04825" y="1768475"/>
            <a:ext cx="9069388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77" rIns="0" bIns="0" numCol="1" anchor="t" anchorCtr="0" compatLnSpc="1">
            <a:prstTxWarp prst="textNoShape">
              <a:avLst/>
            </a:prstTxWarp>
          </a:bodyPr>
          <a:lstStyle/>
          <a:p>
            <a:pPr marL="428625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8625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 rounds: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Biham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Chen, 2005</a:t>
            </a:r>
          </a:p>
          <a:p>
            <a:pPr marL="428625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58 rounds: Wang, Yu, Yin, 2005</a:t>
            </a:r>
          </a:p>
          <a:p>
            <a:pPr marL="428625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64 rounds: De </a:t>
            </a:r>
            <a:r>
              <a:rPr lang="en-US" sz="32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Cannière</a:t>
            </a:r>
            <a:r>
              <a:rPr lang="en-US" sz="32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R., 2006</a:t>
            </a:r>
          </a:p>
          <a:p>
            <a:pPr marL="428625" lvl="0" indent="-323850">
              <a:spcAft>
                <a:spcPts val="1425"/>
              </a:spcAft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 rounds: </a:t>
            </a:r>
            <a:r>
              <a:rPr lang="en-US" sz="3200" kern="0" dirty="0">
                <a:solidFill>
                  <a:srgbClr val="000000"/>
                </a:solidFill>
              </a:rPr>
              <a:t>De </a:t>
            </a:r>
            <a:r>
              <a:rPr lang="en-US" sz="3200" kern="0" dirty="0" err="1" smtClean="0">
                <a:solidFill>
                  <a:srgbClr val="000000"/>
                </a:solidFill>
              </a:rPr>
              <a:t>Cannière</a:t>
            </a:r>
            <a:r>
              <a:rPr lang="en-US" sz="3200" kern="0" dirty="0" smtClean="0">
                <a:solidFill>
                  <a:srgbClr val="000000"/>
                </a:solidFill>
              </a:rPr>
              <a:t>, Mendel, R., 2007</a:t>
            </a:r>
          </a:p>
          <a:p>
            <a:pPr marL="428625" lvl="0" indent="-323850">
              <a:spcAft>
                <a:spcPts val="1425"/>
              </a:spcAft>
              <a:buSzPct val="45000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80 rounds?</a:t>
            </a:r>
          </a:p>
          <a:p>
            <a:pPr marL="428625" marR="0" lvl="0" indent="-3238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7350" algn="l"/>
                <a:tab pos="4656138" algn="l"/>
                <a:tab pos="5113338" algn="l"/>
                <a:tab pos="5570538" algn="l"/>
                <a:tab pos="6026150" algn="l"/>
                <a:tab pos="6484938" algn="l"/>
                <a:tab pos="6942138" algn="l"/>
                <a:tab pos="7399338" algn="l"/>
                <a:tab pos="7854950" algn="l"/>
                <a:tab pos="8312150" algn="l"/>
                <a:tab pos="8770938" algn="l"/>
                <a:tab pos="9226550" algn="l"/>
              </a:tabLst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853</Words>
  <Application>Microsoft Office PowerPoint</Application>
  <PresentationFormat>Custom</PresentationFormat>
  <Paragraphs>298</Paragraphs>
  <Slides>44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Towards SHA-3</vt:lpstr>
      <vt:lpstr>Slide 2</vt:lpstr>
      <vt:lpstr>Fundamental questions in CS theory</vt:lpstr>
      <vt:lpstr>Do we care?</vt:lpstr>
      <vt:lpstr>Secure? What properties?</vt:lpstr>
      <vt:lpstr>Hash functions as a fundamental primitive</vt:lpstr>
      <vt:lpstr>MD4 family</vt:lpstr>
      <vt:lpstr>MD4 family</vt:lpstr>
      <vt:lpstr>Collisions for reduced SHA-1</vt:lpstr>
      <vt:lpstr>What are the problems</vt:lpstr>
      <vt:lpstr>Road towards SHA-3</vt:lpstr>
      <vt:lpstr>Design challenges for SHA-3</vt:lpstr>
      <vt:lpstr>Design challenges for SHA-3</vt:lpstr>
      <vt:lpstr>Outline</vt:lpstr>
      <vt:lpstr>SHA-3 competition</vt:lpstr>
      <vt:lpstr>The candidates</vt:lpstr>
      <vt:lpstr>Preliminary cryptanalysis</vt:lpstr>
      <vt:lpstr>SHA-3 Zoo</vt:lpstr>
      <vt:lpstr>Round-2 candidates</vt:lpstr>
      <vt:lpstr>How to categorize them?</vt:lpstr>
      <vt:lpstr>Slide 21</vt:lpstr>
      <vt:lpstr>How to compare them?</vt:lpstr>
      <vt:lpstr>Grøstl</vt:lpstr>
      <vt:lpstr>Rebound attack</vt:lpstr>
      <vt:lpstr>Origins of the rebound attack</vt:lpstr>
      <vt:lpstr>Example of a rebound attack</vt:lpstr>
      <vt:lpstr>Further technical developments</vt:lpstr>
      <vt:lpstr>SHA-3 finalists</vt:lpstr>
      <vt:lpstr>Slide 29</vt:lpstr>
      <vt:lpstr>Slide 30</vt:lpstr>
      <vt:lpstr>SHA-3 round-2 candidates through the rebound lens</vt:lpstr>
      <vt:lpstr>Slide 32</vt:lpstr>
      <vt:lpstr>Most recent case: Skein</vt:lpstr>
      <vt:lpstr>Slide 34</vt:lpstr>
      <vt:lpstr>SHA-3 finalists in numbers</vt:lpstr>
      <vt:lpstr>Slide 36</vt:lpstr>
      <vt:lpstr>SHA-3 finalists</vt:lpstr>
      <vt:lpstr>Conclusion (1/2) Assurance?</vt:lpstr>
      <vt:lpstr>Conclusion (2/2)</vt:lpstr>
      <vt:lpstr>The road ahead</vt:lpstr>
      <vt:lpstr>Towards SHA-3  Q&amp;A</vt:lpstr>
      <vt:lpstr>Backup slides</vt:lpstr>
      <vt:lpstr>Addendum: Grøstl?</vt:lpstr>
      <vt:lpstr>Call for input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Crypto Primitives and what an Austrian dish has to do with it</dc:title>
  <dc:creator>Christian Rechberger</dc:creator>
  <cp:lastModifiedBy>Christian Rechberger</cp:lastModifiedBy>
  <cp:revision>563</cp:revision>
  <cp:lastPrinted>1601-01-01T00:00:00Z</cp:lastPrinted>
  <dcterms:created xsi:type="dcterms:W3CDTF">2009-06-19T06:05:02Z</dcterms:created>
  <dcterms:modified xsi:type="dcterms:W3CDTF">2011-02-10T22:30:51Z</dcterms:modified>
</cp:coreProperties>
</file>