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314" r:id="rId3"/>
    <p:sldId id="302" r:id="rId4"/>
    <p:sldId id="311" r:id="rId5"/>
    <p:sldId id="312" r:id="rId6"/>
    <p:sldId id="303" r:id="rId7"/>
    <p:sldId id="313" r:id="rId8"/>
    <p:sldId id="315" r:id="rId9"/>
    <p:sldId id="316" r:id="rId10"/>
    <p:sldId id="317" r:id="rId11"/>
    <p:sldId id="318" r:id="rId12"/>
    <p:sldId id="319" r:id="rId13"/>
    <p:sldId id="320" r:id="rId14"/>
    <p:sldId id="322" r:id="rId15"/>
    <p:sldId id="324" r:id="rId16"/>
    <p:sldId id="323" r:id="rId17"/>
    <p:sldId id="326" r:id="rId18"/>
    <p:sldId id="327" r:id="rId19"/>
    <p:sldId id="325" r:id="rId20"/>
    <p:sldId id="321" r:id="rId21"/>
    <p:sldId id="329" r:id="rId22"/>
    <p:sldId id="328" r:id="rId23"/>
    <p:sldId id="330" r:id="rId24"/>
    <p:sldId id="332" r:id="rId25"/>
    <p:sldId id="331" r:id="rId26"/>
    <p:sldId id="333" r:id="rId27"/>
    <p:sldId id="335" r:id="rId28"/>
    <p:sldId id="334" r:id="rId29"/>
    <p:sldId id="337" r:id="rId30"/>
    <p:sldId id="338" r:id="rId31"/>
    <p:sldId id="336" r:id="rId32"/>
    <p:sldId id="339" r:id="rId33"/>
    <p:sldId id="341" r:id="rId34"/>
    <p:sldId id="340" r:id="rId35"/>
    <p:sldId id="342" r:id="rId36"/>
    <p:sldId id="344" r:id="rId37"/>
    <p:sldId id="343" r:id="rId38"/>
    <p:sldId id="345" r:id="rId39"/>
    <p:sldId id="347" r:id="rId40"/>
    <p:sldId id="346" r:id="rId41"/>
    <p:sldId id="348" r:id="rId42"/>
    <p:sldId id="349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9" autoAdjust="0"/>
    <p:restoredTop sz="94660"/>
  </p:normalViewPr>
  <p:slideViewPr>
    <p:cSldViewPr>
      <p:cViewPr>
        <p:scale>
          <a:sx n="100" d="100"/>
          <a:sy n="100" d="100"/>
        </p:scale>
        <p:origin x="-61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5B64-9E65-411D-A520-8655734A1745}" type="datetimeFigureOut">
              <a:rPr lang="en-US" smtClean="0"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A36E-54C8-4E3F-8FB2-4A6F5F750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3/10/2011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7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#8 –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ElGamal Encryption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987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 smtClean="0"/>
                  <a:t>Each recipient selects a large random private key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  <m:r>
                      <a:rPr lang="en-US" sz="2800" i="1" baseline="-25000" dirty="0" err="1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800" dirty="0"/>
                  <a:t> and computes an associated public </a:t>
                </a:r>
                <a:r>
                  <a:rPr lang="en-US" sz="2800" dirty="0" smtClean="0"/>
                  <a:t>key                  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baseline="-25000" dirty="0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= 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800" dirty="0"/>
                  <a:t>The group key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 = 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 = 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  <m:sup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/>
                  <a:t>.</a:t>
                </a:r>
                <a:endParaRPr lang="en-US" sz="2400" baseline="30000" dirty="0">
                  <a:cs typeface="Times New Roman" pitchFamily="18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/>
                  <a:t>To send a message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dirty="0"/>
                  <a:t> to the group, Bob selects a random value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sz="2800" dirty="0"/>
                  <a:t> and computes the pair   </a:t>
                </a:r>
                <a:r>
                  <a:rPr lang="en-US" sz="280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𝑋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𝑌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) = (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sz="2800" i="1" dirty="0" err="1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sz="2800" i="1" baseline="30000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800" dirty="0"/>
                  <a:t>To decrypt, each group member computes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𝑌</m:t>
                        </m:r>
                      </m:e>
                      <m:sup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2800" dirty="0"/>
                  <a:t>.  The message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 = 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𝑋</m:t>
                    </m:r>
                    <m:r>
                      <a:rPr lang="en-US" sz="2800" i="1" dirty="0" smtClean="0">
                        <a:solidFill>
                          <a:srgbClr val="00B050"/>
                        </a:solidFill>
                        <a:latin typeface="Cambria Math"/>
                      </a:rPr>
                      <m:t>/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sz="2800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m:rPr>
                        <m:sty m:val="p"/>
                      </m:rPr>
                      <a:rPr lang="en-US" sz="2800" i="0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mod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i="1" dirty="0">
                        <a:solidFill>
                          <a:srgbClr val="00B050"/>
                        </a:solidFill>
                        <a:latin typeface="Cambria Math"/>
                        <a:cs typeface="Times New Roman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13598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22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March 3, 2011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4617B">
                    <a:shade val="90000"/>
                  </a:srgbClr>
                </a:solidFill>
              </a:rPr>
              <a:t>Practical Aspects of Modern Cryptography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1334E-80FF-4BAD-A4CD-380B12E8031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∈</m:t>
                          </m:r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 err="1" smtClean="0"/>
                  <a:t>ElGamal</a:t>
                </a:r>
                <a:r>
                  <a:rPr lang="en-US" dirty="0" smtClean="0"/>
                  <a:t> encryption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/>
                  <a:t> can now be decrypted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mod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Given a set of </a:t>
                </a:r>
                <a:r>
                  <a:rPr lang="en-US" dirty="0" err="1" smtClean="0"/>
                  <a:t>ElGamal</a:t>
                </a:r>
                <a:r>
                  <a:rPr lang="en-US" dirty="0" smtClean="0"/>
                  <a:t> encryptions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,…,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, create an equivalent set of </a:t>
                </a:r>
                <a:r>
                  <a:rPr lang="en-US" dirty="0" err="1" smtClean="0"/>
                  <a:t>ElGamal</a:t>
                </a:r>
                <a:r>
                  <a:rPr lang="en-US" dirty="0" smtClean="0"/>
                  <a:t> encryptions and prove the equivalence without revealing the correspondence.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</a:t>
                </a:r>
                <a:r>
                  <a:rPr lang="en-US" dirty="0" err="1" smtClean="0"/>
                  <a:t>ElGamal</a:t>
                </a:r>
                <a:r>
                  <a:rPr lang="en-US" dirty="0" smtClean="0"/>
                  <a:t> re-encryption to create new encryptions of the same values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,…,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 smtClean="0"/>
                  <a:t> and permute the results to create a new set.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Interactively prove the equivalence by creating, say, 100 additional equivalent permuted “intermediate” sets in exactly the same way.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 each challenge by associating  each intermediate set with either the original set of the new derived set.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9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1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8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36" name="Oval 237"/>
          <p:cNvSpPr>
            <a:spLocks noChangeArrowheads="1"/>
          </p:cNvSpPr>
          <p:nvPr/>
        </p:nvSpPr>
        <p:spPr bwMode="auto">
          <a:xfrm>
            <a:off x="2657475" y="1498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4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35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36" name="Oval 237"/>
          <p:cNvSpPr>
            <a:spLocks noChangeArrowheads="1"/>
          </p:cNvSpPr>
          <p:nvPr/>
        </p:nvSpPr>
        <p:spPr bwMode="auto">
          <a:xfrm>
            <a:off x="2657475" y="1498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32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69" name="Oval 237"/>
          <p:cNvSpPr>
            <a:spLocks noChangeArrowheads="1"/>
          </p:cNvSpPr>
          <p:nvPr/>
        </p:nvSpPr>
        <p:spPr bwMode="auto">
          <a:xfrm>
            <a:off x="2657475" y="1498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7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50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Each participant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selects a random polynomial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mod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 joint secret is the sum of the original secrets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mod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mod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How are shares of the joint secret formed?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0" name="Oval 238"/>
          <p:cNvSpPr>
            <a:spLocks noChangeArrowheads="1"/>
          </p:cNvSpPr>
          <p:nvPr/>
        </p:nvSpPr>
        <p:spPr bwMode="auto">
          <a:xfrm>
            <a:off x="3355975" y="1752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7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0" name="Oval 238"/>
          <p:cNvSpPr>
            <a:spLocks noChangeArrowheads="1"/>
          </p:cNvSpPr>
          <p:nvPr/>
        </p:nvSpPr>
        <p:spPr bwMode="auto">
          <a:xfrm>
            <a:off x="3355975" y="1752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49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06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0" name="Oval 238"/>
          <p:cNvSpPr>
            <a:spLocks noChangeArrowheads="1"/>
          </p:cNvSpPr>
          <p:nvPr/>
        </p:nvSpPr>
        <p:spPr bwMode="auto">
          <a:xfrm>
            <a:off x="3355975" y="17526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8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23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1" name="Oval 239"/>
          <p:cNvSpPr>
            <a:spLocks noChangeArrowheads="1"/>
          </p:cNvSpPr>
          <p:nvPr/>
        </p:nvSpPr>
        <p:spPr bwMode="auto">
          <a:xfrm>
            <a:off x="4016375" y="20447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08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1" name="Oval 239"/>
          <p:cNvSpPr>
            <a:spLocks noChangeArrowheads="1"/>
          </p:cNvSpPr>
          <p:nvPr/>
        </p:nvSpPr>
        <p:spPr bwMode="auto">
          <a:xfrm>
            <a:off x="4016375" y="20447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62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2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1" name="Oval 239"/>
          <p:cNvSpPr>
            <a:spLocks noChangeArrowheads="1"/>
          </p:cNvSpPr>
          <p:nvPr/>
        </p:nvSpPr>
        <p:spPr bwMode="auto">
          <a:xfrm>
            <a:off x="4016375" y="20447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8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85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2" name="Oval 240"/>
          <p:cNvSpPr>
            <a:spLocks noChangeArrowheads="1"/>
          </p:cNvSpPr>
          <p:nvPr/>
        </p:nvSpPr>
        <p:spPr bwMode="auto">
          <a:xfrm>
            <a:off x="4727575" y="22733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2" name="Oval 240"/>
          <p:cNvSpPr>
            <a:spLocks noChangeArrowheads="1"/>
          </p:cNvSpPr>
          <p:nvPr/>
        </p:nvSpPr>
        <p:spPr bwMode="auto">
          <a:xfrm>
            <a:off x="4727575" y="22733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76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86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2" name="Oval 240"/>
          <p:cNvSpPr>
            <a:spLocks noChangeArrowheads="1"/>
          </p:cNvSpPr>
          <p:nvPr/>
        </p:nvSpPr>
        <p:spPr bwMode="auto">
          <a:xfrm>
            <a:off x="4727575" y="22733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7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4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3" name="Oval 241"/>
          <p:cNvSpPr>
            <a:spLocks noChangeArrowheads="1"/>
          </p:cNvSpPr>
          <p:nvPr/>
        </p:nvSpPr>
        <p:spPr bwMode="auto">
          <a:xfrm>
            <a:off x="2949575" y="3733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6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600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172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39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83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>
          <a:xfrm>
            <a:off x="658586" y="3276600"/>
            <a:ext cx="7048500" cy="952506"/>
          </a:xfrm>
          <a:custGeom>
            <a:avLst/>
            <a:gdLst>
              <a:gd name="connsiteX0" fmla="*/ 0 w 7048500"/>
              <a:gd name="connsiteY0" fmla="*/ 0 h 952506"/>
              <a:gd name="connsiteX1" fmla="*/ 451757 w 7048500"/>
              <a:gd name="connsiteY1" fmla="*/ 952500 h 952506"/>
              <a:gd name="connsiteX2" fmla="*/ 1191985 w 7048500"/>
              <a:gd name="connsiteY2" fmla="*/ 16329 h 952506"/>
              <a:gd name="connsiteX3" fmla="*/ 2253343 w 7048500"/>
              <a:gd name="connsiteY3" fmla="*/ 587829 h 952506"/>
              <a:gd name="connsiteX4" fmla="*/ 3820885 w 7048500"/>
              <a:gd name="connsiteY4" fmla="*/ 119743 h 952506"/>
              <a:gd name="connsiteX5" fmla="*/ 5089071 w 7048500"/>
              <a:gd name="connsiteY5" fmla="*/ 865414 h 952506"/>
              <a:gd name="connsiteX6" fmla="*/ 6640285 w 7048500"/>
              <a:gd name="connsiteY6" fmla="*/ 511629 h 952506"/>
              <a:gd name="connsiteX7" fmla="*/ 7048500 w 7048500"/>
              <a:gd name="connsiteY7" fmla="*/ 740229 h 9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500" h="952506">
                <a:moveTo>
                  <a:pt x="0" y="0"/>
                </a:moveTo>
                <a:cubicBezTo>
                  <a:pt x="126546" y="474889"/>
                  <a:pt x="253093" y="949779"/>
                  <a:pt x="451757" y="952500"/>
                </a:cubicBezTo>
                <a:cubicBezTo>
                  <a:pt x="650421" y="955222"/>
                  <a:pt x="891721" y="77108"/>
                  <a:pt x="1191985" y="16329"/>
                </a:cubicBezTo>
                <a:cubicBezTo>
                  <a:pt x="1492249" y="-44450"/>
                  <a:pt x="1815193" y="570593"/>
                  <a:pt x="2253343" y="587829"/>
                </a:cubicBezTo>
                <a:cubicBezTo>
                  <a:pt x="2691493" y="605065"/>
                  <a:pt x="3348264" y="73479"/>
                  <a:pt x="3820885" y="119743"/>
                </a:cubicBezTo>
                <a:cubicBezTo>
                  <a:pt x="4293506" y="166007"/>
                  <a:pt x="4619171" y="800100"/>
                  <a:pt x="5089071" y="865414"/>
                </a:cubicBezTo>
                <a:cubicBezTo>
                  <a:pt x="5558971" y="930728"/>
                  <a:pt x="6313714" y="532493"/>
                  <a:pt x="6640285" y="511629"/>
                </a:cubicBezTo>
                <a:cubicBezTo>
                  <a:pt x="6966856" y="490765"/>
                  <a:pt x="7048500" y="740229"/>
                  <a:pt x="7048500" y="7402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7957" y="2359557"/>
            <a:ext cx="6988629" cy="874003"/>
          </a:xfrm>
          <a:custGeom>
            <a:avLst/>
            <a:gdLst>
              <a:gd name="connsiteX0" fmla="*/ 0 w 6988629"/>
              <a:gd name="connsiteY0" fmla="*/ 590472 h 874003"/>
              <a:gd name="connsiteX1" fmla="*/ 810986 w 6988629"/>
              <a:gd name="connsiteY1" fmla="*/ 835400 h 874003"/>
              <a:gd name="connsiteX2" fmla="*/ 1812472 w 6988629"/>
              <a:gd name="connsiteY2" fmla="*/ 530600 h 874003"/>
              <a:gd name="connsiteX3" fmla="*/ 2939143 w 6988629"/>
              <a:gd name="connsiteY3" fmla="*/ 862614 h 874003"/>
              <a:gd name="connsiteX4" fmla="*/ 5589814 w 6988629"/>
              <a:gd name="connsiteY4" fmla="*/ 24414 h 874003"/>
              <a:gd name="connsiteX5" fmla="*/ 6988629 w 6988629"/>
              <a:gd name="connsiteY5" fmla="*/ 225800 h 87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8629" h="874003">
                <a:moveTo>
                  <a:pt x="0" y="590472"/>
                </a:moveTo>
                <a:cubicBezTo>
                  <a:pt x="254453" y="717925"/>
                  <a:pt x="508907" y="845379"/>
                  <a:pt x="810986" y="835400"/>
                </a:cubicBezTo>
                <a:cubicBezTo>
                  <a:pt x="1113065" y="825421"/>
                  <a:pt x="1457779" y="526064"/>
                  <a:pt x="1812472" y="530600"/>
                </a:cubicBezTo>
                <a:cubicBezTo>
                  <a:pt x="2167165" y="535136"/>
                  <a:pt x="2309586" y="946978"/>
                  <a:pt x="2939143" y="862614"/>
                </a:cubicBezTo>
                <a:cubicBezTo>
                  <a:pt x="3568700" y="778250"/>
                  <a:pt x="4914900" y="130550"/>
                  <a:pt x="5589814" y="24414"/>
                </a:cubicBezTo>
                <a:cubicBezTo>
                  <a:pt x="6264728" y="-81722"/>
                  <a:pt x="6753679" y="190421"/>
                  <a:pt x="6988629" y="22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5929" y="4084957"/>
            <a:ext cx="7053942" cy="723334"/>
          </a:xfrm>
          <a:custGeom>
            <a:avLst/>
            <a:gdLst>
              <a:gd name="connsiteX0" fmla="*/ 0 w 7053942"/>
              <a:gd name="connsiteY0" fmla="*/ 601343 h 723334"/>
              <a:gd name="connsiteX1" fmla="*/ 337457 w 7053942"/>
              <a:gd name="connsiteY1" fmla="*/ 307429 h 723334"/>
              <a:gd name="connsiteX2" fmla="*/ 1028700 w 7053942"/>
              <a:gd name="connsiteY2" fmla="*/ 644886 h 723334"/>
              <a:gd name="connsiteX3" fmla="*/ 1817914 w 7053942"/>
              <a:gd name="connsiteY3" fmla="*/ 476157 h 723334"/>
              <a:gd name="connsiteX4" fmla="*/ 2590800 w 7053942"/>
              <a:gd name="connsiteY4" fmla="*/ 710200 h 723334"/>
              <a:gd name="connsiteX5" fmla="*/ 3750128 w 7053942"/>
              <a:gd name="connsiteY5" fmla="*/ 2629 h 723334"/>
              <a:gd name="connsiteX6" fmla="*/ 4659085 w 7053942"/>
              <a:gd name="connsiteY6" fmla="*/ 465272 h 723334"/>
              <a:gd name="connsiteX7" fmla="*/ 5938157 w 7053942"/>
              <a:gd name="connsiteY7" fmla="*/ 340086 h 723334"/>
              <a:gd name="connsiteX8" fmla="*/ 6373585 w 7053942"/>
              <a:gd name="connsiteY8" fmla="*/ 672100 h 723334"/>
              <a:gd name="connsiteX9" fmla="*/ 7053942 w 7053942"/>
              <a:gd name="connsiteY9" fmla="*/ 356414 h 7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3942" h="723334">
                <a:moveTo>
                  <a:pt x="0" y="601343"/>
                </a:moveTo>
                <a:cubicBezTo>
                  <a:pt x="83003" y="450757"/>
                  <a:pt x="166007" y="300172"/>
                  <a:pt x="337457" y="307429"/>
                </a:cubicBezTo>
                <a:cubicBezTo>
                  <a:pt x="508907" y="314686"/>
                  <a:pt x="781957" y="616765"/>
                  <a:pt x="1028700" y="644886"/>
                </a:cubicBezTo>
                <a:cubicBezTo>
                  <a:pt x="1275443" y="673007"/>
                  <a:pt x="1557564" y="465271"/>
                  <a:pt x="1817914" y="476157"/>
                </a:cubicBezTo>
                <a:cubicBezTo>
                  <a:pt x="2078264" y="487043"/>
                  <a:pt x="2268764" y="789121"/>
                  <a:pt x="2590800" y="710200"/>
                </a:cubicBezTo>
                <a:cubicBezTo>
                  <a:pt x="2912836" y="631279"/>
                  <a:pt x="3405414" y="43450"/>
                  <a:pt x="3750128" y="2629"/>
                </a:cubicBezTo>
                <a:cubicBezTo>
                  <a:pt x="4094842" y="-38192"/>
                  <a:pt x="4294414" y="409029"/>
                  <a:pt x="4659085" y="465272"/>
                </a:cubicBezTo>
                <a:cubicBezTo>
                  <a:pt x="5023756" y="521515"/>
                  <a:pt x="5652407" y="305615"/>
                  <a:pt x="5938157" y="340086"/>
                </a:cubicBezTo>
                <a:cubicBezTo>
                  <a:pt x="6223907" y="374557"/>
                  <a:pt x="6187621" y="669379"/>
                  <a:pt x="6373585" y="672100"/>
                </a:cubicBezTo>
                <a:cubicBezTo>
                  <a:pt x="6559549" y="674821"/>
                  <a:pt x="7053942" y="356414"/>
                  <a:pt x="7053942" y="3564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0357" y="4724400"/>
            <a:ext cx="6950529" cy="1144134"/>
          </a:xfrm>
          <a:custGeom>
            <a:avLst/>
            <a:gdLst>
              <a:gd name="connsiteX0" fmla="*/ 0 w 6950529"/>
              <a:gd name="connsiteY0" fmla="*/ 522601 h 1144134"/>
              <a:gd name="connsiteX1" fmla="*/ 669472 w 6950529"/>
              <a:gd name="connsiteY1" fmla="*/ 1143086 h 1144134"/>
              <a:gd name="connsiteX2" fmla="*/ 1736272 w 6950529"/>
              <a:gd name="connsiteY2" fmla="*/ 391972 h 1144134"/>
              <a:gd name="connsiteX3" fmla="*/ 2628900 w 6950529"/>
              <a:gd name="connsiteY3" fmla="*/ 1121315 h 1144134"/>
              <a:gd name="connsiteX4" fmla="*/ 4093029 w 6950529"/>
              <a:gd name="connsiteY4" fmla="*/ 86 h 1144134"/>
              <a:gd name="connsiteX5" fmla="*/ 4969329 w 6950529"/>
              <a:gd name="connsiteY5" fmla="*/ 1056001 h 1144134"/>
              <a:gd name="connsiteX6" fmla="*/ 5932714 w 6950529"/>
              <a:gd name="connsiteY6" fmla="*/ 255901 h 1144134"/>
              <a:gd name="connsiteX7" fmla="*/ 6950529 w 6950529"/>
              <a:gd name="connsiteY7" fmla="*/ 974358 h 11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0529" h="1144134">
                <a:moveTo>
                  <a:pt x="0" y="522601"/>
                </a:moveTo>
                <a:cubicBezTo>
                  <a:pt x="190046" y="843729"/>
                  <a:pt x="380093" y="1164858"/>
                  <a:pt x="669472" y="1143086"/>
                </a:cubicBezTo>
                <a:cubicBezTo>
                  <a:pt x="958851" y="1121315"/>
                  <a:pt x="1409701" y="395600"/>
                  <a:pt x="1736272" y="391972"/>
                </a:cubicBezTo>
                <a:cubicBezTo>
                  <a:pt x="2062843" y="388344"/>
                  <a:pt x="2236107" y="1186629"/>
                  <a:pt x="2628900" y="1121315"/>
                </a:cubicBezTo>
                <a:cubicBezTo>
                  <a:pt x="3021693" y="1056001"/>
                  <a:pt x="3702958" y="10972"/>
                  <a:pt x="4093029" y="86"/>
                </a:cubicBezTo>
                <a:cubicBezTo>
                  <a:pt x="4483100" y="-10800"/>
                  <a:pt x="4662715" y="1013365"/>
                  <a:pt x="4969329" y="1056001"/>
                </a:cubicBezTo>
                <a:cubicBezTo>
                  <a:pt x="5275943" y="1098637"/>
                  <a:pt x="5602514" y="269508"/>
                  <a:pt x="5932714" y="255901"/>
                </a:cubicBezTo>
                <a:cubicBezTo>
                  <a:pt x="6262914" y="242294"/>
                  <a:pt x="6950529" y="974358"/>
                  <a:pt x="6950529" y="9743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nut 24"/>
          <p:cNvSpPr/>
          <p:nvPr/>
        </p:nvSpPr>
        <p:spPr>
          <a:xfrm>
            <a:off x="892063" y="55846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896112" y="43654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896112" y="403860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896112" y="3090672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5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3" name="Oval 241"/>
          <p:cNvSpPr>
            <a:spLocks noChangeArrowheads="1"/>
          </p:cNvSpPr>
          <p:nvPr/>
        </p:nvSpPr>
        <p:spPr bwMode="auto">
          <a:xfrm>
            <a:off x="2949575" y="3733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188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3" name="Oval 241"/>
          <p:cNvSpPr>
            <a:spLocks noChangeArrowheads="1"/>
          </p:cNvSpPr>
          <p:nvPr/>
        </p:nvSpPr>
        <p:spPr bwMode="auto">
          <a:xfrm>
            <a:off x="2949575" y="3733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7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8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4" name="Oval 242"/>
          <p:cNvSpPr>
            <a:spLocks noChangeArrowheads="1"/>
          </p:cNvSpPr>
          <p:nvPr/>
        </p:nvSpPr>
        <p:spPr bwMode="auto">
          <a:xfrm>
            <a:off x="3635375" y="39751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5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4" name="Oval 242"/>
          <p:cNvSpPr>
            <a:spLocks noChangeArrowheads="1"/>
          </p:cNvSpPr>
          <p:nvPr/>
        </p:nvSpPr>
        <p:spPr bwMode="auto">
          <a:xfrm>
            <a:off x="3635375" y="39751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201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85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4" name="Oval 242"/>
          <p:cNvSpPr>
            <a:spLocks noChangeArrowheads="1"/>
          </p:cNvSpPr>
          <p:nvPr/>
        </p:nvSpPr>
        <p:spPr bwMode="auto">
          <a:xfrm>
            <a:off x="3635375" y="39751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8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0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5" name="Oval 243"/>
          <p:cNvSpPr>
            <a:spLocks noChangeArrowheads="1"/>
          </p:cNvSpPr>
          <p:nvPr/>
        </p:nvSpPr>
        <p:spPr bwMode="auto">
          <a:xfrm>
            <a:off x="4308475" y="4241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754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5" name="Oval 243"/>
          <p:cNvSpPr>
            <a:spLocks noChangeArrowheads="1"/>
          </p:cNvSpPr>
          <p:nvPr/>
        </p:nvSpPr>
        <p:spPr bwMode="auto">
          <a:xfrm>
            <a:off x="4308475" y="4241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214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2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5" name="Oval 243"/>
          <p:cNvSpPr>
            <a:spLocks noChangeArrowheads="1"/>
          </p:cNvSpPr>
          <p:nvPr/>
        </p:nvSpPr>
        <p:spPr bwMode="auto">
          <a:xfrm>
            <a:off x="4308475" y="42418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7" name="AutoShape 245"/>
          <p:cNvSpPr>
            <a:spLocks noChangeArrowheads="1"/>
          </p:cNvSpPr>
          <p:nvPr/>
        </p:nvSpPr>
        <p:spPr bwMode="auto">
          <a:xfrm>
            <a:off x="4508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19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6" name="Oval 244"/>
          <p:cNvSpPr>
            <a:spLocks noChangeArrowheads="1"/>
          </p:cNvSpPr>
          <p:nvPr/>
        </p:nvSpPr>
        <p:spPr bwMode="auto">
          <a:xfrm>
            <a:off x="4994275" y="45339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13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6" name="Oval 244"/>
          <p:cNvSpPr>
            <a:spLocks noChangeArrowheads="1"/>
          </p:cNvSpPr>
          <p:nvPr/>
        </p:nvSpPr>
        <p:spPr bwMode="auto">
          <a:xfrm>
            <a:off x="4994275" y="45339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227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8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600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172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39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83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>
          <a:xfrm>
            <a:off x="658586" y="3276600"/>
            <a:ext cx="7048500" cy="952506"/>
          </a:xfrm>
          <a:custGeom>
            <a:avLst/>
            <a:gdLst>
              <a:gd name="connsiteX0" fmla="*/ 0 w 7048500"/>
              <a:gd name="connsiteY0" fmla="*/ 0 h 952506"/>
              <a:gd name="connsiteX1" fmla="*/ 451757 w 7048500"/>
              <a:gd name="connsiteY1" fmla="*/ 952500 h 952506"/>
              <a:gd name="connsiteX2" fmla="*/ 1191985 w 7048500"/>
              <a:gd name="connsiteY2" fmla="*/ 16329 h 952506"/>
              <a:gd name="connsiteX3" fmla="*/ 2253343 w 7048500"/>
              <a:gd name="connsiteY3" fmla="*/ 587829 h 952506"/>
              <a:gd name="connsiteX4" fmla="*/ 3820885 w 7048500"/>
              <a:gd name="connsiteY4" fmla="*/ 119743 h 952506"/>
              <a:gd name="connsiteX5" fmla="*/ 5089071 w 7048500"/>
              <a:gd name="connsiteY5" fmla="*/ 865414 h 952506"/>
              <a:gd name="connsiteX6" fmla="*/ 6640285 w 7048500"/>
              <a:gd name="connsiteY6" fmla="*/ 511629 h 952506"/>
              <a:gd name="connsiteX7" fmla="*/ 7048500 w 7048500"/>
              <a:gd name="connsiteY7" fmla="*/ 740229 h 9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500" h="952506">
                <a:moveTo>
                  <a:pt x="0" y="0"/>
                </a:moveTo>
                <a:cubicBezTo>
                  <a:pt x="126546" y="474889"/>
                  <a:pt x="253093" y="949779"/>
                  <a:pt x="451757" y="952500"/>
                </a:cubicBezTo>
                <a:cubicBezTo>
                  <a:pt x="650421" y="955222"/>
                  <a:pt x="891721" y="77108"/>
                  <a:pt x="1191985" y="16329"/>
                </a:cubicBezTo>
                <a:cubicBezTo>
                  <a:pt x="1492249" y="-44450"/>
                  <a:pt x="1815193" y="570593"/>
                  <a:pt x="2253343" y="587829"/>
                </a:cubicBezTo>
                <a:cubicBezTo>
                  <a:pt x="2691493" y="605065"/>
                  <a:pt x="3348264" y="73479"/>
                  <a:pt x="3820885" y="119743"/>
                </a:cubicBezTo>
                <a:cubicBezTo>
                  <a:pt x="4293506" y="166007"/>
                  <a:pt x="4619171" y="800100"/>
                  <a:pt x="5089071" y="865414"/>
                </a:cubicBezTo>
                <a:cubicBezTo>
                  <a:pt x="5558971" y="930728"/>
                  <a:pt x="6313714" y="532493"/>
                  <a:pt x="6640285" y="511629"/>
                </a:cubicBezTo>
                <a:cubicBezTo>
                  <a:pt x="6966856" y="490765"/>
                  <a:pt x="7048500" y="740229"/>
                  <a:pt x="7048500" y="7402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7957" y="2359557"/>
            <a:ext cx="6988629" cy="874003"/>
          </a:xfrm>
          <a:custGeom>
            <a:avLst/>
            <a:gdLst>
              <a:gd name="connsiteX0" fmla="*/ 0 w 6988629"/>
              <a:gd name="connsiteY0" fmla="*/ 590472 h 874003"/>
              <a:gd name="connsiteX1" fmla="*/ 810986 w 6988629"/>
              <a:gd name="connsiteY1" fmla="*/ 835400 h 874003"/>
              <a:gd name="connsiteX2" fmla="*/ 1812472 w 6988629"/>
              <a:gd name="connsiteY2" fmla="*/ 530600 h 874003"/>
              <a:gd name="connsiteX3" fmla="*/ 2939143 w 6988629"/>
              <a:gd name="connsiteY3" fmla="*/ 862614 h 874003"/>
              <a:gd name="connsiteX4" fmla="*/ 5589814 w 6988629"/>
              <a:gd name="connsiteY4" fmla="*/ 24414 h 874003"/>
              <a:gd name="connsiteX5" fmla="*/ 6988629 w 6988629"/>
              <a:gd name="connsiteY5" fmla="*/ 225800 h 87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8629" h="874003">
                <a:moveTo>
                  <a:pt x="0" y="590472"/>
                </a:moveTo>
                <a:cubicBezTo>
                  <a:pt x="254453" y="717925"/>
                  <a:pt x="508907" y="845379"/>
                  <a:pt x="810986" y="835400"/>
                </a:cubicBezTo>
                <a:cubicBezTo>
                  <a:pt x="1113065" y="825421"/>
                  <a:pt x="1457779" y="526064"/>
                  <a:pt x="1812472" y="530600"/>
                </a:cubicBezTo>
                <a:cubicBezTo>
                  <a:pt x="2167165" y="535136"/>
                  <a:pt x="2309586" y="946978"/>
                  <a:pt x="2939143" y="862614"/>
                </a:cubicBezTo>
                <a:cubicBezTo>
                  <a:pt x="3568700" y="778250"/>
                  <a:pt x="4914900" y="130550"/>
                  <a:pt x="5589814" y="24414"/>
                </a:cubicBezTo>
                <a:cubicBezTo>
                  <a:pt x="6264728" y="-81722"/>
                  <a:pt x="6753679" y="190421"/>
                  <a:pt x="6988629" y="22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5929" y="4084957"/>
            <a:ext cx="7053942" cy="723334"/>
          </a:xfrm>
          <a:custGeom>
            <a:avLst/>
            <a:gdLst>
              <a:gd name="connsiteX0" fmla="*/ 0 w 7053942"/>
              <a:gd name="connsiteY0" fmla="*/ 601343 h 723334"/>
              <a:gd name="connsiteX1" fmla="*/ 337457 w 7053942"/>
              <a:gd name="connsiteY1" fmla="*/ 307429 h 723334"/>
              <a:gd name="connsiteX2" fmla="*/ 1028700 w 7053942"/>
              <a:gd name="connsiteY2" fmla="*/ 644886 h 723334"/>
              <a:gd name="connsiteX3" fmla="*/ 1817914 w 7053942"/>
              <a:gd name="connsiteY3" fmla="*/ 476157 h 723334"/>
              <a:gd name="connsiteX4" fmla="*/ 2590800 w 7053942"/>
              <a:gd name="connsiteY4" fmla="*/ 710200 h 723334"/>
              <a:gd name="connsiteX5" fmla="*/ 3750128 w 7053942"/>
              <a:gd name="connsiteY5" fmla="*/ 2629 h 723334"/>
              <a:gd name="connsiteX6" fmla="*/ 4659085 w 7053942"/>
              <a:gd name="connsiteY6" fmla="*/ 465272 h 723334"/>
              <a:gd name="connsiteX7" fmla="*/ 5938157 w 7053942"/>
              <a:gd name="connsiteY7" fmla="*/ 340086 h 723334"/>
              <a:gd name="connsiteX8" fmla="*/ 6373585 w 7053942"/>
              <a:gd name="connsiteY8" fmla="*/ 672100 h 723334"/>
              <a:gd name="connsiteX9" fmla="*/ 7053942 w 7053942"/>
              <a:gd name="connsiteY9" fmla="*/ 356414 h 7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3942" h="723334">
                <a:moveTo>
                  <a:pt x="0" y="601343"/>
                </a:moveTo>
                <a:cubicBezTo>
                  <a:pt x="83003" y="450757"/>
                  <a:pt x="166007" y="300172"/>
                  <a:pt x="337457" y="307429"/>
                </a:cubicBezTo>
                <a:cubicBezTo>
                  <a:pt x="508907" y="314686"/>
                  <a:pt x="781957" y="616765"/>
                  <a:pt x="1028700" y="644886"/>
                </a:cubicBezTo>
                <a:cubicBezTo>
                  <a:pt x="1275443" y="673007"/>
                  <a:pt x="1557564" y="465271"/>
                  <a:pt x="1817914" y="476157"/>
                </a:cubicBezTo>
                <a:cubicBezTo>
                  <a:pt x="2078264" y="487043"/>
                  <a:pt x="2268764" y="789121"/>
                  <a:pt x="2590800" y="710200"/>
                </a:cubicBezTo>
                <a:cubicBezTo>
                  <a:pt x="2912836" y="631279"/>
                  <a:pt x="3405414" y="43450"/>
                  <a:pt x="3750128" y="2629"/>
                </a:cubicBezTo>
                <a:cubicBezTo>
                  <a:pt x="4094842" y="-38192"/>
                  <a:pt x="4294414" y="409029"/>
                  <a:pt x="4659085" y="465272"/>
                </a:cubicBezTo>
                <a:cubicBezTo>
                  <a:pt x="5023756" y="521515"/>
                  <a:pt x="5652407" y="305615"/>
                  <a:pt x="5938157" y="340086"/>
                </a:cubicBezTo>
                <a:cubicBezTo>
                  <a:pt x="6223907" y="374557"/>
                  <a:pt x="6187621" y="669379"/>
                  <a:pt x="6373585" y="672100"/>
                </a:cubicBezTo>
                <a:cubicBezTo>
                  <a:pt x="6559549" y="674821"/>
                  <a:pt x="7053942" y="356414"/>
                  <a:pt x="7053942" y="3564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0357" y="4724400"/>
            <a:ext cx="6950529" cy="1144134"/>
          </a:xfrm>
          <a:custGeom>
            <a:avLst/>
            <a:gdLst>
              <a:gd name="connsiteX0" fmla="*/ 0 w 6950529"/>
              <a:gd name="connsiteY0" fmla="*/ 522601 h 1144134"/>
              <a:gd name="connsiteX1" fmla="*/ 669472 w 6950529"/>
              <a:gd name="connsiteY1" fmla="*/ 1143086 h 1144134"/>
              <a:gd name="connsiteX2" fmla="*/ 1736272 w 6950529"/>
              <a:gd name="connsiteY2" fmla="*/ 391972 h 1144134"/>
              <a:gd name="connsiteX3" fmla="*/ 2628900 w 6950529"/>
              <a:gd name="connsiteY3" fmla="*/ 1121315 h 1144134"/>
              <a:gd name="connsiteX4" fmla="*/ 4093029 w 6950529"/>
              <a:gd name="connsiteY4" fmla="*/ 86 h 1144134"/>
              <a:gd name="connsiteX5" fmla="*/ 4969329 w 6950529"/>
              <a:gd name="connsiteY5" fmla="*/ 1056001 h 1144134"/>
              <a:gd name="connsiteX6" fmla="*/ 5932714 w 6950529"/>
              <a:gd name="connsiteY6" fmla="*/ 255901 h 1144134"/>
              <a:gd name="connsiteX7" fmla="*/ 6950529 w 6950529"/>
              <a:gd name="connsiteY7" fmla="*/ 974358 h 11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0529" h="1144134">
                <a:moveTo>
                  <a:pt x="0" y="522601"/>
                </a:moveTo>
                <a:cubicBezTo>
                  <a:pt x="190046" y="843729"/>
                  <a:pt x="380093" y="1164858"/>
                  <a:pt x="669472" y="1143086"/>
                </a:cubicBezTo>
                <a:cubicBezTo>
                  <a:pt x="958851" y="1121315"/>
                  <a:pt x="1409701" y="395600"/>
                  <a:pt x="1736272" y="391972"/>
                </a:cubicBezTo>
                <a:cubicBezTo>
                  <a:pt x="2062843" y="388344"/>
                  <a:pt x="2236107" y="1186629"/>
                  <a:pt x="2628900" y="1121315"/>
                </a:cubicBezTo>
                <a:cubicBezTo>
                  <a:pt x="3021693" y="1056001"/>
                  <a:pt x="3702958" y="10972"/>
                  <a:pt x="4093029" y="86"/>
                </a:cubicBezTo>
                <a:cubicBezTo>
                  <a:pt x="4483100" y="-10800"/>
                  <a:pt x="4662715" y="1013365"/>
                  <a:pt x="4969329" y="1056001"/>
                </a:cubicBezTo>
                <a:cubicBezTo>
                  <a:pt x="5275943" y="1098637"/>
                  <a:pt x="5602514" y="269508"/>
                  <a:pt x="5932714" y="255901"/>
                </a:cubicBezTo>
                <a:cubicBezTo>
                  <a:pt x="6262914" y="242294"/>
                  <a:pt x="6950529" y="974358"/>
                  <a:pt x="6950529" y="9743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nut 24"/>
          <p:cNvSpPr/>
          <p:nvPr/>
        </p:nvSpPr>
        <p:spPr>
          <a:xfrm>
            <a:off x="892063" y="55846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896112" y="43654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896112" y="403860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896112" y="3090672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nut 26"/>
          <p:cNvSpPr/>
          <p:nvPr/>
        </p:nvSpPr>
        <p:spPr>
          <a:xfrm>
            <a:off x="6400800" y="502920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Donut 33"/>
          <p:cNvSpPr/>
          <p:nvPr/>
        </p:nvSpPr>
        <p:spPr>
          <a:xfrm>
            <a:off x="6400800" y="438912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>
            <a:off x="6400800" y="4005072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nut 35"/>
          <p:cNvSpPr/>
          <p:nvPr/>
        </p:nvSpPr>
        <p:spPr>
          <a:xfrm>
            <a:off x="6400800" y="2322576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252321" y="5029200"/>
                <a:ext cx="735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321" y="5029200"/>
                <a:ext cx="735651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96000" y="4419600"/>
                <a:ext cx="740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19600"/>
                <a:ext cx="740972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50949" y="3962400"/>
                <a:ext cx="740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949" y="3962400"/>
                <a:ext cx="740972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72200" y="2362200"/>
                <a:ext cx="708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2200"/>
                <a:ext cx="708271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6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24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622" name="Rectangle 22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3" name="Line 22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Line 22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Rectangle 22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6" name="Line 22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Line 23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Rectangle 23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9" name="Line 23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Line 23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Rectangle 23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2" name="Line 23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Line 23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7476" name="Oval 244"/>
          <p:cNvSpPr>
            <a:spLocks noChangeArrowheads="1"/>
          </p:cNvSpPr>
          <p:nvPr/>
        </p:nvSpPr>
        <p:spPr bwMode="auto">
          <a:xfrm>
            <a:off x="4994275" y="4533900"/>
            <a:ext cx="796925" cy="213518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247478" name="AutoShape 246"/>
          <p:cNvSpPr>
            <a:spLocks noChangeArrowheads="1"/>
          </p:cNvSpPr>
          <p:nvPr/>
        </p:nvSpPr>
        <p:spPr bwMode="auto">
          <a:xfrm flipH="1">
            <a:off x="6851650" y="2174875"/>
            <a:ext cx="1401763" cy="890588"/>
          </a:xfrm>
          <a:prstGeom prst="leftArrow">
            <a:avLst>
              <a:gd name="adj1" fmla="val 50000"/>
              <a:gd name="adj2" fmla="val 39349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8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07425" cy="1143000"/>
          </a:xfrm>
        </p:spPr>
        <p:txBody>
          <a:bodyPr/>
          <a:lstStyle/>
          <a:p>
            <a:r>
              <a:rPr lang="en-US" sz="4000" dirty="0" smtClean="0"/>
              <a:t>A Verifiable Re-encryption Mix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74800" y="3308350"/>
            <a:ext cx="914400" cy="3038475"/>
            <a:chOff x="992" y="1612"/>
            <a:chExt cx="576" cy="1914"/>
          </a:xfrm>
        </p:grpSpPr>
        <p:sp>
          <p:nvSpPr>
            <p:cNvPr id="110826" name="Rectangle 4"/>
            <p:cNvSpPr>
              <a:spLocks noChangeArrowheads="1"/>
            </p:cNvSpPr>
            <p:nvPr/>
          </p:nvSpPr>
          <p:spPr bwMode="auto">
            <a:xfrm>
              <a:off x="992" y="1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7" name="Line 5"/>
            <p:cNvSpPr>
              <a:spLocks noChangeShapeType="1"/>
            </p:cNvSpPr>
            <p:nvPr/>
          </p:nvSpPr>
          <p:spPr bwMode="auto">
            <a:xfrm>
              <a:off x="992" y="1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8" name="Line 6"/>
            <p:cNvSpPr>
              <a:spLocks noChangeShapeType="1"/>
            </p:cNvSpPr>
            <p:nvPr/>
          </p:nvSpPr>
          <p:spPr bwMode="auto">
            <a:xfrm flipV="1">
              <a:off x="1284" y="1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9" name="Rectangle 7"/>
            <p:cNvSpPr>
              <a:spLocks noChangeArrowheads="1"/>
            </p:cNvSpPr>
            <p:nvPr/>
          </p:nvSpPr>
          <p:spPr bwMode="auto">
            <a:xfrm>
              <a:off x="992" y="218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0" name="Line 8"/>
            <p:cNvSpPr>
              <a:spLocks noChangeShapeType="1"/>
            </p:cNvSpPr>
            <p:nvPr/>
          </p:nvSpPr>
          <p:spPr bwMode="auto">
            <a:xfrm>
              <a:off x="992" y="218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1" name="Line 9"/>
            <p:cNvSpPr>
              <a:spLocks noChangeShapeType="1"/>
            </p:cNvSpPr>
            <p:nvPr/>
          </p:nvSpPr>
          <p:spPr bwMode="auto">
            <a:xfrm flipV="1">
              <a:off x="1284" y="218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2" name="Rectangle 10"/>
            <p:cNvSpPr>
              <a:spLocks noChangeArrowheads="1"/>
            </p:cNvSpPr>
            <p:nvPr/>
          </p:nvSpPr>
          <p:spPr bwMode="auto">
            <a:xfrm>
              <a:off x="992" y="2716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3" name="Line 11"/>
            <p:cNvSpPr>
              <a:spLocks noChangeShapeType="1"/>
            </p:cNvSpPr>
            <p:nvPr/>
          </p:nvSpPr>
          <p:spPr bwMode="auto">
            <a:xfrm>
              <a:off x="992" y="2724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4" name="Line 12"/>
            <p:cNvSpPr>
              <a:spLocks noChangeShapeType="1"/>
            </p:cNvSpPr>
            <p:nvPr/>
          </p:nvSpPr>
          <p:spPr bwMode="auto">
            <a:xfrm flipV="1">
              <a:off x="1284" y="2724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5" name="Rectangle 13"/>
            <p:cNvSpPr>
              <a:spLocks noChangeArrowheads="1"/>
            </p:cNvSpPr>
            <p:nvPr/>
          </p:nvSpPr>
          <p:spPr bwMode="auto">
            <a:xfrm>
              <a:off x="992" y="328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36" name="Line 14"/>
            <p:cNvSpPr>
              <a:spLocks noChangeShapeType="1"/>
            </p:cNvSpPr>
            <p:nvPr/>
          </p:nvSpPr>
          <p:spPr bwMode="auto">
            <a:xfrm>
              <a:off x="992" y="329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37" name="Line 15"/>
            <p:cNvSpPr>
              <a:spLocks noChangeShapeType="1"/>
            </p:cNvSpPr>
            <p:nvPr/>
          </p:nvSpPr>
          <p:spPr bwMode="auto">
            <a:xfrm flipV="1">
              <a:off x="1284" y="329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264275" y="3305175"/>
            <a:ext cx="914400" cy="3038475"/>
            <a:chOff x="3594" y="1930"/>
            <a:chExt cx="576" cy="1914"/>
          </a:xfrm>
        </p:grpSpPr>
        <p:sp>
          <p:nvSpPr>
            <p:cNvPr id="110814" name="Rectangle 17"/>
            <p:cNvSpPr>
              <a:spLocks noChangeArrowheads="1"/>
            </p:cNvSpPr>
            <p:nvPr/>
          </p:nvSpPr>
          <p:spPr bwMode="auto">
            <a:xfrm>
              <a:off x="3594" y="1930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5" name="Line 18"/>
            <p:cNvSpPr>
              <a:spLocks noChangeShapeType="1"/>
            </p:cNvSpPr>
            <p:nvPr/>
          </p:nvSpPr>
          <p:spPr bwMode="auto">
            <a:xfrm>
              <a:off x="3594" y="193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6" name="Line 19"/>
            <p:cNvSpPr>
              <a:spLocks noChangeShapeType="1"/>
            </p:cNvSpPr>
            <p:nvPr/>
          </p:nvSpPr>
          <p:spPr bwMode="auto">
            <a:xfrm flipV="1">
              <a:off x="3886" y="193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7" name="Rectangle 20"/>
            <p:cNvSpPr>
              <a:spLocks noChangeArrowheads="1"/>
            </p:cNvSpPr>
            <p:nvPr/>
          </p:nvSpPr>
          <p:spPr bwMode="auto">
            <a:xfrm>
              <a:off x="3594" y="2498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8" name="Line 21"/>
            <p:cNvSpPr>
              <a:spLocks noChangeShapeType="1"/>
            </p:cNvSpPr>
            <p:nvPr/>
          </p:nvSpPr>
          <p:spPr bwMode="auto">
            <a:xfrm>
              <a:off x="3594" y="250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9" name="Line 22"/>
            <p:cNvSpPr>
              <a:spLocks noChangeShapeType="1"/>
            </p:cNvSpPr>
            <p:nvPr/>
          </p:nvSpPr>
          <p:spPr bwMode="auto">
            <a:xfrm flipV="1">
              <a:off x="3886" y="250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0" name="Rectangle 23"/>
            <p:cNvSpPr>
              <a:spLocks noChangeArrowheads="1"/>
            </p:cNvSpPr>
            <p:nvPr/>
          </p:nvSpPr>
          <p:spPr bwMode="auto">
            <a:xfrm>
              <a:off x="3594" y="3034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1" name="Line 24"/>
            <p:cNvSpPr>
              <a:spLocks noChangeShapeType="1"/>
            </p:cNvSpPr>
            <p:nvPr/>
          </p:nvSpPr>
          <p:spPr bwMode="auto">
            <a:xfrm>
              <a:off x="3594" y="304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2" name="Line 25"/>
            <p:cNvSpPr>
              <a:spLocks noChangeShapeType="1"/>
            </p:cNvSpPr>
            <p:nvPr/>
          </p:nvSpPr>
          <p:spPr bwMode="auto">
            <a:xfrm flipV="1">
              <a:off x="3886" y="304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3" name="Rectangle 26"/>
            <p:cNvSpPr>
              <a:spLocks noChangeArrowheads="1"/>
            </p:cNvSpPr>
            <p:nvPr/>
          </p:nvSpPr>
          <p:spPr bwMode="auto">
            <a:xfrm>
              <a:off x="3594" y="3602"/>
              <a:ext cx="576" cy="242"/>
            </a:xfrm>
            <a:prstGeom prst="rect">
              <a:avLst/>
            </a:prstGeom>
            <a:solidFill>
              <a:srgbClr val="FF66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24" name="Line 27"/>
            <p:cNvSpPr>
              <a:spLocks noChangeShapeType="1"/>
            </p:cNvSpPr>
            <p:nvPr/>
          </p:nvSpPr>
          <p:spPr bwMode="auto">
            <a:xfrm>
              <a:off x="3594" y="361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25" name="Line 28"/>
            <p:cNvSpPr>
              <a:spLocks noChangeShapeType="1"/>
            </p:cNvSpPr>
            <p:nvPr/>
          </p:nvSpPr>
          <p:spPr bwMode="auto">
            <a:xfrm flipV="1">
              <a:off x="3886" y="361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802" name="Rectangle 3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3" name="Line 3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4" name="Line 3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5" name="Rectangle 3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6" name="Line 3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7" name="Line 3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8" name="Rectangle 3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9" name="Line 3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Line 3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1" name="Rectangle 3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12" name="Line 4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13" name="Line 4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790" name="Rectangle 4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1" name="Line 4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2" name="Line 4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3" name="Rectangle 4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4" name="Line 4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5" name="Line 4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6" name="Rectangle 4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97" name="Line 5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8" name="Line 5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99" name="Rectangle 5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66FFFF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800" name="Line 5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01" name="Line 5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778" name="Rectangle 5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9" name="Line 5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0" name="Line 5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1" name="Rectangle 5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2" name="Line 6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3" name="Line 6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4" name="Rectangle 6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5" name="Line 6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6" name="Line 6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7" name="Rectangle 6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99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88" name="Line 6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89" name="Line 6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766" name="Rectangle 6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7" name="Line 7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8" name="Line 7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9" name="Rectangle 7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0" name="Line 7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1" name="Line 7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2" name="Rectangle 7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3" name="Line 7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4" name="Line 7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5" name="Rectangle 7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6633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76" name="Line 7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77" name="Line 8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754" name="Rectangle 8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5" name="Line 8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6" name="Line 8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7" name="Rectangle 8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8" name="Line 8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9" name="Line 8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0" name="Rectangle 8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1" name="Line 8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2" name="Line 9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3" name="Rectangle 9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80008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64" name="Line 9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65" name="Line 9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742" name="Rectangle 9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3" name="Line 9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4" name="Line 9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5" name="Rectangle 9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6" name="Line 9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7" name="Line 10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8" name="Rectangle 10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9" name="Line 10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0" name="Line 10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1" name="Rectangle 10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99FF66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52" name="Line 10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53" name="Line 10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730" name="Rectangle 108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1" name="Line 109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2" name="Line 110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3" name="Rectangle 111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4" name="Line 112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5" name="Line 113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6" name="Rectangle 114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37" name="Line 115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8" name="Line 116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39" name="Rectangle 117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0099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40" name="Line 118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41" name="Line 119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20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718" name="Rectangle 121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9" name="Line 122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3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1" name="Rectangle 124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2" name="Line 125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26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Rectangle 127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5" name="Line 128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29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Rectangle 130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99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28" name="Line 131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2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832100" y="1822450"/>
            <a:ext cx="463550" cy="1516063"/>
            <a:chOff x="4480" y="1940"/>
            <a:chExt cx="576" cy="1914"/>
          </a:xfrm>
        </p:grpSpPr>
        <p:sp>
          <p:nvSpPr>
            <p:cNvPr id="110706" name="Rectangle 134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7" name="Line 135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8" name="Line 136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9" name="Rectangle 137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0" name="Line 138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1" name="Line 139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Rectangle 140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3" name="Line 141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Line 142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5" name="Rectangle 143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16" name="Line 144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17" name="Line 145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46"/>
          <p:cNvGrpSpPr>
            <a:grpSpLocks/>
          </p:cNvGrpSpPr>
          <p:nvPr/>
        </p:nvGrpSpPr>
        <p:grpSpPr bwMode="auto">
          <a:xfrm>
            <a:off x="3530600" y="2076450"/>
            <a:ext cx="463550" cy="1516063"/>
            <a:chOff x="1856" y="1124"/>
            <a:chExt cx="292" cy="955"/>
          </a:xfrm>
        </p:grpSpPr>
        <p:sp>
          <p:nvSpPr>
            <p:cNvPr id="110694" name="Rectangle 147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5" name="Line 148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6" name="Line 149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7" name="Rectangle 150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8" name="Line 151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9" name="Line 152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0" name="Rectangle 153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1" name="Line 154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2" name="Line 155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3" name="Rectangle 156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704" name="Line 157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05" name="Line 158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59"/>
          <p:cNvGrpSpPr>
            <a:grpSpLocks/>
          </p:cNvGrpSpPr>
          <p:nvPr/>
        </p:nvGrpSpPr>
        <p:grpSpPr bwMode="auto">
          <a:xfrm>
            <a:off x="4191000" y="2355850"/>
            <a:ext cx="463550" cy="1516063"/>
            <a:chOff x="4480" y="1940"/>
            <a:chExt cx="576" cy="1914"/>
          </a:xfrm>
        </p:grpSpPr>
        <p:sp>
          <p:nvSpPr>
            <p:cNvPr id="110682" name="Rectangle 160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3" name="Line 161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4" name="Line 162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5" name="Rectangle 163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6" name="Line 164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7" name="Line 165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8" name="Rectangle 166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9" name="Line 167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0" name="Line 168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1" name="Rectangle 169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92" name="Line 170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93" name="Line 171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4889500" y="2609850"/>
            <a:ext cx="463550" cy="1516063"/>
            <a:chOff x="1856" y="1124"/>
            <a:chExt cx="292" cy="955"/>
          </a:xfrm>
        </p:grpSpPr>
        <p:sp>
          <p:nvSpPr>
            <p:cNvPr id="110670" name="Rectangle 173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1" name="Line 174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2" name="Line 175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3" name="Rectangle 176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4" name="Line 177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5" name="Line 178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6" name="Rectangle 179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77" name="Line 180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8" name="Line 181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79" name="Rectangle 182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80" name="Line 183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81" name="Line 184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5"/>
          <p:cNvGrpSpPr>
            <a:grpSpLocks/>
          </p:cNvGrpSpPr>
          <p:nvPr/>
        </p:nvGrpSpPr>
        <p:grpSpPr bwMode="auto">
          <a:xfrm>
            <a:off x="3111500" y="4044950"/>
            <a:ext cx="463550" cy="1516063"/>
            <a:chOff x="4480" y="1940"/>
            <a:chExt cx="576" cy="1914"/>
          </a:xfrm>
        </p:grpSpPr>
        <p:sp>
          <p:nvSpPr>
            <p:cNvPr id="110658" name="Rectangle 186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9" name="Line 187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0" name="Line 188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1" name="Rectangle 189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2" name="Line 190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3" name="Line 191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4" name="Rectangle 192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5" name="Line 193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6" name="Line 194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7" name="Rectangle 195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68" name="Line 196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69" name="Line 197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98"/>
          <p:cNvGrpSpPr>
            <a:grpSpLocks/>
          </p:cNvGrpSpPr>
          <p:nvPr/>
        </p:nvGrpSpPr>
        <p:grpSpPr bwMode="auto">
          <a:xfrm>
            <a:off x="3810000" y="4298950"/>
            <a:ext cx="463550" cy="1516063"/>
            <a:chOff x="1856" y="1124"/>
            <a:chExt cx="292" cy="955"/>
          </a:xfrm>
        </p:grpSpPr>
        <p:sp>
          <p:nvSpPr>
            <p:cNvPr id="110646" name="Rectangle 199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7" name="Line 200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8" name="Line 201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9" name="Rectangle 202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0" name="Line 203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1" name="Line 204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2" name="Rectangle 205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3" name="Line 206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4" name="Line 207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5" name="Rectangle 208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56" name="Line 209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57" name="Line 210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4470400" y="4578350"/>
            <a:ext cx="463550" cy="1516063"/>
            <a:chOff x="4480" y="1940"/>
            <a:chExt cx="576" cy="1914"/>
          </a:xfrm>
        </p:grpSpPr>
        <p:sp>
          <p:nvSpPr>
            <p:cNvPr id="110634" name="Rectangle 212"/>
            <p:cNvSpPr>
              <a:spLocks noChangeArrowheads="1"/>
            </p:cNvSpPr>
            <p:nvPr/>
          </p:nvSpPr>
          <p:spPr bwMode="auto">
            <a:xfrm>
              <a:off x="4480" y="1940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5" name="Line 213"/>
            <p:cNvSpPr>
              <a:spLocks noChangeShapeType="1"/>
            </p:cNvSpPr>
            <p:nvPr/>
          </p:nvSpPr>
          <p:spPr bwMode="auto">
            <a:xfrm>
              <a:off x="4480" y="1948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6" name="Line 214"/>
            <p:cNvSpPr>
              <a:spLocks noChangeShapeType="1"/>
            </p:cNvSpPr>
            <p:nvPr/>
          </p:nvSpPr>
          <p:spPr bwMode="auto">
            <a:xfrm flipV="1">
              <a:off x="4772" y="1948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7" name="Rectangle 215"/>
            <p:cNvSpPr>
              <a:spLocks noChangeArrowheads="1"/>
            </p:cNvSpPr>
            <p:nvPr/>
          </p:nvSpPr>
          <p:spPr bwMode="auto">
            <a:xfrm>
              <a:off x="4480" y="2508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8" name="Line 216"/>
            <p:cNvSpPr>
              <a:spLocks noChangeShapeType="1"/>
            </p:cNvSpPr>
            <p:nvPr/>
          </p:nvSpPr>
          <p:spPr bwMode="auto">
            <a:xfrm>
              <a:off x="4480" y="2516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9" name="Line 217"/>
            <p:cNvSpPr>
              <a:spLocks noChangeShapeType="1"/>
            </p:cNvSpPr>
            <p:nvPr/>
          </p:nvSpPr>
          <p:spPr bwMode="auto">
            <a:xfrm flipV="1">
              <a:off x="4772" y="2516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0" name="Rectangle 218"/>
            <p:cNvSpPr>
              <a:spLocks noChangeArrowheads="1"/>
            </p:cNvSpPr>
            <p:nvPr/>
          </p:nvSpPr>
          <p:spPr bwMode="auto">
            <a:xfrm>
              <a:off x="4480" y="3044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1" name="Line 219"/>
            <p:cNvSpPr>
              <a:spLocks noChangeShapeType="1"/>
            </p:cNvSpPr>
            <p:nvPr/>
          </p:nvSpPr>
          <p:spPr bwMode="auto">
            <a:xfrm>
              <a:off x="4480" y="3052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2" name="Line 220"/>
            <p:cNvSpPr>
              <a:spLocks noChangeShapeType="1"/>
            </p:cNvSpPr>
            <p:nvPr/>
          </p:nvSpPr>
          <p:spPr bwMode="auto">
            <a:xfrm flipV="1">
              <a:off x="4772" y="3052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3" name="Rectangle 221"/>
            <p:cNvSpPr>
              <a:spLocks noChangeArrowheads="1"/>
            </p:cNvSpPr>
            <p:nvPr/>
          </p:nvSpPr>
          <p:spPr bwMode="auto">
            <a:xfrm>
              <a:off x="4480" y="3612"/>
              <a:ext cx="576" cy="242"/>
            </a:xfrm>
            <a:prstGeom prst="rect">
              <a:avLst/>
            </a:prstGeom>
            <a:solidFill>
              <a:srgbClr val="FFCC00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44" name="Line 222"/>
            <p:cNvSpPr>
              <a:spLocks noChangeShapeType="1"/>
            </p:cNvSpPr>
            <p:nvPr/>
          </p:nvSpPr>
          <p:spPr bwMode="auto">
            <a:xfrm>
              <a:off x="4480" y="3620"/>
              <a:ext cx="292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45" name="Line 223"/>
            <p:cNvSpPr>
              <a:spLocks noChangeShapeType="1"/>
            </p:cNvSpPr>
            <p:nvPr/>
          </p:nvSpPr>
          <p:spPr bwMode="auto">
            <a:xfrm flipV="1">
              <a:off x="4772" y="3620"/>
              <a:ext cx="284" cy="117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24"/>
          <p:cNvGrpSpPr>
            <a:grpSpLocks/>
          </p:cNvGrpSpPr>
          <p:nvPr/>
        </p:nvGrpSpPr>
        <p:grpSpPr bwMode="auto">
          <a:xfrm>
            <a:off x="5168900" y="4832350"/>
            <a:ext cx="463550" cy="1516063"/>
            <a:chOff x="1856" y="1124"/>
            <a:chExt cx="292" cy="955"/>
          </a:xfrm>
        </p:grpSpPr>
        <p:sp>
          <p:nvSpPr>
            <p:cNvPr id="110622" name="Rectangle 225"/>
            <p:cNvSpPr>
              <a:spLocks noChangeArrowheads="1"/>
            </p:cNvSpPr>
            <p:nvPr/>
          </p:nvSpPr>
          <p:spPr bwMode="auto">
            <a:xfrm>
              <a:off x="1856" y="1124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3" name="Line 226"/>
            <p:cNvSpPr>
              <a:spLocks noChangeShapeType="1"/>
            </p:cNvSpPr>
            <p:nvPr/>
          </p:nvSpPr>
          <p:spPr bwMode="auto">
            <a:xfrm>
              <a:off x="1856" y="1128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Line 227"/>
            <p:cNvSpPr>
              <a:spLocks noChangeShapeType="1"/>
            </p:cNvSpPr>
            <p:nvPr/>
          </p:nvSpPr>
          <p:spPr bwMode="auto">
            <a:xfrm flipV="1">
              <a:off x="2004" y="1128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Rectangle 228"/>
            <p:cNvSpPr>
              <a:spLocks noChangeArrowheads="1"/>
            </p:cNvSpPr>
            <p:nvPr/>
          </p:nvSpPr>
          <p:spPr bwMode="auto">
            <a:xfrm>
              <a:off x="1856" y="1407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6" name="Line 229"/>
            <p:cNvSpPr>
              <a:spLocks noChangeShapeType="1"/>
            </p:cNvSpPr>
            <p:nvPr/>
          </p:nvSpPr>
          <p:spPr bwMode="auto">
            <a:xfrm>
              <a:off x="1856" y="1411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Line 230"/>
            <p:cNvSpPr>
              <a:spLocks noChangeShapeType="1"/>
            </p:cNvSpPr>
            <p:nvPr/>
          </p:nvSpPr>
          <p:spPr bwMode="auto">
            <a:xfrm flipV="1">
              <a:off x="2004" y="1411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Rectangle 231"/>
            <p:cNvSpPr>
              <a:spLocks noChangeArrowheads="1"/>
            </p:cNvSpPr>
            <p:nvPr/>
          </p:nvSpPr>
          <p:spPr bwMode="auto">
            <a:xfrm>
              <a:off x="1856" y="1675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29" name="Line 232"/>
            <p:cNvSpPr>
              <a:spLocks noChangeShapeType="1"/>
            </p:cNvSpPr>
            <p:nvPr/>
          </p:nvSpPr>
          <p:spPr bwMode="auto">
            <a:xfrm>
              <a:off x="1856" y="1679"/>
              <a:ext cx="148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Line 233"/>
            <p:cNvSpPr>
              <a:spLocks noChangeShapeType="1"/>
            </p:cNvSpPr>
            <p:nvPr/>
          </p:nvSpPr>
          <p:spPr bwMode="auto">
            <a:xfrm flipV="1">
              <a:off x="2004" y="1679"/>
              <a:ext cx="144" cy="58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1" name="Rectangle 234"/>
            <p:cNvSpPr>
              <a:spLocks noChangeArrowheads="1"/>
            </p:cNvSpPr>
            <p:nvPr/>
          </p:nvSpPr>
          <p:spPr bwMode="auto">
            <a:xfrm>
              <a:off x="1856" y="1958"/>
              <a:ext cx="292" cy="121"/>
            </a:xfrm>
            <a:prstGeom prst="rect">
              <a:avLst/>
            </a:prstGeom>
            <a:solidFill>
              <a:srgbClr val="FF66CC"/>
            </a:solidFill>
            <a:ln w="12700" cap="sq">
              <a:solidFill>
                <a:srgbClr val="5F5F5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10632" name="Line 235"/>
            <p:cNvSpPr>
              <a:spLocks noChangeShapeType="1"/>
            </p:cNvSpPr>
            <p:nvPr/>
          </p:nvSpPr>
          <p:spPr bwMode="auto">
            <a:xfrm>
              <a:off x="1856" y="1962"/>
              <a:ext cx="148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3" name="Line 236"/>
            <p:cNvSpPr>
              <a:spLocks noChangeShapeType="1"/>
            </p:cNvSpPr>
            <p:nvPr/>
          </p:nvSpPr>
          <p:spPr bwMode="auto">
            <a:xfrm flipV="1">
              <a:off x="2004" y="1962"/>
              <a:ext cx="144" cy="59"/>
            </a:xfrm>
            <a:prstGeom prst="line">
              <a:avLst/>
            </a:prstGeom>
            <a:noFill/>
            <a:ln w="12700" cap="sq">
              <a:solidFill>
                <a:srgbClr val="5F5F5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700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challenges for this re-encryption mix can be obtained by feeding all of the intermediate and final ballot sets into a cryptographic hash function such as SHA-1.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output bits of the hash can be used as the challenge bits in an interactive proof.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6002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1722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39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8314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514" y="6096000"/>
                <a:ext cx="31861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>
          <a:xfrm>
            <a:off x="658586" y="3276600"/>
            <a:ext cx="7048500" cy="952506"/>
          </a:xfrm>
          <a:custGeom>
            <a:avLst/>
            <a:gdLst>
              <a:gd name="connsiteX0" fmla="*/ 0 w 7048500"/>
              <a:gd name="connsiteY0" fmla="*/ 0 h 952506"/>
              <a:gd name="connsiteX1" fmla="*/ 451757 w 7048500"/>
              <a:gd name="connsiteY1" fmla="*/ 952500 h 952506"/>
              <a:gd name="connsiteX2" fmla="*/ 1191985 w 7048500"/>
              <a:gd name="connsiteY2" fmla="*/ 16329 h 952506"/>
              <a:gd name="connsiteX3" fmla="*/ 2253343 w 7048500"/>
              <a:gd name="connsiteY3" fmla="*/ 587829 h 952506"/>
              <a:gd name="connsiteX4" fmla="*/ 3820885 w 7048500"/>
              <a:gd name="connsiteY4" fmla="*/ 119743 h 952506"/>
              <a:gd name="connsiteX5" fmla="*/ 5089071 w 7048500"/>
              <a:gd name="connsiteY5" fmla="*/ 865414 h 952506"/>
              <a:gd name="connsiteX6" fmla="*/ 6640285 w 7048500"/>
              <a:gd name="connsiteY6" fmla="*/ 511629 h 952506"/>
              <a:gd name="connsiteX7" fmla="*/ 7048500 w 7048500"/>
              <a:gd name="connsiteY7" fmla="*/ 740229 h 95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500" h="952506">
                <a:moveTo>
                  <a:pt x="0" y="0"/>
                </a:moveTo>
                <a:cubicBezTo>
                  <a:pt x="126546" y="474889"/>
                  <a:pt x="253093" y="949779"/>
                  <a:pt x="451757" y="952500"/>
                </a:cubicBezTo>
                <a:cubicBezTo>
                  <a:pt x="650421" y="955222"/>
                  <a:pt x="891721" y="77108"/>
                  <a:pt x="1191985" y="16329"/>
                </a:cubicBezTo>
                <a:cubicBezTo>
                  <a:pt x="1492249" y="-44450"/>
                  <a:pt x="1815193" y="570593"/>
                  <a:pt x="2253343" y="587829"/>
                </a:cubicBezTo>
                <a:cubicBezTo>
                  <a:pt x="2691493" y="605065"/>
                  <a:pt x="3348264" y="73479"/>
                  <a:pt x="3820885" y="119743"/>
                </a:cubicBezTo>
                <a:cubicBezTo>
                  <a:pt x="4293506" y="166007"/>
                  <a:pt x="4619171" y="800100"/>
                  <a:pt x="5089071" y="865414"/>
                </a:cubicBezTo>
                <a:cubicBezTo>
                  <a:pt x="5558971" y="930728"/>
                  <a:pt x="6313714" y="532493"/>
                  <a:pt x="6640285" y="511629"/>
                </a:cubicBezTo>
                <a:cubicBezTo>
                  <a:pt x="6966856" y="490765"/>
                  <a:pt x="7048500" y="740229"/>
                  <a:pt x="7048500" y="7402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7957" y="2359557"/>
            <a:ext cx="6988629" cy="874003"/>
          </a:xfrm>
          <a:custGeom>
            <a:avLst/>
            <a:gdLst>
              <a:gd name="connsiteX0" fmla="*/ 0 w 6988629"/>
              <a:gd name="connsiteY0" fmla="*/ 590472 h 874003"/>
              <a:gd name="connsiteX1" fmla="*/ 810986 w 6988629"/>
              <a:gd name="connsiteY1" fmla="*/ 835400 h 874003"/>
              <a:gd name="connsiteX2" fmla="*/ 1812472 w 6988629"/>
              <a:gd name="connsiteY2" fmla="*/ 530600 h 874003"/>
              <a:gd name="connsiteX3" fmla="*/ 2939143 w 6988629"/>
              <a:gd name="connsiteY3" fmla="*/ 862614 h 874003"/>
              <a:gd name="connsiteX4" fmla="*/ 5589814 w 6988629"/>
              <a:gd name="connsiteY4" fmla="*/ 24414 h 874003"/>
              <a:gd name="connsiteX5" fmla="*/ 6988629 w 6988629"/>
              <a:gd name="connsiteY5" fmla="*/ 225800 h 87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8629" h="874003">
                <a:moveTo>
                  <a:pt x="0" y="590472"/>
                </a:moveTo>
                <a:cubicBezTo>
                  <a:pt x="254453" y="717925"/>
                  <a:pt x="508907" y="845379"/>
                  <a:pt x="810986" y="835400"/>
                </a:cubicBezTo>
                <a:cubicBezTo>
                  <a:pt x="1113065" y="825421"/>
                  <a:pt x="1457779" y="526064"/>
                  <a:pt x="1812472" y="530600"/>
                </a:cubicBezTo>
                <a:cubicBezTo>
                  <a:pt x="2167165" y="535136"/>
                  <a:pt x="2309586" y="946978"/>
                  <a:pt x="2939143" y="862614"/>
                </a:cubicBezTo>
                <a:cubicBezTo>
                  <a:pt x="3568700" y="778250"/>
                  <a:pt x="4914900" y="130550"/>
                  <a:pt x="5589814" y="24414"/>
                </a:cubicBezTo>
                <a:cubicBezTo>
                  <a:pt x="6264728" y="-81722"/>
                  <a:pt x="6753679" y="190421"/>
                  <a:pt x="6988629" y="225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25929" y="4084957"/>
            <a:ext cx="7053942" cy="723334"/>
          </a:xfrm>
          <a:custGeom>
            <a:avLst/>
            <a:gdLst>
              <a:gd name="connsiteX0" fmla="*/ 0 w 7053942"/>
              <a:gd name="connsiteY0" fmla="*/ 601343 h 723334"/>
              <a:gd name="connsiteX1" fmla="*/ 337457 w 7053942"/>
              <a:gd name="connsiteY1" fmla="*/ 307429 h 723334"/>
              <a:gd name="connsiteX2" fmla="*/ 1028700 w 7053942"/>
              <a:gd name="connsiteY2" fmla="*/ 644886 h 723334"/>
              <a:gd name="connsiteX3" fmla="*/ 1817914 w 7053942"/>
              <a:gd name="connsiteY3" fmla="*/ 476157 h 723334"/>
              <a:gd name="connsiteX4" fmla="*/ 2590800 w 7053942"/>
              <a:gd name="connsiteY4" fmla="*/ 710200 h 723334"/>
              <a:gd name="connsiteX5" fmla="*/ 3750128 w 7053942"/>
              <a:gd name="connsiteY5" fmla="*/ 2629 h 723334"/>
              <a:gd name="connsiteX6" fmla="*/ 4659085 w 7053942"/>
              <a:gd name="connsiteY6" fmla="*/ 465272 h 723334"/>
              <a:gd name="connsiteX7" fmla="*/ 5938157 w 7053942"/>
              <a:gd name="connsiteY7" fmla="*/ 340086 h 723334"/>
              <a:gd name="connsiteX8" fmla="*/ 6373585 w 7053942"/>
              <a:gd name="connsiteY8" fmla="*/ 672100 h 723334"/>
              <a:gd name="connsiteX9" fmla="*/ 7053942 w 7053942"/>
              <a:gd name="connsiteY9" fmla="*/ 356414 h 72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3942" h="723334">
                <a:moveTo>
                  <a:pt x="0" y="601343"/>
                </a:moveTo>
                <a:cubicBezTo>
                  <a:pt x="83003" y="450757"/>
                  <a:pt x="166007" y="300172"/>
                  <a:pt x="337457" y="307429"/>
                </a:cubicBezTo>
                <a:cubicBezTo>
                  <a:pt x="508907" y="314686"/>
                  <a:pt x="781957" y="616765"/>
                  <a:pt x="1028700" y="644886"/>
                </a:cubicBezTo>
                <a:cubicBezTo>
                  <a:pt x="1275443" y="673007"/>
                  <a:pt x="1557564" y="465271"/>
                  <a:pt x="1817914" y="476157"/>
                </a:cubicBezTo>
                <a:cubicBezTo>
                  <a:pt x="2078264" y="487043"/>
                  <a:pt x="2268764" y="789121"/>
                  <a:pt x="2590800" y="710200"/>
                </a:cubicBezTo>
                <a:cubicBezTo>
                  <a:pt x="2912836" y="631279"/>
                  <a:pt x="3405414" y="43450"/>
                  <a:pt x="3750128" y="2629"/>
                </a:cubicBezTo>
                <a:cubicBezTo>
                  <a:pt x="4094842" y="-38192"/>
                  <a:pt x="4294414" y="409029"/>
                  <a:pt x="4659085" y="465272"/>
                </a:cubicBezTo>
                <a:cubicBezTo>
                  <a:pt x="5023756" y="521515"/>
                  <a:pt x="5652407" y="305615"/>
                  <a:pt x="5938157" y="340086"/>
                </a:cubicBezTo>
                <a:cubicBezTo>
                  <a:pt x="6223907" y="374557"/>
                  <a:pt x="6187621" y="669379"/>
                  <a:pt x="6373585" y="672100"/>
                </a:cubicBezTo>
                <a:cubicBezTo>
                  <a:pt x="6559549" y="674821"/>
                  <a:pt x="7053942" y="356414"/>
                  <a:pt x="7053942" y="3564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0357" y="4724400"/>
            <a:ext cx="6950529" cy="1144134"/>
          </a:xfrm>
          <a:custGeom>
            <a:avLst/>
            <a:gdLst>
              <a:gd name="connsiteX0" fmla="*/ 0 w 6950529"/>
              <a:gd name="connsiteY0" fmla="*/ 522601 h 1144134"/>
              <a:gd name="connsiteX1" fmla="*/ 669472 w 6950529"/>
              <a:gd name="connsiteY1" fmla="*/ 1143086 h 1144134"/>
              <a:gd name="connsiteX2" fmla="*/ 1736272 w 6950529"/>
              <a:gd name="connsiteY2" fmla="*/ 391972 h 1144134"/>
              <a:gd name="connsiteX3" fmla="*/ 2628900 w 6950529"/>
              <a:gd name="connsiteY3" fmla="*/ 1121315 h 1144134"/>
              <a:gd name="connsiteX4" fmla="*/ 4093029 w 6950529"/>
              <a:gd name="connsiteY4" fmla="*/ 86 h 1144134"/>
              <a:gd name="connsiteX5" fmla="*/ 4969329 w 6950529"/>
              <a:gd name="connsiteY5" fmla="*/ 1056001 h 1144134"/>
              <a:gd name="connsiteX6" fmla="*/ 5932714 w 6950529"/>
              <a:gd name="connsiteY6" fmla="*/ 255901 h 1144134"/>
              <a:gd name="connsiteX7" fmla="*/ 6950529 w 6950529"/>
              <a:gd name="connsiteY7" fmla="*/ 974358 h 11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0529" h="1144134">
                <a:moveTo>
                  <a:pt x="0" y="522601"/>
                </a:moveTo>
                <a:cubicBezTo>
                  <a:pt x="190046" y="843729"/>
                  <a:pt x="380093" y="1164858"/>
                  <a:pt x="669472" y="1143086"/>
                </a:cubicBezTo>
                <a:cubicBezTo>
                  <a:pt x="958851" y="1121315"/>
                  <a:pt x="1409701" y="395600"/>
                  <a:pt x="1736272" y="391972"/>
                </a:cubicBezTo>
                <a:cubicBezTo>
                  <a:pt x="2062843" y="388344"/>
                  <a:pt x="2236107" y="1186629"/>
                  <a:pt x="2628900" y="1121315"/>
                </a:cubicBezTo>
                <a:cubicBezTo>
                  <a:pt x="3021693" y="1056001"/>
                  <a:pt x="3702958" y="10972"/>
                  <a:pt x="4093029" y="86"/>
                </a:cubicBezTo>
                <a:cubicBezTo>
                  <a:pt x="4483100" y="-10800"/>
                  <a:pt x="4662715" y="1013365"/>
                  <a:pt x="4969329" y="1056001"/>
                </a:cubicBezTo>
                <a:cubicBezTo>
                  <a:pt x="5275943" y="1098637"/>
                  <a:pt x="5602514" y="269508"/>
                  <a:pt x="5932714" y="255901"/>
                </a:cubicBezTo>
                <a:cubicBezTo>
                  <a:pt x="6262914" y="242294"/>
                  <a:pt x="6950529" y="974358"/>
                  <a:pt x="6950529" y="9743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7" y="5323595"/>
                <a:ext cx="4622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59" y="4648200"/>
                <a:ext cx="4675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81400"/>
                <a:ext cx="46756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43486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nut 24"/>
          <p:cNvSpPr/>
          <p:nvPr/>
        </p:nvSpPr>
        <p:spPr>
          <a:xfrm>
            <a:off x="892063" y="55846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896112" y="43654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896112" y="403860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896112" y="3090672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43400"/>
                <a:ext cx="611001" cy="381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3800"/>
                <a:ext cx="611001" cy="381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578300" cy="381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Donut 26"/>
          <p:cNvSpPr/>
          <p:nvPr/>
        </p:nvSpPr>
        <p:spPr>
          <a:xfrm>
            <a:off x="6400800" y="502920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1,0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33485"/>
                <a:ext cx="605679" cy="3815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Donut 33"/>
          <p:cNvSpPr/>
          <p:nvPr/>
        </p:nvSpPr>
        <p:spPr>
          <a:xfrm>
            <a:off x="6400800" y="4389120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>
            <a:off x="6400800" y="4005072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Donut 35"/>
          <p:cNvSpPr/>
          <p:nvPr/>
        </p:nvSpPr>
        <p:spPr>
          <a:xfrm>
            <a:off x="6400800" y="2322576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36814" y="1338760"/>
            <a:ext cx="6901543" cy="1023440"/>
          </a:xfrm>
          <a:custGeom>
            <a:avLst/>
            <a:gdLst>
              <a:gd name="connsiteX0" fmla="*/ 0 w 6901543"/>
              <a:gd name="connsiteY0" fmla="*/ 864027 h 1023440"/>
              <a:gd name="connsiteX1" fmla="*/ 680357 w 6901543"/>
              <a:gd name="connsiteY1" fmla="*/ 412270 h 1023440"/>
              <a:gd name="connsiteX2" fmla="*/ 1959429 w 6901543"/>
              <a:gd name="connsiteY2" fmla="*/ 847699 h 1023440"/>
              <a:gd name="connsiteX3" fmla="*/ 3118757 w 6901543"/>
              <a:gd name="connsiteY3" fmla="*/ 265313 h 1023440"/>
              <a:gd name="connsiteX4" fmla="*/ 4370615 w 6901543"/>
              <a:gd name="connsiteY4" fmla="*/ 1021870 h 1023440"/>
              <a:gd name="connsiteX5" fmla="*/ 5350329 w 6901543"/>
              <a:gd name="connsiteY5" fmla="*/ 20384 h 1023440"/>
              <a:gd name="connsiteX6" fmla="*/ 6324600 w 6901543"/>
              <a:gd name="connsiteY6" fmla="*/ 330627 h 1023440"/>
              <a:gd name="connsiteX7" fmla="*/ 6901543 w 6901543"/>
              <a:gd name="connsiteY7" fmla="*/ 112913 h 102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01543" h="1023440">
                <a:moveTo>
                  <a:pt x="0" y="864027"/>
                </a:moveTo>
                <a:cubicBezTo>
                  <a:pt x="176893" y="639509"/>
                  <a:pt x="353786" y="414991"/>
                  <a:pt x="680357" y="412270"/>
                </a:cubicBezTo>
                <a:cubicBezTo>
                  <a:pt x="1006928" y="409549"/>
                  <a:pt x="1553029" y="872192"/>
                  <a:pt x="1959429" y="847699"/>
                </a:cubicBezTo>
                <a:cubicBezTo>
                  <a:pt x="2365829" y="823206"/>
                  <a:pt x="2716893" y="236284"/>
                  <a:pt x="3118757" y="265313"/>
                </a:cubicBezTo>
                <a:cubicBezTo>
                  <a:pt x="3520621" y="294341"/>
                  <a:pt x="3998686" y="1062691"/>
                  <a:pt x="4370615" y="1021870"/>
                </a:cubicBezTo>
                <a:cubicBezTo>
                  <a:pt x="4742544" y="981049"/>
                  <a:pt x="5024665" y="135591"/>
                  <a:pt x="5350329" y="20384"/>
                </a:cubicBezTo>
                <a:cubicBezTo>
                  <a:pt x="5675993" y="-94823"/>
                  <a:pt x="6066064" y="315205"/>
                  <a:pt x="6324600" y="330627"/>
                </a:cubicBezTo>
                <a:cubicBezTo>
                  <a:pt x="6583136" y="346049"/>
                  <a:pt x="6901543" y="112913"/>
                  <a:pt x="6901543" y="1129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1284" y="1447800"/>
                <a:ext cx="779316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84" y="1447800"/>
                <a:ext cx="779316" cy="76309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Donut 38"/>
          <p:cNvSpPr/>
          <p:nvPr/>
        </p:nvSpPr>
        <p:spPr>
          <a:xfrm>
            <a:off x="6400800" y="13936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896112" y="1850873"/>
            <a:ext cx="45719" cy="5412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38200" y="1752600"/>
                <a:ext cx="922753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,0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52600"/>
                <a:ext cx="922753" cy="76309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52321" y="5029200"/>
                <a:ext cx="735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321" y="5029200"/>
                <a:ext cx="735651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096000" y="4419600"/>
                <a:ext cx="740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19600"/>
                <a:ext cx="740972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50949" y="3962400"/>
                <a:ext cx="740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949" y="3962400"/>
                <a:ext cx="740972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172200" y="2362200"/>
                <a:ext cx="708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362200"/>
                <a:ext cx="708271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91200" y="1295400"/>
                <a:ext cx="1052724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295400"/>
                <a:ext cx="1052724" cy="76309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6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Participant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computes its share of the secret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𝑙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,0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mod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nary>
                  </m:oMath>
                </a14:m>
                <a:r>
                  <a:rPr lang="en-US" dirty="0" smtClean="0"/>
                  <a:t> by taking the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(including the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which it can compute for itself) and forming the sum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mod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𝑞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How does a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participants use their respective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values to decode an ElGamal encryption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4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Lagrange Interpolation: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distinct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, form the interpolated polynomial by computing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800" dirty="0" smtClean="0"/>
              </a:p>
              <a:p>
                <a:pPr marL="0" indent="0">
                  <a:buNone/>
                </a:pPr>
                <a:r>
                  <a:rPr lang="en-US" dirty="0" smtClean="0"/>
                  <a:t>The joint secret can be computed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𝑆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(0−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∏"/>
                                      <m:sup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≠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𝐼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𝑙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mod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 can compute its own portion of the sum</a:t>
                </a:r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∏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(0−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∏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mod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3/10/2011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978d0497-a65e-424b-8fd1-f569bfa6324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5788</TotalTime>
  <Words>1388</Words>
  <Application>Microsoft Office PowerPoint</Application>
  <PresentationFormat>On-screen Show (4:3)</PresentationFormat>
  <Paragraphs>210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Assignment #8 – Solutions</vt:lpstr>
      <vt:lpstr>Problem 1</vt:lpstr>
      <vt:lpstr>Problem 1</vt:lpstr>
      <vt:lpstr>Problem 1</vt:lpstr>
      <vt:lpstr>Problem 1</vt:lpstr>
      <vt:lpstr>Problem 1</vt:lpstr>
      <vt:lpstr>Problem 2</vt:lpstr>
      <vt:lpstr>Problem 2</vt:lpstr>
      <vt:lpstr>Problem 2</vt:lpstr>
      <vt:lpstr>Group ElGamal Encryption</vt:lpstr>
      <vt:lpstr>Problem 2</vt:lpstr>
      <vt:lpstr>Problem 3</vt:lpstr>
      <vt:lpstr>Problem 3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A Verifiable Re-encryption Mix</vt:lpstr>
      <vt:lpstr>Problem 3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Solutions</dc:title>
  <dc:creator>Josh Benaloh</dc:creator>
  <cp:lastModifiedBy>Fred Videon</cp:lastModifiedBy>
  <cp:revision>66</cp:revision>
  <dcterms:created xsi:type="dcterms:W3CDTF">2011-01-18T06:31:03Z</dcterms:created>
  <dcterms:modified xsi:type="dcterms:W3CDTF">2011-03-10T23:26:15Z</dcterms:modified>
</cp:coreProperties>
</file>