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77" r:id="rId4"/>
    <p:sldId id="274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5B64-9E65-411D-A520-8655734A1745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A36E-54C8-4E3F-8FB2-4A6F5F750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3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B36E-B0FB-435E-A6A5-5A3F5B098E9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91B-DAC4-4656-9F39-7539818B1286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C45C-BD9A-471E-9CD7-FF6E032132F0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F325365-7AB6-4C4D-8967-FE1DD10527BF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0A5-ADED-45FA-886F-2C5328F67D90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E57DDC58-B2AD-42C7-8B38-4F02A5061D17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4011-55D2-4D32-BBAF-9465A0F2C1FF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35CE-FB91-456B-A453-FCD2DE98D336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685-B68C-4F01-8DA8-554733177C0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9501-57E4-4ACA-AB85-67CD0E0C19EC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1C0-DD89-4DB8-BCF1-174FE3C15700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6BA03-14B7-43D5-A396-31E3F86DDFC8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3D8A-8352-4408-81FA-E95F23082A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#7 –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8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1a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35480"/>
                <a:ext cx="8839200" cy="4389120"/>
              </a:xfrm>
            </p:spPr>
            <p:txBody>
              <a:bodyPr/>
              <a:lstStyle/>
              <a:p>
                <a:r>
                  <a:rPr lang="en-US" dirty="0" smtClean="0"/>
                  <a:t>Migrating secrets between platform configurations on a single machine.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TPM command to seal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𝑆𝑒𝑎𝑙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𝐸𝑃𝑈𝐵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TPM command to unseal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and retrieve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𝑈𝑛𝑠</m:t>
                      </m:r>
                      <m:r>
                        <a:rPr lang="en-US" i="1">
                          <a:latin typeface="Cambria Math"/>
                        </a:rPr>
                        <m:t>𝑒𝑎𝑙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𝑃𝑅𝐼𝑉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35480"/>
                <a:ext cx="8839200" cy="4389120"/>
              </a:xfrm>
              <a:blipFill rotWithShape="1">
                <a:blip r:embed="rId2" cstate="print"/>
                <a:stretch>
                  <a:fillRect l="-828" t="-1111" r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6E62-7318-4C88-BDF4-897AC9C4456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696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/>
                  <a:t>Patching part of the measured OS</a:t>
                </a:r>
              </a:p>
              <a:p>
                <a:r>
                  <a:rPr lang="en-US" dirty="0" smtClean="0"/>
                  <a:t>Before applying the patch, the OS needs to seal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to the set of </a:t>
                </a:r>
                <a:r>
                  <a:rPr lang="en-US" i="1" dirty="0" smtClean="0"/>
                  <a:t>new</a:t>
                </a:r>
                <a:r>
                  <a:rPr lang="en-US" dirty="0" smtClean="0"/>
                  <a:t> PCR values that match the patched OS and save this sealed value away</a:t>
                </a:r>
              </a:p>
              <a:p>
                <a:pPr lvl="1"/>
                <a:r>
                  <a:rPr lang="en-US" dirty="0" smtClean="0"/>
                  <a:t>Then, after patching, the PCR values of the patched OS will update and allow this sealed value to be unsealed.</a:t>
                </a:r>
              </a:p>
              <a:p>
                <a:pPr lvl="1"/>
                <a:endParaRPr lang="en-US" dirty="0"/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𝑆𝑒𝑎𝑙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𝐸𝑃𝑈𝐵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𝑆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393192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36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Migrating secrets between machines with TPMs</a:t>
                </a:r>
              </a:p>
              <a:p>
                <a:r>
                  <a:rPr lang="en-US" dirty="0" smtClean="0"/>
                  <a:t>Basic idea:</a:t>
                </a:r>
                <a:r>
                  <a:rPr lang="en-US" dirty="0"/>
                  <a:t> </a:t>
                </a:r>
                <a:r>
                  <a:rPr lang="en-US" dirty="0" smtClean="0"/>
                  <a:t>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𝑆𝑒𝑎𝑙</m:t>
                    </m:r>
                  </m:oMath>
                </a14:m>
                <a:r>
                  <a:rPr lang="en-US" dirty="0" smtClean="0"/>
                  <a:t> (without any PCR values) to encrypt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’s TPM.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needs a copy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’s public encryption key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𝑆𝑒𝑎𝑙</m:t>
                    </m:r>
                  </m:oMath>
                </a14:m>
                <a:r>
                  <a:rPr lang="en-US" dirty="0" smtClean="0"/>
                  <a:t>, so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queries the PKI (or perhaps B itself) for a copy of the </a:t>
                </a:r>
                <a:r>
                  <a:rPr lang="en-US" dirty="0" err="1" smtClean="0"/>
                  <a:t>PKI’scertificate</a:t>
                </a:r>
                <a:r>
                  <a:rPr lang="en-US" dirty="0" smtClean="0"/>
                  <a:t> issued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𝐸𝑃𝑈𝐵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verifies that the cert chains properly to the PKI’s trusted root, then extracts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𝐸𝑃𝑈𝐵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from the certificate</a:t>
                </a:r>
              </a:p>
              <a:p>
                <a:pPr lvl="1"/>
                <a:r>
                  <a:rPr lang="en-US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𝐸𝑃𝑈𝐵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computes</a:t>
                </a:r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𝑆𝑒𝑎𝑙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𝐸𝑃𝑈𝐵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𝑆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then sends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B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𝑈𝑛𝑠𝑒𝑎𝑙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𝐾𝑃𝑅𝐼𝑉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741" t="-1944" r="-1333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798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Migrating secrets between machines with TPMs with assurance of equivalent software stacks</a:t>
                </a:r>
              </a:p>
              <a:p>
                <a:pPr marL="850392" lvl="1" indent="-457200">
                  <a:buFont typeface="+mj-lt"/>
                  <a:buAutoNum type="alphaLcParenR"/>
                </a:pPr>
                <a:r>
                  <a:rPr lang="en-US" dirty="0"/>
                  <a:t>Before sending </a:t>
                </a:r>
                <a14:m>
                  <m:oMath xmlns:m="http://schemas.openxmlformats.org/officeDocument/2006/math">
                    <m:r>
                      <a:rPr lang="en-US" i="1"/>
                      <m:t>𝑆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(in any form),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en-US" dirty="0"/>
                  <a:t> should receive from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some proof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𝐵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r>
                      <a:rPr lang="en-US" i="1"/>
                      <m:t>𝑠</m:t>
                    </m:r>
                  </m:oMath>
                </a14:m>
                <a:r>
                  <a:rPr lang="en-US" dirty="0"/>
                  <a:t> OS boot sequence (measured by PCRs 0-5) is the same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r>
                      <a:rPr lang="en-US" i="1"/>
                      <m:t>𝑠</m:t>
                    </m:r>
                    <m:r>
                      <a:rPr lang="en-US" i="1"/>
                      <m:t>.</m:t>
                    </m:r>
                  </m:oMath>
                </a14:m>
                <a:endParaRPr lang="en-US" sz="2000" dirty="0"/>
              </a:p>
              <a:p>
                <a:pPr marL="850392" lvl="1" indent="-457200">
                  <a:buFont typeface="+mj-lt"/>
                  <a:buAutoNum type="alphaLcParenR"/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/>
                      <m:t>𝑆</m:t>
                    </m:r>
                  </m:oMath>
                </a14:m>
                <a:r>
                  <a:rPr lang="en-US" dirty="0"/>
                  <a:t> is transmitted to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en-US" dirty="0"/>
                  <a:t> should ensure that </a:t>
                </a:r>
                <a14:m>
                  <m:oMath xmlns:m="http://schemas.openxmlformats.org/officeDocument/2006/math">
                    <m:r>
                      <a:rPr lang="en-US" i="1"/>
                      <m:t>𝑆</m:t>
                    </m:r>
                  </m:oMath>
                </a14:m>
                <a:r>
                  <a:rPr lang="en-US" dirty="0"/>
                  <a:t> will only be accessible on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if the same software stack is running on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as on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en-US" dirty="0"/>
                  <a:t> at the time the migration begins.</a:t>
                </a:r>
                <a:endParaRPr lang="en-US" sz="2000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89" t="-1111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3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484632" indent="-457200"/>
                <a:r>
                  <a:rPr lang="en-US" dirty="0" smtClean="0"/>
                  <a:t>“Before </a:t>
                </a:r>
                <a:r>
                  <a:rPr lang="en-US" dirty="0"/>
                  <a:t>sending </a:t>
                </a:r>
                <a14:m>
                  <m:oMath xmlns:m="http://schemas.openxmlformats.org/officeDocument/2006/math">
                    <m:r>
                      <a:rPr lang="en-US" i="1"/>
                      <m:t>𝑆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(in any form),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en-US" dirty="0"/>
                  <a:t> should receive from </a:t>
                </a:r>
                <a14:m>
                  <m:oMath xmlns:m="http://schemas.openxmlformats.org/officeDocument/2006/math">
                    <m:r>
                      <a:rPr lang="en-US" i="1"/>
                      <m:t>𝐵</m:t>
                    </m:r>
                  </m:oMath>
                </a14:m>
                <a:r>
                  <a:rPr lang="en-US" dirty="0"/>
                  <a:t> some proof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𝐵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r>
                      <a:rPr lang="en-US" i="1"/>
                      <m:t>𝑠</m:t>
                    </m:r>
                  </m:oMath>
                </a14:m>
                <a:r>
                  <a:rPr lang="en-US" dirty="0"/>
                  <a:t> OS boot sequence (measured by PCRs 0-5) is the same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r>
                      <a:rPr lang="en-US" i="1"/>
                      <m:t>𝑠</m:t>
                    </m:r>
                    <m:r>
                      <a:rPr lang="en-US" i="1"/>
                      <m:t>.</m:t>
                    </m:r>
                  </m:oMath>
                </a14:m>
                <a:r>
                  <a:rPr lang="en-US" sz="2200" dirty="0" smtClean="0"/>
                  <a:t>”</a:t>
                </a:r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can request an attestation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to something that includes PCRs 0-5.  </a:t>
                </a:r>
              </a:p>
              <a:p>
                <a:pPr lvl="1"/>
                <a:r>
                  <a:rPr lang="en-US" dirty="0" smtClean="0"/>
                  <a:t>To make sure the attestation is “fresh”,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should send a random challenge value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and ask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𝑄𝑢𝑜𝑡𝑒</m:t>
                    </m:r>
                  </m:oMath>
                </a14:m>
                <a:r>
                  <a:rPr lang="en-US" dirty="0" smtClean="0"/>
                  <a:t> that.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𝐵</m:t>
                    </m:r>
                  </m:oMath>
                </a14:m>
                <a:r>
                  <a:rPr lang="en-US" dirty="0" smtClean="0"/>
                  <a:t>: random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(say 128 bits of random)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𝑄𝑢𝑜𝑡𝑒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𝐾</m:t>
                        </m:r>
                      </m:e>
                      <m:sub>
                        <m:r>
                          <a:rPr lang="en-US" i="1"/>
                          <m:t>𝑆𝑆𝐼𝐺</m:t>
                        </m:r>
                        <m:r>
                          <a:rPr lang="en-US" i="1"/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𝑃𝐶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𝑃𝐶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r>
                      <a:rPr lang="en-US" b="0" i="1" smtClean="0">
                        <a:latin typeface="Cambria Math"/>
                      </a:rPr>
                      <m:t>𝑃𝐶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verifies the signature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, checks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hasn’t changed, checks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r>
                      <a:rPr lang="en-US" b="0" i="1" smtClean="0">
                        <a:latin typeface="Cambria Math"/>
                      </a:rPr>
                      <m:t>𝑃𝐶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741" t="-1944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021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458200" cy="4389120"/>
              </a:xfrm>
            </p:spPr>
            <p:txBody>
              <a:bodyPr>
                <a:normAutofit fontScale="92500"/>
              </a:bodyPr>
              <a:lstStyle/>
              <a:p>
                <a:pPr marL="484632" lvl="1" indent="-457200">
                  <a:buClr>
                    <a:schemeClr val="accent3"/>
                  </a:buClr>
                  <a:buSzPct val="95000"/>
                </a:pPr>
                <a:r>
                  <a:rPr lang="en-US" dirty="0" smtClean="0"/>
                  <a:t>“</a:t>
                </a: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/>
                  <a:t> is transmitted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should ensure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/>
                  <a:t> will only be accessible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 if the same software stack is running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 as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at the time the migration begins</a:t>
                </a:r>
                <a:r>
                  <a:rPr lang="en-US" dirty="0" smtClean="0"/>
                  <a:t>.”</a:t>
                </a:r>
                <a:endParaRPr lang="en-US" sz="2000" dirty="0"/>
              </a:p>
              <a:p>
                <a:pPr marL="484632" indent="-45720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uses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𝑆𝑒𝑎𝑙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to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encrypt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and the values of PCRs 0-5</a:t>
                </a:r>
              </a:p>
              <a:p>
                <a:pPr marL="850392" lvl="1" indent="-457200"/>
                <a:r>
                  <a:rPr lang="en-US" dirty="0" smtClean="0"/>
                  <a:t>We 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has a copy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public encryption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𝐸𝑃𝑈𝐵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sing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𝐸𝑃𝑈𝐵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computes</a:t>
                </a:r>
              </a:p>
              <a:p>
                <a:pPr marL="2743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𝑆𝑒𝑎𝑙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𝐸𝑃𝑈𝐵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,</m:t>
                      </m:r>
                      <m:r>
                        <a:rPr lang="en-US" i="1" dirty="0">
                          <a:latin typeface="Cambria Math"/>
                        </a:rPr>
                        <m:t>𝑆</m:t>
                      </m:r>
                      <m:r>
                        <a:rPr lang="en-US" b="0" i="1" dirty="0" smtClean="0">
                          <a:latin typeface="Cambria Math"/>
                        </a:rPr>
                        <m:t>, </m:t>
                      </m:r>
                      <m:r>
                        <a:rPr lang="en-US" b="0" i="1" dirty="0" smtClean="0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,</m:t>
                      </m:r>
                      <m:r>
                        <a:rPr lang="en-US" b="0" i="1" dirty="0" smtClean="0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,…, </m:t>
                      </m:r>
                      <m:r>
                        <a:rPr lang="en-US" b="0" i="1" dirty="0" smtClean="0">
                          <a:latin typeface="Cambria Math"/>
                        </a:rPr>
                        <m:t>𝑃𝐶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then sends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 computes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𝑈𝑛𝑠𝑒𝑎𝑙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𝐾𝑃𝑅𝐼𝑉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𝑃𝐶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𝑃𝐶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r>
                          <a:rPr lang="en-US" b="0" i="1" smtClean="0">
                            <a:latin typeface="Cambria Math"/>
                          </a:rPr>
                          <m:t>𝑃𝐶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pPr marL="484632" indent="-457200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458200" cy="4389120"/>
              </a:xfrm>
              <a:blipFill rotWithShape="1">
                <a:blip r:embed="rId2" cstate="print"/>
                <a:stretch>
                  <a:fillRect l="-720" t="-833" r="-1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0415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11649</TotalTime>
  <Words>53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Assignment #7 – Solutions</vt:lpstr>
      <vt:lpstr>Problem 1a</vt:lpstr>
      <vt:lpstr>Problem 1b</vt:lpstr>
      <vt:lpstr>Problem 2</vt:lpstr>
      <vt:lpstr>Problem 3</vt:lpstr>
      <vt:lpstr>Problem 3a</vt:lpstr>
      <vt:lpstr>Problem 3b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Solutions</dc:title>
  <dc:creator>Josh Benaloh</dc:creator>
  <cp:lastModifiedBy>cse</cp:lastModifiedBy>
  <cp:revision>12</cp:revision>
  <dcterms:created xsi:type="dcterms:W3CDTF">2011-01-18T06:31:03Z</dcterms:created>
  <dcterms:modified xsi:type="dcterms:W3CDTF">2011-03-04T02:05:38Z</dcterms:modified>
</cp:coreProperties>
</file>