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71" r:id="rId3"/>
    <p:sldId id="274" r:id="rId4"/>
    <p:sldId id="276" r:id="rId5"/>
    <p:sldId id="275" r:id="rId6"/>
    <p:sldId id="277" r:id="rId7"/>
    <p:sldId id="272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5B64-9E65-411D-A520-8655734A1745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2A36E-54C8-4E3F-8FB2-4A6F5F750E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33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4B36E-B0FB-435E-A6A5-5A3F5B098E94}" type="datetime1">
              <a:rPr lang="en-US" smtClean="0"/>
              <a:t>2/24/2011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E591B-DAC4-4656-9F39-7539818B1286}" type="datetime1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C45C-BD9A-471E-9CD7-FF6E032132F0}" type="datetime1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1F325365-7AB6-4C4D-8967-FE1DD10527BF}" type="datetime1">
              <a:rPr lang="en-US" smtClean="0"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Practical Aspects of Modern Cryptography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0A5-ADED-45FA-886F-2C5328F67D90}" type="datetime1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E57DDC58-B2AD-42C7-8B38-4F02A5061D17}" type="datetime1">
              <a:rPr lang="en-US" smtClean="0"/>
              <a:t>2/24/2011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Practical Aspects of Modern Cryptography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44011-55D2-4D32-BBAF-9465A0F2C1FF}" type="datetime1">
              <a:rPr lang="en-US" smtClean="0"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435CE-FB91-456B-A453-FCD2DE98D336}" type="datetime1">
              <a:rPr lang="en-US" smtClean="0"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D685-B68C-4F01-8DA8-554733177C04}" type="datetime1">
              <a:rPr lang="en-US" smtClean="0"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9501-57E4-4ACA-AB85-67CD0E0C19EC}" type="datetime1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21C0-DD89-4DB8-BCF1-174FE3C15700}" type="datetime1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C6BA03-14B7-43D5-A396-31E3F86DDFC8}" type="datetime1">
              <a:rPr lang="en-US" smtClean="0"/>
              <a:t>2/24/2011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Practical Aspects of Modern Cryptography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0E3D8A-8352-4408-81FA-E95F23082A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Assignment #6 –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Show that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 is </a:t>
                </a:r>
                <a:r>
                  <a:rPr lang="en-US" i="1" dirty="0" smtClean="0"/>
                  <a:t>not</a:t>
                </a:r>
                <a:r>
                  <a:rPr lang="en-US" dirty="0" smtClean="0"/>
                  <a:t> a square modulo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𝑁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𝑝𝑞</m:t>
                    </m:r>
                  </m:oMath>
                </a14:m>
                <a:r>
                  <a:rPr lang="en-US" dirty="0" smtClean="0"/>
                  <a:t> without revealing the factorization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Verifier generates 100 known squares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mod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Verifier randomly flips 100 coins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0,1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Verifier forms 100 challenge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  <m:func>
                      <m:func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mod</m:t>
                        </m:r>
                      </m:fName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𝑁</m:t>
                        </m:r>
                      </m:e>
                    </m:func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Verifier gives all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𝑧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to the </a:t>
                </a:r>
                <a:r>
                  <a:rPr lang="en-US" dirty="0" err="1" smtClean="0"/>
                  <a:t>prover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err="1" smtClean="0"/>
                  <a:t>Prover</a:t>
                </a:r>
                <a:r>
                  <a:rPr lang="en-US" dirty="0" smtClean="0"/>
                  <a:t> responds with the correct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values.</a:t>
                </a:r>
              </a:p>
              <a:p>
                <a:endParaRPr lang="en-US" sz="1200" dirty="0"/>
              </a:p>
              <a:p>
                <a:pPr marL="0" indent="0">
                  <a:buNone/>
                </a:pPr>
                <a:r>
                  <a:rPr lang="en-US" dirty="0" smtClean="0"/>
                  <a:t>Note that this interactive proof is </a:t>
                </a:r>
                <a:r>
                  <a:rPr lang="en-US" i="1" dirty="0" smtClean="0"/>
                  <a:t>not</a:t>
                </a:r>
                <a:r>
                  <a:rPr lang="en-US" dirty="0" smtClean="0"/>
                  <a:t> zero-knowledge since the </a:t>
                </a:r>
                <a:r>
                  <a:rPr lang="en-US" dirty="0" err="1" smtClean="0"/>
                  <a:t>prover</a:t>
                </a:r>
                <a:r>
                  <a:rPr lang="en-US" dirty="0" smtClean="0"/>
                  <a:t> can be used as an oracle to distinguish squares.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 r="-741" b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76E62-7318-4C88-BDF4-897AC9C44560}" type="datetime1">
              <a:rPr lang="en-US" smtClean="0"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6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CA wants to certify only </a:t>
                </a:r>
                <a:r>
                  <a:rPr lang="en-US" i="1" dirty="0" smtClean="0"/>
                  <a:t>strong</a:t>
                </a:r>
                <a:r>
                  <a:rPr lang="en-US" dirty="0" smtClean="0"/>
                  <a:t> RSA keys.</a:t>
                </a:r>
              </a:p>
              <a:p>
                <a:r>
                  <a:rPr lang="en-US" dirty="0" smtClean="0"/>
                  <a:t>Subject generates 100 strong RSA keys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Subject gives all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to the CA.</a:t>
                </a:r>
              </a:p>
              <a:p>
                <a:r>
                  <a:rPr lang="en-US" dirty="0" smtClean="0"/>
                  <a:t>CA randomly selects an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𝑗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1, 2, …,100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Subject reveals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for all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𝑖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CA certifies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sz="1200" dirty="0"/>
              </a:p>
              <a:p>
                <a:pPr marL="0" indent="0">
                  <a:buNone/>
                </a:pPr>
                <a:r>
                  <a:rPr lang="en-US" dirty="0" smtClean="0"/>
                  <a:t>Note that this is a </a:t>
                </a:r>
                <a:r>
                  <a:rPr lang="en-US" i="1" dirty="0" smtClean="0"/>
                  <a:t>weak</a:t>
                </a:r>
                <a:r>
                  <a:rPr lang="en-US" dirty="0" smtClean="0"/>
                  <a:t> form of interactive proof typically known as “cut and choose”.</a:t>
                </a:r>
              </a:p>
              <a:p>
                <a:pPr marL="0" indent="0">
                  <a:buNone/>
                </a:pPr>
                <a:r>
                  <a:rPr lang="en-US" dirty="0" smtClean="0"/>
                  <a:t>The probability of failure is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1</a:t>
                </a:r>
                <a:r>
                  <a:rPr lang="en-US" dirty="0" smtClean="0"/>
                  <a:t> in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100</a:t>
                </a:r>
                <a:r>
                  <a:rPr lang="en-US" dirty="0" smtClean="0"/>
                  <a:t> (not 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1</a:t>
                </a:r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100</m:t>
                        </m:r>
                      </m:sup>
                    </m:sSup>
                  </m:oMath>
                </a14:m>
                <a:r>
                  <a:rPr lang="en-US" dirty="0" smtClean="0"/>
                  <a:t>).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 b="-5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F893-403A-452A-AED0-8CFF27ED02B0}" type="datetime1">
              <a:rPr lang="en-US" smtClean="0"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84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Reconstruct secret from shares: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1,37</m:t>
                        </m:r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4,12</m:t>
                        </m:r>
                      </m:e>
                    </m:d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5,62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=37(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−4)(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−5)/(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−4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12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−1)(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−5)/(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62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−1)(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−4)/(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12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func>
                        <m:funcPr>
                          <m:ctrlP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=59</m:t>
                      </m:r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(−3)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−34</m:t>
                      </m:r>
                    </m:oMath>
                  </m:oMathPara>
                </a14:m>
                <a:endParaRPr lang="en-US" sz="2000" b="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76</m:t>
                      </m:r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12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62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−4)(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−5)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1=(62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+48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+28)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101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97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000" b="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−5</m:t>
                          </m:r>
                        </m:e>
                      </m:d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=(97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+24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+81)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66</m:t>
                      </m:r>
                      <m:d>
                        <m:dPr>
                          <m:ctrlPr>
                            <a:rPr lang="en-US" sz="2000" b="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000" b="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−4</m:t>
                          </m:r>
                        </m:e>
                      </m:d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=(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66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+74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+62)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12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=(23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+45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+70)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 r="-1185" b="-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B3A9-7258-4229-823A-9A0EBBCDBDA1}" type="datetime1">
              <a:rPr lang="en-US" smtClean="0"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08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Reconstruct secret from shares: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1,37</m:t>
                        </m:r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4,12</m:t>
                        </m:r>
                      </m:e>
                    </m:d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5,62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=37(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−4)(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−5)/(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−4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12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−1)(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−5)/(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62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−1)(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−4)/(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12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12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func>
                        <m:funcPr>
                          <m:ctrlP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=59</m:t>
                      </m:r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(−3)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−34</m:t>
                      </m:r>
                    </m:oMath>
                  </m:oMathPara>
                </a14:m>
                <a:endParaRPr lang="en-US" sz="2000" b="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76</m:t>
                      </m:r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12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62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−4)(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−5)</m:t>
                      </m:r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1=(62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+48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+28)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mod</m:t>
                              </m:r>
                            </m:fName>
                            <m:e>
                              <m: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  <a:ea typeface="Cambria Math"/>
                                </a:rPr>
                                <m:t>101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97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000" b="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−5</m:t>
                          </m:r>
                        </m:e>
                      </m:d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=(97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+24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+81)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66</m:t>
                      </m:r>
                      <m:d>
                        <m:dPr>
                          <m:ctrlPr>
                            <a:rPr lang="en-US" sz="2000" b="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US" sz="2000" b="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−4</m:t>
                          </m:r>
                        </m:e>
                      </m:d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=(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66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+74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+62)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12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=(23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+45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+70)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 r="-1185" b="-1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B3A9-7258-4229-823A-9A0EBBCDBDA1}" type="datetime1">
              <a:rPr lang="en-US" smtClean="0"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934200" y="5955268"/>
                <a:ext cx="926536" cy="369332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CC6600"/>
                          </a:solidFill>
                          <a:latin typeface="Cambria Math"/>
                        </a:rPr>
                        <m:t>𝑆</m:t>
                      </m:r>
                      <m:r>
                        <a:rPr lang="en-US" b="0" i="1" smtClean="0">
                          <a:solidFill>
                            <a:srgbClr val="CC6600"/>
                          </a:solidFill>
                          <a:latin typeface="Cambria Math"/>
                        </a:rPr>
                        <m:t>=70</m:t>
                      </m:r>
                    </m:oMath>
                  </m:oMathPara>
                </a14:m>
                <a:endParaRPr lang="en-US" dirty="0">
                  <a:solidFill>
                    <a:srgbClr val="CC66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5955268"/>
                <a:ext cx="92653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67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 (alternate approach)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Reconstruct secret from shares: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1,37</m:t>
                        </m:r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</a:rPr>
                          <m:t>4,12</m:t>
                        </m:r>
                      </m:e>
                    </m:d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5,62</m:t>
                        </m:r>
                      </m:e>
                    </m:d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sz="12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𝑃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)=(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)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12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=37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16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=12</m:t>
                      </m:r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25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5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func>
                        <m:func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mod</m:t>
                          </m:r>
                        </m:fName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  <a:ea typeface="Cambria Math"/>
                            </a:rPr>
                            <m:t>101</m:t>
                          </m:r>
                        </m:e>
                      </m:func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  <a:ea typeface="Cambria Math"/>
                        </a:rPr>
                        <m:t>=62</m:t>
                      </m:r>
                    </m:oMath>
                  </m:oMathPara>
                </a14:m>
                <a:endParaRPr lang="en-US" sz="20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120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=23</m:t>
                      </m:r>
                    </m:oMath>
                  </m:oMathPara>
                </a14:m>
                <a:endParaRPr lang="en-US" sz="2000" b="0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45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𝑠</m:t>
                      </m:r>
                      <m:r>
                        <a:rPr lang="en-US" sz="2000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70</m:t>
                      </m:r>
                    </m:oMath>
                  </m:oMathPara>
                </a14:m>
                <a:endParaRPr lang="en-US" sz="2000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sz="2000" dirty="0" smtClean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111" r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B3A9-7258-4229-823A-9A0EBBCDBDA1}" type="datetime1">
              <a:rPr lang="en-US" smtClean="0"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4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r>
                        <a:rPr lang="en-US" i="1">
                          <a:solidFill>
                            <a:srgbClr val="00B050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 smtClean="0">
                  <a:solidFill>
                    <a:srgbClr val="00B050"/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,</a:t>
                </a:r>
                <a:r>
                  <a:rPr lang="en-US" dirty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𝑆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00B050"/>
                  </a:solidFill>
                </a:endParaRPr>
              </a:p>
              <a:p>
                <a:pPr marL="0" indent="0" algn="ctr">
                  <a:buNone/>
                </a:pPr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=125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+25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+5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𝑆</m:t>
                      </m:r>
                    </m:oMath>
                  </m:oMathPara>
                </a14:m>
                <a:endParaRPr lang="en-US" dirty="0" smtClean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</a:rPr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13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(5)</m:t>
                        </m:r>
                      </m:sup>
                    </m:sSup>
                  </m:oMath>
                </a14:m>
                <a:endParaRPr lang="en-US" b="0" i="1" dirty="0" smtClean="0">
                  <a:solidFill>
                    <a:srgbClr val="00B05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</a:rPr>
                  <a:t>	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125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+25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+5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𝑆</m:t>
                        </m:r>
                      </m:sup>
                    </m:sSup>
                  </m:oMath>
                </a14:m>
                <a:endParaRPr lang="en-US" b="0" i="1" dirty="0" smtClean="0">
                  <a:solidFill>
                    <a:srgbClr val="00B05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</a:rPr>
                  <a:t>	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125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25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𝑆</m:t>
                        </m:r>
                      </m:sup>
                    </m:sSup>
                  </m:oMath>
                </a14:m>
                <a:endParaRPr lang="en-US" b="0" i="1" dirty="0" smtClean="0">
                  <a:solidFill>
                    <a:srgbClr val="00B050"/>
                  </a:solidFill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b="0" dirty="0" smtClean="0">
                    <a:solidFill>
                      <a:srgbClr val="00B050"/>
                    </a:solidFill>
                    <a:ea typeface="Cambria Math"/>
                  </a:rPr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125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25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918BF-BE91-48CB-B41F-E952C2183A53}" type="datetime1">
              <a:rPr lang="en-US" smtClean="0"/>
              <a:t>2/24/2011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Practical Aspects of Modern Cryptography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3394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059fb106-1bdc-48af-8c01-28bf8f46f77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11430</TotalTime>
  <Words>1018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Assignment #6 – Solutions</vt:lpstr>
      <vt:lpstr>Problem 1</vt:lpstr>
      <vt:lpstr>Problem 2</vt:lpstr>
      <vt:lpstr>Problem 3</vt:lpstr>
      <vt:lpstr>Problem 3</vt:lpstr>
      <vt:lpstr>Problem 3 (alternate approach)</vt:lpstr>
      <vt:lpstr>Problem 4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#2 Solutions</dc:title>
  <dc:creator>Josh Benaloh</dc:creator>
  <cp:lastModifiedBy>Fred Videon</cp:lastModifiedBy>
  <cp:revision>7</cp:revision>
  <dcterms:created xsi:type="dcterms:W3CDTF">2011-01-18T06:31:03Z</dcterms:created>
  <dcterms:modified xsi:type="dcterms:W3CDTF">2011-02-25T00:08:44Z</dcterms:modified>
</cp:coreProperties>
</file>