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322" r:id="rId3"/>
    <p:sldId id="323" r:id="rId4"/>
    <p:sldId id="340" r:id="rId5"/>
    <p:sldId id="257" r:id="rId6"/>
    <p:sldId id="282" r:id="rId7"/>
    <p:sldId id="284" r:id="rId8"/>
    <p:sldId id="334" r:id="rId9"/>
    <p:sldId id="324" r:id="rId10"/>
    <p:sldId id="342" r:id="rId11"/>
    <p:sldId id="263" r:id="rId12"/>
    <p:sldId id="303" r:id="rId13"/>
    <p:sldId id="336" r:id="rId14"/>
    <p:sldId id="338" r:id="rId15"/>
    <p:sldId id="343" r:id="rId16"/>
    <p:sldId id="287" r:id="rId17"/>
    <p:sldId id="288" r:id="rId18"/>
    <p:sldId id="289" r:id="rId19"/>
    <p:sldId id="290" r:id="rId20"/>
    <p:sldId id="325" r:id="rId21"/>
    <p:sldId id="351" r:id="rId22"/>
    <p:sldId id="352" r:id="rId23"/>
    <p:sldId id="353" r:id="rId24"/>
    <p:sldId id="344" r:id="rId25"/>
    <p:sldId id="329" r:id="rId26"/>
    <p:sldId id="330" r:id="rId27"/>
    <p:sldId id="341" r:id="rId28"/>
    <p:sldId id="331" r:id="rId29"/>
    <p:sldId id="278" r:id="rId30"/>
    <p:sldId id="279" r:id="rId31"/>
    <p:sldId id="347" r:id="rId32"/>
    <p:sldId id="348" r:id="rId33"/>
    <p:sldId id="349" r:id="rId34"/>
    <p:sldId id="267" r:id="rId35"/>
    <p:sldId id="346" r:id="rId36"/>
    <p:sldId id="304" r:id="rId37"/>
    <p:sldId id="291" r:id="rId38"/>
    <p:sldId id="316" r:id="rId39"/>
    <p:sldId id="317" r:id="rId40"/>
    <p:sldId id="294" r:id="rId41"/>
    <p:sldId id="270" r:id="rId42"/>
    <p:sldId id="271" r:id="rId43"/>
    <p:sldId id="350" r:id="rId44"/>
    <p:sldId id="333" r:id="rId45"/>
    <p:sldId id="310" r:id="rId46"/>
    <p:sldId id="318" r:id="rId47"/>
    <p:sldId id="319" r:id="rId48"/>
    <p:sldId id="320" r:id="rId49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0744" autoAdjust="0"/>
  </p:normalViewPr>
  <p:slideViewPr>
    <p:cSldViewPr snapToGrid="0" snapToObjects="1">
      <p:cViewPr varScale="1">
        <p:scale>
          <a:sx n="114" d="100"/>
          <a:sy n="114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F100-1062-BE4C-9F25-6AB9A01B4672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F9D3D-DA1E-1147-BA27-D3E1A0D37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0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Joint work with Mira Belenkiy, Jan </a:t>
            </a:r>
            <a:r>
              <a:rPr lang="en-US" sz="1200" dirty="0" err="1" smtClean="0">
                <a:solidFill>
                  <a:schemeClr val="tx1"/>
                </a:solidFill>
              </a:rPr>
              <a:t>Camenisch</a:t>
            </a:r>
            <a:r>
              <a:rPr lang="en-US" sz="1200" dirty="0" smtClean="0">
                <a:solidFill>
                  <a:schemeClr val="tx1"/>
                </a:solidFill>
              </a:rPr>
              <a:t>, Markulf Kohlweiss, Anna </a:t>
            </a:r>
            <a:r>
              <a:rPr lang="en-US" sz="1200" dirty="0" err="1" smtClean="0">
                <a:solidFill>
                  <a:schemeClr val="tx1"/>
                </a:solidFill>
              </a:rPr>
              <a:t>Lysyanskaya</a:t>
            </a:r>
            <a:r>
              <a:rPr lang="en-US" sz="1200" dirty="0" smtClean="0">
                <a:solidFill>
                  <a:schemeClr val="tx1"/>
                </a:solidFill>
              </a:rPr>
              <a:t>, Alfredo </a:t>
            </a:r>
            <a:r>
              <a:rPr lang="en-US" sz="1200" dirty="0" err="1" smtClean="0">
                <a:solidFill>
                  <a:schemeClr val="tx1"/>
                </a:solidFill>
              </a:rPr>
              <a:t>Rial</a:t>
            </a:r>
            <a:r>
              <a:rPr lang="en-US" sz="1200" dirty="0" smtClean="0">
                <a:solidFill>
                  <a:schemeClr val="tx1"/>
                </a:solidFill>
              </a:rPr>
              <a:t> Duran, </a:t>
            </a:r>
            <a:r>
              <a:rPr lang="en-US" sz="1200" dirty="0" err="1" smtClean="0">
                <a:solidFill>
                  <a:schemeClr val="tx1"/>
                </a:solidFill>
              </a:rPr>
              <a:t>Hovav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Shacham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9D3D-DA1E-1147-BA27-D3E1A0D378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2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it bad to reveal info to service</a:t>
            </a:r>
          </a:p>
          <a:p>
            <a:r>
              <a:rPr lang="en-US" baseline="0" dirty="0" smtClean="0"/>
              <a:t>So let me start by</a:t>
            </a:r>
          </a:p>
          <a:p>
            <a:r>
              <a:rPr lang="en-US" baseline="0" dirty="0" smtClean="0"/>
              <a:t>Cite </a:t>
            </a:r>
            <a:r>
              <a:rPr lang="en-US" baseline="0" dirty="0" err="1" smtClean="0"/>
              <a:t>anonymouos</a:t>
            </a:r>
            <a:r>
              <a:rPr lang="en-US" baseline="0" dirty="0" smtClean="0"/>
              <a:t> credentials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9D3D-DA1E-1147-BA27-D3E1A0D378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2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special signature schemes for which there exist efficient proofs</a:t>
            </a:r>
          </a:p>
          <a:p>
            <a:r>
              <a:rPr lang="en-US" dirty="0" smtClean="0"/>
              <a:t>	- CL signatures based on RSA, gap DH, LRSW </a:t>
            </a:r>
          </a:p>
          <a:p>
            <a:r>
              <a:rPr lang="en-US" dirty="0" smtClean="0"/>
              <a:t>	- [BCKL08, BCCKLS09, CK] signatures based on bilinear pairings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9D3D-DA1E-1147-BA27-D3E1A0D3786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2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special signature schemes for which there exist efficient proofs</a:t>
            </a:r>
          </a:p>
          <a:p>
            <a:r>
              <a:rPr lang="en-US" dirty="0" smtClean="0"/>
              <a:t>	- CL signatures based on RSA, gap DH, LRSW </a:t>
            </a:r>
          </a:p>
          <a:p>
            <a:r>
              <a:rPr lang="en-US" dirty="0" smtClean="0"/>
              <a:t>	- [BCKL08, BCCKLS09, CK] signatures based on bilinear pairings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9D3D-DA1E-1147-BA27-D3E1A0D3786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2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special signature schemes for which there exist efficient proofs</a:t>
            </a:r>
          </a:p>
          <a:p>
            <a:r>
              <a:rPr lang="en-US" dirty="0" smtClean="0"/>
              <a:t>	- CL signatures based on RSA, gap DH, LRSW </a:t>
            </a:r>
          </a:p>
          <a:p>
            <a:r>
              <a:rPr lang="en-US" dirty="0" smtClean="0"/>
              <a:t>	- [BCKL08, BCCKLS09, CK] signatures based on bilinear pairings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9D3D-DA1E-1147-BA27-D3E1A0D3786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2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E. van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Heyst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Group signatures.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 an example of abusing anonymity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Group sigs [CH91, …]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9D3D-DA1E-1147-BA27-D3E1A0D3786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168D-6EAE-2C4D-8C11-850A3194284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ED43-6FDB-A947-9AAA-C89C19ACF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df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df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df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1.pdf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Anonymous Credentials:</a:t>
            </a:r>
            <a:br>
              <a:rPr lang="en-US" dirty="0" smtClean="0"/>
            </a:br>
            <a:r>
              <a:rPr lang="en-US" sz="3100" dirty="0" smtClean="0"/>
              <a:t>How to show credentials without compromising privacy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3005"/>
            <a:ext cx="6400800" cy="14895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Melissa Chase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Microsoft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crypto tools</a:t>
            </a:r>
          </a:p>
          <a:p>
            <a:r>
              <a:rPr lang="en-US" dirty="0" smtClean="0"/>
              <a:t>Construct basic credential systems</a:t>
            </a:r>
          </a:p>
          <a:p>
            <a:r>
              <a:rPr lang="en-US" dirty="0" smtClean="0"/>
              <a:t>Additional issues</a:t>
            </a:r>
          </a:p>
          <a:p>
            <a:pPr lvl="1"/>
            <a:r>
              <a:rPr lang="en-US" dirty="0" smtClean="0"/>
              <a:t>Revocation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eciding who to revoke</a:t>
            </a:r>
          </a:p>
          <a:p>
            <a:r>
              <a:rPr lang="en-US" dirty="0" smtClean="0"/>
              <a:t>Additional features</a:t>
            </a:r>
          </a:p>
          <a:p>
            <a:pPr lvl="1"/>
            <a:r>
              <a:rPr lang="en-US" dirty="0" smtClean="0"/>
              <a:t>Non-interactive credentials/signatures</a:t>
            </a:r>
          </a:p>
          <a:p>
            <a:pPr lvl="1"/>
            <a:r>
              <a:rPr lang="en-US" dirty="0" smtClean="0"/>
              <a:t>Delegation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 Knowledge Proofs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5" name="TextBox 4"/>
          <p:cNvSpPr txBox="1"/>
          <p:nvPr/>
        </p:nvSpPr>
        <p:spPr>
          <a:xfrm>
            <a:off x="1358495" y="317685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176" y="2061426"/>
            <a:ext cx="996950" cy="946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7844" y="3234576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189" y="1913776"/>
            <a:ext cx="1320800" cy="132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5133" y="5257492"/>
            <a:ext cx="5381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wants to convince service that statement </a:t>
            </a:r>
            <a:r>
              <a:rPr lang="en-US" dirty="0"/>
              <a:t>X</a:t>
            </a:r>
            <a:r>
              <a:rPr lang="en-US" dirty="0" smtClean="0"/>
              <a:t> is true,</a:t>
            </a:r>
          </a:p>
          <a:p>
            <a:r>
              <a:rPr lang="en-US" dirty="0" smtClean="0"/>
              <a:t>Without revealing any other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80730" y="245103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66063" y="2061000"/>
            <a:ext cx="13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 </a:t>
            </a:r>
            <a:r>
              <a:rPr lang="en-US" dirty="0"/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51198" y="295364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480730" y="3308578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480730" y="3934210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0262" y="4289142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39478" y="4290731"/>
            <a:ext cx="1687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 is true </a:t>
            </a:r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Alice is cheating </a:t>
            </a:r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7339473" y="3566465"/>
            <a:ext cx="843558" cy="72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546" y="3788605"/>
            <a:ext cx="160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Knows X is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 Knowledge Proofs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5" name="TextBox 4"/>
          <p:cNvSpPr txBox="1"/>
          <p:nvPr/>
        </p:nvSpPr>
        <p:spPr>
          <a:xfrm>
            <a:off x="135849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76" y="2451036"/>
            <a:ext cx="996950" cy="946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7844" y="3566466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9189" y="2245666"/>
            <a:ext cx="1320800" cy="132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40176" y="5343630"/>
            <a:ext cx="5855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wants to convince service that she has such a signature</a:t>
            </a:r>
          </a:p>
          <a:p>
            <a:r>
              <a:rPr lang="en-US" dirty="0" smtClean="0"/>
              <a:t>Without revealing any other information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80730" y="245103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48569" y="1505139"/>
            <a:ext cx="2392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signature from Org on message </a:t>
            </a:r>
            <a:r>
              <a:rPr lang="en-US" dirty="0" err="1" smtClean="0"/>
              <a:t>m</a:t>
            </a:r>
            <a:r>
              <a:rPr lang="en-US" dirty="0" smtClean="0"/>
              <a:t> such that ….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51198" y="295364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480730" y="3308578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480730" y="3934210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0262" y="4289142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39478" y="4290731"/>
            <a:ext cx="1687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 is true </a:t>
            </a:r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Alice is cheating </a:t>
            </a:r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7339473" y="3566465"/>
            <a:ext cx="843558" cy="72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546573" y="5862918"/>
            <a:ext cx="2679268" cy="8471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Fiat Shamir: get challenge from hash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500"/>
              <a:t>Commitments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484" y="1866305"/>
            <a:ext cx="8465344" cy="1830586"/>
          </a:xfrm>
          <a:ln/>
        </p:spPr>
        <p:txBody>
          <a:bodyPr>
            <a:normAutofit fontScale="92500" lnSpcReduction="10000"/>
          </a:bodyPr>
          <a:lstStyle/>
          <a:p>
            <a:pPr marL="430753">
              <a:spcBef>
                <a:spcPts val="844"/>
              </a:spcBef>
            </a:pPr>
            <a:r>
              <a:rPr lang="en-US" sz="2800" dirty="0"/>
              <a:t>Like locked box or safe</a:t>
            </a:r>
          </a:p>
          <a:p>
            <a:pPr marL="430753">
              <a:spcBef>
                <a:spcPts val="844"/>
              </a:spcBef>
            </a:pPr>
            <a:r>
              <a:rPr lang="en-US" sz="2800" dirty="0"/>
              <a:t>Hiding – hard to tell which message is committed to</a:t>
            </a:r>
          </a:p>
          <a:p>
            <a:pPr marL="430753">
              <a:spcBef>
                <a:spcPts val="844"/>
              </a:spcBef>
            </a:pPr>
            <a:r>
              <a:rPr lang="en-US" sz="2800" dirty="0"/>
              <a:t>Binding – there is a unique message corresponding to each commitment 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617" y="4054078"/>
            <a:ext cx="82711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2281" y="3989338"/>
            <a:ext cx="776883" cy="868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2160984" y="4018359"/>
            <a:ext cx="892969" cy="892969"/>
            <a:chOff x="0" y="0"/>
            <a:chExt cx="800" cy="800"/>
          </a:xfrm>
        </p:grpSpPr>
        <p:sp>
          <p:nvSpPr>
            <p:cNvPr id="50182" name="Rectangle 6"/>
            <p:cNvSpPr>
              <a:spLocks/>
            </p:cNvSpPr>
            <p:nvPr/>
          </p:nvSpPr>
          <p:spPr bwMode="auto">
            <a:xfrm>
              <a:off x="0" y="0"/>
              <a:ext cx="800" cy="80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3" name="Rectangle 7"/>
            <p:cNvSpPr>
              <a:spLocks/>
            </p:cNvSpPr>
            <p:nvPr/>
          </p:nvSpPr>
          <p:spPr bwMode="auto">
            <a:xfrm>
              <a:off x="93" y="192"/>
              <a:ext cx="355" cy="24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solidFill>
                    <a:schemeClr val="tx1"/>
                  </a:solidFill>
                  <a:ea typeface="Gill Sans" pitchFamily="26" charset="0"/>
                  <a:cs typeface="Gill Sans" pitchFamily="26" charset="0"/>
                </a:rPr>
                <a:t>Msg</a:t>
              </a:r>
              <a:endParaRPr lang="en-US" dirty="0">
                <a:solidFill>
                  <a:schemeClr val="tx1"/>
                </a:solidFill>
                <a:ea typeface="Gill Sans" pitchFamily="26" charset="0"/>
                <a:cs typeface="Gill Sans" pitchFamily="26" charset="0"/>
              </a:endParaRPr>
            </a:p>
          </p:txBody>
        </p:sp>
      </p:grpSp>
      <p:sp>
        <p:nvSpPr>
          <p:cNvPr id="50184" name="Line 8"/>
          <p:cNvSpPr>
            <a:spLocks noChangeShapeType="1"/>
          </p:cNvSpPr>
          <p:nvPr/>
        </p:nvSpPr>
        <p:spPr bwMode="auto">
          <a:xfrm flipH="1">
            <a:off x="3302869" y="4534049"/>
            <a:ext cx="3306217" cy="111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64291" tIns="32146" rIns="64291" bIns="3214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rot="10800000">
            <a:off x="3267150" y="5255121"/>
            <a:ext cx="3252639" cy="18976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64291" tIns="32146" rIns="64291" bIns="3214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2264792" y="4196863"/>
            <a:ext cx="395942" cy="276999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ea typeface="Gill Sans" pitchFamily="26" charset="0"/>
                <a:cs typeface="Gill Sans" pitchFamily="26" charset="0"/>
              </a:rPr>
              <a:t>Msg</a:t>
            </a:r>
            <a:endParaRPr lang="en-US" dirty="0">
              <a:solidFill>
                <a:schemeClr val="tx1"/>
              </a:solidFill>
              <a:ea typeface="Gill Sans" pitchFamily="26" charset="0"/>
              <a:cs typeface="Gill Sans" pitchFamily="26" charset="0"/>
            </a:endParaRPr>
          </a:p>
        </p:txBody>
      </p:sp>
      <p:pic>
        <p:nvPicPr>
          <p:cNvPr id="50187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93656" y="1285875"/>
            <a:ext cx="1044773" cy="10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2384226" y="4848820"/>
            <a:ext cx="437555" cy="8393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0189" name="Rectangle 13"/>
          <p:cNvSpPr>
            <a:spLocks/>
          </p:cNvSpPr>
          <p:nvPr/>
        </p:nvSpPr>
        <p:spPr bwMode="auto">
          <a:xfrm>
            <a:off x="2957959" y="5063043"/>
            <a:ext cx="506549" cy="276999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ea typeface="Gill Sans" pitchFamily="26" charset="0"/>
                <a:cs typeface="Gill Sans" pitchFamily="26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a typeface="Gill Sans" pitchFamily="26" charset="0"/>
                <a:cs typeface="Gill Sans" pitchFamily="26" charset="0"/>
              </a:rPr>
              <a:t>Msg</a:t>
            </a:r>
            <a:endParaRPr lang="en-US" dirty="0">
              <a:solidFill>
                <a:schemeClr val="tx1"/>
              </a:solidFill>
              <a:ea typeface="Gill Sans" pitchFamily="26" charset="0"/>
              <a:cs typeface="Gill Sans" pitchFamily="26" charset="0"/>
            </a:endParaRPr>
          </a:p>
        </p:txBody>
      </p:sp>
      <p:pic>
        <p:nvPicPr>
          <p:cNvPr id="50190" name="Picture 14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1625" y="4931420"/>
            <a:ext cx="589359" cy="553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02659" y="6010835"/>
            <a:ext cx="366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Pederson Commitment:  C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m</a:t>
            </a:r>
            <a:r>
              <a:rPr lang="en-US" dirty="0" err="1" smtClean="0"/>
              <a:t>h</a:t>
            </a:r>
            <a:r>
              <a:rPr lang="en-US" baseline="30000" dirty="0" err="1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bldLvl="5" autoUpdateAnimBg="0"/>
      <p:bldP spid="50184" grpId="0" animBg="1"/>
      <p:bldP spid="50185" grpId="0" animBg="1"/>
      <p:bldP spid="50186" grpId="0" animBg="1" autoUpdateAnimBg="0"/>
      <p:bldP spid="50186" grpId="1" animBg="1" autoUpdateAnimBg="0"/>
      <p:bldP spid="5018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Blind signatures</a:t>
            </a:r>
            <a:endParaRPr lang="en-US" sz="311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03025" y="2021446"/>
            <a:ext cx="996950" cy="946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22256" y="5609849"/>
            <a:ext cx="4230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learns only signature on her message.</a:t>
            </a:r>
          </a:p>
          <a:p>
            <a:r>
              <a:rPr lang="en-US" dirty="0" smtClean="0"/>
              <a:t>Signer learns nothing.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51198" y="295364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480730" y="3308578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480730" y="3934210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0262" y="4289142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90365" y="4640353"/>
            <a:ext cx="1558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Signature</a:t>
            </a:r>
          </a:p>
          <a:p>
            <a:pPr algn="ctr"/>
            <a:r>
              <a:rPr lang="en-US" dirty="0"/>
              <a:t>u</a:t>
            </a:r>
            <a:r>
              <a:rPr lang="en-US" dirty="0" smtClean="0"/>
              <a:t>nder </a:t>
            </a:r>
            <a:r>
              <a:rPr lang="en-US" dirty="0" err="1" smtClean="0"/>
              <a:t>pk</a:t>
            </a:r>
            <a:r>
              <a:rPr lang="en-US" dirty="0" smtClean="0"/>
              <a:t> on m</a:t>
            </a:r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7326026" y="3916087"/>
            <a:ext cx="843559" cy="72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30" y="1618517"/>
            <a:ext cx="1373543" cy="1373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0486" y="3381799"/>
            <a:ext cx="153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Signing key: </a:t>
            </a:r>
            <a:r>
              <a:rPr lang="en-US" dirty="0" err="1" smtClean="0"/>
              <a:t>sk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11130" y="3187278"/>
            <a:ext cx="1963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Message: m</a:t>
            </a:r>
          </a:p>
          <a:p>
            <a:r>
              <a:rPr lang="en-US" dirty="0" smtClean="0"/>
              <a:t>Verification key: </a:t>
            </a:r>
            <a:r>
              <a:rPr lang="en-US" dirty="0" err="1" smtClean="0"/>
              <a:t>pk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Blind signatures</a:t>
            </a:r>
            <a:endParaRPr lang="en-US" sz="311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03025" y="2021446"/>
            <a:ext cx="996950" cy="946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22256" y="5609849"/>
            <a:ext cx="4230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learns only signature on her message.</a:t>
            </a:r>
          </a:p>
          <a:p>
            <a:r>
              <a:rPr lang="en-US" dirty="0" smtClean="0"/>
              <a:t>Signer learns nothing.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51198" y="295364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480730" y="3510443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480730" y="3833609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0262" y="4883160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90365" y="4640353"/>
            <a:ext cx="1558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Signature</a:t>
            </a:r>
          </a:p>
          <a:p>
            <a:pPr algn="ctr"/>
            <a:r>
              <a:rPr lang="en-US" dirty="0"/>
              <a:t>u</a:t>
            </a:r>
            <a:r>
              <a:rPr lang="en-US" dirty="0" smtClean="0"/>
              <a:t>nder </a:t>
            </a:r>
            <a:r>
              <a:rPr lang="en-US" dirty="0" err="1" smtClean="0"/>
              <a:t>pk</a:t>
            </a:r>
            <a:r>
              <a:rPr lang="en-US" dirty="0" smtClean="0"/>
              <a:t> on m</a:t>
            </a:r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7326026" y="3916087"/>
            <a:ext cx="843559" cy="72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30" y="1618517"/>
            <a:ext cx="1373543" cy="1373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0486" y="3381799"/>
            <a:ext cx="153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Signing key: </a:t>
            </a:r>
            <a:r>
              <a:rPr lang="en-US" dirty="0" err="1" smtClean="0"/>
              <a:t>sk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11130" y="3187278"/>
            <a:ext cx="1963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Message: m</a:t>
            </a:r>
          </a:p>
          <a:p>
            <a:r>
              <a:rPr lang="en-US" dirty="0" smtClean="0"/>
              <a:t>Verification key: </a:t>
            </a:r>
            <a:r>
              <a:rPr lang="en-US" dirty="0" err="1" smtClean="0"/>
              <a:t>pk</a:t>
            </a:r>
            <a:endParaRPr lang="en-US" dirty="0"/>
          </a:p>
        </p:txBody>
      </p: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3990134" y="2176663"/>
            <a:ext cx="665264" cy="635718"/>
            <a:chOff x="0" y="0"/>
            <a:chExt cx="800" cy="800"/>
          </a:xfrm>
        </p:grpSpPr>
        <p:sp>
          <p:nvSpPr>
            <p:cNvPr id="23" name="Rectangle 6"/>
            <p:cNvSpPr>
              <a:spLocks/>
            </p:cNvSpPr>
            <p:nvPr/>
          </p:nvSpPr>
          <p:spPr bwMode="auto">
            <a:xfrm>
              <a:off x="0" y="0"/>
              <a:ext cx="800" cy="80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7"/>
            <p:cNvSpPr>
              <a:spLocks/>
            </p:cNvSpPr>
            <p:nvPr/>
          </p:nvSpPr>
          <p:spPr bwMode="auto">
            <a:xfrm>
              <a:off x="93" y="203"/>
              <a:ext cx="636" cy="349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solidFill>
                    <a:schemeClr val="tx1"/>
                  </a:solidFill>
                  <a:ea typeface="Gill Sans" pitchFamily="26" charset="0"/>
                  <a:cs typeface="Gill Sans" pitchFamily="26" charset="0"/>
                </a:rPr>
                <a:t>Msg</a:t>
              </a:r>
              <a:endParaRPr lang="en-US" dirty="0">
                <a:solidFill>
                  <a:schemeClr val="tx1"/>
                </a:solidFill>
                <a:ea typeface="Gill Sans" pitchFamily="26" charset="0"/>
                <a:cs typeface="Gill Sans" pitchFamily="26" charset="0"/>
              </a:endParaRPr>
            </a:p>
          </p:txBody>
        </p:sp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4049176" y="4127218"/>
            <a:ext cx="665264" cy="635718"/>
            <a:chOff x="0" y="0"/>
            <a:chExt cx="800" cy="800"/>
          </a:xfrm>
        </p:grpSpPr>
        <p:sp>
          <p:nvSpPr>
            <p:cNvPr id="29" name="Rectangle 6"/>
            <p:cNvSpPr>
              <a:spLocks/>
            </p:cNvSpPr>
            <p:nvPr/>
          </p:nvSpPr>
          <p:spPr bwMode="auto">
            <a:xfrm>
              <a:off x="0" y="0"/>
              <a:ext cx="800" cy="80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7"/>
            <p:cNvSpPr>
              <a:spLocks/>
            </p:cNvSpPr>
            <p:nvPr/>
          </p:nvSpPr>
          <p:spPr bwMode="auto">
            <a:xfrm>
              <a:off x="93" y="203"/>
              <a:ext cx="636" cy="349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solidFill>
                    <a:schemeClr val="tx1"/>
                  </a:solidFill>
                  <a:ea typeface="Gill Sans" pitchFamily="26" charset="0"/>
                  <a:cs typeface="Gill Sans" pitchFamily="26" charset="0"/>
                </a:rPr>
                <a:t>Msg</a:t>
              </a:r>
              <a:endParaRPr lang="en-US" dirty="0">
                <a:solidFill>
                  <a:schemeClr val="tx1"/>
                </a:solidFill>
                <a:ea typeface="Gill Sans" pitchFamily="26" charset="0"/>
                <a:cs typeface="Gill Sans" pitchFamily="26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26962" y="4213040"/>
            <a:ext cx="2037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Sign(</a:t>
            </a:r>
            <a:r>
              <a:rPr lang="en-US" sz="2000" dirty="0" err="1" smtClean="0"/>
              <a:t>sk</a:t>
            </a:r>
            <a:r>
              <a:rPr lang="en-US" sz="2000" dirty="0" smtClean="0"/>
              <a:t>,                 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017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works (abstractly)</a:t>
            </a:r>
            <a:br>
              <a:rPr lang="en-US" dirty="0" smtClean="0"/>
            </a:br>
            <a:r>
              <a:rPr lang="en-US" sz="3111" dirty="0" smtClean="0"/>
              <a:t>Anonymous Credentials/Minimal Disclosure Tokens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5" y="3256949"/>
            <a:ext cx="199186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</a:t>
            </a:r>
            <a:r>
              <a:rPr lang="en-US" dirty="0" err="1" smtClean="0"/>
              <a:t>cred</a:t>
            </a:r>
            <a:r>
              <a:rPr lang="en-US" dirty="0" smtClean="0"/>
              <a:t> from Org saying </a:t>
            </a:r>
          </a:p>
          <a:p>
            <a:r>
              <a:rPr lang="en-US" dirty="0" smtClean="0"/>
              <a:t>	WA resident</a:t>
            </a:r>
          </a:p>
          <a:p>
            <a:r>
              <a:rPr lang="en-US" dirty="0" smtClean="0"/>
              <a:t>	Age &gt;21”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0330" y="4120212"/>
            <a:ext cx="170931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Org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62409" y="208232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secret</a:t>
            </a:r>
            <a:endParaRPr lang="en-US" dirty="0"/>
          </a:p>
        </p:txBody>
      </p:sp>
      <p:sp>
        <p:nvSpPr>
          <p:cNvPr id="34" name="Line Callout 2 33"/>
          <p:cNvSpPr/>
          <p:nvPr/>
        </p:nvSpPr>
        <p:spPr>
          <a:xfrm>
            <a:off x="4848292" y="1603311"/>
            <a:ext cx="2032780" cy="6546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408"/>
              <a:gd name="adj6" fmla="val -212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/>
              <a:buChar char="•"/>
            </a:pPr>
            <a:r>
              <a:rPr lang="en-US" sz="1400" dirty="0" smtClean="0"/>
              <a:t> Prevents impersonation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 Tie multiple </a:t>
            </a:r>
            <a:r>
              <a:rPr lang="en-US" sz="1400" dirty="0" err="1" smtClean="0"/>
              <a:t>creds</a:t>
            </a:r>
            <a:r>
              <a:rPr lang="en-US" sz="1400" dirty="0" smtClean="0"/>
              <a:t> to    one user</a:t>
            </a:r>
            <a:endParaRPr lang="en-US" sz="1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5" y="3256949"/>
            <a:ext cx="1991866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Prove</a:t>
            </a:r>
          </a:p>
          <a:p>
            <a:r>
              <a:rPr lang="en-US" dirty="0" smtClean="0"/>
              <a:t>“I have a </a:t>
            </a:r>
            <a:r>
              <a:rPr lang="en-US" dirty="0" err="1" smtClean="0"/>
              <a:t>cred</a:t>
            </a:r>
            <a:r>
              <a:rPr lang="en-US" dirty="0" smtClean="0"/>
              <a:t> from Org saying </a:t>
            </a:r>
          </a:p>
          <a:p>
            <a:r>
              <a:rPr lang="en-US" dirty="0" smtClean="0"/>
              <a:t>	WA resident</a:t>
            </a:r>
          </a:p>
          <a:p>
            <a:r>
              <a:rPr lang="en-US" dirty="0" smtClean="0"/>
              <a:t>	Age &gt;21”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0330" y="4120212"/>
            <a:ext cx="2021632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Signature from Org</a:t>
            </a:r>
          </a:p>
          <a:p>
            <a:r>
              <a:rPr lang="en-US" dirty="0" smtClean="0"/>
              <a:t>	secret</a:t>
            </a:r>
          </a:p>
          <a:p>
            <a:r>
              <a:rPr lang="en-US" dirty="0"/>
              <a:t>	</a:t>
            </a:r>
            <a:r>
              <a:rPr lang="en-US" dirty="0" smtClean="0"/>
              <a:t>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5161625" y="6117055"/>
            <a:ext cx="390413" cy="55701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062409" y="208232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secret</a:t>
            </a:r>
            <a:endParaRPr lang="en-US" dirty="0"/>
          </a:p>
        </p:txBody>
      </p:sp>
      <p:sp>
        <p:nvSpPr>
          <p:cNvPr id="29" name="Line Callout 2 28"/>
          <p:cNvSpPr/>
          <p:nvPr/>
        </p:nvSpPr>
        <p:spPr>
          <a:xfrm>
            <a:off x="4848292" y="3994869"/>
            <a:ext cx="2032780" cy="6546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408"/>
              <a:gd name="adj6" fmla="val -212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/>
              <a:buChar char="•"/>
            </a:pPr>
            <a:r>
              <a:rPr lang="en-US" sz="1400" dirty="0" smtClean="0"/>
              <a:t>Need to generate signature without Org learning secret</a:t>
            </a:r>
            <a:endParaRPr lang="en-US" sz="14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35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works</a:t>
            </a:r>
            <a:br>
              <a:rPr lang="en-US" dirty="0" smtClean="0"/>
            </a:br>
            <a:r>
              <a:rPr lang="en-US" sz="3111" dirty="0" smtClean="0"/>
              <a:t>Anonymous Credentials/Minimal Disclosure Tokens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694935" y="4738158"/>
            <a:ext cx="2223880" cy="2062103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can we “prove” this</a:t>
            </a:r>
          </a:p>
          <a:p>
            <a:r>
              <a:rPr lang="en-US" sz="2000" dirty="0" smtClean="0"/>
              <a:t>without revealing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secret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rest of message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signature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5" y="3256949"/>
            <a:ext cx="222388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Prove</a:t>
            </a:r>
          </a:p>
          <a:p>
            <a:r>
              <a:rPr lang="en-US" dirty="0" smtClean="0"/>
              <a:t>“I have sig from Org </a:t>
            </a:r>
          </a:p>
          <a:p>
            <a:r>
              <a:rPr lang="en-US" dirty="0" smtClean="0"/>
              <a:t>	*</a:t>
            </a:r>
          </a:p>
          <a:p>
            <a:r>
              <a:rPr lang="en-US" dirty="0" smtClean="0"/>
              <a:t>	@@@, WA</a:t>
            </a:r>
          </a:p>
          <a:p>
            <a:r>
              <a:rPr lang="en-US" dirty="0" smtClean="0"/>
              <a:t>	#&gt;21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0330" y="4120212"/>
            <a:ext cx="2021632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Signature from Org</a:t>
            </a:r>
          </a:p>
          <a:p>
            <a:r>
              <a:rPr lang="en-US" dirty="0" smtClean="0"/>
              <a:t>	secret</a:t>
            </a:r>
          </a:p>
          <a:p>
            <a:r>
              <a:rPr lang="en-US" dirty="0"/>
              <a:t>	</a:t>
            </a:r>
            <a:r>
              <a:rPr lang="en-US" dirty="0" smtClean="0"/>
              <a:t>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5161625" y="6117055"/>
            <a:ext cx="390413" cy="55701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062409" y="208232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secret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457200" y="235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works</a:t>
            </a:r>
            <a:br>
              <a:rPr lang="en-US" dirty="0" smtClean="0"/>
            </a:br>
            <a:r>
              <a:rPr lang="en-US" sz="3111" dirty="0" smtClean="0"/>
              <a:t>Anonymous Credentials/Minimal Disclosure Tokens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works</a:t>
            </a:r>
            <a:br>
              <a:rPr lang="en-US" dirty="0" smtClean="0"/>
            </a:br>
            <a:r>
              <a:rPr lang="en-US" sz="3111" dirty="0" smtClean="0"/>
              <a:t>Anonymous Credentials/Minimal Disclosure Tokens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4" y="3256949"/>
            <a:ext cx="2449065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Zero Knowledge Proof</a:t>
            </a:r>
          </a:p>
          <a:p>
            <a:r>
              <a:rPr lang="en-US" dirty="0" smtClean="0"/>
              <a:t>“I have sig from Org </a:t>
            </a:r>
          </a:p>
          <a:p>
            <a:r>
              <a:rPr lang="en-US" dirty="0" smtClean="0"/>
              <a:t>	*</a:t>
            </a:r>
          </a:p>
          <a:p>
            <a:r>
              <a:rPr lang="en-US" dirty="0" smtClean="0"/>
              <a:t>	@@@, WA</a:t>
            </a:r>
          </a:p>
          <a:p>
            <a:r>
              <a:rPr lang="en-US" dirty="0" smtClean="0"/>
              <a:t>	#&gt;21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0330" y="4120212"/>
            <a:ext cx="2021632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Signature from Org</a:t>
            </a:r>
          </a:p>
          <a:p>
            <a:r>
              <a:rPr lang="en-US" dirty="0" smtClean="0"/>
              <a:t>	secret</a:t>
            </a:r>
          </a:p>
          <a:p>
            <a:r>
              <a:rPr lang="en-US" dirty="0"/>
              <a:t>	</a:t>
            </a:r>
            <a:r>
              <a:rPr lang="en-US" dirty="0" smtClean="0"/>
              <a:t>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5161625" y="6117055"/>
            <a:ext cx="390413" cy="557016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rot="10800000" flipV="1">
            <a:off x="5294520" y="2983182"/>
            <a:ext cx="1788925" cy="10116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62409" y="208232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secret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94935" y="4738158"/>
            <a:ext cx="2223880" cy="1631216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Proof does not</a:t>
            </a:r>
          </a:p>
          <a:p>
            <a:r>
              <a:rPr lang="en-US" sz="2000" dirty="0" smtClean="0"/>
              <a:t>reveal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secret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rest of message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signature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 cards	</a:t>
            </a:r>
          </a:p>
          <a:p>
            <a:pPr lvl="1"/>
            <a:r>
              <a:rPr lang="en-US" dirty="0" smtClean="0"/>
              <a:t>Sometimes used for other uses </a:t>
            </a:r>
          </a:p>
          <a:p>
            <a:pPr lvl="2"/>
            <a:r>
              <a:rPr lang="en-US" dirty="0" smtClean="0"/>
              <a:t>E.g. prove you’re over 21, or verify your address</a:t>
            </a:r>
          </a:p>
          <a:p>
            <a:pPr lvl="1"/>
            <a:r>
              <a:rPr lang="en-US" dirty="0" smtClean="0"/>
              <a:t>Don’t necessarily need to reveal all of your information</a:t>
            </a:r>
          </a:p>
          <a:p>
            <a:pPr lvl="1"/>
            <a:r>
              <a:rPr lang="en-US" dirty="0" smtClean="0"/>
              <a:t>Don’t necessarily want issuer of ID to track all of it’s uses</a:t>
            </a:r>
          </a:p>
          <a:p>
            <a:pPr lvl="1"/>
            <a:r>
              <a:rPr lang="en-US" dirty="0" smtClean="0"/>
              <a:t>How can we get the functionality/verifiability of an physical id in electronic form without extra privacy loss</a:t>
            </a:r>
          </a:p>
        </p:txBody>
      </p:sp>
      <p:pic>
        <p:nvPicPr>
          <p:cNvPr id="2050" name="Picture 2" descr="C:\Users\melissac\AppData\Local\Microsoft\Windows\Temporary Internet Files\Content.IE5\LHJ7V6IH\MC9002931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562" y="1296614"/>
            <a:ext cx="1256238" cy="117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8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practical?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965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Depends on how we implement proofs and blind signatures</a:t>
            </a:r>
          </a:p>
          <a:p>
            <a:r>
              <a:rPr lang="en-US" dirty="0" smtClean="0"/>
              <a:t>Two main approaches:</a:t>
            </a:r>
          </a:p>
          <a:p>
            <a:pPr lvl="1"/>
            <a:r>
              <a:rPr lang="en-US" dirty="0" smtClean="0"/>
              <a:t>RSA type signatures </a:t>
            </a:r>
            <a:r>
              <a:rPr lang="en-US" sz="1900" dirty="0" smtClean="0"/>
              <a:t>[CL02]</a:t>
            </a:r>
            <a:endParaRPr lang="en-US" dirty="0" smtClean="0"/>
          </a:p>
          <a:p>
            <a:pPr lvl="2"/>
            <a:r>
              <a:rPr lang="en-US" dirty="0"/>
              <a:t>B</a:t>
            </a:r>
            <a:r>
              <a:rPr lang="en-US" dirty="0" smtClean="0"/>
              <a:t>ased on strong version of RSA assumption</a:t>
            </a:r>
          </a:p>
          <a:p>
            <a:pPr lvl="2"/>
            <a:r>
              <a:rPr lang="en-US" dirty="0" err="1" smtClean="0"/>
              <a:t>Idemix</a:t>
            </a:r>
            <a:r>
              <a:rPr lang="en-US" dirty="0" smtClean="0"/>
              <a:t> (IBM)</a:t>
            </a:r>
          </a:p>
          <a:p>
            <a:pPr lvl="1"/>
            <a:r>
              <a:rPr lang="en-US" dirty="0" smtClean="0"/>
              <a:t>DSA type signatures </a:t>
            </a:r>
            <a:r>
              <a:rPr lang="en-US" sz="1900" dirty="0" smtClean="0"/>
              <a:t>[Brands 99]</a:t>
            </a:r>
          </a:p>
          <a:p>
            <a:pPr lvl="2"/>
            <a:r>
              <a:rPr lang="en-US" dirty="0" smtClean="0"/>
              <a:t>Based on discrete logarithm problem (more or less)</a:t>
            </a:r>
          </a:p>
          <a:p>
            <a:pPr lvl="2"/>
            <a:r>
              <a:rPr lang="en-US" dirty="0" err="1" smtClean="0"/>
              <a:t>UProve</a:t>
            </a:r>
            <a:r>
              <a:rPr lang="en-US" dirty="0" smtClean="0"/>
              <a:t> (Microsoft)</a:t>
            </a:r>
          </a:p>
          <a:p>
            <a:pPr lvl="1"/>
            <a:r>
              <a:rPr lang="en-US" dirty="0" smtClean="0"/>
              <a:t>Also third type based on elliptic curves with pairings </a:t>
            </a:r>
            <a:r>
              <a:rPr lang="en-US" sz="1900" dirty="0" smtClean="0"/>
              <a:t>[BCKL08]</a:t>
            </a:r>
            <a:endParaRPr lang="en-US" sz="2400" dirty="0" smtClean="0"/>
          </a:p>
          <a:p>
            <a:pPr lvl="2"/>
            <a:r>
              <a:rPr lang="en-US" dirty="0" smtClean="0"/>
              <a:t>Less efficient</a:t>
            </a:r>
          </a:p>
          <a:p>
            <a:pPr lvl="2"/>
            <a:r>
              <a:rPr lang="en-US" dirty="0" smtClean="0"/>
              <a:t>Allows for extra features</a:t>
            </a:r>
          </a:p>
        </p:txBody>
      </p:sp>
    </p:spTree>
    <p:extLst>
      <p:ext uri="{BB962C8B-B14F-4D97-AF65-F5344CB8AC3E}">
        <p14:creationId xmlns:p14="http://schemas.microsoft.com/office/powerpoint/2010/main" val="12376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tool: Proof of knowledge of discrete log</a:t>
            </a:r>
          </a:p>
          <a:p>
            <a:pPr lvl="1"/>
            <a:r>
              <a:rPr lang="en-US" dirty="0" smtClean="0"/>
              <a:t>Given Y, g, prove “I know x such that Y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baseline="30000" dirty="0" smtClean="0"/>
              <a:t> 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Generalized: </a:t>
            </a:r>
          </a:p>
          <a:p>
            <a:pPr lvl="2"/>
            <a:r>
              <a:rPr lang="en-US" dirty="0" smtClean="0"/>
              <a:t>Given Y, g, h, prove “I know x, z such that </a:t>
            </a:r>
            <a:r>
              <a:rPr lang="en-US" dirty="0"/>
              <a:t>Y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/>
              <a:t> </a:t>
            </a:r>
            <a:r>
              <a:rPr lang="en-US" dirty="0" err="1" smtClean="0"/>
              <a:t>h</a:t>
            </a:r>
            <a:r>
              <a:rPr lang="en-US" baseline="30000" dirty="0" err="1" smtClean="0"/>
              <a:t>z</a:t>
            </a:r>
            <a:r>
              <a:rPr lang="en-US" baseline="30000" dirty="0" smtClean="0"/>
              <a:t>”</a:t>
            </a:r>
            <a:endParaRPr lang="en-US" dirty="0" smtClean="0"/>
          </a:p>
          <a:p>
            <a:pPr lvl="2"/>
            <a:r>
              <a:rPr lang="en-US" dirty="0"/>
              <a:t>Given Y, </a:t>
            </a:r>
            <a:r>
              <a:rPr lang="en-US" dirty="0" smtClean="0"/>
              <a:t>W, g</a:t>
            </a:r>
            <a:r>
              <a:rPr lang="en-US" dirty="0"/>
              <a:t>, h, prove “I know </a:t>
            </a:r>
            <a:r>
              <a:rPr lang="en-US" dirty="0" smtClean="0"/>
              <a:t>x </a:t>
            </a:r>
            <a:r>
              <a:rPr lang="en-US" dirty="0"/>
              <a:t>such that Y =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  </a:t>
            </a:r>
            <a:r>
              <a:rPr lang="en-US" dirty="0" smtClean="0"/>
              <a:t>and Z = </a:t>
            </a:r>
            <a:r>
              <a:rPr lang="en-US" dirty="0" err="1" smtClean="0"/>
              <a:t>h</a:t>
            </a:r>
            <a:r>
              <a:rPr lang="en-US" baseline="30000" dirty="0" err="1" smtClean="0"/>
              <a:t>x</a:t>
            </a:r>
            <a:r>
              <a:rPr lang="en-US" baseline="30000" dirty="0" smtClean="0"/>
              <a:t>”</a:t>
            </a:r>
          </a:p>
          <a:p>
            <a:pPr lvl="2"/>
            <a:r>
              <a:rPr lang="en-US" dirty="0" smtClean="0"/>
              <a:t>Prove arithmetic relationships</a:t>
            </a:r>
          </a:p>
          <a:p>
            <a:pPr lvl="2"/>
            <a:r>
              <a:rPr lang="en-US" dirty="0" smtClean="0"/>
              <a:t>Prove that values are not equal</a:t>
            </a:r>
          </a:p>
          <a:p>
            <a:pPr lvl="2"/>
            <a:r>
              <a:rPr lang="en-US" dirty="0" smtClean="0"/>
              <a:t>…..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rove statements about commitments, signatures, encryptions,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Is this practical?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8495" y="317685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176" y="2061426"/>
            <a:ext cx="996950" cy="946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7844" y="3234576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189" y="1913776"/>
            <a:ext cx="1320800" cy="132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5133" y="5257492"/>
            <a:ext cx="476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wants to convince service that she knows x,</a:t>
            </a:r>
          </a:p>
          <a:p>
            <a:r>
              <a:rPr lang="en-US" dirty="0" smtClean="0"/>
              <a:t>Without revealing any other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80730" y="2451036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07157" y="1984611"/>
            <a:ext cx="244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know x such that Y = </a:t>
            </a:r>
            <a:r>
              <a:rPr lang="en-US" dirty="0" err="1" smtClean="0"/>
              <a:t>g</a:t>
            </a:r>
            <a:r>
              <a:rPr lang="en-US" baseline="30000" dirty="0" err="1"/>
              <a:t>x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480730" y="3308578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480730" y="3934210"/>
            <a:ext cx="3913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0262" y="4490848"/>
            <a:ext cx="3913056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22131" y="4329293"/>
            <a:ext cx="164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</a:t>
            </a:r>
            <a:r>
              <a:rPr lang="en-US" dirty="0"/>
              <a:t>if </a:t>
            </a:r>
            <a:r>
              <a:rPr lang="en-US" dirty="0" err="1" smtClean="0"/>
              <a:t>AY</a:t>
            </a:r>
            <a:r>
              <a:rPr lang="en-US" baseline="30000" dirty="0" err="1" smtClean="0"/>
              <a:t>c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z</a:t>
            </a:r>
            <a:endParaRPr lang="en-US" baseline="30000" dirty="0" smtClean="0"/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7100496" y="3605027"/>
            <a:ext cx="843559" cy="72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3546" y="3788605"/>
            <a:ext cx="160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Knows X is true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Is this practical?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8976" y="2939246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g</a:t>
            </a:r>
            <a:r>
              <a:rPr lang="en-US" baseline="30000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55381" y="35592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56092" y="4137759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dirty="0" smtClean="0"/>
              <a:t> = r + 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tool: Proof of knowledge of discrete log</a:t>
            </a:r>
          </a:p>
          <a:p>
            <a:pPr lvl="1"/>
            <a:r>
              <a:rPr lang="en-US" dirty="0" smtClean="0"/>
              <a:t>Given Y, g, prove “I know x such that Y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baseline="30000" dirty="0" smtClean="0"/>
              <a:t> 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Generalized: </a:t>
            </a:r>
          </a:p>
          <a:p>
            <a:pPr lvl="2"/>
            <a:r>
              <a:rPr lang="en-US" dirty="0" smtClean="0"/>
              <a:t>Given Y, g, h, prove “I know x, z such that </a:t>
            </a:r>
            <a:r>
              <a:rPr lang="en-US" dirty="0"/>
              <a:t>Y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/>
              <a:t> </a:t>
            </a:r>
            <a:r>
              <a:rPr lang="en-US" dirty="0" err="1" smtClean="0"/>
              <a:t>h</a:t>
            </a:r>
            <a:r>
              <a:rPr lang="en-US" baseline="30000" dirty="0" err="1" smtClean="0"/>
              <a:t>z</a:t>
            </a:r>
            <a:r>
              <a:rPr lang="en-US" baseline="30000" dirty="0" smtClean="0"/>
              <a:t>”</a:t>
            </a:r>
            <a:endParaRPr lang="en-US" dirty="0" smtClean="0"/>
          </a:p>
          <a:p>
            <a:pPr lvl="2"/>
            <a:r>
              <a:rPr lang="en-US" dirty="0"/>
              <a:t>Given Y, </a:t>
            </a:r>
            <a:r>
              <a:rPr lang="en-US" dirty="0" smtClean="0"/>
              <a:t>W, g</a:t>
            </a:r>
            <a:r>
              <a:rPr lang="en-US" dirty="0"/>
              <a:t>, h, prove “I know </a:t>
            </a:r>
            <a:r>
              <a:rPr lang="en-US" dirty="0" smtClean="0"/>
              <a:t>x </a:t>
            </a:r>
            <a:r>
              <a:rPr lang="en-US" dirty="0"/>
              <a:t>such that Y =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  </a:t>
            </a:r>
            <a:r>
              <a:rPr lang="en-US" dirty="0" smtClean="0"/>
              <a:t>and Z = </a:t>
            </a:r>
            <a:r>
              <a:rPr lang="en-US" dirty="0" err="1" smtClean="0"/>
              <a:t>h</a:t>
            </a:r>
            <a:r>
              <a:rPr lang="en-US" baseline="30000" dirty="0" err="1" smtClean="0"/>
              <a:t>x</a:t>
            </a:r>
            <a:r>
              <a:rPr lang="en-US" baseline="30000" dirty="0" smtClean="0"/>
              <a:t>”</a:t>
            </a:r>
          </a:p>
          <a:p>
            <a:pPr lvl="2"/>
            <a:r>
              <a:rPr lang="en-US" dirty="0" smtClean="0"/>
              <a:t>Prove arithmetic relationships</a:t>
            </a:r>
          </a:p>
          <a:p>
            <a:pPr lvl="2"/>
            <a:r>
              <a:rPr lang="en-US" dirty="0" smtClean="0"/>
              <a:t>Prove that values are not equal</a:t>
            </a:r>
          </a:p>
          <a:p>
            <a:pPr lvl="2"/>
            <a:r>
              <a:rPr lang="en-US" dirty="0" smtClean="0"/>
              <a:t>…..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rove statements about commitments, signatures, encryptions,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Is this practical?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crypto tools</a:t>
            </a:r>
          </a:p>
          <a:p>
            <a:r>
              <a:rPr lang="en-US" dirty="0" smtClean="0"/>
              <a:t>Construct basic credential systems</a:t>
            </a:r>
          </a:p>
          <a:p>
            <a:r>
              <a:rPr lang="en-US" b="1" dirty="0" smtClean="0"/>
              <a:t>Additional issues</a:t>
            </a:r>
          </a:p>
          <a:p>
            <a:pPr lvl="1"/>
            <a:r>
              <a:rPr lang="en-US" dirty="0" smtClean="0"/>
              <a:t>Revocation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eciding who to revoke</a:t>
            </a:r>
          </a:p>
          <a:p>
            <a:r>
              <a:rPr lang="en-US" dirty="0" smtClean="0"/>
              <a:t>Additional features</a:t>
            </a:r>
          </a:p>
          <a:p>
            <a:pPr lvl="1"/>
            <a:r>
              <a:rPr lang="en-US" dirty="0" smtClean="0"/>
              <a:t>Non-interactive credentials/signatures</a:t>
            </a:r>
          </a:p>
          <a:p>
            <a:pPr lvl="1"/>
            <a:r>
              <a:rPr lang="en-US" dirty="0" smtClean="0"/>
              <a:t>Delegation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Now we have an anonymous credential system.  What other issues come up?</a:t>
            </a:r>
          </a:p>
          <a:p>
            <a:endParaRPr lang="en-US" dirty="0" smtClean="0"/>
          </a:p>
          <a:p>
            <a:r>
              <a:rPr lang="en-US" dirty="0"/>
              <a:t>What about misuse of </a:t>
            </a:r>
            <a:r>
              <a:rPr lang="en-US" dirty="0" smtClean="0"/>
              <a:t>credentials?</a:t>
            </a:r>
          </a:p>
          <a:p>
            <a:pPr lvl="1"/>
            <a:r>
              <a:rPr lang="en-US" dirty="0" smtClean="0"/>
              <a:t>If everyone is completely anonymous, how do we deal with misuse of privileges?</a:t>
            </a:r>
          </a:p>
          <a:p>
            <a:pPr lvl="1"/>
            <a:r>
              <a:rPr lang="en-US" dirty="0" smtClean="0"/>
              <a:t>Can we revoke credentials?</a:t>
            </a:r>
          </a:p>
          <a:p>
            <a:pPr lvl="1"/>
            <a:r>
              <a:rPr lang="en-US" dirty="0" smtClean="0"/>
              <a:t>Can we even tell whose credential to revoke?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Expiration dates</a:t>
            </a:r>
          </a:p>
          <a:p>
            <a:pPr lvl="1"/>
            <a:r>
              <a:rPr lang="en-US" dirty="0" smtClean="0"/>
              <a:t>Can be embedded in anonymous credentials – prove that expiration date &gt; current date</a:t>
            </a:r>
          </a:p>
          <a:p>
            <a:r>
              <a:rPr lang="en-US" dirty="0" smtClean="0"/>
              <a:t>CRL </a:t>
            </a:r>
            <a:r>
              <a:rPr lang="en-US" sz="2400" dirty="0" smtClean="0"/>
              <a:t>(Certificate Revocation List)</a:t>
            </a:r>
            <a:endParaRPr lang="en-US" dirty="0" smtClean="0"/>
          </a:p>
          <a:p>
            <a:pPr lvl="1"/>
            <a:r>
              <a:rPr lang="en-US" dirty="0" smtClean="0"/>
              <a:t>List of all revoked certificates</a:t>
            </a:r>
          </a:p>
          <a:p>
            <a:pPr lvl="1"/>
            <a:r>
              <a:rPr lang="en-US" dirty="0" smtClean="0"/>
              <a:t>Verifier can check that presented cert is not on list</a:t>
            </a:r>
          </a:p>
          <a:p>
            <a:pPr lvl="1"/>
            <a:r>
              <a:rPr lang="en-US" dirty="0" smtClean="0"/>
              <a:t>Anonymous CRLs? : How to check that the credential is not on the revoked list without compromising privacy?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CRLs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Verifier gives Alice CRL</a:t>
            </a:r>
          </a:p>
          <a:p>
            <a:pPr lvl="1"/>
            <a:r>
              <a:rPr lang="en-US" dirty="0"/>
              <a:t>Alice proves that her credential is not on the list (for each value on the list, prove that her value is different)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We can do this more concisely using </a:t>
            </a:r>
            <a:r>
              <a:rPr lang="en-US" i="1" dirty="0"/>
              <a:t>accumulators</a:t>
            </a:r>
          </a:p>
          <a:p>
            <a:pPr lvl="1"/>
            <a:r>
              <a:rPr lang="en-US" dirty="0"/>
              <a:t>Issuer publishes accumulator – single value that encapsulates all revoked credentials (or all good credentials)</a:t>
            </a:r>
          </a:p>
          <a:p>
            <a:pPr lvl="1"/>
            <a:r>
              <a:rPr lang="en-US" dirty="0"/>
              <a:t>Users, given updates to CRL (or list of all good credentials), can give short proof they are not on CRL (or they are on whitelist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do we deal with misuse of privileges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2800" dirty="0" smtClean="0"/>
              <a:t>(How </a:t>
            </a:r>
            <a:r>
              <a:rPr lang="en-US" sz="2800" dirty="0"/>
              <a:t>do we tell who to revoke</a:t>
            </a:r>
            <a:r>
              <a:rPr lang="en-US" sz="2800" dirty="0" smtClean="0"/>
              <a:t>?)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Depends how we define misuse:</a:t>
            </a:r>
          </a:p>
          <a:p>
            <a:pPr lvl="1"/>
            <a:r>
              <a:rPr lang="en-US" dirty="0" smtClean="0"/>
              <a:t>Simple type: reused one-use token </a:t>
            </a:r>
          </a:p>
          <a:p>
            <a:pPr lvl="2"/>
            <a:r>
              <a:rPr lang="en-US" dirty="0" smtClean="0"/>
              <a:t>Tried to vote twice in a poll</a:t>
            </a:r>
          </a:p>
          <a:p>
            <a:pPr lvl="2"/>
            <a:r>
              <a:rPr lang="en-US" dirty="0" smtClean="0"/>
              <a:t>Tried to spend transit token twice</a:t>
            </a:r>
          </a:p>
          <a:p>
            <a:pPr lvl="1"/>
            <a:r>
              <a:rPr lang="en-US" dirty="0" smtClean="0"/>
              <a:t>More complex scenarios</a:t>
            </a:r>
          </a:p>
          <a:p>
            <a:pPr lvl="2"/>
            <a:r>
              <a:rPr lang="en-US" dirty="0" smtClean="0"/>
              <a:t>Trust </a:t>
            </a:r>
            <a:r>
              <a:rPr lang="en-US" dirty="0"/>
              <a:t>a</a:t>
            </a:r>
            <a:r>
              <a:rPr lang="en-US" dirty="0" smtClean="0"/>
              <a:t> judge to determine misuse</a:t>
            </a:r>
          </a:p>
        </p:txBody>
      </p:sp>
    </p:spTree>
    <p:extLst>
      <p:ext uri="{BB962C8B-B14F-4D97-AF65-F5344CB8AC3E}">
        <p14:creationId xmlns:p14="http://schemas.microsoft.com/office/powerpoint/2010/main" val="15287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Credentials meant to be used only once (or fixed number of times)</a:t>
            </a:r>
          </a:p>
          <a:p>
            <a:pPr lvl="1"/>
            <a:r>
              <a:rPr lang="en-US" sz="1800" dirty="0" smtClean="0"/>
              <a:t>Subway tokens</a:t>
            </a:r>
          </a:p>
          <a:p>
            <a:pPr lvl="1"/>
            <a:r>
              <a:rPr lang="en-US" sz="1800" dirty="0" smtClean="0"/>
              <a:t>Electronic currency (</a:t>
            </a:r>
            <a:r>
              <a:rPr lang="en-US" sz="1800" dirty="0" err="1" smtClean="0"/>
              <a:t>e</a:t>
            </a:r>
            <a:r>
              <a:rPr lang="en-US" sz="1800" dirty="0" smtClean="0"/>
              <a:t>-cash)</a:t>
            </a:r>
          </a:p>
          <a:p>
            <a:pPr lvl="1"/>
            <a:r>
              <a:rPr lang="en-US" sz="1800" dirty="0" smtClean="0"/>
              <a:t>Movie tickets</a:t>
            </a:r>
          </a:p>
          <a:p>
            <a:pPr lvl="1"/>
            <a:r>
              <a:rPr lang="en-US" sz="1800" dirty="0"/>
              <a:t>Access passes for online </a:t>
            </a:r>
            <a:r>
              <a:rPr lang="en-US" sz="1800" dirty="0" smtClean="0"/>
              <a:t>service</a:t>
            </a:r>
          </a:p>
          <a:p>
            <a:r>
              <a:rPr lang="en-US" sz="2400" dirty="0" smtClean="0"/>
              <a:t>Service records “serial number” on every token used</a:t>
            </a:r>
          </a:p>
          <a:p>
            <a:r>
              <a:rPr lang="en-US" sz="2400" dirty="0" smtClean="0"/>
              <a:t>As long as each token is only used once</a:t>
            </a:r>
          </a:p>
          <a:p>
            <a:pPr lvl="1"/>
            <a:r>
              <a:rPr lang="en-US" sz="2000" dirty="0" smtClean="0"/>
              <a:t>user is anonymous</a:t>
            </a:r>
          </a:p>
          <a:p>
            <a:pPr lvl="1"/>
            <a:r>
              <a:rPr lang="en-US" sz="2000" dirty="0" smtClean="0"/>
              <a:t>multiple tokens used by the same user are </a:t>
            </a:r>
            <a:r>
              <a:rPr lang="en-US" sz="2000" dirty="0" err="1" smtClean="0"/>
              <a:t>unlinkable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If token is used twice, identity of user is revealed.</a:t>
            </a: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Previous work [Chaum83, CFN90,… CHL05,… BCKL09]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457200" y="45682"/>
            <a:ext cx="8229600" cy="1330523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How do we deal with misuse of privileges? </a:t>
            </a:r>
            <a:r>
              <a:rPr lang="en-US" sz="3200" dirty="0" smtClean="0">
                <a:ea typeface="Gill Sans" charset="0"/>
                <a:cs typeface="Gill Sans" charset="0"/>
              </a:rPr>
              <a:t>One-Time/Limited Use Credentials</a:t>
            </a:r>
            <a:endParaRPr lang="en-US" sz="3200" dirty="0">
              <a:ea typeface="Gill Sans" charset="0"/>
              <a:cs typeface="Gill San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759" y="2494718"/>
            <a:ext cx="836263" cy="925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601" y="2166740"/>
            <a:ext cx="576445" cy="655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</a:p>
          <a:p>
            <a:pPr lvl="1"/>
            <a:r>
              <a:rPr lang="en-US" dirty="0" smtClean="0"/>
              <a:t>Users should be able to </a:t>
            </a:r>
          </a:p>
          <a:p>
            <a:pPr lvl="2"/>
            <a:r>
              <a:rPr lang="en-US" dirty="0" smtClean="0"/>
              <a:t>obtain credentials</a:t>
            </a:r>
          </a:p>
          <a:p>
            <a:pPr lvl="2"/>
            <a:r>
              <a:rPr lang="en-US" dirty="0" smtClean="0"/>
              <a:t>Show some properties</a:t>
            </a:r>
          </a:p>
          <a:p>
            <a:pPr lvl="1"/>
            <a:r>
              <a:rPr lang="en-US" dirty="0" smtClean="0"/>
              <a:t>Without </a:t>
            </a:r>
          </a:p>
          <a:p>
            <a:pPr lvl="2"/>
            <a:r>
              <a:rPr lang="en-US" dirty="0" smtClean="0"/>
              <a:t>Revealing additional information</a:t>
            </a:r>
          </a:p>
          <a:p>
            <a:pPr lvl="2"/>
            <a:r>
              <a:rPr lang="en-US" dirty="0" smtClean="0"/>
              <a:t>Allowing tracking</a:t>
            </a:r>
          </a:p>
          <a:p>
            <a:pPr lvl="2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Credentials: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75486" y="1376205"/>
            <a:ext cx="8299731" cy="5304234"/>
          </a:xfrm>
          <a:ln/>
        </p:spPr>
        <p:txBody>
          <a:bodyPr anchor="t"/>
          <a:lstStyle/>
          <a:p>
            <a:pPr marL="0" indent="0">
              <a:lnSpc>
                <a:spcPct val="80000"/>
              </a:lnSpc>
            </a:pPr>
            <a:r>
              <a:rPr lang="en-US" sz="2300" dirty="0" smtClean="0"/>
              <a:t>  Anything </a:t>
            </a:r>
            <a:r>
              <a:rPr lang="en-US" sz="2300" dirty="0"/>
              <a:t>digital can be copied!</a:t>
            </a:r>
            <a:endParaRPr lang="en-US" sz="2300" dirty="0" smtClean="0"/>
          </a:p>
          <a:p>
            <a:pPr marL="0" indent="0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  Why </a:t>
            </a:r>
            <a:r>
              <a:rPr lang="en-US" sz="2300" dirty="0"/>
              <a:t>can’t Alice just copy her </a:t>
            </a:r>
            <a:r>
              <a:rPr lang="en-US" sz="2300" dirty="0" smtClean="0"/>
              <a:t>credential, </a:t>
            </a:r>
            <a:r>
              <a:rPr lang="en-US" sz="2300" dirty="0"/>
              <a:t>and give one copy to</a:t>
            </a:r>
            <a:r>
              <a:rPr lang="en-US" sz="2300" dirty="0" smtClean="0"/>
              <a:t>     Bob </a:t>
            </a:r>
            <a:r>
              <a:rPr lang="en-US" sz="2300" dirty="0"/>
              <a:t>and the other to Carol?</a:t>
            </a:r>
            <a:endParaRPr lang="en-US" sz="2300" dirty="0" smtClean="0"/>
          </a:p>
          <a:p>
            <a:pPr marL="732208" lvl="1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Efficient Solution: </a:t>
            </a:r>
            <a:r>
              <a:rPr lang="en-US" sz="2300" dirty="0"/>
              <a:t>offline </a:t>
            </a:r>
            <a:r>
              <a:rPr lang="en-US" sz="2300" dirty="0" err="1"/>
              <a:t>e</a:t>
            </a:r>
            <a:r>
              <a:rPr lang="en-US" sz="2300" dirty="0"/>
              <a:t>-cash [CFN90]</a:t>
            </a: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err="1" smtClean="0"/>
              <a:t>Cred</a:t>
            </a:r>
            <a:r>
              <a:rPr lang="en-US" sz="2300" dirty="0" smtClean="0"/>
              <a:t> </a:t>
            </a:r>
            <a:r>
              <a:rPr lang="en-US" sz="2300" dirty="0"/>
              <a:t>includes (T, Id) unknown to</a:t>
            </a:r>
            <a:r>
              <a:rPr lang="en-US" sz="2300" dirty="0" smtClean="0"/>
              <a:t> Org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Id: the identifying info for the user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T: the slope of a line with f(0)=Id</a:t>
            </a:r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When </a:t>
            </a:r>
            <a:r>
              <a:rPr lang="en-US" sz="2300" dirty="0" err="1" smtClean="0"/>
              <a:t>cred</a:t>
            </a:r>
            <a:r>
              <a:rPr lang="en-US" sz="2300" dirty="0" smtClean="0"/>
              <a:t> is used it </a:t>
            </a:r>
            <a:r>
              <a:rPr lang="en-US" sz="2300" dirty="0"/>
              <a:t>includes (R, D):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R: transaction information (</a:t>
            </a:r>
            <a:r>
              <a:rPr lang="en-US" sz="2300" dirty="0" smtClean="0"/>
              <a:t>station </a:t>
            </a:r>
            <a:r>
              <a:rPr lang="en-US" sz="2300" dirty="0"/>
              <a:t>name, timestamp, etc)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D: </a:t>
            </a:r>
            <a:r>
              <a:rPr lang="en-US" sz="2300" dirty="0" err="1"/>
              <a:t>Doublespending</a:t>
            </a:r>
            <a:r>
              <a:rPr lang="en-US" sz="2300" dirty="0"/>
              <a:t> tag (</a:t>
            </a:r>
            <a:r>
              <a:rPr lang="en-US" sz="2300" dirty="0" err="1"/>
              <a:t>f(R</a:t>
            </a:r>
            <a:r>
              <a:rPr lang="en-US" sz="2300" dirty="0"/>
              <a:t>)).</a:t>
            </a:r>
          </a:p>
          <a:p>
            <a:pPr marL="1464417" lvl="4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(R,D) and (R’,D’) gives Id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735217" y="5232797"/>
            <a:ext cx="1512466" cy="1464469"/>
            <a:chOff x="6735217" y="5232797"/>
            <a:chExt cx="1512466" cy="1464469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6822282" y="5232797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6735217" y="6590109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48549" y="3312914"/>
            <a:ext cx="1981275" cy="1464469"/>
            <a:chOff x="6248549" y="3312914"/>
            <a:chExt cx="1981275" cy="1464469"/>
          </a:xfrm>
        </p:grpSpPr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6804422" y="3312914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 flipH="1">
              <a:off x="6717358" y="4670227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 rot="10800000" flipH="1">
              <a:off x="6536532" y="3550668"/>
              <a:ext cx="1439912" cy="6898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4" name="Oval 6"/>
            <p:cNvSpPr>
              <a:spLocks/>
            </p:cNvSpPr>
            <p:nvPr/>
          </p:nvSpPr>
          <p:spPr bwMode="auto">
            <a:xfrm>
              <a:off x="6741914" y="40451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1" name="Rectangle 13"/>
            <p:cNvSpPr>
              <a:spLocks/>
            </p:cNvSpPr>
            <p:nvPr/>
          </p:nvSpPr>
          <p:spPr bwMode="auto">
            <a:xfrm>
              <a:off x="6248549" y="3826371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(0,Id)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82557" y="5523012"/>
            <a:ext cx="625078" cy="343793"/>
            <a:chOff x="6882557" y="5523012"/>
            <a:chExt cx="625078" cy="343793"/>
          </a:xfrm>
        </p:grpSpPr>
        <p:sp>
          <p:nvSpPr>
            <p:cNvPr id="32779" name="Oval 11"/>
            <p:cNvSpPr>
              <a:spLocks/>
            </p:cNvSpPr>
            <p:nvPr/>
          </p:nvSpPr>
          <p:spPr bwMode="auto">
            <a:xfrm>
              <a:off x="7215187" y="57596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/>
            </p:cNvSpPr>
            <p:nvPr/>
          </p:nvSpPr>
          <p:spPr bwMode="auto">
            <a:xfrm>
              <a:off x="6882557" y="5523012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(R, D)</a:t>
              </a:r>
            </a:p>
          </p:txBody>
        </p:sp>
      </p:grpSp>
      <p:sp>
        <p:nvSpPr>
          <p:cNvPr id="24" name="Rectangle 2"/>
          <p:cNvSpPr>
            <a:spLocks/>
          </p:cNvSpPr>
          <p:nvPr/>
        </p:nvSpPr>
        <p:spPr bwMode="auto">
          <a:xfrm>
            <a:off x="457200" y="45682"/>
            <a:ext cx="8229600" cy="1330523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How do we deal with misuse of privileges? </a:t>
            </a:r>
            <a:r>
              <a:rPr lang="en-US" sz="3200" dirty="0" smtClean="0">
                <a:ea typeface="Gill Sans" charset="0"/>
                <a:cs typeface="Gill Sans" charset="0"/>
              </a:rPr>
              <a:t>One-Time/Limited Use Credentials</a:t>
            </a:r>
            <a:endParaRPr lang="en-US" sz="3200" dirty="0"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75486" y="1376205"/>
            <a:ext cx="8299731" cy="5304234"/>
          </a:xfrm>
          <a:ln/>
        </p:spPr>
        <p:txBody>
          <a:bodyPr anchor="t"/>
          <a:lstStyle/>
          <a:p>
            <a:pPr marL="0" indent="0">
              <a:lnSpc>
                <a:spcPct val="80000"/>
              </a:lnSpc>
            </a:pPr>
            <a:r>
              <a:rPr lang="en-US" sz="2300" dirty="0" smtClean="0"/>
              <a:t>  Anything </a:t>
            </a:r>
            <a:r>
              <a:rPr lang="en-US" sz="2300" dirty="0"/>
              <a:t>digital can be copied!</a:t>
            </a:r>
            <a:endParaRPr lang="en-US" sz="2300" dirty="0" smtClean="0"/>
          </a:p>
          <a:p>
            <a:pPr marL="0" indent="0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  Why </a:t>
            </a:r>
            <a:r>
              <a:rPr lang="en-US" sz="2300" dirty="0"/>
              <a:t>can’t Alice just copy her </a:t>
            </a:r>
            <a:r>
              <a:rPr lang="en-US" sz="2300" dirty="0" smtClean="0"/>
              <a:t>credential, </a:t>
            </a:r>
            <a:r>
              <a:rPr lang="en-US" sz="2300" dirty="0"/>
              <a:t>and give one copy to</a:t>
            </a:r>
            <a:r>
              <a:rPr lang="en-US" sz="2300" dirty="0" smtClean="0"/>
              <a:t>     Bob </a:t>
            </a:r>
            <a:r>
              <a:rPr lang="en-US" sz="2300" dirty="0"/>
              <a:t>and the other to Carol?</a:t>
            </a:r>
            <a:endParaRPr lang="en-US" sz="2300" dirty="0" smtClean="0"/>
          </a:p>
          <a:p>
            <a:pPr marL="732208" lvl="1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Efficient Solution: </a:t>
            </a:r>
            <a:r>
              <a:rPr lang="en-US" sz="2300" dirty="0"/>
              <a:t>offline </a:t>
            </a:r>
            <a:r>
              <a:rPr lang="en-US" sz="2300" dirty="0" err="1"/>
              <a:t>e</a:t>
            </a:r>
            <a:r>
              <a:rPr lang="en-US" sz="2300" dirty="0"/>
              <a:t>-cash [CFN90]</a:t>
            </a: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err="1" smtClean="0"/>
              <a:t>Cred</a:t>
            </a:r>
            <a:r>
              <a:rPr lang="en-US" sz="2300" dirty="0" smtClean="0"/>
              <a:t> </a:t>
            </a:r>
            <a:r>
              <a:rPr lang="en-US" sz="2300" dirty="0"/>
              <a:t>includes (T, Id) unknown to</a:t>
            </a:r>
            <a:r>
              <a:rPr lang="en-US" sz="2300" dirty="0" smtClean="0"/>
              <a:t> Org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Id: the identifying info for the user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T: the slope of a line with f(0)=Id</a:t>
            </a:r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When </a:t>
            </a:r>
            <a:r>
              <a:rPr lang="en-US" sz="2300" dirty="0" err="1" smtClean="0"/>
              <a:t>cred</a:t>
            </a:r>
            <a:r>
              <a:rPr lang="en-US" sz="2300" dirty="0" smtClean="0"/>
              <a:t> is used it </a:t>
            </a:r>
            <a:r>
              <a:rPr lang="en-US" sz="2300" dirty="0"/>
              <a:t>includes (R, D):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R: transaction information (</a:t>
            </a:r>
            <a:r>
              <a:rPr lang="en-US" sz="2300" dirty="0" smtClean="0"/>
              <a:t>station </a:t>
            </a:r>
            <a:r>
              <a:rPr lang="en-US" sz="2300" dirty="0"/>
              <a:t>name, timestamp, etc)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D: </a:t>
            </a:r>
            <a:r>
              <a:rPr lang="en-US" sz="2300" dirty="0" err="1"/>
              <a:t>Doublespending</a:t>
            </a:r>
            <a:r>
              <a:rPr lang="en-US" sz="2300" dirty="0"/>
              <a:t> tag (</a:t>
            </a:r>
            <a:r>
              <a:rPr lang="en-US" sz="2300" dirty="0" err="1"/>
              <a:t>f(R</a:t>
            </a:r>
            <a:r>
              <a:rPr lang="en-US" sz="2300" dirty="0"/>
              <a:t>)).</a:t>
            </a:r>
          </a:p>
          <a:p>
            <a:pPr marL="1464417" lvl="4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(R,D) and (R’,D’) gives Id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95158" y="5482828"/>
            <a:ext cx="625078" cy="361653"/>
            <a:chOff x="7695158" y="5482828"/>
            <a:chExt cx="625078" cy="361653"/>
          </a:xfrm>
        </p:grpSpPr>
        <p:sp>
          <p:nvSpPr>
            <p:cNvPr id="32780" name="Oval 12"/>
            <p:cNvSpPr>
              <a:spLocks/>
            </p:cNvSpPr>
            <p:nvPr/>
          </p:nvSpPr>
          <p:spPr bwMode="auto">
            <a:xfrm>
              <a:off x="7777758" y="5482828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Rectangle 15"/>
            <p:cNvSpPr>
              <a:spLocks/>
            </p:cNvSpPr>
            <p:nvPr/>
          </p:nvSpPr>
          <p:spPr bwMode="auto">
            <a:xfrm>
              <a:off x="7695158" y="5603379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(R’, D’)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35217" y="5232797"/>
            <a:ext cx="1512466" cy="1464469"/>
            <a:chOff x="6735217" y="5232797"/>
            <a:chExt cx="1512466" cy="1464469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6822282" y="5232797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6735217" y="6590109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48549" y="3312914"/>
            <a:ext cx="1981275" cy="1464469"/>
            <a:chOff x="6248549" y="3312914"/>
            <a:chExt cx="1981275" cy="1464469"/>
          </a:xfrm>
        </p:grpSpPr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6804422" y="3312914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 flipH="1">
              <a:off x="6717358" y="4670227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 rot="10800000" flipH="1">
              <a:off x="6536532" y="3550668"/>
              <a:ext cx="1439912" cy="6898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4" name="Oval 6"/>
            <p:cNvSpPr>
              <a:spLocks/>
            </p:cNvSpPr>
            <p:nvPr/>
          </p:nvSpPr>
          <p:spPr bwMode="auto">
            <a:xfrm>
              <a:off x="6741914" y="40451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1" name="Rectangle 13"/>
            <p:cNvSpPr>
              <a:spLocks/>
            </p:cNvSpPr>
            <p:nvPr/>
          </p:nvSpPr>
          <p:spPr bwMode="auto">
            <a:xfrm>
              <a:off x="6248549" y="3826371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(0,Id)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82557" y="5523012"/>
            <a:ext cx="625078" cy="343793"/>
            <a:chOff x="6882557" y="5523012"/>
            <a:chExt cx="625078" cy="343793"/>
          </a:xfrm>
        </p:grpSpPr>
        <p:sp>
          <p:nvSpPr>
            <p:cNvPr id="32779" name="Oval 11"/>
            <p:cNvSpPr>
              <a:spLocks/>
            </p:cNvSpPr>
            <p:nvPr/>
          </p:nvSpPr>
          <p:spPr bwMode="auto">
            <a:xfrm>
              <a:off x="7215187" y="57596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/>
            </p:cNvSpPr>
            <p:nvPr/>
          </p:nvSpPr>
          <p:spPr bwMode="auto">
            <a:xfrm>
              <a:off x="6882557" y="5523012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(R, D)</a:t>
              </a:r>
            </a:p>
          </p:txBody>
        </p:sp>
      </p:grpSp>
      <p:sp>
        <p:nvSpPr>
          <p:cNvPr id="24" name="Rectangle 2"/>
          <p:cNvSpPr>
            <a:spLocks/>
          </p:cNvSpPr>
          <p:nvPr/>
        </p:nvSpPr>
        <p:spPr bwMode="auto">
          <a:xfrm>
            <a:off x="457200" y="45682"/>
            <a:ext cx="8229600" cy="1330523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How do we deal with misuse of privileges? </a:t>
            </a:r>
            <a:r>
              <a:rPr lang="en-US" sz="3200" dirty="0" smtClean="0">
                <a:ea typeface="Gill Sans" charset="0"/>
                <a:cs typeface="Gill Sans" charset="0"/>
              </a:rPr>
              <a:t>One-Time/Limited Use Credentials</a:t>
            </a:r>
            <a:endParaRPr lang="en-US" sz="3200" dirty="0"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75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75486" y="1376205"/>
            <a:ext cx="8299731" cy="5304234"/>
          </a:xfrm>
          <a:ln/>
        </p:spPr>
        <p:txBody>
          <a:bodyPr anchor="t"/>
          <a:lstStyle/>
          <a:p>
            <a:pPr marL="0" indent="0">
              <a:lnSpc>
                <a:spcPct val="80000"/>
              </a:lnSpc>
            </a:pPr>
            <a:r>
              <a:rPr lang="en-US" sz="2300" dirty="0" smtClean="0"/>
              <a:t>  Anything </a:t>
            </a:r>
            <a:r>
              <a:rPr lang="en-US" sz="2300" dirty="0"/>
              <a:t>digital can be copied!</a:t>
            </a:r>
            <a:endParaRPr lang="en-US" sz="2300" dirty="0" smtClean="0"/>
          </a:p>
          <a:p>
            <a:pPr marL="0" indent="0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  Why </a:t>
            </a:r>
            <a:r>
              <a:rPr lang="en-US" sz="2300" dirty="0"/>
              <a:t>can’t Alice just copy her </a:t>
            </a:r>
            <a:r>
              <a:rPr lang="en-US" sz="2300" dirty="0" smtClean="0"/>
              <a:t>credential, </a:t>
            </a:r>
            <a:r>
              <a:rPr lang="en-US" sz="2300" dirty="0"/>
              <a:t>and give one copy to</a:t>
            </a:r>
            <a:r>
              <a:rPr lang="en-US" sz="2300" dirty="0" smtClean="0"/>
              <a:t>     Bob </a:t>
            </a:r>
            <a:r>
              <a:rPr lang="en-US" sz="2300" dirty="0"/>
              <a:t>and the other to Carol?</a:t>
            </a:r>
            <a:endParaRPr lang="en-US" sz="2300" dirty="0" smtClean="0"/>
          </a:p>
          <a:p>
            <a:pPr marL="732208" lvl="1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Efficient Solution: </a:t>
            </a:r>
            <a:r>
              <a:rPr lang="en-US" sz="2300" dirty="0"/>
              <a:t>offline </a:t>
            </a:r>
            <a:r>
              <a:rPr lang="en-US" sz="2300" dirty="0" err="1"/>
              <a:t>e</a:t>
            </a:r>
            <a:r>
              <a:rPr lang="en-US" sz="2300" dirty="0"/>
              <a:t>-cash [CFN90]</a:t>
            </a: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err="1" smtClean="0"/>
              <a:t>Cred</a:t>
            </a:r>
            <a:r>
              <a:rPr lang="en-US" sz="2300" dirty="0" smtClean="0"/>
              <a:t> </a:t>
            </a:r>
            <a:r>
              <a:rPr lang="en-US" sz="2300" dirty="0"/>
              <a:t>includes (T, Id) unknown to</a:t>
            </a:r>
            <a:r>
              <a:rPr lang="en-US" sz="2300" dirty="0" smtClean="0"/>
              <a:t> Org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Id: the identifying info for the user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T: the slope of a line with f(0)=Id</a:t>
            </a:r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When </a:t>
            </a:r>
            <a:r>
              <a:rPr lang="en-US" sz="2300" dirty="0" err="1" smtClean="0"/>
              <a:t>cred</a:t>
            </a:r>
            <a:r>
              <a:rPr lang="en-US" sz="2300" dirty="0" smtClean="0"/>
              <a:t> is used it </a:t>
            </a:r>
            <a:r>
              <a:rPr lang="en-US" sz="2300" dirty="0"/>
              <a:t>includes (R, D):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R: transaction information (</a:t>
            </a:r>
            <a:r>
              <a:rPr lang="en-US" sz="2300" dirty="0" smtClean="0"/>
              <a:t>station </a:t>
            </a:r>
            <a:r>
              <a:rPr lang="en-US" sz="2300" dirty="0"/>
              <a:t>name, timestamp, etc)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D: </a:t>
            </a:r>
            <a:r>
              <a:rPr lang="en-US" sz="2300" dirty="0" err="1"/>
              <a:t>Doublespending</a:t>
            </a:r>
            <a:r>
              <a:rPr lang="en-US" sz="2300" dirty="0"/>
              <a:t> tag (</a:t>
            </a:r>
            <a:r>
              <a:rPr lang="en-US" sz="2300" dirty="0" err="1"/>
              <a:t>f(R</a:t>
            </a:r>
            <a:r>
              <a:rPr lang="en-US" sz="2300" dirty="0"/>
              <a:t>)).</a:t>
            </a:r>
          </a:p>
          <a:p>
            <a:pPr marL="1464417" lvl="4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(R,D) and (R’,D’) gives Id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rot="10800000" flipH="1">
            <a:off x="6554391" y="5470551"/>
            <a:ext cx="1439912" cy="68981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4291" tIns="32146" rIns="64291" bIns="32146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695158" y="5482828"/>
            <a:ext cx="625078" cy="361653"/>
            <a:chOff x="7695158" y="5482828"/>
            <a:chExt cx="625078" cy="361653"/>
          </a:xfrm>
        </p:grpSpPr>
        <p:sp>
          <p:nvSpPr>
            <p:cNvPr id="32780" name="Oval 12"/>
            <p:cNvSpPr>
              <a:spLocks/>
            </p:cNvSpPr>
            <p:nvPr/>
          </p:nvSpPr>
          <p:spPr bwMode="auto">
            <a:xfrm>
              <a:off x="7777758" y="5482828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Rectangle 15"/>
            <p:cNvSpPr>
              <a:spLocks/>
            </p:cNvSpPr>
            <p:nvPr/>
          </p:nvSpPr>
          <p:spPr bwMode="auto">
            <a:xfrm>
              <a:off x="7695158" y="5603379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(R’, D’)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35217" y="5232797"/>
            <a:ext cx="1512466" cy="1464469"/>
            <a:chOff x="6735217" y="5232797"/>
            <a:chExt cx="1512466" cy="1464469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6822282" y="5232797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6735217" y="6590109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48549" y="3312914"/>
            <a:ext cx="1981275" cy="1464469"/>
            <a:chOff x="6248549" y="3312914"/>
            <a:chExt cx="1981275" cy="1464469"/>
          </a:xfrm>
        </p:grpSpPr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6804422" y="3312914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 flipH="1">
              <a:off x="6717358" y="4670227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 rot="10800000" flipH="1">
              <a:off x="6536532" y="3550668"/>
              <a:ext cx="1439912" cy="6898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4" name="Oval 6"/>
            <p:cNvSpPr>
              <a:spLocks/>
            </p:cNvSpPr>
            <p:nvPr/>
          </p:nvSpPr>
          <p:spPr bwMode="auto">
            <a:xfrm>
              <a:off x="6741914" y="40451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1" name="Rectangle 13"/>
            <p:cNvSpPr>
              <a:spLocks/>
            </p:cNvSpPr>
            <p:nvPr/>
          </p:nvSpPr>
          <p:spPr bwMode="auto">
            <a:xfrm>
              <a:off x="6248549" y="3826371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(0,Id)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82557" y="5523012"/>
            <a:ext cx="625078" cy="343793"/>
            <a:chOff x="6882557" y="5523012"/>
            <a:chExt cx="625078" cy="343793"/>
          </a:xfrm>
        </p:grpSpPr>
        <p:sp>
          <p:nvSpPr>
            <p:cNvPr id="32779" name="Oval 11"/>
            <p:cNvSpPr>
              <a:spLocks/>
            </p:cNvSpPr>
            <p:nvPr/>
          </p:nvSpPr>
          <p:spPr bwMode="auto">
            <a:xfrm>
              <a:off x="7215187" y="57596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/>
            </p:cNvSpPr>
            <p:nvPr/>
          </p:nvSpPr>
          <p:spPr bwMode="auto">
            <a:xfrm>
              <a:off x="6882557" y="5523012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(R, D)</a:t>
              </a:r>
            </a:p>
          </p:txBody>
        </p:sp>
      </p:grpSp>
      <p:sp>
        <p:nvSpPr>
          <p:cNvPr id="24" name="Rectangle 2"/>
          <p:cNvSpPr>
            <a:spLocks/>
          </p:cNvSpPr>
          <p:nvPr/>
        </p:nvSpPr>
        <p:spPr bwMode="auto">
          <a:xfrm>
            <a:off x="457200" y="45682"/>
            <a:ext cx="8229600" cy="1330523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How do we deal with misuse of privileges? </a:t>
            </a:r>
            <a:r>
              <a:rPr lang="en-US" sz="3200" dirty="0" smtClean="0">
                <a:ea typeface="Gill Sans" charset="0"/>
                <a:cs typeface="Gill Sans" charset="0"/>
              </a:rPr>
              <a:t>One-Time/Limited Use Credentials</a:t>
            </a:r>
            <a:endParaRPr lang="en-US" sz="3200" dirty="0"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98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75486" y="1376205"/>
            <a:ext cx="8299731" cy="5304234"/>
          </a:xfrm>
          <a:ln/>
        </p:spPr>
        <p:txBody>
          <a:bodyPr anchor="t"/>
          <a:lstStyle/>
          <a:p>
            <a:pPr marL="0" indent="0">
              <a:lnSpc>
                <a:spcPct val="80000"/>
              </a:lnSpc>
            </a:pPr>
            <a:r>
              <a:rPr lang="en-US" sz="2300" dirty="0" smtClean="0"/>
              <a:t>  Anything </a:t>
            </a:r>
            <a:r>
              <a:rPr lang="en-US" sz="2300" dirty="0"/>
              <a:t>digital can be copied!</a:t>
            </a:r>
            <a:endParaRPr lang="en-US" sz="2300" dirty="0" smtClean="0"/>
          </a:p>
          <a:p>
            <a:pPr marL="0" indent="0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  Why </a:t>
            </a:r>
            <a:r>
              <a:rPr lang="en-US" sz="2300" dirty="0"/>
              <a:t>can’t Alice just copy her </a:t>
            </a:r>
            <a:r>
              <a:rPr lang="en-US" sz="2300" dirty="0" smtClean="0"/>
              <a:t>credential, </a:t>
            </a:r>
            <a:r>
              <a:rPr lang="en-US" sz="2300" dirty="0"/>
              <a:t>and give one copy to</a:t>
            </a:r>
            <a:r>
              <a:rPr lang="en-US" sz="2300" dirty="0" smtClean="0"/>
              <a:t>     Bob </a:t>
            </a:r>
            <a:r>
              <a:rPr lang="en-US" sz="2300" dirty="0"/>
              <a:t>and the other to Carol?</a:t>
            </a:r>
            <a:endParaRPr lang="en-US" sz="2300" dirty="0" smtClean="0"/>
          </a:p>
          <a:p>
            <a:pPr marL="732208" lvl="1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Efficient Solution: </a:t>
            </a:r>
            <a:r>
              <a:rPr lang="en-US" sz="2300" dirty="0"/>
              <a:t>offline </a:t>
            </a:r>
            <a:r>
              <a:rPr lang="en-US" sz="2300" dirty="0" err="1"/>
              <a:t>e</a:t>
            </a:r>
            <a:r>
              <a:rPr lang="en-US" sz="2300" dirty="0"/>
              <a:t>-cash [CFN90]</a:t>
            </a: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err="1" smtClean="0"/>
              <a:t>Cred</a:t>
            </a:r>
            <a:r>
              <a:rPr lang="en-US" sz="2300" dirty="0" smtClean="0"/>
              <a:t> </a:t>
            </a:r>
            <a:r>
              <a:rPr lang="en-US" sz="2300" dirty="0"/>
              <a:t>includes (T, Id) unknown to</a:t>
            </a:r>
            <a:r>
              <a:rPr lang="en-US" sz="2300" dirty="0" smtClean="0"/>
              <a:t> Org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Id: the identifying info for the user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T: the slope of a line with f(0)=Id</a:t>
            </a:r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endParaRPr lang="en-US" sz="2300" dirty="0" smtClean="0"/>
          </a:p>
          <a:p>
            <a:pPr marL="973301" lvl="2">
              <a:lnSpc>
                <a:spcPct val="80000"/>
              </a:lnSpc>
              <a:spcBef>
                <a:spcPts val="984"/>
              </a:spcBef>
            </a:pPr>
            <a:r>
              <a:rPr lang="en-US" sz="2300" dirty="0" smtClean="0"/>
              <a:t>When </a:t>
            </a:r>
            <a:r>
              <a:rPr lang="en-US" sz="2300" dirty="0" err="1" smtClean="0"/>
              <a:t>cred</a:t>
            </a:r>
            <a:r>
              <a:rPr lang="en-US" sz="2300" dirty="0" smtClean="0"/>
              <a:t> is used it </a:t>
            </a:r>
            <a:r>
              <a:rPr lang="en-US" sz="2300" dirty="0"/>
              <a:t>includes (R, D):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R: transaction information (</a:t>
            </a:r>
            <a:r>
              <a:rPr lang="en-US" sz="2300" dirty="0" smtClean="0"/>
              <a:t>station </a:t>
            </a:r>
            <a:r>
              <a:rPr lang="en-US" sz="2300" dirty="0"/>
              <a:t>name, timestamp, etc)</a:t>
            </a:r>
          </a:p>
          <a:p>
            <a:pPr marL="1223324" lvl="3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D: </a:t>
            </a:r>
            <a:r>
              <a:rPr lang="en-US" sz="2300" dirty="0" err="1"/>
              <a:t>Doublespending</a:t>
            </a:r>
            <a:r>
              <a:rPr lang="en-US" sz="2300" dirty="0"/>
              <a:t> tag (</a:t>
            </a:r>
            <a:r>
              <a:rPr lang="en-US" sz="2300" dirty="0" err="1"/>
              <a:t>f(R</a:t>
            </a:r>
            <a:r>
              <a:rPr lang="en-US" sz="2300" dirty="0"/>
              <a:t>)).</a:t>
            </a:r>
          </a:p>
          <a:p>
            <a:pPr marL="1464417" lvl="4">
              <a:lnSpc>
                <a:spcPct val="80000"/>
              </a:lnSpc>
              <a:spcBef>
                <a:spcPts val="984"/>
              </a:spcBef>
            </a:pPr>
            <a:r>
              <a:rPr lang="en-US" sz="2300" dirty="0"/>
              <a:t>(R,D) and (R’,D’) gives Id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rot="10800000" flipH="1">
            <a:off x="6554391" y="5470551"/>
            <a:ext cx="1439912" cy="68981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4291" tIns="32146" rIns="64291" bIns="32146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695158" y="5482828"/>
            <a:ext cx="625078" cy="361653"/>
            <a:chOff x="7695158" y="5482828"/>
            <a:chExt cx="625078" cy="361653"/>
          </a:xfrm>
        </p:grpSpPr>
        <p:sp>
          <p:nvSpPr>
            <p:cNvPr id="32780" name="Oval 12"/>
            <p:cNvSpPr>
              <a:spLocks/>
            </p:cNvSpPr>
            <p:nvPr/>
          </p:nvSpPr>
          <p:spPr bwMode="auto">
            <a:xfrm>
              <a:off x="7777758" y="5482828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Rectangle 15"/>
            <p:cNvSpPr>
              <a:spLocks/>
            </p:cNvSpPr>
            <p:nvPr/>
          </p:nvSpPr>
          <p:spPr bwMode="auto">
            <a:xfrm>
              <a:off x="7695158" y="5603379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(R’, D’)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35217" y="5232797"/>
            <a:ext cx="1512466" cy="1464469"/>
            <a:chOff x="6735217" y="5232797"/>
            <a:chExt cx="1512466" cy="1464469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6822282" y="5232797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6735217" y="6590109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48549" y="3312914"/>
            <a:ext cx="1981275" cy="1464469"/>
            <a:chOff x="6248549" y="3312914"/>
            <a:chExt cx="1981275" cy="1464469"/>
          </a:xfrm>
        </p:grpSpPr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6804422" y="3312914"/>
              <a:ext cx="7814" cy="1464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 flipH="1">
              <a:off x="6717358" y="4670227"/>
              <a:ext cx="15124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 rot="10800000" flipH="1">
              <a:off x="6536532" y="3550668"/>
              <a:ext cx="1439912" cy="68981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4291" tIns="32146" rIns="64291" bIns="32146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4" name="Oval 6"/>
            <p:cNvSpPr>
              <a:spLocks/>
            </p:cNvSpPr>
            <p:nvPr/>
          </p:nvSpPr>
          <p:spPr bwMode="auto">
            <a:xfrm>
              <a:off x="6741914" y="40451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1" name="Rectangle 13"/>
            <p:cNvSpPr>
              <a:spLocks/>
            </p:cNvSpPr>
            <p:nvPr/>
          </p:nvSpPr>
          <p:spPr bwMode="auto">
            <a:xfrm>
              <a:off x="6248549" y="3826371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(0,Id)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82557" y="5523012"/>
            <a:ext cx="625078" cy="343793"/>
            <a:chOff x="6882557" y="5523012"/>
            <a:chExt cx="625078" cy="343793"/>
          </a:xfrm>
        </p:grpSpPr>
        <p:sp>
          <p:nvSpPr>
            <p:cNvPr id="32779" name="Oval 11"/>
            <p:cNvSpPr>
              <a:spLocks/>
            </p:cNvSpPr>
            <p:nvPr/>
          </p:nvSpPr>
          <p:spPr bwMode="auto">
            <a:xfrm>
              <a:off x="7215187" y="5759649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/>
            </p:cNvSpPr>
            <p:nvPr/>
          </p:nvSpPr>
          <p:spPr bwMode="auto">
            <a:xfrm>
              <a:off x="6882557" y="5523012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(R, D)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5338" y="5728394"/>
            <a:ext cx="625078" cy="343793"/>
            <a:chOff x="6275338" y="5728394"/>
            <a:chExt cx="625078" cy="343793"/>
          </a:xfrm>
        </p:grpSpPr>
        <p:sp>
          <p:nvSpPr>
            <p:cNvPr id="32778" name="Oval 10"/>
            <p:cNvSpPr>
              <a:spLocks/>
            </p:cNvSpPr>
            <p:nvPr/>
          </p:nvSpPr>
          <p:spPr bwMode="auto">
            <a:xfrm>
              <a:off x="6759773" y="5965031"/>
              <a:ext cx="125016" cy="1071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4" name="Rectangle 16"/>
            <p:cNvSpPr>
              <a:spLocks/>
            </p:cNvSpPr>
            <p:nvPr/>
          </p:nvSpPr>
          <p:spPr bwMode="auto">
            <a:xfrm>
              <a:off x="6275338" y="5728394"/>
              <a:ext cx="625078" cy="24110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300" dirty="0">
                  <a:ea typeface="Gill Sans" charset="0"/>
                  <a:cs typeface="Gill Sans" charset="0"/>
                </a:rPr>
                <a:t>(0,Id)</a:t>
              </a:r>
            </a:p>
          </p:txBody>
        </p:sp>
      </p:grpSp>
      <p:sp>
        <p:nvSpPr>
          <p:cNvPr id="24" name="Rectangle 2"/>
          <p:cNvSpPr>
            <a:spLocks/>
          </p:cNvSpPr>
          <p:nvPr/>
        </p:nvSpPr>
        <p:spPr bwMode="auto">
          <a:xfrm>
            <a:off x="457200" y="45682"/>
            <a:ext cx="8229600" cy="1330523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How do we deal with misuse of privileges? </a:t>
            </a:r>
            <a:r>
              <a:rPr lang="en-US" sz="3200" dirty="0" smtClean="0">
                <a:ea typeface="Gill Sans" charset="0"/>
                <a:cs typeface="Gill Sans" charset="0"/>
              </a:rPr>
              <a:t>One-Time/Limited Use Credentials</a:t>
            </a:r>
            <a:endParaRPr lang="en-US" sz="3200" dirty="0"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61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4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Trusted judge (anonymity revocation authority)</a:t>
            </a:r>
          </a:p>
          <a:p>
            <a:pPr lvl="1"/>
            <a:r>
              <a:rPr lang="en-US" sz="2400" dirty="0"/>
              <a:t>Alice also sends encryption of her identity under </a:t>
            </a:r>
            <a:r>
              <a:rPr lang="en-US" sz="2400" dirty="0" smtClean="0"/>
              <a:t>judge’s </a:t>
            </a:r>
            <a:r>
              <a:rPr lang="en-US" sz="2400" dirty="0"/>
              <a:t>public key (</a:t>
            </a:r>
            <a:r>
              <a:rPr lang="en-US" sz="2400" i="1" dirty="0"/>
              <a:t>Identity </a:t>
            </a:r>
            <a:r>
              <a:rPr lang="en-US" sz="2400" i="1" dirty="0" smtClean="0"/>
              <a:t>escrow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smtClean="0"/>
              <a:t>In case of misuse, </a:t>
            </a:r>
          </a:p>
          <a:p>
            <a:pPr lvl="2"/>
            <a:r>
              <a:rPr lang="en-US" sz="1800" dirty="0" smtClean="0"/>
              <a:t>Service gives encryption to judge</a:t>
            </a:r>
          </a:p>
          <a:p>
            <a:pPr lvl="2"/>
            <a:r>
              <a:rPr lang="en-US" sz="1800" dirty="0"/>
              <a:t>If judge </a:t>
            </a:r>
            <a:r>
              <a:rPr lang="en-US" sz="1800" dirty="0" smtClean="0"/>
              <a:t>agrees </a:t>
            </a:r>
            <a:r>
              <a:rPr lang="en-US" sz="1800" dirty="0"/>
              <a:t>credential was misused, it can decrypt and find Alice’s identity</a:t>
            </a:r>
          </a:p>
          <a:p>
            <a:r>
              <a:rPr lang="en-US" sz="2400" dirty="0" smtClean="0"/>
              <a:t>Disadvantage: users have no anonymity w.r.t. revocation authority</a:t>
            </a:r>
          </a:p>
          <a:p>
            <a:pPr lvl="2"/>
            <a:r>
              <a:rPr lang="en-US" sz="1800" dirty="0" smtClean="0"/>
              <a:t>Judge must be trusted</a:t>
            </a:r>
          </a:p>
          <a:p>
            <a:r>
              <a:rPr lang="en-US" sz="2400" dirty="0"/>
              <a:t>Advantage: very </a:t>
            </a:r>
            <a:r>
              <a:rPr lang="en-US" sz="2400" dirty="0" smtClean="0"/>
              <a:t>flexible</a:t>
            </a:r>
            <a:endParaRPr lang="en-US" sz="2400" dirty="0"/>
          </a:p>
          <a:p>
            <a:r>
              <a:rPr lang="en-US" sz="2400" dirty="0" smtClean="0"/>
              <a:t>Techniques</a:t>
            </a:r>
            <a:r>
              <a:rPr lang="en-US" sz="2400" dirty="0"/>
              <a:t>: Verifiable </a:t>
            </a:r>
            <a:r>
              <a:rPr lang="en-US" sz="2400" dirty="0" smtClean="0"/>
              <a:t>encryption</a:t>
            </a:r>
            <a:endParaRPr lang="en-US" sz="2400" dirty="0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457200" y="45682"/>
            <a:ext cx="8229600" cy="1330523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How do we deal with misuse of privileges? </a:t>
            </a:r>
            <a:r>
              <a:rPr lang="en-US" sz="3200" dirty="0" smtClean="0">
                <a:ea typeface="Gill Sans" charset="0"/>
                <a:cs typeface="Gill Sans" charset="0"/>
              </a:rPr>
              <a:t>More complex scenarios</a:t>
            </a:r>
            <a:endParaRPr lang="en-US" sz="3200" dirty="0"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crypto tools</a:t>
            </a:r>
          </a:p>
          <a:p>
            <a:r>
              <a:rPr lang="en-US" dirty="0" smtClean="0"/>
              <a:t>Construct basic credential systems</a:t>
            </a:r>
          </a:p>
          <a:p>
            <a:r>
              <a:rPr lang="en-US" dirty="0" smtClean="0"/>
              <a:t>Additional issues</a:t>
            </a:r>
          </a:p>
          <a:p>
            <a:pPr lvl="1"/>
            <a:r>
              <a:rPr lang="en-US" dirty="0" smtClean="0"/>
              <a:t>Revocation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eciding who to revoke</a:t>
            </a:r>
          </a:p>
          <a:p>
            <a:r>
              <a:rPr lang="en-US" b="1" dirty="0" smtClean="0"/>
              <a:t>Additional features</a:t>
            </a:r>
          </a:p>
          <a:p>
            <a:pPr lvl="1"/>
            <a:r>
              <a:rPr lang="en-US" dirty="0" smtClean="0"/>
              <a:t>Non-interactive credentials/signatures</a:t>
            </a:r>
          </a:p>
          <a:p>
            <a:pPr lvl="1"/>
            <a:r>
              <a:rPr lang="en-US" dirty="0" smtClean="0"/>
              <a:t>Delegation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 of all valid users and their credentials?</a:t>
            </a:r>
          </a:p>
          <a:p>
            <a:r>
              <a:rPr lang="en-US" dirty="0" smtClean="0"/>
              <a:t>Post an anonymous message with proof of a credential?</a:t>
            </a:r>
          </a:p>
          <a:p>
            <a:r>
              <a:rPr lang="en-US" dirty="0" smtClean="0"/>
              <a:t>Non-interactive credentials </a:t>
            </a:r>
            <a:r>
              <a:rPr lang="en-US" sz="2400" dirty="0" smtClean="0"/>
              <a:t>(Signatures)</a:t>
            </a:r>
            <a:endParaRPr lang="en-US" dirty="0" smtClean="0"/>
          </a:p>
          <a:p>
            <a:pPr lvl="1"/>
            <a:r>
              <a:rPr lang="en-US" dirty="0" smtClean="0"/>
              <a:t>Challenge: proof needs to be one message</a:t>
            </a:r>
          </a:p>
          <a:p>
            <a:pPr lvl="1"/>
            <a:r>
              <a:rPr lang="en-US" dirty="0" smtClean="0"/>
              <a:t>Non interactive Zero Knowledge proof</a:t>
            </a:r>
          </a:p>
          <a:p>
            <a:pPr lvl="2"/>
            <a:r>
              <a:rPr lang="en-US" dirty="0" smtClean="0"/>
              <a:t>Fiat-Shamir (using hash as challenge)  </a:t>
            </a:r>
          </a:p>
          <a:p>
            <a:pPr lvl="2"/>
            <a:r>
              <a:rPr lang="en-US" dirty="0" smtClean="0"/>
              <a:t>Or recent proof techniques based on special elliptic curves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371070" y="4690105"/>
            <a:ext cx="226486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Webmaster</a:t>
            </a:r>
          </a:p>
          <a:p>
            <a:r>
              <a:rPr lang="en-US" dirty="0" smtClean="0"/>
              <a:t>	Moderator</a:t>
            </a:r>
          </a:p>
        </p:txBody>
      </p:sp>
      <p:pic>
        <p:nvPicPr>
          <p:cNvPr id="59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2245520" y="5057928"/>
            <a:ext cx="390413" cy="5570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4245794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282" y="3278044"/>
            <a:ext cx="996950" cy="9461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4" y="3256949"/>
            <a:ext cx="23011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level 2 </a:t>
            </a:r>
            <a:r>
              <a:rPr lang="en-US" dirty="0" err="1" smtClean="0"/>
              <a:t>cred</a:t>
            </a:r>
            <a:r>
              <a:rPr lang="en-US" dirty="0" smtClean="0"/>
              <a:t> from Webmaster saying </a:t>
            </a:r>
          </a:p>
          <a:p>
            <a:r>
              <a:rPr lang="en-US" dirty="0" smtClean="0"/>
              <a:t>	Registered user”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1904846" y="3566470"/>
            <a:ext cx="16131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904846" y="3821313"/>
            <a:ext cx="16131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50448" y="4615126"/>
            <a:ext cx="3535568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Moderator</a:t>
            </a:r>
          </a:p>
          <a:p>
            <a:r>
              <a:rPr lang="en-US" dirty="0" smtClean="0"/>
              <a:t>	who has </a:t>
            </a:r>
            <a:r>
              <a:rPr lang="en-US" dirty="0" err="1" smtClean="0"/>
              <a:t>cred</a:t>
            </a:r>
            <a:r>
              <a:rPr lang="en-US" dirty="0" smtClean="0"/>
              <a:t> from Webmaster</a:t>
            </a:r>
          </a:p>
          <a:p>
            <a:r>
              <a:rPr lang="en-US" dirty="0" smtClean="0"/>
              <a:t>		Registered User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6304522" y="5307845"/>
            <a:ext cx="390413" cy="557016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 rot="16200000" flipV="1">
            <a:off x="566266" y="2617102"/>
            <a:ext cx="833462" cy="14787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4934" y="1786970"/>
            <a:ext cx="1320800" cy="13208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60" y="3170369"/>
            <a:ext cx="995785" cy="1112004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57200" y="431297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Forum Moderator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20120" y="4895365"/>
            <a:ext cx="2223880" cy="1938992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Forum Moderator and Alice should remain anonymous</a:t>
            </a:r>
            <a:endParaRPr lang="en-US" sz="2000" dirty="0" smtClean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08984" y="846139"/>
            <a:ext cx="1200150" cy="114300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3796" y="1902410"/>
            <a:ext cx="12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Webmaster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2" grpId="0"/>
      <p:bldP spid="28" grpId="0" animBg="1"/>
      <p:bldP spid="50" grpId="0"/>
      <p:bldP spid="5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371070" y="4690105"/>
            <a:ext cx="226486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Webmaster</a:t>
            </a:r>
          </a:p>
          <a:p>
            <a:r>
              <a:rPr lang="en-US" dirty="0" smtClean="0"/>
              <a:t>	Moderator</a:t>
            </a:r>
          </a:p>
        </p:txBody>
      </p:sp>
      <p:pic>
        <p:nvPicPr>
          <p:cNvPr id="59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2245520" y="5057928"/>
            <a:ext cx="390413" cy="5570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4245794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1282" y="3278044"/>
            <a:ext cx="996950" cy="94615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22" name="TextBox 21"/>
          <p:cNvSpPr txBox="1"/>
          <p:nvPr/>
        </p:nvSpPr>
        <p:spPr>
          <a:xfrm>
            <a:off x="6694934" y="3256949"/>
            <a:ext cx="22877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level 2 </a:t>
            </a:r>
            <a:r>
              <a:rPr lang="en-US" dirty="0" err="1" smtClean="0"/>
              <a:t>cred</a:t>
            </a:r>
            <a:r>
              <a:rPr lang="en-US" dirty="0" smtClean="0"/>
              <a:t> from Webmaster saying </a:t>
            </a:r>
          </a:p>
          <a:p>
            <a:r>
              <a:rPr lang="en-US" dirty="0" smtClean="0"/>
              <a:t>	Registered user”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1904846" y="3566470"/>
            <a:ext cx="16131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904846" y="3821313"/>
            <a:ext cx="16131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50448" y="4615126"/>
            <a:ext cx="3535568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Moderator</a:t>
            </a:r>
          </a:p>
          <a:p>
            <a:r>
              <a:rPr lang="en-US" dirty="0" smtClean="0"/>
              <a:t>	who has </a:t>
            </a:r>
            <a:r>
              <a:rPr lang="en-US" dirty="0" err="1" smtClean="0"/>
              <a:t>cred</a:t>
            </a:r>
            <a:r>
              <a:rPr lang="en-US" dirty="0" smtClean="0"/>
              <a:t> from Webmaster</a:t>
            </a:r>
          </a:p>
          <a:p>
            <a:r>
              <a:rPr lang="en-US" dirty="0" smtClean="0"/>
              <a:t>		Registered User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6304522" y="5307845"/>
            <a:ext cx="390413" cy="557016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73796" y="1902410"/>
            <a:ext cx="12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Webmaster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566266" y="2617102"/>
            <a:ext cx="833462" cy="14787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4934" y="1786970"/>
            <a:ext cx="1320800" cy="132080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60" y="3170369"/>
            <a:ext cx="995785" cy="1112004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57200" y="431297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Forum Moderator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20120" y="4895365"/>
            <a:ext cx="2223880" cy="1938992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Forum Moderator and Alice should remain anonymous</a:t>
            </a:r>
            <a:endParaRPr lang="en-US" sz="2000" dirty="0" smtClean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08984" y="846139"/>
            <a:ext cx="1200150" cy="1143000"/>
          </a:xfrm>
          <a:prstGeom prst="rect">
            <a:avLst/>
          </a:prstGeom>
          <a:solidFill>
            <a:srgbClr val="FF00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371070" y="4690105"/>
            <a:ext cx="226486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Webmaster</a:t>
            </a:r>
          </a:p>
          <a:p>
            <a:r>
              <a:rPr lang="en-US" dirty="0" smtClean="0"/>
              <a:t>	Moderator</a:t>
            </a:r>
          </a:p>
        </p:txBody>
      </p:sp>
      <p:pic>
        <p:nvPicPr>
          <p:cNvPr id="59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2245520" y="5057928"/>
            <a:ext cx="390413" cy="5570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4245794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282" y="3278044"/>
            <a:ext cx="996950" cy="9461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4" y="3256949"/>
            <a:ext cx="22877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level 2 </a:t>
            </a:r>
            <a:r>
              <a:rPr lang="en-US" dirty="0" err="1" smtClean="0"/>
              <a:t>cred</a:t>
            </a:r>
            <a:r>
              <a:rPr lang="en-US" dirty="0" smtClean="0"/>
              <a:t> from Webmaster saying </a:t>
            </a:r>
          </a:p>
          <a:p>
            <a:r>
              <a:rPr lang="en-US" dirty="0" smtClean="0"/>
              <a:t>	Registered user”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1904846" y="3566470"/>
            <a:ext cx="16131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904846" y="3821313"/>
            <a:ext cx="16131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50448" y="4615126"/>
            <a:ext cx="3535568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Moderator</a:t>
            </a:r>
          </a:p>
          <a:p>
            <a:r>
              <a:rPr lang="en-US" dirty="0" smtClean="0"/>
              <a:t>	who has </a:t>
            </a:r>
            <a:r>
              <a:rPr lang="en-US" dirty="0" err="1" smtClean="0"/>
              <a:t>cred</a:t>
            </a:r>
            <a:r>
              <a:rPr lang="en-US" dirty="0" smtClean="0"/>
              <a:t> from Webmaster</a:t>
            </a:r>
          </a:p>
          <a:p>
            <a:r>
              <a:rPr lang="en-US" dirty="0" smtClean="0"/>
              <a:t>		Registered User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6304522" y="5307845"/>
            <a:ext cx="390413" cy="557016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 rot="16200000" flipV="1">
            <a:off x="566266" y="2617102"/>
            <a:ext cx="833462" cy="14787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4934" y="1786970"/>
            <a:ext cx="1320800" cy="132080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9060" y="3170369"/>
            <a:ext cx="995785" cy="1112004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0" name="TextBox 49"/>
          <p:cNvSpPr txBox="1"/>
          <p:nvPr/>
        </p:nvSpPr>
        <p:spPr>
          <a:xfrm>
            <a:off x="457200" y="431297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Forum Moderator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20120" y="4895365"/>
            <a:ext cx="2223880" cy="1938992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Forum Moderator and Alice should remain anonymous</a:t>
            </a:r>
            <a:endParaRPr lang="en-US" sz="2000" dirty="0" smtClean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</mc:Choice>
          <mc:Fallback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</mc:Fallback>
        </mc:AlternateContent>
        <p:spPr>
          <a:xfrm>
            <a:off x="308984" y="846139"/>
            <a:ext cx="1200150" cy="11430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20" name="TextBox 19"/>
          <p:cNvSpPr txBox="1"/>
          <p:nvPr/>
        </p:nvSpPr>
        <p:spPr>
          <a:xfrm>
            <a:off x="273796" y="1902410"/>
            <a:ext cx="12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Webmaster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applications</a:t>
            </a:r>
          </a:p>
          <a:p>
            <a:pPr lvl="1"/>
            <a:r>
              <a:rPr lang="en-US" dirty="0"/>
              <a:t>Transit tokens/passes</a:t>
            </a:r>
          </a:p>
          <a:p>
            <a:pPr lvl="1"/>
            <a:r>
              <a:rPr lang="en-US" dirty="0"/>
              <a:t>Electronic </a:t>
            </a:r>
            <a:r>
              <a:rPr lang="en-US" dirty="0" smtClean="0"/>
              <a:t>currency</a:t>
            </a:r>
          </a:p>
          <a:p>
            <a:pPr lvl="1"/>
            <a:r>
              <a:rPr lang="en-US" dirty="0" smtClean="0"/>
              <a:t>Online polling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Implementations</a:t>
            </a:r>
            <a:endParaRPr lang="en-US" dirty="0"/>
          </a:p>
          <a:p>
            <a:pPr lvl="1"/>
            <a:r>
              <a:rPr lang="en-US" dirty="0" err="1"/>
              <a:t>Idemix</a:t>
            </a:r>
            <a:r>
              <a:rPr lang="en-US" dirty="0"/>
              <a:t> (IBM), </a:t>
            </a:r>
            <a:r>
              <a:rPr lang="en-US" dirty="0" err="1"/>
              <a:t>UProve</a:t>
            </a:r>
            <a:r>
              <a:rPr lang="en-US" dirty="0"/>
              <a:t> (Microsoft)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Credentials: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4245794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282" y="3278044"/>
            <a:ext cx="996950" cy="94615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1904846" y="3566470"/>
            <a:ext cx="16131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904846" y="3821313"/>
            <a:ext cx="16131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45654" y="4615126"/>
            <a:ext cx="2198038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Sig from Bob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secret</a:t>
            </a:r>
            <a:r>
              <a:rPr lang="en-US" baseline="-25000" dirty="0" err="1" smtClean="0"/>
              <a:t>Alice</a:t>
            </a:r>
            <a:endParaRPr lang="en-US" baseline="-25000" dirty="0" smtClean="0"/>
          </a:p>
          <a:p>
            <a:r>
              <a:rPr lang="en-US" dirty="0" smtClean="0"/>
              <a:t>	Registered User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5348485" y="5259948"/>
            <a:ext cx="390413" cy="557016"/>
          </a:xfrm>
          <a:prstGeom prst="rect">
            <a:avLst/>
          </a:prstGeom>
          <a:noFill/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4934" y="1786970"/>
            <a:ext cx="1320800" cy="1320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796" y="4893634"/>
            <a:ext cx="2095909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Sig from Webmaster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secret</a:t>
            </a:r>
            <a:r>
              <a:rPr lang="en-US" baseline="-25000" dirty="0" err="1" smtClean="0"/>
              <a:t>Bob</a:t>
            </a:r>
            <a:endParaRPr lang="en-US" baseline="-25000" dirty="0" smtClean="0"/>
          </a:p>
          <a:p>
            <a:r>
              <a:rPr lang="en-US" dirty="0" smtClean="0"/>
              <a:t>	Moderator</a:t>
            </a:r>
            <a:endParaRPr lang="en-US" dirty="0"/>
          </a:p>
        </p:txBody>
      </p:sp>
      <p:pic>
        <p:nvPicPr>
          <p:cNvPr id="18" name="Picture 51" descr="images-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2088248" y="5538456"/>
            <a:ext cx="390413" cy="55701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982354" y="5558251"/>
            <a:ext cx="94128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Proof of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64111" y="5816964"/>
            <a:ext cx="237478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“Bob has a sig from Webmaster saying </a:t>
            </a:r>
          </a:p>
          <a:p>
            <a:r>
              <a:rPr lang="en-US" dirty="0" smtClean="0"/>
              <a:t>	Moderator”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82662" y="3186910"/>
            <a:ext cx="94128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Proof of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82687" y="3445623"/>
            <a:ext cx="236131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sig from Bob saying </a:t>
            </a:r>
          </a:p>
          <a:p>
            <a:r>
              <a:rPr lang="en-US" dirty="0" smtClean="0"/>
              <a:t>	Registered User”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2662" y="4539570"/>
            <a:ext cx="94128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Proof of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64419" y="4798283"/>
            <a:ext cx="217958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“Bob has a sig from Webmaster saying </a:t>
            </a:r>
          </a:p>
          <a:p>
            <a:r>
              <a:rPr lang="en-US" dirty="0" smtClean="0"/>
              <a:t>	Moderator”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82662" y="5816964"/>
            <a:ext cx="2561338" cy="1015663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Alice uses the same proof each time, service will know</a:t>
            </a:r>
            <a:endParaRPr lang="en-US" dirty="0" smtClean="0"/>
          </a:p>
        </p:txBody>
      </p:sp>
      <p:cxnSp>
        <p:nvCxnSpPr>
          <p:cNvPr id="34" name="Straight Arrow Connector 33"/>
          <p:cNvCxnSpPr/>
          <p:nvPr/>
        </p:nvCxnSpPr>
        <p:spPr>
          <a:xfrm rot="16200000" flipV="1">
            <a:off x="566266" y="2617102"/>
            <a:ext cx="833462" cy="14787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08984" y="846139"/>
            <a:ext cx="1200150" cy="11430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73796" y="1902410"/>
            <a:ext cx="12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Webmaster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9060" y="3170369"/>
            <a:ext cx="995785" cy="111200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57200" y="431297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Forum Moderator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5" grpId="0"/>
      <p:bldP spid="29" grpId="0" animBg="1"/>
      <p:bldP spid="31" grpId="0"/>
      <p:bldP spid="3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134" y="4501393"/>
            <a:ext cx="8229600" cy="2356607"/>
          </a:xfrm>
        </p:spPr>
        <p:txBody>
          <a:bodyPr>
            <a:normAutofit/>
          </a:bodyPr>
          <a:lstStyle/>
          <a:p>
            <a:r>
              <a:rPr lang="en-US" dirty="0" smtClean="0"/>
              <a:t>Can we do this?</a:t>
            </a:r>
          </a:p>
          <a:p>
            <a:pPr lvl="1"/>
            <a:r>
              <a:rPr lang="en-US" dirty="0" smtClean="0"/>
              <a:t>Not clear with traditional techniques</a:t>
            </a:r>
          </a:p>
          <a:p>
            <a:pPr lvl="1"/>
            <a:r>
              <a:rPr lang="en-US" dirty="0" smtClean="0"/>
              <a:t>Need proofs with special properties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Randomizable</a:t>
            </a:r>
            <a:r>
              <a:rPr lang="en-US" dirty="0" smtClean="0"/>
              <a:t> proofs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3134684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282" y="2166934"/>
            <a:ext cx="996950" cy="9461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>
            <a:off x="1904846" y="2710203"/>
            <a:ext cx="16131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179640" y="2648428"/>
            <a:ext cx="190380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934" y="1792284"/>
            <a:ext cx="1320800" cy="132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060" y="2145839"/>
            <a:ext cx="995785" cy="11120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331935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Forum Moderator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2354" y="3319350"/>
            <a:ext cx="94128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Proof of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64111" y="3578063"/>
            <a:ext cx="237478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“Bob has a sig from Webmaster saying </a:t>
            </a:r>
          </a:p>
          <a:p>
            <a:r>
              <a:rPr lang="en-US" dirty="0" smtClean="0"/>
              <a:t>	Moderator”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87456" y="3315563"/>
            <a:ext cx="142859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New Proof of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9213" y="3574276"/>
            <a:ext cx="237478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“Bob has a sig from Webmaster saying </a:t>
            </a:r>
          </a:p>
          <a:p>
            <a:r>
              <a:rPr lang="en-US" dirty="0" smtClean="0"/>
              <a:t>	Moderator”</a:t>
            </a:r>
          </a:p>
        </p:txBody>
      </p:sp>
      <p:pic>
        <p:nvPicPr>
          <p:cNvPr id="288" name="Picture 28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1503" y="2844753"/>
            <a:ext cx="571905" cy="5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Delegating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Randomizable</a:t>
            </a:r>
            <a:r>
              <a:rPr lang="en-US" dirty="0" smtClean="0"/>
              <a:t> proof system</a:t>
            </a:r>
          </a:p>
          <a:p>
            <a:pPr lvl="1"/>
            <a:r>
              <a:rPr lang="en-US" dirty="0" smtClean="0"/>
              <a:t>Elliptic curve with pairings based proofs [GOS06,GS08] satisfy this property</a:t>
            </a:r>
          </a:p>
          <a:p>
            <a:r>
              <a:rPr lang="en-US" dirty="0" err="1" smtClean="0"/>
              <a:t>Delegatable</a:t>
            </a:r>
            <a:r>
              <a:rPr lang="en-US" dirty="0" smtClean="0"/>
              <a:t> Anonymous Credentials </a:t>
            </a:r>
            <a:r>
              <a:rPr lang="en-US" sz="2800" dirty="0" smtClean="0"/>
              <a:t>[BCCKLS09]</a:t>
            </a:r>
            <a:endParaRPr lang="en-US" dirty="0" smtClean="0"/>
          </a:p>
          <a:p>
            <a:pPr lvl="1"/>
            <a:r>
              <a:rPr lang="en-US" dirty="0" smtClean="0"/>
              <a:t>Requires some additional techniques</a:t>
            </a:r>
          </a:p>
          <a:p>
            <a:r>
              <a:rPr lang="en-US" dirty="0" smtClean="0"/>
              <a:t>In progress: </a:t>
            </a:r>
            <a:r>
              <a:rPr lang="en-US" dirty="0" err="1" smtClean="0"/>
              <a:t>delegatable</a:t>
            </a:r>
            <a:r>
              <a:rPr lang="en-US" dirty="0" smtClean="0"/>
              <a:t> one-time credentials </a:t>
            </a:r>
            <a:r>
              <a:rPr lang="en-US" sz="2800" dirty="0" smtClean="0"/>
              <a:t>(i.e. transferrable </a:t>
            </a:r>
            <a:r>
              <a:rPr lang="en-US" sz="2800" dirty="0" err="1" smtClean="0"/>
              <a:t>e</a:t>
            </a:r>
            <a:r>
              <a:rPr lang="en-US" sz="2800" dirty="0" smtClean="0"/>
              <a:t>-cash) [CCKR]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926" y="1195294"/>
            <a:ext cx="1584874" cy="1487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crypto tools</a:t>
            </a:r>
          </a:p>
          <a:p>
            <a:r>
              <a:rPr lang="en-US" dirty="0" smtClean="0"/>
              <a:t>Construct basic credential systems</a:t>
            </a:r>
          </a:p>
          <a:p>
            <a:r>
              <a:rPr lang="en-US" dirty="0" smtClean="0"/>
              <a:t>Additional issues</a:t>
            </a:r>
          </a:p>
          <a:p>
            <a:pPr lvl="1"/>
            <a:r>
              <a:rPr lang="en-US" dirty="0" smtClean="0"/>
              <a:t>Revocation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eciding who to revoke</a:t>
            </a:r>
          </a:p>
          <a:p>
            <a:r>
              <a:rPr lang="en-US" dirty="0" smtClean="0"/>
              <a:t>Additional features</a:t>
            </a:r>
          </a:p>
          <a:p>
            <a:pPr lvl="1"/>
            <a:r>
              <a:rPr lang="en-US" dirty="0" smtClean="0"/>
              <a:t>Non-interactive credentials/signatures</a:t>
            </a:r>
          </a:p>
          <a:p>
            <a:pPr lvl="1"/>
            <a:r>
              <a:rPr lang="en-US" dirty="0" smtClean="0"/>
              <a:t>Delegation</a:t>
            </a:r>
          </a:p>
          <a:p>
            <a:r>
              <a:rPr lang="en-US" b="1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do you tie a digital credential to a real world person/identity?  </a:t>
            </a:r>
          </a:p>
          <a:p>
            <a:pPr lvl="1"/>
            <a:r>
              <a:rPr lang="en-US" dirty="0" smtClean="0"/>
              <a:t>Harder when you add anonymity</a:t>
            </a:r>
          </a:p>
          <a:p>
            <a:pPr lvl="1"/>
            <a:r>
              <a:rPr lang="en-US" dirty="0" smtClean="0"/>
              <a:t>Circular encryption, smart card, POK of credit card number</a:t>
            </a:r>
          </a:p>
          <a:p>
            <a:r>
              <a:rPr lang="en-US" dirty="0" smtClean="0"/>
              <a:t>Safety in numbers:</a:t>
            </a:r>
          </a:p>
          <a:p>
            <a:pPr lvl="1"/>
            <a:r>
              <a:rPr lang="en-US" dirty="0" smtClean="0"/>
              <a:t>What if the issuer only ever issues one credential?</a:t>
            </a:r>
          </a:p>
          <a:p>
            <a:pPr lvl="2"/>
            <a:r>
              <a:rPr lang="en-US" dirty="0" smtClean="0"/>
              <a:t>Even with anonymous credentials, if yours is the only credential issued, issuer will know when you show it</a:t>
            </a:r>
          </a:p>
          <a:p>
            <a:r>
              <a:rPr lang="en-US" dirty="0" smtClean="0"/>
              <a:t>Adoption – will anyone ever use this?</a:t>
            </a:r>
          </a:p>
          <a:p>
            <a:pPr lvl="1"/>
            <a:r>
              <a:rPr lang="en-US" dirty="0" smtClean="0"/>
              <a:t>Do people care enough about privacy?</a:t>
            </a:r>
          </a:p>
        </p:txBody>
      </p:sp>
    </p:spTree>
    <p:extLst>
      <p:ext uri="{BB962C8B-B14F-4D97-AF65-F5344CB8AC3E}">
        <p14:creationId xmlns:p14="http://schemas.microsoft.com/office/powerpoint/2010/main" val="18127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70330" y="4120212"/>
            <a:ext cx="170931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Org says 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pic>
        <p:nvPicPr>
          <p:cNvPr id="20" name="Picture 51" descr="images-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4822007" y="5873029"/>
            <a:ext cx="390413" cy="557016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694934" y="3256949"/>
            <a:ext cx="170931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Org says 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51" descr="images-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61377" y="5009766"/>
            <a:ext cx="390413" cy="557016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70330" y="4120212"/>
            <a:ext cx="1709310" cy="203132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Org says 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18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4822007" y="5873029"/>
            <a:ext cx="390413" cy="55701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36337" y="5804512"/>
            <a:ext cx="2250463" cy="830997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Reveals a lot of info on Alice!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4" y="3256949"/>
            <a:ext cx="170931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Org says 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51" descr="images-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61377" y="5009766"/>
            <a:ext cx="390413" cy="557016"/>
          </a:xfrm>
          <a:prstGeom prst="rect">
            <a:avLst/>
          </a:prstGeom>
          <a:noFill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694" y="2141394"/>
            <a:ext cx="137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5" y="3256949"/>
            <a:ext cx="199186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</a:t>
            </a:r>
            <a:r>
              <a:rPr lang="en-US" dirty="0" err="1" smtClean="0"/>
              <a:t>cred</a:t>
            </a:r>
            <a:r>
              <a:rPr lang="en-US" dirty="0" smtClean="0"/>
              <a:t> from Org saying </a:t>
            </a:r>
          </a:p>
          <a:p>
            <a:pPr lvl="1"/>
            <a:r>
              <a:rPr lang="en-US" dirty="0" smtClean="0"/>
              <a:t>WA resident</a:t>
            </a:r>
          </a:p>
          <a:p>
            <a:r>
              <a:rPr lang="en-US" dirty="0" smtClean="0"/>
              <a:t>	Age &gt;21”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0330" y="4120212"/>
            <a:ext cx="170931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Org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4848291" y="5838547"/>
            <a:ext cx="390413" cy="557016"/>
          </a:xfrm>
          <a:prstGeom prst="rect">
            <a:avLst/>
          </a:prstGeom>
          <a:noFill/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30" y="973061"/>
            <a:ext cx="1373543" cy="1373543"/>
          </a:xfrm>
          <a:prstGeom prst="rect">
            <a:avLst/>
          </a:prstGeom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3582"/>
            <a:ext cx="8229600" cy="1469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new model</a:t>
            </a:r>
            <a:br>
              <a:rPr lang="en-US" dirty="0" smtClean="0"/>
            </a:br>
            <a:r>
              <a:rPr lang="en-US" sz="3111" dirty="0" smtClean="0"/>
              <a:t>Anonymous Credentials/Minimal Disclosure Tokens</a:t>
            </a:r>
            <a:br>
              <a:rPr lang="en-US" sz="3111" dirty="0" smtClean="0"/>
            </a:br>
            <a:r>
              <a:rPr lang="en-US" sz="2700" dirty="0" smtClean="0"/>
              <a:t>[Chaum83, …]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11442" y="4858345"/>
            <a:ext cx="2732558" cy="1754327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Reveals only what Alice chooses to reveal</a:t>
            </a:r>
          </a:p>
          <a:p>
            <a:endParaRPr lang="en-US" dirty="0" smtClean="0"/>
          </a:p>
          <a:p>
            <a:r>
              <a:rPr lang="en-US" dirty="0" smtClean="0"/>
              <a:t>Need not reveal her name</a:t>
            </a:r>
          </a:p>
          <a:p>
            <a:endParaRPr lang="en-US" dirty="0" smtClean="0"/>
          </a:p>
          <a:p>
            <a:r>
              <a:rPr lang="en-US" sz="1600" dirty="0" smtClean="0"/>
              <a:t>(Need Accountability)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1005" y="356646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099" y="2924111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686" y="2451036"/>
            <a:ext cx="996950" cy="946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257996"/>
            <a:ext cx="736645" cy="6661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694935" y="3256949"/>
            <a:ext cx="199186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“I have a </a:t>
            </a:r>
            <a:r>
              <a:rPr lang="en-US" dirty="0" err="1" smtClean="0"/>
              <a:t>cred</a:t>
            </a:r>
            <a:r>
              <a:rPr lang="en-US" dirty="0" smtClean="0"/>
              <a:t> from Org saying </a:t>
            </a:r>
          </a:p>
          <a:p>
            <a:pPr lvl="1"/>
            <a:r>
              <a:rPr lang="en-US" dirty="0" smtClean="0"/>
              <a:t>WA resident</a:t>
            </a:r>
          </a:p>
          <a:p>
            <a:r>
              <a:rPr lang="en-US" dirty="0" smtClean="0"/>
              <a:t>	Age &gt;18”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2008210" y="2510726"/>
            <a:ext cx="1824476" cy="105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693469" y="2765573"/>
            <a:ext cx="1824476" cy="10557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79640" y="2588357"/>
            <a:ext cx="1903804" cy="105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0330" y="4120212"/>
            <a:ext cx="170931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Cred</a:t>
            </a:r>
            <a:r>
              <a:rPr lang="en-US" dirty="0" smtClean="0"/>
              <a:t> from Org</a:t>
            </a:r>
          </a:p>
          <a:p>
            <a:r>
              <a:rPr lang="en-US" dirty="0" smtClean="0"/>
              <a:t>	Name Alice</a:t>
            </a:r>
          </a:p>
          <a:p>
            <a:r>
              <a:rPr lang="en-US" dirty="0" smtClean="0"/>
              <a:t>	Address </a:t>
            </a:r>
          </a:p>
          <a:p>
            <a:r>
              <a:rPr lang="en-US" dirty="0" smtClean="0"/>
              <a:t>    	</a:t>
            </a:r>
            <a:r>
              <a:rPr lang="en-US" dirty="0" err="1" smtClean="0"/>
              <a:t>Birthdate</a:t>
            </a:r>
            <a:endParaRPr lang="en-US" dirty="0" smtClean="0"/>
          </a:p>
          <a:p>
            <a:r>
              <a:rPr lang="en-US" dirty="0" smtClean="0"/>
              <a:t>	Birthplace</a:t>
            </a:r>
          </a:p>
          <a:p>
            <a:r>
              <a:rPr lang="en-US" dirty="0" smtClean="0"/>
              <a:t>  	Citizenship</a:t>
            </a:r>
          </a:p>
          <a:p>
            <a:r>
              <a:rPr lang="en-US" dirty="0" smtClean="0"/>
              <a:t>	…</a:t>
            </a:r>
            <a:endParaRPr lang="en-US" dirty="0"/>
          </a:p>
        </p:txBody>
      </p:sp>
      <p:pic>
        <p:nvPicPr>
          <p:cNvPr id="30" name="Picture 51" descr="images-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CFE"/>
              </a:clrFrom>
              <a:clrTo>
                <a:srgbClr val="FEFCFE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4848291" y="5838547"/>
            <a:ext cx="390413" cy="557016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630" y="969264"/>
            <a:ext cx="1373543" cy="1373543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9" name="TextBox 18"/>
          <p:cNvSpPr txBox="1"/>
          <p:nvPr/>
        </p:nvSpPr>
        <p:spPr>
          <a:xfrm>
            <a:off x="914401" y="2139696"/>
            <a:ext cx="15312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34949" y="524436"/>
            <a:ext cx="2369193" cy="551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3582"/>
            <a:ext cx="8229600" cy="1469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new model</a:t>
            </a:r>
            <a:br>
              <a:rPr lang="en-US" dirty="0" smtClean="0"/>
            </a:br>
            <a:r>
              <a:rPr lang="en-US" sz="3111" dirty="0" smtClean="0"/>
              <a:t>Anonymous Credentials/Minimal Disclosure Tokens</a:t>
            </a:r>
            <a:br>
              <a:rPr lang="en-US" sz="3111" dirty="0" smtClean="0"/>
            </a:br>
            <a:r>
              <a:rPr lang="en-US" sz="2700" dirty="0" smtClean="0"/>
              <a:t>[Chaum83, …]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3444" y="1603311"/>
            <a:ext cx="1320800" cy="13208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25" name="TextBox 24"/>
          <p:cNvSpPr txBox="1"/>
          <p:nvPr/>
        </p:nvSpPr>
        <p:spPr>
          <a:xfrm>
            <a:off x="6015447" y="4118788"/>
            <a:ext cx="3039581" cy="2739212"/>
          </a:xfrm>
          <a:prstGeom prst="rect">
            <a:avLst/>
          </a:prstGeom>
          <a:solidFill>
            <a:srgbClr val="FFF38F"/>
          </a:solidFill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Cannot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Identify Alice                   </a:t>
            </a:r>
            <a:r>
              <a:rPr lang="en-US" sz="1400" dirty="0" smtClean="0"/>
              <a:t>(if her name is not provided)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Learn anything beyond the info she gives                                 </a:t>
            </a:r>
            <a:r>
              <a:rPr lang="en-US" sz="1400" dirty="0" smtClean="0"/>
              <a:t>(and what can be inferred)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Distinguish two users with the same attributes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Link multiple uses of the same credentials</a:t>
            </a:r>
          </a:p>
        </p:txBody>
      </p:sp>
    </p:spTree>
    <p:extLst>
      <p:ext uri="{BB962C8B-B14F-4D97-AF65-F5344CB8AC3E}">
        <p14:creationId xmlns:p14="http://schemas.microsoft.com/office/powerpoint/2010/main" val="306223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do this?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Signatures/Certs?  </a:t>
            </a:r>
          </a:p>
          <a:p>
            <a:pPr lvl="1"/>
            <a:r>
              <a:rPr lang="en-US" dirty="0" smtClean="0"/>
              <a:t>No privacy!</a:t>
            </a:r>
          </a:p>
          <a:p>
            <a:pPr lvl="1"/>
            <a:endParaRPr lang="en-US" dirty="0"/>
          </a:p>
          <a:p>
            <a:r>
              <a:rPr lang="en-US" dirty="0" smtClean="0"/>
              <a:t>What about other crypto tools?</a:t>
            </a:r>
          </a:p>
          <a:p>
            <a:r>
              <a:rPr lang="en-US" dirty="0" smtClean="0"/>
              <a:t>We will use</a:t>
            </a:r>
          </a:p>
          <a:p>
            <a:pPr lvl="1"/>
            <a:r>
              <a:rPr lang="en-US" dirty="0" smtClean="0"/>
              <a:t>Zero Knowledge Proof of knowledge</a:t>
            </a:r>
          </a:p>
          <a:p>
            <a:pPr lvl="2"/>
            <a:r>
              <a:rPr lang="en-US" dirty="0" smtClean="0"/>
              <a:t> </a:t>
            </a:r>
            <a:r>
              <a:rPr lang="en-US" sz="2000" dirty="0" smtClean="0"/>
              <a:t>(interactive or Fiat-Shamir) </a:t>
            </a:r>
            <a:endParaRPr lang="en-US" dirty="0" smtClean="0"/>
          </a:p>
          <a:p>
            <a:pPr lvl="1"/>
            <a:r>
              <a:rPr lang="en-US" dirty="0" smtClean="0"/>
              <a:t>Commitments</a:t>
            </a:r>
          </a:p>
          <a:p>
            <a:pPr lvl="1"/>
            <a:r>
              <a:rPr lang="en-US" dirty="0" smtClean="0"/>
              <a:t>Blind signatures </a:t>
            </a:r>
            <a:endParaRPr lang="en-US" dirty="0"/>
          </a:p>
        </p:txBody>
      </p:sp>
      <p:pic>
        <p:nvPicPr>
          <p:cNvPr id="4" name="Picture 4" descr="images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00200"/>
            <a:ext cx="1519238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28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0d5564fd-063a-45c5-8518-1ded89babac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2313</Words>
  <Application>Microsoft Office PowerPoint</Application>
  <PresentationFormat>On-screen Show (4:3)</PresentationFormat>
  <Paragraphs>548</Paragraphs>
  <Slides>48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Anonymous Credentials: How to show credentials without compromising privacy</vt:lpstr>
      <vt:lpstr>Credentials: Motivation</vt:lpstr>
      <vt:lpstr>Credentials: Motivation</vt:lpstr>
      <vt:lpstr>Credentials: Motivation</vt:lpstr>
      <vt:lpstr>Credentials</vt:lpstr>
      <vt:lpstr>Credentials</vt:lpstr>
      <vt:lpstr>A new model Anonymous Credentials/Minimal Disclosure Tokens [Chaum83, …]</vt:lpstr>
      <vt:lpstr>A new model Anonymous Credentials/Minimal Disclosure Tokens [Chaum83, …]</vt:lpstr>
      <vt:lpstr>How can we do this? </vt:lpstr>
      <vt:lpstr>Roadmap</vt:lpstr>
      <vt:lpstr>Zero Knowledge Proofs </vt:lpstr>
      <vt:lpstr>Zero Knowledge Proofs </vt:lpstr>
      <vt:lpstr>Commitments</vt:lpstr>
      <vt:lpstr>Blind signatures</vt:lpstr>
      <vt:lpstr>Blind signatures</vt:lpstr>
      <vt:lpstr>How it works (abstractly) Anonymous Credentials/Minimal Disclosure Tokens</vt:lpstr>
      <vt:lpstr>How it works Anonymous Credentials/Minimal Disclosure Tokens</vt:lpstr>
      <vt:lpstr>How it works Anonymous Credentials/Minimal Disclosure Tokens</vt:lpstr>
      <vt:lpstr>How it works Anonymous Credentials/Minimal Disclosure Tokens</vt:lpstr>
      <vt:lpstr>Is this practical?</vt:lpstr>
      <vt:lpstr>Is this practical?</vt:lpstr>
      <vt:lpstr>Is this practical?</vt:lpstr>
      <vt:lpstr>Is this practical?</vt:lpstr>
      <vt:lpstr>Roadmap</vt:lpstr>
      <vt:lpstr>Credentials</vt:lpstr>
      <vt:lpstr>Credential Revocation</vt:lpstr>
      <vt:lpstr>Anonymous CRLs</vt:lpstr>
      <vt:lpstr>How do we deal with misuse of privileges? (How do we tell who to revoke?)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Roadmap</vt:lpstr>
      <vt:lpstr>Other Features</vt:lpstr>
      <vt:lpstr>Delegation</vt:lpstr>
      <vt:lpstr>Delegation</vt:lpstr>
      <vt:lpstr>Delegation</vt:lpstr>
      <vt:lpstr>Delegation</vt:lpstr>
      <vt:lpstr>Randomizable proofs</vt:lpstr>
      <vt:lpstr>Delegating Credentials</vt:lpstr>
      <vt:lpstr>Roadmap</vt:lpstr>
      <vt:lpstr>Other issues</vt:lpstr>
      <vt:lpstr>Questions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</dc:creator>
  <cp:lastModifiedBy>Fred Videon</cp:lastModifiedBy>
  <cp:revision>86</cp:revision>
  <dcterms:created xsi:type="dcterms:W3CDTF">2009-11-19T11:58:03Z</dcterms:created>
  <dcterms:modified xsi:type="dcterms:W3CDTF">2011-03-10T23:29:07Z</dcterms:modified>
</cp:coreProperties>
</file>